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289" r:id="rId3"/>
    <p:sldId id="257" r:id="rId4"/>
    <p:sldId id="282" r:id="rId5"/>
    <p:sldId id="260" r:id="rId6"/>
    <p:sldId id="261" r:id="rId7"/>
    <p:sldId id="262" r:id="rId8"/>
    <p:sldId id="283" r:id="rId9"/>
    <p:sldId id="284" r:id="rId10"/>
    <p:sldId id="285" r:id="rId11"/>
    <p:sldId id="258" r:id="rId12"/>
    <p:sldId id="263" r:id="rId13"/>
    <p:sldId id="265" r:id="rId14"/>
    <p:sldId id="264" r:id="rId15"/>
    <p:sldId id="267" r:id="rId16"/>
    <p:sldId id="266" r:id="rId17"/>
    <p:sldId id="268" r:id="rId18"/>
    <p:sldId id="269" r:id="rId19"/>
    <p:sldId id="281" r:id="rId20"/>
    <p:sldId id="270" r:id="rId21"/>
    <p:sldId id="271" r:id="rId22"/>
    <p:sldId id="286" r:id="rId23"/>
    <p:sldId id="287" r:id="rId24"/>
    <p:sldId id="288" r:id="rId25"/>
    <p:sldId id="272" r:id="rId26"/>
    <p:sldId id="274" r:id="rId27"/>
    <p:sldId id="277" r:id="rId28"/>
    <p:sldId id="278" r:id="rId29"/>
    <p:sldId id="279" r:id="rId30"/>
    <p:sldId id="280" r:id="rId31"/>
    <p:sldId id="275" r:id="rId32"/>
    <p:sldId id="276" r:id="rId3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3505" autoAdjust="0"/>
  </p:normalViewPr>
  <p:slideViewPr>
    <p:cSldViewPr>
      <p:cViewPr varScale="1">
        <p:scale>
          <a:sx n="76" d="100"/>
          <a:sy n="76" d="100"/>
        </p:scale>
        <p:origin x="-22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vl1pPr>
          </a:lstStyle>
          <a:p>
            <a:fld id="{E14A2644-C6EE-4D20-872F-0FC02D16C4D8}" type="slidenum">
              <a:rPr lang="en-US"/>
              <a:pPr/>
              <a:t>‹#›</a:t>
            </a:fld>
            <a:endParaRPr lang="en-US"/>
          </a:p>
        </p:txBody>
      </p:sp>
    </p:spTree>
    <p:extLst>
      <p:ext uri="{BB962C8B-B14F-4D97-AF65-F5344CB8AC3E}">
        <p14:creationId xmlns:p14="http://schemas.microsoft.com/office/powerpoint/2010/main" val="2930190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vl1pPr>
          </a:lstStyle>
          <a:p>
            <a:fld id="{9D71D4CD-BFBB-4E33-9567-5C0C210FA87F}" type="slidenum">
              <a:rPr lang="en-US"/>
              <a:pPr/>
              <a:t>‹#›</a:t>
            </a:fld>
            <a:endParaRPr lang="en-US"/>
          </a:p>
        </p:txBody>
      </p:sp>
    </p:spTree>
    <p:extLst>
      <p:ext uri="{BB962C8B-B14F-4D97-AF65-F5344CB8AC3E}">
        <p14:creationId xmlns:p14="http://schemas.microsoft.com/office/powerpoint/2010/main" val="2790917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BC311-3C89-406E-B3AE-612C4B362BA5}"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3941F-9045-401C-B1D6-3F0CF1F8AE78}" type="slidenum">
              <a:rPr lang="en-US"/>
              <a:pPr/>
              <a:t>10</a:t>
            </a:fld>
            <a:endParaRPr lang="en-US"/>
          </a:p>
        </p:txBody>
      </p:sp>
      <p:sp>
        <p:nvSpPr>
          <p:cNvPr id="2622466" name="Rectangle 2"/>
          <p:cNvSpPr>
            <a:spLocks noGrp="1" noRot="1" noChangeAspect="1" noChangeArrowheads="1" noTextEdit="1"/>
          </p:cNvSpPr>
          <p:nvPr>
            <p:ph type="sldImg"/>
          </p:nvPr>
        </p:nvSpPr>
        <p:spPr>
          <a:ln/>
        </p:spPr>
      </p:sp>
      <p:sp>
        <p:nvSpPr>
          <p:cNvPr id="2622467"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0B9B8-3979-484B-B127-158384F9FB62}" type="slidenum">
              <a:rPr lang="en-US"/>
              <a:pPr/>
              <a:t>11</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t>You may not even be able to think of an alternative.</a:t>
            </a:r>
          </a:p>
          <a:p>
            <a:endParaRPr lang="en-US"/>
          </a:p>
          <a:p>
            <a:r>
              <a:rPr lang="en-US"/>
              <a:t>(Note: Java "borrowed" C's syntax.)</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32D0C-97C7-4D9A-A627-1DBCD6DC3523}" type="slidenum">
              <a:rPr lang="en-US"/>
              <a:pPr/>
              <a:t>12</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"Higher-order"- you can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DF7AF-8758-4D7C-B8F1-BA464D1F377E}" type="slidenum">
              <a:rPr lang="en-US"/>
              <a:pPr/>
              <a:t>13</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4FC96-B773-49EA-A532-745F2F1EF891}" type="slidenum">
              <a:rPr lang="en-US"/>
              <a:pPr/>
              <a:t>14</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What advantages do some people see in object-oriented languages?</a:t>
            </a:r>
          </a:p>
          <a:p>
            <a:endParaRPr lang="en-US"/>
          </a:p>
          <a:p>
            <a:r>
              <a:rPr lang="en-US"/>
              <a:t>Object-oriented languages cut across categories.</a:t>
            </a:r>
          </a:p>
          <a:p>
            <a:endParaRPr lang="en-US"/>
          </a:p>
          <a:p>
            <a:r>
              <a:rPr lang="en-US"/>
              <a:t>They often have base classes and inheritance, but it's not required.  You can add object-orientation to an imperative or functional language.</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92C2E-2B6C-4277-B751-876BA90594EA}" type="slidenum">
              <a:rPr lang="en-US"/>
              <a:pPr/>
              <a:t>15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t>These are not really a well-defined category- you can have these capabilities in all kinds of languages.</a:t>
            </a:r>
          </a:p>
          <a:p>
            <a:endParaRPr lang="en-US"/>
          </a:p>
          <a:p>
            <a:r>
              <a:rPr lang="en-US"/>
              <a:t>In these languages you don't have to write as much code as e.g., Java.</a:t>
            </a:r>
          </a:p>
          <a:p>
            <a:endParaRPr lang="en-US"/>
          </a:p>
          <a:p>
            <a:r>
              <a:rPr lang="en-US"/>
              <a:t>Python- uses indentation for grouping.</a:t>
            </a:r>
          </a:p>
          <a:p>
            <a:endParaRPr lang="en-US"/>
          </a:p>
          <a:p>
            <a:r>
              <a:rPr lang="en-US"/>
              <a:t>Ruby- an object-oriented scripting language inspired by Smalltalk.</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A2A38-18A4-4D58-8C3E-09E895D26B69}" type="slidenum">
              <a:rPr lang="en-US"/>
              <a:pPr/>
              <a:t>16</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There will be a link on the class webpage to an O'Reilly poster about the history of programming languages, and if time permits we'll discuss this some at the end of the course.</a:t>
            </a:r>
          </a:p>
          <a:p>
            <a:endParaRPr lang="en-US"/>
          </a:p>
          <a:p>
            <a:r>
              <a:rPr lang="en-US"/>
              <a:t>Forth is a stack-based language.</a:t>
            </a:r>
          </a:p>
          <a:p>
            <a:endParaRPr lang="en-US"/>
          </a:p>
          <a:p>
            <a:r>
              <a:rPr lang="en-US"/>
              <a:t>Expensive laser printers use Postscript.</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5748A-877D-4CE8-9E74-3382809819A2}" type="slidenum">
              <a:rPr lang="en-US"/>
              <a:pPr/>
              <a:t>17</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3AC51-A86D-4B7C-97BF-97E08EA7B4E0}" type="slidenum">
              <a:rPr lang="en-US"/>
              <a:pPr/>
              <a:t>18</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Ruby has full object-orientation; it was inspired by Smalltalk in this respect.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41FB8-78E3-4138-8F42-E9387407234F}" type="slidenum">
              <a:rPr lang="en-US"/>
              <a:pPr/>
              <a:t>19</a:t>
            </a:fld>
            <a:endParaRPr lang="en-US"/>
          </a:p>
        </p:txBody>
      </p:sp>
      <p:sp>
        <p:nvSpPr>
          <p:cNvPr id="70658"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40097626" indent="-39614320" eaLnBrk="0" hangingPunct="0">
              <a:defRPr sz="2500">
                <a:solidFill>
                  <a:schemeClr val="tx1"/>
                </a:solidFill>
                <a:latin typeface="Arial" charset="0"/>
                <a:ea typeface="ＭＳ Ｐゴシック" charset="0"/>
              </a:defRPr>
            </a:lvl2pPr>
            <a:lvl3pPr eaLnBrk="0" hangingPunct="0">
              <a:defRPr sz="2500">
                <a:solidFill>
                  <a:schemeClr val="tx1"/>
                </a:solidFill>
                <a:latin typeface="Arial" charset="0"/>
                <a:ea typeface="ＭＳ Ｐゴシック" charset="0"/>
              </a:defRPr>
            </a:lvl3pPr>
            <a:lvl4pPr eaLnBrk="0" hangingPunct="0">
              <a:defRPr sz="2500">
                <a:solidFill>
                  <a:schemeClr val="tx1"/>
                </a:solidFill>
                <a:latin typeface="Arial" charset="0"/>
                <a:ea typeface="ＭＳ Ｐゴシック" charset="0"/>
              </a:defRPr>
            </a:lvl4pPr>
            <a:lvl5pPr eaLnBrk="0" hangingPunct="0">
              <a:defRPr sz="2500">
                <a:solidFill>
                  <a:schemeClr val="tx1"/>
                </a:solidFill>
                <a:latin typeface="Arial" charset="0"/>
                <a:ea typeface="ＭＳ Ｐゴシック" charset="0"/>
              </a:defRPr>
            </a:lvl5pPr>
            <a:lvl6pPr marL="483306" eaLnBrk="0" fontAlgn="base" hangingPunct="0">
              <a:spcBef>
                <a:spcPct val="0"/>
              </a:spcBef>
              <a:spcAft>
                <a:spcPct val="0"/>
              </a:spcAft>
              <a:defRPr sz="2500">
                <a:solidFill>
                  <a:schemeClr val="tx1"/>
                </a:solidFill>
                <a:latin typeface="Arial" charset="0"/>
                <a:ea typeface="ＭＳ Ｐゴシック" charset="0"/>
              </a:defRPr>
            </a:lvl6pPr>
            <a:lvl7pPr marL="966612" eaLnBrk="0" fontAlgn="base" hangingPunct="0">
              <a:spcBef>
                <a:spcPct val="0"/>
              </a:spcBef>
              <a:spcAft>
                <a:spcPct val="0"/>
              </a:spcAft>
              <a:defRPr sz="2500">
                <a:solidFill>
                  <a:schemeClr val="tx1"/>
                </a:solidFill>
                <a:latin typeface="Arial" charset="0"/>
                <a:ea typeface="ＭＳ Ｐゴシック" charset="0"/>
              </a:defRPr>
            </a:lvl7pPr>
            <a:lvl8pPr marL="1449918" eaLnBrk="0" fontAlgn="base" hangingPunct="0">
              <a:spcBef>
                <a:spcPct val="0"/>
              </a:spcBef>
              <a:spcAft>
                <a:spcPct val="0"/>
              </a:spcAft>
              <a:defRPr sz="2500">
                <a:solidFill>
                  <a:schemeClr val="tx1"/>
                </a:solidFill>
                <a:latin typeface="Arial" charset="0"/>
                <a:ea typeface="ＭＳ Ｐゴシック" charset="0"/>
              </a:defRPr>
            </a:lvl8pPr>
            <a:lvl9pPr marL="1933224" eaLnBrk="0" fontAlgn="base" hangingPunct="0">
              <a:spcBef>
                <a:spcPct val="0"/>
              </a:spcBef>
              <a:spcAft>
                <a:spcPct val="0"/>
              </a:spcAft>
              <a:defRPr sz="2500">
                <a:solidFill>
                  <a:schemeClr val="tx1"/>
                </a:solidFill>
                <a:latin typeface="Arial" charset="0"/>
                <a:ea typeface="ＭＳ Ｐゴシック" charset="0"/>
              </a:defRPr>
            </a:lvl9pPr>
          </a:lstStyle>
          <a:p>
            <a:pPr eaLnBrk="1" hangingPunct="1"/>
            <a:fld id="{40AB1DC0-725F-6D43-AA28-61B660520593}" type="slidenum">
              <a:rPr lang="en-US" sz="1300"/>
              <a:pPr eaLnBrk="1" hangingPunct="1"/>
              <a:t>2</a:t>
            </a:fld>
            <a:endParaRPr lang="en-US" sz="1300"/>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My name is Nick Feamster.  My primary research area is in network operations and security.  In a nutshell, this research involves making communications networks easy to manage, troubleshoot, and secure.  My group is interested in helping people improve the performance, security, and availability of present and future communications networks.  We work on the boundaries with a number of other disciplines (including economics and programming languages) and have interactions with other research labs, government agencies, and companies around the world.</a:t>
            </a:r>
          </a:p>
          <a:p>
            <a:pPr eaLnBrk="1" hangingPunct="1"/>
            <a:endParaRPr lang="en-US">
              <a:ea typeface="ＭＳ Ｐゴシック" charset="0"/>
              <a:cs typeface="ＭＳ Ｐゴシック" charset="0"/>
            </a:endParaRPr>
          </a:p>
          <a:p>
            <a:pPr eaLnBrk="1" hangingPunct="1"/>
            <a:r>
              <a:rPr lang="en-US">
                <a:ea typeface="ＭＳ Ｐゴシック" charset="0"/>
                <a:cs typeface="ＭＳ Ｐゴシック" charset="0"/>
              </a:rPr>
              <a:t>If you want to learn more about my group, please email me, or see my group</a:t>
            </a:r>
            <a:r>
              <a:rPr lang="ja-JP" altLang="en-US">
                <a:ea typeface="ＭＳ Ｐゴシック" charset="0"/>
                <a:cs typeface="ＭＳ Ｐゴシック" charset="0"/>
              </a:rPr>
              <a:t>’</a:t>
            </a:r>
            <a:r>
              <a:rPr lang="en-US">
                <a:ea typeface="ＭＳ Ｐゴシック" charset="0"/>
                <a:cs typeface="ＭＳ Ｐゴシック" charset="0"/>
              </a:rPr>
              <a:t>s Web site and blog.  Today, I</a:t>
            </a:r>
            <a:r>
              <a:rPr lang="ja-JP" altLang="en-US">
                <a:ea typeface="ＭＳ Ｐゴシック" charset="0"/>
                <a:cs typeface="ＭＳ Ｐゴシック" charset="0"/>
              </a:rPr>
              <a:t>’</a:t>
            </a:r>
            <a:r>
              <a:rPr lang="en-US">
                <a:ea typeface="ＭＳ Ｐゴシック" charset="0"/>
                <a:cs typeface="ＭＳ Ｐゴシック" charset="0"/>
              </a:rPr>
              <a:t>m going to quickly highlight three new areas where I am actively doing research.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F6D6B-2E51-48F5-B6A7-F6C8FF81939E}" type="slidenum">
              <a:rPr lang="en-US"/>
              <a:pPr/>
              <a:t>20</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OCaml is mostly functional, but you can still write assignments.</a:t>
            </a:r>
          </a:p>
          <a:p>
            <a:endParaRPr lang="en-US"/>
          </a:p>
          <a:p>
            <a:r>
              <a:rPr lang="en-US"/>
              <a:t>INRIA is the French national research lab.</a:t>
            </a:r>
          </a:p>
          <a:p>
            <a:endParaRPr lang="en-US"/>
          </a:p>
          <a:p>
            <a:r>
              <a:rPr lang="en-US"/>
              <a:t>SML NJ is its main competitor.</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3983E-3383-4016-84B6-F8577A83E8A7}" type="slidenum">
              <a:rPr lang="en-US"/>
              <a:pPr/>
              <a:t>21</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You can compile OCaml code, but here just showing how to interpret it.</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721BD-4058-4A90-9D5D-4FF4846329C4}" type="slidenum">
              <a:rPr lang="en-US"/>
              <a:pPr/>
              <a:t>22</a:t>
            </a:fld>
            <a:endParaRPr lang="en-US"/>
          </a:p>
        </p:txBody>
      </p:sp>
      <p:sp>
        <p:nvSpPr>
          <p:cNvPr id="2644994" name="Rectangle 2"/>
          <p:cNvSpPr>
            <a:spLocks noGrp="1" noRot="1" noChangeAspect="1" noChangeArrowheads="1" noTextEdit="1"/>
          </p:cNvSpPr>
          <p:nvPr>
            <p:ph type="sldImg"/>
          </p:nvPr>
        </p:nvSpPr>
        <p:spPr>
          <a:ln/>
        </p:spPr>
      </p:sp>
      <p:sp>
        <p:nvSpPr>
          <p:cNvPr id="2644995"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68571-FE09-4AB9-B18C-286F2755F175}" type="slidenum">
              <a:rPr lang="en-US"/>
              <a:pPr/>
              <a:t>23</a:t>
            </a:fld>
            <a:endParaRPr lang="en-US"/>
          </a:p>
        </p:txBody>
      </p:sp>
      <p:sp>
        <p:nvSpPr>
          <p:cNvPr id="2647042" name="Rectangle 2"/>
          <p:cNvSpPr>
            <a:spLocks noGrp="1" noRot="1" noChangeAspect="1" noChangeArrowheads="1" noTextEdit="1"/>
          </p:cNvSpPr>
          <p:nvPr>
            <p:ph type="sldImg"/>
          </p:nvPr>
        </p:nvSpPr>
        <p:spPr>
          <a:ln/>
        </p:spPr>
      </p:sp>
      <p:sp>
        <p:nvSpPr>
          <p:cNvPr id="2647043"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1E092-965C-4E76-AF84-7AA97A74C5EB}" type="slidenum">
              <a:rPr lang="en-US"/>
              <a:pPr/>
              <a:t>24</a:t>
            </a:fld>
            <a:endParaRPr lang="en-US"/>
          </a:p>
        </p:txBody>
      </p:sp>
      <p:sp>
        <p:nvSpPr>
          <p:cNvPr id="2649090" name="Rectangle 2"/>
          <p:cNvSpPr>
            <a:spLocks noGrp="1" noRot="1" noChangeAspect="1" noChangeArrowheads="1" noTextEdit="1"/>
          </p:cNvSpPr>
          <p:nvPr>
            <p:ph type="sldImg"/>
          </p:nvPr>
        </p:nvSpPr>
        <p:spPr>
          <a:ln/>
        </p:spPr>
      </p:sp>
      <p:sp>
        <p:nvSpPr>
          <p:cNvPr id="2649091"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3D4F7-7859-4F8A-963A-FB3A0768B324}" type="slidenum">
              <a:rPr lang="en-US"/>
              <a:pPr/>
              <a:t>25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a:t>Some languages can use either efficiently and effectively (for instance, BASIC and OCaml), while for others, the design of the language encourages or even forces one approach over the other.</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5D481-2C68-4509-BE58-1CBC67F52A3B}" type="slidenum">
              <a:rPr lang="en-US"/>
              <a:pPr/>
              <a:t>26</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The target program is object code- machine instructions.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421E7-FF8C-40F8-9B0F-C9F29090FB2A}" type="slidenum">
              <a:rPr lang="en-US"/>
              <a:pPr/>
              <a:t>27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30923-B376-444D-9C48-720A633F8565}" type="slidenum">
              <a:rPr lang="en-US"/>
              <a:pPr/>
              <a:t>28</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BA1DA-7AD7-40EA-BD1C-3AC80F07FC60}" type="slidenum">
              <a:rPr lang="en-US"/>
              <a:pPr/>
              <a:t>29</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7823B-492F-4575-9296-A7275C3E00AB}" type="slidenum">
              <a:rPr lang="en-US"/>
              <a:pPr/>
              <a:t>3</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6F767-64C2-4E84-9605-EECD19BC50B3}" type="slidenum">
              <a:rPr lang="en-US"/>
              <a:pPr/>
              <a:t>30</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The output of the optimizer (and compiler) is the final compiled code.</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2C140-89B6-4265-8A0B-1306AA2268D8}" type="slidenum">
              <a:rPr lang="en-US"/>
              <a:pPr/>
              <a:t>31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Interpretation is becoming more common as processor speeds increase.</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44BAD-8C2E-4585-8EEA-EC041B83E1AD}" type="slidenum">
              <a:rPr lang="en-US"/>
              <a:pPr/>
              <a:t>32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t>javac- is a compiler but doesn't compile to object code.</a:t>
            </a:r>
          </a:p>
          <a:p>
            <a:endParaRPr lang="en-US"/>
          </a:p>
          <a:p>
            <a:r>
              <a:rPr lang="en-US"/>
              <a:t>java- is an interpreter but its source code is not the user-written program, but rather byte code.</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0F8C-066C-4C42-8DB7-147F259A28C1}" type="slidenum">
              <a:rPr lang="en-US"/>
              <a:pPr/>
              <a:t>4</a:t>
            </a:fld>
            <a:endParaRPr lang="en-US"/>
          </a:p>
        </p:txBody>
      </p:sp>
      <p:sp>
        <p:nvSpPr>
          <p:cNvPr id="2601986" name="Rectangle 2"/>
          <p:cNvSpPr>
            <a:spLocks noGrp="1" noRot="1" noChangeAspect="1" noChangeArrowheads="1" noTextEdit="1"/>
          </p:cNvSpPr>
          <p:nvPr>
            <p:ph type="sldImg"/>
          </p:nvPr>
        </p:nvSpPr>
        <p:spPr>
          <a:ln/>
        </p:spPr>
      </p:sp>
      <p:sp>
        <p:nvSpPr>
          <p:cNvPr id="2601987"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12CB6-A9F6-4186-BC6C-7C69B6B25FA6}" type="slidenum">
              <a:rPr lang="en-US"/>
              <a:pPr/>
              <a:t>5</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a:t>In other words, any programming task you give me I can solve in any language (even assembly).</a:t>
            </a:r>
          </a:p>
          <a:p>
            <a:endParaRPr lang="en-US"/>
          </a:p>
          <a:p>
            <a:r>
              <a:rPr lang="en-US"/>
              <a:t>But the course is not really useless.  Thoughts why?  (Some languages might be less convenient for some types of problems.)</a:t>
            </a:r>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9B2FC-CB25-415B-868A-A19F6E1A2D8D}" type="slidenum">
              <a:rPr lang="en-US"/>
              <a:pPr/>
              <a:t>6</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t>A legacy system is an existing system, probably old, already written, in this case already written in an older langauge.</a:t>
            </a:r>
          </a:p>
          <a:p>
            <a:endParaRPr lang="en-US"/>
          </a:p>
          <a:p>
            <a:r>
              <a:rPr lang="en-US"/>
              <a:t>clarity -&gt; less errors</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037B2-08D0-4F4B-8B7D-6CA5A9F62B90}" type="slidenum">
              <a:rPr lang="en-US"/>
              <a:pPr/>
              <a:t>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t>You can do object-oriented programming in C using structs and function pointers and use casts.  You wouldn’t think of this unless you knew C++ or Java, or another object-oriented language.</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8B0E7-1FD1-414B-9FFD-CA8445D50145}" type="slidenum">
              <a:rPr lang="en-US"/>
              <a:pPr/>
              <a:t>8</a:t>
            </a:fld>
            <a:endParaRPr lang="en-US"/>
          </a:p>
        </p:txBody>
      </p:sp>
      <p:sp>
        <p:nvSpPr>
          <p:cNvPr id="2618370" name="Rectangle 2"/>
          <p:cNvSpPr>
            <a:spLocks noGrp="1" noRot="1" noChangeAspect="1" noChangeArrowheads="1" noTextEdit="1"/>
          </p:cNvSpPr>
          <p:nvPr>
            <p:ph type="sldImg"/>
          </p:nvPr>
        </p:nvSpPr>
        <p:spPr>
          <a:ln/>
        </p:spPr>
      </p:sp>
      <p:sp>
        <p:nvSpPr>
          <p:cNvPr id="2618371"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5234-22BC-491A-936E-B8D59AB7A9CF}" type="slidenum">
              <a:rPr lang="en-US"/>
              <a:pPr/>
              <a:t>9</a:t>
            </a:fld>
            <a:endParaRPr lang="en-US"/>
          </a:p>
        </p:txBody>
      </p:sp>
      <p:sp>
        <p:nvSpPr>
          <p:cNvPr id="2620418" name="Rectangle 2"/>
          <p:cNvSpPr>
            <a:spLocks noGrp="1" noRot="1" noChangeAspect="1" noChangeArrowheads="1" noTextEdit="1"/>
          </p:cNvSpPr>
          <p:nvPr>
            <p:ph type="sldImg"/>
          </p:nvPr>
        </p:nvSpPr>
        <p:spPr>
          <a:ln/>
        </p:spPr>
      </p:sp>
      <p:sp>
        <p:nvSpPr>
          <p:cNvPr id="2620419"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066800"/>
            <a:ext cx="7772400" cy="1828800"/>
          </a:xfrm>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lvl1pPr>
          </a:lstStyle>
          <a:p>
            <a:pPr lvl="0"/>
            <a:r>
              <a:rPr lang="en-US"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pPr lvl="0"/>
            <a:r>
              <a:rPr lang="en-US" noProof="0" smtClean="0"/>
              <a:t>Click to edit Master subtitle style</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197" name="Rectangle 5"/>
          <p:cNvSpPr>
            <a:spLocks noGrp="1" noChangeArrowheads="1"/>
          </p:cNvSpPr>
          <p:nvPr>
            <p:ph type="ftr" sz="quarter" idx="3"/>
          </p:nvPr>
        </p:nvSpPr>
        <p:spPr>
          <a:xfrm>
            <a:off x="3124200" y="6248400"/>
            <a:ext cx="2895600" cy="457200"/>
          </a:xfrm>
        </p:spPr>
        <p:txBody>
          <a:bodyPr/>
          <a:lstStyle>
            <a:lvl1pPr algn="ctr">
              <a:defRPr sz="1400"/>
            </a:lvl1pPr>
          </a:lstStyle>
          <a:p>
            <a:endParaRPr lang="en-US"/>
          </a:p>
        </p:txBody>
      </p:sp>
      <p:sp>
        <p:nvSpPr>
          <p:cNvPr id="8198" name="Rectangle 6"/>
          <p:cNvSpPr>
            <a:spLocks noGrp="1" noChangeArrowheads="1"/>
          </p:cNvSpPr>
          <p:nvPr>
            <p:ph type="sldNum" sz="quarter" idx="4"/>
          </p:nvPr>
        </p:nvSpPr>
        <p:spPr>
          <a:xfrm>
            <a:off x="6553200" y="6248400"/>
            <a:ext cx="1905000" cy="457200"/>
          </a:xfrm>
        </p:spPr>
        <p:txBody>
          <a:bodyPr/>
          <a:lstStyle>
            <a:lvl1pPr>
              <a:defRPr sz="1400"/>
            </a:lvl1pPr>
          </a:lstStyle>
          <a:p>
            <a:fld id="{46E9FEA7-A868-47B4-B56E-84A6D31F2B9D}" type="slidenum">
              <a:rPr lang="en-US"/>
              <a:pPr/>
              <a:t>‹#›</a:t>
            </a:fld>
            <a:endParaRPr lang="en-US"/>
          </a:p>
        </p:txBody>
      </p:sp>
      <p:sp>
        <p:nvSpPr>
          <p:cNvPr id="8200" name="Line 8"/>
          <p:cNvSpPr>
            <a:spLocks noChangeShapeType="1"/>
          </p:cNvSpPr>
          <p:nvPr userDrawn="1"/>
        </p:nvSpPr>
        <p:spPr bwMode="auto">
          <a:xfrm>
            <a:off x="609600" y="3200400"/>
            <a:ext cx="7924800" cy="0"/>
          </a:xfrm>
          <a:prstGeom prst="line">
            <a:avLst/>
          </a:prstGeom>
          <a:noFill/>
          <a:ln w="1270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CMSC 330</a:t>
            </a:r>
          </a:p>
        </p:txBody>
      </p:sp>
      <p:sp>
        <p:nvSpPr>
          <p:cNvPr id="5" name="Slide Number Placeholder 4"/>
          <p:cNvSpPr>
            <a:spLocks noGrp="1"/>
          </p:cNvSpPr>
          <p:nvPr>
            <p:ph type="sldNum" sz="quarter" idx="11"/>
          </p:nvPr>
        </p:nvSpPr>
        <p:spPr/>
        <p:txBody>
          <a:bodyPr/>
          <a:lstStyle>
            <a:lvl1pPr>
              <a:defRPr/>
            </a:lvl1pPr>
          </a:lstStyle>
          <a:p>
            <a:fld id="{5FEB01DC-DC6C-47C1-B637-7D62CE300E9F}" type="slidenum">
              <a:rPr lang="en-US"/>
              <a:pPr/>
              <a:t>‹#›</a:t>
            </a:fld>
            <a:endParaRPr lang="en-US"/>
          </a:p>
        </p:txBody>
      </p:sp>
    </p:spTree>
    <p:extLst>
      <p:ext uri="{BB962C8B-B14F-4D97-AF65-F5344CB8AC3E}">
        <p14:creationId xmlns:p14="http://schemas.microsoft.com/office/powerpoint/2010/main" val="216718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CMSC 330</a:t>
            </a:r>
          </a:p>
        </p:txBody>
      </p:sp>
      <p:sp>
        <p:nvSpPr>
          <p:cNvPr id="5" name="Slide Number Placeholder 4"/>
          <p:cNvSpPr>
            <a:spLocks noGrp="1"/>
          </p:cNvSpPr>
          <p:nvPr>
            <p:ph type="sldNum" sz="quarter" idx="11"/>
          </p:nvPr>
        </p:nvSpPr>
        <p:spPr/>
        <p:txBody>
          <a:bodyPr/>
          <a:lstStyle>
            <a:lvl1pPr>
              <a:defRPr/>
            </a:lvl1pPr>
          </a:lstStyle>
          <a:p>
            <a:fld id="{4AE750E3-448D-4686-97A3-4EF5992B84CE}" type="slidenum">
              <a:rPr lang="en-US"/>
              <a:pPr/>
              <a:t>‹#›</a:t>
            </a:fld>
            <a:endParaRPr lang="en-US"/>
          </a:p>
        </p:txBody>
      </p:sp>
    </p:spTree>
    <p:extLst>
      <p:ext uri="{BB962C8B-B14F-4D97-AF65-F5344CB8AC3E}">
        <p14:creationId xmlns:p14="http://schemas.microsoft.com/office/powerpoint/2010/main" val="148666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CMSC 330</a:t>
            </a:r>
          </a:p>
        </p:txBody>
      </p:sp>
      <p:sp>
        <p:nvSpPr>
          <p:cNvPr id="5" name="Slide Number Placeholder 4"/>
          <p:cNvSpPr>
            <a:spLocks noGrp="1"/>
          </p:cNvSpPr>
          <p:nvPr>
            <p:ph type="sldNum" sz="quarter" idx="11"/>
          </p:nvPr>
        </p:nvSpPr>
        <p:spPr/>
        <p:txBody>
          <a:bodyPr/>
          <a:lstStyle>
            <a:lvl1pPr>
              <a:defRPr/>
            </a:lvl1pPr>
          </a:lstStyle>
          <a:p>
            <a:fld id="{F13B52FD-17C9-4404-A301-6CE7635A3E90}" type="slidenum">
              <a:rPr lang="en-US"/>
              <a:pPr/>
              <a:t>‹#›</a:t>
            </a:fld>
            <a:endParaRPr lang="en-US"/>
          </a:p>
        </p:txBody>
      </p:sp>
    </p:spTree>
    <p:extLst>
      <p:ext uri="{BB962C8B-B14F-4D97-AF65-F5344CB8AC3E}">
        <p14:creationId xmlns:p14="http://schemas.microsoft.com/office/powerpoint/2010/main" val="148820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CMSC 330</a:t>
            </a:r>
          </a:p>
        </p:txBody>
      </p:sp>
      <p:sp>
        <p:nvSpPr>
          <p:cNvPr id="5" name="Slide Number Placeholder 4"/>
          <p:cNvSpPr>
            <a:spLocks noGrp="1"/>
          </p:cNvSpPr>
          <p:nvPr>
            <p:ph type="sldNum" sz="quarter" idx="11"/>
          </p:nvPr>
        </p:nvSpPr>
        <p:spPr/>
        <p:txBody>
          <a:bodyPr/>
          <a:lstStyle>
            <a:lvl1pPr>
              <a:defRPr/>
            </a:lvl1pPr>
          </a:lstStyle>
          <a:p>
            <a:fld id="{1BDBD306-EC5A-4B1C-AC3D-8FDADF4779EC}" type="slidenum">
              <a:rPr lang="en-US"/>
              <a:pPr/>
              <a:t>‹#›</a:t>
            </a:fld>
            <a:endParaRPr lang="en-US"/>
          </a:p>
        </p:txBody>
      </p:sp>
    </p:spTree>
    <p:extLst>
      <p:ext uri="{BB962C8B-B14F-4D97-AF65-F5344CB8AC3E}">
        <p14:creationId xmlns:p14="http://schemas.microsoft.com/office/powerpoint/2010/main" val="141278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CMSC 330</a:t>
            </a:r>
          </a:p>
        </p:txBody>
      </p:sp>
      <p:sp>
        <p:nvSpPr>
          <p:cNvPr id="6" name="Slide Number Placeholder 5"/>
          <p:cNvSpPr>
            <a:spLocks noGrp="1"/>
          </p:cNvSpPr>
          <p:nvPr>
            <p:ph type="sldNum" sz="quarter" idx="11"/>
          </p:nvPr>
        </p:nvSpPr>
        <p:spPr/>
        <p:txBody>
          <a:bodyPr/>
          <a:lstStyle>
            <a:lvl1pPr>
              <a:defRPr/>
            </a:lvl1pPr>
          </a:lstStyle>
          <a:p>
            <a:fld id="{01181550-7BD0-4AE7-966B-ECF805EBECC1}" type="slidenum">
              <a:rPr lang="en-US"/>
              <a:pPr/>
              <a:t>‹#›</a:t>
            </a:fld>
            <a:endParaRPr lang="en-US"/>
          </a:p>
        </p:txBody>
      </p:sp>
    </p:spTree>
    <p:extLst>
      <p:ext uri="{BB962C8B-B14F-4D97-AF65-F5344CB8AC3E}">
        <p14:creationId xmlns:p14="http://schemas.microsoft.com/office/powerpoint/2010/main" val="215851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CMSC 330</a:t>
            </a:r>
          </a:p>
        </p:txBody>
      </p:sp>
      <p:sp>
        <p:nvSpPr>
          <p:cNvPr id="8" name="Slide Number Placeholder 7"/>
          <p:cNvSpPr>
            <a:spLocks noGrp="1"/>
          </p:cNvSpPr>
          <p:nvPr>
            <p:ph type="sldNum" sz="quarter" idx="11"/>
          </p:nvPr>
        </p:nvSpPr>
        <p:spPr/>
        <p:txBody>
          <a:bodyPr/>
          <a:lstStyle>
            <a:lvl1pPr>
              <a:defRPr/>
            </a:lvl1pPr>
          </a:lstStyle>
          <a:p>
            <a:fld id="{49086C09-2256-47F7-93CD-CC452D885EDE}" type="slidenum">
              <a:rPr lang="en-US"/>
              <a:pPr/>
              <a:t>‹#›</a:t>
            </a:fld>
            <a:endParaRPr lang="en-US"/>
          </a:p>
        </p:txBody>
      </p:sp>
    </p:spTree>
    <p:extLst>
      <p:ext uri="{BB962C8B-B14F-4D97-AF65-F5344CB8AC3E}">
        <p14:creationId xmlns:p14="http://schemas.microsoft.com/office/powerpoint/2010/main" val="314627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CMSC 330</a:t>
            </a:r>
          </a:p>
        </p:txBody>
      </p:sp>
      <p:sp>
        <p:nvSpPr>
          <p:cNvPr id="4" name="Slide Number Placeholder 3"/>
          <p:cNvSpPr>
            <a:spLocks noGrp="1"/>
          </p:cNvSpPr>
          <p:nvPr>
            <p:ph type="sldNum" sz="quarter" idx="11"/>
          </p:nvPr>
        </p:nvSpPr>
        <p:spPr/>
        <p:txBody>
          <a:bodyPr/>
          <a:lstStyle>
            <a:lvl1pPr>
              <a:defRPr/>
            </a:lvl1pPr>
          </a:lstStyle>
          <a:p>
            <a:fld id="{9000A13E-8D7D-44A6-98DB-B8342D46AC35}" type="slidenum">
              <a:rPr lang="en-US"/>
              <a:pPr/>
              <a:t>‹#›</a:t>
            </a:fld>
            <a:endParaRPr lang="en-US"/>
          </a:p>
        </p:txBody>
      </p:sp>
    </p:spTree>
    <p:extLst>
      <p:ext uri="{BB962C8B-B14F-4D97-AF65-F5344CB8AC3E}">
        <p14:creationId xmlns:p14="http://schemas.microsoft.com/office/powerpoint/2010/main" val="391277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CMSC 330</a:t>
            </a:r>
          </a:p>
        </p:txBody>
      </p:sp>
      <p:sp>
        <p:nvSpPr>
          <p:cNvPr id="3" name="Slide Number Placeholder 2"/>
          <p:cNvSpPr>
            <a:spLocks noGrp="1"/>
          </p:cNvSpPr>
          <p:nvPr>
            <p:ph type="sldNum" sz="quarter" idx="11"/>
          </p:nvPr>
        </p:nvSpPr>
        <p:spPr/>
        <p:txBody>
          <a:bodyPr/>
          <a:lstStyle>
            <a:lvl1pPr>
              <a:defRPr/>
            </a:lvl1pPr>
          </a:lstStyle>
          <a:p>
            <a:fld id="{ED097892-688E-4CD8-BC56-C7452F3D2B4D}" type="slidenum">
              <a:rPr lang="en-US"/>
              <a:pPr/>
              <a:t>‹#›</a:t>
            </a:fld>
            <a:endParaRPr lang="en-US"/>
          </a:p>
        </p:txBody>
      </p:sp>
    </p:spTree>
    <p:extLst>
      <p:ext uri="{BB962C8B-B14F-4D97-AF65-F5344CB8AC3E}">
        <p14:creationId xmlns:p14="http://schemas.microsoft.com/office/powerpoint/2010/main" val="318707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CMSC 330</a:t>
            </a:r>
          </a:p>
        </p:txBody>
      </p:sp>
      <p:sp>
        <p:nvSpPr>
          <p:cNvPr id="6" name="Slide Number Placeholder 5"/>
          <p:cNvSpPr>
            <a:spLocks noGrp="1"/>
          </p:cNvSpPr>
          <p:nvPr>
            <p:ph type="sldNum" sz="quarter" idx="11"/>
          </p:nvPr>
        </p:nvSpPr>
        <p:spPr/>
        <p:txBody>
          <a:bodyPr/>
          <a:lstStyle>
            <a:lvl1pPr>
              <a:defRPr/>
            </a:lvl1pPr>
          </a:lstStyle>
          <a:p>
            <a:fld id="{EB72E4D2-F995-4ED6-AB37-132A0D41CD1E}" type="slidenum">
              <a:rPr lang="en-US"/>
              <a:pPr/>
              <a:t>‹#›</a:t>
            </a:fld>
            <a:endParaRPr lang="en-US"/>
          </a:p>
        </p:txBody>
      </p:sp>
    </p:spTree>
    <p:extLst>
      <p:ext uri="{BB962C8B-B14F-4D97-AF65-F5344CB8AC3E}">
        <p14:creationId xmlns:p14="http://schemas.microsoft.com/office/powerpoint/2010/main" val="285467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CMSC 330</a:t>
            </a:r>
          </a:p>
        </p:txBody>
      </p:sp>
      <p:sp>
        <p:nvSpPr>
          <p:cNvPr id="6" name="Slide Number Placeholder 5"/>
          <p:cNvSpPr>
            <a:spLocks noGrp="1"/>
          </p:cNvSpPr>
          <p:nvPr>
            <p:ph type="sldNum" sz="quarter" idx="11"/>
          </p:nvPr>
        </p:nvSpPr>
        <p:spPr/>
        <p:txBody>
          <a:bodyPr/>
          <a:lstStyle>
            <a:lvl1pPr>
              <a:defRPr/>
            </a:lvl1pPr>
          </a:lstStyle>
          <a:p>
            <a:fld id="{A317492B-AF04-419E-B01E-46B5E6F45D0B}" type="slidenum">
              <a:rPr lang="en-US"/>
              <a:pPr/>
              <a:t>‹#›</a:t>
            </a:fld>
            <a:endParaRPr lang="en-US"/>
          </a:p>
        </p:txBody>
      </p:sp>
    </p:spTree>
    <p:extLst>
      <p:ext uri="{BB962C8B-B14F-4D97-AF65-F5344CB8AC3E}">
        <p14:creationId xmlns:p14="http://schemas.microsoft.com/office/powerpoint/2010/main" val="3954565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BCE1856F-A7E5-4E44-99C2-2EE8AF48DCA3}" type="slidenum">
              <a:rPr lang="en-US"/>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a:solidFill>
            <a:srgbClr val="0000FF"/>
          </a:solidFill>
          <a:latin typeface="+mj-lt"/>
          <a:ea typeface="+mj-ea"/>
          <a:cs typeface="+mj-cs"/>
        </a:defRPr>
      </a:lvl1pPr>
      <a:lvl2pPr algn="l" rtl="0" fontAlgn="base">
        <a:spcBef>
          <a:spcPct val="0"/>
        </a:spcBef>
        <a:spcAft>
          <a:spcPct val="0"/>
        </a:spcAft>
        <a:defRPr sz="3600">
          <a:solidFill>
            <a:srgbClr val="0000FF"/>
          </a:solidFill>
          <a:latin typeface="Arial" charset="0"/>
          <a:ea typeface="ＭＳ Ｐゴシック" charset="-128"/>
        </a:defRPr>
      </a:lvl2pPr>
      <a:lvl3pPr algn="l" rtl="0" fontAlgn="base">
        <a:spcBef>
          <a:spcPct val="0"/>
        </a:spcBef>
        <a:spcAft>
          <a:spcPct val="0"/>
        </a:spcAft>
        <a:defRPr sz="3600">
          <a:solidFill>
            <a:srgbClr val="0000FF"/>
          </a:solidFill>
          <a:latin typeface="Arial" charset="0"/>
          <a:ea typeface="ＭＳ Ｐゴシック" charset="-128"/>
        </a:defRPr>
      </a:lvl3pPr>
      <a:lvl4pPr algn="l" rtl="0" fontAlgn="base">
        <a:spcBef>
          <a:spcPct val="0"/>
        </a:spcBef>
        <a:spcAft>
          <a:spcPct val="0"/>
        </a:spcAft>
        <a:defRPr sz="3600">
          <a:solidFill>
            <a:srgbClr val="0000FF"/>
          </a:solidFill>
          <a:latin typeface="Arial" charset="0"/>
          <a:ea typeface="ＭＳ Ｐゴシック" charset="-128"/>
        </a:defRPr>
      </a:lvl4pPr>
      <a:lvl5pPr algn="l" rtl="0" fontAlgn="base">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mailto:feamster@cc.gatech.edu" TargetMode="External"/><Relationship Id="rId4" Type="http://schemas.openxmlformats.org/officeDocument/2006/relationships/hyperlink" Target="http://www.cc.gatech.edu/~feamster/" TargetMode="External"/><Relationship Id="rId5" Type="http://schemas.openxmlformats.org/officeDocument/2006/relationships/hyperlink" Target="http://connectionmanagement.org/" TargetMode="External"/><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fld id="{762E7A97-E940-4487-91D4-7735F626FE04}" type="slidenum">
              <a:rPr lang="en-US"/>
              <a:pPr/>
              <a:t>1</a:t>
            </a:fld>
            <a:endParaRPr lang="en-US"/>
          </a:p>
        </p:txBody>
      </p:sp>
      <p:sp>
        <p:nvSpPr>
          <p:cNvPr id="2053" name="Rectangle 5"/>
          <p:cNvSpPr>
            <a:spLocks noGrp="1" noChangeArrowheads="1"/>
          </p:cNvSpPr>
          <p:nvPr>
            <p:ph type="ctrTitle"/>
          </p:nvPr>
        </p:nvSpPr>
        <p:spPr/>
        <p:txBody>
          <a:bodyPr/>
          <a:lstStyle/>
          <a:p>
            <a:pPr algn="ctr"/>
            <a:r>
              <a:rPr lang="en-US"/>
              <a:t>CMSC 330:  Organization of Programming Languages</a:t>
            </a:r>
          </a:p>
        </p:txBody>
      </p:sp>
      <p:sp>
        <p:nvSpPr>
          <p:cNvPr id="2054" name="Rectangle 6"/>
          <p:cNvSpPr>
            <a:spLocks noGrp="1" noChangeArrowheads="1"/>
          </p:cNvSpPr>
          <p:nvPr>
            <p:ph type="subTitle" idx="1"/>
          </p:nvPr>
        </p:nvSpPr>
        <p:spPr/>
        <p:txBody>
          <a:bodyPr/>
          <a:lstStyle/>
          <a:p>
            <a:r>
              <a:rPr lang="en-US"/>
              <a:t>Introduction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DFD1B36B-45BE-4075-A3BA-21B1EE7177EB}" type="slidenum">
              <a:rPr lang="en-US"/>
              <a:pPr/>
              <a:t>10</a:t>
            </a:fld>
            <a:endParaRPr lang="en-US"/>
          </a:p>
        </p:txBody>
      </p:sp>
      <p:sp>
        <p:nvSpPr>
          <p:cNvPr id="2621442" name="Rectangle 2"/>
          <p:cNvSpPr>
            <a:spLocks noGrp="1" noChangeArrowheads="1"/>
          </p:cNvSpPr>
          <p:nvPr>
            <p:ph type="title"/>
          </p:nvPr>
        </p:nvSpPr>
        <p:spPr/>
        <p:txBody>
          <a:bodyPr/>
          <a:lstStyle/>
          <a:p>
            <a:r>
              <a:rPr lang="en-US"/>
              <a:t>Language Attributes to Consider</a:t>
            </a:r>
          </a:p>
        </p:txBody>
      </p:sp>
      <p:sp>
        <p:nvSpPr>
          <p:cNvPr id="2621443" name="Rectangle 3"/>
          <p:cNvSpPr>
            <a:spLocks noGrp="1" noChangeArrowheads="1"/>
          </p:cNvSpPr>
          <p:nvPr>
            <p:ph type="body" idx="1"/>
          </p:nvPr>
        </p:nvSpPr>
        <p:spPr/>
        <p:txBody>
          <a:bodyPr/>
          <a:lstStyle/>
          <a:p>
            <a:r>
              <a:rPr lang="en-US"/>
              <a:t>Syntax</a:t>
            </a:r>
          </a:p>
          <a:p>
            <a:pPr lvl="1"/>
            <a:r>
              <a:rPr lang="en-US"/>
              <a:t>What a program looks like</a:t>
            </a:r>
          </a:p>
          <a:p>
            <a:endParaRPr lang="en-US"/>
          </a:p>
          <a:p>
            <a:r>
              <a:rPr lang="en-US"/>
              <a:t>Semantics</a:t>
            </a:r>
          </a:p>
          <a:p>
            <a:pPr lvl="1"/>
            <a:r>
              <a:rPr lang="en-US"/>
              <a:t>What a program means</a:t>
            </a:r>
          </a:p>
          <a:p>
            <a:endParaRPr lang="en-US"/>
          </a:p>
          <a:p>
            <a:r>
              <a:rPr lang="en-US"/>
              <a:t>Implementation</a:t>
            </a:r>
          </a:p>
          <a:p>
            <a:pPr lvl="1"/>
            <a:r>
              <a:rPr lang="en-US"/>
              <a:t>How a program executes</a:t>
            </a:r>
          </a:p>
          <a:p>
            <a:endParaRPr lang="en-US"/>
          </a:p>
        </p:txBody>
      </p:sp>
    </p:spTree>
    <p:extLst>
      <p:ext uri="{BB962C8B-B14F-4D97-AF65-F5344CB8AC3E}">
        <p14:creationId xmlns:p14="http://schemas.microsoft.com/office/powerpoint/2010/main" val="31465732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626ED342-B2BB-4A4A-BA87-6EA0C7767260}" type="slidenum">
              <a:rPr lang="en-US"/>
              <a:pPr/>
              <a:t>11</a:t>
            </a:fld>
            <a:endParaRPr lang="en-US"/>
          </a:p>
        </p:txBody>
      </p:sp>
      <p:sp>
        <p:nvSpPr>
          <p:cNvPr id="24578" name="Rectangle 2"/>
          <p:cNvSpPr>
            <a:spLocks noGrp="1" noChangeArrowheads="1"/>
          </p:cNvSpPr>
          <p:nvPr>
            <p:ph type="title"/>
          </p:nvPr>
        </p:nvSpPr>
        <p:spPr/>
        <p:txBody>
          <a:bodyPr/>
          <a:lstStyle/>
          <a:p>
            <a:r>
              <a:rPr lang="en-US"/>
              <a:t>Imperative Languages</a:t>
            </a:r>
          </a:p>
        </p:txBody>
      </p:sp>
      <p:sp>
        <p:nvSpPr>
          <p:cNvPr id="24579" name="Rectangle 3"/>
          <p:cNvSpPr>
            <a:spLocks noGrp="1" noChangeArrowheads="1"/>
          </p:cNvSpPr>
          <p:nvPr>
            <p:ph type="body" idx="1"/>
          </p:nvPr>
        </p:nvSpPr>
        <p:spPr/>
        <p:txBody>
          <a:bodyPr/>
          <a:lstStyle/>
          <a:p>
            <a:r>
              <a:rPr lang="en-US"/>
              <a:t>Also called </a:t>
            </a:r>
            <a:r>
              <a:rPr lang="en-US" i="1"/>
              <a:t>procedural</a:t>
            </a:r>
            <a:r>
              <a:rPr lang="en-US"/>
              <a:t> or </a:t>
            </a:r>
            <a:r>
              <a:rPr lang="en-US" i="1"/>
              <a:t>von Neumann</a:t>
            </a:r>
            <a:endParaRPr lang="en-US"/>
          </a:p>
          <a:p>
            <a:r>
              <a:rPr lang="en-US"/>
              <a:t>Building blocks are functions and statements</a:t>
            </a:r>
          </a:p>
          <a:p>
            <a:r>
              <a:rPr lang="en-US"/>
              <a:t>Programs that write to memory are the norm</a:t>
            </a:r>
            <a:endParaRPr lang="en-US" b="1">
              <a:solidFill>
                <a:srgbClr val="0000FF"/>
              </a:solidFill>
              <a:latin typeface="Courier New" charset="0"/>
            </a:endParaRPr>
          </a:p>
          <a:p>
            <a:pPr lvl="1">
              <a:buFontTx/>
              <a:buNone/>
            </a:pPr>
            <a:r>
              <a:rPr lang="en-US" b="1">
                <a:solidFill>
                  <a:srgbClr val="0000FF"/>
                </a:solidFill>
                <a:latin typeface="Courier New" charset="0"/>
              </a:rPr>
              <a:t>int x = 0;</a:t>
            </a:r>
          </a:p>
          <a:p>
            <a:pPr lvl="1">
              <a:buFontTx/>
              <a:buNone/>
            </a:pPr>
            <a:r>
              <a:rPr lang="en-US" b="1">
                <a:solidFill>
                  <a:srgbClr val="0000FF"/>
                </a:solidFill>
                <a:latin typeface="Courier New" charset="0"/>
              </a:rPr>
              <a:t>while (x &lt; y) x := x + 1;</a:t>
            </a:r>
            <a:endParaRPr lang="en-US" b="1">
              <a:latin typeface="Courier New" charset="0"/>
            </a:endParaRPr>
          </a:p>
          <a:p>
            <a:endParaRPr lang="en-US"/>
          </a:p>
          <a:p>
            <a:pPr lvl="1"/>
            <a:r>
              <a:rPr lang="en-US"/>
              <a:t>FORTRAN (1954)</a:t>
            </a:r>
          </a:p>
          <a:p>
            <a:pPr lvl="1"/>
            <a:r>
              <a:rPr lang="en-US"/>
              <a:t>Pascal (1970)</a:t>
            </a:r>
          </a:p>
          <a:p>
            <a:pPr lvl="1"/>
            <a:r>
              <a:rPr lang="en-US"/>
              <a:t>C (1971)</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0921DB4D-C7EF-4BCD-A152-4340AA93AC94}" type="slidenum">
              <a:rPr lang="en-US"/>
              <a:pPr/>
              <a:t>12</a:t>
            </a:fld>
            <a:endParaRPr lang="en-US"/>
          </a:p>
        </p:txBody>
      </p:sp>
      <p:sp>
        <p:nvSpPr>
          <p:cNvPr id="30722" name="Rectangle 2"/>
          <p:cNvSpPr>
            <a:spLocks noGrp="1" noChangeArrowheads="1"/>
          </p:cNvSpPr>
          <p:nvPr>
            <p:ph type="title"/>
          </p:nvPr>
        </p:nvSpPr>
        <p:spPr/>
        <p:txBody>
          <a:bodyPr/>
          <a:lstStyle/>
          <a:p>
            <a:r>
              <a:rPr lang="en-US"/>
              <a:t>Functional Languages</a:t>
            </a:r>
          </a:p>
        </p:txBody>
      </p:sp>
      <p:sp>
        <p:nvSpPr>
          <p:cNvPr id="30723" name="Rectangle 3"/>
          <p:cNvSpPr>
            <a:spLocks noGrp="1" noChangeArrowheads="1"/>
          </p:cNvSpPr>
          <p:nvPr>
            <p:ph type="body" idx="1"/>
          </p:nvPr>
        </p:nvSpPr>
        <p:spPr/>
        <p:txBody>
          <a:bodyPr/>
          <a:lstStyle/>
          <a:p>
            <a:r>
              <a:rPr lang="en-US"/>
              <a:t>Also called </a:t>
            </a:r>
            <a:r>
              <a:rPr lang="en-US" i="1"/>
              <a:t>applicative</a:t>
            </a:r>
            <a:r>
              <a:rPr lang="en-US"/>
              <a:t> languages</a:t>
            </a:r>
          </a:p>
          <a:p>
            <a:r>
              <a:rPr lang="en-US"/>
              <a:t>No or few writes to memory</a:t>
            </a:r>
          </a:p>
          <a:p>
            <a:r>
              <a:rPr lang="en-US"/>
              <a:t>Functions are higher-order</a:t>
            </a:r>
          </a:p>
          <a:p>
            <a:pPr lvl="1">
              <a:buFontTx/>
              <a:buNone/>
            </a:pPr>
            <a:r>
              <a:rPr lang="en-US" b="1">
                <a:solidFill>
                  <a:srgbClr val="0000FF"/>
                </a:solidFill>
                <a:latin typeface="Courier New" charset="0"/>
              </a:rPr>
              <a:t>let rec map f = function [] -&gt; []</a:t>
            </a:r>
          </a:p>
          <a:p>
            <a:pPr lvl="1">
              <a:buFontTx/>
              <a:buNone/>
            </a:pPr>
            <a:r>
              <a:rPr lang="en-US" b="1">
                <a:solidFill>
                  <a:srgbClr val="0000FF"/>
                </a:solidFill>
                <a:latin typeface="Courier New" charset="0"/>
              </a:rPr>
              <a:t>			    | x::l -&gt; (f x)::(map f l)</a:t>
            </a:r>
            <a:endParaRPr lang="en-US">
              <a:solidFill>
                <a:srgbClr val="0000FF"/>
              </a:solidFill>
            </a:endParaRPr>
          </a:p>
          <a:p>
            <a:pPr lvl="1"/>
            <a:endParaRPr lang="en-US"/>
          </a:p>
          <a:p>
            <a:pPr lvl="1"/>
            <a:r>
              <a:rPr lang="en-US"/>
              <a:t>LISP (1958)</a:t>
            </a:r>
          </a:p>
          <a:p>
            <a:pPr lvl="1"/>
            <a:r>
              <a:rPr lang="en-US"/>
              <a:t>ML (1973)</a:t>
            </a:r>
          </a:p>
          <a:p>
            <a:pPr lvl="1"/>
            <a:r>
              <a:rPr lang="en-US"/>
              <a:t>Scheme (1975)</a:t>
            </a:r>
          </a:p>
          <a:p>
            <a:pPr lvl="1"/>
            <a:r>
              <a:rPr lang="en-US"/>
              <a:t>Haskell (1987)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6462FD2C-AE9D-42A8-ACE2-5F9F34DF98D6}" type="slidenum">
              <a:rPr lang="en-US"/>
              <a:pPr/>
              <a:t>13</a:t>
            </a:fld>
            <a:endParaRPr lang="en-US"/>
          </a:p>
        </p:txBody>
      </p:sp>
      <p:sp>
        <p:nvSpPr>
          <p:cNvPr id="32770" name="Rectangle 2"/>
          <p:cNvSpPr>
            <a:spLocks noGrp="1" noChangeArrowheads="1"/>
          </p:cNvSpPr>
          <p:nvPr>
            <p:ph type="title"/>
          </p:nvPr>
        </p:nvSpPr>
        <p:spPr/>
        <p:txBody>
          <a:bodyPr/>
          <a:lstStyle/>
          <a:p>
            <a:r>
              <a:rPr lang="en-US"/>
              <a:t>Logical Languages</a:t>
            </a:r>
          </a:p>
        </p:txBody>
      </p:sp>
      <p:sp>
        <p:nvSpPr>
          <p:cNvPr id="32771" name="Rectangle 3"/>
          <p:cNvSpPr>
            <a:spLocks noGrp="1" noChangeArrowheads="1"/>
          </p:cNvSpPr>
          <p:nvPr>
            <p:ph type="body" idx="1"/>
          </p:nvPr>
        </p:nvSpPr>
        <p:spPr>
          <a:xfrm>
            <a:off x="457200" y="1524000"/>
            <a:ext cx="8305800" cy="4876800"/>
          </a:xfrm>
        </p:spPr>
        <p:txBody>
          <a:bodyPr/>
          <a:lstStyle/>
          <a:p>
            <a:r>
              <a:rPr lang="en-US"/>
              <a:t>Also called </a:t>
            </a:r>
            <a:r>
              <a:rPr lang="en-US" i="1"/>
              <a:t>rule-based</a:t>
            </a:r>
            <a:r>
              <a:rPr lang="en-US"/>
              <a:t> or </a:t>
            </a:r>
            <a:r>
              <a:rPr lang="en-US" i="1"/>
              <a:t>constraint-based</a:t>
            </a:r>
            <a:endParaRPr lang="en-US"/>
          </a:p>
          <a:p>
            <a:r>
              <a:rPr lang="en-US"/>
              <a:t>Program consists of a set of rules</a:t>
            </a:r>
          </a:p>
          <a:p>
            <a:pPr lvl="1"/>
            <a:r>
              <a:rPr lang="en-US"/>
              <a:t>“</a:t>
            </a:r>
            <a:r>
              <a:rPr lang="en-US">
                <a:solidFill>
                  <a:srgbClr val="0000FF"/>
                </a:solidFill>
              </a:rPr>
              <a:t>A :- B</a:t>
            </a:r>
            <a:r>
              <a:rPr lang="en-US"/>
              <a:t>” – if </a:t>
            </a:r>
            <a:r>
              <a:rPr lang="en-US">
                <a:solidFill>
                  <a:srgbClr val="0000FF"/>
                </a:solidFill>
              </a:rPr>
              <a:t>B</a:t>
            </a:r>
            <a:r>
              <a:rPr lang="en-US"/>
              <a:t> holds, then </a:t>
            </a:r>
            <a:r>
              <a:rPr lang="en-US">
                <a:solidFill>
                  <a:srgbClr val="0000FF"/>
                </a:solidFill>
              </a:rPr>
              <a:t>A</a:t>
            </a:r>
            <a:r>
              <a:rPr lang="en-US"/>
              <a:t> holds </a:t>
            </a:r>
          </a:p>
          <a:p>
            <a:pPr lvl="2"/>
            <a:r>
              <a:rPr lang="en-US" b="1">
                <a:solidFill>
                  <a:srgbClr val="0000FF"/>
                </a:solidFill>
                <a:latin typeface="Courier New" charset="0"/>
              </a:rPr>
              <a:t>append([], L2, L2).</a:t>
            </a:r>
          </a:p>
          <a:p>
            <a:pPr lvl="2"/>
            <a:r>
              <a:rPr lang="en-US" b="1">
                <a:solidFill>
                  <a:srgbClr val="0000FF"/>
                </a:solidFill>
                <a:latin typeface="Courier New" charset="0"/>
              </a:rPr>
              <a:t>append([X|Xs],Ys,[X|Zs]) :- append(Xs,Ys,Zs).</a:t>
            </a:r>
          </a:p>
          <a:p>
            <a:endParaRPr lang="en-US"/>
          </a:p>
          <a:p>
            <a:pPr lvl="1"/>
            <a:r>
              <a:rPr lang="en-US"/>
              <a:t>PROLOG (1970)</a:t>
            </a:r>
          </a:p>
          <a:p>
            <a:pPr lvl="1"/>
            <a:r>
              <a:rPr lang="en-US"/>
              <a:t>Various expert systems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20C9CC1D-ED86-4147-837F-2C8F157B1B27}" type="slidenum">
              <a:rPr lang="en-US"/>
              <a:pPr/>
              <a:t>14</a:t>
            </a:fld>
            <a:endParaRPr lang="en-US"/>
          </a:p>
        </p:txBody>
      </p:sp>
      <p:sp>
        <p:nvSpPr>
          <p:cNvPr id="31746" name="Rectangle 2"/>
          <p:cNvSpPr>
            <a:spLocks noGrp="1" noChangeArrowheads="1"/>
          </p:cNvSpPr>
          <p:nvPr>
            <p:ph type="title"/>
          </p:nvPr>
        </p:nvSpPr>
        <p:spPr/>
        <p:txBody>
          <a:bodyPr/>
          <a:lstStyle/>
          <a:p>
            <a:r>
              <a:rPr lang="en-US"/>
              <a:t>Object-Oriented Languages</a:t>
            </a:r>
          </a:p>
        </p:txBody>
      </p:sp>
      <p:sp>
        <p:nvSpPr>
          <p:cNvPr id="31747" name="Rectangle 3"/>
          <p:cNvSpPr>
            <a:spLocks noGrp="1" noChangeArrowheads="1"/>
          </p:cNvSpPr>
          <p:nvPr>
            <p:ph type="body" idx="1"/>
          </p:nvPr>
        </p:nvSpPr>
        <p:spPr/>
        <p:txBody>
          <a:bodyPr/>
          <a:lstStyle/>
          <a:p>
            <a:r>
              <a:rPr lang="en-US" sz="2400"/>
              <a:t>Programs are built from objects</a:t>
            </a:r>
          </a:p>
          <a:p>
            <a:r>
              <a:rPr lang="en-US" sz="2400"/>
              <a:t>Objects combine functions and data</a:t>
            </a:r>
          </a:p>
          <a:p>
            <a:r>
              <a:rPr lang="en-US" sz="2400"/>
              <a:t>Often have classes and inheritence</a:t>
            </a:r>
          </a:p>
          <a:p>
            <a:r>
              <a:rPr lang="en-US" sz="2400"/>
              <a:t>“Base” may be either imperative or functional</a:t>
            </a:r>
          </a:p>
          <a:p>
            <a:pPr lvl="1">
              <a:buFontTx/>
              <a:buNone/>
            </a:pPr>
            <a:r>
              <a:rPr lang="en-US" sz="2000" b="1">
                <a:solidFill>
                  <a:srgbClr val="0000FF"/>
                </a:solidFill>
                <a:latin typeface="Courier New" charset="0"/>
              </a:rPr>
              <a:t>class C { int x; int getX() {return x;} … }</a:t>
            </a:r>
          </a:p>
          <a:p>
            <a:pPr lvl="1">
              <a:buFontTx/>
              <a:buNone/>
            </a:pPr>
            <a:r>
              <a:rPr lang="en-US" sz="2000" b="1">
                <a:solidFill>
                  <a:srgbClr val="0000FF"/>
                </a:solidFill>
                <a:latin typeface="Courier New" charset="0"/>
              </a:rPr>
              <a:t>class D extends C { … }</a:t>
            </a:r>
            <a:endParaRPr lang="en-US" sz="2000">
              <a:solidFill>
                <a:srgbClr val="0000FF"/>
              </a:solidFill>
            </a:endParaRPr>
          </a:p>
          <a:p>
            <a:endParaRPr lang="en-US" sz="2400"/>
          </a:p>
          <a:p>
            <a:pPr lvl="1"/>
            <a:r>
              <a:rPr lang="en-US" sz="2000"/>
              <a:t>Smalltalk (1969)</a:t>
            </a:r>
          </a:p>
          <a:p>
            <a:pPr lvl="1"/>
            <a:r>
              <a:rPr lang="en-US" sz="2000"/>
              <a:t>C++ (1986)</a:t>
            </a:r>
          </a:p>
          <a:p>
            <a:pPr lvl="1"/>
            <a:r>
              <a:rPr lang="en-US" sz="2000"/>
              <a:t>Java (1995)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FF1557FA-B539-4FF8-ABD7-0BFCCCFE546A}" type="slidenum">
              <a:rPr lang="en-US"/>
              <a:pPr/>
              <a:t>15</a:t>
            </a:fld>
            <a:endParaRPr lang="en-US"/>
          </a:p>
        </p:txBody>
      </p:sp>
      <p:sp>
        <p:nvSpPr>
          <p:cNvPr id="34818" name="Rectangle 2"/>
          <p:cNvSpPr>
            <a:spLocks noGrp="1" noChangeArrowheads="1"/>
          </p:cNvSpPr>
          <p:nvPr>
            <p:ph type="title"/>
          </p:nvPr>
        </p:nvSpPr>
        <p:spPr/>
        <p:txBody>
          <a:bodyPr/>
          <a:lstStyle/>
          <a:p>
            <a:r>
              <a:rPr lang="en-US"/>
              <a:t>Scripting Languages</a:t>
            </a:r>
          </a:p>
        </p:txBody>
      </p:sp>
      <p:sp>
        <p:nvSpPr>
          <p:cNvPr id="34819" name="Rectangle 3"/>
          <p:cNvSpPr>
            <a:spLocks noGrp="1" noChangeArrowheads="1"/>
          </p:cNvSpPr>
          <p:nvPr>
            <p:ph type="body" idx="1"/>
          </p:nvPr>
        </p:nvSpPr>
        <p:spPr>
          <a:xfrm>
            <a:off x="152400" y="1524000"/>
            <a:ext cx="8991600" cy="5105400"/>
          </a:xfrm>
        </p:spPr>
        <p:txBody>
          <a:bodyPr/>
          <a:lstStyle/>
          <a:p>
            <a:pPr marL="533400" indent="-533400">
              <a:lnSpc>
                <a:spcPct val="95000"/>
              </a:lnSpc>
            </a:pPr>
            <a:r>
              <a:rPr lang="en-US"/>
              <a:t>Rapid prototyping languages ideal for “little” tasks</a:t>
            </a:r>
          </a:p>
          <a:p>
            <a:pPr marL="533400" indent="-533400">
              <a:lnSpc>
                <a:spcPct val="95000"/>
              </a:lnSpc>
            </a:pPr>
            <a:r>
              <a:rPr lang="en-US"/>
              <a:t>Typically with rich text processing abilities</a:t>
            </a:r>
          </a:p>
          <a:p>
            <a:pPr marL="533400" indent="-533400">
              <a:lnSpc>
                <a:spcPct val="95000"/>
              </a:lnSpc>
            </a:pPr>
            <a:r>
              <a:rPr lang="en-US"/>
              <a:t>Generally very easy to use</a:t>
            </a:r>
          </a:p>
          <a:p>
            <a:pPr marL="533400" indent="-533400">
              <a:lnSpc>
                <a:spcPct val="95000"/>
              </a:lnSpc>
            </a:pPr>
            <a:r>
              <a:rPr lang="en-US"/>
              <a:t>“Base” may be imperative or functional; may be OO</a:t>
            </a:r>
          </a:p>
          <a:p>
            <a:pPr marL="914400" lvl="1" indent="-457200">
              <a:lnSpc>
                <a:spcPct val="95000"/>
              </a:lnSpc>
              <a:buFontTx/>
              <a:buNone/>
            </a:pPr>
            <a:r>
              <a:rPr lang="en-US" sz="2000" b="1">
                <a:solidFill>
                  <a:srgbClr val="0000FF"/>
                </a:solidFill>
                <a:latin typeface="Courier New" charset="0"/>
              </a:rPr>
              <a:t>#!/usr/bin/perl</a:t>
            </a:r>
          </a:p>
          <a:p>
            <a:pPr marL="914400" lvl="1" indent="-457200">
              <a:lnSpc>
                <a:spcPct val="95000"/>
              </a:lnSpc>
              <a:buFontTx/>
              <a:buNone/>
            </a:pPr>
            <a:r>
              <a:rPr lang="en-US" sz="2000" b="1">
                <a:solidFill>
                  <a:srgbClr val="0000FF"/>
                </a:solidFill>
                <a:latin typeface="Courier New" charset="0"/>
              </a:rPr>
              <a:t>for ($j = 0; $j &lt; 2*$lc; $j++) {</a:t>
            </a:r>
          </a:p>
          <a:p>
            <a:pPr marL="914400" lvl="1" indent="-457200">
              <a:lnSpc>
                <a:spcPct val="95000"/>
              </a:lnSpc>
              <a:buFontTx/>
              <a:buNone/>
            </a:pPr>
            <a:r>
              <a:rPr lang="en-US" sz="2000" b="1">
                <a:solidFill>
                  <a:srgbClr val="0000FF"/>
                </a:solidFill>
                <a:latin typeface="Courier New" charset="0"/>
              </a:rPr>
              <a:t>     $a = int(rand($lc));</a:t>
            </a:r>
          </a:p>
          <a:p>
            <a:pPr marL="914400" lvl="1" indent="-457200">
              <a:lnSpc>
                <a:spcPct val="95000"/>
              </a:lnSpc>
              <a:buFontTx/>
              <a:buNone/>
            </a:pPr>
            <a:r>
              <a:rPr lang="en-US" sz="2000" b="1">
                <a:solidFill>
                  <a:srgbClr val="0000FF"/>
                </a:solidFill>
                <a:latin typeface="Courier New" charset="0"/>
              </a:rPr>
              <a:t>…</a:t>
            </a:r>
          </a:p>
          <a:p>
            <a:pPr marL="914400" lvl="1" indent="-457200">
              <a:lnSpc>
                <a:spcPct val="95000"/>
              </a:lnSpc>
              <a:buFont typeface="Arial" charset="0"/>
              <a:buChar char="•"/>
            </a:pPr>
            <a:r>
              <a:rPr lang="en-US"/>
              <a:t>sh (1971)</a:t>
            </a:r>
          </a:p>
          <a:p>
            <a:pPr marL="914400" lvl="1" indent="-457200">
              <a:lnSpc>
                <a:spcPct val="95000"/>
              </a:lnSpc>
              <a:buFont typeface="Arial" charset="0"/>
              <a:buChar char="•"/>
            </a:pPr>
            <a:r>
              <a:rPr lang="en-US"/>
              <a:t>perl (1987)</a:t>
            </a:r>
          </a:p>
          <a:p>
            <a:pPr marL="914400" lvl="1" indent="-457200">
              <a:lnSpc>
                <a:spcPct val="95000"/>
              </a:lnSpc>
              <a:buFont typeface="Arial" charset="0"/>
              <a:buChar char="•"/>
            </a:pPr>
            <a:r>
              <a:rPr lang="en-US"/>
              <a:t>Python (1991)</a:t>
            </a:r>
          </a:p>
          <a:p>
            <a:pPr marL="914400" lvl="1" indent="-457200">
              <a:lnSpc>
                <a:spcPct val="95000"/>
              </a:lnSpc>
              <a:buFont typeface="Arial" charset="0"/>
              <a:buChar char="•"/>
            </a:pPr>
            <a:r>
              <a:rPr lang="en-US"/>
              <a:t>Ruby (1993)</a:t>
            </a:r>
            <a:endParaRPr lang="en-US" b="1">
              <a:solidFill>
                <a:srgbClr val="0000FF"/>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1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1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7893BB6A-9A0E-44B1-880D-CCE24D86D8FD}" type="slidenum">
              <a:rPr lang="en-US"/>
              <a:pPr/>
              <a:t>16</a:t>
            </a:fld>
            <a:endParaRPr lang="en-US"/>
          </a:p>
        </p:txBody>
      </p:sp>
      <p:sp>
        <p:nvSpPr>
          <p:cNvPr id="33794" name="Rectangle 2"/>
          <p:cNvSpPr>
            <a:spLocks noGrp="1" noChangeArrowheads="1"/>
          </p:cNvSpPr>
          <p:nvPr>
            <p:ph type="title"/>
          </p:nvPr>
        </p:nvSpPr>
        <p:spPr/>
        <p:txBody>
          <a:bodyPr/>
          <a:lstStyle/>
          <a:p>
            <a:r>
              <a:rPr lang="en-US"/>
              <a:t>“Other” Languages</a:t>
            </a:r>
          </a:p>
        </p:txBody>
      </p:sp>
      <p:sp>
        <p:nvSpPr>
          <p:cNvPr id="33795" name="Rectangle 3"/>
          <p:cNvSpPr>
            <a:spLocks noGrp="1" noChangeArrowheads="1"/>
          </p:cNvSpPr>
          <p:nvPr>
            <p:ph type="body" idx="1"/>
          </p:nvPr>
        </p:nvSpPr>
        <p:spPr/>
        <p:txBody>
          <a:bodyPr/>
          <a:lstStyle/>
          <a:p>
            <a:r>
              <a:rPr lang="en-US"/>
              <a:t>There are lots of other languages around with various features</a:t>
            </a:r>
          </a:p>
          <a:p>
            <a:endParaRPr lang="en-US"/>
          </a:p>
          <a:p>
            <a:pPr lvl="1"/>
            <a:r>
              <a:rPr lang="en-US"/>
              <a:t>COBOL (1959) – business applications</a:t>
            </a:r>
          </a:p>
          <a:p>
            <a:pPr lvl="1"/>
            <a:r>
              <a:rPr lang="en-US"/>
              <a:t>BASIC (1964) – MS Visual Basic widely used</a:t>
            </a:r>
          </a:p>
          <a:p>
            <a:pPr lvl="1"/>
            <a:r>
              <a:rPr lang="en-US"/>
              <a:t>Logo (1968) – introduction to programming</a:t>
            </a:r>
          </a:p>
          <a:p>
            <a:pPr lvl="1"/>
            <a:r>
              <a:rPr lang="en-US"/>
              <a:t>Forth (1969) – Mac Open Firmware</a:t>
            </a:r>
          </a:p>
          <a:p>
            <a:pPr lvl="1"/>
            <a:r>
              <a:rPr lang="en-US"/>
              <a:t>Ada (1979) – the DoD language</a:t>
            </a:r>
          </a:p>
          <a:p>
            <a:pPr lvl="1"/>
            <a:r>
              <a:rPr lang="en-US"/>
              <a:t>Postscript (1982) – printers</a:t>
            </a:r>
          </a:p>
          <a:p>
            <a:pPr lvl="1"/>
            <a:r>
              <a:rPr lang="en-US"/>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CADEFCD6-8577-4BA3-9D05-11646DBE2039}" type="slidenum">
              <a:rPr lang="en-US"/>
              <a:pPr/>
              <a:t>17</a:t>
            </a:fld>
            <a:endParaRPr lang="en-US"/>
          </a:p>
        </p:txBody>
      </p:sp>
      <p:sp>
        <p:nvSpPr>
          <p:cNvPr id="35842" name="Rectangle 2"/>
          <p:cNvSpPr>
            <a:spLocks noGrp="1" noChangeArrowheads="1"/>
          </p:cNvSpPr>
          <p:nvPr>
            <p:ph type="title"/>
          </p:nvPr>
        </p:nvSpPr>
        <p:spPr/>
        <p:txBody>
          <a:bodyPr/>
          <a:lstStyle/>
          <a:p>
            <a:r>
              <a:rPr lang="en-US"/>
              <a:t>Languages You Know</a:t>
            </a:r>
          </a:p>
        </p:txBody>
      </p:sp>
      <p:sp>
        <p:nvSpPr>
          <p:cNvPr id="35843" name="Rectangle 3"/>
          <p:cNvSpPr>
            <a:spLocks noGrp="1" noChangeArrowheads="1"/>
          </p:cNvSpPr>
          <p:nvPr>
            <p:ph type="body" idx="1"/>
          </p:nvPr>
        </p:nvSpPr>
        <p:spPr/>
        <p:txBody>
          <a:bodyPr/>
          <a:lstStyle/>
          <a:p>
            <a:r>
              <a:rPr lang="en-US"/>
              <a:t>So far at UMD, you’ve seen two main languages</a:t>
            </a:r>
          </a:p>
          <a:p>
            <a:pPr lvl="1"/>
            <a:r>
              <a:rPr lang="en-US"/>
              <a:t>Java – object-oriented imperative language</a:t>
            </a:r>
          </a:p>
          <a:p>
            <a:pPr lvl="1"/>
            <a:r>
              <a:rPr lang="en-US"/>
              <a:t>C – imperative language without objects</a:t>
            </a:r>
          </a:p>
          <a:p>
            <a:pPr lvl="1"/>
            <a:endParaRPr lang="en-US"/>
          </a:p>
          <a:p>
            <a:r>
              <a:rPr lang="en-US"/>
              <a:t>This course:  two new languages</a:t>
            </a:r>
          </a:p>
          <a:p>
            <a:pPr lvl="1"/>
            <a:r>
              <a:rPr lang="en-US"/>
              <a:t>Plus we’ll see snippets of other languages</a:t>
            </a:r>
          </a:p>
          <a:p>
            <a:pPr lvl="1"/>
            <a:endParaRPr lang="en-US"/>
          </a:p>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73624C60-13C8-41AF-AD96-DE74546EF95C}" type="slidenum">
              <a:rPr lang="en-US"/>
              <a:pPr/>
              <a:t>18</a:t>
            </a:fld>
            <a:endParaRPr lang="en-US"/>
          </a:p>
        </p:txBody>
      </p:sp>
      <p:sp>
        <p:nvSpPr>
          <p:cNvPr id="36866" name="Rectangle 2"/>
          <p:cNvSpPr>
            <a:spLocks noGrp="1" noChangeArrowheads="1"/>
          </p:cNvSpPr>
          <p:nvPr>
            <p:ph type="title"/>
          </p:nvPr>
        </p:nvSpPr>
        <p:spPr/>
        <p:txBody>
          <a:bodyPr/>
          <a:lstStyle/>
          <a:p>
            <a:r>
              <a:rPr lang="en-US"/>
              <a:t>Ruby</a:t>
            </a:r>
          </a:p>
        </p:txBody>
      </p:sp>
      <p:sp>
        <p:nvSpPr>
          <p:cNvPr id="36867" name="Rectangle 3"/>
          <p:cNvSpPr>
            <a:spLocks noGrp="1" noChangeArrowheads="1"/>
          </p:cNvSpPr>
          <p:nvPr>
            <p:ph type="body" idx="1"/>
          </p:nvPr>
        </p:nvSpPr>
        <p:spPr/>
        <p:txBody>
          <a:bodyPr/>
          <a:lstStyle/>
          <a:p>
            <a:r>
              <a:rPr lang="en-US"/>
              <a:t>An imperative, object-oriented scripting language</a:t>
            </a:r>
          </a:p>
          <a:p>
            <a:pPr lvl="1"/>
            <a:r>
              <a:rPr lang="en-US"/>
              <a:t>Created in 1993 by Yukihiro Matsumoto</a:t>
            </a:r>
          </a:p>
          <a:p>
            <a:pPr lvl="1"/>
            <a:r>
              <a:rPr lang="en-US"/>
              <a:t>Similar in flavor to many other scripting languages (e.g., perl, python)</a:t>
            </a:r>
          </a:p>
          <a:p>
            <a:pPr lvl="1"/>
            <a:r>
              <a:rPr lang="en-US"/>
              <a:t>Much cleaner than perl</a:t>
            </a:r>
          </a:p>
          <a:p>
            <a:pPr lvl="1"/>
            <a:r>
              <a:rPr lang="en-US"/>
              <a:t>Full object-orientation (even primitives are objects!)</a:t>
            </a:r>
            <a:endParaRPr lang="en-US">
              <a:latin typeface="Verdan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CMSC 330</a:t>
            </a:r>
          </a:p>
        </p:txBody>
      </p:sp>
      <p:sp>
        <p:nvSpPr>
          <p:cNvPr id="7" name="Slide Number Placeholder 4"/>
          <p:cNvSpPr>
            <a:spLocks noGrp="1"/>
          </p:cNvSpPr>
          <p:nvPr>
            <p:ph type="sldNum" sz="quarter" idx="11"/>
          </p:nvPr>
        </p:nvSpPr>
        <p:spPr/>
        <p:txBody>
          <a:bodyPr/>
          <a:lstStyle/>
          <a:p>
            <a:fld id="{BAC094B7-D61F-4A24-B7E4-3F264716B10D}" type="slidenum">
              <a:rPr lang="en-US"/>
              <a:pPr/>
              <a:t>19</a:t>
            </a:fld>
            <a:endParaRPr lang="en-US"/>
          </a:p>
        </p:txBody>
      </p:sp>
      <p:sp>
        <p:nvSpPr>
          <p:cNvPr id="69634" name="Rectangle 2"/>
          <p:cNvSpPr>
            <a:spLocks noGrp="1" noChangeArrowheads="1"/>
          </p:cNvSpPr>
          <p:nvPr>
            <p:ph type="title"/>
          </p:nvPr>
        </p:nvSpPr>
        <p:spPr/>
        <p:txBody>
          <a:bodyPr/>
          <a:lstStyle/>
          <a:p>
            <a:r>
              <a:rPr lang="en-US"/>
              <a:t>A Small Ruby Example </a:t>
            </a:r>
          </a:p>
        </p:txBody>
      </p:sp>
      <p:sp>
        <p:nvSpPr>
          <p:cNvPr id="69635" name="Text Box 3"/>
          <p:cNvSpPr txBox="1">
            <a:spLocks noChangeArrowheads="1"/>
          </p:cNvSpPr>
          <p:nvPr/>
        </p:nvSpPr>
        <p:spPr bwMode="auto">
          <a:xfrm>
            <a:off x="2057400" y="1600200"/>
            <a:ext cx="5867400" cy="1477963"/>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sz="1800" b="1">
                <a:latin typeface="Courier New" charset="0"/>
              </a:rPr>
              <a:t>def greet(s)</a:t>
            </a:r>
          </a:p>
          <a:p>
            <a:r>
              <a:rPr lang="en-US" sz="1800" b="1">
                <a:latin typeface="Courier New" charset="0"/>
              </a:rPr>
              <a:t>  print("Hello, ")</a:t>
            </a:r>
          </a:p>
          <a:p>
            <a:r>
              <a:rPr lang="en-US" sz="1800" b="1">
                <a:latin typeface="Courier New" charset="0"/>
              </a:rPr>
              <a:t>  print(s)</a:t>
            </a:r>
          </a:p>
          <a:p>
            <a:r>
              <a:rPr lang="en-US" sz="1800" b="1">
                <a:latin typeface="Courier New" charset="0"/>
              </a:rPr>
              <a:t>  print("!\n")</a:t>
            </a:r>
          </a:p>
          <a:p>
            <a:r>
              <a:rPr lang="en-US" sz="1800" b="1">
                <a:latin typeface="Courier New" charset="0"/>
              </a:rPr>
              <a:t>end</a:t>
            </a:r>
          </a:p>
        </p:txBody>
      </p:sp>
      <p:sp>
        <p:nvSpPr>
          <p:cNvPr id="69636" name="Text Box 4"/>
          <p:cNvSpPr txBox="1">
            <a:spLocks noChangeArrowheads="1"/>
          </p:cNvSpPr>
          <p:nvPr/>
        </p:nvSpPr>
        <p:spPr bwMode="auto">
          <a:xfrm>
            <a:off x="533400" y="3657600"/>
            <a:ext cx="6858000" cy="173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800" b="1">
                <a:solidFill>
                  <a:srgbClr val="0000FF"/>
                </a:solidFill>
                <a:latin typeface="Courier New" charset="0"/>
              </a:rPr>
              <a:t>%</a:t>
            </a:r>
            <a:r>
              <a:rPr lang="en-US" sz="1800" b="1">
                <a:latin typeface="Courier New" charset="0"/>
              </a:rPr>
              <a:t> irb     # you’ll usually use "ruby" instead</a:t>
            </a:r>
          </a:p>
          <a:p>
            <a:r>
              <a:rPr lang="en-US" sz="1800" b="1">
                <a:solidFill>
                  <a:srgbClr val="0000FF"/>
                </a:solidFill>
                <a:latin typeface="Courier New" charset="0"/>
              </a:rPr>
              <a:t>irb(main):001:0&gt;</a:t>
            </a:r>
            <a:r>
              <a:rPr lang="en-US" sz="1800" b="1">
                <a:latin typeface="Courier New" charset="0"/>
              </a:rPr>
              <a:t> require "intro.rb"</a:t>
            </a:r>
          </a:p>
          <a:p>
            <a:r>
              <a:rPr lang="en-US" sz="1800" b="1">
                <a:solidFill>
                  <a:srgbClr val="0000FF"/>
                </a:solidFill>
                <a:latin typeface="Courier New" charset="0"/>
              </a:rPr>
              <a:t>=&gt; true</a:t>
            </a:r>
            <a:endParaRPr lang="en-US" sz="1800" b="1">
              <a:latin typeface="Courier New" charset="0"/>
            </a:endParaRPr>
          </a:p>
          <a:p>
            <a:r>
              <a:rPr lang="en-US" sz="1800" b="1">
                <a:solidFill>
                  <a:srgbClr val="0000FF"/>
                </a:solidFill>
                <a:latin typeface="Courier New" charset="0"/>
              </a:rPr>
              <a:t>irb(main):002:0&gt;</a:t>
            </a:r>
            <a:r>
              <a:rPr lang="en-US" sz="1800" b="1">
                <a:latin typeface="Courier New" charset="0"/>
              </a:rPr>
              <a:t> greet("world") </a:t>
            </a:r>
          </a:p>
          <a:p>
            <a:r>
              <a:rPr lang="en-US" sz="1800" b="1">
                <a:solidFill>
                  <a:srgbClr val="0000FF"/>
                </a:solidFill>
                <a:latin typeface="Courier New" charset="0"/>
              </a:rPr>
              <a:t>Hello, world!</a:t>
            </a:r>
          </a:p>
          <a:p>
            <a:r>
              <a:rPr lang="en-US" sz="1800" b="1">
                <a:solidFill>
                  <a:srgbClr val="0000FF"/>
                </a:solidFill>
                <a:latin typeface="Courier New" charset="0"/>
              </a:rPr>
              <a:t>=&gt; nil</a:t>
            </a:r>
            <a:endParaRPr lang="en-US" sz="1800" b="1">
              <a:latin typeface="Courier New" charset="0"/>
            </a:endParaRPr>
          </a:p>
        </p:txBody>
      </p:sp>
      <p:sp>
        <p:nvSpPr>
          <p:cNvPr id="69637" name="Text Box 5"/>
          <p:cNvSpPr txBox="1">
            <a:spLocks noChangeArrowheads="1"/>
          </p:cNvSpPr>
          <p:nvPr/>
        </p:nvSpPr>
        <p:spPr bwMode="auto">
          <a:xfrm>
            <a:off x="609600" y="1600200"/>
            <a:ext cx="12176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intro.rb:</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04800" y="0"/>
            <a:ext cx="6781800" cy="1143000"/>
          </a:xfrm>
        </p:spPr>
        <p:txBody>
          <a:bodyPr/>
          <a:lstStyle/>
          <a:p>
            <a:pPr eaLnBrk="1" hangingPunct="1"/>
            <a:r>
              <a:rPr lang="en-US">
                <a:latin typeface="Arial" charset="0"/>
                <a:ea typeface="ＭＳ Ｐゴシック" charset="0"/>
                <a:cs typeface="ＭＳ Ｐゴシック" charset="0"/>
              </a:rPr>
              <a:t>Nick Feamster</a:t>
            </a:r>
          </a:p>
        </p:txBody>
      </p:sp>
      <p:sp>
        <p:nvSpPr>
          <p:cNvPr id="14339" name="Rectangle 5"/>
          <p:cNvSpPr>
            <a:spLocks noGrp="1" noChangeArrowheads="1"/>
          </p:cNvSpPr>
          <p:nvPr>
            <p:ph type="body" idx="1"/>
          </p:nvPr>
        </p:nvSpPr>
        <p:spPr>
          <a:xfrm>
            <a:off x="152400" y="3124200"/>
            <a:ext cx="9067800" cy="2971800"/>
          </a:xfrm>
        </p:spPr>
        <p:txBody>
          <a:bodyPr/>
          <a:lstStyle/>
          <a:p>
            <a:pPr eaLnBrk="1" hangingPunct="1"/>
            <a:r>
              <a:rPr lang="en-US" sz="2400" b="1" dirty="0">
                <a:solidFill>
                  <a:schemeClr val="accent2"/>
                </a:solidFill>
                <a:latin typeface="Arial" charset="0"/>
                <a:ea typeface="ＭＳ Ｐゴシック" charset="0"/>
                <a:cs typeface="ＭＳ Ｐゴシック" charset="0"/>
              </a:rPr>
              <a:t>Research:</a:t>
            </a:r>
            <a:r>
              <a:rPr lang="en-US" sz="2400" dirty="0">
                <a:latin typeface="Arial" charset="0"/>
                <a:ea typeface="ＭＳ Ｐゴシック" charset="0"/>
                <a:cs typeface="ＭＳ Ｐゴシック" charset="0"/>
              </a:rPr>
              <a:t> Network security and operations</a:t>
            </a:r>
          </a:p>
          <a:p>
            <a:pPr eaLnBrk="1" hangingPunct="1"/>
            <a:r>
              <a:rPr lang="en-US" sz="2400" b="1" dirty="0">
                <a:solidFill>
                  <a:srgbClr val="FF0000"/>
                </a:solidFill>
                <a:latin typeface="Arial" charset="0"/>
                <a:ea typeface="ＭＳ Ｐゴシック" charset="0"/>
                <a:cs typeface="ＭＳ Ｐゴシック" charset="0"/>
              </a:rPr>
              <a:t>Goal:</a:t>
            </a:r>
            <a:r>
              <a:rPr lang="en-US" sz="2400" dirty="0">
                <a:latin typeface="Arial" charset="0"/>
                <a:ea typeface="ＭＳ Ｐゴシック" charset="0"/>
                <a:cs typeface="ＭＳ Ｐゴシック" charset="0"/>
              </a:rPr>
              <a:t> Improve network, availability in the face of both accidental and malicious faults</a:t>
            </a:r>
            <a:endParaRPr lang="en-US" sz="2400" b="1" dirty="0">
              <a:latin typeface="Arial" charset="0"/>
              <a:ea typeface="ＭＳ Ｐゴシック" charset="0"/>
              <a:cs typeface="ＭＳ Ｐゴシック" charset="0"/>
            </a:endParaRPr>
          </a:p>
          <a:p>
            <a:pPr eaLnBrk="1" hangingPunct="1"/>
            <a:r>
              <a:rPr lang="en-US" sz="2400" b="1" dirty="0">
                <a:solidFill>
                  <a:srgbClr val="FF0000"/>
                </a:solidFill>
                <a:latin typeface="Arial" charset="0"/>
                <a:ea typeface="ＭＳ Ｐゴシック" charset="0"/>
                <a:cs typeface="ＭＳ Ｐゴシック" charset="0"/>
              </a:rPr>
              <a:t>Areas</a:t>
            </a:r>
          </a:p>
          <a:p>
            <a:pPr lvl="1" eaLnBrk="1" hangingPunct="1"/>
            <a:r>
              <a:rPr lang="en-US" sz="2000" b="1" dirty="0">
                <a:solidFill>
                  <a:schemeClr val="accent2"/>
                </a:solidFill>
                <a:latin typeface="Arial" charset="0"/>
                <a:ea typeface="ＭＳ Ｐゴシック" charset="0"/>
              </a:rPr>
              <a:t>Reliability:</a:t>
            </a:r>
            <a:r>
              <a:rPr lang="en-US" sz="2000" dirty="0">
                <a:latin typeface="Arial" charset="0"/>
                <a:ea typeface="ＭＳ Ｐゴシック" charset="0"/>
              </a:rPr>
              <a:t> fast recovery from failures</a:t>
            </a:r>
          </a:p>
          <a:p>
            <a:pPr lvl="1" eaLnBrk="1" hangingPunct="1"/>
            <a:r>
              <a:rPr lang="en-US" sz="2000" b="1" dirty="0">
                <a:solidFill>
                  <a:schemeClr val="accent2"/>
                </a:solidFill>
                <a:latin typeface="Arial" charset="0"/>
                <a:ea typeface="ＭＳ Ｐゴシック" charset="0"/>
              </a:rPr>
              <a:t>Management:</a:t>
            </a:r>
            <a:r>
              <a:rPr lang="en-US" sz="2000" b="1" dirty="0">
                <a:latin typeface="Arial" charset="0"/>
                <a:ea typeface="ＭＳ Ｐゴシック" charset="0"/>
              </a:rPr>
              <a:t> </a:t>
            </a:r>
            <a:r>
              <a:rPr lang="en-US" sz="2000" dirty="0">
                <a:latin typeface="Arial" charset="0"/>
                <a:ea typeface="ＭＳ Ｐゴシック" charset="0"/>
              </a:rPr>
              <a:t>fault diagnosis, provisioning</a:t>
            </a:r>
            <a:endParaRPr lang="en-US" sz="2000" b="1" dirty="0">
              <a:latin typeface="Arial" charset="0"/>
              <a:ea typeface="ＭＳ Ｐゴシック" charset="0"/>
            </a:endParaRPr>
          </a:p>
          <a:p>
            <a:pPr lvl="1" eaLnBrk="1" hangingPunct="1"/>
            <a:r>
              <a:rPr lang="en-US" sz="2000" b="1" dirty="0">
                <a:solidFill>
                  <a:schemeClr val="accent2"/>
                </a:solidFill>
                <a:latin typeface="Arial" charset="0"/>
                <a:ea typeface="ＭＳ Ｐゴシック" charset="0"/>
              </a:rPr>
              <a:t>Security and trust:</a:t>
            </a:r>
            <a:r>
              <a:rPr lang="en-US" sz="2000" b="1" dirty="0">
                <a:latin typeface="Arial" charset="0"/>
                <a:ea typeface="ＭＳ Ｐゴシック" charset="0"/>
              </a:rPr>
              <a:t> </a:t>
            </a:r>
            <a:r>
              <a:rPr lang="en-US" sz="2000" dirty="0">
                <a:latin typeface="Arial" charset="0"/>
                <a:ea typeface="ＭＳ Ｐゴシック" charset="0"/>
              </a:rPr>
              <a:t>spam filtering, phishing</a:t>
            </a:r>
          </a:p>
          <a:p>
            <a:pPr lvl="1" eaLnBrk="1" hangingPunct="1"/>
            <a:r>
              <a:rPr lang="en-US" sz="2000" b="1" dirty="0">
                <a:solidFill>
                  <a:schemeClr val="accent2"/>
                </a:solidFill>
                <a:latin typeface="Arial" charset="0"/>
                <a:ea typeface="ＭＳ Ｐゴシック" charset="0"/>
              </a:rPr>
              <a:t>Anti-censorship:</a:t>
            </a:r>
            <a:r>
              <a:rPr lang="en-US" sz="2000" dirty="0">
                <a:latin typeface="Arial" charset="0"/>
                <a:ea typeface="ＭＳ Ｐゴシック" charset="0"/>
              </a:rPr>
              <a:t> e.g., defeating </a:t>
            </a:r>
            <a:r>
              <a:rPr lang="ja-JP" altLang="en-US" sz="2000" dirty="0">
                <a:latin typeface="Arial" charset="0"/>
                <a:ea typeface="ＭＳ Ｐゴシック" charset="0"/>
              </a:rPr>
              <a:t>“</a:t>
            </a:r>
            <a:r>
              <a:rPr lang="en-US" sz="2000" dirty="0">
                <a:latin typeface="Arial" charset="0"/>
                <a:ea typeface="ＭＳ Ｐゴシック" charset="0"/>
              </a:rPr>
              <a:t>the great firewall of China</a:t>
            </a:r>
            <a:r>
              <a:rPr lang="ja-JP" altLang="en-US" sz="2000" dirty="0">
                <a:latin typeface="Arial" charset="0"/>
                <a:ea typeface="ＭＳ Ｐゴシック" charset="0"/>
              </a:rPr>
              <a:t>”</a:t>
            </a:r>
            <a:endParaRPr lang="en-US" sz="2000" dirty="0">
              <a:latin typeface="Arial" charset="0"/>
              <a:ea typeface="ＭＳ Ｐゴシック" charset="0"/>
            </a:endParaRPr>
          </a:p>
          <a:p>
            <a:pPr lvl="1" eaLnBrk="1" hangingPunct="1"/>
            <a:r>
              <a:rPr lang="en-US" sz="2000" b="1" dirty="0">
                <a:solidFill>
                  <a:schemeClr val="accent2"/>
                </a:solidFill>
                <a:latin typeface="Arial" charset="0"/>
                <a:ea typeface="ＭＳ Ｐゴシック" charset="0"/>
              </a:rPr>
              <a:t>Economics:</a:t>
            </a:r>
            <a:r>
              <a:rPr lang="en-US" sz="2000" b="1" dirty="0">
                <a:latin typeface="Arial" charset="0"/>
                <a:ea typeface="ＭＳ Ｐゴシック" charset="0"/>
              </a:rPr>
              <a:t> </a:t>
            </a:r>
            <a:r>
              <a:rPr lang="en-US" sz="2000" dirty="0">
                <a:latin typeface="Arial" charset="0"/>
                <a:ea typeface="ＭＳ Ｐゴシック" charset="0"/>
              </a:rPr>
              <a:t>improving efficiency of the Internet</a:t>
            </a:r>
            <a:r>
              <a:rPr lang="ja-JP" altLang="en-US" sz="2000" dirty="0">
                <a:latin typeface="Arial" charset="0"/>
                <a:ea typeface="ＭＳ Ｐゴシック" charset="0"/>
              </a:rPr>
              <a:t>’</a:t>
            </a:r>
            <a:r>
              <a:rPr lang="en-US" sz="2000" dirty="0">
                <a:latin typeface="Arial" charset="0"/>
                <a:ea typeface="ＭＳ Ｐゴシック" charset="0"/>
              </a:rPr>
              <a:t>s connectivity markets</a:t>
            </a:r>
            <a:endParaRPr lang="en-US" sz="2000" b="1" dirty="0">
              <a:latin typeface="Arial" charset="0"/>
              <a:ea typeface="ＭＳ Ｐゴシック" charset="0"/>
            </a:endParaRPr>
          </a:p>
          <a:p>
            <a:pPr eaLnBrk="1" hangingPunct="1"/>
            <a:endParaRPr lang="en-US" sz="2400" dirty="0">
              <a:latin typeface="Arial" charset="0"/>
              <a:ea typeface="ＭＳ Ｐゴシック" charset="0"/>
              <a:cs typeface="ＭＳ Ｐゴシック" charset="0"/>
            </a:endParaRPr>
          </a:p>
        </p:txBody>
      </p:sp>
      <p:sp>
        <p:nvSpPr>
          <p:cNvPr id="14340" name="Text Box 7"/>
          <p:cNvSpPr txBox="1">
            <a:spLocks noChangeArrowheads="1"/>
          </p:cNvSpPr>
          <p:nvPr/>
        </p:nvSpPr>
        <p:spPr bwMode="auto">
          <a:xfrm>
            <a:off x="304800" y="801688"/>
            <a:ext cx="6553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hlinkClick r:id="rId3"/>
              </a:rPr>
              <a:t>feamster</a:t>
            </a:r>
            <a:r>
              <a:rPr lang="en-US" b="1" dirty="0" smtClean="0">
                <a:hlinkClick r:id="rId3"/>
              </a:rPr>
              <a:t>@cs.umd.edu</a:t>
            </a:r>
            <a:r>
              <a:rPr lang="en-US" b="1" dirty="0"/>
              <a:t/>
            </a:r>
            <a:br>
              <a:rPr lang="en-US" b="1" dirty="0"/>
            </a:br>
            <a:r>
              <a:rPr lang="en-US" b="1" dirty="0">
                <a:hlinkClick r:id="rId4"/>
              </a:rPr>
              <a:t>http://</a:t>
            </a:r>
            <a:r>
              <a:rPr lang="en-US" b="1" dirty="0" smtClean="0">
                <a:hlinkClick r:id="rId4"/>
              </a:rPr>
              <a:t>www.cs.umd.edu</a:t>
            </a:r>
            <a:r>
              <a:rPr lang="en-US" b="1" dirty="0">
                <a:hlinkClick r:id="rId4"/>
              </a:rPr>
              <a:t>/~feamster/</a:t>
            </a:r>
            <a:r>
              <a:rPr lang="en-US" b="1" dirty="0"/>
              <a:t/>
            </a:r>
            <a:br>
              <a:rPr lang="en-US" b="1" dirty="0"/>
            </a:br>
            <a:r>
              <a:rPr lang="en-US" b="1" dirty="0">
                <a:hlinkClick r:id="rId5"/>
              </a:rPr>
              <a:t>http://connectionmanagement.org/</a:t>
            </a:r>
            <a:endParaRPr lang="en-US" b="1" dirty="0"/>
          </a:p>
          <a:p>
            <a:pPr eaLnBrk="1" hangingPunct="1">
              <a:spcBef>
                <a:spcPct val="50000"/>
              </a:spcBef>
            </a:pPr>
            <a:r>
              <a:rPr lang="en-US" b="1" dirty="0" smtClean="0"/>
              <a:t>AV Williams, 4</a:t>
            </a:r>
            <a:r>
              <a:rPr lang="en-US" b="1" baseline="30000" dirty="0" smtClean="0"/>
              <a:t>th</a:t>
            </a:r>
            <a:r>
              <a:rPr lang="en-US" b="1" dirty="0" smtClean="0"/>
              <a:t> Floor </a:t>
            </a:r>
            <a:r>
              <a:rPr lang="en-US" b="1" smtClean="0"/>
              <a:t>(soon MC2)</a:t>
            </a:r>
            <a:endParaRPr lang="en-US" sz="1800" dirty="0"/>
          </a:p>
        </p:txBody>
      </p:sp>
      <p:pic>
        <p:nvPicPr>
          <p:cNvPr id="1434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152400"/>
            <a:ext cx="18777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0735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54437C66-D36F-4B01-88D2-02195D5F8D97}" type="slidenum">
              <a:rPr lang="en-US"/>
              <a:pPr/>
              <a:t>20</a:t>
            </a:fld>
            <a:endParaRPr lang="en-US"/>
          </a:p>
        </p:txBody>
      </p:sp>
      <p:sp>
        <p:nvSpPr>
          <p:cNvPr id="37890" name="Rectangle 2"/>
          <p:cNvSpPr>
            <a:spLocks noGrp="1" noChangeArrowheads="1"/>
          </p:cNvSpPr>
          <p:nvPr>
            <p:ph type="title"/>
          </p:nvPr>
        </p:nvSpPr>
        <p:spPr/>
        <p:txBody>
          <a:bodyPr/>
          <a:lstStyle/>
          <a:p>
            <a:r>
              <a:rPr lang="en-US"/>
              <a:t>OCaml</a:t>
            </a:r>
          </a:p>
        </p:txBody>
      </p:sp>
      <p:sp>
        <p:nvSpPr>
          <p:cNvPr id="37891" name="Rectangle 3"/>
          <p:cNvSpPr>
            <a:spLocks noGrp="1" noChangeArrowheads="1"/>
          </p:cNvSpPr>
          <p:nvPr>
            <p:ph type="body" idx="1"/>
          </p:nvPr>
        </p:nvSpPr>
        <p:spPr/>
        <p:txBody>
          <a:bodyPr/>
          <a:lstStyle/>
          <a:p>
            <a:r>
              <a:rPr lang="en-US"/>
              <a:t>A mostly-functional language</a:t>
            </a:r>
          </a:p>
          <a:p>
            <a:pPr lvl="1"/>
            <a:r>
              <a:rPr lang="en-US"/>
              <a:t>Has objects, but won’t discuss (much)</a:t>
            </a:r>
          </a:p>
          <a:p>
            <a:pPr lvl="1"/>
            <a:r>
              <a:rPr lang="en-US"/>
              <a:t>Developed in 1987 at INRIA in France</a:t>
            </a:r>
          </a:p>
          <a:p>
            <a:pPr lvl="1"/>
            <a:r>
              <a:rPr lang="en-US"/>
              <a:t>Dialect of ML (1973)</a:t>
            </a:r>
          </a:p>
          <a:p>
            <a:r>
              <a:rPr lang="en-US"/>
              <a:t>Natural support for pattern matching</a:t>
            </a:r>
          </a:p>
          <a:p>
            <a:pPr lvl="1"/>
            <a:r>
              <a:rPr lang="en-US"/>
              <a:t>Makes writing certain programs very elegant</a:t>
            </a:r>
          </a:p>
          <a:p>
            <a:r>
              <a:rPr lang="en-US"/>
              <a:t>Has a really nice module system</a:t>
            </a:r>
          </a:p>
          <a:p>
            <a:pPr lvl="1"/>
            <a:r>
              <a:rPr lang="en-US"/>
              <a:t>Much richer than interfaces in Java or headers in C</a:t>
            </a:r>
          </a:p>
          <a:p>
            <a:r>
              <a:rPr lang="en-US"/>
              <a:t>Includes type inference</a:t>
            </a:r>
          </a:p>
          <a:p>
            <a:pPr lvl="1"/>
            <a:r>
              <a:rPr lang="en-US"/>
              <a:t>Types checked at compile time, but no annotations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CMSC 330</a:t>
            </a:r>
          </a:p>
        </p:txBody>
      </p:sp>
      <p:sp>
        <p:nvSpPr>
          <p:cNvPr id="7" name="Slide Number Placeholder 4"/>
          <p:cNvSpPr>
            <a:spLocks noGrp="1"/>
          </p:cNvSpPr>
          <p:nvPr>
            <p:ph type="sldNum" sz="quarter" idx="11"/>
          </p:nvPr>
        </p:nvSpPr>
        <p:spPr/>
        <p:txBody>
          <a:bodyPr/>
          <a:lstStyle/>
          <a:p>
            <a:fld id="{62328E89-DFB3-4947-934A-8692BFC652F8}" type="slidenum">
              <a:rPr lang="en-US"/>
              <a:pPr/>
              <a:t>21</a:t>
            </a:fld>
            <a:endParaRPr lang="en-US"/>
          </a:p>
        </p:txBody>
      </p:sp>
      <p:sp>
        <p:nvSpPr>
          <p:cNvPr id="52226" name="Rectangle 2"/>
          <p:cNvSpPr>
            <a:spLocks noGrp="1" noChangeArrowheads="1"/>
          </p:cNvSpPr>
          <p:nvPr>
            <p:ph type="title"/>
          </p:nvPr>
        </p:nvSpPr>
        <p:spPr/>
        <p:txBody>
          <a:bodyPr/>
          <a:lstStyle/>
          <a:p>
            <a:r>
              <a:rPr lang="en-US"/>
              <a:t>A Small OCaml Example </a:t>
            </a:r>
          </a:p>
        </p:txBody>
      </p:sp>
      <p:sp>
        <p:nvSpPr>
          <p:cNvPr id="52228" name="Text Box 4"/>
          <p:cNvSpPr txBox="1">
            <a:spLocks noChangeArrowheads="1"/>
          </p:cNvSpPr>
          <p:nvPr/>
        </p:nvSpPr>
        <p:spPr bwMode="auto">
          <a:xfrm>
            <a:off x="2057400" y="1600200"/>
            <a:ext cx="5867400" cy="175260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sz="1800" b="1">
                <a:latin typeface="Courier New" charset="0"/>
              </a:rPr>
              <a:t>let greet s =</a:t>
            </a:r>
          </a:p>
          <a:p>
            <a:r>
              <a:rPr lang="en-US" sz="1800" b="1">
                <a:latin typeface="Courier New" charset="0"/>
              </a:rPr>
              <a:t>  begin</a:t>
            </a:r>
          </a:p>
          <a:p>
            <a:r>
              <a:rPr lang="en-US" sz="1800" b="1">
                <a:latin typeface="Courier New" charset="0"/>
              </a:rPr>
              <a:t>    print_string "Hello, ";</a:t>
            </a:r>
          </a:p>
          <a:p>
            <a:r>
              <a:rPr lang="en-US" sz="1800" b="1">
                <a:latin typeface="Courier New" charset="0"/>
              </a:rPr>
              <a:t>    print_string s;</a:t>
            </a:r>
          </a:p>
          <a:p>
            <a:r>
              <a:rPr lang="en-US" sz="1800" b="1">
                <a:latin typeface="Courier New" charset="0"/>
              </a:rPr>
              <a:t>    print_string "!\n"</a:t>
            </a:r>
          </a:p>
          <a:p>
            <a:r>
              <a:rPr lang="en-US" sz="1800" b="1">
                <a:latin typeface="Courier New" charset="0"/>
              </a:rPr>
              <a:t>  end</a:t>
            </a:r>
          </a:p>
        </p:txBody>
      </p:sp>
      <p:sp>
        <p:nvSpPr>
          <p:cNvPr id="52230" name="Text Box 6"/>
          <p:cNvSpPr txBox="1">
            <a:spLocks noChangeArrowheads="1"/>
          </p:cNvSpPr>
          <p:nvPr/>
        </p:nvSpPr>
        <p:spPr bwMode="auto">
          <a:xfrm>
            <a:off x="533400" y="3657600"/>
            <a:ext cx="5867400" cy="228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800" b="1">
                <a:solidFill>
                  <a:srgbClr val="0000FF"/>
                </a:solidFill>
                <a:latin typeface="Courier New" charset="0"/>
              </a:rPr>
              <a:t>$</a:t>
            </a:r>
            <a:r>
              <a:rPr lang="en-US" sz="1800" b="1">
                <a:latin typeface="Courier New" charset="0"/>
              </a:rPr>
              <a:t> ocaml</a:t>
            </a:r>
          </a:p>
          <a:p>
            <a:r>
              <a:rPr lang="en-US" sz="1800" b="1">
                <a:latin typeface="Courier New" charset="0"/>
              </a:rPr>
              <a:t>        </a:t>
            </a:r>
            <a:r>
              <a:rPr lang="en-US" sz="1800" b="1">
                <a:solidFill>
                  <a:srgbClr val="0000FF"/>
                </a:solidFill>
                <a:latin typeface="Courier New" charset="0"/>
              </a:rPr>
              <a:t>Objective Caml version 3.08.3</a:t>
            </a:r>
          </a:p>
          <a:p>
            <a:endParaRPr lang="en-US" sz="1800" b="1">
              <a:latin typeface="Courier New" charset="0"/>
            </a:endParaRPr>
          </a:p>
          <a:p>
            <a:r>
              <a:rPr lang="en-US" sz="1800" b="1">
                <a:solidFill>
                  <a:srgbClr val="0000FF"/>
                </a:solidFill>
                <a:latin typeface="Courier New" charset="0"/>
              </a:rPr>
              <a:t>#</a:t>
            </a:r>
            <a:r>
              <a:rPr lang="en-US" sz="1800" b="1">
                <a:latin typeface="Courier New" charset="0"/>
              </a:rPr>
              <a:t> #use "intro.ml";;</a:t>
            </a:r>
          </a:p>
          <a:p>
            <a:r>
              <a:rPr lang="en-US" sz="1800" b="1">
                <a:solidFill>
                  <a:srgbClr val="0000FF"/>
                </a:solidFill>
                <a:latin typeface="Courier New" charset="0"/>
              </a:rPr>
              <a:t>val greet : string -&gt; unit = &lt;fun&gt;</a:t>
            </a:r>
          </a:p>
          <a:p>
            <a:r>
              <a:rPr lang="en-US" sz="1800" b="1">
                <a:solidFill>
                  <a:srgbClr val="0000FF"/>
                </a:solidFill>
                <a:latin typeface="Courier New" charset="0"/>
              </a:rPr>
              <a:t>#</a:t>
            </a:r>
            <a:r>
              <a:rPr lang="en-US" sz="1800" b="1">
                <a:latin typeface="Courier New" charset="0"/>
              </a:rPr>
              <a:t> greet "world";;</a:t>
            </a:r>
          </a:p>
          <a:p>
            <a:r>
              <a:rPr lang="en-US" sz="1800" b="1">
                <a:solidFill>
                  <a:srgbClr val="0000FF"/>
                </a:solidFill>
                <a:latin typeface="Courier New" charset="0"/>
              </a:rPr>
              <a:t>Hello, world!</a:t>
            </a:r>
          </a:p>
          <a:p>
            <a:r>
              <a:rPr lang="en-US" sz="1800" b="1">
                <a:solidFill>
                  <a:srgbClr val="0000FF"/>
                </a:solidFill>
                <a:latin typeface="Courier New" charset="0"/>
              </a:rPr>
              <a:t>- : unit = ()</a:t>
            </a:r>
          </a:p>
        </p:txBody>
      </p:sp>
      <p:sp>
        <p:nvSpPr>
          <p:cNvPr id="52231" name="Text Box 7"/>
          <p:cNvSpPr txBox="1">
            <a:spLocks noChangeArrowheads="1"/>
          </p:cNvSpPr>
          <p:nvPr/>
        </p:nvSpPr>
        <p:spPr bwMode="auto">
          <a:xfrm>
            <a:off x="609600" y="1600200"/>
            <a:ext cx="12684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intro.ml:</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C7CE6F56-6594-4097-957C-C379DBF61A0A}" type="slidenum">
              <a:rPr lang="en-US"/>
              <a:pPr/>
              <a:t>22</a:t>
            </a:fld>
            <a:endParaRPr lang="en-US"/>
          </a:p>
        </p:txBody>
      </p:sp>
      <p:sp>
        <p:nvSpPr>
          <p:cNvPr id="2643970" name="Rectangle 2"/>
          <p:cNvSpPr>
            <a:spLocks noGrp="1" noChangeArrowheads="1"/>
          </p:cNvSpPr>
          <p:nvPr>
            <p:ph type="title"/>
          </p:nvPr>
        </p:nvSpPr>
        <p:spPr/>
        <p:txBody>
          <a:bodyPr/>
          <a:lstStyle/>
          <a:p>
            <a:r>
              <a:rPr lang="en-US"/>
              <a:t>Attributes of a Good Language</a:t>
            </a:r>
          </a:p>
        </p:txBody>
      </p:sp>
      <p:sp>
        <p:nvSpPr>
          <p:cNvPr id="2643971" name="Rectangle 3"/>
          <p:cNvSpPr>
            <a:spLocks noGrp="1" noChangeArrowheads="1"/>
          </p:cNvSpPr>
          <p:nvPr>
            <p:ph type="body" idx="1"/>
          </p:nvPr>
        </p:nvSpPr>
        <p:spPr>
          <a:xfrm>
            <a:off x="457200" y="1524000"/>
            <a:ext cx="7467600" cy="4876800"/>
          </a:xfrm>
        </p:spPr>
        <p:txBody>
          <a:bodyPr/>
          <a:lstStyle/>
          <a:p>
            <a:pPr marL="533400" indent="-533400">
              <a:buFontTx/>
              <a:buAutoNum type="arabicPeriod"/>
            </a:pPr>
            <a:r>
              <a:rPr lang="en-US"/>
              <a:t>Clarity, simplicity, and unity</a:t>
            </a:r>
          </a:p>
          <a:p>
            <a:pPr marL="914400" lvl="1" indent="-457200"/>
            <a:r>
              <a:rPr lang="en-US"/>
              <a:t>Provides both a framework for thinking about algorithms and a means of expressing those algorithms </a:t>
            </a:r>
          </a:p>
          <a:p>
            <a:pPr marL="533400" indent="-533400">
              <a:buFontTx/>
              <a:buAutoNum type="arabicPeriod"/>
            </a:pPr>
            <a:r>
              <a:rPr lang="en-US"/>
              <a:t>Orthogonality</a:t>
            </a:r>
          </a:p>
          <a:p>
            <a:pPr marL="914400" lvl="1" indent="-457200"/>
            <a:r>
              <a:rPr lang="en-US"/>
              <a:t>Every combination of features is meaningful</a:t>
            </a:r>
          </a:p>
          <a:p>
            <a:pPr marL="914400" lvl="1" indent="-457200"/>
            <a:r>
              <a:rPr lang="en-US"/>
              <a:t>Features work independently</a:t>
            </a:r>
          </a:p>
          <a:p>
            <a:pPr marL="1295400" lvl="2" indent="-381000"/>
            <a:r>
              <a:rPr lang="en-US"/>
              <a:t>What if, instead of working independently, adjusting the volume on your radio also changed the station?  You would have to carefully change both simultaneously and it would become difficult to find the right station and keep it at the right volume.</a:t>
            </a:r>
          </a:p>
        </p:txBody>
      </p:sp>
    </p:spTree>
    <p:extLst>
      <p:ext uri="{BB962C8B-B14F-4D97-AF65-F5344CB8AC3E}">
        <p14:creationId xmlns:p14="http://schemas.microsoft.com/office/powerpoint/2010/main" val="17730231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3971">
                                            <p:txEl>
                                              <p:pRg st="2" end="2"/>
                                            </p:txEl>
                                          </p:spTgt>
                                        </p:tgtEl>
                                        <p:attrNameLst>
                                          <p:attrName>style.visibility</p:attrName>
                                        </p:attrNameLst>
                                      </p:cBhvr>
                                      <p:to>
                                        <p:strVal val="visible"/>
                                      </p:to>
                                    </p:set>
                                    <p:anim calcmode="lin" valueType="num">
                                      <p:cBhvr additive="base">
                                        <p:cTn id="7" dur="500" fill="hold"/>
                                        <p:tgtEl>
                                          <p:spTgt spid="26439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39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3971">
                                            <p:txEl>
                                              <p:pRg st="3" end="3"/>
                                            </p:txEl>
                                          </p:spTgt>
                                        </p:tgtEl>
                                        <p:attrNameLst>
                                          <p:attrName>style.visibility</p:attrName>
                                        </p:attrNameLst>
                                      </p:cBhvr>
                                      <p:to>
                                        <p:strVal val="visible"/>
                                      </p:to>
                                    </p:set>
                                    <p:anim calcmode="lin" valueType="num">
                                      <p:cBhvr additive="base">
                                        <p:cTn id="11" dur="500" fill="hold"/>
                                        <p:tgtEl>
                                          <p:spTgt spid="26439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39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43971">
                                            <p:txEl>
                                              <p:pRg st="4" end="4"/>
                                            </p:txEl>
                                          </p:spTgt>
                                        </p:tgtEl>
                                        <p:attrNameLst>
                                          <p:attrName>style.visibility</p:attrName>
                                        </p:attrNameLst>
                                      </p:cBhvr>
                                      <p:to>
                                        <p:strVal val="visible"/>
                                      </p:to>
                                    </p:set>
                                    <p:anim calcmode="lin" valueType="num">
                                      <p:cBhvr additive="base">
                                        <p:cTn id="15" dur="500" fill="hold"/>
                                        <p:tgtEl>
                                          <p:spTgt spid="26439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439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43971">
                                            <p:txEl>
                                              <p:pRg st="5" end="5"/>
                                            </p:txEl>
                                          </p:spTgt>
                                        </p:tgtEl>
                                        <p:attrNameLst>
                                          <p:attrName>style.visibility</p:attrName>
                                        </p:attrNameLst>
                                      </p:cBhvr>
                                      <p:to>
                                        <p:strVal val="visible"/>
                                      </p:to>
                                    </p:set>
                                    <p:anim calcmode="lin" valueType="num">
                                      <p:cBhvr additive="base">
                                        <p:cTn id="19" dur="500" fill="hold"/>
                                        <p:tgtEl>
                                          <p:spTgt spid="26439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9572BA0D-A680-4D7E-80AD-13C00CD60AFC}" type="slidenum">
              <a:rPr lang="en-US"/>
              <a:pPr/>
              <a:t>23</a:t>
            </a:fld>
            <a:endParaRPr lang="en-US"/>
          </a:p>
        </p:txBody>
      </p:sp>
      <p:sp>
        <p:nvSpPr>
          <p:cNvPr id="2646018" name="Rectangle 2"/>
          <p:cNvSpPr>
            <a:spLocks noGrp="1" noChangeArrowheads="1"/>
          </p:cNvSpPr>
          <p:nvPr>
            <p:ph type="title"/>
          </p:nvPr>
        </p:nvSpPr>
        <p:spPr/>
        <p:txBody>
          <a:bodyPr/>
          <a:lstStyle/>
          <a:p>
            <a:r>
              <a:rPr lang="en-US"/>
              <a:t>Attributes of a Good Language</a:t>
            </a:r>
          </a:p>
        </p:txBody>
      </p:sp>
      <p:sp>
        <p:nvSpPr>
          <p:cNvPr id="2646019" name="Rectangle 3"/>
          <p:cNvSpPr>
            <a:spLocks noGrp="1" noChangeArrowheads="1"/>
          </p:cNvSpPr>
          <p:nvPr>
            <p:ph type="body" idx="1"/>
          </p:nvPr>
        </p:nvSpPr>
        <p:spPr/>
        <p:txBody>
          <a:bodyPr/>
          <a:lstStyle/>
          <a:p>
            <a:pPr marL="533400" indent="-533400">
              <a:buFontTx/>
              <a:buAutoNum type="arabicPeriod" startAt="3"/>
            </a:pPr>
            <a:r>
              <a:rPr lang="en-US"/>
              <a:t>Naturalness for the application</a:t>
            </a:r>
          </a:p>
          <a:p>
            <a:pPr marL="914400" lvl="1" indent="-457200"/>
            <a:r>
              <a:rPr lang="en-US"/>
              <a:t>Program structure reflects the logical structure of algorithm</a:t>
            </a:r>
          </a:p>
          <a:p>
            <a:pPr marL="533400" indent="-533400">
              <a:buFontTx/>
              <a:buAutoNum type="arabicPeriod" startAt="3"/>
            </a:pPr>
            <a:r>
              <a:rPr lang="en-US"/>
              <a:t>Support for abstraction</a:t>
            </a:r>
          </a:p>
          <a:p>
            <a:pPr marL="914400" lvl="1" indent="-457200"/>
            <a:r>
              <a:rPr lang="en-US"/>
              <a:t>Program data reflects problem being solved </a:t>
            </a:r>
          </a:p>
          <a:p>
            <a:pPr marL="533400" indent="-533400">
              <a:buFontTx/>
              <a:buAutoNum type="arabicPeriod" startAt="3"/>
            </a:pPr>
            <a:r>
              <a:rPr lang="en-US"/>
              <a:t>Ease of program verification</a:t>
            </a:r>
          </a:p>
          <a:p>
            <a:pPr marL="914400" lvl="1" indent="-457200"/>
            <a:r>
              <a:rPr lang="en-US"/>
              <a:t>Verifying that program correctly performs its required function</a:t>
            </a:r>
          </a:p>
        </p:txBody>
      </p:sp>
    </p:spTree>
    <p:extLst>
      <p:ext uri="{BB962C8B-B14F-4D97-AF65-F5344CB8AC3E}">
        <p14:creationId xmlns:p14="http://schemas.microsoft.com/office/powerpoint/2010/main" val="2544701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6019">
                                            <p:txEl>
                                              <p:pRg st="2" end="2"/>
                                            </p:txEl>
                                          </p:spTgt>
                                        </p:tgtEl>
                                        <p:attrNameLst>
                                          <p:attrName>style.visibility</p:attrName>
                                        </p:attrNameLst>
                                      </p:cBhvr>
                                      <p:to>
                                        <p:strVal val="visible"/>
                                      </p:to>
                                    </p:set>
                                    <p:anim calcmode="lin" valueType="num">
                                      <p:cBhvr additive="base">
                                        <p:cTn id="7" dur="500" fill="hold"/>
                                        <p:tgtEl>
                                          <p:spTgt spid="26460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60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6019">
                                            <p:txEl>
                                              <p:pRg st="3" end="3"/>
                                            </p:txEl>
                                          </p:spTgt>
                                        </p:tgtEl>
                                        <p:attrNameLst>
                                          <p:attrName>style.visibility</p:attrName>
                                        </p:attrNameLst>
                                      </p:cBhvr>
                                      <p:to>
                                        <p:strVal val="visible"/>
                                      </p:to>
                                    </p:set>
                                    <p:anim calcmode="lin" valueType="num">
                                      <p:cBhvr additive="base">
                                        <p:cTn id="11" dur="500" fill="hold"/>
                                        <p:tgtEl>
                                          <p:spTgt spid="26460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46019">
                                            <p:txEl>
                                              <p:pRg st="4" end="4"/>
                                            </p:txEl>
                                          </p:spTgt>
                                        </p:tgtEl>
                                        <p:attrNameLst>
                                          <p:attrName>style.visibility</p:attrName>
                                        </p:attrNameLst>
                                      </p:cBhvr>
                                      <p:to>
                                        <p:strVal val="visible"/>
                                      </p:to>
                                    </p:set>
                                    <p:anim calcmode="lin" valueType="num">
                                      <p:cBhvr additive="base">
                                        <p:cTn id="17" dur="500" fill="hold"/>
                                        <p:tgtEl>
                                          <p:spTgt spid="26460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60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46019">
                                            <p:txEl>
                                              <p:pRg st="5" end="5"/>
                                            </p:txEl>
                                          </p:spTgt>
                                        </p:tgtEl>
                                        <p:attrNameLst>
                                          <p:attrName>style.visibility</p:attrName>
                                        </p:attrNameLst>
                                      </p:cBhvr>
                                      <p:to>
                                        <p:strVal val="visible"/>
                                      </p:to>
                                    </p:set>
                                    <p:anim calcmode="lin" valueType="num">
                                      <p:cBhvr additive="base">
                                        <p:cTn id="21" dur="500" fill="hold"/>
                                        <p:tgtEl>
                                          <p:spTgt spid="26460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5D6EA52A-A02A-45C3-92B9-CDF90E1DF3F8}" type="slidenum">
              <a:rPr lang="en-US"/>
              <a:pPr/>
              <a:t>24</a:t>
            </a:fld>
            <a:endParaRPr lang="en-US"/>
          </a:p>
        </p:txBody>
      </p:sp>
      <p:sp>
        <p:nvSpPr>
          <p:cNvPr id="2648066" name="Rectangle 2"/>
          <p:cNvSpPr>
            <a:spLocks noGrp="1" noChangeArrowheads="1"/>
          </p:cNvSpPr>
          <p:nvPr>
            <p:ph type="title"/>
          </p:nvPr>
        </p:nvSpPr>
        <p:spPr/>
        <p:txBody>
          <a:bodyPr/>
          <a:lstStyle/>
          <a:p>
            <a:r>
              <a:rPr lang="en-US"/>
              <a:t>Attributes of a Good Language</a:t>
            </a:r>
          </a:p>
        </p:txBody>
      </p:sp>
      <p:sp>
        <p:nvSpPr>
          <p:cNvPr id="2648067" name="Rectangle 3"/>
          <p:cNvSpPr>
            <a:spLocks noGrp="1" noChangeArrowheads="1"/>
          </p:cNvSpPr>
          <p:nvPr>
            <p:ph type="body" idx="1"/>
          </p:nvPr>
        </p:nvSpPr>
        <p:spPr/>
        <p:txBody>
          <a:bodyPr/>
          <a:lstStyle/>
          <a:p>
            <a:pPr marL="533400" indent="-533400">
              <a:buFontTx/>
              <a:buAutoNum type="arabicPeriod" startAt="6"/>
            </a:pPr>
            <a:r>
              <a:rPr lang="en-US"/>
              <a:t>Programming environment</a:t>
            </a:r>
          </a:p>
          <a:p>
            <a:pPr marL="914400" lvl="1" indent="-457200"/>
            <a:r>
              <a:rPr lang="en-US"/>
              <a:t>External support for the language</a:t>
            </a:r>
          </a:p>
          <a:p>
            <a:pPr marL="533400" indent="-533400">
              <a:buFontTx/>
              <a:buAutoNum type="arabicPeriod" startAt="6"/>
            </a:pPr>
            <a:r>
              <a:rPr lang="en-US"/>
              <a:t>Portability of programs</a:t>
            </a:r>
          </a:p>
          <a:p>
            <a:pPr marL="914400" lvl="1" indent="-457200"/>
            <a:r>
              <a:rPr lang="en-US"/>
              <a:t>Can develop programs on one computer system and run it on a different computer system</a:t>
            </a:r>
          </a:p>
          <a:p>
            <a:pPr marL="533400" indent="-533400">
              <a:buFontTx/>
              <a:buAutoNum type="arabicPeriod" startAt="6"/>
            </a:pPr>
            <a:r>
              <a:rPr lang="en-US"/>
              <a:t>Cost of use</a:t>
            </a:r>
          </a:p>
          <a:p>
            <a:pPr marL="914400" lvl="1" indent="-457200"/>
            <a:r>
              <a:rPr lang="en-US"/>
              <a:t>Program execution (run time), program translation, program creation, and program maintenance</a:t>
            </a:r>
          </a:p>
          <a:p>
            <a:pPr marL="533400" indent="-533400">
              <a:buFontTx/>
              <a:buAutoNum type="arabicPeriod" startAt="6"/>
            </a:pPr>
            <a:r>
              <a:rPr lang="en-US"/>
              <a:t>Security &amp; safety</a:t>
            </a:r>
          </a:p>
          <a:p>
            <a:pPr marL="914400" lvl="1" indent="-457200"/>
            <a:r>
              <a:rPr lang="en-US"/>
              <a:t>Should be very hard to write unsafe program</a:t>
            </a:r>
          </a:p>
        </p:txBody>
      </p:sp>
    </p:spTree>
    <p:extLst>
      <p:ext uri="{BB962C8B-B14F-4D97-AF65-F5344CB8AC3E}">
        <p14:creationId xmlns:p14="http://schemas.microsoft.com/office/powerpoint/2010/main" val="1929005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8067">
                                            <p:txEl>
                                              <p:pRg st="2" end="2"/>
                                            </p:txEl>
                                          </p:spTgt>
                                        </p:tgtEl>
                                        <p:attrNameLst>
                                          <p:attrName>style.visibility</p:attrName>
                                        </p:attrNameLst>
                                      </p:cBhvr>
                                      <p:to>
                                        <p:strVal val="visible"/>
                                      </p:to>
                                    </p:set>
                                    <p:anim calcmode="lin" valueType="num">
                                      <p:cBhvr additive="base">
                                        <p:cTn id="7" dur="500" fill="hold"/>
                                        <p:tgtEl>
                                          <p:spTgt spid="26480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806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8067">
                                            <p:txEl>
                                              <p:pRg st="3" end="3"/>
                                            </p:txEl>
                                          </p:spTgt>
                                        </p:tgtEl>
                                        <p:attrNameLst>
                                          <p:attrName>style.visibility</p:attrName>
                                        </p:attrNameLst>
                                      </p:cBhvr>
                                      <p:to>
                                        <p:strVal val="visible"/>
                                      </p:to>
                                    </p:set>
                                    <p:anim calcmode="lin" valueType="num">
                                      <p:cBhvr additive="base">
                                        <p:cTn id="11" dur="500" fill="hold"/>
                                        <p:tgtEl>
                                          <p:spTgt spid="264806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48067">
                                            <p:txEl>
                                              <p:pRg st="4" end="4"/>
                                            </p:txEl>
                                          </p:spTgt>
                                        </p:tgtEl>
                                        <p:attrNameLst>
                                          <p:attrName>style.visibility</p:attrName>
                                        </p:attrNameLst>
                                      </p:cBhvr>
                                      <p:to>
                                        <p:strVal val="visible"/>
                                      </p:to>
                                    </p:set>
                                    <p:anim calcmode="lin" valueType="num">
                                      <p:cBhvr additive="base">
                                        <p:cTn id="17" dur="500" fill="hold"/>
                                        <p:tgtEl>
                                          <p:spTgt spid="264806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806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48067">
                                            <p:txEl>
                                              <p:pRg st="5" end="5"/>
                                            </p:txEl>
                                          </p:spTgt>
                                        </p:tgtEl>
                                        <p:attrNameLst>
                                          <p:attrName>style.visibility</p:attrName>
                                        </p:attrNameLst>
                                      </p:cBhvr>
                                      <p:to>
                                        <p:strVal val="visible"/>
                                      </p:to>
                                    </p:set>
                                    <p:anim calcmode="lin" valueType="num">
                                      <p:cBhvr additive="base">
                                        <p:cTn id="21" dur="500" fill="hold"/>
                                        <p:tgtEl>
                                          <p:spTgt spid="264806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48067">
                                            <p:txEl>
                                              <p:pRg st="6" end="6"/>
                                            </p:txEl>
                                          </p:spTgt>
                                        </p:tgtEl>
                                        <p:attrNameLst>
                                          <p:attrName>style.visibility</p:attrName>
                                        </p:attrNameLst>
                                      </p:cBhvr>
                                      <p:to>
                                        <p:strVal val="visible"/>
                                      </p:to>
                                    </p:set>
                                    <p:anim calcmode="lin" valueType="num">
                                      <p:cBhvr additive="base">
                                        <p:cTn id="27" dur="500" fill="hold"/>
                                        <p:tgtEl>
                                          <p:spTgt spid="26480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480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48067">
                                            <p:txEl>
                                              <p:pRg st="7" end="7"/>
                                            </p:txEl>
                                          </p:spTgt>
                                        </p:tgtEl>
                                        <p:attrNameLst>
                                          <p:attrName>style.visibility</p:attrName>
                                        </p:attrNameLst>
                                      </p:cBhvr>
                                      <p:to>
                                        <p:strVal val="visible"/>
                                      </p:to>
                                    </p:set>
                                    <p:anim calcmode="lin" valueType="num">
                                      <p:cBhvr additive="base">
                                        <p:cTn id="31" dur="500" fill="hold"/>
                                        <p:tgtEl>
                                          <p:spTgt spid="26480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17C4AAAF-78DC-46F0-8860-2855C9DE5BCE}" type="slidenum">
              <a:rPr lang="en-US"/>
              <a:pPr/>
              <a:t>25</a:t>
            </a:fld>
            <a:endParaRPr lang="en-US"/>
          </a:p>
        </p:txBody>
      </p:sp>
      <p:sp>
        <p:nvSpPr>
          <p:cNvPr id="53250" name="Rectangle 2"/>
          <p:cNvSpPr>
            <a:spLocks noGrp="1" noChangeArrowheads="1"/>
          </p:cNvSpPr>
          <p:nvPr>
            <p:ph type="title"/>
          </p:nvPr>
        </p:nvSpPr>
        <p:spPr/>
        <p:txBody>
          <a:bodyPr/>
          <a:lstStyle/>
          <a:p>
            <a:r>
              <a:rPr lang="en-US"/>
              <a:t>Executing Languages</a:t>
            </a:r>
          </a:p>
        </p:txBody>
      </p:sp>
      <p:sp>
        <p:nvSpPr>
          <p:cNvPr id="53251" name="Rectangle 3"/>
          <p:cNvSpPr>
            <a:spLocks noGrp="1" noChangeArrowheads="1"/>
          </p:cNvSpPr>
          <p:nvPr>
            <p:ph type="body" idx="1"/>
          </p:nvPr>
        </p:nvSpPr>
        <p:spPr/>
        <p:txBody>
          <a:bodyPr/>
          <a:lstStyle/>
          <a:p>
            <a:r>
              <a:rPr lang="en-US"/>
              <a:t>Consider a high-level language (i.e., not machine code).   There are two main ways which the language can use for executing programs: compilation versus interpretation</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CMSC 330</a:t>
            </a:r>
          </a:p>
        </p:txBody>
      </p:sp>
      <p:sp>
        <p:nvSpPr>
          <p:cNvPr id="6" name="Slide Number Placeholder 4"/>
          <p:cNvSpPr>
            <a:spLocks noGrp="1"/>
          </p:cNvSpPr>
          <p:nvPr>
            <p:ph type="sldNum" sz="quarter" idx="11"/>
          </p:nvPr>
        </p:nvSpPr>
        <p:spPr/>
        <p:txBody>
          <a:bodyPr/>
          <a:lstStyle/>
          <a:p>
            <a:fld id="{4886D316-C446-484A-949F-1A6C05607403}" type="slidenum">
              <a:rPr lang="en-US"/>
              <a:pPr/>
              <a:t>26</a:t>
            </a:fld>
            <a:endParaRPr lang="en-US"/>
          </a:p>
        </p:txBody>
      </p:sp>
      <p:sp>
        <p:nvSpPr>
          <p:cNvPr id="55298" name="Rectangle 2"/>
          <p:cNvSpPr>
            <a:spLocks noGrp="1" noChangeArrowheads="1"/>
          </p:cNvSpPr>
          <p:nvPr>
            <p:ph type="title"/>
          </p:nvPr>
        </p:nvSpPr>
        <p:spPr/>
        <p:txBody>
          <a:bodyPr/>
          <a:lstStyle/>
          <a:p>
            <a:r>
              <a:rPr lang="en-US"/>
              <a:t>Compilation or Translation</a:t>
            </a:r>
          </a:p>
        </p:txBody>
      </p:sp>
      <p:sp>
        <p:nvSpPr>
          <p:cNvPr id="55299" name="Rectangle 3"/>
          <p:cNvSpPr>
            <a:spLocks noGrp="1" noChangeArrowheads="1"/>
          </p:cNvSpPr>
          <p:nvPr>
            <p:ph type="body" idx="1"/>
          </p:nvPr>
        </p:nvSpPr>
        <p:spPr>
          <a:xfrm>
            <a:off x="457200" y="4038600"/>
            <a:ext cx="8153400" cy="2362200"/>
          </a:xfrm>
        </p:spPr>
        <p:txBody>
          <a:bodyPr/>
          <a:lstStyle/>
          <a:p>
            <a:r>
              <a:rPr lang="en-US"/>
              <a:t>Source program translated to another language</a:t>
            </a:r>
          </a:p>
          <a:p>
            <a:pPr lvl="1"/>
            <a:r>
              <a:rPr lang="en-US"/>
              <a:t>Often machine code, which can be directly executed</a:t>
            </a:r>
          </a:p>
        </p:txBody>
      </p:sp>
      <p:pic>
        <p:nvPicPr>
          <p:cNvPr id="55302" name="Picture 6"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828800"/>
            <a:ext cx="3894138" cy="196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CMSC 330</a:t>
            </a:r>
          </a:p>
        </p:txBody>
      </p:sp>
      <p:sp>
        <p:nvSpPr>
          <p:cNvPr id="10" name="Slide Number Placeholder 4"/>
          <p:cNvSpPr>
            <a:spLocks noGrp="1"/>
          </p:cNvSpPr>
          <p:nvPr>
            <p:ph type="sldNum" sz="quarter" idx="11"/>
          </p:nvPr>
        </p:nvSpPr>
        <p:spPr/>
        <p:txBody>
          <a:bodyPr/>
          <a:lstStyle/>
          <a:p>
            <a:fld id="{DE1AAF10-1026-453A-8716-E05A801AB21B}" type="slidenum">
              <a:rPr lang="en-US"/>
              <a:pPr/>
              <a:t>27</a:t>
            </a:fld>
            <a:endParaRPr lang="en-US"/>
          </a:p>
        </p:txBody>
      </p:sp>
      <p:sp>
        <p:nvSpPr>
          <p:cNvPr id="64514" name="Rectangle 2"/>
          <p:cNvSpPr>
            <a:spLocks noGrp="1" noChangeArrowheads="1"/>
          </p:cNvSpPr>
          <p:nvPr>
            <p:ph type="title"/>
          </p:nvPr>
        </p:nvSpPr>
        <p:spPr/>
        <p:txBody>
          <a:bodyPr/>
          <a:lstStyle/>
          <a:p>
            <a:r>
              <a:rPr lang="en-US"/>
              <a:t>Steps of Compilation</a:t>
            </a:r>
          </a:p>
        </p:txBody>
      </p:sp>
      <p:sp>
        <p:nvSpPr>
          <p:cNvPr id="64515" name="Rectangle 3"/>
          <p:cNvSpPr>
            <a:spLocks noGrp="1" noChangeArrowheads="1"/>
          </p:cNvSpPr>
          <p:nvPr>
            <p:ph type="body" idx="1"/>
          </p:nvPr>
        </p:nvSpPr>
        <p:spPr>
          <a:xfrm>
            <a:off x="457200" y="4343400"/>
            <a:ext cx="8153400" cy="2057400"/>
          </a:xfrm>
        </p:spPr>
        <p:txBody>
          <a:bodyPr/>
          <a:lstStyle/>
          <a:p>
            <a:pPr>
              <a:buFontTx/>
              <a:buNone/>
            </a:pPr>
            <a:r>
              <a:rPr lang="en-US"/>
              <a:t>1. Lexical analysis (scanning) – break up source code into </a:t>
            </a:r>
            <a:r>
              <a:rPr lang="en-US" i="1"/>
              <a:t>tokens</a:t>
            </a:r>
            <a:r>
              <a:rPr lang="en-US"/>
              <a:t> such as numbers, identifiers, keywords, and operators</a:t>
            </a:r>
          </a:p>
        </p:txBody>
      </p:sp>
      <p:pic>
        <p:nvPicPr>
          <p:cNvPr id="64516" name="Picture 4"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5384800" cy="2151063"/>
          </a:xfrm>
          <a:prstGeom prst="rect">
            <a:avLst/>
          </a:prstGeom>
          <a:noFill/>
          <a:extLst>
            <a:ext uri="{909E8E84-426E-40dd-AFC4-6F175D3DCCD1}">
              <a14:hiddenFill xmlns:a14="http://schemas.microsoft.com/office/drawing/2010/main">
                <a:solidFill>
                  <a:srgbClr val="FFFFFF"/>
                </a:solidFill>
              </a14:hiddenFill>
            </a:ext>
          </a:extLst>
        </p:spPr>
      </p:pic>
      <p:grpSp>
        <p:nvGrpSpPr>
          <p:cNvPr id="64523" name="Group 11"/>
          <p:cNvGrpSpPr>
            <a:grpSpLocks/>
          </p:cNvGrpSpPr>
          <p:nvPr/>
        </p:nvGrpSpPr>
        <p:grpSpPr bwMode="auto">
          <a:xfrm>
            <a:off x="1752600" y="3657600"/>
            <a:ext cx="1295400" cy="152400"/>
            <a:chOff x="1104" y="2304"/>
            <a:chExt cx="816" cy="96"/>
          </a:xfrm>
        </p:grpSpPr>
        <p:sp>
          <p:nvSpPr>
            <p:cNvPr id="64518" name="Line 6"/>
            <p:cNvSpPr>
              <a:spLocks noChangeShapeType="1"/>
            </p:cNvSpPr>
            <p:nvPr/>
          </p:nvSpPr>
          <p:spPr bwMode="auto">
            <a:xfrm>
              <a:off x="1104" y="2400"/>
              <a:ext cx="8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9"/>
            <p:cNvSpPr>
              <a:spLocks noChangeShapeType="1"/>
            </p:cNvSpPr>
            <p:nvPr/>
          </p:nvSpPr>
          <p:spPr bwMode="auto">
            <a:xfrm flipV="1">
              <a:off x="1104"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Line 10"/>
            <p:cNvSpPr>
              <a:spLocks noChangeShapeType="1"/>
            </p:cNvSpPr>
            <p:nvPr/>
          </p:nvSpPr>
          <p:spPr bwMode="auto">
            <a:xfrm flipV="1">
              <a:off x="1920"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CMSC 330</a:t>
            </a:r>
          </a:p>
        </p:txBody>
      </p:sp>
      <p:sp>
        <p:nvSpPr>
          <p:cNvPr id="10" name="Slide Number Placeholder 4"/>
          <p:cNvSpPr>
            <a:spLocks noGrp="1"/>
          </p:cNvSpPr>
          <p:nvPr>
            <p:ph type="sldNum" sz="quarter" idx="11"/>
          </p:nvPr>
        </p:nvSpPr>
        <p:spPr/>
        <p:txBody>
          <a:bodyPr/>
          <a:lstStyle/>
          <a:p>
            <a:fld id="{77ACAB75-01CD-44AC-AE20-B0B59EB3AA67}" type="slidenum">
              <a:rPr lang="en-US"/>
              <a:pPr/>
              <a:t>28</a:t>
            </a:fld>
            <a:endParaRPr lang="en-US"/>
          </a:p>
        </p:txBody>
      </p:sp>
      <p:sp>
        <p:nvSpPr>
          <p:cNvPr id="65538" name="Rectangle 2"/>
          <p:cNvSpPr>
            <a:spLocks noGrp="1" noChangeArrowheads="1"/>
          </p:cNvSpPr>
          <p:nvPr>
            <p:ph type="title"/>
          </p:nvPr>
        </p:nvSpPr>
        <p:spPr/>
        <p:txBody>
          <a:bodyPr/>
          <a:lstStyle/>
          <a:p>
            <a:r>
              <a:rPr lang="en-US"/>
              <a:t>Steps of Compilation</a:t>
            </a:r>
          </a:p>
        </p:txBody>
      </p:sp>
      <p:sp>
        <p:nvSpPr>
          <p:cNvPr id="65539" name="Rectangle 3"/>
          <p:cNvSpPr>
            <a:spLocks noGrp="1" noChangeArrowheads="1"/>
          </p:cNvSpPr>
          <p:nvPr>
            <p:ph type="body" idx="1"/>
          </p:nvPr>
        </p:nvSpPr>
        <p:spPr>
          <a:xfrm>
            <a:off x="457200" y="4343400"/>
            <a:ext cx="8153400" cy="2057400"/>
          </a:xfrm>
        </p:spPr>
        <p:txBody>
          <a:bodyPr/>
          <a:lstStyle/>
          <a:p>
            <a:pPr>
              <a:buFontTx/>
              <a:buNone/>
            </a:pPr>
            <a:r>
              <a:rPr lang="en-US"/>
              <a:t>2. Parsing (syntax analysis) – group tokens together into higher-level language constructs (conditionals, assignment statements, functions, …)</a:t>
            </a:r>
          </a:p>
        </p:txBody>
      </p:sp>
      <p:pic>
        <p:nvPicPr>
          <p:cNvPr id="65540" name="Picture 4"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5384800" cy="2151063"/>
          </a:xfrm>
          <a:prstGeom prst="rect">
            <a:avLst/>
          </a:prstGeom>
          <a:noFill/>
          <a:extLst>
            <a:ext uri="{909E8E84-426E-40dd-AFC4-6F175D3DCCD1}">
              <a14:hiddenFill xmlns:a14="http://schemas.microsoft.com/office/drawing/2010/main">
                <a:solidFill>
                  <a:srgbClr val="FFFFFF"/>
                </a:solidFill>
              </a14:hiddenFill>
            </a:ext>
          </a:extLst>
        </p:spPr>
      </p:pic>
      <p:grpSp>
        <p:nvGrpSpPr>
          <p:cNvPr id="65541" name="Group 5"/>
          <p:cNvGrpSpPr>
            <a:grpSpLocks/>
          </p:cNvGrpSpPr>
          <p:nvPr/>
        </p:nvGrpSpPr>
        <p:grpSpPr bwMode="auto">
          <a:xfrm>
            <a:off x="3124200" y="3657600"/>
            <a:ext cx="1295400" cy="152400"/>
            <a:chOff x="1104" y="2304"/>
            <a:chExt cx="816" cy="96"/>
          </a:xfrm>
        </p:grpSpPr>
        <p:sp>
          <p:nvSpPr>
            <p:cNvPr id="65542" name="Line 6"/>
            <p:cNvSpPr>
              <a:spLocks noChangeShapeType="1"/>
            </p:cNvSpPr>
            <p:nvPr/>
          </p:nvSpPr>
          <p:spPr bwMode="auto">
            <a:xfrm>
              <a:off x="1104" y="2400"/>
              <a:ext cx="8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3" name="Line 7"/>
            <p:cNvSpPr>
              <a:spLocks noChangeShapeType="1"/>
            </p:cNvSpPr>
            <p:nvPr/>
          </p:nvSpPr>
          <p:spPr bwMode="auto">
            <a:xfrm flipV="1">
              <a:off x="1104"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4" name="Line 8"/>
            <p:cNvSpPr>
              <a:spLocks noChangeShapeType="1"/>
            </p:cNvSpPr>
            <p:nvPr/>
          </p:nvSpPr>
          <p:spPr bwMode="auto">
            <a:xfrm flipV="1">
              <a:off x="1920"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CMSC 330</a:t>
            </a:r>
          </a:p>
        </p:txBody>
      </p:sp>
      <p:sp>
        <p:nvSpPr>
          <p:cNvPr id="10" name="Slide Number Placeholder 4"/>
          <p:cNvSpPr>
            <a:spLocks noGrp="1"/>
          </p:cNvSpPr>
          <p:nvPr>
            <p:ph type="sldNum" sz="quarter" idx="11"/>
          </p:nvPr>
        </p:nvSpPr>
        <p:spPr/>
        <p:txBody>
          <a:bodyPr/>
          <a:lstStyle/>
          <a:p>
            <a:fld id="{D70CD457-9AD4-499B-A15B-4AFA3892565D}" type="slidenum">
              <a:rPr lang="en-US"/>
              <a:pPr/>
              <a:t>29</a:t>
            </a:fld>
            <a:endParaRPr lang="en-US"/>
          </a:p>
        </p:txBody>
      </p:sp>
      <p:sp>
        <p:nvSpPr>
          <p:cNvPr id="66562" name="Rectangle 2"/>
          <p:cNvSpPr>
            <a:spLocks noGrp="1" noChangeArrowheads="1"/>
          </p:cNvSpPr>
          <p:nvPr>
            <p:ph type="title"/>
          </p:nvPr>
        </p:nvSpPr>
        <p:spPr/>
        <p:txBody>
          <a:bodyPr/>
          <a:lstStyle/>
          <a:p>
            <a:r>
              <a:rPr lang="en-US"/>
              <a:t>Steps of Compilation</a:t>
            </a:r>
          </a:p>
        </p:txBody>
      </p:sp>
      <p:sp>
        <p:nvSpPr>
          <p:cNvPr id="66563" name="Rectangle 3"/>
          <p:cNvSpPr>
            <a:spLocks noGrp="1" noChangeArrowheads="1"/>
          </p:cNvSpPr>
          <p:nvPr>
            <p:ph type="body" idx="1"/>
          </p:nvPr>
        </p:nvSpPr>
        <p:spPr>
          <a:xfrm>
            <a:off x="457200" y="4343400"/>
            <a:ext cx="8153400" cy="2057400"/>
          </a:xfrm>
        </p:spPr>
        <p:txBody>
          <a:bodyPr/>
          <a:lstStyle/>
          <a:p>
            <a:pPr>
              <a:buFontTx/>
              <a:buNone/>
            </a:pPr>
            <a:r>
              <a:rPr lang="en-US"/>
              <a:t>3. Intermediate code generation – verify that the source program is valid and translate it into an internal representation</a:t>
            </a:r>
          </a:p>
          <a:p>
            <a:pPr lvl="1"/>
            <a:r>
              <a:rPr lang="en-US"/>
              <a:t>May have more than one intermediate representation</a:t>
            </a:r>
          </a:p>
        </p:txBody>
      </p:sp>
      <p:pic>
        <p:nvPicPr>
          <p:cNvPr id="66564" name="Picture 4"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5384800" cy="2151063"/>
          </a:xfrm>
          <a:prstGeom prst="rect">
            <a:avLst/>
          </a:prstGeom>
          <a:noFill/>
          <a:extLst>
            <a:ext uri="{909E8E84-426E-40dd-AFC4-6F175D3DCCD1}">
              <a14:hiddenFill xmlns:a14="http://schemas.microsoft.com/office/drawing/2010/main">
                <a:solidFill>
                  <a:srgbClr val="FFFFFF"/>
                </a:solidFill>
              </a14:hiddenFill>
            </a:ext>
          </a:extLst>
        </p:spPr>
      </p:pic>
      <p:grpSp>
        <p:nvGrpSpPr>
          <p:cNvPr id="66565" name="Group 5"/>
          <p:cNvGrpSpPr>
            <a:grpSpLocks/>
          </p:cNvGrpSpPr>
          <p:nvPr/>
        </p:nvGrpSpPr>
        <p:grpSpPr bwMode="auto">
          <a:xfrm>
            <a:off x="4572000" y="3657600"/>
            <a:ext cx="1295400" cy="152400"/>
            <a:chOff x="1104" y="2304"/>
            <a:chExt cx="816" cy="96"/>
          </a:xfrm>
        </p:grpSpPr>
        <p:sp>
          <p:nvSpPr>
            <p:cNvPr id="66566" name="Line 6"/>
            <p:cNvSpPr>
              <a:spLocks noChangeShapeType="1"/>
            </p:cNvSpPr>
            <p:nvPr/>
          </p:nvSpPr>
          <p:spPr bwMode="auto">
            <a:xfrm>
              <a:off x="1104" y="2400"/>
              <a:ext cx="8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7" name="Line 7"/>
            <p:cNvSpPr>
              <a:spLocks noChangeShapeType="1"/>
            </p:cNvSpPr>
            <p:nvPr/>
          </p:nvSpPr>
          <p:spPr bwMode="auto">
            <a:xfrm flipV="1">
              <a:off x="1104"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Line 8"/>
            <p:cNvSpPr>
              <a:spLocks noChangeShapeType="1"/>
            </p:cNvSpPr>
            <p:nvPr/>
          </p:nvSpPr>
          <p:spPr bwMode="auto">
            <a:xfrm flipV="1">
              <a:off x="1920"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DBD71580-A951-424E-B85C-E5BF5E5C4BCC}" type="slidenum">
              <a:rPr lang="en-US"/>
              <a:pPr/>
              <a:t>3</a:t>
            </a:fld>
            <a:endParaRPr lang="en-US"/>
          </a:p>
        </p:txBody>
      </p:sp>
      <p:sp>
        <p:nvSpPr>
          <p:cNvPr id="23554" name="Rectangle 2"/>
          <p:cNvSpPr>
            <a:spLocks noGrp="1" noChangeArrowheads="1"/>
          </p:cNvSpPr>
          <p:nvPr>
            <p:ph type="title"/>
          </p:nvPr>
        </p:nvSpPr>
        <p:spPr/>
        <p:txBody>
          <a:bodyPr/>
          <a:lstStyle/>
          <a:p>
            <a:r>
              <a:rPr lang="en-US"/>
              <a:t>Course Goal</a:t>
            </a:r>
          </a:p>
        </p:txBody>
      </p:sp>
      <p:sp>
        <p:nvSpPr>
          <p:cNvPr id="23555" name="Rectangle 3"/>
          <p:cNvSpPr>
            <a:spLocks noGrp="1" noChangeArrowheads="1"/>
          </p:cNvSpPr>
          <p:nvPr>
            <p:ph type="body" idx="1"/>
          </p:nvPr>
        </p:nvSpPr>
        <p:spPr/>
        <p:txBody>
          <a:bodyPr/>
          <a:lstStyle/>
          <a:p>
            <a:pPr algn="ctr">
              <a:buFontTx/>
              <a:buNone/>
            </a:pPr>
            <a:r>
              <a:rPr lang="en-US" dirty="0">
                <a:solidFill>
                  <a:srgbClr val="FF0000"/>
                </a:solidFill>
              </a:rPr>
              <a:t>Learn how programming languages “work</a:t>
            </a:r>
            <a:r>
              <a:rPr lang="en-US" dirty="0" smtClean="0">
                <a:solidFill>
                  <a:srgbClr val="FF0000"/>
                </a:solidFill>
              </a:rPr>
              <a:t>”</a:t>
            </a:r>
          </a:p>
          <a:p>
            <a:pPr algn="ctr">
              <a:buFontTx/>
              <a:buNone/>
            </a:pPr>
            <a:endParaRPr lang="en-US" dirty="0" smtClean="0">
              <a:solidFill>
                <a:srgbClr val="FF0000"/>
              </a:solidFill>
            </a:endParaRPr>
          </a:p>
          <a:p>
            <a:r>
              <a:rPr lang="en-US" dirty="0" smtClean="0"/>
              <a:t>Broaden </a:t>
            </a:r>
            <a:r>
              <a:rPr lang="en-US" dirty="0"/>
              <a:t>your language horizons</a:t>
            </a:r>
          </a:p>
          <a:p>
            <a:pPr lvl="1"/>
            <a:r>
              <a:rPr lang="en-US" dirty="0"/>
              <a:t>Different programming languages</a:t>
            </a:r>
          </a:p>
          <a:p>
            <a:pPr lvl="1"/>
            <a:r>
              <a:rPr lang="en-US" dirty="0"/>
              <a:t>Different language features and tradeoffs</a:t>
            </a:r>
          </a:p>
          <a:p>
            <a:r>
              <a:rPr lang="en-US" dirty="0"/>
              <a:t>Study how languages are implemented</a:t>
            </a:r>
          </a:p>
          <a:p>
            <a:pPr lvl="1"/>
            <a:r>
              <a:rPr lang="en-US" dirty="0"/>
              <a:t>What </a:t>
            </a:r>
            <a:r>
              <a:rPr lang="en-US" i="1" dirty="0"/>
              <a:t>really</a:t>
            </a:r>
            <a:r>
              <a:rPr lang="en-US" dirty="0"/>
              <a:t> happens when I write </a:t>
            </a:r>
            <a:r>
              <a:rPr lang="en-US" dirty="0" err="1"/>
              <a:t>x.f</a:t>
            </a:r>
            <a:r>
              <a:rPr lang="en-US" dirty="0"/>
              <a:t>(…)?</a:t>
            </a:r>
          </a:p>
          <a:p>
            <a:r>
              <a:rPr lang="en-US" dirty="0"/>
              <a:t>Study how languages are </a:t>
            </a:r>
            <a:r>
              <a:rPr lang="en-US" dirty="0" smtClean="0"/>
              <a:t>described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CMSC 330</a:t>
            </a:r>
          </a:p>
        </p:txBody>
      </p:sp>
      <p:sp>
        <p:nvSpPr>
          <p:cNvPr id="10" name="Slide Number Placeholder 4"/>
          <p:cNvSpPr>
            <a:spLocks noGrp="1"/>
          </p:cNvSpPr>
          <p:nvPr>
            <p:ph type="sldNum" sz="quarter" idx="11"/>
          </p:nvPr>
        </p:nvSpPr>
        <p:spPr/>
        <p:txBody>
          <a:bodyPr/>
          <a:lstStyle/>
          <a:p>
            <a:fld id="{B663F14D-EB70-481F-BA8F-39FC99B4B431}" type="slidenum">
              <a:rPr lang="en-US"/>
              <a:pPr/>
              <a:t>30</a:t>
            </a:fld>
            <a:endParaRPr lang="en-US"/>
          </a:p>
        </p:txBody>
      </p:sp>
      <p:sp>
        <p:nvSpPr>
          <p:cNvPr id="67586" name="Rectangle 2"/>
          <p:cNvSpPr>
            <a:spLocks noGrp="1" noChangeArrowheads="1"/>
          </p:cNvSpPr>
          <p:nvPr>
            <p:ph type="title"/>
          </p:nvPr>
        </p:nvSpPr>
        <p:spPr/>
        <p:txBody>
          <a:bodyPr/>
          <a:lstStyle/>
          <a:p>
            <a:r>
              <a:rPr lang="en-US"/>
              <a:t>Steps of Compilation</a:t>
            </a:r>
          </a:p>
        </p:txBody>
      </p:sp>
      <p:sp>
        <p:nvSpPr>
          <p:cNvPr id="67587" name="Rectangle 3"/>
          <p:cNvSpPr>
            <a:spLocks noGrp="1" noChangeArrowheads="1"/>
          </p:cNvSpPr>
          <p:nvPr>
            <p:ph type="body" idx="1"/>
          </p:nvPr>
        </p:nvSpPr>
        <p:spPr>
          <a:xfrm>
            <a:off x="457200" y="4343400"/>
            <a:ext cx="8153400" cy="2057400"/>
          </a:xfrm>
        </p:spPr>
        <p:txBody>
          <a:bodyPr/>
          <a:lstStyle/>
          <a:p>
            <a:pPr>
              <a:buFontTx/>
              <a:buNone/>
            </a:pPr>
            <a:r>
              <a:rPr lang="en-US"/>
              <a:t>4. Optimization (optional) – improve the efficiency of the generated code</a:t>
            </a:r>
          </a:p>
          <a:p>
            <a:pPr lvl="1"/>
            <a:r>
              <a:rPr lang="en-US"/>
              <a:t>Eliminate dead code, redundant code, etc.</a:t>
            </a:r>
          </a:p>
        </p:txBody>
      </p:sp>
      <p:pic>
        <p:nvPicPr>
          <p:cNvPr id="67588" name="Picture 4"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5384800" cy="2151063"/>
          </a:xfrm>
          <a:prstGeom prst="rect">
            <a:avLst/>
          </a:prstGeom>
          <a:noFill/>
          <a:extLst>
            <a:ext uri="{909E8E84-426E-40dd-AFC4-6F175D3DCCD1}">
              <a14:hiddenFill xmlns:a14="http://schemas.microsoft.com/office/drawing/2010/main">
                <a:solidFill>
                  <a:srgbClr val="FFFFFF"/>
                </a:solidFill>
              </a14:hiddenFill>
            </a:ext>
          </a:extLst>
        </p:spPr>
      </p:pic>
      <p:grpSp>
        <p:nvGrpSpPr>
          <p:cNvPr id="67589" name="Group 5"/>
          <p:cNvGrpSpPr>
            <a:grpSpLocks/>
          </p:cNvGrpSpPr>
          <p:nvPr/>
        </p:nvGrpSpPr>
        <p:grpSpPr bwMode="auto">
          <a:xfrm>
            <a:off x="6019800" y="3657600"/>
            <a:ext cx="1295400" cy="152400"/>
            <a:chOff x="1104" y="2304"/>
            <a:chExt cx="816" cy="96"/>
          </a:xfrm>
        </p:grpSpPr>
        <p:sp>
          <p:nvSpPr>
            <p:cNvPr id="67590" name="Line 6"/>
            <p:cNvSpPr>
              <a:spLocks noChangeShapeType="1"/>
            </p:cNvSpPr>
            <p:nvPr/>
          </p:nvSpPr>
          <p:spPr bwMode="auto">
            <a:xfrm>
              <a:off x="1104" y="2400"/>
              <a:ext cx="8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1" name="Line 7"/>
            <p:cNvSpPr>
              <a:spLocks noChangeShapeType="1"/>
            </p:cNvSpPr>
            <p:nvPr/>
          </p:nvSpPr>
          <p:spPr bwMode="auto">
            <a:xfrm flipV="1">
              <a:off x="1104"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2" name="Line 8"/>
            <p:cNvSpPr>
              <a:spLocks noChangeShapeType="1"/>
            </p:cNvSpPr>
            <p:nvPr/>
          </p:nvSpPr>
          <p:spPr bwMode="auto">
            <a:xfrm flipV="1">
              <a:off x="1920" y="2304"/>
              <a:ext cx="0" cy="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CMSC 330</a:t>
            </a:r>
          </a:p>
        </p:txBody>
      </p:sp>
      <p:sp>
        <p:nvSpPr>
          <p:cNvPr id="6" name="Slide Number Placeholder 4"/>
          <p:cNvSpPr>
            <a:spLocks noGrp="1"/>
          </p:cNvSpPr>
          <p:nvPr>
            <p:ph type="sldNum" sz="quarter" idx="11"/>
          </p:nvPr>
        </p:nvSpPr>
        <p:spPr/>
        <p:txBody>
          <a:bodyPr/>
          <a:lstStyle/>
          <a:p>
            <a:fld id="{4AA165FC-4E8B-4D92-84FD-E2D9F69BAED9}" type="slidenum">
              <a:rPr lang="en-US"/>
              <a:pPr/>
              <a:t>31</a:t>
            </a:fld>
            <a:endParaRPr lang="en-US"/>
          </a:p>
        </p:txBody>
      </p:sp>
      <p:sp>
        <p:nvSpPr>
          <p:cNvPr id="56322" name="Rectangle 2"/>
          <p:cNvSpPr>
            <a:spLocks noGrp="1" noChangeArrowheads="1"/>
          </p:cNvSpPr>
          <p:nvPr>
            <p:ph type="title"/>
          </p:nvPr>
        </p:nvSpPr>
        <p:spPr/>
        <p:txBody>
          <a:bodyPr/>
          <a:lstStyle/>
          <a:p>
            <a:r>
              <a:rPr lang="en-US"/>
              <a:t>Interpretation</a:t>
            </a:r>
          </a:p>
        </p:txBody>
      </p:sp>
      <p:sp>
        <p:nvSpPr>
          <p:cNvPr id="56323" name="Rectangle 3"/>
          <p:cNvSpPr>
            <a:spLocks noGrp="1" noChangeArrowheads="1"/>
          </p:cNvSpPr>
          <p:nvPr>
            <p:ph type="body" idx="1"/>
          </p:nvPr>
        </p:nvSpPr>
        <p:spPr>
          <a:xfrm>
            <a:off x="457200" y="3733800"/>
            <a:ext cx="8153400" cy="2819400"/>
          </a:xfrm>
        </p:spPr>
        <p:txBody>
          <a:bodyPr/>
          <a:lstStyle/>
          <a:p>
            <a:r>
              <a:rPr lang="en-US"/>
              <a:t>Interpreter executes each instruction in source program one step at a time</a:t>
            </a:r>
          </a:p>
          <a:p>
            <a:pPr lvl="1"/>
            <a:r>
              <a:rPr lang="en-US"/>
              <a:t>No separate executable</a:t>
            </a:r>
          </a:p>
          <a:p>
            <a:pPr lvl="1"/>
            <a:endParaRPr lang="en-US"/>
          </a:p>
          <a:p>
            <a:pPr>
              <a:spcBef>
                <a:spcPct val="0"/>
              </a:spcBef>
            </a:pPr>
            <a:r>
              <a:rPr lang="en-US"/>
              <a:t>Advantages and disadvantages of compilation versus interpretation?</a:t>
            </a:r>
          </a:p>
        </p:txBody>
      </p:sp>
      <p:pic>
        <p:nvPicPr>
          <p:cNvPr id="56324" name="Picture 4" descr="int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905000"/>
            <a:ext cx="3867150" cy="1293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35186710-759E-425B-A71C-593E764A15FF}" type="slidenum">
              <a:rPr lang="en-US"/>
              <a:pPr/>
              <a:t>32</a:t>
            </a:fld>
            <a:endParaRPr lang="en-US"/>
          </a:p>
        </p:txBody>
      </p:sp>
      <p:sp>
        <p:nvSpPr>
          <p:cNvPr id="57346" name="Rectangle 2"/>
          <p:cNvSpPr>
            <a:spLocks noGrp="1" noChangeArrowheads="1"/>
          </p:cNvSpPr>
          <p:nvPr>
            <p:ph type="title"/>
          </p:nvPr>
        </p:nvSpPr>
        <p:spPr/>
        <p:txBody>
          <a:bodyPr/>
          <a:lstStyle/>
          <a:p>
            <a:r>
              <a:rPr lang="en-US"/>
              <a:t>Compiler or Intepreter?</a:t>
            </a:r>
          </a:p>
        </p:txBody>
      </p:sp>
      <p:sp>
        <p:nvSpPr>
          <p:cNvPr id="57347" name="Rectangle 3"/>
          <p:cNvSpPr>
            <a:spLocks noGrp="1" noChangeArrowheads="1"/>
          </p:cNvSpPr>
          <p:nvPr>
            <p:ph type="body" idx="1"/>
          </p:nvPr>
        </p:nvSpPr>
        <p:spPr/>
        <p:txBody>
          <a:bodyPr/>
          <a:lstStyle/>
          <a:p>
            <a:pPr lvl="1">
              <a:buFontTx/>
              <a:buNone/>
            </a:pPr>
            <a:r>
              <a:rPr lang="en-US"/>
              <a:t>gcc</a:t>
            </a:r>
          </a:p>
          <a:p>
            <a:pPr lvl="2"/>
            <a:r>
              <a:rPr lang="en-US"/>
              <a:t>Compiler – C code translated to object code, executed directly on hardware</a:t>
            </a:r>
          </a:p>
          <a:p>
            <a:pPr lvl="1">
              <a:buFontTx/>
              <a:buNone/>
            </a:pPr>
            <a:r>
              <a:rPr lang="en-US"/>
              <a:t>javac</a:t>
            </a:r>
          </a:p>
          <a:p>
            <a:pPr lvl="2"/>
            <a:r>
              <a:rPr lang="en-US"/>
              <a:t>Compiler – Java source code translated to Java byte code</a:t>
            </a:r>
          </a:p>
          <a:p>
            <a:pPr lvl="1">
              <a:buFontTx/>
              <a:buNone/>
            </a:pPr>
            <a:r>
              <a:rPr lang="en-US"/>
              <a:t>tcsh/bash</a:t>
            </a:r>
          </a:p>
          <a:p>
            <a:pPr lvl="2"/>
            <a:r>
              <a:rPr lang="en-US"/>
              <a:t>Interpreter – commands executed by shell program</a:t>
            </a:r>
          </a:p>
          <a:p>
            <a:pPr lvl="1">
              <a:buFontTx/>
              <a:buNone/>
            </a:pPr>
            <a:r>
              <a:rPr lang="en-US"/>
              <a:t>java</a:t>
            </a:r>
          </a:p>
          <a:p>
            <a:pPr lvl="2"/>
            <a:r>
              <a:rPr lang="en-US"/>
              <a:t>Interpreter – Java byte code executed by virtual machine</a:t>
            </a:r>
          </a:p>
          <a:p>
            <a:pPr lvl="2"/>
            <a:endParaRPr lang="en-US"/>
          </a:p>
          <a:p>
            <a:pPr lvl="2"/>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CMSC 330</a:t>
            </a:r>
          </a:p>
        </p:txBody>
      </p:sp>
      <p:sp>
        <p:nvSpPr>
          <p:cNvPr id="6" name="Slide Number Placeholder 4"/>
          <p:cNvSpPr>
            <a:spLocks noGrp="1"/>
          </p:cNvSpPr>
          <p:nvPr>
            <p:ph type="sldNum" sz="quarter" idx="11"/>
          </p:nvPr>
        </p:nvSpPr>
        <p:spPr/>
        <p:txBody>
          <a:bodyPr/>
          <a:lstStyle/>
          <a:p>
            <a:fld id="{E5811D41-D0E8-475D-8812-2048F9DBEE8A}" type="slidenum">
              <a:rPr lang="en-US"/>
              <a:pPr/>
              <a:t>4</a:t>
            </a:fld>
            <a:endParaRPr lang="en-US"/>
          </a:p>
        </p:txBody>
      </p:sp>
      <p:sp>
        <p:nvSpPr>
          <p:cNvPr id="2600962" name="Rectangle 2"/>
          <p:cNvSpPr>
            <a:spLocks noGrp="1" noChangeArrowheads="1"/>
          </p:cNvSpPr>
          <p:nvPr>
            <p:ph type="title"/>
          </p:nvPr>
        </p:nvSpPr>
        <p:spPr/>
        <p:txBody>
          <a:bodyPr/>
          <a:lstStyle/>
          <a:p>
            <a:r>
              <a:rPr lang="en-US" dirty="0" smtClean="0"/>
              <a:t>Other goals</a:t>
            </a:r>
            <a:endParaRPr lang="en-US" dirty="0"/>
          </a:p>
        </p:txBody>
      </p:sp>
      <p:sp>
        <p:nvSpPr>
          <p:cNvPr id="2600963" name="Rectangle 3"/>
          <p:cNvSpPr>
            <a:spLocks noGrp="1" noChangeArrowheads="1"/>
          </p:cNvSpPr>
          <p:nvPr>
            <p:ph type="body" idx="1"/>
          </p:nvPr>
        </p:nvSpPr>
        <p:spPr/>
        <p:txBody>
          <a:bodyPr/>
          <a:lstStyle/>
          <a:p>
            <a:r>
              <a:rPr lang="en-US"/>
              <a:t>Learn some fundamental CS concepts</a:t>
            </a:r>
          </a:p>
          <a:p>
            <a:pPr lvl="1"/>
            <a:r>
              <a:rPr lang="en-US"/>
              <a:t>Regular expressions</a:t>
            </a:r>
          </a:p>
          <a:p>
            <a:pPr lvl="1"/>
            <a:r>
              <a:rPr lang="en-US"/>
              <a:t>Context free grammars</a:t>
            </a:r>
          </a:p>
          <a:p>
            <a:pPr lvl="1"/>
            <a:r>
              <a:rPr lang="en-US"/>
              <a:t>Automata theory</a:t>
            </a:r>
          </a:p>
          <a:p>
            <a:pPr lvl="1"/>
            <a:r>
              <a:rPr lang="en-US"/>
              <a:t>Compilers &amp; parsing</a:t>
            </a:r>
          </a:p>
          <a:p>
            <a:pPr lvl="1"/>
            <a:r>
              <a:rPr lang="en-US"/>
              <a:t>Parallelism &amp; synchronization</a:t>
            </a:r>
          </a:p>
          <a:p>
            <a:pPr lvl="1"/>
            <a:endParaRPr lang="en-US"/>
          </a:p>
          <a:p>
            <a:r>
              <a:rPr lang="en-US"/>
              <a:t>Improve programming skills</a:t>
            </a:r>
          </a:p>
          <a:p>
            <a:pPr lvl="1"/>
            <a:r>
              <a:rPr lang="en-US"/>
              <a:t>Learn how to learn new programming languages</a:t>
            </a:r>
          </a:p>
          <a:p>
            <a:pPr lvl="1"/>
            <a:r>
              <a:rPr lang="en-US"/>
              <a:t>Learn how to program in a new programming style</a:t>
            </a:r>
          </a:p>
        </p:txBody>
      </p:sp>
      <p:sp>
        <p:nvSpPr>
          <p:cNvPr id="2600964" name="Rectangle 4"/>
          <p:cNvSpPr>
            <a:spLocks noChangeArrowheads="1"/>
          </p:cNvSpPr>
          <p:nvPr/>
        </p:nvSpPr>
        <p:spPr bwMode="auto">
          <a:xfrm>
            <a:off x="6826250" y="-157163"/>
            <a:ext cx="1008063"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700" i="1">
                <a:latin typeface="Arial" charset="0"/>
              </a:rPr>
              <a:t>Office Hours for 330</a:t>
            </a:r>
            <a:r>
              <a:rPr lang="en-US" sz="700">
                <a:latin typeface="Arial" charset="0"/>
              </a:rPr>
              <a:t> </a:t>
            </a:r>
            <a:endParaRPr lang="en-US" sz="2400">
              <a:latin typeface="Arial" charset="0"/>
            </a:endParaRPr>
          </a:p>
        </p:txBody>
      </p:sp>
    </p:spTree>
    <p:extLst>
      <p:ext uri="{BB962C8B-B14F-4D97-AF65-F5344CB8AC3E}">
        <p14:creationId xmlns:p14="http://schemas.microsoft.com/office/powerpoint/2010/main" val="1494856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63">
                                            <p:txEl>
                                              <p:pRg st="7" end="7"/>
                                            </p:txEl>
                                          </p:spTgt>
                                        </p:tgtEl>
                                        <p:attrNameLst>
                                          <p:attrName>style.visibility</p:attrName>
                                        </p:attrNameLst>
                                      </p:cBhvr>
                                      <p:to>
                                        <p:strVal val="visible"/>
                                      </p:to>
                                    </p:set>
                                    <p:anim calcmode="lin" valueType="num">
                                      <p:cBhvr additive="base">
                                        <p:cTn id="7" dur="500" fill="hold"/>
                                        <p:tgtEl>
                                          <p:spTgt spid="260096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6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00963">
                                            <p:txEl>
                                              <p:pRg st="8" end="8"/>
                                            </p:txEl>
                                          </p:spTgt>
                                        </p:tgtEl>
                                        <p:attrNameLst>
                                          <p:attrName>style.visibility</p:attrName>
                                        </p:attrNameLst>
                                      </p:cBhvr>
                                      <p:to>
                                        <p:strVal val="visible"/>
                                      </p:to>
                                    </p:set>
                                    <p:anim calcmode="lin" valueType="num">
                                      <p:cBhvr additive="base">
                                        <p:cTn id="11" dur="500" fill="hold"/>
                                        <p:tgtEl>
                                          <p:spTgt spid="260096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0096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00963">
                                            <p:txEl>
                                              <p:pRg st="9" end="9"/>
                                            </p:txEl>
                                          </p:spTgt>
                                        </p:tgtEl>
                                        <p:attrNameLst>
                                          <p:attrName>style.visibility</p:attrName>
                                        </p:attrNameLst>
                                      </p:cBhvr>
                                      <p:to>
                                        <p:strVal val="visible"/>
                                      </p:to>
                                    </p:set>
                                    <p:anim calcmode="lin" valueType="num">
                                      <p:cBhvr additive="base">
                                        <p:cTn id="15" dur="500" fill="hold"/>
                                        <p:tgtEl>
                                          <p:spTgt spid="260096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0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4803F5BA-FE07-4D1E-AF09-AB952CFF0528}" type="slidenum">
              <a:rPr lang="en-US"/>
              <a:pPr/>
              <a:t>5</a:t>
            </a:fld>
            <a:endParaRPr lang="en-US"/>
          </a:p>
        </p:txBody>
      </p:sp>
      <p:sp>
        <p:nvSpPr>
          <p:cNvPr id="26626" name="Rectangle 2"/>
          <p:cNvSpPr>
            <a:spLocks noGrp="1" noChangeArrowheads="1"/>
          </p:cNvSpPr>
          <p:nvPr>
            <p:ph type="title"/>
          </p:nvPr>
        </p:nvSpPr>
        <p:spPr/>
        <p:txBody>
          <a:bodyPr/>
          <a:lstStyle/>
          <a:p>
            <a:r>
              <a:rPr lang="en-US"/>
              <a:t>All Languages Are Equivalent</a:t>
            </a:r>
          </a:p>
        </p:txBody>
      </p:sp>
      <p:sp>
        <p:nvSpPr>
          <p:cNvPr id="26627" name="Rectangle 3"/>
          <p:cNvSpPr>
            <a:spLocks noGrp="1" noChangeArrowheads="1"/>
          </p:cNvSpPr>
          <p:nvPr>
            <p:ph type="body" idx="1"/>
          </p:nvPr>
        </p:nvSpPr>
        <p:spPr/>
        <p:txBody>
          <a:bodyPr/>
          <a:lstStyle/>
          <a:p>
            <a:r>
              <a:rPr lang="en-US"/>
              <a:t>A language is </a:t>
            </a:r>
            <a:r>
              <a:rPr lang="en-US" i="1"/>
              <a:t>Turing complete</a:t>
            </a:r>
            <a:r>
              <a:rPr lang="en-US"/>
              <a:t> if it can compute any function computable by a Turing Machine</a:t>
            </a:r>
          </a:p>
          <a:p>
            <a:pPr lvl="1"/>
            <a:endParaRPr lang="en-US"/>
          </a:p>
          <a:p>
            <a:r>
              <a:rPr lang="en-US"/>
              <a:t>Essentially all general-purpose programming languages are Turing complete</a:t>
            </a:r>
          </a:p>
          <a:p>
            <a:endParaRPr lang="en-US"/>
          </a:p>
          <a:p>
            <a:r>
              <a:rPr lang="en-US"/>
              <a:t>Therefore this course is useless!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3CA06161-BD04-48A2-A893-94EE006DA4C4}" type="slidenum">
              <a:rPr lang="en-US"/>
              <a:pPr/>
              <a:t>6</a:t>
            </a:fld>
            <a:endParaRPr lang="en-US"/>
          </a:p>
        </p:txBody>
      </p:sp>
      <p:sp>
        <p:nvSpPr>
          <p:cNvPr id="27650" name="Rectangle 2"/>
          <p:cNvSpPr>
            <a:spLocks noGrp="1" noChangeArrowheads="1"/>
          </p:cNvSpPr>
          <p:nvPr>
            <p:ph type="title"/>
          </p:nvPr>
        </p:nvSpPr>
        <p:spPr/>
        <p:txBody>
          <a:bodyPr/>
          <a:lstStyle/>
          <a:p>
            <a:r>
              <a:rPr lang="en-US"/>
              <a:t>Why Study Programming Languages?</a:t>
            </a:r>
          </a:p>
        </p:txBody>
      </p:sp>
      <p:sp>
        <p:nvSpPr>
          <p:cNvPr id="27651" name="Rectangle 3"/>
          <p:cNvSpPr>
            <a:spLocks noGrp="1" noChangeArrowheads="1"/>
          </p:cNvSpPr>
          <p:nvPr>
            <p:ph type="body" idx="1"/>
          </p:nvPr>
        </p:nvSpPr>
        <p:spPr/>
        <p:txBody>
          <a:bodyPr/>
          <a:lstStyle/>
          <a:p>
            <a:r>
              <a:rPr lang="en-US"/>
              <a:t>Using an appropriate language for a problem may be easier, faster, and less error-prone</a:t>
            </a:r>
          </a:p>
          <a:p>
            <a:endParaRPr lang="en-US"/>
          </a:p>
          <a:p>
            <a:r>
              <a:rPr lang="en-US"/>
              <a:t>To make you better at learning new languages</a:t>
            </a:r>
          </a:p>
          <a:p>
            <a:pPr lvl="1"/>
            <a:r>
              <a:rPr lang="en-US"/>
              <a:t>You may need to add code to a legacy system</a:t>
            </a:r>
          </a:p>
          <a:p>
            <a:pPr lvl="2"/>
            <a:r>
              <a:rPr lang="en-US"/>
              <a:t>E.g., FORTRAN, COBOL,…</a:t>
            </a:r>
          </a:p>
          <a:p>
            <a:pPr lvl="1"/>
            <a:r>
              <a:rPr lang="en-US"/>
              <a:t>You may need to write code in a new language</a:t>
            </a:r>
          </a:p>
          <a:p>
            <a:pPr lvl="2"/>
            <a:r>
              <a:rPr lang="en-US"/>
              <a:t>Your boss says, “From now on, all software will be written in Ada/C++/Java/…”</a:t>
            </a:r>
          </a:p>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803F4975-8CFC-4B34-95D6-98CF9C4EC0D1}" type="slidenum">
              <a:rPr lang="en-US"/>
              <a:pPr/>
              <a:t>7</a:t>
            </a:fld>
            <a:endParaRPr lang="en-US"/>
          </a:p>
        </p:txBody>
      </p:sp>
      <p:sp>
        <p:nvSpPr>
          <p:cNvPr id="29698" name="Rectangle 2"/>
          <p:cNvSpPr>
            <a:spLocks noGrp="1" noChangeArrowheads="1"/>
          </p:cNvSpPr>
          <p:nvPr>
            <p:ph type="title"/>
          </p:nvPr>
        </p:nvSpPr>
        <p:spPr/>
        <p:txBody>
          <a:bodyPr/>
          <a:lstStyle/>
          <a:p>
            <a:r>
              <a:rPr lang="en-US"/>
              <a:t>Why Study Programming Languages?</a:t>
            </a:r>
          </a:p>
        </p:txBody>
      </p:sp>
      <p:sp>
        <p:nvSpPr>
          <p:cNvPr id="29699" name="Rectangle 3"/>
          <p:cNvSpPr>
            <a:spLocks noGrp="1" noChangeArrowheads="1"/>
          </p:cNvSpPr>
          <p:nvPr>
            <p:ph type="body" idx="1"/>
          </p:nvPr>
        </p:nvSpPr>
        <p:spPr/>
        <p:txBody>
          <a:bodyPr/>
          <a:lstStyle/>
          <a:p>
            <a:r>
              <a:rPr lang="en-US"/>
              <a:t>To make you better at using languages you already know</a:t>
            </a:r>
          </a:p>
          <a:p>
            <a:pPr lvl="1"/>
            <a:r>
              <a:rPr lang="en-US"/>
              <a:t>Many “design patterns” in Java are functional programming techniques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5BFA8C82-2505-448B-BDA3-39318ABD1355}" type="slidenum">
              <a:rPr lang="en-US"/>
              <a:pPr/>
              <a:t>8</a:t>
            </a:fld>
            <a:endParaRPr lang="en-US"/>
          </a:p>
        </p:txBody>
      </p:sp>
      <p:sp>
        <p:nvSpPr>
          <p:cNvPr id="2617346" name="Rectangle 2"/>
          <p:cNvSpPr>
            <a:spLocks noGrp="1" noChangeArrowheads="1"/>
          </p:cNvSpPr>
          <p:nvPr>
            <p:ph type="title"/>
          </p:nvPr>
        </p:nvSpPr>
        <p:spPr/>
        <p:txBody>
          <a:bodyPr/>
          <a:lstStyle/>
          <a:p>
            <a:r>
              <a:rPr lang="en-US"/>
              <a:t>Changing Language Goals</a:t>
            </a:r>
          </a:p>
        </p:txBody>
      </p:sp>
      <p:sp>
        <p:nvSpPr>
          <p:cNvPr id="2617347" name="Rectangle 3"/>
          <p:cNvSpPr>
            <a:spLocks noGrp="1" noChangeArrowheads="1"/>
          </p:cNvSpPr>
          <p:nvPr>
            <p:ph type="body" idx="1"/>
          </p:nvPr>
        </p:nvSpPr>
        <p:spPr/>
        <p:txBody>
          <a:bodyPr/>
          <a:lstStyle/>
          <a:p>
            <a:r>
              <a:rPr lang="en-US"/>
              <a:t>1950s-60s – Compile programs to execute efficiently</a:t>
            </a:r>
          </a:p>
          <a:p>
            <a:pPr lvl="1"/>
            <a:r>
              <a:rPr lang="en-US"/>
              <a:t>Language features based on hardware concepts</a:t>
            </a:r>
          </a:p>
          <a:p>
            <a:pPr lvl="2"/>
            <a:r>
              <a:rPr lang="en-US"/>
              <a:t>Integers, reals, goto statements</a:t>
            </a:r>
          </a:p>
          <a:p>
            <a:pPr lvl="1"/>
            <a:r>
              <a:rPr lang="en-US"/>
              <a:t>Programmers cheap; machines expensive</a:t>
            </a:r>
          </a:p>
          <a:p>
            <a:pPr lvl="2"/>
            <a:r>
              <a:rPr lang="en-US"/>
              <a:t>Keep the machine busy</a:t>
            </a:r>
          </a:p>
        </p:txBody>
      </p:sp>
    </p:spTree>
    <p:extLst>
      <p:ext uri="{BB962C8B-B14F-4D97-AF65-F5344CB8AC3E}">
        <p14:creationId xmlns:p14="http://schemas.microsoft.com/office/powerpoint/2010/main" val="6521625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CMSC 330</a:t>
            </a:r>
          </a:p>
        </p:txBody>
      </p:sp>
      <p:sp>
        <p:nvSpPr>
          <p:cNvPr id="5" name="Slide Number Placeholder 4"/>
          <p:cNvSpPr>
            <a:spLocks noGrp="1"/>
          </p:cNvSpPr>
          <p:nvPr>
            <p:ph type="sldNum" sz="quarter" idx="11"/>
          </p:nvPr>
        </p:nvSpPr>
        <p:spPr/>
        <p:txBody>
          <a:bodyPr/>
          <a:lstStyle/>
          <a:p>
            <a:fld id="{C895604F-B49C-453F-8A18-C40F4AA0FF98}" type="slidenum">
              <a:rPr lang="en-US"/>
              <a:pPr/>
              <a:t>9</a:t>
            </a:fld>
            <a:endParaRPr lang="en-US"/>
          </a:p>
        </p:txBody>
      </p:sp>
      <p:sp>
        <p:nvSpPr>
          <p:cNvPr id="2619394" name="Rectangle 2"/>
          <p:cNvSpPr>
            <a:spLocks noGrp="1" noChangeArrowheads="1"/>
          </p:cNvSpPr>
          <p:nvPr>
            <p:ph type="title"/>
          </p:nvPr>
        </p:nvSpPr>
        <p:spPr/>
        <p:txBody>
          <a:bodyPr/>
          <a:lstStyle/>
          <a:p>
            <a:r>
              <a:rPr lang="en-US"/>
              <a:t>Changing Language Goals</a:t>
            </a:r>
          </a:p>
        </p:txBody>
      </p:sp>
      <p:sp>
        <p:nvSpPr>
          <p:cNvPr id="2619395" name="Rectangle 3"/>
          <p:cNvSpPr>
            <a:spLocks noGrp="1" noChangeArrowheads="1"/>
          </p:cNvSpPr>
          <p:nvPr>
            <p:ph type="body" idx="1"/>
          </p:nvPr>
        </p:nvSpPr>
        <p:spPr/>
        <p:txBody>
          <a:bodyPr/>
          <a:lstStyle/>
          <a:p>
            <a:r>
              <a:rPr lang="en-US"/>
              <a:t>Today</a:t>
            </a:r>
          </a:p>
          <a:p>
            <a:pPr lvl="1"/>
            <a:r>
              <a:rPr lang="en-US"/>
              <a:t>Language features based on design concepts</a:t>
            </a:r>
          </a:p>
          <a:p>
            <a:pPr lvl="2"/>
            <a:r>
              <a:rPr lang="en-US"/>
              <a:t>Encapsulation, records, inheritance, functionality, assertions</a:t>
            </a:r>
          </a:p>
          <a:p>
            <a:pPr lvl="1"/>
            <a:r>
              <a:rPr lang="en-US"/>
              <a:t>Processing power and memory very cheap; programmers expensive</a:t>
            </a:r>
          </a:p>
          <a:p>
            <a:pPr lvl="2"/>
            <a:r>
              <a:rPr lang="en-US"/>
              <a:t>Ease the programming process</a:t>
            </a:r>
          </a:p>
        </p:txBody>
      </p:sp>
    </p:spTree>
    <p:extLst>
      <p:ext uri="{BB962C8B-B14F-4D97-AF65-F5344CB8AC3E}">
        <p14:creationId xmlns:p14="http://schemas.microsoft.com/office/powerpoint/2010/main" val="1306773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2087</Words>
  <Application>Microsoft Macintosh PowerPoint</Application>
  <PresentationFormat>On-screen Show (4:3)</PresentationFormat>
  <Paragraphs>379</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 Presentation</vt:lpstr>
      <vt:lpstr>CMSC 330:  Organization of Programming Languages</vt:lpstr>
      <vt:lpstr>Nick Feamster</vt:lpstr>
      <vt:lpstr>Course Goal</vt:lpstr>
      <vt:lpstr>Other goals</vt:lpstr>
      <vt:lpstr>All Languages Are Equivalent</vt:lpstr>
      <vt:lpstr>Why Study Programming Languages?</vt:lpstr>
      <vt:lpstr>Why Study Programming Languages?</vt:lpstr>
      <vt:lpstr>Changing Language Goals</vt:lpstr>
      <vt:lpstr>Changing Language Goals</vt:lpstr>
      <vt:lpstr>Language Attributes to Consider</vt:lpstr>
      <vt:lpstr>Imperative Languages</vt:lpstr>
      <vt:lpstr>Functional Languages</vt:lpstr>
      <vt:lpstr>Logical Languages</vt:lpstr>
      <vt:lpstr>Object-Oriented Languages</vt:lpstr>
      <vt:lpstr>Scripting Languages</vt:lpstr>
      <vt:lpstr>“Other” Languages</vt:lpstr>
      <vt:lpstr>Languages You Know</vt:lpstr>
      <vt:lpstr>Ruby</vt:lpstr>
      <vt:lpstr>A Small Ruby Example </vt:lpstr>
      <vt:lpstr>OCaml</vt:lpstr>
      <vt:lpstr>A Small OCaml Example </vt:lpstr>
      <vt:lpstr>Attributes of a Good Language</vt:lpstr>
      <vt:lpstr>Attributes of a Good Language</vt:lpstr>
      <vt:lpstr>Attributes of a Good Language</vt:lpstr>
      <vt:lpstr>Executing Languages</vt:lpstr>
      <vt:lpstr>Compilation or Translation</vt:lpstr>
      <vt:lpstr>Steps of Compilation</vt:lpstr>
      <vt:lpstr>Steps of Compilation</vt:lpstr>
      <vt:lpstr>Steps of Compilation</vt:lpstr>
      <vt:lpstr>Steps of Compilation</vt:lpstr>
      <vt:lpstr>Interpretation</vt:lpstr>
      <vt:lpstr>Compiler or Intepreter?</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Nick Feamster</cp:lastModifiedBy>
  <cp:revision>68</cp:revision>
  <dcterms:created xsi:type="dcterms:W3CDTF">2005-08-02T15:09:14Z</dcterms:created>
  <dcterms:modified xsi:type="dcterms:W3CDTF">2012-08-30T19:19:36Z</dcterms:modified>
</cp:coreProperties>
</file>