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56" r:id="rId2"/>
    <p:sldId id="257" r:id="rId3"/>
    <p:sldId id="282" r:id="rId4"/>
    <p:sldId id="260" r:id="rId5"/>
    <p:sldId id="261" r:id="rId6"/>
    <p:sldId id="262" r:id="rId7"/>
    <p:sldId id="283" r:id="rId8"/>
    <p:sldId id="284" r:id="rId9"/>
    <p:sldId id="285" r:id="rId10"/>
    <p:sldId id="258" r:id="rId11"/>
    <p:sldId id="263" r:id="rId12"/>
    <p:sldId id="265" r:id="rId13"/>
    <p:sldId id="264" r:id="rId14"/>
    <p:sldId id="267" r:id="rId15"/>
    <p:sldId id="266" r:id="rId16"/>
    <p:sldId id="268" r:id="rId17"/>
    <p:sldId id="269" r:id="rId18"/>
    <p:sldId id="281" r:id="rId19"/>
    <p:sldId id="270" r:id="rId20"/>
    <p:sldId id="271" r:id="rId21"/>
    <p:sldId id="286" r:id="rId22"/>
    <p:sldId id="287" r:id="rId23"/>
    <p:sldId id="288" r:id="rId24"/>
    <p:sldId id="272" r:id="rId25"/>
    <p:sldId id="274" r:id="rId26"/>
    <p:sldId id="277" r:id="rId27"/>
    <p:sldId id="278" r:id="rId28"/>
    <p:sldId id="279" r:id="rId29"/>
    <p:sldId id="280" r:id="rId30"/>
    <p:sldId id="275" r:id="rId31"/>
    <p:sldId id="276" r:id="rId32"/>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1" autoAdjust="0"/>
    <p:restoredTop sz="83505" autoAdjust="0"/>
  </p:normalViewPr>
  <p:slideViewPr>
    <p:cSldViewPr>
      <p:cViewPr varScale="1">
        <p:scale>
          <a:sx n="71" d="100"/>
          <a:sy n="71" d="100"/>
        </p:scale>
        <p:origin x="-7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35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defTabSz="931863" eaLnBrk="0" hangingPunct="0">
              <a:defRPr sz="1300"/>
            </a:lvl1pPr>
          </a:lstStyle>
          <a:p>
            <a:endParaRPr lang="en-US"/>
          </a:p>
        </p:txBody>
      </p:sp>
      <p:sp>
        <p:nvSpPr>
          <p:cNvPr id="5123"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algn="r" defTabSz="931863" eaLnBrk="0" hangingPunct="0">
              <a:defRPr sz="1300"/>
            </a:lvl1pPr>
          </a:lstStyle>
          <a:p>
            <a:endParaRPr lang="en-US"/>
          </a:p>
        </p:txBody>
      </p:sp>
      <p:sp>
        <p:nvSpPr>
          <p:cNvPr id="5124"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defTabSz="931863" eaLnBrk="0" hangingPunct="0">
              <a:defRPr sz="1300"/>
            </a:lvl1pPr>
          </a:lstStyle>
          <a:p>
            <a:endParaRPr lang="en-US"/>
          </a:p>
        </p:txBody>
      </p:sp>
      <p:sp>
        <p:nvSpPr>
          <p:cNvPr id="5125"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algn="r" defTabSz="931863" eaLnBrk="0" hangingPunct="0">
              <a:defRPr sz="1300"/>
            </a:lvl1pPr>
          </a:lstStyle>
          <a:p>
            <a:fld id="{EED3EBB4-ED38-4D9E-8B7E-6A485505629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35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defTabSz="931863" eaLnBrk="0" hangingPunct="0">
              <a:defRPr sz="1300"/>
            </a:lvl1pPr>
          </a:lstStyle>
          <a:p>
            <a:endParaRPr lang="en-US"/>
          </a:p>
        </p:txBody>
      </p:sp>
      <p:sp>
        <p:nvSpPr>
          <p:cNvPr id="3075" name="Rectangle 3"/>
          <p:cNvSpPr>
            <a:spLocks noGrp="1" noChangeArrowheads="1"/>
          </p:cNvSpPr>
          <p:nvPr>
            <p:ph type="dt" idx="1"/>
          </p:nvPr>
        </p:nvSpPr>
        <p:spPr bwMode="auto">
          <a:xfrm>
            <a:off x="3971925" y="0"/>
            <a:ext cx="3038475" cy="4635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algn="r" defTabSz="931863" eaLnBrk="0" hangingPunct="0">
              <a:defRPr sz="1300"/>
            </a:lvl1pPr>
          </a:lstStyle>
          <a:p>
            <a:endParaRPr lang="en-US"/>
          </a:p>
        </p:txBody>
      </p:sp>
      <p:sp>
        <p:nvSpPr>
          <p:cNvPr id="13316" name="Rectangle 4"/>
          <p:cNvSpPr>
            <a:spLocks noGrp="1" noRo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defTabSz="931863" eaLnBrk="0" hangingPunct="0">
              <a:defRPr sz="1300"/>
            </a:lvl1pPr>
          </a:lstStyle>
          <a:p>
            <a:endParaRPr lang="en-US"/>
          </a:p>
        </p:txBody>
      </p:sp>
      <p:sp>
        <p:nvSpPr>
          <p:cNvPr id="3079"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algn="r" defTabSz="931863" eaLnBrk="0" hangingPunct="0">
              <a:defRPr sz="1300"/>
            </a:lvl1pPr>
          </a:lstStyle>
          <a:p>
            <a:fld id="{2FCF1918-D4D7-49BA-9361-149788B4D07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428B8E1D-3081-4D44-BD34-3E171C6B5E43}" type="slidenum">
              <a:rPr lang="en-US"/>
              <a:pPr/>
              <a:t>1</a:t>
            </a:fld>
            <a:endParaRPr lang="en-US"/>
          </a:p>
        </p:txBody>
      </p:sp>
      <p:sp>
        <p:nvSpPr>
          <p:cNvPr id="16386" name="Rectangle 2"/>
          <p:cNvSpPr>
            <a:spLocks noGrp="1" noRot="1" noChangeArrowheads="1" noTextEdit="1"/>
          </p:cNvSpPr>
          <p:nvPr>
            <p:ph type="sldImg"/>
          </p:nvPr>
        </p:nvSpPr>
        <p:spPr>
          <a:ln/>
        </p:spPr>
      </p:sp>
      <p:sp>
        <p:nvSpPr>
          <p:cNvPr id="16387"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1C25EEBA-C800-4B7D-94D8-E77458BE13B8}" type="slidenum">
              <a:rPr lang="en-US"/>
              <a:pPr/>
              <a:t>10</a:t>
            </a:fld>
            <a:endParaRPr lang="en-US"/>
          </a:p>
        </p:txBody>
      </p:sp>
      <p:sp>
        <p:nvSpPr>
          <p:cNvPr id="34818" name="Rectangle 2"/>
          <p:cNvSpPr>
            <a:spLocks noGrp="1" noRot="1" noChangeArrowheads="1" noTextEdit="1"/>
          </p:cNvSpPr>
          <p:nvPr>
            <p:ph type="sldImg"/>
          </p:nvPr>
        </p:nvSpPr>
        <p:spPr>
          <a:ln/>
        </p:spPr>
      </p:sp>
      <p:sp>
        <p:nvSpPr>
          <p:cNvPr id="34819" name="Rectangle 3"/>
          <p:cNvSpPr>
            <a:spLocks noGrp="1" noChangeArrowheads="1"/>
          </p:cNvSpPr>
          <p:nvPr>
            <p:ph type="body" idx="1"/>
          </p:nvPr>
        </p:nvSpPr>
        <p:spPr/>
        <p:txBody>
          <a:bodyPr/>
          <a:lstStyle/>
          <a:p>
            <a:pPr eaLnBrk="1" hangingPunct="1"/>
            <a:r>
              <a:rPr lang="en-US" smtClean="0">
                <a:ea typeface="ＭＳ Ｐゴシック"/>
              </a:rPr>
              <a:t>You may not even be able to think of an alternative.</a:t>
            </a:r>
          </a:p>
          <a:p>
            <a:pPr eaLnBrk="1" hangingPunct="1"/>
            <a:endParaRPr lang="en-US" smtClean="0">
              <a:ea typeface="ＭＳ Ｐゴシック"/>
            </a:endParaRPr>
          </a:p>
          <a:p>
            <a:pPr eaLnBrk="1" hangingPunct="1"/>
            <a:r>
              <a:rPr lang="en-US" smtClean="0">
                <a:ea typeface="ＭＳ Ｐゴシック"/>
              </a:rPr>
              <a:t>(Note: Java "borrowed" C's syntax.)</a:t>
            </a:r>
          </a:p>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544B1161-B304-49C9-984A-38B247A8CBC9}" type="slidenum">
              <a:rPr lang="en-US"/>
              <a:pPr/>
              <a:t>11</a:t>
            </a:fld>
            <a:endParaRPr lang="en-US"/>
          </a:p>
        </p:txBody>
      </p:sp>
      <p:sp>
        <p:nvSpPr>
          <p:cNvPr id="36866" name="Rectangle 2"/>
          <p:cNvSpPr>
            <a:spLocks noGrp="1" noRot="1" noChangeArrowheads="1" noTextEdit="1"/>
          </p:cNvSpPr>
          <p:nvPr>
            <p:ph type="sldImg"/>
          </p:nvPr>
        </p:nvSpPr>
        <p:spPr>
          <a:ln/>
        </p:spPr>
      </p:sp>
      <p:sp>
        <p:nvSpPr>
          <p:cNvPr id="36867" name="Rectangle 3"/>
          <p:cNvSpPr>
            <a:spLocks noGrp="1" noChangeArrowheads="1"/>
          </p:cNvSpPr>
          <p:nvPr>
            <p:ph type="body" idx="1"/>
          </p:nvPr>
        </p:nvSpPr>
        <p:spPr/>
        <p:txBody>
          <a:bodyPr/>
          <a:lstStyle/>
          <a:p>
            <a:pPr eaLnBrk="1" hangingPunct="1"/>
            <a:r>
              <a:rPr lang="en-US" smtClean="0">
                <a:ea typeface="ＭＳ Ｐゴシック"/>
              </a:rPr>
              <a:t>"Higher-order" means that you can treat functions as data (a function that takes a function as input or returns a function).</a:t>
            </a:r>
          </a:p>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6DB02E65-CA5C-494D-AE1B-CA1E860471E0}" type="slidenum">
              <a:rPr lang="en-US"/>
              <a:pPr/>
              <a:t>12</a:t>
            </a:fld>
            <a:endParaRPr lang="en-US"/>
          </a:p>
        </p:txBody>
      </p:sp>
      <p:sp>
        <p:nvSpPr>
          <p:cNvPr id="38914" name="Rectangle 2"/>
          <p:cNvSpPr>
            <a:spLocks noGrp="1" noRot="1" noChangeArrowheads="1" noTextEdit="1"/>
          </p:cNvSpPr>
          <p:nvPr>
            <p:ph type="sldImg"/>
          </p:nvPr>
        </p:nvSpPr>
        <p:spPr>
          <a:ln/>
        </p:spPr>
      </p:sp>
      <p:sp>
        <p:nvSpPr>
          <p:cNvPr id="38915"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4FEFE23-0DEA-4F33-ABA3-208A66A62AA1}" type="slidenum">
              <a:rPr lang="en-US"/>
              <a:pPr/>
              <a:t>13</a:t>
            </a:fld>
            <a:endParaRPr lang="en-US"/>
          </a:p>
        </p:txBody>
      </p:sp>
      <p:sp>
        <p:nvSpPr>
          <p:cNvPr id="40962" name="Rectangle 2"/>
          <p:cNvSpPr>
            <a:spLocks noGrp="1" noRot="1" noChangeArrowheads="1" noTextEdit="1"/>
          </p:cNvSpPr>
          <p:nvPr>
            <p:ph type="sldImg"/>
          </p:nvPr>
        </p:nvSpPr>
        <p:spPr>
          <a:ln/>
        </p:spPr>
      </p:sp>
      <p:sp>
        <p:nvSpPr>
          <p:cNvPr id="40963" name="Rectangle 3"/>
          <p:cNvSpPr>
            <a:spLocks noGrp="1" noChangeArrowheads="1"/>
          </p:cNvSpPr>
          <p:nvPr>
            <p:ph type="body" idx="1"/>
          </p:nvPr>
        </p:nvSpPr>
        <p:spPr/>
        <p:txBody>
          <a:bodyPr/>
          <a:lstStyle/>
          <a:p>
            <a:pPr eaLnBrk="1" hangingPunct="1"/>
            <a:r>
              <a:rPr lang="en-US" smtClean="0">
                <a:ea typeface="ＭＳ Ｐゴシック"/>
              </a:rPr>
              <a:t>What advantages do some people see in object-oriented languages?</a:t>
            </a:r>
          </a:p>
          <a:p>
            <a:pPr eaLnBrk="1" hangingPunct="1"/>
            <a:endParaRPr lang="en-US" smtClean="0">
              <a:ea typeface="ＭＳ Ｐゴシック"/>
            </a:endParaRPr>
          </a:p>
          <a:p>
            <a:pPr eaLnBrk="1" hangingPunct="1"/>
            <a:r>
              <a:rPr lang="en-US" smtClean="0">
                <a:ea typeface="ＭＳ Ｐゴシック"/>
              </a:rPr>
              <a:t>Object-oriented languages cut across categories.</a:t>
            </a:r>
          </a:p>
          <a:p>
            <a:pPr eaLnBrk="1" hangingPunct="1"/>
            <a:endParaRPr lang="en-US" smtClean="0">
              <a:ea typeface="ＭＳ Ｐゴシック"/>
            </a:endParaRPr>
          </a:p>
          <a:p>
            <a:pPr eaLnBrk="1" hangingPunct="1"/>
            <a:r>
              <a:rPr lang="en-US" smtClean="0">
                <a:ea typeface="ＭＳ Ｐゴシック"/>
              </a:rPr>
              <a:t>They often have base classes and inheritance, but it's not required.  You can add object-orientation to an imperative or functional language.</a:t>
            </a:r>
          </a:p>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9BFCF294-1D00-432A-8326-1E6F3C919D70}" type="slidenum">
              <a:rPr lang="en-US"/>
              <a:pPr/>
              <a:t>14</a:t>
            </a:fld>
            <a:endParaRPr lang="en-US"/>
          </a:p>
        </p:txBody>
      </p:sp>
      <p:sp>
        <p:nvSpPr>
          <p:cNvPr id="43010" name="Rectangle 2"/>
          <p:cNvSpPr>
            <a:spLocks noGrp="1" noRot="1" noChangeArrowheads="1" noTextEdit="1"/>
          </p:cNvSpPr>
          <p:nvPr>
            <p:ph type="sldImg"/>
          </p:nvPr>
        </p:nvSpPr>
        <p:spPr>
          <a:ln/>
        </p:spPr>
      </p:sp>
      <p:sp>
        <p:nvSpPr>
          <p:cNvPr id="43011" name="Rectangle 3"/>
          <p:cNvSpPr>
            <a:spLocks noGrp="1" noChangeArrowheads="1"/>
          </p:cNvSpPr>
          <p:nvPr>
            <p:ph type="body" idx="1"/>
          </p:nvPr>
        </p:nvSpPr>
        <p:spPr/>
        <p:txBody>
          <a:bodyPr/>
          <a:lstStyle/>
          <a:p>
            <a:pPr eaLnBrk="1" hangingPunct="1"/>
            <a:r>
              <a:rPr lang="en-US" smtClean="0">
                <a:ea typeface="ＭＳ Ｐゴシック"/>
              </a:rPr>
              <a:t>These are not really a well-defined category- you can have these capabilities in all kinds of languages.</a:t>
            </a:r>
          </a:p>
          <a:p>
            <a:pPr eaLnBrk="1" hangingPunct="1"/>
            <a:endParaRPr lang="en-US" smtClean="0">
              <a:ea typeface="ＭＳ Ｐゴシック"/>
            </a:endParaRPr>
          </a:p>
          <a:p>
            <a:pPr eaLnBrk="1" hangingPunct="1"/>
            <a:r>
              <a:rPr lang="en-US" smtClean="0">
                <a:ea typeface="ＭＳ Ｐゴシック"/>
              </a:rPr>
              <a:t>In these languages you don't have to write as much code as e.g., Java.</a:t>
            </a:r>
          </a:p>
          <a:p>
            <a:pPr eaLnBrk="1" hangingPunct="1"/>
            <a:endParaRPr lang="en-US" smtClean="0">
              <a:ea typeface="ＭＳ Ｐゴシック"/>
            </a:endParaRPr>
          </a:p>
          <a:p>
            <a:pPr eaLnBrk="1" hangingPunct="1"/>
            <a:r>
              <a:rPr lang="en-US" smtClean="0">
                <a:ea typeface="ＭＳ Ｐゴシック"/>
              </a:rPr>
              <a:t>Python- uses indentation for grouping.</a:t>
            </a:r>
          </a:p>
          <a:p>
            <a:pPr eaLnBrk="1" hangingPunct="1"/>
            <a:endParaRPr lang="en-US" smtClean="0">
              <a:ea typeface="ＭＳ Ｐゴシック"/>
            </a:endParaRPr>
          </a:p>
          <a:p>
            <a:pPr eaLnBrk="1" hangingPunct="1"/>
            <a:r>
              <a:rPr lang="en-US" smtClean="0">
                <a:ea typeface="ＭＳ Ｐゴシック"/>
              </a:rPr>
              <a:t>Ruby- an object-oriented scripting language inspired by Smalltalk.</a:t>
            </a:r>
          </a:p>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949D8DCC-3E07-457B-A81C-17AF9E8B4ACA}" type="slidenum">
              <a:rPr lang="en-US"/>
              <a:pPr/>
              <a:t>15</a:t>
            </a:fld>
            <a:endParaRPr lang="en-US"/>
          </a:p>
        </p:txBody>
      </p:sp>
      <p:sp>
        <p:nvSpPr>
          <p:cNvPr id="45058" name="Rectangle 2"/>
          <p:cNvSpPr>
            <a:spLocks noGrp="1" noRot="1" noChangeArrowheads="1" noTextEdit="1"/>
          </p:cNvSpPr>
          <p:nvPr>
            <p:ph type="sldImg"/>
          </p:nvPr>
        </p:nvSpPr>
        <p:spPr>
          <a:ln/>
        </p:spPr>
      </p:sp>
      <p:sp>
        <p:nvSpPr>
          <p:cNvPr id="45059" name="Rectangle 3"/>
          <p:cNvSpPr>
            <a:spLocks noGrp="1" noChangeArrowheads="1"/>
          </p:cNvSpPr>
          <p:nvPr>
            <p:ph type="body" idx="1"/>
          </p:nvPr>
        </p:nvSpPr>
        <p:spPr/>
        <p:txBody>
          <a:bodyPr/>
          <a:lstStyle/>
          <a:p>
            <a:pPr eaLnBrk="1" hangingPunct="1"/>
            <a:r>
              <a:rPr lang="en-US" smtClean="0">
                <a:ea typeface="ＭＳ Ｐゴシック"/>
              </a:rPr>
              <a:t>There will be a link on the class webpage to an O'Reilly poster about the history of programming languages, and if time permits we'll discuss this some at the end of the course.</a:t>
            </a:r>
          </a:p>
          <a:p>
            <a:pPr eaLnBrk="1" hangingPunct="1"/>
            <a:endParaRPr lang="en-US" smtClean="0">
              <a:ea typeface="ＭＳ Ｐゴシック"/>
            </a:endParaRPr>
          </a:p>
          <a:p>
            <a:pPr eaLnBrk="1" hangingPunct="1"/>
            <a:r>
              <a:rPr lang="en-US" smtClean="0">
                <a:ea typeface="ＭＳ Ｐゴシック"/>
              </a:rPr>
              <a:t>Forth is a stack-based language.</a:t>
            </a:r>
          </a:p>
          <a:p>
            <a:pPr eaLnBrk="1" hangingPunct="1"/>
            <a:endParaRPr lang="en-US" smtClean="0">
              <a:ea typeface="ＭＳ Ｐゴシック"/>
            </a:endParaRPr>
          </a:p>
          <a:p>
            <a:pPr eaLnBrk="1" hangingPunct="1"/>
            <a:r>
              <a:rPr lang="en-US" smtClean="0">
                <a:ea typeface="ＭＳ Ｐゴシック"/>
              </a:rPr>
              <a:t>Expensive laser printers use Postscript.</a:t>
            </a:r>
          </a:p>
          <a:p>
            <a:pPr eaLnBrk="1" hangingPunct="1"/>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1C7722BC-8735-4932-BC79-57CA3181BED0}" type="slidenum">
              <a:rPr lang="en-US"/>
              <a:pPr/>
              <a:t>16</a:t>
            </a:fld>
            <a:endParaRPr lang="en-US"/>
          </a:p>
        </p:txBody>
      </p:sp>
      <p:sp>
        <p:nvSpPr>
          <p:cNvPr id="47106" name="Rectangle 2"/>
          <p:cNvSpPr>
            <a:spLocks noGrp="1" noRot="1" noChangeArrowheads="1" noTextEdit="1"/>
          </p:cNvSpPr>
          <p:nvPr>
            <p:ph type="sldImg"/>
          </p:nvPr>
        </p:nvSpPr>
        <p:spPr>
          <a:ln/>
        </p:spPr>
      </p:sp>
      <p:sp>
        <p:nvSpPr>
          <p:cNvPr id="47107"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DFF11891-8428-4DF3-91A1-599805E1739C}" type="slidenum">
              <a:rPr lang="en-US"/>
              <a:pPr/>
              <a:t>17</a:t>
            </a:fld>
            <a:endParaRPr lang="en-US"/>
          </a:p>
        </p:txBody>
      </p:sp>
      <p:sp>
        <p:nvSpPr>
          <p:cNvPr id="49154" name="Rectangle 2"/>
          <p:cNvSpPr>
            <a:spLocks noGrp="1" noRot="1" noChangeArrowheads="1" noTextEdit="1"/>
          </p:cNvSpPr>
          <p:nvPr>
            <p:ph type="sldImg"/>
          </p:nvPr>
        </p:nvSpPr>
        <p:spPr>
          <a:ln/>
        </p:spPr>
      </p:sp>
      <p:sp>
        <p:nvSpPr>
          <p:cNvPr id="49155" name="Rectangle 3"/>
          <p:cNvSpPr>
            <a:spLocks noGrp="1" noChangeArrowheads="1"/>
          </p:cNvSpPr>
          <p:nvPr>
            <p:ph type="body" idx="1"/>
          </p:nvPr>
        </p:nvSpPr>
        <p:spPr/>
        <p:txBody>
          <a:bodyPr/>
          <a:lstStyle/>
          <a:p>
            <a:pPr eaLnBrk="1" hangingPunct="1"/>
            <a:r>
              <a:rPr lang="en-US" smtClean="0">
                <a:ea typeface="ＭＳ Ｐゴシック"/>
              </a:rPr>
              <a:t>Ruby has full object-orientation; it was inspired by Smalltalk in this respect.</a:t>
            </a:r>
          </a:p>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BA08E3ED-5120-4A1B-BA5A-998081BD4E47}" type="slidenum">
              <a:rPr lang="en-US"/>
              <a:pPr/>
              <a:t>18</a:t>
            </a:fld>
            <a:endParaRPr lang="en-US"/>
          </a:p>
        </p:txBody>
      </p:sp>
      <p:sp>
        <p:nvSpPr>
          <p:cNvPr id="51202" name="Rectangle 2"/>
          <p:cNvSpPr>
            <a:spLocks noGrp="1" noRot="1" noChangeArrowheads="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5AA7FCDB-9442-4CD0-B68C-6AF35344246D}" type="slidenum">
              <a:rPr lang="en-US"/>
              <a:pPr/>
              <a:t>19</a:t>
            </a:fld>
            <a:endParaRPr lang="en-US"/>
          </a:p>
        </p:txBody>
      </p:sp>
      <p:sp>
        <p:nvSpPr>
          <p:cNvPr id="53250" name="Rectangle 2"/>
          <p:cNvSpPr>
            <a:spLocks noGrp="1" noRot="1" noChangeArrowheads="1" noTextEdit="1"/>
          </p:cNvSpPr>
          <p:nvPr>
            <p:ph type="sldImg"/>
          </p:nvPr>
        </p:nvSpPr>
        <p:spPr>
          <a:ln/>
        </p:spPr>
      </p:sp>
      <p:sp>
        <p:nvSpPr>
          <p:cNvPr id="53251" name="Rectangle 3"/>
          <p:cNvSpPr>
            <a:spLocks noGrp="1" noChangeArrowheads="1"/>
          </p:cNvSpPr>
          <p:nvPr>
            <p:ph type="body" idx="1"/>
          </p:nvPr>
        </p:nvSpPr>
        <p:spPr/>
        <p:txBody>
          <a:bodyPr/>
          <a:lstStyle/>
          <a:p>
            <a:pPr eaLnBrk="1" hangingPunct="1"/>
            <a:r>
              <a:rPr lang="en-US" smtClean="0">
                <a:ea typeface="ＭＳ Ｐゴシック"/>
              </a:rPr>
              <a:t>OCaml is mostly functional, but you can still write assignments.</a:t>
            </a:r>
          </a:p>
          <a:p>
            <a:pPr eaLnBrk="1" hangingPunct="1"/>
            <a:endParaRPr lang="en-US" smtClean="0">
              <a:ea typeface="ＭＳ Ｐゴシック"/>
            </a:endParaRPr>
          </a:p>
          <a:p>
            <a:pPr eaLnBrk="1" hangingPunct="1"/>
            <a:r>
              <a:rPr lang="en-US" smtClean="0">
                <a:ea typeface="ＭＳ Ｐゴシック"/>
              </a:rPr>
              <a:t>INRIA is the French national research lab.</a:t>
            </a:r>
          </a:p>
          <a:p>
            <a:pPr eaLnBrk="1" hangingPunct="1"/>
            <a:endParaRPr lang="en-US" smtClean="0">
              <a:ea typeface="ＭＳ Ｐゴシック"/>
            </a:endParaRPr>
          </a:p>
          <a:p>
            <a:pPr eaLnBrk="1" hangingPunct="1"/>
            <a:r>
              <a:rPr lang="en-US" smtClean="0">
                <a:ea typeface="ＭＳ Ｐゴシック"/>
              </a:rPr>
              <a:t>SML NJ is its main competitor.</a:t>
            </a:r>
          </a:p>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1354AEC2-1F0E-4527-9E65-609A330239CA}" type="slidenum">
              <a:rPr lang="en-US"/>
              <a:pPr/>
              <a:t>2</a:t>
            </a:fld>
            <a:endParaRPr lang="en-US"/>
          </a:p>
        </p:txBody>
      </p:sp>
      <p:sp>
        <p:nvSpPr>
          <p:cNvPr id="18434" name="Rectangle 2"/>
          <p:cNvSpPr>
            <a:spLocks noGrp="1" noRot="1" noChangeArrowheads="1" noTextEdit="1"/>
          </p:cNvSpPr>
          <p:nvPr>
            <p:ph type="sldImg"/>
          </p:nvPr>
        </p:nvSpPr>
        <p:spPr>
          <a:ln/>
        </p:spPr>
      </p:sp>
      <p:sp>
        <p:nvSpPr>
          <p:cNvPr id="18435"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50A7A4F7-2856-458F-809F-027B1879D5B5}" type="slidenum">
              <a:rPr lang="en-US"/>
              <a:pPr/>
              <a:t>20</a:t>
            </a:fld>
            <a:endParaRPr lang="en-US"/>
          </a:p>
        </p:txBody>
      </p:sp>
      <p:sp>
        <p:nvSpPr>
          <p:cNvPr id="55298" name="Rectangle 2"/>
          <p:cNvSpPr>
            <a:spLocks noGrp="1" noRot="1" noChangeArrowheads="1" noTextEdit="1"/>
          </p:cNvSpPr>
          <p:nvPr>
            <p:ph type="sldImg"/>
          </p:nvPr>
        </p:nvSpPr>
        <p:spPr>
          <a:ln/>
        </p:spPr>
      </p:sp>
      <p:sp>
        <p:nvSpPr>
          <p:cNvPr id="55299" name="Rectangle 3"/>
          <p:cNvSpPr>
            <a:spLocks noGrp="1" noChangeArrowheads="1"/>
          </p:cNvSpPr>
          <p:nvPr>
            <p:ph type="body" idx="1"/>
          </p:nvPr>
        </p:nvSpPr>
        <p:spPr/>
        <p:txBody>
          <a:bodyPr/>
          <a:lstStyle/>
          <a:p>
            <a:pPr eaLnBrk="1" hangingPunct="1"/>
            <a:r>
              <a:rPr lang="en-US" smtClean="0">
                <a:ea typeface="ＭＳ Ｐゴシック"/>
              </a:rPr>
              <a:t>You can compile OCaml code, but here just showing how to interpret it.</a:t>
            </a:r>
          </a:p>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F0473E73-01C1-4710-955B-0662AFA2DABB}" type="slidenum">
              <a:rPr lang="en-US"/>
              <a:pPr/>
              <a:t>21</a:t>
            </a:fld>
            <a:endParaRPr lang="en-US"/>
          </a:p>
        </p:txBody>
      </p:sp>
      <p:sp>
        <p:nvSpPr>
          <p:cNvPr id="57346" name="Rectangle 2"/>
          <p:cNvSpPr>
            <a:spLocks noGrp="1" noRot="1" noChangeArrowheads="1" noTextEdit="1"/>
          </p:cNvSpPr>
          <p:nvPr>
            <p:ph type="sldImg"/>
          </p:nvPr>
        </p:nvSpPr>
        <p:spPr>
          <a:ln/>
        </p:spPr>
      </p:sp>
      <p:sp>
        <p:nvSpPr>
          <p:cNvPr id="57347"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0BDB5F14-217C-49FA-9839-201430F5BBAD}" type="slidenum">
              <a:rPr lang="en-US"/>
              <a:pPr/>
              <a:t>22</a:t>
            </a:fld>
            <a:endParaRPr lang="en-US"/>
          </a:p>
        </p:txBody>
      </p:sp>
      <p:sp>
        <p:nvSpPr>
          <p:cNvPr id="59394" name="Rectangle 2"/>
          <p:cNvSpPr>
            <a:spLocks noGrp="1" noRot="1" noChangeArrowheads="1" noTextEdit="1"/>
          </p:cNvSpPr>
          <p:nvPr>
            <p:ph type="sldImg"/>
          </p:nvPr>
        </p:nvSpPr>
        <p:spPr>
          <a:ln/>
        </p:spPr>
      </p:sp>
      <p:sp>
        <p:nvSpPr>
          <p:cNvPr id="59395"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21F867CF-347C-4B06-9DEE-173CCC3FCF0C}" type="slidenum">
              <a:rPr lang="en-US"/>
              <a:pPr/>
              <a:t>23</a:t>
            </a:fld>
            <a:endParaRPr lang="en-US"/>
          </a:p>
        </p:txBody>
      </p:sp>
      <p:sp>
        <p:nvSpPr>
          <p:cNvPr id="61442" name="Rectangle 2"/>
          <p:cNvSpPr>
            <a:spLocks noGrp="1" noRot="1" noChangeArrowheads="1" noTextEdit="1"/>
          </p:cNvSpPr>
          <p:nvPr>
            <p:ph type="sldImg"/>
          </p:nvPr>
        </p:nvSpPr>
        <p:spPr>
          <a:ln/>
        </p:spPr>
      </p:sp>
      <p:sp>
        <p:nvSpPr>
          <p:cNvPr id="61443"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7FDD6C36-D499-4155-A699-981CD37F2331}" type="slidenum">
              <a:rPr lang="en-US"/>
              <a:pPr/>
              <a:t>24</a:t>
            </a:fld>
            <a:endParaRPr lang="en-US"/>
          </a:p>
        </p:txBody>
      </p:sp>
      <p:sp>
        <p:nvSpPr>
          <p:cNvPr id="63490" name="Rectangle 2"/>
          <p:cNvSpPr>
            <a:spLocks noGrp="1" noRot="1" noChangeArrowheads="1" noTextEdit="1"/>
          </p:cNvSpPr>
          <p:nvPr>
            <p:ph type="sldImg"/>
          </p:nvPr>
        </p:nvSpPr>
        <p:spPr>
          <a:ln/>
        </p:spPr>
      </p:sp>
      <p:sp>
        <p:nvSpPr>
          <p:cNvPr id="63491" name="Rectangle 3"/>
          <p:cNvSpPr>
            <a:spLocks noGrp="1" noChangeArrowheads="1"/>
          </p:cNvSpPr>
          <p:nvPr>
            <p:ph type="body" idx="1"/>
          </p:nvPr>
        </p:nvSpPr>
        <p:spPr/>
        <p:txBody>
          <a:bodyPr/>
          <a:lstStyle/>
          <a:p>
            <a:pPr eaLnBrk="1" hangingPunct="1"/>
            <a:r>
              <a:rPr lang="en-US" smtClean="0">
                <a:ea typeface="ＭＳ Ｐゴシック"/>
              </a:rPr>
              <a:t>Some languages can use either efficiently and effectively (for instance, BASIC and OCaml), while for others, the design of the language encourages or even forces one approach over the other.</a:t>
            </a:r>
          </a:p>
          <a:p>
            <a:pPr eaLnBrk="1" hangingPunct="1"/>
            <a:endParaRPr lang="en-US" smtClean="0">
              <a:ea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ED082487-0CD4-4D8A-9F0E-0AE89206BF74}" type="slidenum">
              <a:rPr lang="en-US"/>
              <a:pPr/>
              <a:t>25</a:t>
            </a:fld>
            <a:endParaRPr lang="en-US"/>
          </a:p>
        </p:txBody>
      </p:sp>
      <p:sp>
        <p:nvSpPr>
          <p:cNvPr id="65538" name="Rectangle 2"/>
          <p:cNvSpPr>
            <a:spLocks noGrp="1" noRot="1" noChangeArrowheads="1" noTextEdit="1"/>
          </p:cNvSpPr>
          <p:nvPr>
            <p:ph type="sldImg"/>
          </p:nvPr>
        </p:nvSpPr>
        <p:spPr>
          <a:ln/>
        </p:spPr>
      </p:sp>
      <p:sp>
        <p:nvSpPr>
          <p:cNvPr id="65539" name="Rectangle 3"/>
          <p:cNvSpPr>
            <a:spLocks noGrp="1" noChangeArrowheads="1"/>
          </p:cNvSpPr>
          <p:nvPr>
            <p:ph type="body" idx="1"/>
          </p:nvPr>
        </p:nvSpPr>
        <p:spPr/>
        <p:txBody>
          <a:bodyPr/>
          <a:lstStyle/>
          <a:p>
            <a:pPr eaLnBrk="1" hangingPunct="1"/>
            <a:r>
              <a:rPr lang="en-US" smtClean="0">
                <a:ea typeface="ＭＳ Ｐゴシック"/>
              </a:rPr>
              <a:t>The target program is object code- machine instructions.</a:t>
            </a:r>
          </a:p>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943900C2-5FC2-4D97-ABE7-637FBE94DB8A}" type="slidenum">
              <a:rPr lang="en-US"/>
              <a:pPr/>
              <a:t>26</a:t>
            </a:fld>
            <a:endParaRPr lang="en-US"/>
          </a:p>
        </p:txBody>
      </p:sp>
      <p:sp>
        <p:nvSpPr>
          <p:cNvPr id="67586" name="Rectangle 2"/>
          <p:cNvSpPr>
            <a:spLocks noGrp="1" noRot="1" noChangeArrowheads="1" noTextEdit="1"/>
          </p:cNvSpPr>
          <p:nvPr>
            <p:ph type="sldImg"/>
          </p:nvPr>
        </p:nvSpPr>
        <p:spPr>
          <a:ln/>
        </p:spPr>
      </p:sp>
      <p:sp>
        <p:nvSpPr>
          <p:cNvPr id="67587"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FAE9367E-1AC3-4B2A-90AB-B071F25E28AA}" type="slidenum">
              <a:rPr lang="en-US"/>
              <a:pPr/>
              <a:t>27</a:t>
            </a:fld>
            <a:endParaRPr lang="en-US"/>
          </a:p>
        </p:txBody>
      </p:sp>
      <p:sp>
        <p:nvSpPr>
          <p:cNvPr id="69634" name="Rectangle 2"/>
          <p:cNvSpPr>
            <a:spLocks noGrp="1" noRot="1" noChangeArrowheads="1" noTextEdit="1"/>
          </p:cNvSpPr>
          <p:nvPr>
            <p:ph type="sldImg"/>
          </p:nvPr>
        </p:nvSpPr>
        <p:spPr>
          <a:ln/>
        </p:spPr>
      </p:sp>
      <p:sp>
        <p:nvSpPr>
          <p:cNvPr id="69635"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C38C3A97-A3F7-4E4E-A98D-3976E18ABEA9}" type="slidenum">
              <a:rPr lang="en-US"/>
              <a:pPr/>
              <a:t>28</a:t>
            </a:fld>
            <a:endParaRPr lang="en-US"/>
          </a:p>
        </p:txBody>
      </p:sp>
      <p:sp>
        <p:nvSpPr>
          <p:cNvPr id="71682" name="Rectangle 2"/>
          <p:cNvSpPr>
            <a:spLocks noGrp="1" noRot="1" noChangeArrowheads="1" noTextEdit="1"/>
          </p:cNvSpPr>
          <p:nvPr>
            <p:ph type="sldImg"/>
          </p:nvPr>
        </p:nvSpPr>
        <p:spPr>
          <a:ln/>
        </p:spPr>
      </p:sp>
      <p:sp>
        <p:nvSpPr>
          <p:cNvPr id="71683"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9326473A-843C-46B1-A5DE-2A382FAC2FE9}" type="slidenum">
              <a:rPr lang="en-US"/>
              <a:pPr/>
              <a:t>29</a:t>
            </a:fld>
            <a:endParaRPr lang="en-US"/>
          </a:p>
        </p:txBody>
      </p:sp>
      <p:sp>
        <p:nvSpPr>
          <p:cNvPr id="73730" name="Rectangle 2"/>
          <p:cNvSpPr>
            <a:spLocks noGrp="1" noRot="1" noChangeArrowheads="1" noTextEdit="1"/>
          </p:cNvSpPr>
          <p:nvPr>
            <p:ph type="sldImg"/>
          </p:nvPr>
        </p:nvSpPr>
        <p:spPr>
          <a:ln/>
        </p:spPr>
      </p:sp>
      <p:sp>
        <p:nvSpPr>
          <p:cNvPr id="73731" name="Rectangle 3"/>
          <p:cNvSpPr>
            <a:spLocks noGrp="1" noChangeArrowheads="1"/>
          </p:cNvSpPr>
          <p:nvPr>
            <p:ph type="body" idx="1"/>
          </p:nvPr>
        </p:nvSpPr>
        <p:spPr/>
        <p:txBody>
          <a:bodyPr/>
          <a:lstStyle/>
          <a:p>
            <a:pPr eaLnBrk="1" hangingPunct="1"/>
            <a:r>
              <a:rPr lang="en-US" smtClean="0">
                <a:ea typeface="ＭＳ Ｐゴシック"/>
              </a:rPr>
              <a:t>The output of the optimizer (and compiler) is the final compiled code.</a:t>
            </a:r>
          </a:p>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6D9C1AA8-8C4A-456C-9CD5-D64FA2197849}" type="slidenum">
              <a:rPr lang="en-US"/>
              <a:pPr/>
              <a:t>3</a:t>
            </a:fld>
            <a:endParaRPr lang="en-US"/>
          </a:p>
        </p:txBody>
      </p:sp>
      <p:sp>
        <p:nvSpPr>
          <p:cNvPr id="20482" name="Rectangle 2"/>
          <p:cNvSpPr>
            <a:spLocks noGrp="1" noRot="1" noChangeArrowheads="1" noTextEdit="1"/>
          </p:cNvSpPr>
          <p:nvPr>
            <p:ph type="sldImg"/>
          </p:nvPr>
        </p:nvSpPr>
        <p:spPr>
          <a:ln/>
        </p:spPr>
      </p:sp>
      <p:sp>
        <p:nvSpPr>
          <p:cNvPr id="20483"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7EF49CA-B606-4D3E-A29F-5EB07C056CAF}" type="slidenum">
              <a:rPr lang="en-US"/>
              <a:pPr/>
              <a:t>30</a:t>
            </a:fld>
            <a:endParaRPr lang="en-US"/>
          </a:p>
        </p:txBody>
      </p:sp>
      <p:sp>
        <p:nvSpPr>
          <p:cNvPr id="75778" name="Rectangle 2"/>
          <p:cNvSpPr>
            <a:spLocks noGrp="1" noRot="1" noChangeArrowheads="1" noTextEdit="1"/>
          </p:cNvSpPr>
          <p:nvPr>
            <p:ph type="sldImg"/>
          </p:nvPr>
        </p:nvSpPr>
        <p:spPr>
          <a:ln/>
        </p:spPr>
      </p:sp>
      <p:sp>
        <p:nvSpPr>
          <p:cNvPr id="75779" name="Rectangle 3"/>
          <p:cNvSpPr>
            <a:spLocks noGrp="1" noChangeArrowheads="1"/>
          </p:cNvSpPr>
          <p:nvPr>
            <p:ph type="body" idx="1"/>
          </p:nvPr>
        </p:nvSpPr>
        <p:spPr/>
        <p:txBody>
          <a:bodyPr/>
          <a:lstStyle/>
          <a:p>
            <a:pPr eaLnBrk="1" hangingPunct="1"/>
            <a:r>
              <a:rPr lang="en-US" smtClean="0">
                <a:ea typeface="ＭＳ Ｐゴシック"/>
              </a:rPr>
              <a:t>Interpretation is becoming more common as processor speeds increase.</a:t>
            </a:r>
          </a:p>
          <a:p>
            <a:pPr eaLnBrk="1" hangingPunct="1"/>
            <a:endParaRPr lang="en-US" smtClean="0">
              <a:ea typeface="ＭＳ Ｐゴシック"/>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B13BBDD3-53FB-4FE5-8BF2-7A33E8F98D1F}" type="slidenum">
              <a:rPr lang="en-US"/>
              <a:pPr/>
              <a:t>31</a:t>
            </a:fld>
            <a:endParaRPr lang="en-US"/>
          </a:p>
        </p:txBody>
      </p:sp>
      <p:sp>
        <p:nvSpPr>
          <p:cNvPr id="77826" name="Rectangle 2"/>
          <p:cNvSpPr>
            <a:spLocks noGrp="1" noRot="1" noChangeArrowheads="1" noTextEdit="1"/>
          </p:cNvSpPr>
          <p:nvPr>
            <p:ph type="sldImg"/>
          </p:nvPr>
        </p:nvSpPr>
        <p:spPr>
          <a:ln/>
        </p:spPr>
      </p:sp>
      <p:sp>
        <p:nvSpPr>
          <p:cNvPr id="77827" name="Rectangle 3"/>
          <p:cNvSpPr>
            <a:spLocks noGrp="1" noChangeArrowheads="1"/>
          </p:cNvSpPr>
          <p:nvPr>
            <p:ph type="body" idx="1"/>
          </p:nvPr>
        </p:nvSpPr>
        <p:spPr/>
        <p:txBody>
          <a:bodyPr/>
          <a:lstStyle/>
          <a:p>
            <a:pPr eaLnBrk="1" hangingPunct="1"/>
            <a:r>
              <a:rPr lang="en-US" smtClean="0">
                <a:ea typeface="ＭＳ Ｐゴシック"/>
              </a:rPr>
              <a:t>javac- is a compiler but doesn't compile to object code.</a:t>
            </a:r>
          </a:p>
          <a:p>
            <a:pPr eaLnBrk="1" hangingPunct="1"/>
            <a:endParaRPr lang="en-US" smtClean="0">
              <a:ea typeface="ＭＳ Ｐゴシック"/>
            </a:endParaRPr>
          </a:p>
          <a:p>
            <a:pPr eaLnBrk="1" hangingPunct="1"/>
            <a:r>
              <a:rPr lang="en-US" smtClean="0">
                <a:ea typeface="ＭＳ Ｐゴシック"/>
              </a:rPr>
              <a:t>java- is an interpreter but its source code is not the user-written program, but rather byte code.</a:t>
            </a:r>
          </a:p>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3BCDAE0E-8223-4EB1-AC2C-FFC0F3FF67E3}" type="slidenum">
              <a:rPr lang="en-US"/>
              <a:pPr/>
              <a:t>4</a:t>
            </a:fld>
            <a:endParaRPr lang="en-US"/>
          </a:p>
        </p:txBody>
      </p:sp>
      <p:sp>
        <p:nvSpPr>
          <p:cNvPr id="22530" name="Rectangle 2"/>
          <p:cNvSpPr>
            <a:spLocks noGrp="1" noRo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r>
              <a:rPr lang="en-US" smtClean="0">
                <a:ea typeface="ＭＳ Ｐゴシック"/>
              </a:rPr>
              <a:t>In other words, any programming task you give me I can solve in any language (even assembly).</a:t>
            </a:r>
          </a:p>
          <a:p>
            <a:pPr eaLnBrk="1" hangingPunct="1"/>
            <a:endParaRPr lang="en-US" smtClean="0">
              <a:ea typeface="ＭＳ Ｐゴシック"/>
            </a:endParaRPr>
          </a:p>
          <a:p>
            <a:pPr eaLnBrk="1" hangingPunct="1"/>
            <a:r>
              <a:rPr lang="en-US" smtClean="0">
                <a:ea typeface="ＭＳ Ｐゴシック"/>
              </a:rPr>
              <a:t>But the course is not really useless.  Thoughts why?  (Some languages might be less convenient for some types of problems.)</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6187A202-B3A6-4F6C-8219-E398B22BDC64}" type="slidenum">
              <a:rPr lang="en-US"/>
              <a:pPr/>
              <a:t>5</a:t>
            </a:fld>
            <a:endParaRPr lang="en-US"/>
          </a:p>
        </p:txBody>
      </p:sp>
      <p:sp>
        <p:nvSpPr>
          <p:cNvPr id="24578" name="Rectangle 2"/>
          <p:cNvSpPr>
            <a:spLocks noGrp="1" noRo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r>
              <a:rPr lang="en-US" smtClean="0">
                <a:ea typeface="ＭＳ Ｐゴシック"/>
              </a:rPr>
              <a:t>A legacy system is an existing system, probably old, already written, in this case already written in an older langauge.</a:t>
            </a:r>
          </a:p>
          <a:p>
            <a:pPr eaLnBrk="1" hangingPunct="1"/>
            <a:endParaRPr lang="en-US" smtClean="0">
              <a:ea typeface="ＭＳ Ｐゴシック"/>
            </a:endParaRPr>
          </a:p>
          <a:p>
            <a:pPr eaLnBrk="1" hangingPunct="1"/>
            <a:r>
              <a:rPr lang="en-US" smtClean="0">
                <a:ea typeface="ＭＳ Ｐゴシック"/>
              </a:rPr>
              <a:t>clarity -&gt; less errors</a:t>
            </a:r>
          </a:p>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6BF83D36-FCCD-45EF-8C08-4EC3D5F45C38}" type="slidenum">
              <a:rPr lang="en-US"/>
              <a:pPr/>
              <a:t>6</a:t>
            </a:fld>
            <a:endParaRPr lang="en-US"/>
          </a:p>
        </p:txBody>
      </p:sp>
      <p:sp>
        <p:nvSpPr>
          <p:cNvPr id="26626" name="Rectangle 2"/>
          <p:cNvSpPr>
            <a:spLocks noGrp="1" noRot="1" noChangeArrowheads="1" noTextEdit="1"/>
          </p:cNvSpPr>
          <p:nvPr>
            <p:ph type="sldImg"/>
          </p:nvPr>
        </p:nvSpPr>
        <p:spPr>
          <a:ln/>
        </p:spPr>
      </p:sp>
      <p:sp>
        <p:nvSpPr>
          <p:cNvPr id="26627" name="Rectangle 3"/>
          <p:cNvSpPr>
            <a:spLocks noGrp="1" noChangeArrowheads="1"/>
          </p:cNvSpPr>
          <p:nvPr>
            <p:ph type="body" idx="1"/>
          </p:nvPr>
        </p:nvSpPr>
        <p:spPr/>
        <p:txBody>
          <a:bodyPr/>
          <a:lstStyle/>
          <a:p>
            <a:pPr eaLnBrk="1" hangingPunct="1"/>
            <a:r>
              <a:rPr lang="en-US" smtClean="0">
                <a:ea typeface="ＭＳ Ｐゴシック"/>
              </a:rPr>
              <a:t>You can do object-oriented programming in C using structs and function pointers and use casts.  You wouldn’t think of this unless you knew C++ or Java, or another object-oriented language.</a:t>
            </a:r>
          </a:p>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0C6CE498-76B8-45E7-A42B-A21911FCF571}" type="slidenum">
              <a:rPr lang="en-US"/>
              <a:pPr/>
              <a:t>7</a:t>
            </a:fld>
            <a:endParaRPr lang="en-US"/>
          </a:p>
        </p:txBody>
      </p:sp>
      <p:sp>
        <p:nvSpPr>
          <p:cNvPr id="28674" name="Rectangle 2"/>
          <p:cNvSpPr>
            <a:spLocks noGrp="1" noRot="1" noChangeArrowheads="1" noTextEdit="1"/>
          </p:cNvSpPr>
          <p:nvPr>
            <p:ph type="sldImg"/>
          </p:nvPr>
        </p:nvSpPr>
        <p:spPr>
          <a:ln/>
        </p:spPr>
      </p:sp>
      <p:sp>
        <p:nvSpPr>
          <p:cNvPr id="28675"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FC439C32-1D5A-4478-B59D-C67B832F7E0E}" type="slidenum">
              <a:rPr lang="en-US"/>
              <a:pPr/>
              <a:t>8</a:t>
            </a:fld>
            <a:endParaRPr lang="en-US"/>
          </a:p>
        </p:txBody>
      </p:sp>
      <p:sp>
        <p:nvSpPr>
          <p:cNvPr id="30722" name="Rectangle 2"/>
          <p:cNvSpPr>
            <a:spLocks noGrp="1" noRot="1" noChangeArrowheads="1" noTextEdit="1"/>
          </p:cNvSpPr>
          <p:nvPr>
            <p:ph type="sldImg"/>
          </p:nvPr>
        </p:nvSpPr>
        <p:spPr>
          <a:ln/>
        </p:spPr>
      </p:sp>
      <p:sp>
        <p:nvSpPr>
          <p:cNvPr id="30723"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8B4988F3-8865-4811-92F6-4B135DC33148}" type="slidenum">
              <a:rPr lang="en-US"/>
              <a:pPr/>
              <a:t>9</a:t>
            </a:fld>
            <a:endParaRPr lang="en-US"/>
          </a:p>
        </p:txBody>
      </p:sp>
      <p:sp>
        <p:nvSpPr>
          <p:cNvPr id="32770" name="Rectangle 2"/>
          <p:cNvSpPr>
            <a:spLocks noGrp="1" noRot="1" noChangeArrowheads="1" noTextEdit="1"/>
          </p:cNvSpPr>
          <p:nvPr>
            <p:ph type="sldImg"/>
          </p:nvPr>
        </p:nvSpPr>
        <p:spPr>
          <a:ln/>
        </p:spPr>
      </p:sp>
      <p:sp>
        <p:nvSpPr>
          <p:cNvPr id="32771" name="Rectangle 3"/>
          <p:cNvSpPr>
            <a:spLocks noGrp="1" noChangeArrowheads="1"/>
          </p:cNvSpPr>
          <p:nvPr>
            <p:ph type="body" idx="1"/>
          </p:nvPr>
        </p:nvSpPr>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a:extLst>
            <a:ext uri="{909E8E84-426E-40DD-AFC4-6F175D3DCCD1}"/>
          </a:extLst>
        </p:spPr>
        <p:txBody>
          <a:bodyPr wrap="none" anchor="ctr"/>
          <a:lstStyle/>
          <a:p>
            <a:pPr eaLnBrk="0" hangingPunct="0">
              <a:defRPr/>
            </a:pPr>
            <a:endParaRPr lang="en-US">
              <a:ea typeface="ＭＳ Ｐゴシック" charset="-128"/>
              <a:cs typeface="+mn-cs"/>
            </a:endParaRPr>
          </a:p>
        </p:txBody>
      </p:sp>
      <p:sp>
        <p:nvSpPr>
          <p:cNvPr id="8194" name="Rectangle 2"/>
          <p:cNvSpPr>
            <a:spLocks noGrp="1" noChangeArrowheads="1"/>
          </p:cNvSpPr>
          <p:nvPr>
            <p:ph type="ctrTitle"/>
          </p:nvPr>
        </p:nvSpPr>
        <p:spPr>
          <a:xfrm>
            <a:off x="685800" y="1066800"/>
            <a:ext cx="7772400" cy="1828800"/>
          </a:xfrm>
          <a:extLst>
            <a:ext uri="{909E8E84-426E-40DD-AFC4-6F175D3DCCD1}"/>
            <a:ext uri="{91240B29-F687-4F45-9708-019B960494DF}"/>
          </a:extLst>
        </p:spPr>
        <p:txBody>
          <a:bodyPr/>
          <a:lstStyle>
            <a:lvl1pPr>
              <a:defRPr/>
            </a:lvl1pPr>
          </a:lstStyle>
          <a:p>
            <a:pPr lvl="0"/>
            <a:r>
              <a:rPr lang="en-US" noProof="0" smtClean="0"/>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pPr lvl="0"/>
            <a:r>
              <a:rPr lang="en-US" noProof="0" smtClean="0"/>
              <a:t>Click to edit Master subtitle style</a:t>
            </a:r>
          </a:p>
        </p:txBody>
      </p:sp>
      <p:sp>
        <p:nvSpPr>
          <p:cNvPr id="5" name="Rectangle 4"/>
          <p:cNvSpPr>
            <a:spLocks noGrp="1" noChangeArrowheads="1"/>
          </p:cNvSpPr>
          <p:nvPr>
            <p:ph type="dt" sz="half" idx="10"/>
          </p:nvPr>
        </p:nvSpPr>
        <p:spPr bwMode="auto">
          <a:xfrm>
            <a:off x="685800" y="6248400"/>
            <a:ext cx="1905000" cy="457200"/>
          </a:xfrm>
          <a:prstGeom prst="rect">
            <a:avLst/>
          </a:prstGeom>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eaLnBrk="0" hangingPunct="0">
              <a:defRPr sz="1400">
                <a:ea typeface="ＭＳ Ｐゴシック" charset="-128"/>
                <a:cs typeface="+mn-cs"/>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17DDB33B-40B9-4E9D-9526-28E0AC9CEB8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69EE2A13-6F98-4466-83B3-A974D9ADF2A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6C5A1BA2-A83E-4C54-8C34-21E26B17DAF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CF1C9CE5-0B11-4973-8783-C04D9663E4C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E0964AEE-1B0A-4BD6-AC3F-5B73D671834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329F904A-2D6E-485B-9C75-593533F17A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04BCB2F5-CEEC-4E1A-A916-58026705B5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D9D84DE1-9B5F-4CAF-8327-64D71A4133C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072CFB73-3C2D-4995-A6CF-84C6E0BB56F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D111A286-5A27-4AEE-9DBB-036D61F3FB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43135793-883D-408A-AEBB-5C71CDAEAE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mn-cs"/>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lgn="r" eaLnBrk="0" hangingPunct="0">
              <a:defRPr sz="1200">
                <a:ea typeface="ＭＳ Ｐゴシック" charset="-128"/>
                <a:cs typeface="+mn-cs"/>
              </a:defRPr>
            </a:lvl1pPr>
          </a:lstStyle>
          <a:p>
            <a:pPr>
              <a:defRPr/>
            </a:pPr>
            <a:fld id="{7E85CDEA-A244-4902-8D1A-53DCFC851017}"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a:extLst>
            <a:ext uri="{909E8E84-426E-40DD-AFC4-6F175D3DCCD1}"/>
          </a:extLst>
        </p:spPr>
        <p:txBody>
          <a:bodyPr wrap="none" anchor="ctr"/>
          <a:lstStyle/>
          <a:p>
            <a:pPr eaLnBrk="0" hangingPunct="0">
              <a:defRPr/>
            </a:pPr>
            <a:endParaRPr lang="en-US">
              <a:ea typeface="ＭＳ Ｐゴシック" charset="-128"/>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3600">
          <a:solidFill>
            <a:srgbClr val="0000FF"/>
          </a:solidFill>
          <a:latin typeface="+mj-lt"/>
          <a:ea typeface="+mj-ea"/>
          <a:cs typeface="ＭＳ Ｐゴシック"/>
        </a:defRPr>
      </a:lvl1pPr>
      <a:lvl2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4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
          <p:cNvSpPr>
            <a:spLocks noGrp="1" noChangeArrowheads="1"/>
          </p:cNvSpPr>
          <p:nvPr>
            <p:ph type="sldNum" sz="quarter" idx="12"/>
          </p:nvPr>
        </p:nvSpPr>
        <p:spPr>
          <a:noFill/>
          <a:ln>
            <a:miter lim="800000"/>
            <a:headEnd/>
            <a:tailEnd/>
          </a:ln>
        </p:spPr>
        <p:txBody>
          <a:bodyPr/>
          <a:lstStyle/>
          <a:p>
            <a:fld id="{FF9EFA48-5A18-45DA-BDB7-975B5D73C593}" type="slidenum">
              <a:rPr lang="en-US" smtClean="0">
                <a:ea typeface="ＭＳ Ｐゴシック"/>
                <a:cs typeface="ＭＳ Ｐゴシック"/>
              </a:rPr>
              <a:pPr/>
              <a:t>1</a:t>
            </a:fld>
            <a:endParaRPr lang="en-US" smtClean="0">
              <a:ea typeface="ＭＳ Ｐゴシック"/>
              <a:cs typeface="ＭＳ Ｐゴシック"/>
            </a:endParaRPr>
          </a:p>
        </p:txBody>
      </p:sp>
      <p:sp>
        <p:nvSpPr>
          <p:cNvPr id="15362"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3" name="Rectangle 6"/>
          <p:cNvSpPr>
            <a:spLocks noGrp="1" noChangeArrowheads="1"/>
          </p:cNvSpPr>
          <p:nvPr>
            <p:ph type="subTitle" idx="1"/>
          </p:nvPr>
        </p:nvSpPr>
        <p:spPr/>
        <p:txBody>
          <a:bodyPr/>
          <a:lstStyle/>
          <a:p>
            <a:pPr eaLnBrk="1" hangingPunct="1"/>
            <a:r>
              <a:rPr lang="en-US" smtClean="0"/>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3794" name="Slide Number Placeholder 4"/>
          <p:cNvSpPr>
            <a:spLocks noGrp="1"/>
          </p:cNvSpPr>
          <p:nvPr>
            <p:ph type="sldNum" sz="quarter" idx="11"/>
          </p:nvPr>
        </p:nvSpPr>
        <p:spPr>
          <a:noFill/>
          <a:ln>
            <a:miter lim="800000"/>
            <a:headEnd/>
            <a:tailEnd/>
          </a:ln>
        </p:spPr>
        <p:txBody>
          <a:bodyPr/>
          <a:lstStyle/>
          <a:p>
            <a:fld id="{66F97AEA-7C3B-4F21-B1E0-F943BA627453}" type="slidenum">
              <a:rPr lang="en-US" smtClean="0">
                <a:ea typeface="ＭＳ Ｐゴシック"/>
                <a:cs typeface="ＭＳ Ｐゴシック"/>
              </a:rPr>
              <a:pPr/>
              <a:t>10</a:t>
            </a:fld>
            <a:endParaRPr lang="en-US" smtClean="0">
              <a:ea typeface="ＭＳ Ｐゴシック"/>
              <a:cs typeface="ＭＳ Ｐゴシック"/>
            </a:endParaRPr>
          </a:p>
        </p:txBody>
      </p:sp>
      <p:sp>
        <p:nvSpPr>
          <p:cNvPr id="33795" name="Rectangle 2"/>
          <p:cNvSpPr>
            <a:spLocks noGrp="1" noChangeArrowheads="1"/>
          </p:cNvSpPr>
          <p:nvPr>
            <p:ph type="title"/>
          </p:nvPr>
        </p:nvSpPr>
        <p:spPr/>
        <p:txBody>
          <a:bodyPr/>
          <a:lstStyle/>
          <a:p>
            <a:pPr eaLnBrk="1" hangingPunct="1"/>
            <a:r>
              <a:rPr lang="en-US" smtClean="0"/>
              <a:t>Imperative Languages</a:t>
            </a:r>
          </a:p>
        </p:txBody>
      </p:sp>
      <p:sp>
        <p:nvSpPr>
          <p:cNvPr id="33796" name="Rectangle 3"/>
          <p:cNvSpPr>
            <a:spLocks noGrp="1" noChangeArrowheads="1"/>
          </p:cNvSpPr>
          <p:nvPr>
            <p:ph type="body" idx="1"/>
          </p:nvPr>
        </p:nvSpPr>
        <p:spPr/>
        <p:txBody>
          <a:bodyPr/>
          <a:lstStyle/>
          <a:p>
            <a:pPr eaLnBrk="1" hangingPunct="1"/>
            <a:r>
              <a:rPr lang="en-US" smtClean="0"/>
              <a:t>Also called </a:t>
            </a:r>
            <a:r>
              <a:rPr lang="en-US" i="1" smtClean="0"/>
              <a:t>procedural</a:t>
            </a:r>
            <a:r>
              <a:rPr lang="en-US" smtClean="0"/>
              <a:t> or </a:t>
            </a:r>
            <a:r>
              <a:rPr lang="en-US" i="1" smtClean="0"/>
              <a:t>von Neumann</a:t>
            </a:r>
            <a:endParaRPr lang="en-US" smtClean="0"/>
          </a:p>
          <a:p>
            <a:pPr eaLnBrk="1" hangingPunct="1"/>
            <a:r>
              <a:rPr lang="en-US" smtClean="0"/>
              <a:t>Building blocks are functions and statements</a:t>
            </a:r>
          </a:p>
          <a:p>
            <a:pPr eaLnBrk="1" hangingPunct="1"/>
            <a:r>
              <a:rPr lang="en-US" smtClean="0"/>
              <a:t>Programs that write to memory are the norm</a:t>
            </a:r>
            <a:endParaRPr lang="en-US" b="1" smtClean="0">
              <a:solidFill>
                <a:srgbClr val="0000FF"/>
              </a:solidFill>
              <a:latin typeface="Courier New" pitchFamily="49" charset="0"/>
            </a:endParaRPr>
          </a:p>
          <a:p>
            <a:pPr lvl="1" eaLnBrk="1" hangingPunct="1">
              <a:buFontTx/>
              <a:buNone/>
            </a:pPr>
            <a:r>
              <a:rPr lang="en-US" b="1" smtClean="0">
                <a:solidFill>
                  <a:srgbClr val="0000FF"/>
                </a:solidFill>
                <a:latin typeface="Courier New" pitchFamily="49" charset="0"/>
              </a:rPr>
              <a:t>int x = 0;</a:t>
            </a:r>
          </a:p>
          <a:p>
            <a:pPr lvl="1" eaLnBrk="1" hangingPunct="1">
              <a:buFontTx/>
              <a:buNone/>
            </a:pPr>
            <a:r>
              <a:rPr lang="en-US" b="1" smtClean="0">
                <a:solidFill>
                  <a:srgbClr val="0000FF"/>
                </a:solidFill>
                <a:latin typeface="Courier New" pitchFamily="49" charset="0"/>
              </a:rPr>
              <a:t>while (x &lt; y) x := x + 1;</a:t>
            </a:r>
            <a:endParaRPr lang="en-US" b="1" smtClean="0">
              <a:latin typeface="Courier New" pitchFamily="49" charset="0"/>
            </a:endParaRPr>
          </a:p>
          <a:p>
            <a:pPr eaLnBrk="1" hangingPunct="1"/>
            <a:endParaRPr lang="en-US" smtClean="0"/>
          </a:p>
          <a:p>
            <a:pPr lvl="1" eaLnBrk="1" hangingPunct="1"/>
            <a:r>
              <a:rPr lang="en-US" smtClean="0"/>
              <a:t>FORTRAN (1954)</a:t>
            </a:r>
          </a:p>
          <a:p>
            <a:pPr lvl="1" eaLnBrk="1" hangingPunct="1"/>
            <a:r>
              <a:rPr lang="en-US" smtClean="0"/>
              <a:t>Pascal (1970)</a:t>
            </a:r>
          </a:p>
          <a:p>
            <a:pPr lvl="1" eaLnBrk="1" hangingPunct="1"/>
            <a:r>
              <a:rPr lang="en-US" smtClean="0"/>
              <a:t>C (1971)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5842" name="Slide Number Placeholder 4"/>
          <p:cNvSpPr>
            <a:spLocks noGrp="1"/>
          </p:cNvSpPr>
          <p:nvPr>
            <p:ph type="sldNum" sz="quarter" idx="11"/>
          </p:nvPr>
        </p:nvSpPr>
        <p:spPr>
          <a:noFill/>
          <a:ln>
            <a:miter lim="800000"/>
            <a:headEnd/>
            <a:tailEnd/>
          </a:ln>
        </p:spPr>
        <p:txBody>
          <a:bodyPr/>
          <a:lstStyle/>
          <a:p>
            <a:fld id="{707DABA4-58F0-4E0A-A365-8EDA185CF250}" type="slidenum">
              <a:rPr lang="en-US" smtClean="0">
                <a:ea typeface="ＭＳ Ｐゴシック"/>
                <a:cs typeface="ＭＳ Ｐゴシック"/>
              </a:rPr>
              <a:pPr/>
              <a:t>11</a:t>
            </a:fld>
            <a:endParaRPr lang="en-US" smtClean="0">
              <a:ea typeface="ＭＳ Ｐゴシック"/>
              <a:cs typeface="ＭＳ Ｐゴシック"/>
            </a:endParaRPr>
          </a:p>
        </p:txBody>
      </p:sp>
      <p:sp>
        <p:nvSpPr>
          <p:cNvPr id="35843" name="Rectangle 2"/>
          <p:cNvSpPr>
            <a:spLocks noGrp="1" noChangeArrowheads="1"/>
          </p:cNvSpPr>
          <p:nvPr>
            <p:ph type="title"/>
          </p:nvPr>
        </p:nvSpPr>
        <p:spPr/>
        <p:txBody>
          <a:bodyPr/>
          <a:lstStyle/>
          <a:p>
            <a:pPr eaLnBrk="1" hangingPunct="1"/>
            <a:r>
              <a:rPr lang="en-US" smtClean="0"/>
              <a:t>Functional Languages</a:t>
            </a:r>
          </a:p>
        </p:txBody>
      </p:sp>
      <p:sp>
        <p:nvSpPr>
          <p:cNvPr id="30723" name="Rectangle 3"/>
          <p:cNvSpPr>
            <a:spLocks noGrp="1" noChangeArrowheads="1"/>
          </p:cNvSpPr>
          <p:nvPr>
            <p:ph type="body" idx="1"/>
          </p:nvPr>
        </p:nvSpPr>
        <p:spPr/>
        <p:txBody>
          <a:bodyPr/>
          <a:lstStyle/>
          <a:p>
            <a:pPr eaLnBrk="1" hangingPunct="1"/>
            <a:r>
              <a:rPr lang="en-US" smtClean="0"/>
              <a:t>Also called </a:t>
            </a:r>
            <a:r>
              <a:rPr lang="en-US" i="1" smtClean="0"/>
              <a:t>applicative</a:t>
            </a:r>
            <a:r>
              <a:rPr lang="en-US" smtClean="0"/>
              <a:t> languages</a:t>
            </a:r>
          </a:p>
          <a:p>
            <a:pPr eaLnBrk="1" hangingPunct="1"/>
            <a:r>
              <a:rPr lang="en-US" smtClean="0"/>
              <a:t>No or few writes to memory</a:t>
            </a:r>
          </a:p>
          <a:p>
            <a:pPr eaLnBrk="1" hangingPunct="1"/>
            <a:r>
              <a:rPr lang="en-US" smtClean="0"/>
              <a:t>Functions are higher-order</a:t>
            </a:r>
          </a:p>
          <a:p>
            <a:pPr lvl="1" eaLnBrk="1" hangingPunct="1">
              <a:buFontTx/>
              <a:buNone/>
            </a:pPr>
            <a:r>
              <a:rPr lang="en-US" b="1" smtClean="0">
                <a:solidFill>
                  <a:srgbClr val="0000FF"/>
                </a:solidFill>
                <a:latin typeface="Courier New" pitchFamily="49" charset="0"/>
              </a:rPr>
              <a:t>let rec map f = function [] -&gt; []</a:t>
            </a:r>
          </a:p>
          <a:p>
            <a:pPr lvl="1" eaLnBrk="1" hangingPunct="1">
              <a:buFontTx/>
              <a:buNone/>
            </a:pPr>
            <a:r>
              <a:rPr lang="en-US" b="1" smtClean="0">
                <a:solidFill>
                  <a:srgbClr val="0000FF"/>
                </a:solidFill>
                <a:latin typeface="Courier New" pitchFamily="49" charset="0"/>
              </a:rPr>
              <a:t>			    | x::l -&gt; (f x)::(map f l)</a:t>
            </a:r>
            <a:endParaRPr lang="en-US" smtClean="0">
              <a:solidFill>
                <a:srgbClr val="0000FF"/>
              </a:solidFill>
            </a:endParaRPr>
          </a:p>
          <a:p>
            <a:pPr lvl="1" eaLnBrk="1" hangingPunct="1"/>
            <a:endParaRPr lang="en-US" smtClean="0"/>
          </a:p>
          <a:p>
            <a:pPr lvl="1" eaLnBrk="1" hangingPunct="1"/>
            <a:r>
              <a:rPr lang="en-US" smtClean="0"/>
              <a:t>LISP (1958)</a:t>
            </a:r>
          </a:p>
          <a:p>
            <a:pPr lvl="1" eaLnBrk="1" hangingPunct="1"/>
            <a:r>
              <a:rPr lang="en-US" smtClean="0"/>
              <a:t>ML (1973)</a:t>
            </a:r>
          </a:p>
          <a:p>
            <a:pPr lvl="1" eaLnBrk="1" hangingPunct="1"/>
            <a:r>
              <a:rPr lang="en-US" smtClean="0"/>
              <a:t>Scheme (1975)</a:t>
            </a:r>
          </a:p>
          <a:p>
            <a:pPr lvl="1" eaLnBrk="1" hangingPunct="1"/>
            <a:r>
              <a:rPr lang="en-US" smtClean="0"/>
              <a:t>Haskell (1987)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7890" name="Slide Number Placeholder 4"/>
          <p:cNvSpPr>
            <a:spLocks noGrp="1"/>
          </p:cNvSpPr>
          <p:nvPr>
            <p:ph type="sldNum" sz="quarter" idx="11"/>
          </p:nvPr>
        </p:nvSpPr>
        <p:spPr>
          <a:noFill/>
          <a:ln>
            <a:miter lim="800000"/>
            <a:headEnd/>
            <a:tailEnd/>
          </a:ln>
        </p:spPr>
        <p:txBody>
          <a:bodyPr/>
          <a:lstStyle/>
          <a:p>
            <a:fld id="{6101A5AB-9FFE-4C82-B9B7-08E1FB579AFA}" type="slidenum">
              <a:rPr lang="en-US" smtClean="0">
                <a:ea typeface="ＭＳ Ｐゴシック"/>
                <a:cs typeface="ＭＳ Ｐゴシック"/>
              </a:rPr>
              <a:pPr/>
              <a:t>12</a:t>
            </a:fld>
            <a:endParaRPr lang="en-US" smtClean="0">
              <a:ea typeface="ＭＳ Ｐゴシック"/>
              <a:cs typeface="ＭＳ Ｐゴシック"/>
            </a:endParaRPr>
          </a:p>
        </p:txBody>
      </p:sp>
      <p:sp>
        <p:nvSpPr>
          <p:cNvPr id="37891" name="Rectangle 2"/>
          <p:cNvSpPr>
            <a:spLocks noGrp="1" noChangeArrowheads="1"/>
          </p:cNvSpPr>
          <p:nvPr>
            <p:ph type="title"/>
          </p:nvPr>
        </p:nvSpPr>
        <p:spPr/>
        <p:txBody>
          <a:bodyPr/>
          <a:lstStyle/>
          <a:p>
            <a:pPr eaLnBrk="1" hangingPunct="1"/>
            <a:r>
              <a:rPr lang="en-US" smtClean="0"/>
              <a:t>Logical Languages</a:t>
            </a:r>
          </a:p>
        </p:txBody>
      </p:sp>
      <p:sp>
        <p:nvSpPr>
          <p:cNvPr id="32771" name="Rectangle 3"/>
          <p:cNvSpPr>
            <a:spLocks noGrp="1" noChangeArrowheads="1"/>
          </p:cNvSpPr>
          <p:nvPr>
            <p:ph type="body" idx="1"/>
          </p:nvPr>
        </p:nvSpPr>
        <p:spPr>
          <a:xfrm>
            <a:off x="457200" y="1524000"/>
            <a:ext cx="8305800" cy="4876800"/>
          </a:xfrm>
        </p:spPr>
        <p:txBody>
          <a:bodyPr/>
          <a:lstStyle/>
          <a:p>
            <a:pPr eaLnBrk="1" hangingPunct="1"/>
            <a:r>
              <a:rPr lang="en-US" smtClean="0"/>
              <a:t>Also called </a:t>
            </a:r>
            <a:r>
              <a:rPr lang="en-US" i="1" smtClean="0"/>
              <a:t>rule-based</a:t>
            </a:r>
            <a:r>
              <a:rPr lang="en-US" smtClean="0"/>
              <a:t> or </a:t>
            </a:r>
            <a:r>
              <a:rPr lang="en-US" i="1" smtClean="0"/>
              <a:t>constraint-based</a:t>
            </a:r>
            <a:endParaRPr lang="en-US" smtClean="0"/>
          </a:p>
          <a:p>
            <a:pPr eaLnBrk="1" hangingPunct="1"/>
            <a:r>
              <a:rPr lang="en-US" smtClean="0"/>
              <a:t>Program consists of a set of rules</a:t>
            </a:r>
          </a:p>
          <a:p>
            <a:pPr lvl="1" eaLnBrk="1" hangingPunct="1"/>
            <a:r>
              <a:rPr lang="en-US" smtClean="0"/>
              <a:t>“</a:t>
            </a:r>
            <a:r>
              <a:rPr lang="en-US" smtClean="0">
                <a:solidFill>
                  <a:srgbClr val="0000FF"/>
                </a:solidFill>
              </a:rPr>
              <a:t>A :- B</a:t>
            </a:r>
            <a:r>
              <a:rPr lang="en-US" smtClean="0"/>
              <a:t>” – if </a:t>
            </a:r>
            <a:r>
              <a:rPr lang="en-US" smtClean="0">
                <a:solidFill>
                  <a:srgbClr val="0000FF"/>
                </a:solidFill>
              </a:rPr>
              <a:t>B</a:t>
            </a:r>
            <a:r>
              <a:rPr lang="en-US" smtClean="0"/>
              <a:t> holds, then </a:t>
            </a:r>
            <a:r>
              <a:rPr lang="en-US" smtClean="0">
                <a:solidFill>
                  <a:srgbClr val="0000FF"/>
                </a:solidFill>
              </a:rPr>
              <a:t>A</a:t>
            </a:r>
            <a:r>
              <a:rPr lang="en-US" smtClean="0"/>
              <a:t> holds </a:t>
            </a:r>
          </a:p>
          <a:p>
            <a:pPr lvl="2" eaLnBrk="1" hangingPunct="1"/>
            <a:r>
              <a:rPr lang="en-US" b="1" smtClean="0">
                <a:solidFill>
                  <a:srgbClr val="0000FF"/>
                </a:solidFill>
                <a:latin typeface="Courier New" pitchFamily="49" charset="0"/>
              </a:rPr>
              <a:t>append([], L2, L2).</a:t>
            </a:r>
          </a:p>
          <a:p>
            <a:pPr lvl="2" eaLnBrk="1" hangingPunct="1"/>
            <a:r>
              <a:rPr lang="en-US" b="1" smtClean="0">
                <a:solidFill>
                  <a:srgbClr val="0000FF"/>
                </a:solidFill>
                <a:latin typeface="Courier New" pitchFamily="49" charset="0"/>
              </a:rPr>
              <a:t>append([X|Xs],Ys,[X|Zs]) :- append(Xs,Ys,Zs).</a:t>
            </a:r>
          </a:p>
          <a:p>
            <a:pPr eaLnBrk="1" hangingPunct="1"/>
            <a:endParaRPr lang="en-US" smtClean="0"/>
          </a:p>
          <a:p>
            <a:pPr lvl="1" eaLnBrk="1" hangingPunct="1"/>
            <a:r>
              <a:rPr lang="en-US" smtClean="0"/>
              <a:t>PROLOG (1970)</a:t>
            </a:r>
          </a:p>
          <a:p>
            <a:pPr lvl="1" eaLnBrk="1" hangingPunct="1"/>
            <a:r>
              <a:rPr lang="en-US" smtClean="0"/>
              <a:t>Various expert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9938" name="Slide Number Placeholder 4"/>
          <p:cNvSpPr>
            <a:spLocks noGrp="1"/>
          </p:cNvSpPr>
          <p:nvPr>
            <p:ph type="sldNum" sz="quarter" idx="11"/>
          </p:nvPr>
        </p:nvSpPr>
        <p:spPr>
          <a:noFill/>
          <a:ln>
            <a:miter lim="800000"/>
            <a:headEnd/>
            <a:tailEnd/>
          </a:ln>
        </p:spPr>
        <p:txBody>
          <a:bodyPr/>
          <a:lstStyle/>
          <a:p>
            <a:fld id="{9EDE0957-6C24-4DB8-8845-DDF620807990}" type="slidenum">
              <a:rPr lang="en-US" smtClean="0">
                <a:ea typeface="ＭＳ Ｐゴシック"/>
                <a:cs typeface="ＭＳ Ｐゴシック"/>
              </a:rPr>
              <a:pPr/>
              <a:t>13</a:t>
            </a:fld>
            <a:endParaRPr lang="en-US" smtClean="0">
              <a:ea typeface="ＭＳ Ｐゴシック"/>
              <a:cs typeface="ＭＳ Ｐゴシック"/>
            </a:endParaRPr>
          </a:p>
        </p:txBody>
      </p:sp>
      <p:sp>
        <p:nvSpPr>
          <p:cNvPr id="39939" name="Rectangle 2"/>
          <p:cNvSpPr>
            <a:spLocks noGrp="1" noChangeArrowheads="1"/>
          </p:cNvSpPr>
          <p:nvPr>
            <p:ph type="title"/>
          </p:nvPr>
        </p:nvSpPr>
        <p:spPr/>
        <p:txBody>
          <a:bodyPr/>
          <a:lstStyle/>
          <a:p>
            <a:pPr eaLnBrk="1" hangingPunct="1"/>
            <a:r>
              <a:rPr lang="en-US" smtClean="0"/>
              <a:t>Object-Oriented Languages</a:t>
            </a:r>
          </a:p>
        </p:txBody>
      </p:sp>
      <p:sp>
        <p:nvSpPr>
          <p:cNvPr id="31747" name="Rectangle 3"/>
          <p:cNvSpPr>
            <a:spLocks noGrp="1" noChangeArrowheads="1"/>
          </p:cNvSpPr>
          <p:nvPr>
            <p:ph type="body" idx="1"/>
          </p:nvPr>
        </p:nvSpPr>
        <p:spPr/>
        <p:txBody>
          <a:bodyPr/>
          <a:lstStyle/>
          <a:p>
            <a:pPr eaLnBrk="1" hangingPunct="1"/>
            <a:r>
              <a:rPr lang="en-US" sz="2400" smtClean="0"/>
              <a:t>Programs are built from objects</a:t>
            </a:r>
          </a:p>
          <a:p>
            <a:pPr eaLnBrk="1" hangingPunct="1"/>
            <a:r>
              <a:rPr lang="en-US" sz="2400" smtClean="0"/>
              <a:t>Objects combine functions and data</a:t>
            </a:r>
          </a:p>
          <a:p>
            <a:pPr eaLnBrk="1" hangingPunct="1"/>
            <a:r>
              <a:rPr lang="en-US" sz="2400" smtClean="0"/>
              <a:t>Often have classes and inheritence</a:t>
            </a:r>
          </a:p>
          <a:p>
            <a:pPr eaLnBrk="1" hangingPunct="1"/>
            <a:r>
              <a:rPr lang="en-US" sz="2400" smtClean="0"/>
              <a:t>“Base” may be either imperative or functional</a:t>
            </a:r>
          </a:p>
          <a:p>
            <a:pPr lvl="1" eaLnBrk="1" hangingPunct="1">
              <a:buFontTx/>
              <a:buNone/>
            </a:pPr>
            <a:r>
              <a:rPr lang="en-US" sz="2000" b="1" smtClean="0">
                <a:solidFill>
                  <a:srgbClr val="0000FF"/>
                </a:solidFill>
                <a:latin typeface="Courier New" pitchFamily="49" charset="0"/>
              </a:rPr>
              <a:t>class C { int x; int getX() {return x;} … }</a:t>
            </a:r>
          </a:p>
          <a:p>
            <a:pPr lvl="1" eaLnBrk="1" hangingPunct="1">
              <a:buFontTx/>
              <a:buNone/>
            </a:pPr>
            <a:r>
              <a:rPr lang="en-US" sz="2000" b="1" smtClean="0">
                <a:solidFill>
                  <a:srgbClr val="0000FF"/>
                </a:solidFill>
                <a:latin typeface="Courier New" pitchFamily="49" charset="0"/>
              </a:rPr>
              <a:t>class D extends C { … }</a:t>
            </a:r>
            <a:endParaRPr lang="en-US" sz="2000" smtClean="0">
              <a:solidFill>
                <a:srgbClr val="0000FF"/>
              </a:solidFill>
            </a:endParaRPr>
          </a:p>
          <a:p>
            <a:pPr eaLnBrk="1" hangingPunct="1"/>
            <a:endParaRPr lang="en-US" sz="2400" smtClean="0"/>
          </a:p>
          <a:p>
            <a:pPr lvl="1" eaLnBrk="1" hangingPunct="1"/>
            <a:r>
              <a:rPr lang="en-US" sz="2000" smtClean="0"/>
              <a:t>Smalltalk (1969)</a:t>
            </a:r>
          </a:p>
          <a:p>
            <a:pPr lvl="1" eaLnBrk="1" hangingPunct="1"/>
            <a:r>
              <a:rPr lang="en-US" sz="2000" smtClean="0"/>
              <a:t>C++ (1986)</a:t>
            </a:r>
          </a:p>
          <a:p>
            <a:pPr lvl="1" eaLnBrk="1" hangingPunct="1"/>
            <a:r>
              <a:rPr lang="en-US" sz="2000" smtClean="0"/>
              <a:t>Java (1995)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4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41986" name="Slide Number Placeholder 4"/>
          <p:cNvSpPr>
            <a:spLocks noGrp="1"/>
          </p:cNvSpPr>
          <p:nvPr>
            <p:ph type="sldNum" sz="quarter" idx="11"/>
          </p:nvPr>
        </p:nvSpPr>
        <p:spPr>
          <a:noFill/>
          <a:ln>
            <a:miter lim="800000"/>
            <a:headEnd/>
            <a:tailEnd/>
          </a:ln>
        </p:spPr>
        <p:txBody>
          <a:bodyPr/>
          <a:lstStyle/>
          <a:p>
            <a:fld id="{FEF379C3-852E-4548-BDBA-56538216C4F9}" type="slidenum">
              <a:rPr lang="en-US" smtClean="0">
                <a:ea typeface="ＭＳ Ｐゴシック"/>
                <a:cs typeface="ＭＳ Ｐゴシック"/>
              </a:rPr>
              <a:pPr/>
              <a:t>14</a:t>
            </a:fld>
            <a:endParaRPr lang="en-US" smtClean="0">
              <a:ea typeface="ＭＳ Ｐゴシック"/>
              <a:cs typeface="ＭＳ Ｐゴシック"/>
            </a:endParaRPr>
          </a:p>
        </p:txBody>
      </p:sp>
      <p:sp>
        <p:nvSpPr>
          <p:cNvPr id="41987" name="Rectangle 2"/>
          <p:cNvSpPr>
            <a:spLocks noGrp="1" noChangeArrowheads="1"/>
          </p:cNvSpPr>
          <p:nvPr>
            <p:ph type="title"/>
          </p:nvPr>
        </p:nvSpPr>
        <p:spPr/>
        <p:txBody>
          <a:bodyPr/>
          <a:lstStyle/>
          <a:p>
            <a:pPr eaLnBrk="1" hangingPunct="1"/>
            <a:r>
              <a:rPr lang="en-US" smtClean="0"/>
              <a:t>Scripting Languages</a:t>
            </a:r>
          </a:p>
        </p:txBody>
      </p:sp>
      <p:sp>
        <p:nvSpPr>
          <p:cNvPr id="34819" name="Rectangle 3"/>
          <p:cNvSpPr>
            <a:spLocks noGrp="1" noChangeArrowheads="1"/>
          </p:cNvSpPr>
          <p:nvPr>
            <p:ph type="body" idx="1"/>
          </p:nvPr>
        </p:nvSpPr>
        <p:spPr>
          <a:xfrm>
            <a:off x="152400" y="1524000"/>
            <a:ext cx="8991600" cy="5105400"/>
          </a:xfrm>
        </p:spPr>
        <p:txBody>
          <a:bodyPr/>
          <a:lstStyle/>
          <a:p>
            <a:pPr marL="533400" indent="-533400" eaLnBrk="1" hangingPunct="1">
              <a:lnSpc>
                <a:spcPct val="95000"/>
              </a:lnSpc>
            </a:pPr>
            <a:r>
              <a:rPr lang="en-US" smtClean="0"/>
              <a:t>Rapid prototyping languages ideal for “little” tasks</a:t>
            </a:r>
          </a:p>
          <a:p>
            <a:pPr marL="533400" indent="-533400" eaLnBrk="1" hangingPunct="1">
              <a:lnSpc>
                <a:spcPct val="95000"/>
              </a:lnSpc>
            </a:pPr>
            <a:r>
              <a:rPr lang="en-US" smtClean="0"/>
              <a:t>Typically with rich text processing abilities</a:t>
            </a:r>
          </a:p>
          <a:p>
            <a:pPr marL="533400" indent="-533400" eaLnBrk="1" hangingPunct="1">
              <a:lnSpc>
                <a:spcPct val="95000"/>
              </a:lnSpc>
            </a:pPr>
            <a:r>
              <a:rPr lang="en-US" smtClean="0"/>
              <a:t>Generally very easy to use</a:t>
            </a:r>
          </a:p>
          <a:p>
            <a:pPr marL="533400" indent="-533400" eaLnBrk="1" hangingPunct="1">
              <a:lnSpc>
                <a:spcPct val="95000"/>
              </a:lnSpc>
            </a:pPr>
            <a:r>
              <a:rPr lang="en-US" smtClean="0"/>
              <a:t>“Base” may be imperative or functional; may be OO</a:t>
            </a:r>
          </a:p>
          <a:p>
            <a:pPr marL="914400" lvl="1" indent="-457200" eaLnBrk="1" hangingPunct="1">
              <a:lnSpc>
                <a:spcPct val="95000"/>
              </a:lnSpc>
              <a:buFontTx/>
              <a:buNone/>
            </a:pPr>
            <a:r>
              <a:rPr lang="en-US" sz="2000" b="1" smtClean="0">
                <a:solidFill>
                  <a:srgbClr val="0000FF"/>
                </a:solidFill>
                <a:latin typeface="Courier New" pitchFamily="49" charset="0"/>
              </a:rPr>
              <a:t>#!/usr/bin/perl</a:t>
            </a:r>
          </a:p>
          <a:p>
            <a:pPr marL="914400" lvl="1" indent="-457200" eaLnBrk="1" hangingPunct="1">
              <a:lnSpc>
                <a:spcPct val="95000"/>
              </a:lnSpc>
              <a:buFontTx/>
              <a:buNone/>
            </a:pPr>
            <a:r>
              <a:rPr lang="en-US" sz="2000" b="1" smtClean="0">
                <a:solidFill>
                  <a:srgbClr val="0000FF"/>
                </a:solidFill>
                <a:latin typeface="Courier New" pitchFamily="49" charset="0"/>
              </a:rPr>
              <a:t>for ($j = 0; $j &lt; 2 * $lc; $j++) {</a:t>
            </a:r>
          </a:p>
          <a:p>
            <a:pPr marL="914400" lvl="1" indent="-457200" eaLnBrk="1" hangingPunct="1">
              <a:lnSpc>
                <a:spcPct val="95000"/>
              </a:lnSpc>
              <a:buFontTx/>
              <a:buNone/>
            </a:pPr>
            <a:r>
              <a:rPr lang="en-US" sz="2000" b="1" smtClean="0">
                <a:solidFill>
                  <a:srgbClr val="0000FF"/>
                </a:solidFill>
                <a:latin typeface="Courier New" pitchFamily="49" charset="0"/>
              </a:rPr>
              <a:t>     $a = int(rand($lc));</a:t>
            </a:r>
          </a:p>
          <a:p>
            <a:pPr marL="914400" lvl="1" indent="-457200" eaLnBrk="1" hangingPunct="1">
              <a:lnSpc>
                <a:spcPct val="95000"/>
              </a:lnSpc>
              <a:buFontTx/>
              <a:buNone/>
            </a:pPr>
            <a:r>
              <a:rPr lang="en-US" sz="2000" b="1" smtClean="0">
                <a:solidFill>
                  <a:srgbClr val="0000FF"/>
                </a:solidFill>
                <a:latin typeface="Courier New" pitchFamily="49" charset="0"/>
              </a:rPr>
              <a:t>…</a:t>
            </a:r>
          </a:p>
          <a:p>
            <a:pPr marL="914400" lvl="1" indent="-457200" eaLnBrk="1" hangingPunct="1">
              <a:lnSpc>
                <a:spcPct val="95000"/>
              </a:lnSpc>
              <a:buFont typeface="Arial" charset="0"/>
              <a:buChar char="•"/>
            </a:pPr>
            <a:r>
              <a:rPr lang="en-US" smtClean="0"/>
              <a:t>sh (1971)</a:t>
            </a:r>
          </a:p>
          <a:p>
            <a:pPr marL="914400" lvl="1" indent="-457200" eaLnBrk="1" hangingPunct="1">
              <a:lnSpc>
                <a:spcPct val="95000"/>
              </a:lnSpc>
              <a:buFont typeface="Arial" charset="0"/>
              <a:buChar char="•"/>
            </a:pPr>
            <a:r>
              <a:rPr lang="en-US" smtClean="0"/>
              <a:t>perl (1987)</a:t>
            </a:r>
          </a:p>
          <a:p>
            <a:pPr marL="914400" lvl="1" indent="-457200" eaLnBrk="1" hangingPunct="1">
              <a:lnSpc>
                <a:spcPct val="95000"/>
              </a:lnSpc>
              <a:buFont typeface="Arial" charset="0"/>
              <a:buChar char="•"/>
            </a:pPr>
            <a:r>
              <a:rPr lang="en-US" smtClean="0"/>
              <a:t>Python (1991)</a:t>
            </a:r>
          </a:p>
          <a:p>
            <a:pPr marL="914400" lvl="1" indent="-457200" eaLnBrk="1" hangingPunct="1">
              <a:lnSpc>
                <a:spcPct val="95000"/>
              </a:lnSpc>
              <a:buFont typeface="Arial" charset="0"/>
              <a:buChar char="•"/>
            </a:pPr>
            <a:r>
              <a:rPr lang="en-US" smtClean="0"/>
              <a:t>Ruby (1993)</a:t>
            </a:r>
            <a:endParaRPr lang="en-US" b="1" smtClean="0">
              <a:solidFill>
                <a:srgbClr val="0000FF"/>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19">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819">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44034" name="Slide Number Placeholder 4"/>
          <p:cNvSpPr>
            <a:spLocks noGrp="1"/>
          </p:cNvSpPr>
          <p:nvPr>
            <p:ph type="sldNum" sz="quarter" idx="11"/>
          </p:nvPr>
        </p:nvSpPr>
        <p:spPr>
          <a:noFill/>
          <a:ln>
            <a:miter lim="800000"/>
            <a:headEnd/>
            <a:tailEnd/>
          </a:ln>
        </p:spPr>
        <p:txBody>
          <a:bodyPr/>
          <a:lstStyle/>
          <a:p>
            <a:fld id="{8A0C554C-670F-4A95-81EE-471216892817}" type="slidenum">
              <a:rPr lang="en-US" smtClean="0">
                <a:ea typeface="ＭＳ Ｐゴシック"/>
                <a:cs typeface="ＭＳ Ｐゴシック"/>
              </a:rPr>
              <a:pPr/>
              <a:t>15</a:t>
            </a:fld>
            <a:endParaRPr lang="en-US" smtClean="0">
              <a:ea typeface="ＭＳ Ｐゴシック"/>
              <a:cs typeface="ＭＳ Ｐゴシック"/>
            </a:endParaRPr>
          </a:p>
        </p:txBody>
      </p:sp>
      <p:sp>
        <p:nvSpPr>
          <p:cNvPr id="44035" name="Rectangle 2"/>
          <p:cNvSpPr>
            <a:spLocks noGrp="1" noChangeArrowheads="1"/>
          </p:cNvSpPr>
          <p:nvPr>
            <p:ph type="title"/>
          </p:nvPr>
        </p:nvSpPr>
        <p:spPr/>
        <p:txBody>
          <a:bodyPr/>
          <a:lstStyle/>
          <a:p>
            <a:pPr eaLnBrk="1" hangingPunct="1"/>
            <a:r>
              <a:rPr lang="en-US" smtClean="0"/>
              <a:t>“Other” Languages</a:t>
            </a:r>
          </a:p>
        </p:txBody>
      </p:sp>
      <p:sp>
        <p:nvSpPr>
          <p:cNvPr id="44036" name="Rectangle 3"/>
          <p:cNvSpPr>
            <a:spLocks noGrp="1" noChangeArrowheads="1"/>
          </p:cNvSpPr>
          <p:nvPr>
            <p:ph type="body" idx="1"/>
          </p:nvPr>
        </p:nvSpPr>
        <p:spPr/>
        <p:txBody>
          <a:bodyPr/>
          <a:lstStyle/>
          <a:p>
            <a:pPr eaLnBrk="1" hangingPunct="1"/>
            <a:r>
              <a:rPr lang="en-US" smtClean="0"/>
              <a:t>There are lots of other languages around with various features</a:t>
            </a:r>
          </a:p>
          <a:p>
            <a:pPr eaLnBrk="1" hangingPunct="1"/>
            <a:endParaRPr lang="en-US" smtClean="0"/>
          </a:p>
          <a:p>
            <a:pPr lvl="1" eaLnBrk="1" hangingPunct="1"/>
            <a:r>
              <a:rPr lang="en-US" smtClean="0"/>
              <a:t>COBOL (1959) – business applications</a:t>
            </a:r>
          </a:p>
          <a:p>
            <a:pPr lvl="1" eaLnBrk="1" hangingPunct="1"/>
            <a:r>
              <a:rPr lang="en-US" smtClean="0"/>
              <a:t>BASIC (1964) – MS Visual Basic widely used</a:t>
            </a:r>
          </a:p>
          <a:p>
            <a:pPr lvl="1" eaLnBrk="1" hangingPunct="1"/>
            <a:r>
              <a:rPr lang="en-US" smtClean="0"/>
              <a:t>Logo (1968) – introduction to programming</a:t>
            </a:r>
          </a:p>
          <a:p>
            <a:pPr lvl="1" eaLnBrk="1" hangingPunct="1"/>
            <a:r>
              <a:rPr lang="en-US" smtClean="0"/>
              <a:t>Forth (1969) – Mac Open Firmware</a:t>
            </a:r>
          </a:p>
          <a:p>
            <a:pPr lvl="1" eaLnBrk="1" hangingPunct="1"/>
            <a:r>
              <a:rPr lang="en-US" smtClean="0"/>
              <a:t>Ada (1979) – the DoD language</a:t>
            </a:r>
          </a:p>
          <a:p>
            <a:pPr lvl="1" eaLnBrk="1" hangingPunct="1"/>
            <a:r>
              <a:rPr lang="en-US" smtClean="0"/>
              <a:t>Postscript (1982) – printers</a:t>
            </a:r>
          </a:p>
          <a:p>
            <a:pPr lvl="1" eaLnBrk="1" hangingPunct="1"/>
            <a:r>
              <a:rPr lang="en-US"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46082" name="Slide Number Placeholder 4"/>
          <p:cNvSpPr>
            <a:spLocks noGrp="1"/>
          </p:cNvSpPr>
          <p:nvPr>
            <p:ph type="sldNum" sz="quarter" idx="11"/>
          </p:nvPr>
        </p:nvSpPr>
        <p:spPr>
          <a:noFill/>
          <a:ln>
            <a:miter lim="800000"/>
            <a:headEnd/>
            <a:tailEnd/>
          </a:ln>
        </p:spPr>
        <p:txBody>
          <a:bodyPr/>
          <a:lstStyle/>
          <a:p>
            <a:fld id="{44300FFC-A00A-4ED8-A4A4-4B909540F1EF}" type="slidenum">
              <a:rPr lang="en-US" smtClean="0">
                <a:ea typeface="ＭＳ Ｐゴシック"/>
                <a:cs typeface="ＭＳ Ｐゴシック"/>
              </a:rPr>
              <a:pPr/>
              <a:t>16</a:t>
            </a:fld>
            <a:endParaRPr lang="en-US" smtClean="0">
              <a:ea typeface="ＭＳ Ｐゴシック"/>
              <a:cs typeface="ＭＳ Ｐゴシック"/>
            </a:endParaRPr>
          </a:p>
        </p:txBody>
      </p:sp>
      <p:sp>
        <p:nvSpPr>
          <p:cNvPr id="46083" name="Rectangle 2"/>
          <p:cNvSpPr>
            <a:spLocks noGrp="1" noChangeArrowheads="1"/>
          </p:cNvSpPr>
          <p:nvPr>
            <p:ph type="title"/>
          </p:nvPr>
        </p:nvSpPr>
        <p:spPr/>
        <p:txBody>
          <a:bodyPr/>
          <a:lstStyle/>
          <a:p>
            <a:pPr eaLnBrk="1" hangingPunct="1"/>
            <a:r>
              <a:rPr lang="en-US" smtClean="0"/>
              <a:t>Languages You Know</a:t>
            </a:r>
          </a:p>
        </p:txBody>
      </p:sp>
      <p:sp>
        <p:nvSpPr>
          <p:cNvPr id="35843" name="Rectangle 3"/>
          <p:cNvSpPr>
            <a:spLocks noGrp="1" noChangeArrowheads="1"/>
          </p:cNvSpPr>
          <p:nvPr>
            <p:ph type="body" idx="1"/>
          </p:nvPr>
        </p:nvSpPr>
        <p:spPr/>
        <p:txBody>
          <a:bodyPr/>
          <a:lstStyle/>
          <a:p>
            <a:pPr eaLnBrk="1" hangingPunct="1"/>
            <a:r>
              <a:rPr lang="en-US" smtClean="0"/>
              <a:t>So far at UMD, you’ve seen two main languages</a:t>
            </a:r>
          </a:p>
          <a:p>
            <a:pPr lvl="1" eaLnBrk="1" hangingPunct="1"/>
            <a:r>
              <a:rPr lang="en-US" smtClean="0"/>
              <a:t>Java – object-oriented imperative language</a:t>
            </a:r>
          </a:p>
          <a:p>
            <a:pPr lvl="1" eaLnBrk="1" hangingPunct="1"/>
            <a:r>
              <a:rPr lang="en-US" smtClean="0"/>
              <a:t>C – imperative language without objects</a:t>
            </a:r>
          </a:p>
          <a:p>
            <a:pPr lvl="1" eaLnBrk="1" hangingPunct="1"/>
            <a:endParaRPr lang="en-US" smtClean="0"/>
          </a:p>
          <a:p>
            <a:pPr eaLnBrk="1" hangingPunct="1"/>
            <a:r>
              <a:rPr lang="en-US" smtClean="0"/>
              <a:t>This course:  two new languages</a:t>
            </a:r>
          </a:p>
          <a:p>
            <a:pPr lvl="1" eaLnBrk="1" hangingPunct="1"/>
            <a:r>
              <a:rPr lang="en-US" smtClean="0"/>
              <a:t>Plus we’ll see snippets of other languages</a:t>
            </a:r>
          </a:p>
          <a:p>
            <a:pPr lvl="1" eaLnBrk="1" hangingPunct="1"/>
            <a:endParaRPr lang="en-US" smtClean="0"/>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48130" name="Slide Number Placeholder 4"/>
          <p:cNvSpPr>
            <a:spLocks noGrp="1"/>
          </p:cNvSpPr>
          <p:nvPr>
            <p:ph type="sldNum" sz="quarter" idx="11"/>
          </p:nvPr>
        </p:nvSpPr>
        <p:spPr>
          <a:noFill/>
          <a:ln>
            <a:miter lim="800000"/>
            <a:headEnd/>
            <a:tailEnd/>
          </a:ln>
        </p:spPr>
        <p:txBody>
          <a:bodyPr/>
          <a:lstStyle/>
          <a:p>
            <a:fld id="{BAFF6808-2659-43EF-A0B3-D9078A583836}" type="slidenum">
              <a:rPr lang="en-US" smtClean="0">
                <a:ea typeface="ＭＳ Ｐゴシック"/>
                <a:cs typeface="ＭＳ Ｐゴシック"/>
              </a:rPr>
              <a:pPr/>
              <a:t>17</a:t>
            </a:fld>
            <a:endParaRPr lang="en-US" smtClean="0">
              <a:ea typeface="ＭＳ Ｐゴシック"/>
              <a:cs typeface="ＭＳ Ｐゴシック"/>
            </a:endParaRPr>
          </a:p>
        </p:txBody>
      </p:sp>
      <p:sp>
        <p:nvSpPr>
          <p:cNvPr id="48131" name="Rectangle 2"/>
          <p:cNvSpPr>
            <a:spLocks noGrp="1" noChangeArrowheads="1"/>
          </p:cNvSpPr>
          <p:nvPr>
            <p:ph type="title"/>
          </p:nvPr>
        </p:nvSpPr>
        <p:spPr/>
        <p:txBody>
          <a:bodyPr/>
          <a:lstStyle/>
          <a:p>
            <a:pPr eaLnBrk="1" hangingPunct="1"/>
            <a:r>
              <a:rPr lang="en-US" smtClean="0"/>
              <a:t>Ruby</a:t>
            </a:r>
          </a:p>
        </p:txBody>
      </p:sp>
      <p:sp>
        <p:nvSpPr>
          <p:cNvPr id="48132" name="Rectangle 3"/>
          <p:cNvSpPr>
            <a:spLocks noGrp="1" noChangeArrowheads="1"/>
          </p:cNvSpPr>
          <p:nvPr>
            <p:ph type="body" idx="1"/>
          </p:nvPr>
        </p:nvSpPr>
        <p:spPr/>
        <p:txBody>
          <a:bodyPr/>
          <a:lstStyle/>
          <a:p>
            <a:pPr eaLnBrk="1" hangingPunct="1"/>
            <a:r>
              <a:rPr lang="en-US" smtClean="0"/>
              <a:t>An imperative, object-oriented scripting language</a:t>
            </a:r>
          </a:p>
          <a:p>
            <a:pPr lvl="1" eaLnBrk="1" hangingPunct="1"/>
            <a:r>
              <a:rPr lang="en-US" smtClean="0"/>
              <a:t>Created in 1993 by Yukihiro Matsumoto</a:t>
            </a:r>
          </a:p>
          <a:p>
            <a:pPr lvl="1" eaLnBrk="1" hangingPunct="1"/>
            <a:r>
              <a:rPr lang="en-US" smtClean="0"/>
              <a:t>Similar in flavor to many other scripting languages (e.g., perl, python)</a:t>
            </a:r>
          </a:p>
          <a:p>
            <a:pPr lvl="1" eaLnBrk="1" hangingPunct="1"/>
            <a:r>
              <a:rPr lang="en-US" smtClean="0"/>
              <a:t>Much cleaner than perl</a:t>
            </a:r>
          </a:p>
          <a:p>
            <a:pPr lvl="1" eaLnBrk="1" hangingPunct="1"/>
            <a:r>
              <a:rPr lang="en-US" smtClean="0"/>
              <a:t>Full object-orientation (even primitives are objects!)</a:t>
            </a:r>
            <a:endParaRPr lang="en-US" smtClean="0">
              <a:latin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0178" name="Slide Number Placeholder 4"/>
          <p:cNvSpPr>
            <a:spLocks noGrp="1"/>
          </p:cNvSpPr>
          <p:nvPr>
            <p:ph type="sldNum" sz="quarter" idx="11"/>
          </p:nvPr>
        </p:nvSpPr>
        <p:spPr>
          <a:noFill/>
          <a:ln>
            <a:miter lim="800000"/>
            <a:headEnd/>
            <a:tailEnd/>
          </a:ln>
        </p:spPr>
        <p:txBody>
          <a:bodyPr/>
          <a:lstStyle/>
          <a:p>
            <a:fld id="{8B709A9F-A828-48B4-BEF2-085EB9A58883}" type="slidenum">
              <a:rPr lang="en-US" smtClean="0">
                <a:ea typeface="ＭＳ Ｐゴシック"/>
                <a:cs typeface="ＭＳ Ｐゴシック"/>
              </a:rPr>
              <a:pPr/>
              <a:t>18</a:t>
            </a:fld>
            <a:endParaRPr lang="en-US" smtClean="0">
              <a:ea typeface="ＭＳ Ｐゴシック"/>
              <a:cs typeface="ＭＳ Ｐゴシック"/>
            </a:endParaRPr>
          </a:p>
        </p:txBody>
      </p:sp>
      <p:sp>
        <p:nvSpPr>
          <p:cNvPr id="50179" name="Rectangle 2"/>
          <p:cNvSpPr>
            <a:spLocks noGrp="1" noChangeArrowheads="1"/>
          </p:cNvSpPr>
          <p:nvPr>
            <p:ph type="title"/>
          </p:nvPr>
        </p:nvSpPr>
        <p:spPr/>
        <p:txBody>
          <a:bodyPr/>
          <a:lstStyle/>
          <a:p>
            <a:pPr eaLnBrk="1" hangingPunct="1"/>
            <a:r>
              <a:rPr lang="en-US" smtClean="0"/>
              <a:t>A Small Ruby Example </a:t>
            </a:r>
          </a:p>
        </p:txBody>
      </p:sp>
      <p:sp>
        <p:nvSpPr>
          <p:cNvPr id="50180" name="Text Box 3"/>
          <p:cNvSpPr txBox="1">
            <a:spLocks noChangeArrowheads="1"/>
          </p:cNvSpPr>
          <p:nvPr/>
        </p:nvSpPr>
        <p:spPr bwMode="auto">
          <a:xfrm>
            <a:off x="2057400" y="1600200"/>
            <a:ext cx="58674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def greet(s)</a:t>
            </a:r>
          </a:p>
          <a:p>
            <a:pPr eaLnBrk="0" hangingPunct="0"/>
            <a:r>
              <a:rPr lang="en-US" sz="1800" b="1">
                <a:latin typeface="Courier New" pitchFamily="49" charset="0"/>
              </a:rPr>
              <a:t>  print("Hello, ")</a:t>
            </a:r>
          </a:p>
          <a:p>
            <a:pPr eaLnBrk="0" hangingPunct="0"/>
            <a:r>
              <a:rPr lang="en-US" sz="1800" b="1">
                <a:latin typeface="Courier New" pitchFamily="49" charset="0"/>
              </a:rPr>
              <a:t>  print(s)</a:t>
            </a:r>
          </a:p>
          <a:p>
            <a:pPr eaLnBrk="0" hangingPunct="0"/>
            <a:r>
              <a:rPr lang="en-US" sz="1800" b="1">
                <a:latin typeface="Courier New" pitchFamily="49" charset="0"/>
              </a:rPr>
              <a:t>  print("!\n")</a:t>
            </a:r>
          </a:p>
          <a:p>
            <a:pPr eaLnBrk="0" hangingPunct="0"/>
            <a:r>
              <a:rPr lang="en-US" sz="1800" b="1">
                <a:latin typeface="Courier New" pitchFamily="49" charset="0"/>
              </a:rPr>
              <a:t>end</a:t>
            </a:r>
          </a:p>
        </p:txBody>
      </p:sp>
      <p:sp>
        <p:nvSpPr>
          <p:cNvPr id="50181" name="Text Box 4"/>
          <p:cNvSpPr txBox="1">
            <a:spLocks noChangeArrowheads="1"/>
          </p:cNvSpPr>
          <p:nvPr/>
        </p:nvSpPr>
        <p:spPr bwMode="auto">
          <a:xfrm>
            <a:off x="533400" y="3657600"/>
            <a:ext cx="6858000" cy="1739900"/>
          </a:xfrm>
          <a:prstGeom prst="rect">
            <a:avLst/>
          </a:prstGeom>
          <a:noFill/>
          <a:ln w="9525">
            <a:noFill/>
            <a:miter lim="800000"/>
            <a:headEnd/>
            <a:tailEnd/>
          </a:ln>
        </p:spPr>
        <p:txBody>
          <a:bodyPr>
            <a:spAutoFit/>
          </a:bodyPr>
          <a:lstStyle/>
          <a:p>
            <a:pPr eaLnBrk="0" hangingPunct="0"/>
            <a:r>
              <a:rPr lang="en-US" sz="1800" b="1">
                <a:solidFill>
                  <a:srgbClr val="0000FF"/>
                </a:solidFill>
                <a:latin typeface="Courier New" pitchFamily="49" charset="0"/>
              </a:rPr>
              <a:t>%</a:t>
            </a:r>
            <a:r>
              <a:rPr lang="en-US" sz="1800" b="1">
                <a:latin typeface="Courier New" pitchFamily="49" charset="0"/>
              </a:rPr>
              <a:t> irb     # you’ll usually use "ruby" instead</a:t>
            </a:r>
          </a:p>
          <a:p>
            <a:pPr eaLnBrk="0" hangingPunct="0"/>
            <a:r>
              <a:rPr lang="en-US" sz="1800" b="1">
                <a:solidFill>
                  <a:srgbClr val="0000FF"/>
                </a:solidFill>
                <a:latin typeface="Courier New" pitchFamily="49" charset="0"/>
              </a:rPr>
              <a:t>irb(main):001:0&gt;</a:t>
            </a:r>
            <a:r>
              <a:rPr lang="en-US" sz="1800" b="1">
                <a:latin typeface="Courier New" pitchFamily="49" charset="0"/>
              </a:rPr>
              <a:t> require "intro.rb"</a:t>
            </a:r>
          </a:p>
          <a:p>
            <a:pPr eaLnBrk="0" hangingPunct="0"/>
            <a:r>
              <a:rPr lang="en-US" sz="1800" b="1">
                <a:solidFill>
                  <a:srgbClr val="0000FF"/>
                </a:solidFill>
                <a:latin typeface="Courier New" pitchFamily="49" charset="0"/>
              </a:rPr>
              <a:t>=&gt; true</a:t>
            </a:r>
            <a:endParaRPr lang="en-US" sz="1800" b="1">
              <a:latin typeface="Courier New" pitchFamily="49" charset="0"/>
            </a:endParaRPr>
          </a:p>
          <a:p>
            <a:pPr eaLnBrk="0" hangingPunct="0"/>
            <a:r>
              <a:rPr lang="en-US" sz="1800" b="1">
                <a:solidFill>
                  <a:srgbClr val="0000FF"/>
                </a:solidFill>
                <a:latin typeface="Courier New" pitchFamily="49" charset="0"/>
              </a:rPr>
              <a:t>irb(main):002:0&gt;</a:t>
            </a:r>
            <a:r>
              <a:rPr lang="en-US" sz="1800" b="1">
                <a:latin typeface="Courier New" pitchFamily="49" charset="0"/>
              </a:rPr>
              <a:t> greet("world") </a:t>
            </a:r>
          </a:p>
          <a:p>
            <a:pPr eaLnBrk="0" hangingPunct="0"/>
            <a:r>
              <a:rPr lang="en-US" sz="1800" b="1">
                <a:solidFill>
                  <a:srgbClr val="0000FF"/>
                </a:solidFill>
                <a:latin typeface="Courier New" pitchFamily="49" charset="0"/>
              </a:rPr>
              <a:t>Hello, world!</a:t>
            </a:r>
          </a:p>
          <a:p>
            <a:pPr eaLnBrk="0" hangingPunct="0"/>
            <a:r>
              <a:rPr lang="en-US" sz="1800" b="1">
                <a:solidFill>
                  <a:srgbClr val="0000FF"/>
                </a:solidFill>
                <a:latin typeface="Courier New" pitchFamily="49" charset="0"/>
              </a:rPr>
              <a:t>=&gt; nil</a:t>
            </a:r>
            <a:endParaRPr lang="en-US" sz="1800" b="1">
              <a:latin typeface="Courier New" pitchFamily="49" charset="0"/>
            </a:endParaRPr>
          </a:p>
        </p:txBody>
      </p:sp>
      <p:sp>
        <p:nvSpPr>
          <p:cNvPr id="50182" name="Text Box 5"/>
          <p:cNvSpPr txBox="1">
            <a:spLocks noChangeArrowheads="1"/>
          </p:cNvSpPr>
          <p:nvPr/>
        </p:nvSpPr>
        <p:spPr bwMode="auto">
          <a:xfrm>
            <a:off x="609600" y="1600200"/>
            <a:ext cx="1217613" cy="457200"/>
          </a:xfrm>
          <a:prstGeom prst="rect">
            <a:avLst/>
          </a:prstGeom>
          <a:noFill/>
          <a:ln w="9525">
            <a:noFill/>
            <a:miter lim="800000"/>
            <a:headEnd/>
            <a:tailEnd/>
          </a:ln>
        </p:spPr>
        <p:txBody>
          <a:bodyPr wrap="none">
            <a:spAutoFit/>
          </a:bodyPr>
          <a:lstStyle/>
          <a:p>
            <a:pPr eaLnBrk="0" hangingPunct="0"/>
            <a:r>
              <a:rPr lang="en-US"/>
              <a:t>intro.rb:</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2226" name="Slide Number Placeholder 4"/>
          <p:cNvSpPr>
            <a:spLocks noGrp="1"/>
          </p:cNvSpPr>
          <p:nvPr>
            <p:ph type="sldNum" sz="quarter" idx="11"/>
          </p:nvPr>
        </p:nvSpPr>
        <p:spPr>
          <a:noFill/>
          <a:ln>
            <a:miter lim="800000"/>
            <a:headEnd/>
            <a:tailEnd/>
          </a:ln>
        </p:spPr>
        <p:txBody>
          <a:bodyPr/>
          <a:lstStyle/>
          <a:p>
            <a:fld id="{65FA3F05-DEF2-40CF-A638-59ABE464D135}" type="slidenum">
              <a:rPr lang="en-US" smtClean="0">
                <a:ea typeface="ＭＳ Ｐゴシック"/>
                <a:cs typeface="ＭＳ Ｐゴシック"/>
              </a:rPr>
              <a:pPr/>
              <a:t>19</a:t>
            </a:fld>
            <a:endParaRPr lang="en-US" smtClean="0">
              <a:ea typeface="ＭＳ Ｐゴシック"/>
              <a:cs typeface="ＭＳ Ｐゴシック"/>
            </a:endParaRPr>
          </a:p>
        </p:txBody>
      </p:sp>
      <p:sp>
        <p:nvSpPr>
          <p:cNvPr id="52227" name="Rectangle 2"/>
          <p:cNvSpPr>
            <a:spLocks noGrp="1" noChangeArrowheads="1"/>
          </p:cNvSpPr>
          <p:nvPr>
            <p:ph type="title"/>
          </p:nvPr>
        </p:nvSpPr>
        <p:spPr/>
        <p:txBody>
          <a:bodyPr/>
          <a:lstStyle/>
          <a:p>
            <a:pPr eaLnBrk="1" hangingPunct="1"/>
            <a:r>
              <a:rPr lang="en-US" smtClean="0"/>
              <a:t>OCaml</a:t>
            </a:r>
          </a:p>
        </p:txBody>
      </p:sp>
      <p:sp>
        <p:nvSpPr>
          <p:cNvPr id="37891" name="Rectangle 3"/>
          <p:cNvSpPr>
            <a:spLocks noGrp="1" noChangeArrowheads="1"/>
          </p:cNvSpPr>
          <p:nvPr>
            <p:ph type="body" idx="1"/>
          </p:nvPr>
        </p:nvSpPr>
        <p:spPr/>
        <p:txBody>
          <a:bodyPr/>
          <a:lstStyle/>
          <a:p>
            <a:pPr eaLnBrk="1" hangingPunct="1"/>
            <a:r>
              <a:rPr lang="en-US" smtClean="0"/>
              <a:t>A mostly-functional language</a:t>
            </a:r>
          </a:p>
          <a:p>
            <a:pPr lvl="1" eaLnBrk="1" hangingPunct="1"/>
            <a:r>
              <a:rPr lang="en-US" smtClean="0"/>
              <a:t>Has objects, but won’t discuss (much)</a:t>
            </a:r>
          </a:p>
          <a:p>
            <a:pPr lvl="1" eaLnBrk="1" hangingPunct="1"/>
            <a:r>
              <a:rPr lang="en-US" smtClean="0"/>
              <a:t>Developed in 1987 at INRIA in France</a:t>
            </a:r>
          </a:p>
          <a:p>
            <a:pPr lvl="1" eaLnBrk="1" hangingPunct="1"/>
            <a:r>
              <a:rPr lang="en-US" smtClean="0"/>
              <a:t>Dialect of ML (1973)</a:t>
            </a:r>
          </a:p>
          <a:p>
            <a:pPr eaLnBrk="1" hangingPunct="1"/>
            <a:r>
              <a:rPr lang="en-US" smtClean="0"/>
              <a:t>Natural support for pattern matching</a:t>
            </a:r>
          </a:p>
          <a:p>
            <a:pPr lvl="1" eaLnBrk="1" hangingPunct="1"/>
            <a:r>
              <a:rPr lang="en-US" smtClean="0"/>
              <a:t>Makes writing certain programs very elegant</a:t>
            </a:r>
          </a:p>
          <a:p>
            <a:pPr eaLnBrk="1" hangingPunct="1"/>
            <a:r>
              <a:rPr lang="en-US" smtClean="0"/>
              <a:t>Has a really nice module system</a:t>
            </a:r>
          </a:p>
          <a:p>
            <a:pPr lvl="1" eaLnBrk="1" hangingPunct="1"/>
            <a:r>
              <a:rPr lang="en-US" smtClean="0"/>
              <a:t>Much richer than interfaces in Java or headers in C</a:t>
            </a:r>
          </a:p>
          <a:p>
            <a:pPr eaLnBrk="1" hangingPunct="1"/>
            <a:r>
              <a:rPr lang="en-US" smtClean="0"/>
              <a:t>Includes type inference</a:t>
            </a:r>
          </a:p>
          <a:p>
            <a:pPr lvl="1" eaLnBrk="1" hangingPunct="1"/>
            <a:r>
              <a:rPr lang="en-US" smtClean="0"/>
              <a:t>Types checked at compile time, but no annotations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17410" name="Slide Number Placeholder 4"/>
          <p:cNvSpPr>
            <a:spLocks noGrp="1"/>
          </p:cNvSpPr>
          <p:nvPr>
            <p:ph type="sldNum" sz="quarter" idx="11"/>
          </p:nvPr>
        </p:nvSpPr>
        <p:spPr>
          <a:noFill/>
          <a:ln>
            <a:miter lim="800000"/>
            <a:headEnd/>
            <a:tailEnd/>
          </a:ln>
        </p:spPr>
        <p:txBody>
          <a:bodyPr/>
          <a:lstStyle/>
          <a:p>
            <a:fld id="{6A281E88-1CBA-4F2F-9ACD-4843CF26C480}" type="slidenum">
              <a:rPr lang="en-US" smtClean="0">
                <a:ea typeface="ＭＳ Ｐゴシック"/>
                <a:cs typeface="ＭＳ Ｐゴシック"/>
              </a:rPr>
              <a:pPr/>
              <a:t>2</a:t>
            </a:fld>
            <a:endParaRPr lang="en-US" smtClean="0">
              <a:ea typeface="ＭＳ Ｐゴシック"/>
              <a:cs typeface="ＭＳ Ｐゴシック"/>
            </a:endParaRPr>
          </a:p>
        </p:txBody>
      </p:sp>
      <p:sp>
        <p:nvSpPr>
          <p:cNvPr id="17411" name="Rectangle 2"/>
          <p:cNvSpPr>
            <a:spLocks noGrp="1" noChangeArrowheads="1"/>
          </p:cNvSpPr>
          <p:nvPr>
            <p:ph type="title"/>
          </p:nvPr>
        </p:nvSpPr>
        <p:spPr/>
        <p:txBody>
          <a:bodyPr/>
          <a:lstStyle/>
          <a:p>
            <a:pPr eaLnBrk="1" hangingPunct="1"/>
            <a:r>
              <a:rPr lang="en-US" smtClean="0"/>
              <a:t>Course Goal</a:t>
            </a:r>
          </a:p>
        </p:txBody>
      </p:sp>
      <p:sp>
        <p:nvSpPr>
          <p:cNvPr id="23555" name="Rectangle 3"/>
          <p:cNvSpPr>
            <a:spLocks noGrp="1" noChangeArrowheads="1"/>
          </p:cNvSpPr>
          <p:nvPr>
            <p:ph type="body" idx="1"/>
          </p:nvPr>
        </p:nvSpPr>
        <p:spPr/>
        <p:txBody>
          <a:bodyPr/>
          <a:lstStyle/>
          <a:p>
            <a:pPr algn="ctr" eaLnBrk="1" hangingPunct="1">
              <a:buFontTx/>
              <a:buNone/>
            </a:pPr>
            <a:r>
              <a:rPr lang="en-US" smtClean="0">
                <a:solidFill>
                  <a:srgbClr val="FF0000"/>
                </a:solidFill>
              </a:rPr>
              <a:t>Learn how programming languages “work”</a:t>
            </a:r>
          </a:p>
          <a:p>
            <a:pPr algn="ctr" eaLnBrk="1" hangingPunct="1">
              <a:buFontTx/>
              <a:buNone/>
            </a:pPr>
            <a:endParaRPr lang="en-US" smtClean="0">
              <a:solidFill>
                <a:srgbClr val="FF0000"/>
              </a:solidFill>
            </a:endParaRPr>
          </a:p>
          <a:p>
            <a:pPr eaLnBrk="1" hangingPunct="1"/>
            <a:r>
              <a:rPr lang="en-US" smtClean="0"/>
              <a:t>Broaden your language horizons</a:t>
            </a:r>
          </a:p>
          <a:p>
            <a:pPr lvl="1" eaLnBrk="1" hangingPunct="1"/>
            <a:r>
              <a:rPr lang="en-US" smtClean="0"/>
              <a:t>Different programming languages</a:t>
            </a:r>
          </a:p>
          <a:p>
            <a:pPr lvl="1" eaLnBrk="1" hangingPunct="1"/>
            <a:r>
              <a:rPr lang="en-US" smtClean="0"/>
              <a:t>Different language features and tradeoffs</a:t>
            </a:r>
          </a:p>
          <a:p>
            <a:pPr eaLnBrk="1" hangingPunct="1"/>
            <a:r>
              <a:rPr lang="en-US" smtClean="0"/>
              <a:t>Study how languages are implemented</a:t>
            </a:r>
          </a:p>
          <a:p>
            <a:pPr lvl="1" eaLnBrk="1" hangingPunct="1"/>
            <a:r>
              <a:rPr lang="en-US" smtClean="0"/>
              <a:t>What </a:t>
            </a:r>
            <a:r>
              <a:rPr lang="en-US" i="1" smtClean="0"/>
              <a:t>really</a:t>
            </a:r>
            <a:r>
              <a:rPr lang="en-US" smtClean="0"/>
              <a:t> happens when I write x.f(…)?</a:t>
            </a:r>
          </a:p>
          <a:p>
            <a:pPr eaLnBrk="1" hangingPunct="1"/>
            <a:r>
              <a:rPr lang="en-US" smtClean="0"/>
              <a:t>Study how languages are described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4274" name="Slide Number Placeholder 4"/>
          <p:cNvSpPr>
            <a:spLocks noGrp="1"/>
          </p:cNvSpPr>
          <p:nvPr>
            <p:ph type="sldNum" sz="quarter" idx="11"/>
          </p:nvPr>
        </p:nvSpPr>
        <p:spPr>
          <a:noFill/>
          <a:ln>
            <a:miter lim="800000"/>
            <a:headEnd/>
            <a:tailEnd/>
          </a:ln>
        </p:spPr>
        <p:txBody>
          <a:bodyPr/>
          <a:lstStyle/>
          <a:p>
            <a:fld id="{C0DA606C-3AC9-42F7-9915-3D787802D3B4}" type="slidenum">
              <a:rPr lang="en-US" smtClean="0">
                <a:ea typeface="ＭＳ Ｐゴシック"/>
                <a:cs typeface="ＭＳ Ｐゴシック"/>
              </a:rPr>
              <a:pPr/>
              <a:t>20</a:t>
            </a:fld>
            <a:endParaRPr lang="en-US" smtClean="0">
              <a:ea typeface="ＭＳ Ｐゴシック"/>
              <a:cs typeface="ＭＳ Ｐゴシック"/>
            </a:endParaRPr>
          </a:p>
        </p:txBody>
      </p:sp>
      <p:sp>
        <p:nvSpPr>
          <p:cNvPr id="54275" name="Rectangle 2"/>
          <p:cNvSpPr>
            <a:spLocks noGrp="1" noChangeArrowheads="1"/>
          </p:cNvSpPr>
          <p:nvPr>
            <p:ph type="title"/>
          </p:nvPr>
        </p:nvSpPr>
        <p:spPr/>
        <p:txBody>
          <a:bodyPr/>
          <a:lstStyle/>
          <a:p>
            <a:pPr eaLnBrk="1" hangingPunct="1"/>
            <a:r>
              <a:rPr lang="en-US" smtClean="0"/>
              <a:t>A Small OCaml Example </a:t>
            </a:r>
          </a:p>
        </p:txBody>
      </p:sp>
      <p:sp>
        <p:nvSpPr>
          <p:cNvPr id="54276" name="Text Box 4"/>
          <p:cNvSpPr txBox="1">
            <a:spLocks noChangeArrowheads="1"/>
          </p:cNvSpPr>
          <p:nvPr/>
        </p:nvSpPr>
        <p:spPr bwMode="auto">
          <a:xfrm>
            <a:off x="2057400" y="1600200"/>
            <a:ext cx="5867400" cy="1752600"/>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greet s =</a:t>
            </a:r>
          </a:p>
          <a:p>
            <a:pPr eaLnBrk="0" hangingPunct="0"/>
            <a:r>
              <a:rPr lang="en-US" sz="1800" b="1">
                <a:latin typeface="Courier New" pitchFamily="49" charset="0"/>
              </a:rPr>
              <a:t>  begin</a:t>
            </a:r>
          </a:p>
          <a:p>
            <a:pPr eaLnBrk="0" hangingPunct="0"/>
            <a:r>
              <a:rPr lang="en-US" sz="1800" b="1">
                <a:latin typeface="Courier New" pitchFamily="49" charset="0"/>
              </a:rPr>
              <a:t>    print_string "Hello, ";</a:t>
            </a:r>
          </a:p>
          <a:p>
            <a:pPr eaLnBrk="0" hangingPunct="0"/>
            <a:r>
              <a:rPr lang="en-US" sz="1800" b="1">
                <a:latin typeface="Courier New" pitchFamily="49" charset="0"/>
              </a:rPr>
              <a:t>    print_string s;</a:t>
            </a:r>
          </a:p>
          <a:p>
            <a:pPr eaLnBrk="0" hangingPunct="0"/>
            <a:r>
              <a:rPr lang="en-US" sz="1800" b="1">
                <a:latin typeface="Courier New" pitchFamily="49" charset="0"/>
              </a:rPr>
              <a:t>    print_string "!\n"</a:t>
            </a:r>
          </a:p>
          <a:p>
            <a:pPr eaLnBrk="0" hangingPunct="0"/>
            <a:r>
              <a:rPr lang="en-US" sz="1800" b="1">
                <a:latin typeface="Courier New" pitchFamily="49" charset="0"/>
              </a:rPr>
              <a:t>  end</a:t>
            </a:r>
          </a:p>
        </p:txBody>
      </p:sp>
      <p:sp>
        <p:nvSpPr>
          <p:cNvPr id="54277" name="Text Box 6"/>
          <p:cNvSpPr txBox="1">
            <a:spLocks noChangeArrowheads="1"/>
          </p:cNvSpPr>
          <p:nvPr/>
        </p:nvSpPr>
        <p:spPr bwMode="auto">
          <a:xfrm>
            <a:off x="533400" y="3657600"/>
            <a:ext cx="5867400" cy="2289175"/>
          </a:xfrm>
          <a:prstGeom prst="rect">
            <a:avLst/>
          </a:prstGeom>
          <a:noFill/>
          <a:ln w="9525">
            <a:noFill/>
            <a:miter lim="800000"/>
            <a:headEnd/>
            <a:tailEnd/>
          </a:ln>
        </p:spPr>
        <p:txBody>
          <a:bodyPr>
            <a:spAutoFit/>
          </a:bodyPr>
          <a:lstStyle/>
          <a:p>
            <a:pPr eaLnBrk="0" hangingPunct="0"/>
            <a:r>
              <a:rPr lang="en-US" sz="1800" b="1">
                <a:solidFill>
                  <a:srgbClr val="0000FF"/>
                </a:solidFill>
                <a:latin typeface="Courier New" pitchFamily="49" charset="0"/>
              </a:rPr>
              <a:t>$</a:t>
            </a:r>
            <a:r>
              <a:rPr lang="en-US" sz="1800" b="1">
                <a:latin typeface="Courier New" pitchFamily="49" charset="0"/>
              </a:rPr>
              <a:t> ocaml</a:t>
            </a:r>
          </a:p>
          <a:p>
            <a:pPr eaLnBrk="0" hangingPunct="0"/>
            <a:r>
              <a:rPr lang="en-US" sz="1800" b="1">
                <a:latin typeface="Courier New" pitchFamily="49" charset="0"/>
              </a:rPr>
              <a:t>        </a:t>
            </a:r>
            <a:r>
              <a:rPr lang="en-US" sz="1800" b="1">
                <a:solidFill>
                  <a:srgbClr val="0000FF"/>
                </a:solidFill>
                <a:latin typeface="Courier New" pitchFamily="49" charset="0"/>
              </a:rPr>
              <a:t>Objective Caml version 3.08.3</a:t>
            </a:r>
          </a:p>
          <a:p>
            <a:pPr eaLnBrk="0" hangingPunct="0"/>
            <a:endParaRPr lang="en-US" sz="1800" b="1">
              <a:latin typeface="Courier New" pitchFamily="49" charset="0"/>
            </a:endParaRPr>
          </a:p>
          <a:p>
            <a:pPr eaLnBrk="0" hangingPunct="0"/>
            <a:r>
              <a:rPr lang="en-US" sz="1800" b="1">
                <a:solidFill>
                  <a:srgbClr val="0000FF"/>
                </a:solidFill>
                <a:latin typeface="Courier New" pitchFamily="49" charset="0"/>
              </a:rPr>
              <a:t>#</a:t>
            </a:r>
            <a:r>
              <a:rPr lang="en-US" sz="1800" b="1">
                <a:latin typeface="Courier New" pitchFamily="49" charset="0"/>
              </a:rPr>
              <a:t> #use "intro.ml";;</a:t>
            </a:r>
          </a:p>
          <a:p>
            <a:pPr eaLnBrk="0" hangingPunct="0"/>
            <a:r>
              <a:rPr lang="en-US" sz="1800" b="1">
                <a:solidFill>
                  <a:srgbClr val="0000FF"/>
                </a:solidFill>
                <a:latin typeface="Courier New" pitchFamily="49" charset="0"/>
              </a:rPr>
              <a:t>val greet : string -&gt; unit = &lt;fun&gt;</a:t>
            </a:r>
          </a:p>
          <a:p>
            <a:pPr eaLnBrk="0" hangingPunct="0"/>
            <a:r>
              <a:rPr lang="en-US" sz="1800" b="1">
                <a:solidFill>
                  <a:srgbClr val="0000FF"/>
                </a:solidFill>
                <a:latin typeface="Courier New" pitchFamily="49" charset="0"/>
              </a:rPr>
              <a:t>#</a:t>
            </a:r>
            <a:r>
              <a:rPr lang="en-US" sz="1800" b="1">
                <a:latin typeface="Courier New" pitchFamily="49" charset="0"/>
              </a:rPr>
              <a:t> greet "world";;</a:t>
            </a:r>
          </a:p>
          <a:p>
            <a:pPr eaLnBrk="0" hangingPunct="0"/>
            <a:r>
              <a:rPr lang="en-US" sz="1800" b="1">
                <a:solidFill>
                  <a:srgbClr val="0000FF"/>
                </a:solidFill>
                <a:latin typeface="Courier New" pitchFamily="49" charset="0"/>
              </a:rPr>
              <a:t>Hello, world!</a:t>
            </a:r>
          </a:p>
          <a:p>
            <a:pPr eaLnBrk="0" hangingPunct="0"/>
            <a:r>
              <a:rPr lang="en-US" sz="1800" b="1">
                <a:solidFill>
                  <a:srgbClr val="0000FF"/>
                </a:solidFill>
                <a:latin typeface="Courier New" pitchFamily="49" charset="0"/>
              </a:rPr>
              <a:t>- : unit = ()</a:t>
            </a:r>
          </a:p>
        </p:txBody>
      </p:sp>
      <p:sp>
        <p:nvSpPr>
          <p:cNvPr id="54278" name="Text Box 7"/>
          <p:cNvSpPr txBox="1">
            <a:spLocks noChangeArrowheads="1"/>
          </p:cNvSpPr>
          <p:nvPr/>
        </p:nvSpPr>
        <p:spPr bwMode="auto">
          <a:xfrm>
            <a:off x="609600" y="1600200"/>
            <a:ext cx="1268413" cy="457200"/>
          </a:xfrm>
          <a:prstGeom prst="rect">
            <a:avLst/>
          </a:prstGeom>
          <a:noFill/>
          <a:ln w="9525">
            <a:noFill/>
            <a:miter lim="800000"/>
            <a:headEnd/>
            <a:tailEnd/>
          </a:ln>
        </p:spPr>
        <p:txBody>
          <a:bodyPr wrap="none">
            <a:spAutoFit/>
          </a:bodyPr>
          <a:lstStyle/>
          <a:p>
            <a:pPr eaLnBrk="0" hangingPunct="0"/>
            <a:r>
              <a:rPr lang="en-US"/>
              <a:t>intro.ml: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6322" name="Slide Number Placeholder 4"/>
          <p:cNvSpPr>
            <a:spLocks noGrp="1"/>
          </p:cNvSpPr>
          <p:nvPr>
            <p:ph type="sldNum" sz="quarter" idx="11"/>
          </p:nvPr>
        </p:nvSpPr>
        <p:spPr>
          <a:noFill/>
          <a:ln>
            <a:miter lim="800000"/>
            <a:headEnd/>
            <a:tailEnd/>
          </a:ln>
        </p:spPr>
        <p:txBody>
          <a:bodyPr/>
          <a:lstStyle/>
          <a:p>
            <a:fld id="{4FBEBCB2-9EFF-44BA-9ADD-F2363D51BC03}" type="slidenum">
              <a:rPr lang="en-US" smtClean="0">
                <a:ea typeface="ＭＳ Ｐゴシック"/>
                <a:cs typeface="ＭＳ Ｐゴシック"/>
              </a:rPr>
              <a:pPr/>
              <a:t>21</a:t>
            </a:fld>
            <a:endParaRPr lang="en-US" smtClean="0">
              <a:ea typeface="ＭＳ Ｐゴシック"/>
              <a:cs typeface="ＭＳ Ｐゴシック"/>
            </a:endParaRPr>
          </a:p>
        </p:txBody>
      </p:sp>
      <p:sp>
        <p:nvSpPr>
          <p:cNvPr id="56323" name="Rectangle 2"/>
          <p:cNvSpPr>
            <a:spLocks noGrp="1" noChangeArrowheads="1"/>
          </p:cNvSpPr>
          <p:nvPr>
            <p:ph type="title"/>
          </p:nvPr>
        </p:nvSpPr>
        <p:spPr/>
        <p:txBody>
          <a:bodyPr/>
          <a:lstStyle/>
          <a:p>
            <a:pPr eaLnBrk="1" hangingPunct="1"/>
            <a:r>
              <a:rPr lang="en-US" smtClean="0"/>
              <a:t>Attributes of a Good Language</a:t>
            </a:r>
          </a:p>
        </p:txBody>
      </p:sp>
      <p:sp>
        <p:nvSpPr>
          <p:cNvPr id="2643971" name="Rectangle 3"/>
          <p:cNvSpPr>
            <a:spLocks noGrp="1" noChangeArrowheads="1"/>
          </p:cNvSpPr>
          <p:nvPr>
            <p:ph type="body" idx="1"/>
          </p:nvPr>
        </p:nvSpPr>
        <p:spPr>
          <a:xfrm>
            <a:off x="457200" y="1524000"/>
            <a:ext cx="7467600" cy="4876800"/>
          </a:xfrm>
        </p:spPr>
        <p:txBody>
          <a:bodyPr/>
          <a:lstStyle/>
          <a:p>
            <a:pPr marL="533400" indent="-533400" eaLnBrk="1" hangingPunct="1">
              <a:buFontTx/>
              <a:buAutoNum type="arabicPeriod"/>
            </a:pPr>
            <a:r>
              <a:rPr lang="en-US" smtClean="0"/>
              <a:t>Clarity, simplicity, and unity</a:t>
            </a:r>
          </a:p>
          <a:p>
            <a:pPr marL="914400" lvl="1" indent="-457200" eaLnBrk="1" hangingPunct="1"/>
            <a:r>
              <a:rPr lang="en-US" smtClean="0"/>
              <a:t>Provides both a framework for thinking about algorithms and a means of expressing those algorithms </a:t>
            </a:r>
          </a:p>
          <a:p>
            <a:pPr marL="533400" indent="-533400" eaLnBrk="1" hangingPunct="1">
              <a:buFontTx/>
              <a:buAutoNum type="arabicPeriod"/>
            </a:pPr>
            <a:r>
              <a:rPr lang="en-US" smtClean="0"/>
              <a:t>Orthogonality</a:t>
            </a:r>
          </a:p>
          <a:p>
            <a:pPr marL="914400" lvl="1" indent="-457200" eaLnBrk="1" hangingPunct="1"/>
            <a:r>
              <a:rPr lang="en-US" smtClean="0"/>
              <a:t>Every combination of features is meaningful</a:t>
            </a:r>
          </a:p>
          <a:p>
            <a:pPr marL="914400" lvl="1" indent="-457200" eaLnBrk="1" hangingPunct="1"/>
            <a:r>
              <a:rPr lang="en-US" smtClean="0"/>
              <a:t>Features work independently</a:t>
            </a:r>
          </a:p>
          <a:p>
            <a:pPr marL="1295400" lvl="2" indent="-381000" eaLnBrk="1" hangingPunct="1"/>
            <a:r>
              <a:rPr lang="en-US" smtClean="0"/>
              <a:t>What if, instead of working independently, adjusting the volume on your radio also changed the station?  You would have to carefully change both simultaneously and it would become difficult to find the right station and keep it at the right volume.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43971">
                                            <p:txEl>
                                              <p:pRg st="2" end="2"/>
                                            </p:txEl>
                                          </p:spTgt>
                                        </p:tgtEl>
                                        <p:attrNameLst>
                                          <p:attrName>style.visibility</p:attrName>
                                        </p:attrNameLst>
                                      </p:cBhvr>
                                      <p:to>
                                        <p:strVal val="visible"/>
                                      </p:to>
                                    </p:set>
                                    <p:anim calcmode="lin" valueType="num">
                                      <p:cBhvr additive="base">
                                        <p:cTn id="7" dur="500" fill="hold"/>
                                        <p:tgtEl>
                                          <p:spTgt spid="26439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39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43971">
                                            <p:txEl>
                                              <p:pRg st="3" end="3"/>
                                            </p:txEl>
                                          </p:spTgt>
                                        </p:tgtEl>
                                        <p:attrNameLst>
                                          <p:attrName>style.visibility</p:attrName>
                                        </p:attrNameLst>
                                      </p:cBhvr>
                                      <p:to>
                                        <p:strVal val="visible"/>
                                      </p:to>
                                    </p:set>
                                    <p:anim calcmode="lin" valueType="num">
                                      <p:cBhvr additive="base">
                                        <p:cTn id="11" dur="500" fill="hold"/>
                                        <p:tgtEl>
                                          <p:spTgt spid="26439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4397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43971">
                                            <p:txEl>
                                              <p:pRg st="4" end="4"/>
                                            </p:txEl>
                                          </p:spTgt>
                                        </p:tgtEl>
                                        <p:attrNameLst>
                                          <p:attrName>style.visibility</p:attrName>
                                        </p:attrNameLst>
                                      </p:cBhvr>
                                      <p:to>
                                        <p:strVal val="visible"/>
                                      </p:to>
                                    </p:set>
                                    <p:anim calcmode="lin" valueType="num">
                                      <p:cBhvr additive="base">
                                        <p:cTn id="15" dur="500" fill="hold"/>
                                        <p:tgtEl>
                                          <p:spTgt spid="26439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4397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43971">
                                            <p:txEl>
                                              <p:pRg st="5" end="5"/>
                                            </p:txEl>
                                          </p:spTgt>
                                        </p:tgtEl>
                                        <p:attrNameLst>
                                          <p:attrName>style.visibility</p:attrName>
                                        </p:attrNameLst>
                                      </p:cBhvr>
                                      <p:to>
                                        <p:strVal val="visible"/>
                                      </p:to>
                                    </p:set>
                                    <p:anim calcmode="lin" valueType="num">
                                      <p:cBhvr additive="base">
                                        <p:cTn id="19" dur="500" fill="hold"/>
                                        <p:tgtEl>
                                          <p:spTgt spid="26439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39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58370" name="Slide Number Placeholder 4"/>
          <p:cNvSpPr>
            <a:spLocks noGrp="1"/>
          </p:cNvSpPr>
          <p:nvPr>
            <p:ph type="sldNum" sz="quarter" idx="11"/>
          </p:nvPr>
        </p:nvSpPr>
        <p:spPr>
          <a:noFill/>
          <a:ln>
            <a:miter lim="800000"/>
            <a:headEnd/>
            <a:tailEnd/>
          </a:ln>
        </p:spPr>
        <p:txBody>
          <a:bodyPr/>
          <a:lstStyle/>
          <a:p>
            <a:fld id="{D4D37FB5-99BC-4D45-9DDA-C79ABF6EAE6F}" type="slidenum">
              <a:rPr lang="en-US" smtClean="0">
                <a:ea typeface="ＭＳ Ｐゴシック"/>
                <a:cs typeface="ＭＳ Ｐゴシック"/>
              </a:rPr>
              <a:pPr/>
              <a:t>22</a:t>
            </a:fld>
            <a:endParaRPr lang="en-US" smtClean="0">
              <a:ea typeface="ＭＳ Ｐゴシック"/>
              <a:cs typeface="ＭＳ Ｐゴシック"/>
            </a:endParaRPr>
          </a:p>
        </p:txBody>
      </p:sp>
      <p:sp>
        <p:nvSpPr>
          <p:cNvPr id="58371" name="Rectangle 2"/>
          <p:cNvSpPr>
            <a:spLocks noGrp="1" noChangeArrowheads="1"/>
          </p:cNvSpPr>
          <p:nvPr>
            <p:ph type="title"/>
          </p:nvPr>
        </p:nvSpPr>
        <p:spPr/>
        <p:txBody>
          <a:bodyPr/>
          <a:lstStyle/>
          <a:p>
            <a:pPr eaLnBrk="1" hangingPunct="1"/>
            <a:r>
              <a:rPr lang="en-US" smtClean="0"/>
              <a:t>Attributes of a Good Language</a:t>
            </a:r>
          </a:p>
        </p:txBody>
      </p:sp>
      <p:sp>
        <p:nvSpPr>
          <p:cNvPr id="2646019" name="Rectangle 3"/>
          <p:cNvSpPr>
            <a:spLocks noGrp="1" noChangeArrowheads="1"/>
          </p:cNvSpPr>
          <p:nvPr>
            <p:ph type="body" idx="1"/>
          </p:nvPr>
        </p:nvSpPr>
        <p:spPr/>
        <p:txBody>
          <a:bodyPr/>
          <a:lstStyle/>
          <a:p>
            <a:pPr marL="533400" indent="-533400" eaLnBrk="1" hangingPunct="1">
              <a:buFontTx/>
              <a:buAutoNum type="arabicPeriod" startAt="3"/>
            </a:pPr>
            <a:r>
              <a:rPr lang="en-US" smtClean="0"/>
              <a:t>Naturalness for the application</a:t>
            </a:r>
          </a:p>
          <a:p>
            <a:pPr marL="914400" lvl="1" indent="-457200" eaLnBrk="1" hangingPunct="1"/>
            <a:r>
              <a:rPr lang="en-US" smtClean="0"/>
              <a:t>Program structure reflects the logical structure of algorithm</a:t>
            </a:r>
          </a:p>
          <a:p>
            <a:pPr marL="533400" indent="-533400" eaLnBrk="1" hangingPunct="1">
              <a:buFontTx/>
              <a:buAutoNum type="arabicPeriod" startAt="3"/>
            </a:pPr>
            <a:r>
              <a:rPr lang="en-US" smtClean="0"/>
              <a:t>Support for abstraction</a:t>
            </a:r>
          </a:p>
          <a:p>
            <a:pPr marL="914400" lvl="1" indent="-457200" eaLnBrk="1" hangingPunct="1"/>
            <a:r>
              <a:rPr lang="en-US" smtClean="0"/>
              <a:t>Program data reflects problem being solved </a:t>
            </a:r>
          </a:p>
          <a:p>
            <a:pPr marL="533400" indent="-533400" eaLnBrk="1" hangingPunct="1">
              <a:buFontTx/>
              <a:buAutoNum type="arabicPeriod" startAt="3"/>
            </a:pPr>
            <a:r>
              <a:rPr lang="en-US" smtClean="0"/>
              <a:t>Ease of program verification</a:t>
            </a:r>
          </a:p>
          <a:p>
            <a:pPr marL="914400" lvl="1" indent="-457200" eaLnBrk="1" hangingPunct="1"/>
            <a:r>
              <a:rPr lang="en-US" smtClean="0"/>
              <a:t>Verifying that program correctly performs its required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46019">
                                            <p:txEl>
                                              <p:pRg st="2" end="2"/>
                                            </p:txEl>
                                          </p:spTgt>
                                        </p:tgtEl>
                                        <p:attrNameLst>
                                          <p:attrName>style.visibility</p:attrName>
                                        </p:attrNameLst>
                                      </p:cBhvr>
                                      <p:to>
                                        <p:strVal val="visible"/>
                                      </p:to>
                                    </p:set>
                                    <p:anim calcmode="lin" valueType="num">
                                      <p:cBhvr additive="base">
                                        <p:cTn id="7" dur="500" fill="hold"/>
                                        <p:tgtEl>
                                          <p:spTgt spid="26460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60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46019">
                                            <p:txEl>
                                              <p:pRg st="3" end="3"/>
                                            </p:txEl>
                                          </p:spTgt>
                                        </p:tgtEl>
                                        <p:attrNameLst>
                                          <p:attrName>style.visibility</p:attrName>
                                        </p:attrNameLst>
                                      </p:cBhvr>
                                      <p:to>
                                        <p:strVal val="visible"/>
                                      </p:to>
                                    </p:set>
                                    <p:anim calcmode="lin" valueType="num">
                                      <p:cBhvr additive="base">
                                        <p:cTn id="11" dur="500" fill="hold"/>
                                        <p:tgtEl>
                                          <p:spTgt spid="26460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4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46019">
                                            <p:txEl>
                                              <p:pRg st="4" end="4"/>
                                            </p:txEl>
                                          </p:spTgt>
                                        </p:tgtEl>
                                        <p:attrNameLst>
                                          <p:attrName>style.visibility</p:attrName>
                                        </p:attrNameLst>
                                      </p:cBhvr>
                                      <p:to>
                                        <p:strVal val="visible"/>
                                      </p:to>
                                    </p:set>
                                    <p:anim calcmode="lin" valueType="num">
                                      <p:cBhvr additive="base">
                                        <p:cTn id="17" dur="500" fill="hold"/>
                                        <p:tgtEl>
                                          <p:spTgt spid="264601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4601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46019">
                                            <p:txEl>
                                              <p:pRg st="5" end="5"/>
                                            </p:txEl>
                                          </p:spTgt>
                                        </p:tgtEl>
                                        <p:attrNameLst>
                                          <p:attrName>style.visibility</p:attrName>
                                        </p:attrNameLst>
                                      </p:cBhvr>
                                      <p:to>
                                        <p:strVal val="visible"/>
                                      </p:to>
                                    </p:set>
                                    <p:anim calcmode="lin" valueType="num">
                                      <p:cBhvr additive="base">
                                        <p:cTn id="21" dur="500" fill="hold"/>
                                        <p:tgtEl>
                                          <p:spTgt spid="264601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4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0418" name="Slide Number Placeholder 4"/>
          <p:cNvSpPr>
            <a:spLocks noGrp="1"/>
          </p:cNvSpPr>
          <p:nvPr>
            <p:ph type="sldNum" sz="quarter" idx="11"/>
          </p:nvPr>
        </p:nvSpPr>
        <p:spPr>
          <a:noFill/>
          <a:ln>
            <a:miter lim="800000"/>
            <a:headEnd/>
            <a:tailEnd/>
          </a:ln>
        </p:spPr>
        <p:txBody>
          <a:bodyPr/>
          <a:lstStyle/>
          <a:p>
            <a:fld id="{A00DB988-8F7D-42DF-BF78-D03F1B361273}" type="slidenum">
              <a:rPr lang="en-US" smtClean="0">
                <a:ea typeface="ＭＳ Ｐゴシック"/>
                <a:cs typeface="ＭＳ Ｐゴシック"/>
              </a:rPr>
              <a:pPr/>
              <a:t>23</a:t>
            </a:fld>
            <a:endParaRPr lang="en-US" smtClean="0">
              <a:ea typeface="ＭＳ Ｐゴシック"/>
              <a:cs typeface="ＭＳ Ｐゴシック"/>
            </a:endParaRPr>
          </a:p>
        </p:txBody>
      </p:sp>
      <p:sp>
        <p:nvSpPr>
          <p:cNvPr id="60419" name="Rectangle 2"/>
          <p:cNvSpPr>
            <a:spLocks noGrp="1" noChangeArrowheads="1"/>
          </p:cNvSpPr>
          <p:nvPr>
            <p:ph type="title"/>
          </p:nvPr>
        </p:nvSpPr>
        <p:spPr/>
        <p:txBody>
          <a:bodyPr/>
          <a:lstStyle/>
          <a:p>
            <a:pPr eaLnBrk="1" hangingPunct="1"/>
            <a:r>
              <a:rPr lang="en-US" smtClean="0"/>
              <a:t>Attributes of a Good Language</a:t>
            </a:r>
          </a:p>
        </p:txBody>
      </p:sp>
      <p:sp>
        <p:nvSpPr>
          <p:cNvPr id="2648067" name="Rectangle 3"/>
          <p:cNvSpPr>
            <a:spLocks noGrp="1" noChangeArrowheads="1"/>
          </p:cNvSpPr>
          <p:nvPr>
            <p:ph type="body" idx="1"/>
          </p:nvPr>
        </p:nvSpPr>
        <p:spPr/>
        <p:txBody>
          <a:bodyPr/>
          <a:lstStyle/>
          <a:p>
            <a:pPr marL="533400" indent="-533400" eaLnBrk="1" hangingPunct="1">
              <a:buFontTx/>
              <a:buAutoNum type="arabicPeriod" startAt="6"/>
            </a:pPr>
            <a:r>
              <a:rPr lang="en-US" smtClean="0"/>
              <a:t>Programming environment</a:t>
            </a:r>
          </a:p>
          <a:p>
            <a:pPr marL="914400" lvl="1" indent="-457200" eaLnBrk="1" hangingPunct="1"/>
            <a:r>
              <a:rPr lang="en-US" smtClean="0"/>
              <a:t>External support for the language</a:t>
            </a:r>
          </a:p>
          <a:p>
            <a:pPr marL="533400" indent="-533400" eaLnBrk="1" hangingPunct="1">
              <a:buFontTx/>
              <a:buAutoNum type="arabicPeriod" startAt="6"/>
            </a:pPr>
            <a:r>
              <a:rPr lang="en-US" smtClean="0"/>
              <a:t>Portability of programs</a:t>
            </a:r>
          </a:p>
          <a:p>
            <a:pPr marL="914400" lvl="1" indent="-457200" eaLnBrk="1" hangingPunct="1"/>
            <a:r>
              <a:rPr lang="en-US" smtClean="0"/>
              <a:t>Can develop programs on one computer system and run it on a different computer system</a:t>
            </a:r>
          </a:p>
          <a:p>
            <a:pPr marL="533400" indent="-533400" eaLnBrk="1" hangingPunct="1">
              <a:buFontTx/>
              <a:buAutoNum type="arabicPeriod" startAt="6"/>
            </a:pPr>
            <a:r>
              <a:rPr lang="en-US" smtClean="0"/>
              <a:t>Cost of use</a:t>
            </a:r>
          </a:p>
          <a:p>
            <a:pPr marL="914400" lvl="1" indent="-457200" eaLnBrk="1" hangingPunct="1"/>
            <a:r>
              <a:rPr lang="en-US" smtClean="0"/>
              <a:t>Program execution (run time), program translation, program creation, and program maintenance</a:t>
            </a:r>
          </a:p>
          <a:p>
            <a:pPr marL="533400" indent="-533400" eaLnBrk="1" hangingPunct="1">
              <a:buFontTx/>
              <a:buAutoNum type="arabicPeriod" startAt="6"/>
            </a:pPr>
            <a:r>
              <a:rPr lang="en-US" smtClean="0"/>
              <a:t>Security &amp; safety</a:t>
            </a:r>
          </a:p>
          <a:p>
            <a:pPr marL="914400" lvl="1" indent="-457200" eaLnBrk="1" hangingPunct="1"/>
            <a:r>
              <a:rPr lang="en-US" smtClean="0"/>
              <a:t>Should be very hard to write unsafe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48067">
                                            <p:txEl>
                                              <p:pRg st="2" end="2"/>
                                            </p:txEl>
                                          </p:spTgt>
                                        </p:tgtEl>
                                        <p:attrNameLst>
                                          <p:attrName>style.visibility</p:attrName>
                                        </p:attrNameLst>
                                      </p:cBhvr>
                                      <p:to>
                                        <p:strVal val="visible"/>
                                      </p:to>
                                    </p:set>
                                    <p:anim calcmode="lin" valueType="num">
                                      <p:cBhvr additive="base">
                                        <p:cTn id="7" dur="500" fill="hold"/>
                                        <p:tgtEl>
                                          <p:spTgt spid="26480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806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48067">
                                            <p:txEl>
                                              <p:pRg st="3" end="3"/>
                                            </p:txEl>
                                          </p:spTgt>
                                        </p:tgtEl>
                                        <p:attrNameLst>
                                          <p:attrName>style.visibility</p:attrName>
                                        </p:attrNameLst>
                                      </p:cBhvr>
                                      <p:to>
                                        <p:strVal val="visible"/>
                                      </p:to>
                                    </p:set>
                                    <p:anim calcmode="lin" valueType="num">
                                      <p:cBhvr additive="base">
                                        <p:cTn id="11" dur="500" fill="hold"/>
                                        <p:tgtEl>
                                          <p:spTgt spid="264806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4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48067">
                                            <p:txEl>
                                              <p:pRg st="4" end="4"/>
                                            </p:txEl>
                                          </p:spTgt>
                                        </p:tgtEl>
                                        <p:attrNameLst>
                                          <p:attrName>style.visibility</p:attrName>
                                        </p:attrNameLst>
                                      </p:cBhvr>
                                      <p:to>
                                        <p:strVal val="visible"/>
                                      </p:to>
                                    </p:set>
                                    <p:anim calcmode="lin" valueType="num">
                                      <p:cBhvr additive="base">
                                        <p:cTn id="17" dur="500" fill="hold"/>
                                        <p:tgtEl>
                                          <p:spTgt spid="264806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4806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48067">
                                            <p:txEl>
                                              <p:pRg st="5" end="5"/>
                                            </p:txEl>
                                          </p:spTgt>
                                        </p:tgtEl>
                                        <p:attrNameLst>
                                          <p:attrName>style.visibility</p:attrName>
                                        </p:attrNameLst>
                                      </p:cBhvr>
                                      <p:to>
                                        <p:strVal val="visible"/>
                                      </p:to>
                                    </p:set>
                                    <p:anim calcmode="lin" valueType="num">
                                      <p:cBhvr additive="base">
                                        <p:cTn id="21" dur="500" fill="hold"/>
                                        <p:tgtEl>
                                          <p:spTgt spid="264806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48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48067">
                                            <p:txEl>
                                              <p:pRg st="6" end="6"/>
                                            </p:txEl>
                                          </p:spTgt>
                                        </p:tgtEl>
                                        <p:attrNameLst>
                                          <p:attrName>style.visibility</p:attrName>
                                        </p:attrNameLst>
                                      </p:cBhvr>
                                      <p:to>
                                        <p:strVal val="visible"/>
                                      </p:to>
                                    </p:set>
                                    <p:anim calcmode="lin" valueType="num">
                                      <p:cBhvr additive="base">
                                        <p:cTn id="27" dur="500" fill="hold"/>
                                        <p:tgtEl>
                                          <p:spTgt spid="264806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4806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48067">
                                            <p:txEl>
                                              <p:pRg st="7" end="7"/>
                                            </p:txEl>
                                          </p:spTgt>
                                        </p:tgtEl>
                                        <p:attrNameLst>
                                          <p:attrName>style.visibility</p:attrName>
                                        </p:attrNameLst>
                                      </p:cBhvr>
                                      <p:to>
                                        <p:strVal val="visible"/>
                                      </p:to>
                                    </p:set>
                                    <p:anim calcmode="lin" valueType="num">
                                      <p:cBhvr additive="base">
                                        <p:cTn id="31" dur="500" fill="hold"/>
                                        <p:tgtEl>
                                          <p:spTgt spid="264806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480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2466" name="Slide Number Placeholder 4"/>
          <p:cNvSpPr>
            <a:spLocks noGrp="1"/>
          </p:cNvSpPr>
          <p:nvPr>
            <p:ph type="sldNum" sz="quarter" idx="11"/>
          </p:nvPr>
        </p:nvSpPr>
        <p:spPr>
          <a:noFill/>
          <a:ln>
            <a:miter lim="800000"/>
            <a:headEnd/>
            <a:tailEnd/>
          </a:ln>
        </p:spPr>
        <p:txBody>
          <a:bodyPr/>
          <a:lstStyle/>
          <a:p>
            <a:fld id="{763DD032-48CC-4343-9778-CF2A38FD8F0F}" type="slidenum">
              <a:rPr lang="en-US" smtClean="0">
                <a:ea typeface="ＭＳ Ｐゴシック"/>
                <a:cs typeface="ＭＳ Ｐゴシック"/>
              </a:rPr>
              <a:pPr/>
              <a:t>24</a:t>
            </a:fld>
            <a:endParaRPr lang="en-US" smtClean="0">
              <a:ea typeface="ＭＳ Ｐゴシック"/>
              <a:cs typeface="ＭＳ Ｐゴシック"/>
            </a:endParaRPr>
          </a:p>
        </p:txBody>
      </p:sp>
      <p:sp>
        <p:nvSpPr>
          <p:cNvPr id="62467" name="Rectangle 2"/>
          <p:cNvSpPr>
            <a:spLocks noGrp="1" noChangeArrowheads="1"/>
          </p:cNvSpPr>
          <p:nvPr>
            <p:ph type="title"/>
          </p:nvPr>
        </p:nvSpPr>
        <p:spPr/>
        <p:txBody>
          <a:bodyPr/>
          <a:lstStyle/>
          <a:p>
            <a:pPr eaLnBrk="1" hangingPunct="1"/>
            <a:r>
              <a:rPr lang="en-US" smtClean="0"/>
              <a:t>Executing Languages</a:t>
            </a:r>
          </a:p>
        </p:txBody>
      </p:sp>
      <p:sp>
        <p:nvSpPr>
          <p:cNvPr id="62468" name="Rectangle 3"/>
          <p:cNvSpPr>
            <a:spLocks noGrp="1" noChangeArrowheads="1"/>
          </p:cNvSpPr>
          <p:nvPr>
            <p:ph type="body" idx="1"/>
          </p:nvPr>
        </p:nvSpPr>
        <p:spPr/>
        <p:txBody>
          <a:bodyPr/>
          <a:lstStyle/>
          <a:p>
            <a:pPr eaLnBrk="1" hangingPunct="1"/>
            <a:r>
              <a:rPr lang="en-US" smtClean="0"/>
              <a:t>Consider a high-level language (i.e., not machine code).   There are two main ways which the language can use for executing programs: compilation versus interpretation</a:t>
            </a:r>
          </a:p>
          <a:p>
            <a:pPr eaLnBrk="1" hangingPunct="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4514" name="Slide Number Placeholder 4"/>
          <p:cNvSpPr>
            <a:spLocks noGrp="1"/>
          </p:cNvSpPr>
          <p:nvPr>
            <p:ph type="sldNum" sz="quarter" idx="11"/>
          </p:nvPr>
        </p:nvSpPr>
        <p:spPr>
          <a:noFill/>
          <a:ln>
            <a:miter lim="800000"/>
            <a:headEnd/>
            <a:tailEnd/>
          </a:ln>
        </p:spPr>
        <p:txBody>
          <a:bodyPr/>
          <a:lstStyle/>
          <a:p>
            <a:fld id="{8F3EA65A-B739-4FB0-96DD-937C4C9DF407}" type="slidenum">
              <a:rPr lang="en-US" smtClean="0">
                <a:ea typeface="ＭＳ Ｐゴシック"/>
                <a:cs typeface="ＭＳ Ｐゴシック"/>
              </a:rPr>
              <a:pPr/>
              <a:t>25</a:t>
            </a:fld>
            <a:endParaRPr lang="en-US" smtClean="0">
              <a:ea typeface="ＭＳ Ｐゴシック"/>
              <a:cs typeface="ＭＳ Ｐゴシック"/>
            </a:endParaRPr>
          </a:p>
        </p:txBody>
      </p:sp>
      <p:sp>
        <p:nvSpPr>
          <p:cNvPr id="64515" name="Rectangle 2"/>
          <p:cNvSpPr>
            <a:spLocks noGrp="1" noChangeArrowheads="1"/>
          </p:cNvSpPr>
          <p:nvPr>
            <p:ph type="title"/>
          </p:nvPr>
        </p:nvSpPr>
        <p:spPr/>
        <p:txBody>
          <a:bodyPr/>
          <a:lstStyle/>
          <a:p>
            <a:pPr eaLnBrk="1" hangingPunct="1"/>
            <a:r>
              <a:rPr lang="en-US" smtClean="0"/>
              <a:t>Compilation or Translation</a:t>
            </a:r>
          </a:p>
        </p:txBody>
      </p:sp>
      <p:sp>
        <p:nvSpPr>
          <p:cNvPr id="64516" name="Rectangle 3"/>
          <p:cNvSpPr>
            <a:spLocks noGrp="1" noChangeArrowheads="1"/>
          </p:cNvSpPr>
          <p:nvPr>
            <p:ph type="body" idx="1"/>
          </p:nvPr>
        </p:nvSpPr>
        <p:spPr>
          <a:xfrm>
            <a:off x="457200" y="4038600"/>
            <a:ext cx="8153400" cy="2362200"/>
          </a:xfrm>
        </p:spPr>
        <p:txBody>
          <a:bodyPr/>
          <a:lstStyle/>
          <a:p>
            <a:pPr eaLnBrk="1" hangingPunct="1"/>
            <a:r>
              <a:rPr lang="en-US" smtClean="0"/>
              <a:t>Source program translated to another language</a:t>
            </a:r>
          </a:p>
          <a:p>
            <a:pPr lvl="1" eaLnBrk="1" hangingPunct="1"/>
            <a:r>
              <a:rPr lang="en-US" smtClean="0"/>
              <a:t>Often machine code, which can be directly executed</a:t>
            </a:r>
          </a:p>
        </p:txBody>
      </p:sp>
      <p:pic>
        <p:nvPicPr>
          <p:cNvPr id="64517" name="Picture 6" descr="intro"/>
          <p:cNvPicPr>
            <a:picLocks noChangeAspect="1" noChangeArrowheads="1"/>
          </p:cNvPicPr>
          <p:nvPr/>
        </p:nvPicPr>
        <p:blipFill>
          <a:blip r:embed="rId3"/>
          <a:srcRect/>
          <a:stretch>
            <a:fillRect/>
          </a:stretch>
        </p:blipFill>
        <p:spPr bwMode="auto">
          <a:xfrm>
            <a:off x="2514600" y="1828800"/>
            <a:ext cx="3894138" cy="196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6562" name="Slide Number Placeholder 4"/>
          <p:cNvSpPr>
            <a:spLocks noGrp="1"/>
          </p:cNvSpPr>
          <p:nvPr>
            <p:ph type="sldNum" sz="quarter" idx="11"/>
          </p:nvPr>
        </p:nvSpPr>
        <p:spPr>
          <a:noFill/>
          <a:ln>
            <a:miter lim="800000"/>
            <a:headEnd/>
            <a:tailEnd/>
          </a:ln>
        </p:spPr>
        <p:txBody>
          <a:bodyPr/>
          <a:lstStyle/>
          <a:p>
            <a:fld id="{60968C4B-0F1A-43F2-9B4D-FA08F434C624}" type="slidenum">
              <a:rPr lang="en-US" smtClean="0">
                <a:ea typeface="ＭＳ Ｐゴシック"/>
                <a:cs typeface="ＭＳ Ｐゴシック"/>
              </a:rPr>
              <a:pPr/>
              <a:t>26</a:t>
            </a:fld>
            <a:endParaRPr lang="en-US" smtClean="0">
              <a:ea typeface="ＭＳ Ｐゴシック"/>
              <a:cs typeface="ＭＳ Ｐゴシック"/>
            </a:endParaRPr>
          </a:p>
        </p:txBody>
      </p:sp>
      <p:sp>
        <p:nvSpPr>
          <p:cNvPr id="66563" name="Rectangle 2"/>
          <p:cNvSpPr>
            <a:spLocks noGrp="1" noChangeArrowheads="1"/>
          </p:cNvSpPr>
          <p:nvPr>
            <p:ph type="title"/>
          </p:nvPr>
        </p:nvSpPr>
        <p:spPr/>
        <p:txBody>
          <a:bodyPr/>
          <a:lstStyle/>
          <a:p>
            <a:pPr eaLnBrk="1" hangingPunct="1"/>
            <a:r>
              <a:rPr lang="en-US" smtClean="0"/>
              <a:t>Steps of Compilation</a:t>
            </a:r>
          </a:p>
        </p:txBody>
      </p:sp>
      <p:sp>
        <p:nvSpPr>
          <p:cNvPr id="66564" name="Rectangle 3"/>
          <p:cNvSpPr>
            <a:spLocks noGrp="1" noChangeArrowheads="1"/>
          </p:cNvSpPr>
          <p:nvPr>
            <p:ph type="body" idx="1"/>
          </p:nvPr>
        </p:nvSpPr>
        <p:spPr>
          <a:xfrm>
            <a:off x="457200" y="4343400"/>
            <a:ext cx="8153400" cy="2057400"/>
          </a:xfrm>
        </p:spPr>
        <p:txBody>
          <a:bodyPr/>
          <a:lstStyle/>
          <a:p>
            <a:pPr eaLnBrk="1" hangingPunct="1">
              <a:buFontTx/>
              <a:buNone/>
            </a:pPr>
            <a:r>
              <a:rPr lang="en-US" smtClean="0"/>
              <a:t>1. Lexical analysis (scanning) – break up source code into </a:t>
            </a:r>
            <a:r>
              <a:rPr lang="en-US" i="1" smtClean="0"/>
              <a:t>tokens</a:t>
            </a:r>
            <a:r>
              <a:rPr lang="en-US" smtClean="0"/>
              <a:t> such as numbers, identifiers, keywords, and operators</a:t>
            </a:r>
          </a:p>
        </p:txBody>
      </p:sp>
      <p:pic>
        <p:nvPicPr>
          <p:cNvPr id="66565" name="Picture 4" descr="intro"/>
          <p:cNvPicPr>
            <a:picLocks noChangeAspect="1" noChangeArrowheads="1"/>
          </p:cNvPicPr>
          <p:nvPr/>
        </p:nvPicPr>
        <p:blipFill>
          <a:blip r:embed="rId3"/>
          <a:srcRect/>
          <a:stretch>
            <a:fillRect/>
          </a:stretch>
        </p:blipFill>
        <p:spPr bwMode="auto">
          <a:xfrm>
            <a:off x="1828800" y="1600200"/>
            <a:ext cx="5384800" cy="2151063"/>
          </a:xfrm>
          <a:prstGeom prst="rect">
            <a:avLst/>
          </a:prstGeom>
          <a:noFill/>
          <a:ln w="9525">
            <a:noFill/>
            <a:miter lim="800000"/>
            <a:headEnd/>
            <a:tailEnd/>
          </a:ln>
        </p:spPr>
      </p:pic>
      <p:grpSp>
        <p:nvGrpSpPr>
          <p:cNvPr id="66566" name="Group 11"/>
          <p:cNvGrpSpPr>
            <a:grpSpLocks/>
          </p:cNvGrpSpPr>
          <p:nvPr/>
        </p:nvGrpSpPr>
        <p:grpSpPr bwMode="auto">
          <a:xfrm>
            <a:off x="1752600" y="3657600"/>
            <a:ext cx="1295400" cy="152400"/>
            <a:chOff x="1104" y="2304"/>
            <a:chExt cx="816" cy="96"/>
          </a:xfrm>
        </p:grpSpPr>
        <p:sp>
          <p:nvSpPr>
            <p:cNvPr id="66567" name="Line 6"/>
            <p:cNvSpPr>
              <a:spLocks noChangeShapeType="1"/>
            </p:cNvSpPr>
            <p:nvPr/>
          </p:nvSpPr>
          <p:spPr bwMode="auto">
            <a:xfrm>
              <a:off x="1104" y="2400"/>
              <a:ext cx="816" cy="0"/>
            </a:xfrm>
            <a:prstGeom prst="line">
              <a:avLst/>
            </a:prstGeom>
            <a:noFill/>
            <a:ln w="38100">
              <a:solidFill>
                <a:srgbClr val="0000FF"/>
              </a:solidFill>
              <a:round/>
              <a:headEnd/>
              <a:tailEnd/>
            </a:ln>
          </p:spPr>
          <p:txBody>
            <a:bodyPr wrap="none" anchor="ctr"/>
            <a:lstStyle/>
            <a:p>
              <a:endParaRPr lang="en-US"/>
            </a:p>
          </p:txBody>
        </p:sp>
        <p:sp>
          <p:nvSpPr>
            <p:cNvPr id="66568" name="Line 9"/>
            <p:cNvSpPr>
              <a:spLocks noChangeShapeType="1"/>
            </p:cNvSpPr>
            <p:nvPr/>
          </p:nvSpPr>
          <p:spPr bwMode="auto">
            <a:xfrm flipV="1">
              <a:off x="1104" y="2304"/>
              <a:ext cx="0" cy="96"/>
            </a:xfrm>
            <a:prstGeom prst="line">
              <a:avLst/>
            </a:prstGeom>
            <a:noFill/>
            <a:ln w="38100">
              <a:solidFill>
                <a:srgbClr val="0000FF"/>
              </a:solidFill>
              <a:round/>
              <a:headEnd/>
              <a:tailEnd/>
            </a:ln>
          </p:spPr>
          <p:txBody>
            <a:bodyPr wrap="none" anchor="ctr"/>
            <a:lstStyle/>
            <a:p>
              <a:endParaRPr lang="en-US"/>
            </a:p>
          </p:txBody>
        </p:sp>
        <p:sp>
          <p:nvSpPr>
            <p:cNvPr id="66569" name="Line 10"/>
            <p:cNvSpPr>
              <a:spLocks noChangeShapeType="1"/>
            </p:cNvSpPr>
            <p:nvPr/>
          </p:nvSpPr>
          <p:spPr bwMode="auto">
            <a:xfrm flipV="1">
              <a:off x="1920" y="2304"/>
              <a:ext cx="0" cy="96"/>
            </a:xfrm>
            <a:prstGeom prst="line">
              <a:avLst/>
            </a:prstGeom>
            <a:noFill/>
            <a:ln w="38100">
              <a:solidFill>
                <a:srgbClr val="0000FF"/>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68610" name="Slide Number Placeholder 4"/>
          <p:cNvSpPr>
            <a:spLocks noGrp="1"/>
          </p:cNvSpPr>
          <p:nvPr>
            <p:ph type="sldNum" sz="quarter" idx="11"/>
          </p:nvPr>
        </p:nvSpPr>
        <p:spPr>
          <a:noFill/>
          <a:ln>
            <a:miter lim="800000"/>
            <a:headEnd/>
            <a:tailEnd/>
          </a:ln>
        </p:spPr>
        <p:txBody>
          <a:bodyPr/>
          <a:lstStyle/>
          <a:p>
            <a:fld id="{4D8423D7-7D63-4B60-B44F-A99022270315}" type="slidenum">
              <a:rPr lang="en-US" smtClean="0">
                <a:ea typeface="ＭＳ Ｐゴシック"/>
                <a:cs typeface="ＭＳ Ｐゴシック"/>
              </a:rPr>
              <a:pPr/>
              <a:t>27</a:t>
            </a:fld>
            <a:endParaRPr lang="en-US" smtClean="0">
              <a:ea typeface="ＭＳ Ｐゴシック"/>
              <a:cs typeface="ＭＳ Ｐゴシック"/>
            </a:endParaRPr>
          </a:p>
        </p:txBody>
      </p:sp>
      <p:sp>
        <p:nvSpPr>
          <p:cNvPr id="68611" name="Rectangle 2"/>
          <p:cNvSpPr>
            <a:spLocks noGrp="1" noChangeArrowheads="1"/>
          </p:cNvSpPr>
          <p:nvPr>
            <p:ph type="title"/>
          </p:nvPr>
        </p:nvSpPr>
        <p:spPr/>
        <p:txBody>
          <a:bodyPr/>
          <a:lstStyle/>
          <a:p>
            <a:pPr eaLnBrk="1" hangingPunct="1"/>
            <a:r>
              <a:rPr lang="en-US" smtClean="0"/>
              <a:t>Steps of Compilation</a:t>
            </a:r>
          </a:p>
        </p:txBody>
      </p:sp>
      <p:sp>
        <p:nvSpPr>
          <p:cNvPr id="68612" name="Rectangle 3"/>
          <p:cNvSpPr>
            <a:spLocks noGrp="1" noChangeArrowheads="1"/>
          </p:cNvSpPr>
          <p:nvPr>
            <p:ph type="body" idx="1"/>
          </p:nvPr>
        </p:nvSpPr>
        <p:spPr>
          <a:xfrm>
            <a:off x="457200" y="4343400"/>
            <a:ext cx="8153400" cy="2057400"/>
          </a:xfrm>
        </p:spPr>
        <p:txBody>
          <a:bodyPr/>
          <a:lstStyle/>
          <a:p>
            <a:pPr eaLnBrk="1" hangingPunct="1">
              <a:buFontTx/>
              <a:buNone/>
            </a:pPr>
            <a:r>
              <a:rPr lang="en-US" smtClean="0"/>
              <a:t>2. Parsing (syntax analysis) – group tokens together into higher-level language constructs (conditionals, assignment statements, functions, …)</a:t>
            </a:r>
          </a:p>
        </p:txBody>
      </p:sp>
      <p:pic>
        <p:nvPicPr>
          <p:cNvPr id="68613" name="Picture 4" descr="intro"/>
          <p:cNvPicPr>
            <a:picLocks noChangeAspect="1" noChangeArrowheads="1"/>
          </p:cNvPicPr>
          <p:nvPr/>
        </p:nvPicPr>
        <p:blipFill>
          <a:blip r:embed="rId3"/>
          <a:srcRect/>
          <a:stretch>
            <a:fillRect/>
          </a:stretch>
        </p:blipFill>
        <p:spPr bwMode="auto">
          <a:xfrm>
            <a:off x="1828800" y="1600200"/>
            <a:ext cx="5384800" cy="2151063"/>
          </a:xfrm>
          <a:prstGeom prst="rect">
            <a:avLst/>
          </a:prstGeom>
          <a:noFill/>
          <a:ln w="9525">
            <a:noFill/>
            <a:miter lim="800000"/>
            <a:headEnd/>
            <a:tailEnd/>
          </a:ln>
        </p:spPr>
      </p:pic>
      <p:grpSp>
        <p:nvGrpSpPr>
          <p:cNvPr id="68614" name="Group 5"/>
          <p:cNvGrpSpPr>
            <a:grpSpLocks/>
          </p:cNvGrpSpPr>
          <p:nvPr/>
        </p:nvGrpSpPr>
        <p:grpSpPr bwMode="auto">
          <a:xfrm>
            <a:off x="3124200" y="3657600"/>
            <a:ext cx="1295400" cy="152400"/>
            <a:chOff x="1104" y="2304"/>
            <a:chExt cx="816" cy="96"/>
          </a:xfrm>
        </p:grpSpPr>
        <p:sp>
          <p:nvSpPr>
            <p:cNvPr id="68615" name="Line 6"/>
            <p:cNvSpPr>
              <a:spLocks noChangeShapeType="1"/>
            </p:cNvSpPr>
            <p:nvPr/>
          </p:nvSpPr>
          <p:spPr bwMode="auto">
            <a:xfrm>
              <a:off x="1104" y="2400"/>
              <a:ext cx="816" cy="0"/>
            </a:xfrm>
            <a:prstGeom prst="line">
              <a:avLst/>
            </a:prstGeom>
            <a:noFill/>
            <a:ln w="38100">
              <a:solidFill>
                <a:srgbClr val="0000FF"/>
              </a:solidFill>
              <a:round/>
              <a:headEnd/>
              <a:tailEnd/>
            </a:ln>
          </p:spPr>
          <p:txBody>
            <a:bodyPr wrap="none" anchor="ctr"/>
            <a:lstStyle/>
            <a:p>
              <a:endParaRPr lang="en-US"/>
            </a:p>
          </p:txBody>
        </p:sp>
        <p:sp>
          <p:nvSpPr>
            <p:cNvPr id="68616" name="Line 7"/>
            <p:cNvSpPr>
              <a:spLocks noChangeShapeType="1"/>
            </p:cNvSpPr>
            <p:nvPr/>
          </p:nvSpPr>
          <p:spPr bwMode="auto">
            <a:xfrm flipV="1">
              <a:off x="1104" y="2304"/>
              <a:ext cx="0" cy="96"/>
            </a:xfrm>
            <a:prstGeom prst="line">
              <a:avLst/>
            </a:prstGeom>
            <a:noFill/>
            <a:ln w="38100">
              <a:solidFill>
                <a:srgbClr val="0000FF"/>
              </a:solidFill>
              <a:round/>
              <a:headEnd/>
              <a:tailEnd/>
            </a:ln>
          </p:spPr>
          <p:txBody>
            <a:bodyPr wrap="none" anchor="ctr"/>
            <a:lstStyle/>
            <a:p>
              <a:endParaRPr lang="en-US"/>
            </a:p>
          </p:txBody>
        </p:sp>
        <p:sp>
          <p:nvSpPr>
            <p:cNvPr id="68617" name="Line 8"/>
            <p:cNvSpPr>
              <a:spLocks noChangeShapeType="1"/>
            </p:cNvSpPr>
            <p:nvPr/>
          </p:nvSpPr>
          <p:spPr bwMode="auto">
            <a:xfrm flipV="1">
              <a:off x="1920" y="2304"/>
              <a:ext cx="0" cy="96"/>
            </a:xfrm>
            <a:prstGeom prst="line">
              <a:avLst/>
            </a:prstGeom>
            <a:noFill/>
            <a:ln w="38100">
              <a:solidFill>
                <a:srgbClr val="0000FF"/>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70658" name="Slide Number Placeholder 4"/>
          <p:cNvSpPr>
            <a:spLocks noGrp="1"/>
          </p:cNvSpPr>
          <p:nvPr>
            <p:ph type="sldNum" sz="quarter" idx="11"/>
          </p:nvPr>
        </p:nvSpPr>
        <p:spPr>
          <a:noFill/>
          <a:ln>
            <a:miter lim="800000"/>
            <a:headEnd/>
            <a:tailEnd/>
          </a:ln>
        </p:spPr>
        <p:txBody>
          <a:bodyPr/>
          <a:lstStyle/>
          <a:p>
            <a:fld id="{62535944-66FB-47EF-9539-D27944C58C16}" type="slidenum">
              <a:rPr lang="en-US" smtClean="0">
                <a:ea typeface="ＭＳ Ｐゴシック"/>
                <a:cs typeface="ＭＳ Ｐゴシック"/>
              </a:rPr>
              <a:pPr/>
              <a:t>28</a:t>
            </a:fld>
            <a:endParaRPr lang="en-US" smtClean="0">
              <a:ea typeface="ＭＳ Ｐゴシック"/>
              <a:cs typeface="ＭＳ Ｐゴシック"/>
            </a:endParaRPr>
          </a:p>
        </p:txBody>
      </p:sp>
      <p:sp>
        <p:nvSpPr>
          <p:cNvPr id="70659" name="Rectangle 2"/>
          <p:cNvSpPr>
            <a:spLocks noGrp="1" noChangeArrowheads="1"/>
          </p:cNvSpPr>
          <p:nvPr>
            <p:ph type="title"/>
          </p:nvPr>
        </p:nvSpPr>
        <p:spPr/>
        <p:txBody>
          <a:bodyPr/>
          <a:lstStyle/>
          <a:p>
            <a:pPr eaLnBrk="1" hangingPunct="1"/>
            <a:r>
              <a:rPr lang="en-US" smtClean="0"/>
              <a:t>Steps of Compilation</a:t>
            </a:r>
          </a:p>
        </p:txBody>
      </p:sp>
      <p:sp>
        <p:nvSpPr>
          <p:cNvPr id="70660" name="Rectangle 3"/>
          <p:cNvSpPr>
            <a:spLocks noGrp="1" noChangeArrowheads="1"/>
          </p:cNvSpPr>
          <p:nvPr>
            <p:ph type="body" idx="1"/>
          </p:nvPr>
        </p:nvSpPr>
        <p:spPr>
          <a:xfrm>
            <a:off x="457200" y="4343400"/>
            <a:ext cx="8153400" cy="2057400"/>
          </a:xfrm>
        </p:spPr>
        <p:txBody>
          <a:bodyPr/>
          <a:lstStyle/>
          <a:p>
            <a:pPr eaLnBrk="1" hangingPunct="1">
              <a:buFontTx/>
              <a:buNone/>
            </a:pPr>
            <a:r>
              <a:rPr lang="en-US" smtClean="0"/>
              <a:t>3. Intermediate code generation – verify that the source program is valid and translate it into an internal representation</a:t>
            </a:r>
          </a:p>
          <a:p>
            <a:pPr lvl="1" eaLnBrk="1" hangingPunct="1"/>
            <a:r>
              <a:rPr lang="en-US" smtClean="0"/>
              <a:t>May have more than one intermediate representation</a:t>
            </a:r>
          </a:p>
        </p:txBody>
      </p:sp>
      <p:pic>
        <p:nvPicPr>
          <p:cNvPr id="70661" name="Picture 4" descr="intro"/>
          <p:cNvPicPr>
            <a:picLocks noChangeAspect="1" noChangeArrowheads="1"/>
          </p:cNvPicPr>
          <p:nvPr/>
        </p:nvPicPr>
        <p:blipFill>
          <a:blip r:embed="rId3"/>
          <a:srcRect/>
          <a:stretch>
            <a:fillRect/>
          </a:stretch>
        </p:blipFill>
        <p:spPr bwMode="auto">
          <a:xfrm>
            <a:off x="1828800" y="1600200"/>
            <a:ext cx="5384800" cy="2151063"/>
          </a:xfrm>
          <a:prstGeom prst="rect">
            <a:avLst/>
          </a:prstGeom>
          <a:noFill/>
          <a:ln w="9525">
            <a:noFill/>
            <a:miter lim="800000"/>
            <a:headEnd/>
            <a:tailEnd/>
          </a:ln>
        </p:spPr>
      </p:pic>
      <p:grpSp>
        <p:nvGrpSpPr>
          <p:cNvPr id="70662" name="Group 5"/>
          <p:cNvGrpSpPr>
            <a:grpSpLocks/>
          </p:cNvGrpSpPr>
          <p:nvPr/>
        </p:nvGrpSpPr>
        <p:grpSpPr bwMode="auto">
          <a:xfrm>
            <a:off x="4572000" y="3657600"/>
            <a:ext cx="1295400" cy="152400"/>
            <a:chOff x="1104" y="2304"/>
            <a:chExt cx="816" cy="96"/>
          </a:xfrm>
        </p:grpSpPr>
        <p:sp>
          <p:nvSpPr>
            <p:cNvPr id="70663" name="Line 6"/>
            <p:cNvSpPr>
              <a:spLocks noChangeShapeType="1"/>
            </p:cNvSpPr>
            <p:nvPr/>
          </p:nvSpPr>
          <p:spPr bwMode="auto">
            <a:xfrm>
              <a:off x="1104" y="2400"/>
              <a:ext cx="816" cy="0"/>
            </a:xfrm>
            <a:prstGeom prst="line">
              <a:avLst/>
            </a:prstGeom>
            <a:noFill/>
            <a:ln w="38100">
              <a:solidFill>
                <a:srgbClr val="0000FF"/>
              </a:solidFill>
              <a:round/>
              <a:headEnd/>
              <a:tailEnd/>
            </a:ln>
          </p:spPr>
          <p:txBody>
            <a:bodyPr wrap="none" anchor="ctr"/>
            <a:lstStyle/>
            <a:p>
              <a:endParaRPr lang="en-US"/>
            </a:p>
          </p:txBody>
        </p:sp>
        <p:sp>
          <p:nvSpPr>
            <p:cNvPr id="70664" name="Line 7"/>
            <p:cNvSpPr>
              <a:spLocks noChangeShapeType="1"/>
            </p:cNvSpPr>
            <p:nvPr/>
          </p:nvSpPr>
          <p:spPr bwMode="auto">
            <a:xfrm flipV="1">
              <a:off x="1104" y="2304"/>
              <a:ext cx="0" cy="96"/>
            </a:xfrm>
            <a:prstGeom prst="line">
              <a:avLst/>
            </a:prstGeom>
            <a:noFill/>
            <a:ln w="38100">
              <a:solidFill>
                <a:srgbClr val="0000FF"/>
              </a:solidFill>
              <a:round/>
              <a:headEnd/>
              <a:tailEnd/>
            </a:ln>
          </p:spPr>
          <p:txBody>
            <a:bodyPr wrap="none" anchor="ctr"/>
            <a:lstStyle/>
            <a:p>
              <a:endParaRPr lang="en-US"/>
            </a:p>
          </p:txBody>
        </p:sp>
        <p:sp>
          <p:nvSpPr>
            <p:cNvPr id="70665" name="Line 8"/>
            <p:cNvSpPr>
              <a:spLocks noChangeShapeType="1"/>
            </p:cNvSpPr>
            <p:nvPr/>
          </p:nvSpPr>
          <p:spPr bwMode="auto">
            <a:xfrm flipV="1">
              <a:off x="1920" y="2304"/>
              <a:ext cx="0" cy="96"/>
            </a:xfrm>
            <a:prstGeom prst="line">
              <a:avLst/>
            </a:prstGeom>
            <a:noFill/>
            <a:ln w="38100">
              <a:solidFill>
                <a:srgbClr val="0000FF"/>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72706" name="Slide Number Placeholder 4"/>
          <p:cNvSpPr>
            <a:spLocks noGrp="1"/>
          </p:cNvSpPr>
          <p:nvPr>
            <p:ph type="sldNum" sz="quarter" idx="11"/>
          </p:nvPr>
        </p:nvSpPr>
        <p:spPr>
          <a:noFill/>
          <a:ln>
            <a:miter lim="800000"/>
            <a:headEnd/>
            <a:tailEnd/>
          </a:ln>
        </p:spPr>
        <p:txBody>
          <a:bodyPr/>
          <a:lstStyle/>
          <a:p>
            <a:fld id="{E0C3577B-B948-46C3-B6F2-902A9EE65448}" type="slidenum">
              <a:rPr lang="en-US" smtClean="0">
                <a:ea typeface="ＭＳ Ｐゴシック"/>
                <a:cs typeface="ＭＳ Ｐゴシック"/>
              </a:rPr>
              <a:pPr/>
              <a:t>29</a:t>
            </a:fld>
            <a:endParaRPr lang="en-US" smtClean="0">
              <a:ea typeface="ＭＳ Ｐゴシック"/>
              <a:cs typeface="ＭＳ Ｐゴシック"/>
            </a:endParaRPr>
          </a:p>
        </p:txBody>
      </p:sp>
      <p:sp>
        <p:nvSpPr>
          <p:cNvPr id="72707" name="Rectangle 2"/>
          <p:cNvSpPr>
            <a:spLocks noGrp="1" noChangeArrowheads="1"/>
          </p:cNvSpPr>
          <p:nvPr>
            <p:ph type="title"/>
          </p:nvPr>
        </p:nvSpPr>
        <p:spPr/>
        <p:txBody>
          <a:bodyPr/>
          <a:lstStyle/>
          <a:p>
            <a:pPr eaLnBrk="1" hangingPunct="1"/>
            <a:r>
              <a:rPr lang="en-US" smtClean="0"/>
              <a:t>Steps of Compilation</a:t>
            </a:r>
          </a:p>
        </p:txBody>
      </p:sp>
      <p:sp>
        <p:nvSpPr>
          <p:cNvPr id="72708" name="Rectangle 3"/>
          <p:cNvSpPr>
            <a:spLocks noGrp="1" noChangeArrowheads="1"/>
          </p:cNvSpPr>
          <p:nvPr>
            <p:ph type="body" idx="1"/>
          </p:nvPr>
        </p:nvSpPr>
        <p:spPr>
          <a:xfrm>
            <a:off x="457200" y="4343400"/>
            <a:ext cx="8153400" cy="2057400"/>
          </a:xfrm>
        </p:spPr>
        <p:txBody>
          <a:bodyPr/>
          <a:lstStyle/>
          <a:p>
            <a:pPr eaLnBrk="1" hangingPunct="1">
              <a:buFontTx/>
              <a:buNone/>
            </a:pPr>
            <a:r>
              <a:rPr lang="en-US" smtClean="0"/>
              <a:t>4. Optimization (optional) – improve the efficiency of the generated code</a:t>
            </a:r>
          </a:p>
          <a:p>
            <a:pPr lvl="1" eaLnBrk="1" hangingPunct="1"/>
            <a:r>
              <a:rPr lang="en-US" smtClean="0"/>
              <a:t>Eliminate dead code, redundant code, etc.</a:t>
            </a:r>
          </a:p>
        </p:txBody>
      </p:sp>
      <p:pic>
        <p:nvPicPr>
          <p:cNvPr id="72709" name="Picture 4" descr="intro"/>
          <p:cNvPicPr>
            <a:picLocks noChangeAspect="1" noChangeArrowheads="1"/>
          </p:cNvPicPr>
          <p:nvPr/>
        </p:nvPicPr>
        <p:blipFill>
          <a:blip r:embed="rId3"/>
          <a:srcRect/>
          <a:stretch>
            <a:fillRect/>
          </a:stretch>
        </p:blipFill>
        <p:spPr bwMode="auto">
          <a:xfrm>
            <a:off x="1828800" y="1600200"/>
            <a:ext cx="5384800" cy="2151063"/>
          </a:xfrm>
          <a:prstGeom prst="rect">
            <a:avLst/>
          </a:prstGeom>
          <a:noFill/>
          <a:ln w="9525">
            <a:noFill/>
            <a:miter lim="800000"/>
            <a:headEnd/>
            <a:tailEnd/>
          </a:ln>
        </p:spPr>
      </p:pic>
      <p:grpSp>
        <p:nvGrpSpPr>
          <p:cNvPr id="72710" name="Group 5"/>
          <p:cNvGrpSpPr>
            <a:grpSpLocks/>
          </p:cNvGrpSpPr>
          <p:nvPr/>
        </p:nvGrpSpPr>
        <p:grpSpPr bwMode="auto">
          <a:xfrm>
            <a:off x="6019800" y="3657600"/>
            <a:ext cx="1295400" cy="152400"/>
            <a:chOff x="1104" y="2304"/>
            <a:chExt cx="816" cy="96"/>
          </a:xfrm>
        </p:grpSpPr>
        <p:sp>
          <p:nvSpPr>
            <p:cNvPr id="72711" name="Line 6"/>
            <p:cNvSpPr>
              <a:spLocks noChangeShapeType="1"/>
            </p:cNvSpPr>
            <p:nvPr/>
          </p:nvSpPr>
          <p:spPr bwMode="auto">
            <a:xfrm>
              <a:off x="1104" y="2400"/>
              <a:ext cx="816" cy="0"/>
            </a:xfrm>
            <a:prstGeom prst="line">
              <a:avLst/>
            </a:prstGeom>
            <a:noFill/>
            <a:ln w="38100">
              <a:solidFill>
                <a:srgbClr val="0000FF"/>
              </a:solidFill>
              <a:round/>
              <a:headEnd/>
              <a:tailEnd/>
            </a:ln>
          </p:spPr>
          <p:txBody>
            <a:bodyPr wrap="none" anchor="ctr"/>
            <a:lstStyle/>
            <a:p>
              <a:endParaRPr lang="en-US"/>
            </a:p>
          </p:txBody>
        </p:sp>
        <p:sp>
          <p:nvSpPr>
            <p:cNvPr id="72712" name="Line 7"/>
            <p:cNvSpPr>
              <a:spLocks noChangeShapeType="1"/>
            </p:cNvSpPr>
            <p:nvPr/>
          </p:nvSpPr>
          <p:spPr bwMode="auto">
            <a:xfrm flipV="1">
              <a:off x="1104" y="2304"/>
              <a:ext cx="0" cy="96"/>
            </a:xfrm>
            <a:prstGeom prst="line">
              <a:avLst/>
            </a:prstGeom>
            <a:noFill/>
            <a:ln w="38100">
              <a:solidFill>
                <a:srgbClr val="0000FF"/>
              </a:solidFill>
              <a:round/>
              <a:headEnd/>
              <a:tailEnd/>
            </a:ln>
          </p:spPr>
          <p:txBody>
            <a:bodyPr wrap="none" anchor="ctr"/>
            <a:lstStyle/>
            <a:p>
              <a:endParaRPr lang="en-US"/>
            </a:p>
          </p:txBody>
        </p:sp>
        <p:sp>
          <p:nvSpPr>
            <p:cNvPr id="72713" name="Line 8"/>
            <p:cNvSpPr>
              <a:spLocks noChangeShapeType="1"/>
            </p:cNvSpPr>
            <p:nvPr/>
          </p:nvSpPr>
          <p:spPr bwMode="auto">
            <a:xfrm flipV="1">
              <a:off x="1920" y="2304"/>
              <a:ext cx="0" cy="96"/>
            </a:xfrm>
            <a:prstGeom prst="line">
              <a:avLst/>
            </a:prstGeom>
            <a:noFill/>
            <a:ln w="38100">
              <a:solidFill>
                <a:srgbClr val="0000FF"/>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19458" name="Slide Number Placeholder 4"/>
          <p:cNvSpPr>
            <a:spLocks noGrp="1"/>
          </p:cNvSpPr>
          <p:nvPr>
            <p:ph type="sldNum" sz="quarter" idx="11"/>
          </p:nvPr>
        </p:nvSpPr>
        <p:spPr>
          <a:noFill/>
          <a:ln>
            <a:miter lim="800000"/>
            <a:headEnd/>
            <a:tailEnd/>
          </a:ln>
        </p:spPr>
        <p:txBody>
          <a:bodyPr/>
          <a:lstStyle/>
          <a:p>
            <a:fld id="{791B4C81-AA32-4F73-BD4F-C7F68CCE88B6}" type="slidenum">
              <a:rPr lang="en-US" smtClean="0">
                <a:ea typeface="ＭＳ Ｐゴシック"/>
                <a:cs typeface="ＭＳ Ｐゴシック"/>
              </a:rPr>
              <a:pPr/>
              <a:t>3</a:t>
            </a:fld>
            <a:endParaRPr lang="en-US" smtClean="0">
              <a:ea typeface="ＭＳ Ｐゴシック"/>
              <a:cs typeface="ＭＳ Ｐゴシック"/>
            </a:endParaRPr>
          </a:p>
        </p:txBody>
      </p:sp>
      <p:sp>
        <p:nvSpPr>
          <p:cNvPr id="19459" name="Rectangle 2"/>
          <p:cNvSpPr>
            <a:spLocks noGrp="1" noChangeArrowheads="1"/>
          </p:cNvSpPr>
          <p:nvPr>
            <p:ph type="title"/>
          </p:nvPr>
        </p:nvSpPr>
        <p:spPr/>
        <p:txBody>
          <a:bodyPr/>
          <a:lstStyle/>
          <a:p>
            <a:pPr eaLnBrk="1" hangingPunct="1"/>
            <a:r>
              <a:rPr lang="en-US" smtClean="0"/>
              <a:t>Other goals</a:t>
            </a:r>
          </a:p>
        </p:txBody>
      </p:sp>
      <p:sp>
        <p:nvSpPr>
          <p:cNvPr id="2600963" name="Rectangle 3"/>
          <p:cNvSpPr>
            <a:spLocks noGrp="1" noChangeArrowheads="1"/>
          </p:cNvSpPr>
          <p:nvPr>
            <p:ph type="body" idx="1"/>
          </p:nvPr>
        </p:nvSpPr>
        <p:spPr/>
        <p:txBody>
          <a:bodyPr/>
          <a:lstStyle/>
          <a:p>
            <a:pPr eaLnBrk="1" hangingPunct="1"/>
            <a:r>
              <a:rPr lang="en-US" smtClean="0"/>
              <a:t>Learn some fundamental CS concepts</a:t>
            </a:r>
          </a:p>
          <a:p>
            <a:pPr lvl="1" eaLnBrk="1" hangingPunct="1"/>
            <a:r>
              <a:rPr lang="en-US" smtClean="0"/>
              <a:t>Regular expressions</a:t>
            </a:r>
          </a:p>
          <a:p>
            <a:pPr lvl="1" eaLnBrk="1" hangingPunct="1"/>
            <a:r>
              <a:rPr lang="en-US" smtClean="0"/>
              <a:t>Context free grammars</a:t>
            </a:r>
          </a:p>
          <a:p>
            <a:pPr lvl="1" eaLnBrk="1" hangingPunct="1"/>
            <a:r>
              <a:rPr lang="en-US" smtClean="0"/>
              <a:t>Automata theory</a:t>
            </a:r>
          </a:p>
          <a:p>
            <a:pPr lvl="1" eaLnBrk="1" hangingPunct="1"/>
            <a:r>
              <a:rPr lang="en-US" smtClean="0"/>
              <a:t>Compilers &amp; parsing</a:t>
            </a:r>
          </a:p>
          <a:p>
            <a:pPr lvl="1" eaLnBrk="1" hangingPunct="1"/>
            <a:r>
              <a:rPr lang="en-US" smtClean="0"/>
              <a:t>Parallelism &amp; synchronization</a:t>
            </a:r>
          </a:p>
          <a:p>
            <a:pPr lvl="1" eaLnBrk="1" hangingPunct="1"/>
            <a:endParaRPr lang="en-US" smtClean="0"/>
          </a:p>
          <a:p>
            <a:pPr eaLnBrk="1" hangingPunct="1"/>
            <a:r>
              <a:rPr lang="en-US" smtClean="0"/>
              <a:t>Improve programming skills</a:t>
            </a:r>
          </a:p>
          <a:p>
            <a:pPr lvl="1" eaLnBrk="1" hangingPunct="1"/>
            <a:r>
              <a:rPr lang="en-US" smtClean="0"/>
              <a:t>Learn how to learn new programming languages</a:t>
            </a:r>
          </a:p>
          <a:p>
            <a:pPr lvl="1" eaLnBrk="1" hangingPunct="1"/>
            <a:r>
              <a:rPr lang="en-US" smtClean="0"/>
              <a:t>Learn how to program in a new programming style</a:t>
            </a:r>
          </a:p>
        </p:txBody>
      </p:sp>
      <p:sp>
        <p:nvSpPr>
          <p:cNvPr id="19461" name="Rectangle 4"/>
          <p:cNvSpPr>
            <a:spLocks noChangeArrowheads="1"/>
          </p:cNvSpPr>
          <p:nvPr/>
        </p:nvSpPr>
        <p:spPr bwMode="auto">
          <a:xfrm>
            <a:off x="6826250" y="-157163"/>
            <a:ext cx="1008063" cy="198438"/>
          </a:xfrm>
          <a:prstGeom prst="rect">
            <a:avLst/>
          </a:prstGeom>
          <a:noFill/>
          <a:ln w="9525">
            <a:noFill/>
            <a:miter lim="800000"/>
            <a:headEnd/>
            <a:tailEnd/>
          </a:ln>
        </p:spPr>
        <p:txBody>
          <a:bodyPr wrap="none" anchor="ctr">
            <a:spAutoFit/>
          </a:bodyPr>
          <a:lstStyle/>
          <a:p>
            <a:pPr algn="ctr" eaLnBrk="0" hangingPunct="0"/>
            <a:r>
              <a:rPr lang="en-US" sz="700" i="1"/>
              <a:t>Office Hours for 330</a:t>
            </a:r>
            <a:r>
              <a:rPr lang="en-US" sz="700"/>
              <a:t>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0963">
                                            <p:txEl>
                                              <p:pRg st="7" end="7"/>
                                            </p:txEl>
                                          </p:spTgt>
                                        </p:tgtEl>
                                        <p:attrNameLst>
                                          <p:attrName>style.visibility</p:attrName>
                                        </p:attrNameLst>
                                      </p:cBhvr>
                                      <p:to>
                                        <p:strVal val="visible"/>
                                      </p:to>
                                    </p:set>
                                    <p:anim calcmode="lin" valueType="num">
                                      <p:cBhvr additive="base">
                                        <p:cTn id="7" dur="500" fill="hold"/>
                                        <p:tgtEl>
                                          <p:spTgt spid="260096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6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00963">
                                            <p:txEl>
                                              <p:pRg st="8" end="8"/>
                                            </p:txEl>
                                          </p:spTgt>
                                        </p:tgtEl>
                                        <p:attrNameLst>
                                          <p:attrName>style.visibility</p:attrName>
                                        </p:attrNameLst>
                                      </p:cBhvr>
                                      <p:to>
                                        <p:strVal val="visible"/>
                                      </p:to>
                                    </p:set>
                                    <p:anim calcmode="lin" valueType="num">
                                      <p:cBhvr additive="base">
                                        <p:cTn id="11" dur="500" fill="hold"/>
                                        <p:tgtEl>
                                          <p:spTgt spid="260096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0096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00963">
                                            <p:txEl>
                                              <p:pRg st="9" end="9"/>
                                            </p:txEl>
                                          </p:spTgt>
                                        </p:tgtEl>
                                        <p:attrNameLst>
                                          <p:attrName>style.visibility</p:attrName>
                                        </p:attrNameLst>
                                      </p:cBhvr>
                                      <p:to>
                                        <p:strVal val="visible"/>
                                      </p:to>
                                    </p:set>
                                    <p:anim calcmode="lin" valueType="num">
                                      <p:cBhvr additive="base">
                                        <p:cTn id="15" dur="500" fill="hold"/>
                                        <p:tgtEl>
                                          <p:spTgt spid="260096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009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74754" name="Slide Number Placeholder 4"/>
          <p:cNvSpPr>
            <a:spLocks noGrp="1"/>
          </p:cNvSpPr>
          <p:nvPr>
            <p:ph type="sldNum" sz="quarter" idx="11"/>
          </p:nvPr>
        </p:nvSpPr>
        <p:spPr>
          <a:noFill/>
          <a:ln>
            <a:miter lim="800000"/>
            <a:headEnd/>
            <a:tailEnd/>
          </a:ln>
        </p:spPr>
        <p:txBody>
          <a:bodyPr/>
          <a:lstStyle/>
          <a:p>
            <a:fld id="{5E53E7E6-23B5-440E-8F84-3812F0972F67}" type="slidenum">
              <a:rPr lang="en-US" smtClean="0">
                <a:ea typeface="ＭＳ Ｐゴシック"/>
                <a:cs typeface="ＭＳ Ｐゴシック"/>
              </a:rPr>
              <a:pPr/>
              <a:t>30</a:t>
            </a:fld>
            <a:endParaRPr lang="en-US" smtClean="0">
              <a:ea typeface="ＭＳ Ｐゴシック"/>
              <a:cs typeface="ＭＳ Ｐゴシック"/>
            </a:endParaRPr>
          </a:p>
        </p:txBody>
      </p:sp>
      <p:sp>
        <p:nvSpPr>
          <p:cNvPr id="74755" name="Rectangle 2"/>
          <p:cNvSpPr>
            <a:spLocks noGrp="1" noChangeArrowheads="1"/>
          </p:cNvSpPr>
          <p:nvPr>
            <p:ph type="title"/>
          </p:nvPr>
        </p:nvSpPr>
        <p:spPr/>
        <p:txBody>
          <a:bodyPr/>
          <a:lstStyle/>
          <a:p>
            <a:pPr eaLnBrk="1" hangingPunct="1"/>
            <a:r>
              <a:rPr lang="en-US" smtClean="0"/>
              <a:t>Interpretation</a:t>
            </a:r>
          </a:p>
        </p:txBody>
      </p:sp>
      <p:sp>
        <p:nvSpPr>
          <p:cNvPr id="74756" name="Rectangle 3"/>
          <p:cNvSpPr>
            <a:spLocks noGrp="1" noChangeArrowheads="1"/>
          </p:cNvSpPr>
          <p:nvPr>
            <p:ph type="body" idx="1"/>
          </p:nvPr>
        </p:nvSpPr>
        <p:spPr>
          <a:xfrm>
            <a:off x="457200" y="3733800"/>
            <a:ext cx="8153400" cy="2819400"/>
          </a:xfrm>
        </p:spPr>
        <p:txBody>
          <a:bodyPr/>
          <a:lstStyle/>
          <a:p>
            <a:pPr eaLnBrk="1" hangingPunct="1"/>
            <a:r>
              <a:rPr lang="en-US" smtClean="0"/>
              <a:t>Interpreter executes each instruction in source program one step at a time</a:t>
            </a:r>
          </a:p>
          <a:p>
            <a:pPr lvl="1" eaLnBrk="1" hangingPunct="1"/>
            <a:r>
              <a:rPr lang="en-US" smtClean="0"/>
              <a:t>No separate executable</a:t>
            </a:r>
          </a:p>
          <a:p>
            <a:pPr lvl="1" eaLnBrk="1" hangingPunct="1"/>
            <a:endParaRPr lang="en-US" smtClean="0"/>
          </a:p>
          <a:p>
            <a:pPr eaLnBrk="1" hangingPunct="1">
              <a:spcBef>
                <a:spcPct val="0"/>
              </a:spcBef>
            </a:pPr>
            <a:r>
              <a:rPr lang="en-US" smtClean="0"/>
              <a:t>Advantages and disadvantages of compilation versus interpretation?</a:t>
            </a:r>
          </a:p>
        </p:txBody>
      </p:sp>
      <p:pic>
        <p:nvPicPr>
          <p:cNvPr id="74757" name="Picture 4" descr="intro"/>
          <p:cNvPicPr>
            <a:picLocks noChangeAspect="1" noChangeArrowheads="1"/>
          </p:cNvPicPr>
          <p:nvPr/>
        </p:nvPicPr>
        <p:blipFill>
          <a:blip r:embed="rId3"/>
          <a:srcRect/>
          <a:stretch>
            <a:fillRect/>
          </a:stretch>
        </p:blipFill>
        <p:spPr bwMode="auto">
          <a:xfrm>
            <a:off x="2667000" y="1905000"/>
            <a:ext cx="3867150" cy="1293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76802" name="Slide Number Placeholder 4"/>
          <p:cNvSpPr>
            <a:spLocks noGrp="1"/>
          </p:cNvSpPr>
          <p:nvPr>
            <p:ph type="sldNum" sz="quarter" idx="11"/>
          </p:nvPr>
        </p:nvSpPr>
        <p:spPr>
          <a:noFill/>
          <a:ln>
            <a:miter lim="800000"/>
            <a:headEnd/>
            <a:tailEnd/>
          </a:ln>
        </p:spPr>
        <p:txBody>
          <a:bodyPr/>
          <a:lstStyle/>
          <a:p>
            <a:fld id="{62F43447-1BA2-4E24-B3C5-A6130932AA86}" type="slidenum">
              <a:rPr lang="en-US" smtClean="0">
                <a:ea typeface="ＭＳ Ｐゴシック"/>
                <a:cs typeface="ＭＳ Ｐゴシック"/>
              </a:rPr>
              <a:pPr/>
              <a:t>31</a:t>
            </a:fld>
            <a:endParaRPr lang="en-US" smtClean="0">
              <a:ea typeface="ＭＳ Ｐゴシック"/>
              <a:cs typeface="ＭＳ Ｐゴシック"/>
            </a:endParaRPr>
          </a:p>
        </p:txBody>
      </p:sp>
      <p:sp>
        <p:nvSpPr>
          <p:cNvPr id="76803" name="Rectangle 2"/>
          <p:cNvSpPr>
            <a:spLocks noGrp="1" noChangeArrowheads="1"/>
          </p:cNvSpPr>
          <p:nvPr>
            <p:ph type="title"/>
          </p:nvPr>
        </p:nvSpPr>
        <p:spPr/>
        <p:txBody>
          <a:bodyPr/>
          <a:lstStyle/>
          <a:p>
            <a:pPr eaLnBrk="1" hangingPunct="1"/>
            <a:r>
              <a:rPr lang="en-US" smtClean="0"/>
              <a:t>Compiler or Intepreter?</a:t>
            </a:r>
          </a:p>
        </p:txBody>
      </p:sp>
      <p:sp>
        <p:nvSpPr>
          <p:cNvPr id="57347" name="Rectangle 3"/>
          <p:cNvSpPr>
            <a:spLocks noGrp="1" noChangeArrowheads="1"/>
          </p:cNvSpPr>
          <p:nvPr>
            <p:ph type="body" idx="1"/>
          </p:nvPr>
        </p:nvSpPr>
        <p:spPr/>
        <p:txBody>
          <a:bodyPr/>
          <a:lstStyle/>
          <a:p>
            <a:pPr lvl="1" eaLnBrk="1" hangingPunct="1">
              <a:buFontTx/>
              <a:buNone/>
            </a:pPr>
            <a:r>
              <a:rPr lang="en-US" smtClean="0"/>
              <a:t>gcc</a:t>
            </a:r>
          </a:p>
          <a:p>
            <a:pPr lvl="2" eaLnBrk="1" hangingPunct="1"/>
            <a:r>
              <a:rPr lang="en-US" smtClean="0"/>
              <a:t>Compiler – C code translated to object code, executed directly on hardware</a:t>
            </a:r>
          </a:p>
          <a:p>
            <a:pPr lvl="1" eaLnBrk="1" hangingPunct="1">
              <a:buFontTx/>
              <a:buNone/>
            </a:pPr>
            <a:r>
              <a:rPr lang="en-US" smtClean="0"/>
              <a:t>javac</a:t>
            </a:r>
          </a:p>
          <a:p>
            <a:pPr lvl="2" eaLnBrk="1" hangingPunct="1"/>
            <a:r>
              <a:rPr lang="en-US" smtClean="0"/>
              <a:t>Compiler – Java source code translated to Java byte code</a:t>
            </a:r>
          </a:p>
          <a:p>
            <a:pPr lvl="1" eaLnBrk="1" hangingPunct="1">
              <a:buFontTx/>
              <a:buNone/>
            </a:pPr>
            <a:r>
              <a:rPr lang="en-US" smtClean="0"/>
              <a:t>tcsh/bash</a:t>
            </a:r>
          </a:p>
          <a:p>
            <a:pPr lvl="2" eaLnBrk="1" hangingPunct="1"/>
            <a:r>
              <a:rPr lang="en-US" smtClean="0"/>
              <a:t>Interpreter – commands executed by shell program</a:t>
            </a:r>
          </a:p>
          <a:p>
            <a:pPr lvl="1" eaLnBrk="1" hangingPunct="1">
              <a:buFontTx/>
              <a:buNone/>
            </a:pPr>
            <a:r>
              <a:rPr lang="en-US" smtClean="0"/>
              <a:t>java</a:t>
            </a:r>
          </a:p>
          <a:p>
            <a:pPr lvl="2" eaLnBrk="1" hangingPunct="1"/>
            <a:r>
              <a:rPr lang="en-US" smtClean="0"/>
              <a:t>Interpreter – Java byte code executed by virtual machine</a:t>
            </a:r>
          </a:p>
          <a:p>
            <a:pPr lvl="2" eaLnBrk="1" hangingPunct="1"/>
            <a:endParaRPr lang="en-US" smtClean="0"/>
          </a:p>
          <a:p>
            <a:pPr lvl="2"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1506" name="Slide Number Placeholder 4"/>
          <p:cNvSpPr>
            <a:spLocks noGrp="1"/>
          </p:cNvSpPr>
          <p:nvPr>
            <p:ph type="sldNum" sz="quarter" idx="11"/>
          </p:nvPr>
        </p:nvSpPr>
        <p:spPr>
          <a:noFill/>
          <a:ln>
            <a:miter lim="800000"/>
            <a:headEnd/>
            <a:tailEnd/>
          </a:ln>
        </p:spPr>
        <p:txBody>
          <a:bodyPr/>
          <a:lstStyle/>
          <a:p>
            <a:fld id="{BEAEA709-35DA-43BE-93FB-76AE2B003488}" type="slidenum">
              <a:rPr lang="en-US" smtClean="0">
                <a:ea typeface="ＭＳ Ｐゴシック"/>
                <a:cs typeface="ＭＳ Ｐゴシック"/>
              </a:rPr>
              <a:pPr/>
              <a:t>4</a:t>
            </a:fld>
            <a:endParaRPr lang="en-US" smtClean="0">
              <a:ea typeface="ＭＳ Ｐゴシック"/>
              <a:cs typeface="ＭＳ Ｐゴシック"/>
            </a:endParaRPr>
          </a:p>
        </p:txBody>
      </p:sp>
      <p:sp>
        <p:nvSpPr>
          <p:cNvPr id="21507" name="Rectangle 2"/>
          <p:cNvSpPr>
            <a:spLocks noGrp="1" noChangeArrowheads="1"/>
          </p:cNvSpPr>
          <p:nvPr>
            <p:ph type="title"/>
          </p:nvPr>
        </p:nvSpPr>
        <p:spPr/>
        <p:txBody>
          <a:bodyPr/>
          <a:lstStyle/>
          <a:p>
            <a:pPr eaLnBrk="1" hangingPunct="1"/>
            <a:r>
              <a:rPr lang="en-US" smtClean="0"/>
              <a:t>All Languages Are Equivalent</a:t>
            </a:r>
          </a:p>
        </p:txBody>
      </p:sp>
      <p:sp>
        <p:nvSpPr>
          <p:cNvPr id="26627" name="Rectangle 3"/>
          <p:cNvSpPr>
            <a:spLocks noGrp="1" noChangeArrowheads="1"/>
          </p:cNvSpPr>
          <p:nvPr>
            <p:ph type="body" idx="1"/>
          </p:nvPr>
        </p:nvSpPr>
        <p:spPr/>
        <p:txBody>
          <a:bodyPr/>
          <a:lstStyle/>
          <a:p>
            <a:pPr eaLnBrk="1" hangingPunct="1"/>
            <a:r>
              <a:rPr lang="en-US" smtClean="0"/>
              <a:t>A language is </a:t>
            </a:r>
            <a:r>
              <a:rPr lang="en-US" i="1" smtClean="0"/>
              <a:t>Turing complete</a:t>
            </a:r>
            <a:r>
              <a:rPr lang="en-US" smtClean="0"/>
              <a:t> if it can compute any function computable by a Turing Machine</a:t>
            </a:r>
          </a:p>
          <a:p>
            <a:pPr lvl="1" eaLnBrk="1" hangingPunct="1"/>
            <a:endParaRPr lang="en-US" smtClean="0"/>
          </a:p>
          <a:p>
            <a:pPr eaLnBrk="1" hangingPunct="1"/>
            <a:r>
              <a:rPr lang="en-US" smtClean="0"/>
              <a:t>Essentially all general-purpose programming languages are Turing complete</a:t>
            </a:r>
          </a:p>
          <a:p>
            <a:pPr eaLnBrk="1" hangingPunct="1"/>
            <a:endParaRPr lang="en-US" smtClean="0"/>
          </a:p>
          <a:p>
            <a:pPr eaLnBrk="1" hangingPunct="1"/>
            <a:r>
              <a:rPr lang="en-US" smtClean="0"/>
              <a:t>Therefore this course is useless!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3554" name="Slide Number Placeholder 4"/>
          <p:cNvSpPr>
            <a:spLocks noGrp="1"/>
          </p:cNvSpPr>
          <p:nvPr>
            <p:ph type="sldNum" sz="quarter" idx="11"/>
          </p:nvPr>
        </p:nvSpPr>
        <p:spPr>
          <a:noFill/>
          <a:ln>
            <a:miter lim="800000"/>
            <a:headEnd/>
            <a:tailEnd/>
          </a:ln>
        </p:spPr>
        <p:txBody>
          <a:bodyPr/>
          <a:lstStyle/>
          <a:p>
            <a:fld id="{BAFF606D-6A11-4875-B682-D585EA50C135}" type="slidenum">
              <a:rPr lang="en-US" smtClean="0">
                <a:ea typeface="ＭＳ Ｐゴシック"/>
                <a:cs typeface="ＭＳ Ｐゴシック"/>
              </a:rPr>
              <a:pPr/>
              <a:t>5</a:t>
            </a:fld>
            <a:endParaRPr lang="en-US" smtClean="0">
              <a:ea typeface="ＭＳ Ｐゴシック"/>
              <a:cs typeface="ＭＳ Ｐゴシック"/>
            </a:endParaRPr>
          </a:p>
        </p:txBody>
      </p:sp>
      <p:sp>
        <p:nvSpPr>
          <p:cNvPr id="23555" name="Rectangle 2"/>
          <p:cNvSpPr>
            <a:spLocks noGrp="1" noChangeArrowheads="1"/>
          </p:cNvSpPr>
          <p:nvPr>
            <p:ph type="title"/>
          </p:nvPr>
        </p:nvSpPr>
        <p:spPr/>
        <p:txBody>
          <a:bodyPr/>
          <a:lstStyle/>
          <a:p>
            <a:pPr eaLnBrk="1" hangingPunct="1"/>
            <a:r>
              <a:rPr lang="en-US" smtClean="0"/>
              <a:t>Why Study Programming Languages?</a:t>
            </a:r>
          </a:p>
        </p:txBody>
      </p:sp>
      <p:sp>
        <p:nvSpPr>
          <p:cNvPr id="27651" name="Rectangle 3"/>
          <p:cNvSpPr>
            <a:spLocks noGrp="1" noChangeArrowheads="1"/>
          </p:cNvSpPr>
          <p:nvPr>
            <p:ph type="body" idx="1"/>
          </p:nvPr>
        </p:nvSpPr>
        <p:spPr/>
        <p:txBody>
          <a:bodyPr/>
          <a:lstStyle/>
          <a:p>
            <a:pPr eaLnBrk="1" hangingPunct="1"/>
            <a:r>
              <a:rPr lang="en-US" smtClean="0"/>
              <a:t>Using an appropriate language for a problem may be easier, faster, and less error-prone</a:t>
            </a:r>
          </a:p>
          <a:p>
            <a:pPr eaLnBrk="1" hangingPunct="1"/>
            <a:endParaRPr lang="en-US" smtClean="0"/>
          </a:p>
          <a:p>
            <a:pPr eaLnBrk="1" hangingPunct="1"/>
            <a:r>
              <a:rPr lang="en-US" smtClean="0"/>
              <a:t>To make you better at learning new languages</a:t>
            </a:r>
          </a:p>
          <a:p>
            <a:pPr lvl="1" eaLnBrk="1" hangingPunct="1"/>
            <a:r>
              <a:rPr lang="en-US" smtClean="0"/>
              <a:t>You may need to add code to a legacy system</a:t>
            </a:r>
          </a:p>
          <a:p>
            <a:pPr lvl="2" eaLnBrk="1" hangingPunct="1"/>
            <a:r>
              <a:rPr lang="en-US" smtClean="0"/>
              <a:t>E.g., FORTRAN, COBOL,…</a:t>
            </a:r>
          </a:p>
          <a:p>
            <a:pPr lvl="1" eaLnBrk="1" hangingPunct="1"/>
            <a:r>
              <a:rPr lang="en-US" smtClean="0"/>
              <a:t>You may need to write code in a new language</a:t>
            </a:r>
          </a:p>
          <a:p>
            <a:pPr lvl="2" eaLnBrk="1" hangingPunct="1"/>
            <a:r>
              <a:rPr lang="en-US" smtClean="0"/>
              <a:t>Your boss says, “From now on, all software will be written in Ada/C++/Java/…”</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5602" name="Slide Number Placeholder 4"/>
          <p:cNvSpPr>
            <a:spLocks noGrp="1"/>
          </p:cNvSpPr>
          <p:nvPr>
            <p:ph type="sldNum" sz="quarter" idx="11"/>
          </p:nvPr>
        </p:nvSpPr>
        <p:spPr>
          <a:noFill/>
          <a:ln>
            <a:miter lim="800000"/>
            <a:headEnd/>
            <a:tailEnd/>
          </a:ln>
        </p:spPr>
        <p:txBody>
          <a:bodyPr/>
          <a:lstStyle/>
          <a:p>
            <a:fld id="{81DBD9A6-6E3F-4057-970C-13BAA91AF473}" type="slidenum">
              <a:rPr lang="en-US" smtClean="0">
                <a:ea typeface="ＭＳ Ｐゴシック"/>
                <a:cs typeface="ＭＳ Ｐゴシック"/>
              </a:rPr>
              <a:pPr/>
              <a:t>6</a:t>
            </a:fld>
            <a:endParaRPr lang="en-US" smtClean="0">
              <a:ea typeface="ＭＳ Ｐゴシック"/>
              <a:cs typeface="ＭＳ Ｐゴシック"/>
            </a:endParaRPr>
          </a:p>
        </p:txBody>
      </p:sp>
      <p:sp>
        <p:nvSpPr>
          <p:cNvPr id="25603" name="Rectangle 2"/>
          <p:cNvSpPr>
            <a:spLocks noGrp="1" noChangeArrowheads="1"/>
          </p:cNvSpPr>
          <p:nvPr>
            <p:ph type="title"/>
          </p:nvPr>
        </p:nvSpPr>
        <p:spPr/>
        <p:txBody>
          <a:bodyPr/>
          <a:lstStyle/>
          <a:p>
            <a:pPr eaLnBrk="1" hangingPunct="1"/>
            <a:r>
              <a:rPr lang="en-US" smtClean="0"/>
              <a:t>Why Study Programming Languages?</a:t>
            </a:r>
          </a:p>
        </p:txBody>
      </p:sp>
      <p:sp>
        <p:nvSpPr>
          <p:cNvPr id="25604" name="Rectangle 3"/>
          <p:cNvSpPr>
            <a:spLocks noGrp="1" noChangeArrowheads="1"/>
          </p:cNvSpPr>
          <p:nvPr>
            <p:ph type="body" idx="1"/>
          </p:nvPr>
        </p:nvSpPr>
        <p:spPr/>
        <p:txBody>
          <a:bodyPr/>
          <a:lstStyle/>
          <a:p>
            <a:pPr eaLnBrk="1" hangingPunct="1"/>
            <a:r>
              <a:rPr lang="en-US" smtClean="0"/>
              <a:t>To make you better at using languages you already know</a:t>
            </a:r>
          </a:p>
          <a:p>
            <a:pPr lvl="1" eaLnBrk="1" hangingPunct="1"/>
            <a:r>
              <a:rPr lang="en-US" smtClean="0"/>
              <a:t>Many “design patterns” in Java are functional programming techniques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7650" name="Slide Number Placeholder 4"/>
          <p:cNvSpPr>
            <a:spLocks noGrp="1"/>
          </p:cNvSpPr>
          <p:nvPr>
            <p:ph type="sldNum" sz="quarter" idx="11"/>
          </p:nvPr>
        </p:nvSpPr>
        <p:spPr>
          <a:noFill/>
          <a:ln>
            <a:miter lim="800000"/>
            <a:headEnd/>
            <a:tailEnd/>
          </a:ln>
        </p:spPr>
        <p:txBody>
          <a:bodyPr/>
          <a:lstStyle/>
          <a:p>
            <a:fld id="{5C64134A-59FE-48A3-8E26-0F4734F077F1}" type="slidenum">
              <a:rPr lang="en-US" smtClean="0">
                <a:ea typeface="ＭＳ Ｐゴシック"/>
                <a:cs typeface="ＭＳ Ｐゴシック"/>
              </a:rPr>
              <a:pPr/>
              <a:t>7</a:t>
            </a:fld>
            <a:endParaRPr lang="en-US" smtClean="0">
              <a:ea typeface="ＭＳ Ｐゴシック"/>
              <a:cs typeface="ＭＳ Ｐゴシック"/>
            </a:endParaRPr>
          </a:p>
        </p:txBody>
      </p:sp>
      <p:sp>
        <p:nvSpPr>
          <p:cNvPr id="27651" name="Rectangle 2"/>
          <p:cNvSpPr>
            <a:spLocks noGrp="1" noChangeArrowheads="1"/>
          </p:cNvSpPr>
          <p:nvPr>
            <p:ph type="title"/>
          </p:nvPr>
        </p:nvSpPr>
        <p:spPr/>
        <p:txBody>
          <a:bodyPr/>
          <a:lstStyle/>
          <a:p>
            <a:pPr eaLnBrk="1" hangingPunct="1"/>
            <a:r>
              <a:rPr lang="en-US" smtClean="0"/>
              <a:t>Changing Language Goals</a:t>
            </a:r>
          </a:p>
        </p:txBody>
      </p:sp>
      <p:sp>
        <p:nvSpPr>
          <p:cNvPr id="27652" name="Rectangle 3"/>
          <p:cNvSpPr>
            <a:spLocks noGrp="1" noChangeArrowheads="1"/>
          </p:cNvSpPr>
          <p:nvPr>
            <p:ph type="body" idx="1"/>
          </p:nvPr>
        </p:nvSpPr>
        <p:spPr/>
        <p:txBody>
          <a:bodyPr/>
          <a:lstStyle/>
          <a:p>
            <a:pPr eaLnBrk="1" hangingPunct="1"/>
            <a:r>
              <a:rPr lang="en-US" smtClean="0"/>
              <a:t>1950s-60s – Compile programs to execute efficiently</a:t>
            </a:r>
          </a:p>
          <a:p>
            <a:pPr lvl="1" eaLnBrk="1" hangingPunct="1"/>
            <a:r>
              <a:rPr lang="en-US" smtClean="0"/>
              <a:t>Language features based on hardware concepts</a:t>
            </a:r>
          </a:p>
          <a:p>
            <a:pPr lvl="2" eaLnBrk="1" hangingPunct="1"/>
            <a:r>
              <a:rPr lang="en-US" smtClean="0"/>
              <a:t>Integers, reals, goto statements</a:t>
            </a:r>
          </a:p>
          <a:p>
            <a:pPr lvl="1" eaLnBrk="1" hangingPunct="1"/>
            <a:r>
              <a:rPr lang="en-US" smtClean="0"/>
              <a:t>Programmers cheap; machines expensive</a:t>
            </a:r>
          </a:p>
          <a:p>
            <a:pPr lvl="2" eaLnBrk="1" hangingPunct="1"/>
            <a:r>
              <a:rPr lang="en-US" smtClean="0"/>
              <a:t>Keep the machine busy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29698" name="Slide Number Placeholder 4"/>
          <p:cNvSpPr>
            <a:spLocks noGrp="1"/>
          </p:cNvSpPr>
          <p:nvPr>
            <p:ph type="sldNum" sz="quarter" idx="11"/>
          </p:nvPr>
        </p:nvSpPr>
        <p:spPr>
          <a:noFill/>
          <a:ln>
            <a:miter lim="800000"/>
            <a:headEnd/>
            <a:tailEnd/>
          </a:ln>
        </p:spPr>
        <p:txBody>
          <a:bodyPr/>
          <a:lstStyle/>
          <a:p>
            <a:fld id="{FC76672B-58F3-4663-8338-DAB68FB52D16}" type="slidenum">
              <a:rPr lang="en-US" smtClean="0">
                <a:ea typeface="ＭＳ Ｐゴシック"/>
                <a:cs typeface="ＭＳ Ｐゴシック"/>
              </a:rPr>
              <a:pPr/>
              <a:t>8</a:t>
            </a:fld>
            <a:endParaRPr lang="en-US" smtClean="0">
              <a:ea typeface="ＭＳ Ｐゴシック"/>
              <a:cs typeface="ＭＳ Ｐゴシック"/>
            </a:endParaRPr>
          </a:p>
        </p:txBody>
      </p:sp>
      <p:sp>
        <p:nvSpPr>
          <p:cNvPr id="29699" name="Rectangle 2"/>
          <p:cNvSpPr>
            <a:spLocks noGrp="1" noChangeArrowheads="1"/>
          </p:cNvSpPr>
          <p:nvPr>
            <p:ph type="title"/>
          </p:nvPr>
        </p:nvSpPr>
        <p:spPr/>
        <p:txBody>
          <a:bodyPr/>
          <a:lstStyle/>
          <a:p>
            <a:pPr eaLnBrk="1" hangingPunct="1"/>
            <a:r>
              <a:rPr lang="en-US" smtClean="0"/>
              <a:t>Changing Language Goals</a:t>
            </a:r>
          </a:p>
        </p:txBody>
      </p:sp>
      <p:sp>
        <p:nvSpPr>
          <p:cNvPr id="29700" name="Rectangle 3"/>
          <p:cNvSpPr>
            <a:spLocks noGrp="1" noChangeArrowheads="1"/>
          </p:cNvSpPr>
          <p:nvPr>
            <p:ph type="body" idx="1"/>
          </p:nvPr>
        </p:nvSpPr>
        <p:spPr/>
        <p:txBody>
          <a:bodyPr/>
          <a:lstStyle/>
          <a:p>
            <a:pPr eaLnBrk="1" hangingPunct="1"/>
            <a:r>
              <a:rPr lang="en-US" smtClean="0"/>
              <a:t>Today</a:t>
            </a:r>
          </a:p>
          <a:p>
            <a:pPr lvl="1" eaLnBrk="1" hangingPunct="1"/>
            <a:r>
              <a:rPr lang="en-US" smtClean="0"/>
              <a:t>Language features based on design concepts</a:t>
            </a:r>
          </a:p>
          <a:p>
            <a:pPr lvl="2" eaLnBrk="1" hangingPunct="1"/>
            <a:r>
              <a:rPr lang="en-US" smtClean="0"/>
              <a:t>Encapsulation, records, inheritance, functionality, assertions</a:t>
            </a:r>
          </a:p>
          <a:p>
            <a:pPr lvl="1" eaLnBrk="1" hangingPunct="1"/>
            <a:r>
              <a:rPr lang="en-US" smtClean="0"/>
              <a:t>Processing power and memory very cheap; programmers expensive</a:t>
            </a:r>
          </a:p>
          <a:p>
            <a:pPr lvl="2" eaLnBrk="1" hangingPunct="1"/>
            <a:r>
              <a:rPr lang="en-US" smtClean="0"/>
              <a:t>Ease the programming process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a:ln>
            <a:miter lim="800000"/>
            <a:headEnd/>
            <a:tailEnd/>
          </a:ln>
        </p:spPr>
        <p:txBody>
          <a:bodyPr/>
          <a:lstStyle/>
          <a:p>
            <a:r>
              <a:rPr lang="en-US" smtClean="0">
                <a:ea typeface="ＭＳ Ｐゴシック"/>
                <a:cs typeface="ＭＳ Ｐゴシック"/>
              </a:rPr>
              <a:t>CMSC 330</a:t>
            </a:r>
          </a:p>
        </p:txBody>
      </p:sp>
      <p:sp>
        <p:nvSpPr>
          <p:cNvPr id="31746" name="Slide Number Placeholder 4"/>
          <p:cNvSpPr>
            <a:spLocks noGrp="1"/>
          </p:cNvSpPr>
          <p:nvPr>
            <p:ph type="sldNum" sz="quarter" idx="11"/>
          </p:nvPr>
        </p:nvSpPr>
        <p:spPr>
          <a:noFill/>
          <a:ln>
            <a:miter lim="800000"/>
            <a:headEnd/>
            <a:tailEnd/>
          </a:ln>
        </p:spPr>
        <p:txBody>
          <a:bodyPr/>
          <a:lstStyle/>
          <a:p>
            <a:fld id="{171FFCB7-2DBC-437E-9E61-0F11B1CE1C90}" type="slidenum">
              <a:rPr lang="en-US" smtClean="0">
                <a:ea typeface="ＭＳ Ｐゴシック"/>
                <a:cs typeface="ＭＳ Ｐゴシック"/>
              </a:rPr>
              <a:pPr/>
              <a:t>9</a:t>
            </a:fld>
            <a:endParaRPr lang="en-US" smtClean="0">
              <a:ea typeface="ＭＳ Ｐゴシック"/>
              <a:cs typeface="ＭＳ Ｐゴシック"/>
            </a:endParaRPr>
          </a:p>
        </p:txBody>
      </p:sp>
      <p:sp>
        <p:nvSpPr>
          <p:cNvPr id="31747" name="Rectangle 2"/>
          <p:cNvSpPr>
            <a:spLocks noGrp="1" noChangeArrowheads="1"/>
          </p:cNvSpPr>
          <p:nvPr>
            <p:ph type="title"/>
          </p:nvPr>
        </p:nvSpPr>
        <p:spPr/>
        <p:txBody>
          <a:bodyPr/>
          <a:lstStyle/>
          <a:p>
            <a:pPr eaLnBrk="1" hangingPunct="1"/>
            <a:r>
              <a:rPr lang="en-US" smtClean="0"/>
              <a:t>Language Attributes to Consider</a:t>
            </a:r>
          </a:p>
        </p:txBody>
      </p:sp>
      <p:sp>
        <p:nvSpPr>
          <p:cNvPr id="31748" name="Rectangle 3"/>
          <p:cNvSpPr>
            <a:spLocks noGrp="1" noChangeArrowheads="1"/>
          </p:cNvSpPr>
          <p:nvPr>
            <p:ph type="body" idx="1"/>
          </p:nvPr>
        </p:nvSpPr>
        <p:spPr/>
        <p:txBody>
          <a:bodyPr/>
          <a:lstStyle/>
          <a:p>
            <a:pPr eaLnBrk="1" hangingPunct="1"/>
            <a:r>
              <a:rPr lang="en-US" smtClean="0"/>
              <a:t>Syntax</a:t>
            </a:r>
          </a:p>
          <a:p>
            <a:pPr lvl="1" eaLnBrk="1" hangingPunct="1"/>
            <a:r>
              <a:rPr lang="en-US" smtClean="0"/>
              <a:t>What a program looks like</a:t>
            </a:r>
          </a:p>
          <a:p>
            <a:pPr eaLnBrk="1" hangingPunct="1"/>
            <a:endParaRPr lang="en-US" smtClean="0"/>
          </a:p>
          <a:p>
            <a:pPr eaLnBrk="1" hangingPunct="1"/>
            <a:r>
              <a:rPr lang="en-US" smtClean="0"/>
              <a:t>Semantics</a:t>
            </a:r>
          </a:p>
          <a:p>
            <a:pPr lvl="1" eaLnBrk="1" hangingPunct="1"/>
            <a:r>
              <a:rPr lang="en-US" smtClean="0"/>
              <a:t>What a program means</a:t>
            </a:r>
          </a:p>
          <a:p>
            <a:pPr eaLnBrk="1" hangingPunct="1"/>
            <a:endParaRPr lang="en-US" smtClean="0"/>
          </a:p>
          <a:p>
            <a:pPr eaLnBrk="1" hangingPunct="1"/>
            <a:r>
              <a:rPr lang="en-US" smtClean="0"/>
              <a:t>Implementation</a:t>
            </a:r>
          </a:p>
          <a:p>
            <a:pPr lvl="1" eaLnBrk="1" hangingPunct="1"/>
            <a:r>
              <a:rPr lang="en-US" smtClean="0"/>
              <a:t>How a program executes</a:t>
            </a:r>
          </a:p>
          <a:p>
            <a:pPr eaLnBrk="1" hangingPunct="1"/>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1568</Words>
  <Application>Microsoft Office PowerPoint</Application>
  <PresentationFormat>On-screen Show (4:3)</PresentationFormat>
  <Paragraphs>364</Paragraphs>
  <Slides>31</Slides>
  <Notes>31</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31</vt:i4>
      </vt:variant>
    </vt:vector>
  </HeadingPairs>
  <TitlesOfParts>
    <vt:vector size="37" baseType="lpstr">
      <vt:lpstr>Arial</vt:lpstr>
      <vt:lpstr>ＭＳ Ｐゴシック</vt:lpstr>
      <vt:lpstr>Courier New</vt:lpstr>
      <vt:lpstr>Verdana</vt:lpstr>
      <vt:lpstr>Blank Presentation</vt:lpstr>
      <vt:lpstr>Blank Presentation</vt:lpstr>
      <vt:lpstr>CMSC 330:  Organization of Programming Languages</vt:lpstr>
      <vt:lpstr>Course Goal</vt:lpstr>
      <vt:lpstr>Other goals</vt:lpstr>
      <vt:lpstr>All Languages Are Equivalent</vt:lpstr>
      <vt:lpstr>Why Study Programming Languages?</vt:lpstr>
      <vt:lpstr>Why Study Programming Languages?</vt:lpstr>
      <vt:lpstr>Changing Language Goals</vt:lpstr>
      <vt:lpstr>Changing Language Goals</vt:lpstr>
      <vt:lpstr>Language Attributes to Consider</vt:lpstr>
      <vt:lpstr>Imperative Languages</vt:lpstr>
      <vt:lpstr>Functional Languages</vt:lpstr>
      <vt:lpstr>Logical Languages</vt:lpstr>
      <vt:lpstr>Object-Oriented Languages</vt:lpstr>
      <vt:lpstr>Scripting Languages</vt:lpstr>
      <vt:lpstr>“Other” Languages</vt:lpstr>
      <vt:lpstr>Languages You Know</vt:lpstr>
      <vt:lpstr>Ruby</vt:lpstr>
      <vt:lpstr>A Small Ruby Example </vt:lpstr>
      <vt:lpstr>OCaml</vt:lpstr>
      <vt:lpstr>A Small OCaml Example </vt:lpstr>
      <vt:lpstr>Attributes of a Good Language</vt:lpstr>
      <vt:lpstr>Attributes of a Good Language</vt:lpstr>
      <vt:lpstr>Attributes of a Good Language</vt:lpstr>
      <vt:lpstr>Executing Languages</vt:lpstr>
      <vt:lpstr>Compilation or Translation</vt:lpstr>
      <vt:lpstr>Steps of Compilation</vt:lpstr>
      <vt:lpstr>Steps of Compilation</vt:lpstr>
      <vt:lpstr>Steps of Compilation</vt:lpstr>
      <vt:lpstr>Steps of Compilation</vt:lpstr>
      <vt:lpstr>Interpretation</vt:lpstr>
      <vt:lpstr>Compiler or Intepreter?</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68</cp:revision>
  <dcterms:created xsi:type="dcterms:W3CDTF">2005-08-02T15:09:14Z</dcterms:created>
  <dcterms:modified xsi:type="dcterms:W3CDTF">2012-08-30T02:50:01Z</dcterms:modified>
</cp:coreProperties>
</file>