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6" r:id="rId2"/>
    <p:sldId id="258" r:id="rId3"/>
    <p:sldId id="259"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67" r:id="rId21"/>
    <p:sldId id="468" r:id="rId22"/>
    <p:sldId id="439" r:id="rId23"/>
    <p:sldId id="402" r:id="rId24"/>
    <p:sldId id="442" r:id="rId25"/>
    <p:sldId id="403" r:id="rId26"/>
    <p:sldId id="404" r:id="rId27"/>
    <p:sldId id="405" r:id="rId28"/>
    <p:sldId id="406" r:id="rId29"/>
    <p:sldId id="407" r:id="rId30"/>
    <p:sldId id="408" r:id="rId31"/>
    <p:sldId id="409" r:id="rId32"/>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Courier New" pitchFamily="49" charset="0"/>
        <a:ea typeface="ＭＳ Ｐゴシック" charset="-128"/>
        <a:cs typeface="+mn-cs"/>
      </a:defRPr>
    </a:lvl1pPr>
    <a:lvl2pPr marL="457200" algn="l" rtl="0" fontAlgn="base">
      <a:spcBef>
        <a:spcPct val="0"/>
      </a:spcBef>
      <a:spcAft>
        <a:spcPct val="0"/>
      </a:spcAft>
      <a:defRPr b="1" kern="1200">
        <a:solidFill>
          <a:schemeClr val="tx1"/>
        </a:solidFill>
        <a:latin typeface="Courier New" pitchFamily="49" charset="0"/>
        <a:ea typeface="ＭＳ Ｐゴシック" charset="-128"/>
        <a:cs typeface="+mn-cs"/>
      </a:defRPr>
    </a:lvl2pPr>
    <a:lvl3pPr marL="914400" algn="l" rtl="0" fontAlgn="base">
      <a:spcBef>
        <a:spcPct val="0"/>
      </a:spcBef>
      <a:spcAft>
        <a:spcPct val="0"/>
      </a:spcAft>
      <a:defRPr b="1" kern="1200">
        <a:solidFill>
          <a:schemeClr val="tx1"/>
        </a:solidFill>
        <a:latin typeface="Courier New" pitchFamily="49" charset="0"/>
        <a:ea typeface="ＭＳ Ｐゴシック" charset="-128"/>
        <a:cs typeface="+mn-cs"/>
      </a:defRPr>
    </a:lvl3pPr>
    <a:lvl4pPr marL="1371600" algn="l" rtl="0" fontAlgn="base">
      <a:spcBef>
        <a:spcPct val="0"/>
      </a:spcBef>
      <a:spcAft>
        <a:spcPct val="0"/>
      </a:spcAft>
      <a:defRPr b="1" kern="1200">
        <a:solidFill>
          <a:schemeClr val="tx1"/>
        </a:solidFill>
        <a:latin typeface="Courier New" pitchFamily="49" charset="0"/>
        <a:ea typeface="ＭＳ Ｐゴシック" charset="-128"/>
        <a:cs typeface="+mn-cs"/>
      </a:defRPr>
    </a:lvl4pPr>
    <a:lvl5pPr marL="1828800" algn="l" rtl="0" fontAlgn="base">
      <a:spcBef>
        <a:spcPct val="0"/>
      </a:spcBef>
      <a:spcAft>
        <a:spcPct val="0"/>
      </a:spcAft>
      <a:defRPr b="1" kern="1200">
        <a:solidFill>
          <a:schemeClr val="tx1"/>
        </a:solidFill>
        <a:latin typeface="Courier New" pitchFamily="49" charset="0"/>
        <a:ea typeface="ＭＳ Ｐゴシック" charset="-128"/>
        <a:cs typeface="+mn-cs"/>
      </a:defRPr>
    </a:lvl5pPr>
    <a:lvl6pPr marL="2286000" algn="l" defTabSz="914400" rtl="0" eaLnBrk="1" latinLnBrk="0" hangingPunct="1">
      <a:defRPr b="1" kern="1200">
        <a:solidFill>
          <a:schemeClr val="tx1"/>
        </a:solidFill>
        <a:latin typeface="Courier New" pitchFamily="49" charset="0"/>
        <a:ea typeface="ＭＳ Ｐゴシック" charset="-128"/>
        <a:cs typeface="+mn-cs"/>
      </a:defRPr>
    </a:lvl6pPr>
    <a:lvl7pPr marL="2743200" algn="l" defTabSz="914400" rtl="0" eaLnBrk="1" latinLnBrk="0" hangingPunct="1">
      <a:defRPr b="1" kern="1200">
        <a:solidFill>
          <a:schemeClr val="tx1"/>
        </a:solidFill>
        <a:latin typeface="Courier New" pitchFamily="49" charset="0"/>
        <a:ea typeface="ＭＳ Ｐゴシック" charset="-128"/>
        <a:cs typeface="+mn-cs"/>
      </a:defRPr>
    </a:lvl7pPr>
    <a:lvl8pPr marL="3200400" algn="l" defTabSz="914400" rtl="0" eaLnBrk="1" latinLnBrk="0" hangingPunct="1">
      <a:defRPr b="1" kern="1200">
        <a:solidFill>
          <a:schemeClr val="tx1"/>
        </a:solidFill>
        <a:latin typeface="Courier New" pitchFamily="49" charset="0"/>
        <a:ea typeface="ＭＳ Ｐゴシック" charset="-128"/>
        <a:cs typeface="+mn-cs"/>
      </a:defRPr>
    </a:lvl8pPr>
    <a:lvl9pPr marL="3657600" algn="l" defTabSz="914400" rtl="0" eaLnBrk="1" latinLnBrk="0" hangingPunct="1">
      <a:defRPr b="1" kern="1200">
        <a:solidFill>
          <a:schemeClr val="tx1"/>
        </a:solidFill>
        <a:latin typeface="Courier New" pitchFamily="49"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00"/>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74570" autoAdjust="0"/>
  </p:normalViewPr>
  <p:slideViewPr>
    <p:cSldViewPr>
      <p:cViewPr varScale="1">
        <p:scale>
          <a:sx n="45" d="100"/>
          <a:sy n="45" d="100"/>
        </p:scale>
        <p:origin x="-42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20"/>
    </p:cViewPr>
  </p:sorterViewPr>
  <p:notesViewPr>
    <p:cSldViewPr>
      <p:cViewPr varScale="1">
        <p:scale>
          <a:sx n="62" d="100"/>
          <a:sy n="62" d="100"/>
        </p:scale>
        <p:origin x="-1075" y="-8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fld id="{09F3A0AB-8F7B-4E23-97DA-482B5D495F7D}" type="datetimeFigureOut">
              <a:rPr lang="en-US"/>
              <a:pPr/>
              <a:t>9/5/2012</a:t>
            </a:fld>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5D51B8AD-4915-4AA0-AD90-D5D0652FF2D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fld id="{5BB31573-EEE9-486E-90DA-8E23591AB2CE}" type="datetimeFigureOut">
              <a:rPr lang="en-US"/>
              <a:pPr/>
              <a:t>9/5/2012</a:t>
            </a:fld>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C8AA5FAC-2AEE-4BAB-8676-DA1D93C110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F9716C9C-45F7-442A-9E0F-4B482716C3CC}" type="slidenum">
              <a:rPr lang="en-US"/>
              <a:pPr>
                <a:defRPr/>
              </a:pPr>
              <a:t>1</a:t>
            </a:fld>
            <a:endParaRPr lang="en-US"/>
          </a:p>
        </p:txBody>
      </p:sp>
      <p:sp>
        <p:nvSpPr>
          <p:cNvPr id="1740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A45197B7-1359-4561-B07A-B5FD81072EC1}" type="slidenum">
              <a:rPr lang="en-US" sz="1200" b="0">
                <a:latin typeface="Arial" charset="0"/>
              </a:rPr>
              <a:pPr algn="r" defTabSz="966788" eaLnBrk="0" hangingPunct="0"/>
              <a:t>1</a:t>
            </a:fld>
            <a:endParaRPr lang="en-US" sz="1200" b="0">
              <a:latin typeface="Arial"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r>
              <a:rPr lang="en-US" smtClean="0"/>
              <a:t>Ruby is an interpreted language.</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5D3CC350-1CAC-415F-9A0F-619A33C4EC0B}" type="slidenum">
              <a:rPr lang="en-US"/>
              <a:pPr>
                <a:defRPr/>
              </a:pPr>
              <a:t>10</a:t>
            </a:fld>
            <a:endParaRPr lang="en-US"/>
          </a:p>
        </p:txBody>
      </p:sp>
      <p:sp>
        <p:nvSpPr>
          <p:cNvPr id="3584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D5BFF1E8-85EE-475E-8E72-1144BDE0648F}" type="slidenum">
              <a:rPr lang="en-US" sz="1200" b="0">
                <a:latin typeface="Arial" charset="0"/>
              </a:rPr>
              <a:pPr algn="r" defTabSz="966788" eaLnBrk="0" hangingPunct="0"/>
              <a:t>10</a:t>
            </a:fld>
            <a:endParaRPr lang="en-US" sz="1200" b="0">
              <a:latin typeface="Arial"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smtClean="0"/>
              <a:t>Make sure the students remember from the previous course what a shell is and does.</a:t>
            </a:r>
          </a:p>
          <a:p>
            <a:pPr eaLnBrk="1" hangingPunct="1"/>
            <a:endParaRPr lang="en-US" smtClean="0"/>
          </a:p>
          <a:p>
            <a:pPr eaLnBrk="1" hangingPunct="1"/>
            <a:r>
              <a:rPr lang="en-US" smtClean="0"/>
              <a:t>irb does the same thing the interpreter does, except the interpreter doesn't do any intermediate printing and doesn't read from the console (its input is not read from the console, but from the user program).  irb  is very good to use for testing and experimenting with things in Ruby, just to see how they work.</a:t>
            </a:r>
          </a:p>
          <a:p>
            <a:pPr eaLnBrk="1" hangingPunct="1"/>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D81D8DEE-C1CE-40E4-AC79-22430EA0CE17}" type="slidenum">
              <a:rPr lang="en-US"/>
              <a:pPr>
                <a:defRPr/>
              </a:pPr>
              <a:t>11</a:t>
            </a:fld>
            <a:endParaRPr lang="en-US"/>
          </a:p>
        </p:txBody>
      </p:sp>
      <p:sp>
        <p:nvSpPr>
          <p:cNvPr id="3788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361C5CAD-2447-4868-AA34-4D926E87C5E9}" type="slidenum">
              <a:rPr lang="en-US" sz="1200" b="0">
                <a:latin typeface="Arial" charset="0"/>
              </a:rPr>
              <a:pPr algn="r" defTabSz="966788" eaLnBrk="0" hangingPunct="0"/>
              <a:t>11</a:t>
            </a:fld>
            <a:endParaRPr lang="en-US" sz="1200" b="0">
              <a:latin typeface="Arial"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r>
              <a:rPr lang="en-US" dirty="0" smtClean="0"/>
              <a:t>Remind students of common UNIX locations for executables, from the previous course; this is where Ruby is on the Grace systems, but may not be on all systems.</a:t>
            </a:r>
          </a:p>
          <a:p>
            <a:pPr eaLnBrk="1" hangingPunct="1"/>
            <a:endParaRPr lang="en-US" dirty="0" smtClean="0"/>
          </a:p>
          <a:p>
            <a:pPr eaLnBrk="1" hangingPunct="1"/>
            <a:r>
              <a:rPr lang="en-US" dirty="0" smtClean="0"/>
              <a:t>The #! notation is not just for Ruby; it works for any UNIX program that's an interpreter.</a:t>
            </a:r>
          </a:p>
          <a:p>
            <a:pPr eaLnBrk="1" hangingPunct="1"/>
            <a:endParaRPr lang="en-US" dirty="0" smtClean="0"/>
          </a:p>
          <a:p>
            <a:pPr eaLnBrk="1" hangingPunct="1"/>
            <a:r>
              <a:rPr lang="en-US" dirty="0" smtClean="0"/>
              <a:t>Note that the "./"</a:t>
            </a:r>
            <a:r>
              <a:rPr lang="en-US" baseline="0" dirty="0" smtClean="0"/>
              <a:t> is not required if you have the current directory on your path (as is the case on the Grace machines), but is a good idea (can explain why if desired).</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EFA03A8B-2C9E-457D-AAF8-4A7373543360}" type="slidenum">
              <a:rPr lang="en-US"/>
              <a:pPr>
                <a:defRPr/>
              </a:pPr>
              <a:t>12</a:t>
            </a:fld>
            <a:endParaRPr lang="en-US"/>
          </a:p>
        </p:txBody>
      </p:sp>
      <p:sp>
        <p:nvSpPr>
          <p:cNvPr id="3993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5497DFDC-E59B-44A0-A9D7-052C049EF87E}" type="slidenum">
              <a:rPr lang="en-US" sz="1200" b="0">
                <a:latin typeface="Arial" charset="0"/>
              </a:rPr>
              <a:pPr algn="r" defTabSz="966788" eaLnBrk="0" hangingPunct="0"/>
              <a:t>12</a:t>
            </a:fld>
            <a:endParaRPr lang="en-US" sz="1200" b="0">
              <a:latin typeface="Arial"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r>
              <a:rPr lang="en-US" smtClean="0"/>
              <a:t>Maybe show the students the use of an undefined variable, both on the left and the right of an assignment using irb, and what happens in each case.</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C9D0F148-AD39-4825-97D6-75CDF8EC9B6E}" type="slidenum">
              <a:rPr lang="en-US"/>
              <a:pPr>
                <a:defRPr/>
              </a:pPr>
              <a:t>13</a:t>
            </a:fld>
            <a:endParaRPr lang="en-US"/>
          </a:p>
        </p:txBody>
      </p:sp>
      <p:sp>
        <p:nvSpPr>
          <p:cNvPr id="4198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165E2850-6599-47EA-99F0-97AFA0D4A761}" type="slidenum">
              <a:rPr lang="en-US" sz="1200" b="0">
                <a:latin typeface="Arial" charset="0"/>
              </a:rPr>
              <a:pPr algn="r" defTabSz="966788" eaLnBrk="0" hangingPunct="0"/>
              <a:t>13</a:t>
            </a:fld>
            <a:endParaRPr lang="en-US" sz="1200" b="0">
              <a:latin typeface="Arial"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eaLnBrk="1" hangingPunct="1"/>
            <a:r>
              <a:rPr lang="en-US" smtClean="0"/>
              <a:t>"Higher overhead" and "lower overhead" mean higher or lower for you, the programmer.</a:t>
            </a:r>
          </a:p>
          <a:p>
            <a:pPr eaLnBrk="1" hangingPunct="1"/>
            <a:endParaRPr lang="en-US" smtClean="0"/>
          </a:p>
          <a:p>
            <a:pPr eaLnBrk="1" hangingPunct="1"/>
            <a:r>
              <a:rPr lang="en-US" smtClean="0"/>
              <a:t>Explicit declarations- involve redundancy.  A mistake in one place or the other is more likely to be caught.</a:t>
            </a:r>
          </a:p>
          <a:p>
            <a:pPr eaLnBrk="1" hangingPunct="1"/>
            <a:endParaRPr lang="en-US" smtClean="0"/>
          </a:p>
          <a:p>
            <a:pPr eaLnBrk="1" hangingPunct="1"/>
            <a:r>
              <a:rPr lang="en-US" smtClean="0"/>
              <a:t>Implicit declarations- require less typing but it's more likely that a mistake won't be caught.</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89944680-0E0E-4642-82BD-2A3DB5CDD8FB}" type="slidenum">
              <a:rPr lang="en-US"/>
              <a:pPr>
                <a:defRPr/>
              </a:pPr>
              <a:t>14</a:t>
            </a:fld>
            <a:endParaRPr lang="en-US"/>
          </a:p>
        </p:txBody>
      </p:sp>
      <p:sp>
        <p:nvSpPr>
          <p:cNvPr id="4403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D3D530A8-7F5D-46B1-AD08-DE25B8602640}" type="slidenum">
              <a:rPr lang="en-US" sz="1200" b="0">
                <a:latin typeface="Arial" charset="0"/>
              </a:rPr>
              <a:pPr algn="r" defTabSz="966788" eaLnBrk="0" hangingPunct="0"/>
              <a:t>14</a:t>
            </a:fld>
            <a:endParaRPr lang="en-US" sz="1200" b="0">
              <a:latin typeface="Arial"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r>
              <a:rPr lang="en-US" smtClean="0"/>
              <a:t>Ruby uses call-by-value, but for object references (like Java, references are passed by value).  So there's no way to write a swap function swap(x, y) that will exchange the values of two objects.</a:t>
            </a:r>
          </a:p>
          <a:p>
            <a:pPr eaLnBrk="1" hangingPunct="1"/>
            <a:endParaRPr lang="en-US" smtClean="0"/>
          </a:p>
          <a:p>
            <a:pPr eaLnBrk="1" hangingPunct="1"/>
            <a:r>
              <a:rPr lang="en-US" smtClean="0"/>
              <a:t>Note that you list the names of parameters, but not their types.</a:t>
            </a:r>
          </a:p>
          <a:p>
            <a:pPr eaLnBrk="1" hangingPunct="1"/>
            <a:endParaRPr lang="en-US" smtClean="0"/>
          </a:p>
          <a:p>
            <a:pPr eaLnBrk="1" hangingPunct="1"/>
            <a:r>
              <a:rPr lang="en-US" smtClean="0"/>
              <a:t>What's the scope of i?  Try printing it afterwards.  (It has local scope.)</a:t>
            </a:r>
          </a:p>
          <a:p>
            <a:pPr eaLnBrk="1" hangingPunct="1"/>
            <a:endParaRPr lang="en-US" smtClean="0"/>
          </a:p>
          <a:p>
            <a:pPr eaLnBrk="1" hangingPunct="1"/>
            <a:r>
              <a:rPr lang="en-US" smtClean="0"/>
              <a:t>Note there is no main function.</a:t>
            </a:r>
          </a:p>
          <a:p>
            <a:pPr eaLnBrk="1" hangingPunct="1"/>
            <a:endParaRPr lang="en-US" smtClean="0"/>
          </a:p>
          <a:p>
            <a:pPr eaLnBrk="1" hangingPunct="1"/>
            <a:r>
              <a:rPr lang="en-US" smtClean="0"/>
              <a:t>puts can print integers and strings; it will convert integers to strings.</a:t>
            </a:r>
          </a:p>
          <a:p>
            <a:pPr eaLnBrk="1" hangingPunct="1"/>
            <a:endParaRPr lang="en-US" smtClean="0"/>
          </a:p>
          <a:p>
            <a:pPr eaLnBrk="1" hangingPunct="1"/>
            <a:r>
              <a:rPr lang="en-US" smtClean="0"/>
              <a:t>The loop ends with the "end".</a:t>
            </a:r>
          </a:p>
          <a:p>
            <a:pPr eaLnBrk="1" hangingPunct="1"/>
            <a:endParaRPr lang="en-US" smtClean="0"/>
          </a:p>
          <a:p>
            <a:pPr eaLnBrk="1" hangingPunct="1"/>
            <a:r>
              <a:rPr lang="en-US" smtClean="0"/>
              <a:t>The output is:</a:t>
            </a:r>
          </a:p>
          <a:p>
            <a:pPr eaLnBrk="1" hangingPunct="1"/>
            <a:r>
              <a:rPr lang="en-US" smtClean="0"/>
              <a:t>hello</a:t>
            </a:r>
          </a:p>
          <a:p>
            <a:pPr eaLnBrk="1" hangingPunct="1"/>
            <a:r>
              <a:rPr lang="en-US" smtClean="0"/>
              <a:t>hello</a:t>
            </a:r>
          </a:p>
          <a:p>
            <a:pPr eaLnBrk="1" hangingPunct="1"/>
            <a:r>
              <a:rPr lang="en-US" smtClean="0"/>
              <a:t>hello</a:t>
            </a:r>
          </a:p>
          <a:p>
            <a:pPr eaLnBrk="1" hangingPunct="1"/>
            <a:r>
              <a:rPr lang="en-US" smtClean="0"/>
              <a:t>3</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9976644F-AC6C-469B-B014-CBC6E4CEE84A}" type="slidenum">
              <a:rPr lang="en-US"/>
              <a:pPr>
                <a:defRPr/>
              </a:pPr>
              <a:t>15</a:t>
            </a:fld>
            <a:endParaRPr lang="en-US"/>
          </a:p>
        </p:txBody>
      </p:sp>
      <p:sp>
        <p:nvSpPr>
          <p:cNvPr id="4608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0A56B94A-9143-4C5B-A874-006DF81DFAB4}" type="slidenum">
              <a:rPr lang="en-US" sz="1200" b="0">
                <a:latin typeface="Arial" charset="0"/>
              </a:rPr>
              <a:pPr algn="r" defTabSz="966788" eaLnBrk="0" hangingPunct="0"/>
              <a:t>15</a:t>
            </a:fld>
            <a:endParaRPr lang="en-US" sz="1200" b="0">
              <a:latin typeface="Arial"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r>
              <a:rPr lang="en-US" smtClean="0"/>
              <a:t>In introductory programming courses and texts the terms that are usually used are "parameter" and "argument", but in the programming language field, these terms are usually used instead.</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7C037D18-BF14-4595-AAC5-CD1D10E342F5}" type="slidenum">
              <a:rPr lang="en-US"/>
              <a:pPr>
                <a:defRPr/>
              </a:pPr>
              <a:t>16</a:t>
            </a:fld>
            <a:endParaRPr lang="en-US"/>
          </a:p>
        </p:txBody>
      </p:sp>
      <p:sp>
        <p:nvSpPr>
          <p:cNvPr id="4812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460848C8-B5E2-44EF-A4AF-7FF8B7F9ADAF}" type="slidenum">
              <a:rPr lang="en-US" sz="1200" b="0">
                <a:latin typeface="Arial" charset="0"/>
              </a:rPr>
              <a:pPr algn="r" defTabSz="966788" eaLnBrk="0" hangingPunct="0"/>
              <a:t>16</a:t>
            </a:fld>
            <a:endParaRPr lang="en-US" sz="1200" b="0">
              <a:latin typeface="Arial"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en-US" smtClean="0"/>
              <a:t>Parentheses aren't needed around the guard, but will it work if you use them?  Yes- try it in irb.</a:t>
            </a:r>
          </a:p>
          <a:p>
            <a:pPr eaLnBrk="1" hangingPunct="1"/>
            <a:endParaRPr lang="en-US" smtClean="0"/>
          </a:p>
          <a:p>
            <a:pPr eaLnBrk="1" hangingPunct="1"/>
            <a:r>
              <a:rPr lang="en-US" smtClean="0"/>
              <a:t>The difference between "else if" and elsif?  "else if" requires two end's- elsif is one construct.</a:t>
            </a:r>
          </a:p>
          <a:p>
            <a:pPr eaLnBrk="1" hangingPunct="1"/>
            <a:endParaRPr lang="en-US" smtClean="0"/>
          </a:p>
          <a:p>
            <a:pPr eaLnBrk="1" hangingPunct="1"/>
            <a:r>
              <a:rPr lang="en-US" smtClean="0"/>
              <a:t>All of Ruby's control statements end with "end".</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7531CCFC-14C5-49DF-840C-1C310BE252B5}" type="slidenum">
              <a:rPr lang="en-US"/>
              <a:pPr>
                <a:defRPr/>
              </a:pPr>
              <a:t>17</a:t>
            </a:fld>
            <a:endParaRPr lang="en-US"/>
          </a:p>
        </p:txBody>
      </p:sp>
      <p:sp>
        <p:nvSpPr>
          <p:cNvPr id="5017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0FE1084C-6676-4BE7-9209-B37AB1A34B94}" type="slidenum">
              <a:rPr lang="en-US" sz="1200" b="0">
                <a:latin typeface="Arial" charset="0"/>
              </a:rPr>
              <a:pPr algn="r" defTabSz="966788" eaLnBrk="0" hangingPunct="0"/>
              <a:t>17</a:t>
            </a:fld>
            <a:endParaRPr lang="en-US" sz="1200" b="0">
              <a:latin typeface="Arial"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eaLnBrk="1" hangingPunct="1"/>
            <a:r>
              <a:rPr lang="en-US" smtClean="0"/>
              <a:t>nil is like null in Java.</a:t>
            </a:r>
          </a:p>
          <a:p>
            <a:pPr eaLnBrk="1" hangingPunct="1"/>
            <a:endParaRPr lang="en-US" smtClean="0"/>
          </a:p>
          <a:p>
            <a:pPr eaLnBrk="1" hangingPunct="1"/>
            <a:r>
              <a:rPr lang="en-US" smtClean="0"/>
              <a:t>The guard can optionally be parenthesized, but it's not required like it is in Java, C, and other languages whose basic syntax is derived from C's.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D45FFBDB-C289-461C-8409-60BB86ADEE4C}" type="slidenum">
              <a:rPr lang="en-US"/>
              <a:pPr>
                <a:defRPr/>
              </a:pPr>
              <a:t>18</a:t>
            </a:fld>
            <a:endParaRPr lang="en-US"/>
          </a:p>
        </p:txBody>
      </p:sp>
      <p:sp>
        <p:nvSpPr>
          <p:cNvPr id="5222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A34D2EDE-5FA2-4949-9C53-206F0FB906E3}" type="slidenum">
              <a:rPr lang="en-US" sz="1200" b="0">
                <a:latin typeface="Arial" charset="0"/>
              </a:rPr>
              <a:pPr algn="r" defTabSz="966788" eaLnBrk="0" hangingPunct="0"/>
              <a:t>18</a:t>
            </a:fld>
            <a:endParaRPr lang="en-US" sz="1200" b="0">
              <a:latin typeface="Arial"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8727E58B-6930-49FB-B719-900264CFFDDC}" type="slidenum">
              <a:rPr lang="en-US"/>
              <a:pPr>
                <a:defRPr/>
              </a:pPr>
              <a:t>19</a:t>
            </a:fld>
            <a:endParaRPr lang="en-US"/>
          </a:p>
        </p:txBody>
      </p:sp>
      <p:sp>
        <p:nvSpPr>
          <p:cNvPr id="5427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266DC1C5-C66F-4FC6-AA66-C17F2D846332}" type="slidenum">
              <a:rPr lang="en-US" sz="1200" b="0">
                <a:latin typeface="Arial" charset="0"/>
              </a:rPr>
              <a:pPr algn="r" defTabSz="966788" eaLnBrk="0" hangingPunct="0"/>
              <a:t>19</a:t>
            </a:fld>
            <a:endParaRPr lang="en-US" sz="1200" b="0">
              <a:latin typeface="Arial"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eaLnBrk="1" hangingPunct="1"/>
            <a:r>
              <a:rPr lang="en-US" smtClean="0"/>
              <a:t>You can put an entire if..end on one line, but if you do you need a semicolon after the condition.</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C473511E-CF7A-4A65-AB35-69B75381BF6F}" type="slidenum">
              <a:rPr lang="en-US"/>
              <a:pPr>
                <a:defRPr/>
              </a:pPr>
              <a:t>2</a:t>
            </a:fld>
            <a:endParaRPr lang="en-US"/>
          </a:p>
        </p:txBody>
      </p:sp>
      <p:sp>
        <p:nvSpPr>
          <p:cNvPr id="1945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C2AE7975-1894-49F7-9A80-40CC6C370C10}" type="slidenum">
              <a:rPr lang="en-US" sz="1200" b="0">
                <a:latin typeface="Arial" charset="0"/>
              </a:rPr>
              <a:pPr algn="r" defTabSz="966788" eaLnBrk="0" hangingPunct="0"/>
              <a:t>2</a:t>
            </a:fld>
            <a:endParaRPr lang="en-US" sz="1200" b="0">
              <a:latin typeface="Arial"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r>
              <a:rPr lang="en-US" smtClean="0"/>
              <a:t>What is the meaning of "powerful" and "feel natural"?  "Feel natural"- it's appropriate for the task at hand; the code ends up looking like you'd expect.</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DA89AF1-0398-41C5-B512-2FFA3C8F8C18}" type="slidenum">
              <a:rPr lang="en-US"/>
              <a:pPr>
                <a:defRPr/>
              </a:pPr>
              <a:t>20</a:t>
            </a:fld>
            <a:endParaRPr lang="en-US"/>
          </a:p>
        </p:txBody>
      </p:sp>
      <p:sp>
        <p:nvSpPr>
          <p:cNvPr id="56321" name="Rectangle 2"/>
          <p:cNvSpPr>
            <a:spLocks noGrp="1" noRot="1" noChangeAspect="1" noChangeArrowheads="1" noTextEdit="1"/>
          </p:cNvSpPr>
          <p:nvPr>
            <p:ph type="sldImg"/>
          </p:nvPr>
        </p:nvSpPr>
        <p:spPr>
          <a:xfrm>
            <a:off x="1258888" y="720725"/>
            <a:ext cx="4800600" cy="3600450"/>
          </a:xfrm>
          <a:ln/>
        </p:spPr>
      </p:sp>
      <p:sp>
        <p:nvSpPr>
          <p:cNvPr id="56322" name="Rectangle 3"/>
          <p:cNvSpPr>
            <a:spLocks noGrp="1" noChangeArrowheads="1"/>
          </p:cNvSpPr>
          <p:nvPr>
            <p:ph type="body" idx="1"/>
          </p:nvPr>
        </p:nvSpPr>
        <p:spPr>
          <a:noFill/>
          <a:ln/>
        </p:spPr>
        <p:txBody>
          <a:bodyPr lIns="91430" tIns="45715" rIns="91430" bIns="45715"/>
          <a:lstStyle/>
          <a:p>
            <a:r>
              <a:rPr lang="en-US" smtClean="0"/>
              <a:t>We'll explain what code blocks are soon; for now don't worry about it.</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95423400-E200-4D14-8009-B013636ED991}" type="slidenum">
              <a:rPr lang="en-US"/>
              <a:pPr>
                <a:defRPr/>
              </a:pPr>
              <a:t>21</a:t>
            </a:fld>
            <a:endParaRPr lang="en-US"/>
          </a:p>
        </p:txBody>
      </p:sp>
      <p:sp>
        <p:nvSpPr>
          <p:cNvPr id="58369" name="Rectangle 2"/>
          <p:cNvSpPr>
            <a:spLocks noGrp="1" noRot="1" noChangeAspect="1" noChangeArrowheads="1" noTextEdit="1"/>
          </p:cNvSpPr>
          <p:nvPr>
            <p:ph type="sldImg"/>
          </p:nvPr>
        </p:nvSpPr>
        <p:spPr>
          <a:xfrm>
            <a:off x="1258888" y="720725"/>
            <a:ext cx="4800600" cy="3600450"/>
          </a:xfrm>
          <a:ln/>
        </p:spPr>
      </p:sp>
      <p:sp>
        <p:nvSpPr>
          <p:cNvPr id="58370"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6878D21F-FE29-4A5D-AF31-A5B2346959F7}" type="slidenum">
              <a:rPr lang="en-US"/>
              <a:pPr>
                <a:defRPr/>
              </a:pPr>
              <a:t>23</a:t>
            </a:fld>
            <a:endParaRPr lang="en-US"/>
          </a:p>
        </p:txBody>
      </p:sp>
      <p:sp>
        <p:nvSpPr>
          <p:cNvPr id="6144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B7231320-F8C6-4D11-A72F-74706E84684B}" type="slidenum">
              <a:rPr lang="en-US" sz="1200" b="0">
                <a:latin typeface="Arial" charset="0"/>
              </a:rPr>
              <a:pPr algn="r" defTabSz="966788" eaLnBrk="0" hangingPunct="0"/>
              <a:t>23</a:t>
            </a:fld>
            <a:endParaRPr lang="en-US" sz="1200" b="0">
              <a:latin typeface="Arial"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mtClean="0"/>
              <a:t>Some students may not know what infix means.</a:t>
            </a:r>
          </a:p>
          <a:p>
            <a:pPr eaLnBrk="1" hangingPunct="1"/>
            <a:endParaRPr lang="en-US" smtClean="0"/>
          </a:p>
          <a:p>
            <a:pPr eaLnBrk="1" hangingPunct="1"/>
            <a:r>
              <a:rPr lang="en-US" smtClean="0"/>
              <a:t>Ruby follows the Smalltalk model in that everything is an object- everything is uniform underneath.</a:t>
            </a:r>
          </a:p>
          <a:p>
            <a:pPr eaLnBrk="1" hangingPunct="1"/>
            <a:endParaRPr lang="en-US" smtClean="0"/>
          </a:p>
          <a:p>
            <a:pPr eaLnBrk="1" hangingPunct="1"/>
            <a:r>
              <a:rPr lang="en-US" smtClean="0"/>
              <a:t>Is this the case in C++ or Java?  No- both have primitives.</a:t>
            </a:r>
          </a:p>
          <a:p>
            <a:pPr eaLnBrk="1" hangingPunct="1"/>
            <a:endParaRPr lang="en-US" smtClean="0"/>
          </a:p>
          <a:p>
            <a:pPr eaLnBrk="1" hangingPunct="1"/>
            <a:r>
              <a:rPr lang="en-US" smtClean="0"/>
              <a:t>Is a class itself an object in Java (that exists while a program is running)?  No.</a:t>
            </a:r>
          </a:p>
          <a:p>
            <a:pPr eaLnBrk="1" hangingPunct="1"/>
            <a:endParaRPr lang="en-US" smtClean="0"/>
          </a:p>
          <a:p>
            <a:pPr eaLnBrk="1" hangingPunct="1"/>
            <a:r>
              <a:rPr lang="en-US" smtClean="0"/>
              <a:t>Maybe show some of these in irb during class.</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F03EF8D5-7AAF-4ECE-870B-70B373531682}" type="slidenum">
              <a:rPr lang="en-US"/>
              <a:pPr>
                <a:defRPr/>
              </a:pPr>
              <a:t>24</a:t>
            </a:fld>
            <a:endParaRPr lang="en-US"/>
          </a:p>
        </p:txBody>
      </p:sp>
      <p:sp>
        <p:nvSpPr>
          <p:cNvPr id="6348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76BD1960-2D28-4978-8C48-0C5421ADDD4C}" type="slidenum">
              <a:rPr lang="en-US" sz="1200" b="0">
                <a:latin typeface="Arial" charset="0"/>
              </a:rPr>
              <a:pPr algn="r" defTabSz="966788" eaLnBrk="0" hangingPunct="0"/>
              <a:t>24</a:t>
            </a:fld>
            <a:endParaRPr lang="en-US" sz="1200" b="0">
              <a:latin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smtClean="0"/>
              <a:t>String.new is a method invocation (on an object) in Ruby, but not in C++ or Java.</a:t>
            </a:r>
          </a:p>
          <a:p>
            <a:pPr eaLnBrk="1" hangingPunct="1"/>
            <a:endParaRPr lang="en-US" smtClean="0"/>
          </a:p>
          <a:p>
            <a:pPr eaLnBrk="1" hangingPunct="1"/>
            <a:r>
              <a:rPr lang="en-US" smtClean="0"/>
              <a:t>In Java, classes aren't objects, and don't have a new method (in other words, in Ruby there's a Class class, with a "new" method).  Each class is an instance of Class.</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A00666CB-296E-4BE8-8CFD-B005F234EFAB}" type="slidenum">
              <a:rPr lang="en-US"/>
              <a:pPr>
                <a:defRPr/>
              </a:pPr>
              <a:t>25</a:t>
            </a:fld>
            <a:endParaRPr lang="en-US"/>
          </a:p>
        </p:txBody>
      </p:sp>
      <p:sp>
        <p:nvSpPr>
          <p:cNvPr id="6553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D829073B-E57B-4F96-9B05-9A1058D21BC2}" type="slidenum">
              <a:rPr lang="en-US" sz="1200" b="0">
                <a:latin typeface="Arial" charset="0"/>
              </a:rPr>
              <a:pPr algn="r" defTabSz="966788" eaLnBrk="0" hangingPunct="0"/>
              <a:t>25</a:t>
            </a:fld>
            <a:endParaRPr lang="en-US" sz="1200" b="0">
              <a:latin typeface="Arial"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r>
              <a:rPr lang="en-US" smtClean="0"/>
              <a:t>Because classes are objects you can manipulate them in ways you can't in other languages.  x is a variable storing a Class type.</a:t>
            </a:r>
          </a:p>
          <a:p>
            <a:pPr eaLnBrk="1" hangingPunct="1"/>
            <a:endParaRPr lang="en-US" smtClean="0"/>
          </a:p>
          <a:p>
            <a:pPr eaLnBrk="1" hangingPunct="1"/>
            <a:r>
              <a:rPr lang="en-US" smtClean="0"/>
              <a:t>y will have a type, but what its type is will not be known until the program is running, the code is executed, and the new object comes into existence.</a:t>
            </a:r>
          </a:p>
          <a:p>
            <a:pPr eaLnBrk="1" hangingPunct="1"/>
            <a:endParaRPr lang="en-US" smtClean="0"/>
          </a:p>
          <a:p>
            <a:pPr eaLnBrk="1" hangingPunct="1"/>
            <a:r>
              <a:rPr lang="en-US" smtClean="0"/>
              <a:t>The Ruby API is online, on the class webpage and in the Ruby pickaxe book.</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A613C7EC-3DEE-4FD2-9EF2-F925EC2FE4A9}" type="slidenum">
              <a:rPr lang="en-US"/>
              <a:pPr>
                <a:defRPr/>
              </a:pPr>
              <a:t>26</a:t>
            </a:fld>
            <a:endParaRPr lang="en-US"/>
          </a:p>
        </p:txBody>
      </p:sp>
      <p:sp>
        <p:nvSpPr>
          <p:cNvPr id="6758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8D1FE53F-FDD4-4700-9B3E-0F9AD1CD1822}" type="slidenum">
              <a:rPr lang="en-US" sz="1200" b="0">
                <a:latin typeface="Arial" charset="0"/>
              </a:rPr>
              <a:pPr algn="r" defTabSz="966788" eaLnBrk="0" hangingPunct="0"/>
              <a:t>26</a:t>
            </a:fld>
            <a:endParaRPr lang="en-US" sz="1200" b="0">
              <a:latin typeface="Arial"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en-US" smtClean="0"/>
              <a:t>I used nil once before earlier, but I didn't explain it.</a:t>
            </a:r>
          </a:p>
          <a:p>
            <a:pPr eaLnBrk="1" hangingPunct="1"/>
            <a:r>
              <a:rPr lang="en-US" b="1" smtClean="0"/>
              <a:t>Everything </a:t>
            </a:r>
            <a:r>
              <a:rPr lang="en-US" smtClean="0"/>
              <a:t>in Ruby is an object, even nil.</a:t>
            </a:r>
          </a:p>
          <a:p>
            <a:pPr eaLnBrk="1" hangingPunct="1"/>
            <a:endParaRPr lang="en-US" smtClean="0"/>
          </a:p>
          <a:p>
            <a:pPr eaLnBrk="1" hangingPunct="1"/>
            <a:r>
              <a:rPr lang="en-US" smtClean="0"/>
              <a:t>Doing something like "@x + 2" in Java would give a NullPointerException, but you would never get this in Ruby-</a:t>
            </a:r>
          </a:p>
          <a:p>
            <a:pPr eaLnBrk="1" hangingPunct="1"/>
            <a:r>
              <a:rPr lang="en-US" smtClean="0"/>
              <a:t>you'll never get null fields or null pointer errors.</a:t>
            </a:r>
          </a:p>
          <a:p>
            <a:pPr eaLnBrk="1" hangingPunct="1"/>
            <a:r>
              <a:rPr lang="en-US" smtClean="0"/>
              <a:t>Ruby has no casting- we'll see why that is.</a:t>
            </a:r>
          </a:p>
          <a:p>
            <a:pPr eaLnBrk="1" hangingPunct="1"/>
            <a:endParaRPr lang="en-US" smtClean="0"/>
          </a:p>
          <a:p>
            <a:pPr eaLnBrk="1" hangingPunct="1"/>
            <a:r>
              <a:rPr lang="en-US" smtClean="0"/>
              <a:t>true and false are also class objects, of types TrueClass and FalseClass respectively.</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9BB24D7A-BA9B-491A-8899-4947734D916F}" type="slidenum">
              <a:rPr lang="en-US"/>
              <a:pPr>
                <a:defRPr/>
              </a:pPr>
              <a:t>27</a:t>
            </a:fld>
            <a:endParaRPr lang="en-US"/>
          </a:p>
        </p:txBody>
      </p:sp>
      <p:sp>
        <p:nvSpPr>
          <p:cNvPr id="6963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334D8AF9-6727-49AF-821F-F6F8EB543103}" type="slidenum">
              <a:rPr lang="en-US" sz="1200" b="0">
                <a:latin typeface="Arial" charset="0"/>
              </a:rPr>
              <a:pPr algn="r" defTabSz="966788" eaLnBrk="0" hangingPunct="0"/>
              <a:t>27</a:t>
            </a:fld>
            <a:endParaRPr lang="en-US" sz="1200" b="0">
              <a:latin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C7620E26-667E-49DD-96F6-7FE34649E05E}" type="slidenum">
              <a:rPr lang="en-US"/>
              <a:pPr>
                <a:defRPr/>
              </a:pPr>
              <a:t>28</a:t>
            </a:fld>
            <a:endParaRPr lang="en-US"/>
          </a:p>
        </p:txBody>
      </p:sp>
      <p:sp>
        <p:nvSpPr>
          <p:cNvPr id="7168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0F1A70ED-C9A8-4C62-B023-83D092BC14EB}" type="slidenum">
              <a:rPr lang="en-US" sz="1200" b="0">
                <a:latin typeface="Arial" charset="0"/>
              </a:rPr>
              <a:pPr algn="r" defTabSz="966788" eaLnBrk="0" hangingPunct="0"/>
              <a:t>28</a:t>
            </a:fld>
            <a:endParaRPr lang="en-US" sz="1200" b="0">
              <a:latin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r>
              <a:rPr lang="en-US" smtClean="0"/>
              <a:t>In Ruby a program is a declaration of exactly one class, called Object.</a:t>
            </a:r>
          </a:p>
          <a:p>
            <a:pPr eaLnBrk="1" hangingPunct="1"/>
            <a:endParaRPr lang="en-US" smtClean="0"/>
          </a:p>
          <a:p>
            <a:pPr eaLnBrk="1" hangingPunct="1"/>
            <a:r>
              <a:rPr lang="en-US" smtClean="0"/>
              <a:t>This code is adding stuff to the Object clss- method definitions and expressions.</a:t>
            </a:r>
          </a:p>
          <a:p>
            <a:pPr eaLnBrk="1" hangingPunct="1"/>
            <a:endParaRPr lang="en-US" smtClean="0"/>
          </a:p>
          <a:p>
            <a:pPr eaLnBrk="1" hangingPunct="1"/>
            <a:r>
              <a:rPr lang="en-US" smtClean="0"/>
              <a:t>"self" refers to the current object ("this" in C++ or Java).</a:t>
            </a:r>
          </a:p>
          <a:p>
            <a:pPr eaLnBrk="1" hangingPunct="1"/>
            <a:endParaRPr lang="en-US" smtClean="0"/>
          </a:p>
          <a:p>
            <a:pPr eaLnBrk="1" hangingPunct="1"/>
            <a:r>
              <a:rPr lang="en-US" smtClean="0"/>
              <a:t>sayN must appear before code in the same scope calling it.</a:t>
            </a:r>
          </a:p>
          <a:p>
            <a:pPr eaLnBrk="1" hangingPunct="1"/>
            <a:endParaRPr lang="en-US" smtClean="0"/>
          </a:p>
          <a:p>
            <a:pPr eaLnBrk="1" hangingPunct="1"/>
            <a:r>
              <a:rPr lang="en-US" smtClean="0"/>
              <a:t>If you print Object.methods after writing methods you see them added to the Object class.  In fact, you'd see them added to String and other classes, since all classes inherit from Object.  Maybe show this in irb, by adding a method and trying Object.methods or String.methods.</a:t>
            </a:r>
          </a:p>
          <a:p>
            <a:pPr eaLnBrk="1" hangingPunct="1"/>
            <a:endParaRPr lang="en-US" smtClean="0"/>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F8B09B08-A403-4E18-AF49-3EBBC522AB98}" type="slidenum">
              <a:rPr lang="en-US"/>
              <a:pPr>
                <a:defRPr/>
              </a:pPr>
              <a:t>29</a:t>
            </a:fld>
            <a:endParaRPr lang="en-US"/>
          </a:p>
        </p:txBody>
      </p:sp>
      <p:sp>
        <p:nvSpPr>
          <p:cNvPr id="7372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C4BE0D40-3DDE-4555-8B98-62D6C488074B}" type="slidenum">
              <a:rPr lang="en-US" sz="1200" b="0">
                <a:latin typeface="Arial" charset="0"/>
              </a:rPr>
              <a:pPr algn="r" defTabSz="966788" eaLnBrk="0" hangingPunct="0"/>
              <a:t>29</a:t>
            </a:fld>
            <a:endParaRPr lang="en-US" sz="1200" b="0">
              <a:latin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r>
              <a:rPr lang="en-US" smtClean="0"/>
              <a:t>Dynamic refers to anything which happens during execution.  Static refers to anything which happens at compilation.  The issue of what happens during compilation vs. runtime is very important in programming languages, and the choices made as to what happens at which times in different languages greatly affects their behavior and capabilities.</a:t>
            </a:r>
          </a:p>
          <a:p>
            <a:pPr eaLnBrk="1" hangingPunct="1"/>
            <a:endParaRPr lang="en-US" smtClean="0"/>
          </a:p>
          <a:p>
            <a:pPr eaLnBrk="1" hangingPunct="1"/>
            <a:r>
              <a:rPr lang="en-US" smtClean="0"/>
              <a:t>You can't do this in C (it won't even compile).</a:t>
            </a:r>
          </a:p>
          <a:p>
            <a:pPr eaLnBrk="1" hangingPunct="1"/>
            <a:endParaRPr lang="en-US" smtClean="0"/>
          </a:p>
          <a:p>
            <a:pPr eaLnBrk="1" hangingPunct="1"/>
            <a:r>
              <a:rPr lang="en-US" smtClean="0"/>
              <a:t>Not only are types determined and checked at runtime, but Ruby allows something's type to be changed at runtime, by assigning something of a different type to it.</a:t>
            </a:r>
          </a:p>
          <a:p>
            <a:pPr eaLnBrk="1" hangingPunct="1"/>
            <a:endParaRPr lang="en-US" smtClean="0"/>
          </a:p>
          <a:p>
            <a:pPr eaLnBrk="1" hangingPunct="1"/>
            <a:r>
              <a:rPr lang="en-US" smtClean="0"/>
              <a:t>(Add a slide before this specifically defining static and dynamic???  Static- anything which occurs at compilation or translation time;</a:t>
            </a:r>
          </a:p>
          <a:p>
            <a:pPr eaLnBrk="1" hangingPunct="1"/>
            <a:r>
              <a:rPr lang="en-US" smtClean="0"/>
              <a:t>Dynamic- anything which occurs during execution.)</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9F4B95A4-4703-4715-8B6A-7B855CC2C29F}" type="slidenum">
              <a:rPr lang="en-US"/>
              <a:pPr>
                <a:defRPr/>
              </a:pPr>
              <a:t>30</a:t>
            </a:fld>
            <a:endParaRPr lang="en-US"/>
          </a:p>
        </p:txBody>
      </p:sp>
      <p:sp>
        <p:nvSpPr>
          <p:cNvPr id="7577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0263906E-D329-4C07-88BD-A408B55A12FA}" type="slidenum">
              <a:rPr lang="en-US" sz="1200" b="0">
                <a:latin typeface="Arial" charset="0"/>
              </a:rPr>
              <a:pPr algn="r" defTabSz="966788" eaLnBrk="0" hangingPunct="0"/>
              <a:t>30</a:t>
            </a:fld>
            <a:endParaRPr lang="en-US" sz="1200" b="0">
              <a:latin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en-US" smtClean="0"/>
              <a:t>In Java, method calls are checked statically, casting dynamically.</a:t>
            </a:r>
          </a:p>
          <a:p>
            <a:pPr eaLnBrk="1" hangingPunct="1"/>
            <a:endParaRPr lang="en-US" smtClean="0"/>
          </a:p>
          <a:p>
            <a:pPr eaLnBrk="1" hangingPunct="1"/>
            <a:r>
              <a:rPr lang="en-US" smtClean="0"/>
              <a:t>In Ruby this fails at the last possible time.</a:t>
            </a:r>
          </a:p>
          <a:p>
            <a:pPr eaLnBrk="1" hangingPunct="1"/>
            <a:r>
              <a:rPr lang="en-US" smtClean="0"/>
              <a:t>(This is not a great example; come up with a better one?)</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BCC268A5-5869-4B21-9AFA-221539689342}" type="slidenum">
              <a:rPr lang="en-US"/>
              <a:pPr>
                <a:defRPr/>
              </a:pPr>
              <a:t>3</a:t>
            </a:fld>
            <a:endParaRPr lang="en-US"/>
          </a:p>
        </p:txBody>
      </p:sp>
      <p:sp>
        <p:nvSpPr>
          <p:cNvPr id="2150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40EBF9EF-4DAD-459A-839D-0C83FB961285}" type="slidenum">
              <a:rPr lang="en-US" sz="1200" b="0">
                <a:latin typeface="Arial" charset="0"/>
              </a:rPr>
              <a:pPr algn="r" defTabSz="966788" eaLnBrk="0" hangingPunct="0"/>
              <a:t>3</a:t>
            </a:fld>
            <a:endParaRPr lang="en-US" sz="1200" b="0">
              <a:latin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r>
              <a:rPr lang="en-US" smtClean="0"/>
              <a:t>The one on the left is out of date a little bit, and is more of a reference when you already know Ruby.</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9B026235-0BDC-422B-ACE9-E3547CCD1A45}" type="slidenum">
              <a:rPr lang="en-US"/>
              <a:pPr>
                <a:defRPr/>
              </a:pPr>
              <a:t>31</a:t>
            </a:fld>
            <a:endParaRPr lang="en-US"/>
          </a:p>
        </p:txBody>
      </p:sp>
      <p:sp>
        <p:nvSpPr>
          <p:cNvPr id="7782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EAA37CD6-F699-496C-8F4B-09C7E1EB687A}" type="slidenum">
              <a:rPr lang="en-US" sz="1200" b="0">
                <a:latin typeface="Arial" charset="0"/>
              </a:rPr>
              <a:pPr algn="r" defTabSz="966788" eaLnBrk="0" hangingPunct="0"/>
              <a:t>31</a:t>
            </a:fld>
            <a:endParaRPr lang="en-US" sz="1200" b="0">
              <a:latin typeface="Arial"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r>
              <a:rPr lang="en-US" smtClean="0"/>
              <a:t>In C, since types are checked statically, you know no possible execution can cause a type error.</a:t>
            </a:r>
          </a:p>
          <a:p>
            <a:pPr eaLnBrk="1" hangingPunct="1"/>
            <a:endParaRPr lang="en-US" smtClean="0"/>
          </a:p>
          <a:p>
            <a:pPr eaLnBrk="1" hangingPunct="1"/>
            <a:r>
              <a:rPr lang="en-US" smtClean="0"/>
              <a:t>Make sure students realize what "type check" means.</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76853075-5A61-41E7-B281-65C9B068801E}" type="slidenum">
              <a:rPr lang="en-US"/>
              <a:pPr>
                <a:defRPr/>
              </a:pPr>
              <a:t>4</a:t>
            </a:fld>
            <a:endParaRPr lang="en-US"/>
          </a:p>
        </p:txBody>
      </p:sp>
      <p:sp>
        <p:nvSpPr>
          <p:cNvPr id="2355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75088ED4-3F91-4081-8E85-803CC3239F9F}" type="slidenum">
              <a:rPr lang="en-US" sz="1200" b="0">
                <a:latin typeface="Arial" charset="0"/>
              </a:rPr>
              <a:pPr algn="r" defTabSz="966788" eaLnBrk="0" hangingPunct="0"/>
              <a:t>4</a:t>
            </a:fld>
            <a:endParaRPr lang="en-US" sz="1200" b="0">
              <a:latin typeface="Arial"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r>
              <a:rPr lang="en-US" smtClean="0"/>
              <a:t>Two reasons it's natural:</a:t>
            </a:r>
          </a:p>
          <a:p>
            <a:pPr eaLnBrk="1" hangingPunct="1">
              <a:buFontTx/>
              <a:buChar char="•"/>
            </a:pPr>
            <a:r>
              <a:rPr lang="en-US" smtClean="0"/>
              <a:t>it evolved from UNIX</a:t>
            </a:r>
          </a:p>
          <a:p>
            <a:pPr eaLnBrk="1" hangingPunct="1">
              <a:buFontTx/>
              <a:buChar char="•"/>
            </a:pPr>
            <a:r>
              <a:rPr lang="en-US" smtClean="0"/>
              <a:t>LCD (?)</a:t>
            </a:r>
          </a:p>
          <a:p>
            <a:pPr eaLnBrk="1" hangingPunct="1"/>
            <a:endParaRPr lang="en-US" smtClean="0"/>
          </a:p>
          <a:p>
            <a:pPr eaLnBrk="1" hangingPunct="1"/>
            <a:r>
              <a:rPr lang="en-US" smtClean="0"/>
              <a:t>(Can't remember what the above was supposed to mean…)</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2674E95D-BC17-4E6F-B5DC-E02D1B54B9CA}" type="slidenum">
              <a:rPr lang="en-US"/>
              <a:pPr>
                <a:defRPr/>
              </a:pPr>
              <a:t>5</a:t>
            </a:fld>
            <a:endParaRPr lang="en-US"/>
          </a:p>
        </p:txBody>
      </p:sp>
      <p:sp>
        <p:nvSpPr>
          <p:cNvPr id="2560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33F49060-68AE-4A83-B6D8-AB0A61A64E1D}" type="slidenum">
              <a:rPr lang="en-US" sz="1200" b="0">
                <a:latin typeface="Arial" charset="0"/>
              </a:rPr>
              <a:pPr algn="r" defTabSz="966788" eaLnBrk="0" hangingPunct="0"/>
              <a:t>5</a:t>
            </a:fld>
            <a:endParaRPr lang="en-US" sz="1200" b="0">
              <a:latin typeface="Arial"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9A0620DE-D2E1-486E-91FF-FF274754C1CD}" type="slidenum">
              <a:rPr lang="en-US"/>
              <a:pPr>
                <a:defRPr/>
              </a:pPr>
              <a:t>6</a:t>
            </a:fld>
            <a:endParaRPr lang="en-US"/>
          </a:p>
        </p:txBody>
      </p:sp>
      <p:sp>
        <p:nvSpPr>
          <p:cNvPr id="2764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C5D086DA-6DAE-47F5-ADDC-C8209F043FD1}" type="slidenum">
              <a:rPr lang="en-US" sz="1200" b="0">
                <a:latin typeface="Arial" charset="0"/>
              </a:rPr>
              <a:pPr algn="r" defTabSz="966788" eaLnBrk="0" hangingPunct="0"/>
              <a:t>6</a:t>
            </a:fld>
            <a:endParaRPr lang="en-US" sz="1200" b="0">
              <a:latin typeface="Arial"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r>
              <a:rPr lang="en-US" smtClean="0"/>
              <a:t>From the National Weather Service website.  Either a person or a script can read this.</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3C2F46A1-88ED-47DB-9B64-ADE2676C81C0}" type="slidenum">
              <a:rPr lang="en-US"/>
              <a:pPr>
                <a:defRPr/>
              </a:pPr>
              <a:t>7</a:t>
            </a:fld>
            <a:endParaRPr lang="en-US"/>
          </a:p>
        </p:txBody>
      </p:sp>
      <p:sp>
        <p:nvSpPr>
          <p:cNvPr id="2969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8C2E5A0D-6422-436C-8A34-7B497CA4FC8E}" type="slidenum">
              <a:rPr lang="en-US" sz="1200" b="0">
                <a:latin typeface="Arial" charset="0"/>
              </a:rPr>
              <a:pPr algn="r" defTabSz="966788" eaLnBrk="0" hangingPunct="0"/>
              <a:t>7</a:t>
            </a:fld>
            <a:endParaRPr lang="en-US" sz="1200" b="0">
              <a:latin typeface="Arial"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r>
              <a:rPr lang="en-US" smtClean="0"/>
              <a:t>Can a person really effectively read input like this?</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215A0BB1-1996-4308-AC5E-62AD179F745C}" type="slidenum">
              <a:rPr lang="en-US"/>
              <a:pPr>
                <a:defRPr/>
              </a:pPr>
              <a:t>8</a:t>
            </a:fld>
            <a:endParaRPr lang="en-US"/>
          </a:p>
        </p:txBody>
      </p:sp>
      <p:sp>
        <p:nvSpPr>
          <p:cNvPr id="3174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B14D09E3-B258-4D9D-89B5-B795B0A8887D}" type="slidenum">
              <a:rPr lang="en-US" sz="1200" b="0">
                <a:latin typeface="Arial" charset="0"/>
              </a:rPr>
              <a:pPr algn="r" defTabSz="966788" eaLnBrk="0" hangingPunct="0"/>
              <a:t>8</a:t>
            </a:fld>
            <a:endParaRPr lang="en-US" sz="1200" b="0">
              <a:latin typeface="Arial"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r>
              <a:rPr lang="en-US" smtClean="0"/>
              <a:t>What do you see which is different compared to C or Java?</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5523A518-7EFD-4FCA-86E7-817A947CDF28}" type="slidenum">
              <a:rPr lang="en-US"/>
              <a:pPr>
                <a:defRPr/>
              </a:pPr>
              <a:t>9</a:t>
            </a:fld>
            <a:endParaRPr lang="en-US"/>
          </a:p>
        </p:txBody>
      </p:sp>
      <p:sp>
        <p:nvSpPr>
          <p:cNvPr id="3379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463C36F8-163A-418C-A2BA-89F66FB053FC}" type="slidenum">
              <a:rPr lang="en-US" sz="1200" b="0">
                <a:latin typeface="Arial" charset="0"/>
              </a:rPr>
              <a:pPr algn="r" defTabSz="966788" eaLnBrk="0" hangingPunct="0"/>
              <a:t>9</a:t>
            </a:fld>
            <a:endParaRPr lang="en-US" sz="1200" b="0">
              <a:latin typeface="Arial"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r>
              <a:rPr lang="en-US" smtClean="0"/>
              <a:t>Note you didn't need to include any libraries to use "print".</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b="0">
                <a:latin typeface="Arial" charset="0"/>
              </a:defRPr>
            </a:lvl1pPr>
          </a:lstStyle>
          <a:p>
            <a:fld id="{C0C128E7-1A0B-4B8A-B72E-0B46A2101C6B}" type="datetime1">
              <a:rPr lang="en-US"/>
              <a:pPr/>
              <a:t>9/5/2012</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8F5B879F-8E5A-451D-80F0-CA67BF56D5AC}"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44F3A558-CF49-4888-A4B4-FDB3DA7AC04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FA69ECCC-7B0C-4A35-A5D6-BF3A7E67A2A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524000"/>
            <a:ext cx="8153400" cy="48768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87B4C4F6-0CA3-4EFB-9035-7E9C04C5C37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556064F0-7AEF-46EC-8CF4-4433F6A074B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9337E25D-5FF9-4424-A808-E93CCA55C2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5004E39A-C89F-4CD1-ABD7-632EFAF1B35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5C0E3B8B-7281-4F0E-8667-8CEEC233156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892113C5-9F49-4923-83D2-5FDF1090ED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7C38C26A-146B-4E98-AF5F-20DF12118D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347D89F8-DC39-46FF-AE5D-4DB8FDDD138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90FB4C9-55FD-46D2-9AA8-8418649444C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charset="0"/>
              </a:defRPr>
            </a:lvl1pPr>
          </a:lstStyle>
          <a:p>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mn-lt"/>
              </a:defRPr>
            </a:lvl1pPr>
          </a:lstStyle>
          <a:p>
            <a:pPr>
              <a:defRPr/>
            </a:pPr>
            <a:fld id="{0F5A7348-EC2C-4AEC-8778-C5EBCBBB65FC}"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charset="-128"/>
        </a:defRPr>
      </a:lvl2pPr>
      <a:lvl3pPr algn="l" rtl="0" eaLnBrk="0" fontAlgn="base" hangingPunct="0">
        <a:spcBef>
          <a:spcPct val="0"/>
        </a:spcBef>
        <a:spcAft>
          <a:spcPct val="0"/>
        </a:spcAft>
        <a:defRPr sz="3600">
          <a:solidFill>
            <a:srgbClr val="0000FF"/>
          </a:solidFill>
          <a:latin typeface="Arial" charset="0"/>
          <a:ea typeface="ＭＳ Ｐゴシック" charset="-128"/>
        </a:defRPr>
      </a:lvl3pPr>
      <a:lvl4pPr algn="l" rtl="0" eaLnBrk="0" fontAlgn="base" hangingPunct="0">
        <a:spcBef>
          <a:spcPct val="0"/>
        </a:spcBef>
        <a:spcAft>
          <a:spcPct val="0"/>
        </a:spcAft>
        <a:defRPr sz="3600">
          <a:solidFill>
            <a:srgbClr val="0000FF"/>
          </a:solidFill>
          <a:latin typeface="Arial" charset="0"/>
          <a:ea typeface="ＭＳ Ｐゴシック" charset="-128"/>
        </a:defRPr>
      </a:lvl4pPr>
      <a:lvl5pPr algn="l" rtl="0" eaLnBrk="0" fontAlgn="base" hangingPunct="0">
        <a:spcBef>
          <a:spcPct val="0"/>
        </a:spcBef>
        <a:spcAft>
          <a:spcPct val="0"/>
        </a:spcAft>
        <a:defRPr sz="3600">
          <a:solidFill>
            <a:srgbClr val="0000FF"/>
          </a:solidFill>
          <a:latin typeface="Arial" charset="0"/>
          <a:ea typeface="ＭＳ Ｐゴシック" charset="-128"/>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560CAD75-1528-4030-9364-0207FD1DC3AC}" type="slidenum">
              <a:rPr lang="en-US"/>
              <a:pPr>
                <a:defRPr/>
              </a:pPr>
              <a:t>1</a:t>
            </a:fld>
            <a:endParaRPr lang="en-US"/>
          </a:p>
        </p:txBody>
      </p:sp>
      <p:sp>
        <p:nvSpPr>
          <p:cNvPr id="16385"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6386" name="Rectangle 6"/>
          <p:cNvSpPr>
            <a:spLocks noGrp="1" noChangeArrowheads="1"/>
          </p:cNvSpPr>
          <p:nvPr>
            <p:ph type="subTitle" idx="1"/>
          </p:nvPr>
        </p:nvSpPr>
        <p:spPr>
          <a:xfrm>
            <a:off x="990600" y="3886200"/>
            <a:ext cx="7162800" cy="1752600"/>
          </a:xfrm>
        </p:spPr>
        <p:txBody>
          <a:bodyPr/>
          <a:lstStyle/>
          <a:p>
            <a:pPr eaLnBrk="1" hangingPunct="1"/>
            <a:r>
              <a:rPr lang="en-US" smtClean="0"/>
              <a:t>Ruby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5B61B571-A7FC-45EA-B7B8-132E369ADC39}" type="slidenum">
              <a:rPr lang="en-US"/>
              <a:pPr>
                <a:defRPr/>
              </a:pPr>
              <a:t>10</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C654B2A6-19A1-4367-A948-F77A09E8B4B5}" type="slidenum">
              <a:rPr lang="en-US" sz="1200" b="0">
                <a:latin typeface="+mn-lt"/>
              </a:rPr>
              <a:pPr algn="r" eaLnBrk="0" hangingPunct="0">
                <a:defRPr/>
              </a:pPr>
              <a:t>10</a:t>
            </a:fld>
            <a:endParaRPr lang="en-US" sz="1200" b="0">
              <a:latin typeface="+mn-lt"/>
            </a:endParaRPr>
          </a:p>
        </p:txBody>
      </p:sp>
      <p:sp>
        <p:nvSpPr>
          <p:cNvPr id="34819" name="Rectangle 2"/>
          <p:cNvSpPr>
            <a:spLocks noGrp="1" noChangeArrowheads="1"/>
          </p:cNvSpPr>
          <p:nvPr>
            <p:ph type="title"/>
          </p:nvPr>
        </p:nvSpPr>
        <p:spPr/>
        <p:txBody>
          <a:bodyPr/>
          <a:lstStyle/>
          <a:p>
            <a:pPr eaLnBrk="1" hangingPunct="1"/>
            <a:r>
              <a:rPr lang="en-US" smtClean="0"/>
              <a:t>Run Ruby, Run</a:t>
            </a:r>
          </a:p>
        </p:txBody>
      </p:sp>
      <p:sp>
        <p:nvSpPr>
          <p:cNvPr id="34820" name="Rectangle 3"/>
          <p:cNvSpPr>
            <a:spLocks noGrp="1" noChangeArrowheads="1"/>
          </p:cNvSpPr>
          <p:nvPr>
            <p:ph type="body" idx="1"/>
          </p:nvPr>
        </p:nvSpPr>
        <p:spPr/>
        <p:txBody>
          <a:bodyPr/>
          <a:lstStyle/>
          <a:p>
            <a:pPr eaLnBrk="1" hangingPunct="1"/>
            <a:r>
              <a:rPr lang="en-US" dirty="0" smtClean="0"/>
              <a:t>There are three ways to run a Ruby program</a:t>
            </a:r>
          </a:p>
          <a:p>
            <a:pPr lvl="1" eaLnBrk="1" hangingPunct="1"/>
            <a:r>
              <a:rPr lang="en-US" dirty="0" smtClean="0">
                <a:solidFill>
                  <a:srgbClr val="0000FF"/>
                </a:solidFill>
              </a:rPr>
              <a:t>ruby -w </a:t>
            </a:r>
            <a:r>
              <a:rPr lang="en-US" i="1" dirty="0" smtClean="0">
                <a:solidFill>
                  <a:srgbClr val="0000FF"/>
                </a:solidFill>
              </a:rPr>
              <a:t>filename</a:t>
            </a:r>
            <a:r>
              <a:rPr lang="en-US" dirty="0" smtClean="0"/>
              <a:t> – execute script in </a:t>
            </a:r>
            <a:r>
              <a:rPr lang="en-US" i="1" dirty="0" smtClean="0"/>
              <a:t>filename</a:t>
            </a:r>
          </a:p>
          <a:p>
            <a:pPr lvl="2" eaLnBrk="1" hangingPunct="1"/>
            <a:r>
              <a:rPr lang="en-US" dirty="0" smtClean="0"/>
              <a:t>tip:  the </a:t>
            </a:r>
            <a:r>
              <a:rPr lang="en-US" dirty="0" smtClean="0">
                <a:solidFill>
                  <a:srgbClr val="0000FF"/>
                </a:solidFill>
              </a:rPr>
              <a:t>-w</a:t>
            </a:r>
            <a:r>
              <a:rPr lang="en-US" dirty="0" smtClean="0"/>
              <a:t> will cause Ruby to print a bit more if something bad happens</a:t>
            </a:r>
          </a:p>
          <a:p>
            <a:pPr lvl="1" eaLnBrk="1" hangingPunct="1"/>
            <a:r>
              <a:rPr lang="en-US" dirty="0" err="1" smtClean="0">
                <a:solidFill>
                  <a:srgbClr val="0000FF"/>
                </a:solidFill>
              </a:rPr>
              <a:t>irb</a:t>
            </a:r>
            <a:r>
              <a:rPr lang="en-US" dirty="0" smtClean="0"/>
              <a:t> – launch interactive Ruby shell</a:t>
            </a:r>
          </a:p>
          <a:p>
            <a:pPr lvl="2" eaLnBrk="1" hangingPunct="1"/>
            <a:r>
              <a:rPr lang="en-US" dirty="0" smtClean="0"/>
              <a:t>can type in Ruby programs one line at a time, and watch as each line is executed</a:t>
            </a:r>
          </a:p>
          <a:p>
            <a:pPr lvl="3" eaLnBrk="1" hangingPunct="1">
              <a:lnSpc>
                <a:spcPct val="80000"/>
              </a:lnSpc>
              <a:buFontTx/>
              <a:buNone/>
            </a:pPr>
            <a:r>
              <a:rPr lang="en-US" dirty="0" err="1" smtClean="0">
                <a:solidFill>
                  <a:srgbClr val="0000FF"/>
                </a:solidFill>
              </a:rPr>
              <a:t>irb</a:t>
            </a:r>
            <a:r>
              <a:rPr lang="en-US" dirty="0" smtClean="0">
                <a:solidFill>
                  <a:srgbClr val="0000FF"/>
                </a:solidFill>
              </a:rPr>
              <a:t>(main):001:0&gt; </a:t>
            </a:r>
            <a:r>
              <a:rPr lang="en-US" dirty="0" smtClean="0"/>
              <a:t>3+4</a:t>
            </a:r>
            <a:endParaRPr lang="en-US" dirty="0" smtClean="0">
              <a:solidFill>
                <a:srgbClr val="0000FF"/>
              </a:solidFill>
            </a:endParaRPr>
          </a:p>
          <a:p>
            <a:pPr lvl="3" eaLnBrk="1" hangingPunct="1">
              <a:lnSpc>
                <a:spcPct val="80000"/>
              </a:lnSpc>
              <a:buFontTx/>
              <a:buNone/>
            </a:pPr>
            <a:r>
              <a:rPr lang="en-US" dirty="0" smtClean="0">
                <a:solidFill>
                  <a:srgbClr val="0000FF"/>
                </a:solidFill>
              </a:rPr>
              <a:t>=&gt; 7</a:t>
            </a:r>
          </a:p>
          <a:p>
            <a:pPr lvl="3" eaLnBrk="1" hangingPunct="1">
              <a:lnSpc>
                <a:spcPct val="80000"/>
              </a:lnSpc>
              <a:buFontTx/>
              <a:buNone/>
            </a:pPr>
            <a:r>
              <a:rPr lang="en-US" dirty="0" err="1" smtClean="0">
                <a:solidFill>
                  <a:srgbClr val="0000FF"/>
                </a:solidFill>
              </a:rPr>
              <a:t>irb</a:t>
            </a:r>
            <a:r>
              <a:rPr lang="en-US" dirty="0" smtClean="0">
                <a:solidFill>
                  <a:srgbClr val="0000FF"/>
                </a:solidFill>
              </a:rPr>
              <a:t>(main):002:0&gt; </a:t>
            </a:r>
            <a:r>
              <a:rPr lang="en-US" dirty="0" smtClean="0"/>
              <a:t>print("hello\n")</a:t>
            </a:r>
            <a:endParaRPr lang="en-US" dirty="0" smtClean="0">
              <a:solidFill>
                <a:srgbClr val="0000FF"/>
              </a:solidFill>
            </a:endParaRPr>
          </a:p>
          <a:p>
            <a:pPr lvl="3" eaLnBrk="1" hangingPunct="1">
              <a:lnSpc>
                <a:spcPct val="80000"/>
              </a:lnSpc>
              <a:buFontTx/>
              <a:buNone/>
            </a:pPr>
            <a:r>
              <a:rPr lang="en-US" dirty="0" smtClean="0">
                <a:solidFill>
                  <a:srgbClr val="0000FF"/>
                </a:solidFill>
              </a:rPr>
              <a:t>hello</a:t>
            </a:r>
          </a:p>
          <a:p>
            <a:pPr lvl="3" eaLnBrk="1" hangingPunct="1">
              <a:lnSpc>
                <a:spcPct val="80000"/>
              </a:lnSpc>
              <a:buFontTx/>
              <a:buNone/>
            </a:pPr>
            <a:r>
              <a:rPr lang="en-US" dirty="0" smtClean="0">
                <a:solidFill>
                  <a:srgbClr val="0000FF"/>
                </a:solidFill>
              </a:rPr>
              <a:t>=&gt; nil</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2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2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a:ln/>
        </p:spPr>
        <p:txBody>
          <a:bodyPr/>
          <a:lstStyle/>
          <a:p>
            <a:pPr>
              <a:defRPr/>
            </a:pPr>
            <a:fld id="{B33E1372-8986-4C4F-9D3E-FF27CCECD889}" type="slidenum">
              <a:rPr lang="en-US"/>
              <a:pPr>
                <a:defRPr/>
              </a:pPr>
              <a:t>11</a:t>
            </a:fld>
            <a:endParaRPr lang="en-US"/>
          </a:p>
        </p:txBody>
      </p:sp>
      <p:sp>
        <p:nvSpPr>
          <p:cNvPr id="5" name="Footer Placeholder 3"/>
          <p:cNvSpPr>
            <a:spLocks noGrp="1"/>
          </p:cNvSpPr>
          <p:nvPr>
            <p:ph type="ftr" sz="quarter" idx="10"/>
          </p:nvPr>
        </p:nvSpPr>
        <p:spPr/>
        <p:txBody>
          <a:bodyPr/>
          <a:lstStyle/>
          <a:p>
            <a:pPr>
              <a:defRPr/>
            </a:pPr>
            <a:r>
              <a:rPr lang="en-US">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B0E5B2D7-3228-4BE3-8EBE-5A03BD65241B}" type="slidenum">
              <a:rPr lang="en-US" sz="1200" b="0">
                <a:latin typeface="+mn-lt"/>
              </a:rPr>
              <a:pPr algn="r" eaLnBrk="0" hangingPunct="0">
                <a:defRPr/>
              </a:pPr>
              <a:t>11</a:t>
            </a:fld>
            <a:endParaRPr lang="en-US" sz="1200" b="0">
              <a:latin typeface="+mn-lt"/>
            </a:endParaRPr>
          </a:p>
        </p:txBody>
      </p:sp>
      <p:sp>
        <p:nvSpPr>
          <p:cNvPr id="36867" name="Rectangle 2"/>
          <p:cNvSpPr>
            <a:spLocks noGrp="1" noChangeArrowheads="1"/>
          </p:cNvSpPr>
          <p:nvPr>
            <p:ph type="title"/>
          </p:nvPr>
        </p:nvSpPr>
        <p:spPr/>
        <p:txBody>
          <a:bodyPr/>
          <a:lstStyle/>
          <a:p>
            <a:pPr eaLnBrk="1" hangingPunct="1"/>
            <a:r>
              <a:rPr lang="en-US" smtClean="0"/>
              <a:t>Run Ruby, Run (cont’d)</a:t>
            </a:r>
          </a:p>
        </p:txBody>
      </p:sp>
      <p:sp>
        <p:nvSpPr>
          <p:cNvPr id="348163" name="Rectangle 3"/>
          <p:cNvSpPr>
            <a:spLocks noGrp="1" noChangeArrowheads="1"/>
          </p:cNvSpPr>
          <p:nvPr>
            <p:ph type="body" idx="1"/>
          </p:nvPr>
        </p:nvSpPr>
        <p:spPr/>
        <p:txBody>
          <a:bodyPr/>
          <a:lstStyle/>
          <a:p>
            <a:pPr eaLnBrk="1" hangingPunct="1"/>
            <a:r>
              <a:rPr lang="en-US" smtClean="0"/>
              <a:t>Suppose you want to run a Ruby script as if it were an executable</a:t>
            </a:r>
          </a:p>
          <a:p>
            <a:pPr eaLnBrk="1" hangingPunct="1"/>
            <a:endParaRPr lang="en-US" smtClean="0"/>
          </a:p>
          <a:p>
            <a:pPr lvl="1" eaLnBrk="1" hangingPunct="1"/>
            <a:endParaRPr lang="en-US" smtClean="0"/>
          </a:p>
          <a:p>
            <a:pPr lvl="2" eaLnBrk="1" hangingPunct="1"/>
            <a:r>
              <a:rPr lang="en-US" smtClean="0">
                <a:solidFill>
                  <a:srgbClr val="0000FF"/>
                </a:solidFill>
              </a:rPr>
              <a:t>./filename    # run program</a:t>
            </a:r>
          </a:p>
          <a:p>
            <a:pPr lvl="1" eaLnBrk="1" hangingPunct="1"/>
            <a:r>
              <a:rPr lang="en-US" smtClean="0"/>
              <a:t>the first line (“shebang”) tells the system where to find the program to interpret this text file</a:t>
            </a:r>
          </a:p>
          <a:p>
            <a:pPr lvl="1" eaLnBrk="1" hangingPunct="1"/>
            <a:r>
              <a:rPr lang="en-US" smtClean="0"/>
              <a:t>must </a:t>
            </a:r>
            <a:r>
              <a:rPr lang="en-US" smtClean="0">
                <a:solidFill>
                  <a:srgbClr val="0000FF"/>
                </a:solidFill>
              </a:rPr>
              <a:t>chmod u+x </a:t>
            </a:r>
            <a:r>
              <a:rPr lang="en-US" i="1" smtClean="0">
                <a:solidFill>
                  <a:srgbClr val="0000FF"/>
                </a:solidFill>
              </a:rPr>
              <a:t>filename</a:t>
            </a:r>
            <a:r>
              <a:rPr lang="en-US" smtClean="0"/>
              <a:t> first</a:t>
            </a:r>
          </a:p>
          <a:p>
            <a:pPr lvl="2" eaLnBrk="1" hangingPunct="1"/>
            <a:r>
              <a:rPr lang="en-US" smtClean="0"/>
              <a:t>or </a:t>
            </a:r>
            <a:r>
              <a:rPr lang="en-US" smtClean="0">
                <a:solidFill>
                  <a:srgbClr val="0000FF"/>
                </a:solidFill>
              </a:rPr>
              <a:t>chmod a+x </a:t>
            </a:r>
            <a:r>
              <a:rPr lang="en-US" i="1" smtClean="0">
                <a:solidFill>
                  <a:srgbClr val="0000FF"/>
                </a:solidFill>
              </a:rPr>
              <a:t>filename</a:t>
            </a:r>
            <a:r>
              <a:rPr lang="en-US" smtClean="0"/>
              <a:t> so everyone has exec permission</a:t>
            </a:r>
          </a:p>
          <a:p>
            <a:pPr lvl="1" eaLnBrk="1" hangingPunct="1"/>
            <a:r>
              <a:rPr lang="en-US" smtClean="0"/>
              <a:t>warning:  not very portable</a:t>
            </a:r>
          </a:p>
          <a:p>
            <a:pPr lvl="2" eaLnBrk="1" hangingPunct="1"/>
            <a:r>
              <a:rPr lang="en-US" smtClean="0"/>
              <a:t>depends on location /usr/local/bin/ruby</a:t>
            </a:r>
          </a:p>
        </p:txBody>
      </p:sp>
      <p:sp>
        <p:nvSpPr>
          <p:cNvPr id="348164" name="Text Box 4"/>
          <p:cNvSpPr txBox="1">
            <a:spLocks noChangeArrowheads="1"/>
          </p:cNvSpPr>
          <p:nvPr/>
        </p:nvSpPr>
        <p:spPr bwMode="auto">
          <a:xfrm>
            <a:off x="1600200" y="2514600"/>
            <a:ext cx="3733800" cy="654050"/>
          </a:xfrm>
          <a:prstGeom prst="rect">
            <a:avLst/>
          </a:prstGeom>
          <a:noFill/>
          <a:ln w="12700">
            <a:solidFill>
              <a:schemeClr val="tx1"/>
            </a:solidFill>
            <a:miter lim="800000"/>
            <a:headEnd/>
            <a:tailEnd/>
          </a:ln>
        </p:spPr>
        <p:txBody>
          <a:bodyPr>
            <a:spAutoFit/>
          </a:bodyPr>
          <a:lstStyle/>
          <a:p>
            <a:pPr eaLnBrk="0" hangingPunct="0"/>
            <a:r>
              <a:rPr lang="en-US"/>
              <a:t>#!/usr/local/bin/ruby -w</a:t>
            </a:r>
          </a:p>
          <a:p>
            <a:pPr eaLnBrk="0" hangingPunct="0"/>
            <a:r>
              <a:rPr lang="en-US"/>
              <a:t>print("Hello, world!\n")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6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16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173C2186-9969-4F8D-992A-825036F3EB17}" type="slidenum">
              <a:rPr lang="en-US"/>
              <a:pPr>
                <a:defRPr/>
              </a:pPr>
              <a:t>12</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657031B1-5BEF-4BF7-8101-EBEB99DCC8EA}" type="slidenum">
              <a:rPr lang="en-US" sz="1200" b="0">
                <a:latin typeface="+mn-lt"/>
              </a:rPr>
              <a:pPr algn="r" eaLnBrk="0" hangingPunct="0">
                <a:defRPr/>
              </a:pPr>
              <a:t>12</a:t>
            </a:fld>
            <a:endParaRPr lang="en-US" sz="1200" b="0">
              <a:latin typeface="+mn-lt"/>
            </a:endParaRPr>
          </a:p>
        </p:txBody>
      </p:sp>
      <p:sp>
        <p:nvSpPr>
          <p:cNvPr id="38915" name="Rectangle 2"/>
          <p:cNvSpPr>
            <a:spLocks noGrp="1" noChangeArrowheads="1"/>
          </p:cNvSpPr>
          <p:nvPr>
            <p:ph type="title"/>
          </p:nvPr>
        </p:nvSpPr>
        <p:spPr/>
        <p:txBody>
          <a:bodyPr/>
          <a:lstStyle/>
          <a:p>
            <a:pPr eaLnBrk="1" hangingPunct="1"/>
            <a:r>
              <a:rPr lang="en-US" smtClean="0"/>
              <a:t>Explicit vs. Implicit Declarations</a:t>
            </a:r>
          </a:p>
        </p:txBody>
      </p:sp>
      <p:sp>
        <p:nvSpPr>
          <p:cNvPr id="38916" name="Rectangle 3"/>
          <p:cNvSpPr>
            <a:spLocks noGrp="1" noChangeArrowheads="1"/>
          </p:cNvSpPr>
          <p:nvPr>
            <p:ph type="body" idx="1"/>
          </p:nvPr>
        </p:nvSpPr>
        <p:spPr>
          <a:xfrm>
            <a:off x="457200" y="1524000"/>
            <a:ext cx="8382000" cy="4876800"/>
          </a:xfrm>
        </p:spPr>
        <p:txBody>
          <a:bodyPr/>
          <a:lstStyle/>
          <a:p>
            <a:pPr eaLnBrk="1" hangingPunct="1"/>
            <a:r>
              <a:rPr lang="en-US" smtClean="0"/>
              <a:t>Java and C/C++ use </a:t>
            </a:r>
            <a:r>
              <a:rPr lang="en-US" i="1" smtClean="0"/>
              <a:t>explicit variable declarations</a:t>
            </a:r>
            <a:endParaRPr lang="en-US" smtClean="0"/>
          </a:p>
          <a:p>
            <a:pPr lvl="1" eaLnBrk="1" hangingPunct="1"/>
            <a:r>
              <a:rPr lang="en-US" smtClean="0"/>
              <a:t>variables are named and typed before they are used</a:t>
            </a:r>
          </a:p>
          <a:p>
            <a:pPr lvl="2" eaLnBrk="1" hangingPunct="1"/>
            <a:r>
              <a:rPr lang="en-US" smtClean="0">
                <a:solidFill>
                  <a:srgbClr val="0000FF"/>
                </a:solidFill>
              </a:rPr>
              <a:t>int x, y; x = 37; y = x + 5;</a:t>
            </a:r>
          </a:p>
          <a:p>
            <a:pPr lvl="1" eaLnBrk="1" hangingPunct="1"/>
            <a:endParaRPr lang="en-US" smtClean="0"/>
          </a:p>
          <a:p>
            <a:pPr eaLnBrk="1" hangingPunct="1"/>
            <a:r>
              <a:rPr lang="en-US" smtClean="0"/>
              <a:t>In Ruby, variables are </a:t>
            </a:r>
            <a:r>
              <a:rPr lang="en-US" i="1" smtClean="0"/>
              <a:t>implicitly declared</a:t>
            </a:r>
            <a:endParaRPr lang="en-US" smtClean="0"/>
          </a:p>
          <a:p>
            <a:pPr lvl="1" eaLnBrk="1" hangingPunct="1"/>
            <a:r>
              <a:rPr lang="en-US" smtClean="0"/>
              <a:t>first use of a variable declares it and determines type</a:t>
            </a:r>
          </a:p>
          <a:p>
            <a:pPr lvl="2" eaLnBrk="1" hangingPunct="1"/>
            <a:r>
              <a:rPr lang="en-US" smtClean="0">
                <a:solidFill>
                  <a:srgbClr val="0000FF"/>
                </a:solidFill>
              </a:rPr>
              <a:t>x = 37; y = x + 5;</a:t>
            </a:r>
          </a:p>
          <a:p>
            <a:pPr lvl="3" eaLnBrk="1" hangingPunct="1"/>
            <a:r>
              <a:rPr lang="en-US" smtClean="0">
                <a:solidFill>
                  <a:srgbClr val="0000FF"/>
                </a:solidFill>
              </a:rPr>
              <a:t>x</a:t>
            </a:r>
            <a:r>
              <a:rPr lang="en-US" smtClean="0"/>
              <a:t>, </a:t>
            </a:r>
            <a:r>
              <a:rPr lang="en-US" smtClean="0">
                <a:solidFill>
                  <a:srgbClr val="0000FF"/>
                </a:solidFill>
              </a:rPr>
              <a:t>y</a:t>
            </a:r>
            <a:r>
              <a:rPr lang="en-US" smtClean="0"/>
              <a:t> exist, will be integers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6">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6">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6">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EF4E41E8-2EB6-43B3-A405-0657C3A1087C}" type="slidenum">
              <a:rPr lang="en-US"/>
              <a:pPr>
                <a:defRPr/>
              </a:pPr>
              <a:t>13</a:t>
            </a:fld>
            <a:endParaRPr lang="en-US"/>
          </a:p>
        </p:txBody>
      </p:sp>
      <p:sp>
        <p:nvSpPr>
          <p:cNvPr id="24" name="Footer Placeholder 3"/>
          <p:cNvSpPr>
            <a:spLocks noGrp="1"/>
          </p:cNvSpPr>
          <p:nvPr>
            <p:ph type="ftr" sz="quarter" idx="10"/>
          </p:nvPr>
        </p:nvSpPr>
        <p:spPr/>
        <p:txBody>
          <a:bodyPr/>
          <a:lstStyle/>
          <a:p>
            <a:pPr>
              <a:defRPr/>
            </a:pPr>
            <a:r>
              <a:rPr lang="en-US">
                <a:latin typeface="+mn-lt"/>
              </a:rPr>
              <a:t>CMSC 330</a:t>
            </a:r>
          </a:p>
        </p:txBody>
      </p:sp>
      <p:sp>
        <p:nvSpPr>
          <p:cNvPr id="2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7B98C85D-2F36-4F0B-946C-9CEFE5D3F7C7}" type="slidenum">
              <a:rPr lang="en-US" sz="1200" b="0">
                <a:latin typeface="+mn-lt"/>
              </a:rPr>
              <a:pPr algn="r" eaLnBrk="0" hangingPunct="0">
                <a:defRPr/>
              </a:pPr>
              <a:t>13</a:t>
            </a:fld>
            <a:endParaRPr lang="en-US" sz="1200" b="0">
              <a:latin typeface="+mn-lt"/>
            </a:endParaRPr>
          </a:p>
        </p:txBody>
      </p:sp>
      <p:sp>
        <p:nvSpPr>
          <p:cNvPr id="40963" name="Rectangle 2"/>
          <p:cNvSpPr>
            <a:spLocks noGrp="1" noChangeArrowheads="1"/>
          </p:cNvSpPr>
          <p:nvPr>
            <p:ph type="title"/>
          </p:nvPr>
        </p:nvSpPr>
        <p:spPr/>
        <p:txBody>
          <a:bodyPr/>
          <a:lstStyle/>
          <a:p>
            <a:pPr eaLnBrk="1" hangingPunct="1"/>
            <a:r>
              <a:rPr lang="en-US" smtClean="0"/>
              <a:t>Tradeoffs?</a:t>
            </a:r>
          </a:p>
        </p:txBody>
      </p:sp>
      <p:graphicFrame>
        <p:nvGraphicFramePr>
          <p:cNvPr id="352259" name="Group 3"/>
          <p:cNvGraphicFramePr>
            <a:graphicFrameLocks noGrp="1"/>
          </p:cNvGraphicFramePr>
          <p:nvPr/>
        </p:nvGraphicFramePr>
        <p:xfrm>
          <a:off x="1219200" y="1828800"/>
          <a:ext cx="6858000" cy="3276601"/>
        </p:xfrm>
        <a:graphic>
          <a:graphicData uri="http://schemas.openxmlformats.org/drawingml/2006/table">
            <a:tbl>
              <a:tblPr/>
              <a:tblGrid>
                <a:gridCol w="3133725"/>
                <a:gridCol w="3724275"/>
              </a:tblGrid>
              <a:tr h="547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smtClean="0">
                          <a:ln>
                            <a:noFill/>
                          </a:ln>
                          <a:solidFill>
                            <a:schemeClr val="tx1"/>
                          </a:solidFill>
                          <a:effectLst/>
                          <a:latin typeface="Arial" charset="0"/>
                          <a:ea typeface="ＭＳ Ｐゴシック" charset="-128"/>
                        </a:rPr>
                        <a:t>Explicit declarations</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smtClean="0">
                          <a:ln>
                            <a:noFill/>
                          </a:ln>
                          <a:solidFill>
                            <a:schemeClr val="tx1"/>
                          </a:solidFill>
                          <a:effectLst/>
                          <a:latin typeface="Arial" charset="0"/>
                          <a:ea typeface="ＭＳ Ｐゴシック" charset="-128"/>
                        </a:rPr>
                        <a:t>Implicit declarations</a:t>
                      </a:r>
                    </a:p>
                  </a:txBody>
                  <a:tcPr horzOverflow="overflow">
                    <a:lnL>
                      <a:noFill/>
                    </a:lnL>
                    <a:lnR cap="flat">
                      <a:noFill/>
                    </a:lnR>
                    <a:lnT cap="flat">
                      <a:noFill/>
                    </a:lnT>
                    <a:lnB>
                      <a:noFill/>
                    </a:lnB>
                    <a:lnTlToBr>
                      <a:noFill/>
                    </a:lnTlToBr>
                    <a:lnBlToTr>
                      <a:noFill/>
                    </a:lnBlToTr>
                    <a:noFill/>
                  </a:tcPr>
                </a:tc>
              </a:tr>
              <a:tr h="842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higher overhead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lower overhead</a:t>
                      </a:r>
                    </a:p>
                  </a:txBody>
                  <a:tcPr horzOverflow="overflow">
                    <a:lnL>
                      <a:noFill/>
                    </a:lnL>
                    <a:lnR cap="flat">
                      <a:noFill/>
                    </a:lnR>
                    <a:lnT>
                      <a:noFill/>
                    </a:lnT>
                    <a:lnB>
                      <a:noFill/>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helps prevent typos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easy to mistype variable name</a:t>
                      </a:r>
                    </a:p>
                  </a:txBody>
                  <a:tcPr horzOverflow="overflow">
                    <a:lnL>
                      <a:noFill/>
                    </a:lnL>
                    <a:lnR cap="flat">
                      <a:noFill/>
                    </a:lnR>
                    <a:lnT>
                      <a:noFill/>
                    </a:lnT>
                    <a:lnB>
                      <a:noFill/>
                    </a:lnB>
                    <a:lnTlToBr>
                      <a:noFill/>
                    </a:lnTlToBr>
                    <a:lnBlToTr>
                      <a:noFill/>
                    </a:lnBlToTr>
                    <a:noFill/>
                  </a:tcPr>
                </a:tc>
              </a:tr>
              <a:tr h="1339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forces programmer to document types</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figures out types of variables automatically</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Grp="1" noChangeArrowheads="1"/>
          </p:cNvSpPr>
          <p:nvPr>
            <p:ph type="sldNum" sz="quarter" idx="11"/>
          </p:nvPr>
        </p:nvSpPr>
        <p:spPr>
          <a:ln/>
        </p:spPr>
        <p:txBody>
          <a:bodyPr/>
          <a:lstStyle/>
          <a:p>
            <a:pPr>
              <a:defRPr/>
            </a:pPr>
            <a:fld id="{61597AFA-BA82-4524-B859-56FED38FA32F}" type="slidenum">
              <a:rPr lang="en-US"/>
              <a:pPr>
                <a:defRPr/>
              </a:pPr>
              <a:t>14</a:t>
            </a:fld>
            <a:endParaRPr lang="en-US"/>
          </a:p>
        </p:txBody>
      </p:sp>
      <p:sp>
        <p:nvSpPr>
          <p:cNvPr id="14" name="Footer Placeholder 3"/>
          <p:cNvSpPr>
            <a:spLocks noGrp="1"/>
          </p:cNvSpPr>
          <p:nvPr>
            <p:ph type="ftr" sz="quarter" idx="10"/>
          </p:nvPr>
        </p:nvSpPr>
        <p:spPr/>
        <p:txBody>
          <a:bodyPr/>
          <a:lstStyle/>
          <a:p>
            <a:pPr>
              <a:defRPr/>
            </a:pPr>
            <a:r>
              <a:rPr lang="en-US">
                <a:latin typeface="+mn-lt"/>
              </a:rPr>
              <a:t>CMSC 330</a:t>
            </a:r>
          </a:p>
        </p:txBody>
      </p:sp>
      <p:sp>
        <p:nvSpPr>
          <p:cNvPr id="1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83960220-C981-4E7D-BD89-B7FB848297EF}" type="slidenum">
              <a:rPr lang="en-US" sz="1200" b="0">
                <a:latin typeface="+mn-lt"/>
              </a:rPr>
              <a:pPr algn="r" eaLnBrk="0" hangingPunct="0">
                <a:defRPr/>
              </a:pPr>
              <a:t>14</a:t>
            </a:fld>
            <a:endParaRPr lang="en-US" sz="1200" b="0">
              <a:latin typeface="+mn-lt"/>
            </a:endParaRPr>
          </a:p>
        </p:txBody>
      </p:sp>
      <p:sp>
        <p:nvSpPr>
          <p:cNvPr id="43011" name="Rectangle 2"/>
          <p:cNvSpPr>
            <a:spLocks noGrp="1" noChangeArrowheads="1"/>
          </p:cNvSpPr>
          <p:nvPr>
            <p:ph type="title"/>
          </p:nvPr>
        </p:nvSpPr>
        <p:spPr/>
        <p:txBody>
          <a:bodyPr/>
          <a:lstStyle/>
          <a:p>
            <a:pPr eaLnBrk="1" hangingPunct="1"/>
            <a:r>
              <a:rPr lang="en-US" smtClean="0"/>
              <a:t>Methods in Ruby</a:t>
            </a:r>
          </a:p>
        </p:txBody>
      </p:sp>
      <p:sp>
        <p:nvSpPr>
          <p:cNvPr id="43012" name="Text Box 3"/>
          <p:cNvSpPr txBox="1">
            <a:spLocks noChangeArrowheads="1"/>
          </p:cNvSpPr>
          <p:nvPr/>
        </p:nvSpPr>
        <p:spPr bwMode="auto">
          <a:xfrm>
            <a:off x="2971800" y="2438400"/>
            <a:ext cx="3124200" cy="3125788"/>
          </a:xfrm>
          <a:prstGeom prst="rect">
            <a:avLst/>
          </a:prstGeom>
          <a:noFill/>
          <a:ln w="12700">
            <a:solidFill>
              <a:schemeClr val="tx1"/>
            </a:solidFill>
            <a:miter lim="800000"/>
            <a:headEnd/>
            <a:tailEnd/>
          </a:ln>
        </p:spPr>
        <p:txBody>
          <a:bodyPr>
            <a:spAutoFit/>
          </a:bodyPr>
          <a:lstStyle/>
          <a:p>
            <a:pPr eaLnBrk="0" hangingPunct="0"/>
            <a:r>
              <a:rPr lang="en-US"/>
              <a:t>def sayN(message, n)</a:t>
            </a:r>
          </a:p>
          <a:p>
            <a:pPr eaLnBrk="0" hangingPunct="0"/>
            <a:r>
              <a:rPr lang="en-US"/>
              <a:t>  i = 0</a:t>
            </a:r>
          </a:p>
          <a:p>
            <a:pPr eaLnBrk="0" hangingPunct="0"/>
            <a:r>
              <a:rPr lang="en-US"/>
              <a:t>  while i &lt; n</a:t>
            </a:r>
          </a:p>
          <a:p>
            <a:pPr eaLnBrk="0" hangingPunct="0"/>
            <a:r>
              <a:rPr lang="en-US"/>
              <a:t>    puts message</a:t>
            </a:r>
          </a:p>
          <a:p>
            <a:pPr eaLnBrk="0" hangingPunct="0"/>
            <a:r>
              <a:rPr lang="en-US"/>
              <a:t>    i = i + 1</a:t>
            </a:r>
          </a:p>
          <a:p>
            <a:pPr eaLnBrk="0" hangingPunct="0"/>
            <a:r>
              <a:rPr lang="en-US"/>
              <a:t>  end</a:t>
            </a:r>
          </a:p>
          <a:p>
            <a:pPr eaLnBrk="0" hangingPunct="0"/>
            <a:r>
              <a:rPr lang="en-US"/>
              <a:t>  return i</a:t>
            </a:r>
          </a:p>
          <a:p>
            <a:pPr eaLnBrk="0" hangingPunct="0"/>
            <a:r>
              <a:rPr lang="en-US"/>
              <a:t>end</a:t>
            </a:r>
          </a:p>
          <a:p>
            <a:pPr eaLnBrk="0" hangingPunct="0"/>
            <a:endParaRPr lang="en-US"/>
          </a:p>
          <a:p>
            <a:pPr eaLnBrk="0" hangingPunct="0"/>
            <a:r>
              <a:rPr lang="en-US"/>
              <a:t>x = sayN("hello", 3)</a:t>
            </a:r>
          </a:p>
          <a:p>
            <a:pPr eaLnBrk="0" hangingPunct="0"/>
            <a:r>
              <a:rPr lang="en-US"/>
              <a:t>puts(x)</a:t>
            </a:r>
          </a:p>
        </p:txBody>
      </p:sp>
      <p:sp>
        <p:nvSpPr>
          <p:cNvPr id="354308" name="Text Box 4"/>
          <p:cNvSpPr txBox="1">
            <a:spLocks noChangeArrowheads="1"/>
          </p:cNvSpPr>
          <p:nvPr/>
        </p:nvSpPr>
        <p:spPr bwMode="auto">
          <a:xfrm>
            <a:off x="5927725" y="1524000"/>
            <a:ext cx="2284413" cy="822325"/>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List parameters</a:t>
            </a:r>
          </a:p>
          <a:p>
            <a:pPr eaLnBrk="0" hangingPunct="0"/>
            <a:r>
              <a:rPr lang="en-US" sz="2400" b="0">
                <a:solidFill>
                  <a:srgbClr val="FF0000"/>
                </a:solidFill>
                <a:latin typeface="Arial" charset="0"/>
              </a:rPr>
              <a:t>at definition</a:t>
            </a:r>
          </a:p>
        </p:txBody>
      </p:sp>
      <p:sp>
        <p:nvSpPr>
          <p:cNvPr id="354309" name="Line 5"/>
          <p:cNvSpPr>
            <a:spLocks noChangeShapeType="1"/>
          </p:cNvSpPr>
          <p:nvPr/>
        </p:nvSpPr>
        <p:spPr bwMode="auto">
          <a:xfrm flipH="1">
            <a:off x="5334000" y="2057400"/>
            <a:ext cx="609600" cy="533400"/>
          </a:xfrm>
          <a:prstGeom prst="line">
            <a:avLst/>
          </a:prstGeom>
          <a:noFill/>
          <a:ln w="38100">
            <a:solidFill>
              <a:srgbClr val="FF0000"/>
            </a:solidFill>
            <a:round/>
            <a:headEnd/>
            <a:tailEnd type="triangle" w="med" len="med"/>
          </a:ln>
        </p:spPr>
        <p:txBody>
          <a:bodyPr wrap="none" anchor="ctr"/>
          <a:lstStyle/>
          <a:p>
            <a:endParaRPr lang="en-US"/>
          </a:p>
        </p:txBody>
      </p:sp>
      <p:sp>
        <p:nvSpPr>
          <p:cNvPr id="354310" name="Text Box 6"/>
          <p:cNvSpPr txBox="1">
            <a:spLocks noChangeArrowheads="1"/>
          </p:cNvSpPr>
          <p:nvPr/>
        </p:nvSpPr>
        <p:spPr bwMode="auto">
          <a:xfrm>
            <a:off x="6477000" y="4191000"/>
            <a:ext cx="2182813"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Invoke method</a:t>
            </a:r>
          </a:p>
        </p:txBody>
      </p:sp>
      <p:sp>
        <p:nvSpPr>
          <p:cNvPr id="354311" name="Line 7"/>
          <p:cNvSpPr>
            <a:spLocks noChangeShapeType="1"/>
          </p:cNvSpPr>
          <p:nvPr/>
        </p:nvSpPr>
        <p:spPr bwMode="auto">
          <a:xfrm flipH="1">
            <a:off x="5257800" y="4419600"/>
            <a:ext cx="1295400" cy="533400"/>
          </a:xfrm>
          <a:prstGeom prst="line">
            <a:avLst/>
          </a:prstGeom>
          <a:noFill/>
          <a:ln w="38100">
            <a:solidFill>
              <a:srgbClr val="FF0000"/>
            </a:solidFill>
            <a:round/>
            <a:headEnd/>
            <a:tailEnd type="triangle" w="med" len="med"/>
          </a:ln>
        </p:spPr>
        <p:txBody>
          <a:bodyPr wrap="none" anchor="ctr"/>
          <a:lstStyle/>
          <a:p>
            <a:endParaRPr lang="en-US"/>
          </a:p>
        </p:txBody>
      </p:sp>
      <p:sp>
        <p:nvSpPr>
          <p:cNvPr id="354312" name="Text Box 8"/>
          <p:cNvSpPr txBox="1">
            <a:spLocks noChangeArrowheads="1"/>
          </p:cNvSpPr>
          <p:nvPr/>
        </p:nvSpPr>
        <p:spPr bwMode="auto">
          <a:xfrm>
            <a:off x="6400800" y="2895600"/>
            <a:ext cx="2436813" cy="822325"/>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May omit parens</a:t>
            </a:r>
          </a:p>
          <a:p>
            <a:pPr eaLnBrk="0" hangingPunct="0"/>
            <a:r>
              <a:rPr lang="en-US" sz="2400" b="0">
                <a:solidFill>
                  <a:srgbClr val="FF0000"/>
                </a:solidFill>
                <a:latin typeface="Arial" charset="0"/>
              </a:rPr>
              <a:t>on call</a:t>
            </a:r>
          </a:p>
        </p:txBody>
      </p:sp>
      <p:sp>
        <p:nvSpPr>
          <p:cNvPr id="354313" name="Line 9"/>
          <p:cNvSpPr>
            <a:spLocks noChangeShapeType="1"/>
          </p:cNvSpPr>
          <p:nvPr/>
        </p:nvSpPr>
        <p:spPr bwMode="auto">
          <a:xfrm flipH="1">
            <a:off x="5334000" y="3200400"/>
            <a:ext cx="990600" cy="228600"/>
          </a:xfrm>
          <a:prstGeom prst="line">
            <a:avLst/>
          </a:prstGeom>
          <a:noFill/>
          <a:ln w="38100">
            <a:solidFill>
              <a:srgbClr val="FF0000"/>
            </a:solidFill>
            <a:round/>
            <a:headEnd/>
            <a:tailEnd type="triangle" w="med" len="med"/>
          </a:ln>
        </p:spPr>
        <p:txBody>
          <a:bodyPr wrap="none" anchor="ctr"/>
          <a:lstStyle/>
          <a:p>
            <a:endParaRPr lang="en-US"/>
          </a:p>
        </p:txBody>
      </p:sp>
      <p:sp>
        <p:nvSpPr>
          <p:cNvPr id="354314" name="Text Box 10"/>
          <p:cNvSpPr txBox="1">
            <a:spLocks noChangeArrowheads="1"/>
          </p:cNvSpPr>
          <p:nvPr/>
        </p:nvSpPr>
        <p:spPr bwMode="auto">
          <a:xfrm>
            <a:off x="381000" y="1600200"/>
            <a:ext cx="5030788"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Methods are declared with def...end</a:t>
            </a:r>
          </a:p>
        </p:txBody>
      </p:sp>
      <p:sp>
        <p:nvSpPr>
          <p:cNvPr id="354315" name="Line 11"/>
          <p:cNvSpPr>
            <a:spLocks noChangeShapeType="1"/>
          </p:cNvSpPr>
          <p:nvPr/>
        </p:nvSpPr>
        <p:spPr bwMode="auto">
          <a:xfrm>
            <a:off x="2362200" y="1981200"/>
            <a:ext cx="762000" cy="533400"/>
          </a:xfrm>
          <a:prstGeom prst="line">
            <a:avLst/>
          </a:prstGeom>
          <a:noFill/>
          <a:ln w="38100">
            <a:solidFill>
              <a:srgbClr val="FF0000"/>
            </a:solidFill>
            <a:round/>
            <a:headEnd/>
            <a:tailEnd type="triangle" w="med" len="med"/>
          </a:ln>
        </p:spPr>
        <p:txBody>
          <a:bodyPr wrap="none" anchor="ctr"/>
          <a:lstStyle/>
          <a:p>
            <a:endParaRPr lang="en-US"/>
          </a:p>
        </p:txBody>
      </p:sp>
      <p:sp>
        <p:nvSpPr>
          <p:cNvPr id="354316" name="Line 12"/>
          <p:cNvSpPr>
            <a:spLocks noChangeShapeType="1"/>
          </p:cNvSpPr>
          <p:nvPr/>
        </p:nvSpPr>
        <p:spPr bwMode="auto">
          <a:xfrm>
            <a:off x="2362200" y="1981200"/>
            <a:ext cx="685800" cy="2590800"/>
          </a:xfrm>
          <a:prstGeom prst="line">
            <a:avLst/>
          </a:prstGeom>
          <a:noFill/>
          <a:ln w="38100">
            <a:solidFill>
              <a:srgbClr val="FF0000"/>
            </a:solidFill>
            <a:round/>
            <a:headEnd/>
            <a:tailEnd type="triangle" w="med" len="med"/>
          </a:ln>
        </p:spPr>
        <p:txBody>
          <a:bodyPr wrap="none" anchor="ctr"/>
          <a:lstStyle/>
          <a:p>
            <a:endParaRPr lang="en-US"/>
          </a:p>
        </p:txBody>
      </p:sp>
      <p:sp>
        <p:nvSpPr>
          <p:cNvPr id="43022" name="Text Box 13"/>
          <p:cNvSpPr txBox="1">
            <a:spLocks noChangeArrowheads="1"/>
          </p:cNvSpPr>
          <p:nvPr/>
        </p:nvSpPr>
        <p:spPr bwMode="auto">
          <a:xfrm>
            <a:off x="593725" y="5751513"/>
            <a:ext cx="7554913" cy="641350"/>
          </a:xfrm>
          <a:prstGeom prst="rect">
            <a:avLst/>
          </a:prstGeom>
          <a:noFill/>
          <a:ln w="38100">
            <a:noFill/>
            <a:miter lim="800000"/>
            <a:headEnd/>
            <a:tailEnd/>
          </a:ln>
        </p:spPr>
        <p:txBody>
          <a:bodyPr wrap="none">
            <a:spAutoFit/>
          </a:bodyPr>
          <a:lstStyle/>
          <a:p>
            <a:pPr eaLnBrk="0" hangingPunct="0"/>
            <a:r>
              <a:rPr lang="en-US" b="0" dirty="0">
                <a:latin typeface="Arial" charset="0"/>
              </a:rPr>
              <a:t>(Methods must begin with </a:t>
            </a:r>
            <a:r>
              <a:rPr lang="en-US" b="0" dirty="0" smtClean="0">
                <a:latin typeface="Arial" charset="0"/>
              </a:rPr>
              <a:t>a lowercase </a:t>
            </a:r>
            <a:r>
              <a:rPr lang="en-US" b="0" dirty="0">
                <a:latin typeface="Arial" charset="0"/>
              </a:rPr>
              <a:t>letter, and be defined before they</a:t>
            </a:r>
          </a:p>
          <a:p>
            <a:pPr eaLnBrk="0" hangingPunct="0"/>
            <a:r>
              <a:rPr lang="en-US" b="0" dirty="0">
                <a:latin typeface="Arial" charset="0"/>
              </a:rPr>
              <a:t>can be called, if being called in the same scope which they're defined 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43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4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4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43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43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4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p:bldP spid="354309" grpId="0" animBg="1"/>
      <p:bldP spid="354310" grpId="0"/>
      <p:bldP spid="354311" grpId="0" animBg="1"/>
      <p:bldP spid="354312" grpId="0"/>
      <p:bldP spid="354313" grpId="0" animBg="1"/>
      <p:bldP spid="354314" grpId="0"/>
      <p:bldP spid="354315" grpId="0" animBg="1"/>
      <p:bldP spid="35431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F23426F0-44AD-437E-8DD0-FFEC51B266B5}" type="slidenum">
              <a:rPr lang="en-US"/>
              <a:pPr>
                <a:defRPr/>
              </a:pPr>
              <a:t>15</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7A9750D8-9FC2-4067-B282-35AA3EBDCE9B}" type="slidenum">
              <a:rPr lang="en-US" sz="1200" b="0">
                <a:latin typeface="+mn-lt"/>
              </a:rPr>
              <a:pPr algn="r" eaLnBrk="0" hangingPunct="0">
                <a:defRPr/>
              </a:pPr>
              <a:t>15</a:t>
            </a:fld>
            <a:endParaRPr lang="en-US" sz="1200" b="0">
              <a:latin typeface="+mn-lt"/>
            </a:endParaRPr>
          </a:p>
        </p:txBody>
      </p:sp>
      <p:sp>
        <p:nvSpPr>
          <p:cNvPr id="45059" name="Rectangle 2"/>
          <p:cNvSpPr>
            <a:spLocks noGrp="1" noChangeArrowheads="1"/>
          </p:cNvSpPr>
          <p:nvPr>
            <p:ph type="title"/>
          </p:nvPr>
        </p:nvSpPr>
        <p:spPr/>
        <p:txBody>
          <a:bodyPr/>
          <a:lstStyle/>
          <a:p>
            <a:pPr eaLnBrk="1" hangingPunct="1"/>
            <a:r>
              <a:rPr lang="en-US" smtClean="0"/>
              <a:t>Method (and Function) Terminology</a:t>
            </a:r>
          </a:p>
        </p:txBody>
      </p:sp>
      <p:sp>
        <p:nvSpPr>
          <p:cNvPr id="45060" name="Rectangle 3"/>
          <p:cNvSpPr>
            <a:spLocks noGrp="1" noChangeArrowheads="1"/>
          </p:cNvSpPr>
          <p:nvPr>
            <p:ph type="body" idx="1"/>
          </p:nvPr>
        </p:nvSpPr>
        <p:spPr/>
        <p:txBody>
          <a:bodyPr/>
          <a:lstStyle/>
          <a:p>
            <a:pPr eaLnBrk="1" hangingPunct="1"/>
            <a:r>
              <a:rPr lang="en-US" i="1" smtClean="0"/>
              <a:t>Formal parameters</a:t>
            </a:r>
            <a:r>
              <a:rPr lang="en-US" smtClean="0"/>
              <a:t> – the parameters used in the body of the method</a:t>
            </a:r>
          </a:p>
          <a:p>
            <a:pPr lvl="1" eaLnBrk="1" hangingPunct="1"/>
            <a:r>
              <a:rPr lang="en-US" smtClean="0">
                <a:solidFill>
                  <a:srgbClr val="0000FF"/>
                </a:solidFill>
              </a:rPr>
              <a:t>message</a:t>
            </a:r>
            <a:r>
              <a:rPr lang="en-US" smtClean="0"/>
              <a:t>, </a:t>
            </a:r>
            <a:r>
              <a:rPr lang="en-US" smtClean="0">
                <a:solidFill>
                  <a:srgbClr val="0000FF"/>
                </a:solidFill>
              </a:rPr>
              <a:t>n</a:t>
            </a:r>
            <a:r>
              <a:rPr lang="en-US" smtClean="0"/>
              <a:t> in our example</a:t>
            </a:r>
          </a:p>
          <a:p>
            <a:pPr eaLnBrk="1" hangingPunct="1"/>
            <a:endParaRPr lang="en-US" i="1" smtClean="0"/>
          </a:p>
          <a:p>
            <a:pPr eaLnBrk="1" hangingPunct="1"/>
            <a:r>
              <a:rPr lang="en-US" i="1" smtClean="0"/>
              <a:t>Actual parameters</a:t>
            </a:r>
            <a:r>
              <a:rPr lang="en-US" smtClean="0"/>
              <a:t> – the arguments passed in to the method at a call</a:t>
            </a:r>
          </a:p>
          <a:p>
            <a:pPr lvl="1" eaLnBrk="1" hangingPunct="1"/>
            <a:r>
              <a:rPr lang="en-US" smtClean="0">
                <a:solidFill>
                  <a:srgbClr val="0000FF"/>
                </a:solidFill>
              </a:rPr>
              <a:t>"hello"</a:t>
            </a:r>
            <a:r>
              <a:rPr lang="en-US" smtClean="0"/>
              <a:t>, </a:t>
            </a:r>
            <a:r>
              <a:rPr lang="en-US" smtClean="0">
                <a:solidFill>
                  <a:srgbClr val="0000FF"/>
                </a:solidFill>
              </a:rPr>
              <a:t>3</a:t>
            </a:r>
            <a:r>
              <a:rPr lang="en-US" smtClean="0"/>
              <a:t> in our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a:ln/>
        </p:spPr>
        <p:txBody>
          <a:bodyPr/>
          <a:lstStyle/>
          <a:p>
            <a:pPr>
              <a:defRPr/>
            </a:pPr>
            <a:fld id="{AF0054C0-E836-4DDE-895B-17F967BA7E58}" type="slidenum">
              <a:rPr lang="en-US"/>
              <a:pPr>
                <a:defRPr/>
              </a:pPr>
              <a:t>16</a:t>
            </a:fld>
            <a:endParaRPr lang="en-US"/>
          </a:p>
        </p:txBody>
      </p:sp>
      <p:sp>
        <p:nvSpPr>
          <p:cNvPr id="5" name="Footer Placeholder 3"/>
          <p:cNvSpPr>
            <a:spLocks noGrp="1"/>
          </p:cNvSpPr>
          <p:nvPr>
            <p:ph type="ftr" sz="quarter" idx="10"/>
          </p:nvPr>
        </p:nvSpPr>
        <p:spPr/>
        <p:txBody>
          <a:bodyPr/>
          <a:lstStyle/>
          <a:p>
            <a:pPr>
              <a:defRPr/>
            </a:pPr>
            <a:r>
              <a:rPr lang="en-US">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6CB9C19B-B573-4BB8-ADC7-B3D6CA2DC3D9}" type="slidenum">
              <a:rPr lang="en-US" sz="1200" b="0">
                <a:latin typeface="+mn-lt"/>
              </a:rPr>
              <a:pPr algn="r" eaLnBrk="0" hangingPunct="0">
                <a:defRPr/>
              </a:pPr>
              <a:t>16</a:t>
            </a:fld>
            <a:endParaRPr lang="en-US" sz="1200" b="0">
              <a:latin typeface="+mn-lt"/>
            </a:endParaRPr>
          </a:p>
        </p:txBody>
      </p:sp>
      <p:sp>
        <p:nvSpPr>
          <p:cNvPr id="47107" name="Rectangle 2"/>
          <p:cNvSpPr>
            <a:spLocks noGrp="1" noChangeArrowheads="1"/>
          </p:cNvSpPr>
          <p:nvPr>
            <p:ph type="title"/>
          </p:nvPr>
        </p:nvSpPr>
        <p:spPr/>
        <p:txBody>
          <a:bodyPr/>
          <a:lstStyle/>
          <a:p>
            <a:pPr eaLnBrk="1" hangingPunct="1"/>
            <a:r>
              <a:rPr lang="en-US" smtClean="0"/>
              <a:t>More Control Statements in Ruby</a:t>
            </a:r>
          </a:p>
        </p:txBody>
      </p:sp>
      <p:sp>
        <p:nvSpPr>
          <p:cNvPr id="358403" name="Rectangle 3"/>
          <p:cNvSpPr>
            <a:spLocks noGrp="1" noChangeArrowheads="1"/>
          </p:cNvSpPr>
          <p:nvPr>
            <p:ph type="body" idx="1"/>
          </p:nvPr>
        </p:nvSpPr>
        <p:spPr/>
        <p:txBody>
          <a:bodyPr/>
          <a:lstStyle/>
          <a:p>
            <a:pPr eaLnBrk="1" hangingPunct="1"/>
            <a:r>
              <a:rPr lang="en-US" smtClean="0"/>
              <a:t>A </a:t>
            </a:r>
            <a:r>
              <a:rPr lang="en-US" i="1" smtClean="0"/>
              <a:t>control statement</a:t>
            </a:r>
            <a:r>
              <a:rPr lang="en-US" smtClean="0"/>
              <a:t> is one that affects which statement is executed next</a:t>
            </a:r>
          </a:p>
          <a:p>
            <a:pPr lvl="1" eaLnBrk="1" hangingPunct="1"/>
            <a:r>
              <a:rPr lang="en-US" smtClean="0"/>
              <a:t>we’ve seen two so far in Ruby</a:t>
            </a:r>
          </a:p>
          <a:p>
            <a:pPr lvl="2" eaLnBrk="1" hangingPunct="1"/>
            <a:r>
              <a:rPr lang="en-US" smtClean="0">
                <a:solidFill>
                  <a:srgbClr val="0000FF"/>
                </a:solidFill>
              </a:rPr>
              <a:t>while</a:t>
            </a:r>
            <a:r>
              <a:rPr lang="en-US" smtClean="0"/>
              <a:t> and function call</a:t>
            </a:r>
          </a:p>
          <a:p>
            <a:pPr eaLnBrk="1" hangingPunct="1"/>
            <a:r>
              <a:rPr lang="en-US" smtClean="0"/>
              <a:t>Example using Ruby conditionals:</a:t>
            </a:r>
          </a:p>
          <a:p>
            <a:pPr eaLnBrk="1" hangingPunct="1"/>
            <a:endParaRPr lang="en-US" smtClean="0"/>
          </a:p>
        </p:txBody>
      </p:sp>
      <p:sp>
        <p:nvSpPr>
          <p:cNvPr id="358404" name="Text Box 4"/>
          <p:cNvSpPr txBox="1">
            <a:spLocks noChangeArrowheads="1"/>
          </p:cNvSpPr>
          <p:nvPr/>
        </p:nvSpPr>
        <p:spPr bwMode="auto">
          <a:xfrm>
            <a:off x="1447800" y="3810000"/>
            <a:ext cx="5867400" cy="2576513"/>
          </a:xfrm>
          <a:prstGeom prst="rect">
            <a:avLst/>
          </a:prstGeom>
          <a:noFill/>
          <a:ln w="12700">
            <a:solidFill>
              <a:schemeClr val="tx1"/>
            </a:solidFill>
            <a:miter lim="800000"/>
            <a:headEnd/>
            <a:tailEnd/>
          </a:ln>
        </p:spPr>
        <p:txBody>
          <a:bodyPr>
            <a:spAutoFit/>
          </a:bodyPr>
          <a:lstStyle/>
          <a:p>
            <a:pPr eaLnBrk="0" hangingPunct="0"/>
            <a:r>
              <a:rPr lang="en-US"/>
              <a:t>if grade &gt;= 90 then</a:t>
            </a:r>
          </a:p>
          <a:p>
            <a:pPr eaLnBrk="0" hangingPunct="0"/>
            <a:r>
              <a:rPr lang="en-US"/>
              <a:t>  puts "You got an A"</a:t>
            </a:r>
          </a:p>
          <a:p>
            <a:pPr eaLnBrk="0" hangingPunct="0"/>
            <a:r>
              <a:rPr lang="en-US"/>
              <a:t>elsif grade &gt;= 80 then</a:t>
            </a:r>
          </a:p>
          <a:p>
            <a:pPr eaLnBrk="0" hangingPunct="0"/>
            <a:r>
              <a:rPr lang="en-US"/>
              <a:t>  puts "You got a B"</a:t>
            </a:r>
          </a:p>
          <a:p>
            <a:pPr eaLnBrk="0" hangingPunct="0"/>
            <a:r>
              <a:rPr lang="en-US"/>
              <a:t>elsif grade &gt;= 70 then</a:t>
            </a:r>
          </a:p>
          <a:p>
            <a:pPr eaLnBrk="0" hangingPunct="0"/>
            <a:r>
              <a:rPr lang="en-US"/>
              <a:t>  puts "You got a C"</a:t>
            </a:r>
          </a:p>
          <a:p>
            <a:pPr eaLnBrk="0" hangingPunct="0"/>
            <a:r>
              <a:rPr lang="en-US"/>
              <a:t>else</a:t>
            </a:r>
          </a:p>
          <a:p>
            <a:pPr eaLnBrk="0" hangingPunct="0"/>
            <a:r>
              <a:rPr lang="en-US"/>
              <a:t>  puts "You’re not doing so well"</a:t>
            </a:r>
          </a:p>
          <a:p>
            <a:pPr eaLnBrk="0" hangingPunct="0"/>
            <a:r>
              <a:rPr lang="en-US"/>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6"/>
          <p:cNvSpPr>
            <a:spLocks noGrp="1" noChangeArrowheads="1"/>
          </p:cNvSpPr>
          <p:nvPr>
            <p:ph type="sldNum" sz="quarter" idx="11"/>
          </p:nvPr>
        </p:nvSpPr>
        <p:spPr>
          <a:ln/>
        </p:spPr>
        <p:txBody>
          <a:bodyPr/>
          <a:lstStyle/>
          <a:p>
            <a:pPr>
              <a:defRPr/>
            </a:pPr>
            <a:fld id="{82433E66-4A29-43B7-AC71-72F64D761EE8}" type="slidenum">
              <a:rPr lang="en-US"/>
              <a:pPr>
                <a:defRPr/>
              </a:pPr>
              <a:t>17</a:t>
            </a:fld>
            <a:endParaRPr lang="en-US"/>
          </a:p>
        </p:txBody>
      </p:sp>
      <p:sp>
        <p:nvSpPr>
          <p:cNvPr id="10" name="Footer Placeholder 3"/>
          <p:cNvSpPr>
            <a:spLocks noGrp="1"/>
          </p:cNvSpPr>
          <p:nvPr>
            <p:ph type="ftr" sz="quarter" idx="10"/>
          </p:nvPr>
        </p:nvSpPr>
        <p:spPr/>
        <p:txBody>
          <a:bodyPr/>
          <a:lstStyle/>
          <a:p>
            <a:pPr>
              <a:defRPr/>
            </a:pPr>
            <a:r>
              <a:rPr lang="en-US">
                <a:latin typeface="+mn-lt"/>
              </a:rPr>
              <a:t>CMSC 330</a:t>
            </a:r>
          </a:p>
        </p:txBody>
      </p:sp>
      <p:sp>
        <p:nvSpPr>
          <p:cNvPr id="11"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2863ACAF-8AF3-4C80-A82D-9A95867C5C6B}" type="slidenum">
              <a:rPr lang="en-US" sz="1200" b="0">
                <a:latin typeface="+mn-lt"/>
              </a:rPr>
              <a:pPr algn="r" eaLnBrk="0" hangingPunct="0">
                <a:defRPr/>
              </a:pPr>
              <a:t>17</a:t>
            </a:fld>
            <a:endParaRPr lang="en-US" sz="1200" b="0">
              <a:latin typeface="+mn-lt"/>
            </a:endParaRPr>
          </a:p>
        </p:txBody>
      </p:sp>
      <p:sp>
        <p:nvSpPr>
          <p:cNvPr id="49155" name="Rectangle 2"/>
          <p:cNvSpPr>
            <a:spLocks noGrp="1" noChangeArrowheads="1"/>
          </p:cNvSpPr>
          <p:nvPr>
            <p:ph type="title"/>
          </p:nvPr>
        </p:nvSpPr>
        <p:spPr/>
        <p:txBody>
          <a:bodyPr/>
          <a:lstStyle/>
          <a:p>
            <a:pPr eaLnBrk="1" hangingPunct="1"/>
            <a:r>
              <a:rPr lang="en-US" smtClean="0"/>
              <a:t>What is True?</a:t>
            </a:r>
          </a:p>
        </p:txBody>
      </p:sp>
      <p:sp>
        <p:nvSpPr>
          <p:cNvPr id="360451" name="Rectangle 3"/>
          <p:cNvSpPr>
            <a:spLocks noGrp="1" noChangeArrowheads="1"/>
          </p:cNvSpPr>
          <p:nvPr>
            <p:ph type="body" idx="1"/>
          </p:nvPr>
        </p:nvSpPr>
        <p:spPr/>
        <p:txBody>
          <a:bodyPr/>
          <a:lstStyle/>
          <a:p>
            <a:pPr eaLnBrk="1" hangingPunct="1"/>
            <a:r>
              <a:rPr lang="en-US" smtClean="0"/>
              <a:t>The </a:t>
            </a:r>
            <a:r>
              <a:rPr lang="en-US" i="1" smtClean="0"/>
              <a:t>guard</a:t>
            </a:r>
            <a:r>
              <a:rPr lang="en-US" smtClean="0"/>
              <a:t> of a conditional is the expression that determines which branch is taken</a:t>
            </a:r>
          </a:p>
          <a:p>
            <a:pPr eaLnBrk="1" hangingPunct="1"/>
            <a:endParaRPr lang="en-US" smtClean="0"/>
          </a:p>
          <a:p>
            <a:pPr eaLnBrk="1" hangingPunct="1"/>
            <a:endParaRPr lang="en-US" smtClean="0"/>
          </a:p>
          <a:p>
            <a:pPr eaLnBrk="1" hangingPunct="1"/>
            <a:endParaRPr lang="en-US" smtClean="0"/>
          </a:p>
          <a:p>
            <a:pPr eaLnBrk="1" hangingPunct="1"/>
            <a:r>
              <a:rPr lang="en-US" smtClean="0"/>
              <a:t>The </a:t>
            </a:r>
            <a:r>
              <a:rPr lang="en-US" i="1" smtClean="0"/>
              <a:t>true</a:t>
            </a:r>
            <a:r>
              <a:rPr lang="en-US" smtClean="0"/>
              <a:t> branch is taken if the guard evaluates to anything except</a:t>
            </a:r>
          </a:p>
          <a:p>
            <a:pPr lvl="1" eaLnBrk="1" hangingPunct="1"/>
            <a:r>
              <a:rPr lang="en-US" smtClean="0">
                <a:solidFill>
                  <a:srgbClr val="0000FF"/>
                </a:solidFill>
              </a:rPr>
              <a:t>false</a:t>
            </a:r>
            <a:endParaRPr lang="en-US" smtClean="0"/>
          </a:p>
          <a:p>
            <a:pPr lvl="1" eaLnBrk="1" hangingPunct="1"/>
            <a:r>
              <a:rPr lang="en-US" smtClean="0">
                <a:solidFill>
                  <a:srgbClr val="0000FF"/>
                </a:solidFill>
              </a:rPr>
              <a:t>nil</a:t>
            </a:r>
            <a:endParaRPr lang="en-US" smtClean="0"/>
          </a:p>
          <a:p>
            <a:pPr eaLnBrk="1" hangingPunct="1"/>
            <a:r>
              <a:rPr lang="en-US" b="1" smtClean="0"/>
              <a:t>Warning</a:t>
            </a:r>
            <a:r>
              <a:rPr lang="en-US" smtClean="0"/>
              <a:t> to C programmers:  </a:t>
            </a:r>
            <a:r>
              <a:rPr lang="en-US" smtClean="0">
                <a:solidFill>
                  <a:srgbClr val="0000FF"/>
                </a:solidFill>
              </a:rPr>
              <a:t>0</a:t>
            </a:r>
            <a:r>
              <a:rPr lang="en-US" smtClean="0"/>
              <a:t> is </a:t>
            </a:r>
            <a:r>
              <a:rPr lang="en-US" i="1" smtClean="0"/>
              <a:t>not</a:t>
            </a:r>
            <a:r>
              <a:rPr lang="en-US" smtClean="0"/>
              <a:t> false!</a:t>
            </a:r>
          </a:p>
        </p:txBody>
      </p:sp>
      <p:sp>
        <p:nvSpPr>
          <p:cNvPr id="360452" name="Text Box 4"/>
          <p:cNvSpPr txBox="1">
            <a:spLocks noChangeArrowheads="1"/>
          </p:cNvSpPr>
          <p:nvPr/>
        </p:nvSpPr>
        <p:spPr bwMode="auto">
          <a:xfrm>
            <a:off x="1524000" y="2590800"/>
            <a:ext cx="5867400" cy="654050"/>
          </a:xfrm>
          <a:prstGeom prst="rect">
            <a:avLst/>
          </a:prstGeom>
          <a:noFill/>
          <a:ln w="12700">
            <a:solidFill>
              <a:schemeClr val="tx1"/>
            </a:solidFill>
            <a:miter lim="800000"/>
            <a:headEnd/>
            <a:tailEnd/>
          </a:ln>
        </p:spPr>
        <p:txBody>
          <a:bodyPr>
            <a:spAutoFit/>
          </a:bodyPr>
          <a:lstStyle/>
          <a:p>
            <a:pPr eaLnBrk="0" hangingPunct="0"/>
            <a:r>
              <a:rPr lang="en-US"/>
              <a:t>if grade &gt;= 90 then</a:t>
            </a:r>
          </a:p>
          <a:p>
            <a:pPr eaLnBrk="0" hangingPunct="0"/>
            <a:r>
              <a:rPr lang="en-US"/>
              <a:t>...</a:t>
            </a:r>
          </a:p>
        </p:txBody>
      </p:sp>
      <p:sp>
        <p:nvSpPr>
          <p:cNvPr id="360453" name="Text Box 5"/>
          <p:cNvSpPr txBox="1">
            <a:spLocks noChangeArrowheads="1"/>
          </p:cNvSpPr>
          <p:nvPr/>
        </p:nvSpPr>
        <p:spPr bwMode="auto">
          <a:xfrm>
            <a:off x="1143000" y="3505200"/>
            <a:ext cx="965200"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guard</a:t>
            </a:r>
          </a:p>
        </p:txBody>
      </p:sp>
      <p:sp>
        <p:nvSpPr>
          <p:cNvPr id="360454" name="Line 6"/>
          <p:cNvSpPr>
            <a:spLocks noChangeShapeType="1"/>
          </p:cNvSpPr>
          <p:nvPr/>
        </p:nvSpPr>
        <p:spPr bwMode="auto">
          <a:xfrm flipV="1">
            <a:off x="1828800" y="2971800"/>
            <a:ext cx="1066800" cy="685800"/>
          </a:xfrm>
          <a:prstGeom prst="line">
            <a:avLst/>
          </a:prstGeom>
          <a:noFill/>
          <a:ln w="38100">
            <a:solidFill>
              <a:srgbClr val="FF0000"/>
            </a:solidFill>
            <a:round/>
            <a:headEnd/>
            <a:tailEnd type="triangle" w="med" len="med"/>
          </a:ln>
        </p:spPr>
        <p:txBody>
          <a:bodyPr wrap="none" anchor="ctr"/>
          <a:lstStyle/>
          <a:p>
            <a:endParaRPr lang="en-US"/>
          </a:p>
        </p:txBody>
      </p:sp>
      <p:sp>
        <p:nvSpPr>
          <p:cNvPr id="360455" name="Line 7"/>
          <p:cNvSpPr>
            <a:spLocks noChangeShapeType="1"/>
          </p:cNvSpPr>
          <p:nvPr/>
        </p:nvSpPr>
        <p:spPr bwMode="auto">
          <a:xfrm>
            <a:off x="1981200" y="2819400"/>
            <a:ext cx="0" cy="152400"/>
          </a:xfrm>
          <a:prstGeom prst="line">
            <a:avLst/>
          </a:prstGeom>
          <a:noFill/>
          <a:ln w="38100">
            <a:solidFill>
              <a:srgbClr val="FF0000"/>
            </a:solidFill>
            <a:round/>
            <a:headEnd/>
            <a:tailEnd/>
          </a:ln>
        </p:spPr>
        <p:txBody>
          <a:bodyPr wrap="none" anchor="ctr"/>
          <a:lstStyle/>
          <a:p>
            <a:endParaRPr lang="en-US"/>
          </a:p>
        </p:txBody>
      </p:sp>
      <p:sp>
        <p:nvSpPr>
          <p:cNvPr id="360456" name="Line 8"/>
          <p:cNvSpPr>
            <a:spLocks noChangeShapeType="1"/>
          </p:cNvSpPr>
          <p:nvPr/>
        </p:nvSpPr>
        <p:spPr bwMode="auto">
          <a:xfrm>
            <a:off x="3581400" y="2819400"/>
            <a:ext cx="0" cy="152400"/>
          </a:xfrm>
          <a:prstGeom prst="line">
            <a:avLst/>
          </a:prstGeom>
          <a:noFill/>
          <a:ln w="38100">
            <a:solidFill>
              <a:srgbClr val="FF0000"/>
            </a:solidFill>
            <a:round/>
            <a:headEnd/>
            <a:tailEnd/>
          </a:ln>
        </p:spPr>
        <p:txBody>
          <a:bodyPr wrap="none" anchor="ctr"/>
          <a:lstStyle/>
          <a:p>
            <a:endParaRPr lang="en-US"/>
          </a:p>
        </p:txBody>
      </p:sp>
      <p:sp>
        <p:nvSpPr>
          <p:cNvPr id="360457" name="Line 9"/>
          <p:cNvSpPr>
            <a:spLocks noChangeShapeType="1"/>
          </p:cNvSpPr>
          <p:nvPr/>
        </p:nvSpPr>
        <p:spPr bwMode="auto">
          <a:xfrm>
            <a:off x="1981200" y="2971800"/>
            <a:ext cx="1600200" cy="0"/>
          </a:xfrm>
          <a:prstGeom prst="line">
            <a:avLst/>
          </a:prstGeom>
          <a:noFill/>
          <a:ln w="381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4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04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045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04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1"/>
          </p:nvPr>
        </p:nvSpPr>
        <p:spPr>
          <a:ln/>
        </p:spPr>
        <p:txBody>
          <a:bodyPr/>
          <a:lstStyle/>
          <a:p>
            <a:pPr>
              <a:defRPr/>
            </a:pPr>
            <a:fld id="{7D0D90B9-E8E9-42CC-B332-72859667AE41}" type="slidenum">
              <a:rPr lang="en-US"/>
              <a:pPr>
                <a:defRPr/>
              </a:pPr>
              <a:t>18</a:t>
            </a:fld>
            <a:endParaRPr lang="en-US"/>
          </a:p>
        </p:txBody>
      </p:sp>
      <p:sp>
        <p:nvSpPr>
          <p:cNvPr id="6" name="Footer Placeholder 3"/>
          <p:cNvSpPr>
            <a:spLocks noGrp="1"/>
          </p:cNvSpPr>
          <p:nvPr>
            <p:ph type="ftr" sz="quarter" idx="10"/>
          </p:nvPr>
        </p:nvSpPr>
        <p:spPr/>
        <p:txBody>
          <a:bodyPr/>
          <a:lstStyle/>
          <a:p>
            <a:pPr>
              <a:defRPr/>
            </a:pPr>
            <a:r>
              <a:rPr lang="en-US">
                <a:latin typeface="+mn-lt"/>
              </a:rPr>
              <a:t>CMSC 330</a:t>
            </a:r>
          </a:p>
        </p:txBody>
      </p:sp>
      <p:sp>
        <p:nvSpPr>
          <p:cNvPr id="7"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49618BEA-172E-4EDF-B417-384927FEB9C2}" type="slidenum">
              <a:rPr lang="en-US" sz="1200" b="0">
                <a:latin typeface="+mn-lt"/>
              </a:rPr>
              <a:pPr algn="r" eaLnBrk="0" hangingPunct="0">
                <a:defRPr/>
              </a:pPr>
              <a:t>18</a:t>
            </a:fld>
            <a:endParaRPr lang="en-US" sz="1200" b="0">
              <a:latin typeface="+mn-lt"/>
            </a:endParaRPr>
          </a:p>
        </p:txBody>
      </p:sp>
      <p:sp>
        <p:nvSpPr>
          <p:cNvPr id="51203" name="Rectangle 2"/>
          <p:cNvSpPr>
            <a:spLocks noGrp="1" noChangeArrowheads="1"/>
          </p:cNvSpPr>
          <p:nvPr>
            <p:ph type="title"/>
          </p:nvPr>
        </p:nvSpPr>
        <p:spPr/>
        <p:txBody>
          <a:bodyPr/>
          <a:lstStyle/>
          <a:p>
            <a:pPr eaLnBrk="1" hangingPunct="1"/>
            <a:r>
              <a:rPr lang="en-US" smtClean="0"/>
              <a:t>Yet More Control Statements in Ruby</a:t>
            </a:r>
          </a:p>
        </p:txBody>
      </p:sp>
      <p:sp>
        <p:nvSpPr>
          <p:cNvPr id="362499" name="Rectangle 3"/>
          <p:cNvSpPr>
            <a:spLocks noGrp="1" noChangeArrowheads="1"/>
          </p:cNvSpPr>
          <p:nvPr>
            <p:ph type="body" idx="1"/>
          </p:nvPr>
        </p:nvSpPr>
        <p:spPr>
          <a:xfrm>
            <a:off x="457200" y="1524000"/>
            <a:ext cx="8153400" cy="5181600"/>
          </a:xfrm>
        </p:spPr>
        <p:txBody>
          <a:bodyPr/>
          <a:lstStyle/>
          <a:p>
            <a:pPr eaLnBrk="1" hangingPunct="1"/>
            <a:r>
              <a:rPr lang="en-US" smtClean="0">
                <a:solidFill>
                  <a:srgbClr val="0000FF"/>
                </a:solidFill>
              </a:rPr>
              <a:t>unless </a:t>
            </a:r>
            <a:r>
              <a:rPr lang="en-US" i="1" smtClean="0">
                <a:solidFill>
                  <a:srgbClr val="0000FF"/>
                </a:solidFill>
              </a:rPr>
              <a:t>cond</a:t>
            </a:r>
            <a:r>
              <a:rPr lang="en-US" smtClean="0">
                <a:solidFill>
                  <a:srgbClr val="0000FF"/>
                </a:solidFill>
              </a:rPr>
              <a:t> then </a:t>
            </a:r>
            <a:r>
              <a:rPr lang="en-US" i="1" smtClean="0">
                <a:solidFill>
                  <a:srgbClr val="0000FF"/>
                </a:solidFill>
              </a:rPr>
              <a:t>stmt-f</a:t>
            </a:r>
            <a:r>
              <a:rPr lang="en-US" smtClean="0">
                <a:solidFill>
                  <a:srgbClr val="0000FF"/>
                </a:solidFill>
              </a:rPr>
              <a:t> else </a:t>
            </a:r>
            <a:r>
              <a:rPr lang="en-US" i="1" smtClean="0">
                <a:solidFill>
                  <a:srgbClr val="0000FF"/>
                </a:solidFill>
              </a:rPr>
              <a:t>stmt-t </a:t>
            </a:r>
            <a:r>
              <a:rPr lang="en-US" smtClean="0">
                <a:solidFill>
                  <a:srgbClr val="0000FF"/>
                </a:solidFill>
              </a:rPr>
              <a:t>end</a:t>
            </a:r>
          </a:p>
          <a:p>
            <a:pPr lvl="1" eaLnBrk="1" hangingPunct="1"/>
            <a:r>
              <a:rPr lang="en-US" smtClean="0"/>
              <a:t>same as</a:t>
            </a:r>
            <a:r>
              <a:rPr lang="en-US" smtClean="0">
                <a:solidFill>
                  <a:srgbClr val="0000FF"/>
                </a:solidFill>
              </a:rPr>
              <a:t> </a:t>
            </a:r>
            <a:r>
              <a:rPr lang="en-US" smtClean="0"/>
              <a:t>“</a:t>
            </a:r>
            <a:r>
              <a:rPr lang="en-US" smtClean="0">
                <a:solidFill>
                  <a:srgbClr val="0000FF"/>
                </a:solidFill>
              </a:rPr>
              <a:t>if not cond then </a:t>
            </a:r>
            <a:r>
              <a:rPr lang="en-US" i="1" smtClean="0">
                <a:solidFill>
                  <a:srgbClr val="0000FF"/>
                </a:solidFill>
              </a:rPr>
              <a:t>stmt-t</a:t>
            </a:r>
            <a:r>
              <a:rPr lang="en-US" smtClean="0">
                <a:solidFill>
                  <a:srgbClr val="0000FF"/>
                </a:solidFill>
              </a:rPr>
              <a:t> else </a:t>
            </a:r>
            <a:r>
              <a:rPr lang="en-US" i="1" smtClean="0">
                <a:solidFill>
                  <a:srgbClr val="0000FF"/>
                </a:solidFill>
              </a:rPr>
              <a:t>stmt-f</a:t>
            </a:r>
            <a:r>
              <a:rPr lang="en-US" smtClean="0">
                <a:solidFill>
                  <a:srgbClr val="0000FF"/>
                </a:solidFill>
              </a:rPr>
              <a:t> end</a:t>
            </a:r>
            <a:r>
              <a:rPr lang="en-US" smtClean="0"/>
              <a:t>”</a:t>
            </a:r>
            <a:endParaRPr lang="en-US" smtClean="0">
              <a:solidFill>
                <a:srgbClr val="0000FF"/>
              </a:solidFill>
            </a:endParaRPr>
          </a:p>
          <a:p>
            <a:pPr lvl="1" eaLnBrk="1" hangingPunct="1"/>
            <a:endParaRPr lang="en-US" smtClean="0">
              <a:solidFill>
                <a:srgbClr val="0000FF"/>
              </a:solidFill>
            </a:endParaRPr>
          </a:p>
          <a:p>
            <a:pPr lvl="1" eaLnBrk="1" hangingPunct="1"/>
            <a:endParaRPr lang="en-US" smtClean="0">
              <a:solidFill>
                <a:srgbClr val="0000FF"/>
              </a:solidFill>
            </a:endParaRPr>
          </a:p>
          <a:p>
            <a:pPr lvl="1" eaLnBrk="1" hangingPunct="1"/>
            <a:endParaRPr lang="en-US" smtClean="0">
              <a:solidFill>
                <a:srgbClr val="0000FF"/>
              </a:solidFill>
            </a:endParaRPr>
          </a:p>
          <a:p>
            <a:pPr eaLnBrk="1" hangingPunct="1">
              <a:lnSpc>
                <a:spcPct val="50000"/>
              </a:lnSpc>
            </a:pPr>
            <a:endParaRPr lang="en-US" smtClean="0">
              <a:solidFill>
                <a:srgbClr val="0000FF"/>
              </a:solidFill>
            </a:endParaRPr>
          </a:p>
          <a:p>
            <a:pPr eaLnBrk="1" hangingPunct="1">
              <a:lnSpc>
                <a:spcPct val="50000"/>
              </a:lnSpc>
              <a:buFontTx/>
              <a:buNone/>
            </a:pPr>
            <a:endParaRPr lang="en-US" smtClean="0">
              <a:solidFill>
                <a:srgbClr val="0000FF"/>
              </a:solidFill>
            </a:endParaRPr>
          </a:p>
          <a:p>
            <a:pPr eaLnBrk="1" hangingPunct="1"/>
            <a:r>
              <a:rPr lang="en-US" smtClean="0">
                <a:solidFill>
                  <a:srgbClr val="0000FF"/>
                </a:solidFill>
              </a:rPr>
              <a:t>until </a:t>
            </a:r>
            <a:r>
              <a:rPr lang="en-US" i="1" smtClean="0">
                <a:solidFill>
                  <a:srgbClr val="0000FF"/>
                </a:solidFill>
              </a:rPr>
              <a:t>cond</a:t>
            </a:r>
            <a:r>
              <a:rPr lang="en-US" smtClean="0">
                <a:solidFill>
                  <a:srgbClr val="0000FF"/>
                </a:solidFill>
              </a:rPr>
              <a:t> </a:t>
            </a:r>
            <a:r>
              <a:rPr lang="en-US" i="1" smtClean="0">
                <a:solidFill>
                  <a:srgbClr val="0000FF"/>
                </a:solidFill>
              </a:rPr>
              <a:t>body</a:t>
            </a:r>
            <a:r>
              <a:rPr lang="en-US" smtClean="0">
                <a:solidFill>
                  <a:srgbClr val="0000FF"/>
                </a:solidFill>
              </a:rPr>
              <a:t> end</a:t>
            </a:r>
            <a:endParaRPr lang="en-US" smtClean="0"/>
          </a:p>
          <a:p>
            <a:pPr lvl="1" eaLnBrk="1" hangingPunct="1"/>
            <a:r>
              <a:rPr lang="en-US" smtClean="0"/>
              <a:t>same as “</a:t>
            </a:r>
            <a:r>
              <a:rPr lang="en-US" smtClean="0">
                <a:solidFill>
                  <a:srgbClr val="0000FF"/>
                </a:solidFill>
              </a:rPr>
              <a:t>while not </a:t>
            </a:r>
            <a:r>
              <a:rPr lang="en-US" i="1" smtClean="0">
                <a:solidFill>
                  <a:srgbClr val="0000FF"/>
                </a:solidFill>
              </a:rPr>
              <a:t>cond</a:t>
            </a:r>
            <a:r>
              <a:rPr lang="en-US" smtClean="0">
                <a:solidFill>
                  <a:srgbClr val="0000FF"/>
                </a:solidFill>
              </a:rPr>
              <a:t> </a:t>
            </a:r>
            <a:r>
              <a:rPr lang="en-US" i="1" smtClean="0">
                <a:solidFill>
                  <a:srgbClr val="0000FF"/>
                </a:solidFill>
              </a:rPr>
              <a:t>body</a:t>
            </a:r>
            <a:r>
              <a:rPr lang="en-US" smtClean="0">
                <a:solidFill>
                  <a:srgbClr val="0000FF"/>
                </a:solidFill>
              </a:rPr>
              <a:t> end</a:t>
            </a:r>
            <a:r>
              <a:rPr lang="en-US" smtClean="0"/>
              <a:t>”</a:t>
            </a:r>
          </a:p>
        </p:txBody>
      </p:sp>
      <p:sp>
        <p:nvSpPr>
          <p:cNvPr id="362500" name="Text Box 4"/>
          <p:cNvSpPr txBox="1">
            <a:spLocks noChangeArrowheads="1"/>
          </p:cNvSpPr>
          <p:nvPr/>
        </p:nvSpPr>
        <p:spPr bwMode="auto">
          <a:xfrm>
            <a:off x="3276600" y="5410200"/>
            <a:ext cx="2514600" cy="1203325"/>
          </a:xfrm>
          <a:prstGeom prst="rect">
            <a:avLst/>
          </a:prstGeom>
          <a:noFill/>
          <a:ln w="12700">
            <a:solidFill>
              <a:schemeClr val="tx1"/>
            </a:solidFill>
            <a:miter lim="800000"/>
            <a:headEnd/>
            <a:tailEnd/>
          </a:ln>
        </p:spPr>
        <p:txBody>
          <a:bodyPr>
            <a:spAutoFit/>
          </a:bodyPr>
          <a:lstStyle/>
          <a:p>
            <a:pPr eaLnBrk="0" hangingPunct="0"/>
            <a:r>
              <a:rPr lang="en-US"/>
              <a:t>until i &gt;= n</a:t>
            </a:r>
          </a:p>
          <a:p>
            <a:pPr eaLnBrk="0" hangingPunct="0"/>
            <a:r>
              <a:rPr lang="en-US"/>
              <a:t>  puts message</a:t>
            </a:r>
          </a:p>
          <a:p>
            <a:pPr eaLnBrk="0" hangingPunct="0"/>
            <a:r>
              <a:rPr lang="en-US"/>
              <a:t>  i = i + 1</a:t>
            </a:r>
          </a:p>
          <a:p>
            <a:pPr eaLnBrk="0" hangingPunct="0"/>
            <a:r>
              <a:rPr lang="en-US"/>
              <a:t>end</a:t>
            </a:r>
          </a:p>
        </p:txBody>
      </p:sp>
      <p:sp>
        <p:nvSpPr>
          <p:cNvPr id="362501" name="Text Box 5"/>
          <p:cNvSpPr txBox="1">
            <a:spLocks noChangeArrowheads="1"/>
          </p:cNvSpPr>
          <p:nvPr/>
        </p:nvSpPr>
        <p:spPr bwMode="auto">
          <a:xfrm>
            <a:off x="2514600" y="2590800"/>
            <a:ext cx="4419600" cy="1752600"/>
          </a:xfrm>
          <a:prstGeom prst="rect">
            <a:avLst/>
          </a:prstGeom>
          <a:noFill/>
          <a:ln w="12700">
            <a:solidFill>
              <a:schemeClr val="tx1"/>
            </a:solidFill>
            <a:miter lim="800000"/>
            <a:headEnd/>
            <a:tailEnd/>
          </a:ln>
        </p:spPr>
        <p:txBody>
          <a:bodyPr>
            <a:spAutoFit/>
          </a:bodyPr>
          <a:lstStyle/>
          <a:p>
            <a:pPr eaLnBrk="0" hangingPunct="0"/>
            <a:r>
              <a:rPr lang="en-US"/>
              <a:t>unless grade &lt; 90 then</a:t>
            </a:r>
          </a:p>
          <a:p>
            <a:pPr eaLnBrk="0" hangingPunct="0"/>
            <a:r>
              <a:rPr lang="en-US"/>
              <a:t>  puts "You got an A"</a:t>
            </a:r>
          </a:p>
          <a:p>
            <a:pPr eaLnBrk="0" hangingPunct="0"/>
            <a:r>
              <a:rPr lang="en-US"/>
              <a:t>else unless grade &lt; 80 then</a:t>
            </a:r>
          </a:p>
          <a:p>
            <a:pPr eaLnBrk="0" hangingPunct="0"/>
            <a:r>
              <a:rPr lang="en-US"/>
              <a:t>  puts "You got a B"</a:t>
            </a:r>
          </a:p>
          <a:p>
            <a:pPr eaLnBrk="0" hangingPunct="0"/>
            <a:r>
              <a:rPr lang="en-US"/>
              <a:t>end</a:t>
            </a:r>
          </a:p>
          <a:p>
            <a:pPr eaLnBrk="0" hangingPunct="0"/>
            <a:r>
              <a:rPr lang="en-US"/>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49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499">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1EA6DCFA-598A-4E76-BA40-0DC7C3B631FD}" type="slidenum">
              <a:rPr lang="en-US"/>
              <a:pPr>
                <a:defRPr/>
              </a:pPr>
              <a:t>19</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D5E6C93A-DCD5-42E8-9EA3-88C9C71BED49}" type="slidenum">
              <a:rPr lang="en-US" sz="1200" b="0">
                <a:latin typeface="+mn-lt"/>
              </a:rPr>
              <a:pPr algn="r" eaLnBrk="0" hangingPunct="0">
                <a:defRPr/>
              </a:pPr>
              <a:t>19</a:t>
            </a:fld>
            <a:endParaRPr lang="en-US" sz="1200" b="0">
              <a:latin typeface="+mn-lt"/>
            </a:endParaRPr>
          </a:p>
        </p:txBody>
      </p:sp>
      <p:sp>
        <p:nvSpPr>
          <p:cNvPr id="53251" name="Rectangle 2"/>
          <p:cNvSpPr>
            <a:spLocks noGrp="1" noChangeArrowheads="1"/>
          </p:cNvSpPr>
          <p:nvPr>
            <p:ph type="title"/>
          </p:nvPr>
        </p:nvSpPr>
        <p:spPr/>
        <p:txBody>
          <a:bodyPr/>
          <a:lstStyle/>
          <a:p>
            <a:pPr eaLnBrk="1" hangingPunct="1"/>
            <a:r>
              <a:rPr lang="en-US" smtClean="0"/>
              <a:t>Using If and Unless as Modifiers</a:t>
            </a:r>
          </a:p>
        </p:txBody>
      </p:sp>
      <p:sp>
        <p:nvSpPr>
          <p:cNvPr id="53252" name="Rectangle 3"/>
          <p:cNvSpPr>
            <a:spLocks noGrp="1" noChangeArrowheads="1"/>
          </p:cNvSpPr>
          <p:nvPr>
            <p:ph type="body" idx="1"/>
          </p:nvPr>
        </p:nvSpPr>
        <p:spPr/>
        <p:txBody>
          <a:bodyPr/>
          <a:lstStyle/>
          <a:p>
            <a:pPr eaLnBrk="1" hangingPunct="1"/>
            <a:r>
              <a:rPr lang="en-US" smtClean="0"/>
              <a:t>Can write </a:t>
            </a:r>
            <a:r>
              <a:rPr lang="en-US" smtClean="0">
                <a:solidFill>
                  <a:srgbClr val="0000FF"/>
                </a:solidFill>
              </a:rPr>
              <a:t>if</a:t>
            </a:r>
            <a:r>
              <a:rPr lang="en-US" smtClean="0"/>
              <a:t> and </a:t>
            </a:r>
            <a:r>
              <a:rPr lang="en-US" smtClean="0">
                <a:solidFill>
                  <a:srgbClr val="0000FF"/>
                </a:solidFill>
              </a:rPr>
              <a:t>unless</a:t>
            </a:r>
            <a:r>
              <a:rPr lang="en-US" smtClean="0"/>
              <a:t> </a:t>
            </a:r>
            <a:r>
              <a:rPr lang="en-US" i="1" smtClean="0"/>
              <a:t>after</a:t>
            </a:r>
            <a:r>
              <a:rPr lang="en-US" smtClean="0"/>
              <a:t> an expression</a:t>
            </a:r>
          </a:p>
          <a:p>
            <a:pPr lvl="1" eaLnBrk="1" hangingPunct="1"/>
            <a:r>
              <a:rPr lang="en-US" smtClean="0">
                <a:solidFill>
                  <a:srgbClr val="0000FF"/>
                </a:solidFill>
              </a:rPr>
              <a:t>puts "You got an A" if grade &gt;= 90</a:t>
            </a:r>
            <a:endParaRPr lang="en-US" smtClean="0"/>
          </a:p>
          <a:p>
            <a:pPr lvl="1" eaLnBrk="1" hangingPunct="1"/>
            <a:r>
              <a:rPr lang="en-US" smtClean="0">
                <a:solidFill>
                  <a:srgbClr val="0000FF"/>
                </a:solidFill>
              </a:rPr>
              <a:t>puts "You got an A" unless grade &lt; 90</a:t>
            </a:r>
          </a:p>
          <a:p>
            <a:pPr eaLnBrk="1" hangingPunct="1"/>
            <a:endParaRPr lang="en-US" smtClean="0"/>
          </a:p>
          <a:p>
            <a:pPr eaLnBrk="1" hangingPunct="1"/>
            <a:r>
              <a:rPr lang="en-US" smtClean="0"/>
              <a:t>Why so many control statements?</a:t>
            </a:r>
          </a:p>
          <a:p>
            <a:pPr lvl="1" eaLnBrk="1" hangingPunct="1"/>
            <a:r>
              <a:rPr lang="en-US" smtClean="0"/>
              <a:t>Is this a good idea?</a:t>
            </a:r>
          </a:p>
          <a:p>
            <a:pPr lvl="1" eaLnBrk="1" hangingPunct="1"/>
            <a:r>
              <a:rPr lang="en-US" smtClean="0"/>
              <a:t>Advantages?  Disadvantages?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2">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30678F32-E9A7-47E3-9B4E-0CCE928E0B2D}" type="slidenum">
              <a:rPr lang="en-US"/>
              <a:pPr>
                <a:defRPr/>
              </a:pPr>
              <a:t>2</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577C5324-8FA1-4B9E-8AF0-7B69ADE93947}" type="slidenum">
              <a:rPr lang="en-US" sz="1200" b="0">
                <a:latin typeface="+mn-lt"/>
              </a:rPr>
              <a:pPr algn="r" eaLnBrk="0" hangingPunct="0">
                <a:defRPr/>
              </a:pPr>
              <a:t>2</a:t>
            </a:fld>
            <a:endParaRPr lang="en-US" sz="1200" b="0">
              <a:latin typeface="+mn-lt"/>
            </a:endParaRPr>
          </a:p>
        </p:txBody>
      </p:sp>
      <p:sp>
        <p:nvSpPr>
          <p:cNvPr id="18435" name="Rectangle 2"/>
          <p:cNvSpPr>
            <a:spLocks noGrp="1" noChangeArrowheads="1"/>
          </p:cNvSpPr>
          <p:nvPr>
            <p:ph type="title"/>
          </p:nvPr>
        </p:nvSpPr>
        <p:spPr/>
        <p:txBody>
          <a:bodyPr/>
          <a:lstStyle/>
          <a:p>
            <a:pPr eaLnBrk="1" hangingPunct="1"/>
            <a:r>
              <a:rPr lang="en-US" smtClean="0"/>
              <a:t>Introduction</a:t>
            </a:r>
          </a:p>
        </p:txBody>
      </p:sp>
      <p:sp>
        <p:nvSpPr>
          <p:cNvPr id="18436" name="Rectangle 3"/>
          <p:cNvSpPr>
            <a:spLocks noGrp="1" noChangeArrowheads="1"/>
          </p:cNvSpPr>
          <p:nvPr>
            <p:ph type="body" idx="1"/>
          </p:nvPr>
        </p:nvSpPr>
        <p:spPr/>
        <p:txBody>
          <a:bodyPr/>
          <a:lstStyle/>
          <a:p>
            <a:pPr eaLnBrk="1" hangingPunct="1">
              <a:spcBef>
                <a:spcPct val="0"/>
              </a:spcBef>
            </a:pPr>
            <a:r>
              <a:rPr lang="en-US" smtClean="0"/>
              <a:t>Ruby is an </a:t>
            </a:r>
            <a:r>
              <a:rPr lang="en-US" i="1" smtClean="0"/>
              <a:t>object-oriented, imperative scripting language</a:t>
            </a:r>
          </a:p>
          <a:p>
            <a:pPr eaLnBrk="1" hangingPunct="1">
              <a:spcBef>
                <a:spcPct val="0"/>
              </a:spcBef>
              <a:buFontTx/>
              <a:buNone/>
            </a:pPr>
            <a:endParaRPr lang="en-US" smtClean="0"/>
          </a:p>
          <a:p>
            <a:pPr lvl="1" eaLnBrk="1" hangingPunct="1">
              <a:spcBef>
                <a:spcPct val="0"/>
              </a:spcBef>
            </a:pPr>
            <a:r>
              <a:rPr lang="en-US" sz="2000" smtClean="0"/>
              <a:t>“I wanted a scripting language that was more powerful than Perl, and more object-oriented than Python. That's why I decided to design my own language.”</a:t>
            </a:r>
          </a:p>
          <a:p>
            <a:pPr lvl="1" eaLnBrk="1" hangingPunct="1">
              <a:spcBef>
                <a:spcPct val="0"/>
              </a:spcBef>
            </a:pPr>
            <a:endParaRPr lang="en-US" smtClean="0"/>
          </a:p>
          <a:p>
            <a:pPr lvl="1" eaLnBrk="1" hangingPunct="1">
              <a:spcBef>
                <a:spcPct val="0"/>
              </a:spcBef>
            </a:pPr>
            <a:r>
              <a:rPr lang="en-US" sz="2000" smtClean="0"/>
              <a:t>“I believe people want to express themselves when they program. They don't want to fight with the language. Programming languages must feel natural to programmers. I tried to make people enjoy programming and concentrate on the fun and creative part of programming when they use Ruby.”</a:t>
            </a:r>
          </a:p>
          <a:p>
            <a:pPr lvl="1" eaLnBrk="1" hangingPunct="1">
              <a:spcBef>
                <a:spcPct val="0"/>
              </a:spcBef>
            </a:pPr>
            <a:endParaRPr lang="en-US" sz="2000" smtClean="0"/>
          </a:p>
          <a:p>
            <a:pPr lvl="1" algn="r" eaLnBrk="1" hangingPunct="1">
              <a:spcBef>
                <a:spcPct val="0"/>
              </a:spcBef>
              <a:buFontTx/>
              <a:buNone/>
            </a:pPr>
            <a:r>
              <a:rPr lang="en-US" sz="2000" i="1" smtClean="0"/>
              <a:t>– Yukihiro Matsumoto (“Matz”)</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Rectangle 6"/>
          <p:cNvSpPr>
            <a:spLocks noGrp="1" noChangeArrowheads="1"/>
          </p:cNvSpPr>
          <p:nvPr>
            <p:ph type="sldNum" sz="quarter" idx="11"/>
          </p:nvPr>
        </p:nvSpPr>
        <p:spPr>
          <a:ln/>
        </p:spPr>
        <p:txBody>
          <a:bodyPr/>
          <a:lstStyle/>
          <a:p>
            <a:pPr>
              <a:defRPr/>
            </a:pPr>
            <a:fld id="{E4611B69-9184-4ABF-BFA5-76E655931421}" type="slidenum">
              <a:rPr lang="en-US"/>
              <a:pPr>
                <a:defRPr/>
              </a:pPr>
              <a:t>20</a:t>
            </a:fld>
            <a:endParaRPr lang="en-US"/>
          </a:p>
        </p:txBody>
      </p:sp>
      <p:sp>
        <p:nvSpPr>
          <p:cNvPr id="55297" name="Rectangle 2"/>
          <p:cNvSpPr>
            <a:spLocks noGrp="1" noChangeArrowheads="1"/>
          </p:cNvSpPr>
          <p:nvPr>
            <p:ph type="title"/>
          </p:nvPr>
        </p:nvSpPr>
        <p:spPr>
          <a:xfrm>
            <a:off x="381000" y="533400"/>
            <a:ext cx="7772400" cy="762000"/>
          </a:xfrm>
        </p:spPr>
        <p:txBody>
          <a:bodyPr/>
          <a:lstStyle/>
          <a:p>
            <a:r>
              <a:rPr lang="en-US" smtClean="0"/>
              <a:t>Other Useful Control Statements</a:t>
            </a:r>
          </a:p>
        </p:txBody>
      </p:sp>
      <p:sp>
        <p:nvSpPr>
          <p:cNvPr id="55298" name="Rectangle 3"/>
          <p:cNvSpPr>
            <a:spLocks noGrp="1" noChangeArrowheads="1"/>
          </p:cNvSpPr>
          <p:nvPr>
            <p:ph type="body" idx="1"/>
          </p:nvPr>
        </p:nvSpPr>
        <p:spPr>
          <a:xfrm>
            <a:off x="6400800" y="4343400"/>
            <a:ext cx="2362200" cy="2057400"/>
          </a:xfrm>
          <a:ln w="12700">
            <a:solidFill>
              <a:srgbClr val="0000FF"/>
            </a:solidFill>
          </a:ln>
        </p:spPr>
        <p:txBody>
          <a:bodyPr/>
          <a:lstStyle/>
          <a:p>
            <a:pPr>
              <a:lnSpc>
                <a:spcPct val="90000"/>
              </a:lnSpc>
              <a:buFontTx/>
              <a:buNone/>
            </a:pPr>
            <a:r>
              <a:rPr lang="en-US" sz="2400" dirty="0" smtClean="0"/>
              <a:t>case x</a:t>
            </a:r>
          </a:p>
          <a:p>
            <a:pPr>
              <a:lnSpc>
                <a:spcPct val="90000"/>
              </a:lnSpc>
              <a:buFontTx/>
              <a:buNone/>
            </a:pPr>
            <a:r>
              <a:rPr lang="en-US" sz="2400" dirty="0" smtClean="0"/>
              <a:t>  when 1, 3..5</a:t>
            </a:r>
          </a:p>
          <a:p>
            <a:pPr>
              <a:lnSpc>
                <a:spcPct val="90000"/>
              </a:lnSpc>
              <a:buFontTx/>
              <a:buNone/>
            </a:pPr>
            <a:r>
              <a:rPr lang="en-US" sz="2400" dirty="0" smtClean="0"/>
              <a:t>  when 2, 6..8</a:t>
            </a:r>
          </a:p>
          <a:p>
            <a:pPr>
              <a:lnSpc>
                <a:spcPct val="90000"/>
              </a:lnSpc>
              <a:buFontTx/>
              <a:buNone/>
            </a:pPr>
            <a:r>
              <a:rPr lang="en-US" sz="2400" dirty="0" smtClean="0"/>
              <a:t>end</a:t>
            </a:r>
          </a:p>
        </p:txBody>
      </p:sp>
      <p:grpSp>
        <p:nvGrpSpPr>
          <p:cNvPr id="55299" name="Group 4"/>
          <p:cNvGrpSpPr>
            <a:grpSpLocks/>
          </p:cNvGrpSpPr>
          <p:nvPr/>
        </p:nvGrpSpPr>
        <p:grpSpPr bwMode="auto">
          <a:xfrm>
            <a:off x="4648200" y="1447800"/>
            <a:ext cx="4114800" cy="2667000"/>
            <a:chOff x="2928" y="960"/>
            <a:chExt cx="2592" cy="1680"/>
          </a:xfrm>
        </p:grpSpPr>
        <p:sp>
          <p:nvSpPr>
            <p:cNvPr id="55308" name="Text Box 5"/>
            <p:cNvSpPr txBox="1">
              <a:spLocks noChangeArrowheads="1"/>
            </p:cNvSpPr>
            <p:nvPr/>
          </p:nvSpPr>
          <p:spPr bwMode="auto">
            <a:xfrm>
              <a:off x="2928" y="960"/>
              <a:ext cx="2592" cy="1680"/>
            </a:xfrm>
            <a:prstGeom prst="rect">
              <a:avLst/>
            </a:prstGeom>
            <a:noFill/>
            <a:ln w="12700">
              <a:solidFill>
                <a:srgbClr val="0000FF"/>
              </a:solidFill>
              <a:miter lim="800000"/>
              <a:headEnd/>
              <a:tailEnd/>
            </a:ln>
          </p:spPr>
          <p:txBody>
            <a:bodyPr>
              <a:spAutoFit/>
            </a:bodyPr>
            <a:lstStyle/>
            <a:p>
              <a:pPr eaLnBrk="0" hangingPunct="0"/>
              <a:r>
                <a:rPr lang="en-US" sz="2800" b="0">
                  <a:latin typeface="Arial" charset="0"/>
                </a:rPr>
                <a:t>while i&gt;n</a:t>
              </a:r>
            </a:p>
            <a:p>
              <a:pPr eaLnBrk="0" hangingPunct="0"/>
              <a:r>
                <a:rPr lang="en-US" sz="2800" b="0">
                  <a:latin typeface="Arial" charset="0"/>
                </a:rPr>
                <a:t>   break</a:t>
              </a:r>
            </a:p>
            <a:p>
              <a:pPr eaLnBrk="0" hangingPunct="0"/>
              <a:r>
                <a:rPr lang="en-US" sz="2800" b="0">
                  <a:latin typeface="Arial" charset="0"/>
                </a:rPr>
                <a:t>   next</a:t>
              </a:r>
            </a:p>
            <a:p>
              <a:pPr eaLnBrk="0" hangingPunct="0"/>
              <a:r>
                <a:rPr lang="en-US" sz="2800" b="0">
                  <a:latin typeface="Arial" charset="0"/>
                </a:rPr>
                <a:t>   puts message</a:t>
              </a:r>
            </a:p>
            <a:p>
              <a:pPr eaLnBrk="0" hangingPunct="0"/>
              <a:r>
                <a:rPr lang="en-US" sz="2800" b="0">
                  <a:latin typeface="Arial" charset="0"/>
                </a:rPr>
                <a:t>   redo</a:t>
              </a:r>
            </a:p>
            <a:p>
              <a:pPr eaLnBrk="0" hangingPunct="0"/>
              <a:r>
                <a:rPr lang="en-US" sz="2800" b="0">
                  <a:latin typeface="Arial" charset="0"/>
                </a:rPr>
                <a:t>end</a:t>
              </a:r>
              <a:endParaRPr lang="en-US"/>
            </a:p>
          </p:txBody>
        </p:sp>
        <p:sp>
          <p:nvSpPr>
            <p:cNvPr id="55309" name="Freeform 6"/>
            <p:cNvSpPr>
              <a:spLocks/>
            </p:cNvSpPr>
            <p:nvPr/>
          </p:nvSpPr>
          <p:spPr bwMode="auto">
            <a:xfrm>
              <a:off x="3744" y="1280"/>
              <a:ext cx="1504" cy="1216"/>
            </a:xfrm>
            <a:custGeom>
              <a:avLst/>
              <a:gdLst>
                <a:gd name="T0" fmla="*/ 0 w 1504"/>
                <a:gd name="T1" fmla="*/ 112 h 1216"/>
                <a:gd name="T2" fmla="*/ 1104 w 1504"/>
                <a:gd name="T3" fmla="*/ 112 h 1216"/>
                <a:gd name="T4" fmla="*/ 1488 w 1504"/>
                <a:gd name="T5" fmla="*/ 784 h 1216"/>
                <a:gd name="T6" fmla="*/ 1008 w 1504"/>
                <a:gd name="T7" fmla="*/ 1216 h 1216"/>
                <a:gd name="T8" fmla="*/ 0 60000 65536"/>
                <a:gd name="T9" fmla="*/ 0 60000 65536"/>
                <a:gd name="T10" fmla="*/ 0 60000 65536"/>
                <a:gd name="T11" fmla="*/ 0 60000 65536"/>
                <a:gd name="T12" fmla="*/ 0 w 1504"/>
                <a:gd name="T13" fmla="*/ 0 h 1216"/>
                <a:gd name="T14" fmla="*/ 1504 w 1504"/>
                <a:gd name="T15" fmla="*/ 1216 h 1216"/>
              </a:gdLst>
              <a:ahLst/>
              <a:cxnLst>
                <a:cxn ang="T8">
                  <a:pos x="T0" y="T1"/>
                </a:cxn>
                <a:cxn ang="T9">
                  <a:pos x="T2" y="T3"/>
                </a:cxn>
                <a:cxn ang="T10">
                  <a:pos x="T4" y="T5"/>
                </a:cxn>
                <a:cxn ang="T11">
                  <a:pos x="T6" y="T7"/>
                </a:cxn>
              </a:cxnLst>
              <a:rect l="T12" t="T13" r="T14" b="T15"/>
              <a:pathLst>
                <a:path w="1504" h="1216">
                  <a:moveTo>
                    <a:pt x="0" y="112"/>
                  </a:moveTo>
                  <a:cubicBezTo>
                    <a:pt x="428" y="56"/>
                    <a:pt x="856" y="0"/>
                    <a:pt x="1104" y="112"/>
                  </a:cubicBezTo>
                  <a:cubicBezTo>
                    <a:pt x="1352" y="224"/>
                    <a:pt x="1504" y="600"/>
                    <a:pt x="1488" y="784"/>
                  </a:cubicBezTo>
                  <a:cubicBezTo>
                    <a:pt x="1472" y="968"/>
                    <a:pt x="1240" y="1092"/>
                    <a:pt x="1008" y="1216"/>
                  </a:cubicBezTo>
                </a:path>
              </a:pathLst>
            </a:custGeom>
            <a:noFill/>
            <a:ln w="12700" cap="flat" cmpd="sng">
              <a:solidFill>
                <a:schemeClr val="tx1"/>
              </a:solidFill>
              <a:prstDash val="solid"/>
              <a:round/>
              <a:headEnd/>
              <a:tailEnd type="triangle" w="med" len="med"/>
            </a:ln>
          </p:spPr>
          <p:txBody>
            <a:bodyPr wrap="none" anchor="ctr">
              <a:spAutoFit/>
            </a:bodyPr>
            <a:lstStyle/>
            <a:p>
              <a:endParaRPr lang="en-US"/>
            </a:p>
          </p:txBody>
        </p:sp>
        <p:sp>
          <p:nvSpPr>
            <p:cNvPr id="55310" name="Freeform 7"/>
            <p:cNvSpPr>
              <a:spLocks/>
            </p:cNvSpPr>
            <p:nvPr/>
          </p:nvSpPr>
          <p:spPr bwMode="auto">
            <a:xfrm>
              <a:off x="3696" y="1248"/>
              <a:ext cx="1392" cy="960"/>
            </a:xfrm>
            <a:custGeom>
              <a:avLst/>
              <a:gdLst>
                <a:gd name="T0" fmla="*/ 0 w 592"/>
                <a:gd name="T1" fmla="*/ 432 h 432"/>
                <a:gd name="T2" fmla="*/ 528 w 592"/>
                <a:gd name="T3" fmla="*/ 288 h 432"/>
                <a:gd name="T4" fmla="*/ 384 w 592"/>
                <a:gd name="T5" fmla="*/ 48 h 432"/>
                <a:gd name="T6" fmla="*/ 48 w 592"/>
                <a:gd name="T7" fmla="*/ 0 h 432"/>
                <a:gd name="T8" fmla="*/ 0 60000 65536"/>
                <a:gd name="T9" fmla="*/ 0 60000 65536"/>
                <a:gd name="T10" fmla="*/ 0 60000 65536"/>
                <a:gd name="T11" fmla="*/ 0 60000 65536"/>
                <a:gd name="T12" fmla="*/ 0 w 592"/>
                <a:gd name="T13" fmla="*/ 0 h 432"/>
                <a:gd name="T14" fmla="*/ 592 w 592"/>
                <a:gd name="T15" fmla="*/ 432 h 432"/>
              </a:gdLst>
              <a:ahLst/>
              <a:cxnLst>
                <a:cxn ang="T8">
                  <a:pos x="T0" y="T1"/>
                </a:cxn>
                <a:cxn ang="T9">
                  <a:pos x="T2" y="T3"/>
                </a:cxn>
                <a:cxn ang="T10">
                  <a:pos x="T4" y="T5"/>
                </a:cxn>
                <a:cxn ang="T11">
                  <a:pos x="T6" y="T7"/>
                </a:cxn>
              </a:cxnLst>
              <a:rect l="T12" t="T13" r="T14" b="T15"/>
              <a:pathLst>
                <a:path w="592" h="432">
                  <a:moveTo>
                    <a:pt x="0" y="432"/>
                  </a:moveTo>
                  <a:cubicBezTo>
                    <a:pt x="232" y="392"/>
                    <a:pt x="464" y="352"/>
                    <a:pt x="528" y="288"/>
                  </a:cubicBezTo>
                  <a:cubicBezTo>
                    <a:pt x="592" y="224"/>
                    <a:pt x="464" y="96"/>
                    <a:pt x="384" y="48"/>
                  </a:cubicBezTo>
                  <a:cubicBezTo>
                    <a:pt x="304" y="0"/>
                    <a:pt x="176" y="0"/>
                    <a:pt x="48" y="0"/>
                  </a:cubicBezTo>
                </a:path>
              </a:pathLst>
            </a:custGeom>
            <a:noFill/>
            <a:ln w="12700" cap="flat" cmpd="sng">
              <a:solidFill>
                <a:schemeClr val="tx1"/>
              </a:solidFill>
              <a:prstDash val="solid"/>
              <a:round/>
              <a:headEnd/>
              <a:tailEnd type="triangle" w="med" len="med"/>
            </a:ln>
          </p:spPr>
          <p:txBody>
            <a:bodyPr anchor="ctr">
              <a:spAutoFit/>
            </a:bodyPr>
            <a:lstStyle/>
            <a:p>
              <a:endParaRPr lang="en-US"/>
            </a:p>
          </p:txBody>
        </p:sp>
        <p:sp>
          <p:nvSpPr>
            <p:cNvPr id="55311" name="Freeform 8"/>
            <p:cNvSpPr>
              <a:spLocks/>
            </p:cNvSpPr>
            <p:nvPr/>
          </p:nvSpPr>
          <p:spPr bwMode="auto">
            <a:xfrm>
              <a:off x="3408" y="1584"/>
              <a:ext cx="1496" cy="832"/>
            </a:xfrm>
            <a:custGeom>
              <a:avLst/>
              <a:gdLst>
                <a:gd name="T0" fmla="*/ 336 w 1496"/>
                <a:gd name="T1" fmla="*/ 64 h 512"/>
                <a:gd name="T2" fmla="*/ 1200 w 1496"/>
                <a:gd name="T3" fmla="*/ 64 h 512"/>
                <a:gd name="T4" fmla="*/ 1296 w 1496"/>
                <a:gd name="T5" fmla="*/ 448 h 512"/>
                <a:gd name="T6" fmla="*/ 0 w 1496"/>
                <a:gd name="T7" fmla="*/ 448 h 512"/>
                <a:gd name="T8" fmla="*/ 0 60000 65536"/>
                <a:gd name="T9" fmla="*/ 0 60000 65536"/>
                <a:gd name="T10" fmla="*/ 0 60000 65536"/>
                <a:gd name="T11" fmla="*/ 0 60000 65536"/>
                <a:gd name="T12" fmla="*/ 0 w 1496"/>
                <a:gd name="T13" fmla="*/ 0 h 512"/>
                <a:gd name="T14" fmla="*/ 1496 w 1496"/>
                <a:gd name="T15" fmla="*/ 512 h 512"/>
              </a:gdLst>
              <a:ahLst/>
              <a:cxnLst>
                <a:cxn ang="T8">
                  <a:pos x="T0" y="T1"/>
                </a:cxn>
                <a:cxn ang="T9">
                  <a:pos x="T2" y="T3"/>
                </a:cxn>
                <a:cxn ang="T10">
                  <a:pos x="T4" y="T5"/>
                </a:cxn>
                <a:cxn ang="T11">
                  <a:pos x="T6" y="T7"/>
                </a:cxn>
              </a:cxnLst>
              <a:rect l="T12" t="T13" r="T14" b="T15"/>
              <a:pathLst>
                <a:path w="1496" h="512">
                  <a:moveTo>
                    <a:pt x="336" y="64"/>
                  </a:moveTo>
                  <a:cubicBezTo>
                    <a:pt x="688" y="32"/>
                    <a:pt x="1040" y="0"/>
                    <a:pt x="1200" y="64"/>
                  </a:cubicBezTo>
                  <a:cubicBezTo>
                    <a:pt x="1360" y="128"/>
                    <a:pt x="1496" y="384"/>
                    <a:pt x="1296" y="448"/>
                  </a:cubicBezTo>
                  <a:cubicBezTo>
                    <a:pt x="1096" y="512"/>
                    <a:pt x="548" y="480"/>
                    <a:pt x="0" y="448"/>
                  </a:cubicBezTo>
                </a:path>
              </a:pathLst>
            </a:custGeom>
            <a:noFill/>
            <a:ln w="12700" cap="flat" cmpd="sng">
              <a:solidFill>
                <a:schemeClr val="tx1"/>
              </a:solidFill>
              <a:prstDash val="solid"/>
              <a:round/>
              <a:headEnd/>
              <a:tailEnd type="triangle" w="med" len="med"/>
            </a:ln>
          </p:spPr>
          <p:txBody>
            <a:bodyPr anchor="ctr">
              <a:spAutoFit/>
            </a:bodyPr>
            <a:lstStyle/>
            <a:p>
              <a:endParaRPr lang="en-US"/>
            </a:p>
          </p:txBody>
        </p:sp>
      </p:grpSp>
      <p:sp>
        <p:nvSpPr>
          <p:cNvPr id="55300" name="Text Box 9"/>
          <p:cNvSpPr txBox="1">
            <a:spLocks noChangeArrowheads="1"/>
          </p:cNvSpPr>
          <p:nvPr/>
        </p:nvSpPr>
        <p:spPr bwMode="auto">
          <a:xfrm>
            <a:off x="304800" y="2971800"/>
            <a:ext cx="2362200" cy="1385888"/>
          </a:xfrm>
          <a:prstGeom prst="rect">
            <a:avLst/>
          </a:prstGeom>
          <a:noFill/>
          <a:ln w="12700">
            <a:solidFill>
              <a:srgbClr val="0000FF"/>
            </a:solidFill>
            <a:miter lim="800000"/>
            <a:headEnd/>
            <a:tailEnd/>
          </a:ln>
        </p:spPr>
        <p:txBody>
          <a:bodyPr>
            <a:spAutoFit/>
          </a:bodyPr>
          <a:lstStyle/>
          <a:p>
            <a:pPr eaLnBrk="0" hangingPunct="0"/>
            <a:r>
              <a:rPr lang="en-US" sz="2800" b="0">
                <a:latin typeface="Arial" charset="0"/>
              </a:rPr>
              <a:t>for i in (1..3)</a:t>
            </a:r>
          </a:p>
          <a:p>
            <a:pPr eaLnBrk="0" hangingPunct="0"/>
            <a:r>
              <a:rPr lang="en-US" sz="2800" b="0">
                <a:latin typeface="Arial" charset="0"/>
              </a:rPr>
              <a:t>   puts i</a:t>
            </a:r>
          </a:p>
          <a:p>
            <a:pPr eaLnBrk="0" hangingPunct="0"/>
            <a:r>
              <a:rPr lang="en-US" sz="2800" b="0">
                <a:latin typeface="Arial" charset="0"/>
              </a:rPr>
              <a:t>end</a:t>
            </a:r>
            <a:endParaRPr lang="en-US"/>
          </a:p>
        </p:txBody>
      </p:sp>
      <p:sp>
        <p:nvSpPr>
          <p:cNvPr id="55301" name="Text Box 10"/>
          <p:cNvSpPr txBox="1">
            <a:spLocks noChangeArrowheads="1"/>
          </p:cNvSpPr>
          <p:nvPr/>
        </p:nvSpPr>
        <p:spPr bwMode="auto">
          <a:xfrm>
            <a:off x="304800" y="1447800"/>
            <a:ext cx="4114800" cy="1385888"/>
          </a:xfrm>
          <a:prstGeom prst="rect">
            <a:avLst/>
          </a:prstGeom>
          <a:noFill/>
          <a:ln w="12700">
            <a:solidFill>
              <a:srgbClr val="0000FF"/>
            </a:solidFill>
            <a:miter lim="800000"/>
            <a:headEnd/>
            <a:tailEnd/>
          </a:ln>
        </p:spPr>
        <p:txBody>
          <a:bodyPr>
            <a:spAutoFit/>
          </a:bodyPr>
          <a:lstStyle/>
          <a:p>
            <a:pPr eaLnBrk="0" hangingPunct="0"/>
            <a:r>
              <a:rPr lang="en-US" sz="2800" b="0">
                <a:latin typeface="Arial" charset="0"/>
              </a:rPr>
              <a:t>for elt in [1, “math”, 3.4]</a:t>
            </a:r>
          </a:p>
          <a:p>
            <a:pPr eaLnBrk="0" hangingPunct="0"/>
            <a:r>
              <a:rPr lang="en-US" sz="2800" b="0">
                <a:latin typeface="Arial" charset="0"/>
              </a:rPr>
              <a:t>   puts elt.to_s</a:t>
            </a:r>
          </a:p>
          <a:p>
            <a:pPr eaLnBrk="0" hangingPunct="0"/>
            <a:r>
              <a:rPr lang="en-US" sz="2800" b="0">
                <a:latin typeface="Arial" charset="0"/>
              </a:rPr>
              <a:t>end</a:t>
            </a:r>
            <a:endParaRPr lang="en-US"/>
          </a:p>
        </p:txBody>
      </p:sp>
      <p:sp>
        <p:nvSpPr>
          <p:cNvPr id="55302" name="Text Box 11"/>
          <p:cNvSpPr txBox="1">
            <a:spLocks noChangeArrowheads="1"/>
          </p:cNvSpPr>
          <p:nvPr/>
        </p:nvSpPr>
        <p:spPr bwMode="auto">
          <a:xfrm>
            <a:off x="304800" y="4495800"/>
            <a:ext cx="2362200" cy="1812925"/>
          </a:xfrm>
          <a:prstGeom prst="rect">
            <a:avLst/>
          </a:prstGeom>
          <a:noFill/>
          <a:ln w="12700">
            <a:solidFill>
              <a:srgbClr val="0000FF"/>
            </a:solidFill>
            <a:miter lim="800000"/>
            <a:headEnd/>
            <a:tailEnd/>
          </a:ln>
        </p:spPr>
        <p:txBody>
          <a:bodyPr>
            <a:spAutoFit/>
          </a:bodyPr>
          <a:lstStyle/>
          <a:p>
            <a:pPr eaLnBrk="0" hangingPunct="0"/>
            <a:r>
              <a:rPr lang="en-US" sz="2800" b="0">
                <a:latin typeface="Arial" charset="0"/>
              </a:rPr>
              <a:t>(1..3).each {</a:t>
            </a:r>
          </a:p>
          <a:p>
            <a:pPr eaLnBrk="0" hangingPunct="0"/>
            <a:r>
              <a:rPr lang="en-US" sz="2800" b="0">
                <a:latin typeface="Arial" charset="0"/>
              </a:rPr>
              <a:t>   |elt|</a:t>
            </a:r>
          </a:p>
          <a:p>
            <a:pPr eaLnBrk="0" hangingPunct="0"/>
            <a:r>
              <a:rPr lang="en-US" sz="2800" b="0">
                <a:latin typeface="Arial" charset="0"/>
              </a:rPr>
              <a:t>   puts elt</a:t>
            </a:r>
          </a:p>
          <a:p>
            <a:pPr eaLnBrk="0" hangingPunct="0"/>
            <a:r>
              <a:rPr lang="en-US" sz="2800" b="0">
                <a:latin typeface="Arial" charset="0"/>
              </a:rPr>
              <a:t>}</a:t>
            </a:r>
            <a:endParaRPr lang="en-US" sz="2400" b="0">
              <a:latin typeface="Arial" charset="0"/>
            </a:endParaRPr>
          </a:p>
        </p:txBody>
      </p:sp>
      <p:sp>
        <p:nvSpPr>
          <p:cNvPr id="55303" name="Text Box 12"/>
          <p:cNvSpPr txBox="1">
            <a:spLocks noChangeArrowheads="1"/>
          </p:cNvSpPr>
          <p:nvPr/>
        </p:nvSpPr>
        <p:spPr bwMode="auto">
          <a:xfrm>
            <a:off x="2743200" y="4191000"/>
            <a:ext cx="3581400" cy="2239963"/>
          </a:xfrm>
          <a:prstGeom prst="rect">
            <a:avLst/>
          </a:prstGeom>
          <a:noFill/>
          <a:ln w="12700">
            <a:solidFill>
              <a:srgbClr val="0000FF"/>
            </a:solidFill>
            <a:miter lim="800000"/>
            <a:headEnd/>
            <a:tailEnd/>
          </a:ln>
        </p:spPr>
        <p:txBody>
          <a:bodyPr>
            <a:spAutoFit/>
          </a:bodyPr>
          <a:lstStyle/>
          <a:p>
            <a:pPr eaLnBrk="0" hangingPunct="0"/>
            <a:r>
              <a:rPr lang="en-US" sz="2800" b="0">
                <a:latin typeface="Arial" charset="0"/>
              </a:rPr>
              <a:t>IO.foreach(filename) {</a:t>
            </a:r>
          </a:p>
          <a:p>
            <a:pPr eaLnBrk="0" hangingPunct="0"/>
            <a:r>
              <a:rPr lang="en-US" sz="2800" b="0">
                <a:latin typeface="Arial" charset="0"/>
              </a:rPr>
              <a:t>   |x|</a:t>
            </a:r>
          </a:p>
          <a:p>
            <a:pPr eaLnBrk="0" hangingPunct="0"/>
            <a:r>
              <a:rPr lang="en-US" sz="2800" b="0">
                <a:latin typeface="Arial" charset="0"/>
              </a:rPr>
              <a:t>   puts x</a:t>
            </a:r>
          </a:p>
          <a:p>
            <a:pPr eaLnBrk="0" hangingPunct="0"/>
            <a:r>
              <a:rPr lang="en-US" sz="2800" b="0">
                <a:latin typeface="Arial" charset="0"/>
              </a:rPr>
              <a:t>}</a:t>
            </a:r>
            <a:endParaRPr lang="en-US"/>
          </a:p>
        </p:txBody>
      </p:sp>
      <p:pic>
        <p:nvPicPr>
          <p:cNvPr id="55304" name="Picture 13" descr="j0217290"/>
          <p:cNvPicPr>
            <a:picLocks noChangeAspect="1" noChangeArrowheads="1"/>
          </p:cNvPicPr>
          <p:nvPr/>
        </p:nvPicPr>
        <p:blipFill>
          <a:blip r:embed="rId3" cstate="print"/>
          <a:srcRect/>
          <a:stretch>
            <a:fillRect/>
          </a:stretch>
        </p:blipFill>
        <p:spPr bwMode="auto">
          <a:xfrm>
            <a:off x="2895600" y="2971800"/>
            <a:ext cx="1447800" cy="1063625"/>
          </a:xfrm>
          <a:prstGeom prst="rect">
            <a:avLst/>
          </a:prstGeom>
          <a:noFill/>
          <a:ln w="9525">
            <a:noFill/>
            <a:miter lim="800000"/>
            <a:headEnd/>
            <a:tailEnd/>
          </a:ln>
        </p:spPr>
      </p:pic>
      <p:sp>
        <p:nvSpPr>
          <p:cNvPr id="302094" name="AutoShape 14"/>
          <p:cNvSpPr>
            <a:spLocks noChangeArrowheads="1"/>
          </p:cNvSpPr>
          <p:nvPr/>
        </p:nvSpPr>
        <p:spPr bwMode="auto">
          <a:xfrm>
            <a:off x="2514600" y="2743200"/>
            <a:ext cx="2286000" cy="914400"/>
          </a:xfrm>
          <a:prstGeom prst="wedgeRoundRectCallout">
            <a:avLst>
              <a:gd name="adj1" fmla="val -43125"/>
              <a:gd name="adj2" fmla="val -99829"/>
              <a:gd name="adj3" fmla="val 16667"/>
            </a:avLst>
          </a:prstGeom>
          <a:solidFill>
            <a:schemeClr val="accent1"/>
          </a:solidFill>
          <a:ln w="9525">
            <a:solidFill>
              <a:schemeClr val="tx1"/>
            </a:solidFill>
            <a:miter lim="800000"/>
            <a:headEnd/>
            <a:tailEnd/>
          </a:ln>
        </p:spPr>
        <p:txBody>
          <a:bodyPr/>
          <a:lstStyle/>
          <a:p>
            <a:pPr eaLnBrk="0" hangingPunct="0"/>
            <a:r>
              <a:rPr lang="en-US" sz="2400" b="0">
                <a:latin typeface="Arial" charset="0"/>
              </a:rPr>
              <a:t>generates a string (cf. to_i)</a:t>
            </a:r>
          </a:p>
        </p:txBody>
      </p:sp>
      <p:sp>
        <p:nvSpPr>
          <p:cNvPr id="302095" name="AutoShape 15"/>
          <p:cNvSpPr>
            <a:spLocks noChangeArrowheads="1"/>
          </p:cNvSpPr>
          <p:nvPr/>
        </p:nvSpPr>
        <p:spPr bwMode="auto">
          <a:xfrm>
            <a:off x="4724400" y="5181600"/>
            <a:ext cx="990600" cy="914400"/>
          </a:xfrm>
          <a:prstGeom prst="wedgeRoundRectCallout">
            <a:avLst>
              <a:gd name="adj1" fmla="val -123556"/>
              <a:gd name="adj2" fmla="val -38713"/>
              <a:gd name="adj3" fmla="val 16667"/>
            </a:avLst>
          </a:prstGeom>
          <a:solidFill>
            <a:schemeClr val="accent1"/>
          </a:solidFill>
          <a:ln w="9525">
            <a:solidFill>
              <a:schemeClr val="tx1"/>
            </a:solidFill>
            <a:miter lim="800000"/>
            <a:headEnd/>
            <a:tailEnd/>
          </a:ln>
        </p:spPr>
        <p:txBody>
          <a:bodyPr/>
          <a:lstStyle/>
          <a:p>
            <a:pPr eaLnBrk="0" hangingPunct="0"/>
            <a:r>
              <a:rPr lang="en-US" sz="2400" b="0">
                <a:latin typeface="Arial" charset="0"/>
              </a:rPr>
              <a:t>code block</a:t>
            </a:r>
          </a:p>
        </p:txBody>
      </p:sp>
      <p:sp>
        <p:nvSpPr>
          <p:cNvPr id="302096" name="AutoShape 16"/>
          <p:cNvSpPr>
            <a:spLocks noChangeArrowheads="1"/>
          </p:cNvSpPr>
          <p:nvPr/>
        </p:nvSpPr>
        <p:spPr bwMode="auto">
          <a:xfrm>
            <a:off x="7010400" y="5791200"/>
            <a:ext cx="1981200" cy="914400"/>
          </a:xfrm>
          <a:prstGeom prst="wedgeRoundRectCallout">
            <a:avLst>
              <a:gd name="adj1" fmla="val -41986"/>
              <a:gd name="adj2" fmla="val -77606"/>
              <a:gd name="adj3" fmla="val 16667"/>
            </a:avLst>
          </a:prstGeom>
          <a:solidFill>
            <a:schemeClr val="accent1"/>
          </a:solidFill>
          <a:ln w="9525">
            <a:solidFill>
              <a:schemeClr val="tx1"/>
            </a:solidFill>
            <a:miter lim="800000"/>
            <a:headEnd/>
            <a:tailEnd/>
          </a:ln>
        </p:spPr>
        <p:txBody>
          <a:bodyPr/>
          <a:lstStyle/>
          <a:p>
            <a:pPr eaLnBrk="0" hangingPunct="0"/>
            <a:r>
              <a:rPr lang="en-US" sz="2400" b="0">
                <a:latin typeface="Arial" charset="0"/>
              </a:rPr>
              <a:t>does not need 'break'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94"/>
                                        </p:tgtEl>
                                        <p:attrNameLst>
                                          <p:attrName>style.visibility</p:attrName>
                                        </p:attrNameLst>
                                      </p:cBhvr>
                                      <p:to>
                                        <p:strVal val="visible"/>
                                      </p:to>
                                    </p:set>
                                  </p:childTnLst>
                                  <p:subTnLst>
                                    <p:set>
                                      <p:cBhvr override="childStyle">
                                        <p:cTn dur="1" fill="hold" display="0" masterRel="nextClick" afterEffect="1"/>
                                        <p:tgtEl>
                                          <p:spTgt spid="30209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2095"/>
                                        </p:tgtEl>
                                        <p:attrNameLst>
                                          <p:attrName>style.visibility</p:attrName>
                                        </p:attrNameLst>
                                      </p:cBhvr>
                                      <p:to>
                                        <p:strVal val="visible"/>
                                      </p:to>
                                    </p:set>
                                  </p:childTnLst>
                                  <p:subTnLst>
                                    <p:set>
                                      <p:cBhvr override="childStyle">
                                        <p:cTn dur="1" fill="hold" display="0" masterRel="nextClick" afterEffect="1"/>
                                        <p:tgtEl>
                                          <p:spTgt spid="30209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2096"/>
                                        </p:tgtEl>
                                        <p:attrNameLst>
                                          <p:attrName>style.visibility</p:attrName>
                                        </p:attrNameLst>
                                      </p:cBhvr>
                                      <p:to>
                                        <p:strVal val="visible"/>
                                      </p:to>
                                    </p:set>
                                  </p:childTnLst>
                                  <p:subTnLst>
                                    <p:set>
                                      <p:cBhvr override="childStyle">
                                        <p:cTn dur="1" fill="hold" display="0" masterRel="nextClick" afterEffect="1"/>
                                        <p:tgtEl>
                                          <p:spTgt spid="3020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94" grpId="0" animBg="1"/>
      <p:bldP spid="302095" grpId="0" animBg="1"/>
      <p:bldP spid="30209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pPr>
              <a:defRPr/>
            </a:pPr>
            <a:fld id="{C1D56D59-334C-4CD2-8713-48B31C28FFD0}" type="slidenum">
              <a:rPr lang="en-US"/>
              <a:pPr>
                <a:defRPr/>
              </a:pPr>
              <a:t>21</a:t>
            </a:fld>
            <a:endParaRPr lang="en-US"/>
          </a:p>
        </p:txBody>
      </p:sp>
      <p:sp>
        <p:nvSpPr>
          <p:cNvPr id="57345" name="Rectangle 2"/>
          <p:cNvSpPr>
            <a:spLocks noGrp="1" noChangeArrowheads="1"/>
          </p:cNvSpPr>
          <p:nvPr>
            <p:ph type="title"/>
          </p:nvPr>
        </p:nvSpPr>
        <p:spPr/>
        <p:txBody>
          <a:bodyPr/>
          <a:lstStyle/>
          <a:p>
            <a:r>
              <a:rPr lang="en-US" smtClean="0"/>
              <a:t>Using Ruby Control Statements</a:t>
            </a:r>
          </a:p>
        </p:txBody>
      </p:sp>
      <p:sp>
        <p:nvSpPr>
          <p:cNvPr id="304131" name="Rectangle 3"/>
          <p:cNvSpPr>
            <a:spLocks noGrp="1" noChangeArrowheads="1"/>
          </p:cNvSpPr>
          <p:nvPr>
            <p:ph type="body" idx="1"/>
          </p:nvPr>
        </p:nvSpPr>
        <p:spPr/>
        <p:txBody>
          <a:bodyPr/>
          <a:lstStyle/>
          <a:p>
            <a:pPr marL="0" indent="0">
              <a:buFontTx/>
              <a:buNone/>
            </a:pPr>
            <a:r>
              <a:rPr lang="en-US" dirty="0" smtClean="0"/>
              <a:t>Ruby function to print all even numbers from 1 to some given value x</a:t>
            </a:r>
          </a:p>
          <a:p>
            <a:pPr>
              <a:buFontTx/>
              <a:buNone/>
            </a:pPr>
            <a:endParaRPr lang="en-US" dirty="0" smtClean="0"/>
          </a:p>
          <a:p>
            <a:pPr>
              <a:buFontTx/>
              <a:buNone/>
            </a:pPr>
            <a:r>
              <a:rPr lang="en-US" sz="2400" dirty="0" smtClean="0">
                <a:solidFill>
                  <a:srgbClr val="0000FF"/>
                </a:solidFill>
              </a:rPr>
              <a:t>def even(x)</a:t>
            </a:r>
          </a:p>
          <a:p>
            <a:pPr>
              <a:buFontTx/>
              <a:buNone/>
            </a:pPr>
            <a:r>
              <a:rPr lang="en-US" sz="2400" dirty="0" smtClean="0">
                <a:solidFill>
                  <a:srgbClr val="0000FF"/>
                </a:solidFill>
              </a:rPr>
              <a:t>	for </a:t>
            </a:r>
            <a:r>
              <a:rPr lang="en-US" sz="2400" dirty="0" err="1" smtClean="0">
                <a:solidFill>
                  <a:srgbClr val="0000FF"/>
                </a:solidFill>
              </a:rPr>
              <a:t>i</a:t>
            </a:r>
            <a:r>
              <a:rPr lang="en-US" sz="2400" dirty="0" smtClean="0">
                <a:solidFill>
                  <a:srgbClr val="0000FF"/>
                </a:solidFill>
              </a:rPr>
              <a:t> in (1..x)</a:t>
            </a:r>
          </a:p>
          <a:p>
            <a:pPr>
              <a:buFontTx/>
              <a:buNone/>
            </a:pPr>
            <a:r>
              <a:rPr lang="en-US" sz="2400" dirty="0" smtClean="0">
                <a:solidFill>
                  <a:srgbClr val="0000FF"/>
                </a:solidFill>
              </a:rPr>
              <a:t>   	   if </a:t>
            </a:r>
            <a:r>
              <a:rPr lang="en-US" sz="2400" dirty="0" err="1" smtClean="0">
                <a:solidFill>
                  <a:srgbClr val="0000FF"/>
                </a:solidFill>
              </a:rPr>
              <a:t>i</a:t>
            </a:r>
            <a:r>
              <a:rPr lang="en-US" sz="2400" dirty="0" smtClean="0">
                <a:solidFill>
                  <a:srgbClr val="0000FF"/>
                </a:solidFill>
              </a:rPr>
              <a:t> % 2 == 0</a:t>
            </a:r>
          </a:p>
          <a:p>
            <a:pPr>
              <a:buFontTx/>
              <a:buNone/>
            </a:pPr>
            <a:r>
              <a:rPr lang="en-US" sz="2400" dirty="0" smtClean="0">
                <a:solidFill>
                  <a:srgbClr val="0000FF"/>
                </a:solidFill>
              </a:rPr>
              <a:t>         puts </a:t>
            </a:r>
            <a:r>
              <a:rPr lang="en-US" sz="2400" dirty="0" err="1" smtClean="0">
                <a:solidFill>
                  <a:srgbClr val="0000FF"/>
                </a:solidFill>
              </a:rPr>
              <a:t>i</a:t>
            </a:r>
            <a:endParaRPr lang="en-US" sz="2400" dirty="0" smtClean="0">
              <a:solidFill>
                <a:srgbClr val="0000FF"/>
              </a:solidFill>
            </a:endParaRPr>
          </a:p>
          <a:p>
            <a:pPr>
              <a:buFontTx/>
              <a:buNone/>
            </a:pPr>
            <a:r>
              <a:rPr lang="en-US" sz="2400" dirty="0" smtClean="0">
                <a:solidFill>
                  <a:srgbClr val="0000FF"/>
                </a:solidFill>
              </a:rPr>
              <a:t>      end</a:t>
            </a:r>
          </a:p>
          <a:p>
            <a:pPr>
              <a:buFontTx/>
              <a:buNone/>
            </a:pPr>
            <a:r>
              <a:rPr lang="en-US" sz="2400" dirty="0" smtClean="0">
                <a:solidFill>
                  <a:srgbClr val="0000FF"/>
                </a:solidFill>
              </a:rPr>
              <a:t>   end</a:t>
            </a:r>
          </a:p>
          <a:p>
            <a:pPr>
              <a:buFontTx/>
              <a:buNone/>
            </a:pPr>
            <a:r>
              <a:rPr lang="en-US" sz="2400" dirty="0" smtClean="0">
                <a:solidFill>
                  <a:srgbClr val="0000FF"/>
                </a:solidFill>
              </a:rPr>
              <a:t>end</a:t>
            </a:r>
          </a:p>
        </p:txBody>
      </p:sp>
      <p:sp>
        <p:nvSpPr>
          <p:cNvPr id="304132" name="Text Box 4"/>
          <p:cNvSpPr txBox="1">
            <a:spLocks noChangeArrowheads="1"/>
          </p:cNvSpPr>
          <p:nvPr/>
        </p:nvSpPr>
        <p:spPr bwMode="auto">
          <a:xfrm>
            <a:off x="4038600" y="3021013"/>
            <a:ext cx="2381250" cy="3013075"/>
          </a:xfrm>
          <a:prstGeom prst="rect">
            <a:avLst/>
          </a:prstGeom>
          <a:noFill/>
          <a:ln w="12700">
            <a:noFill/>
            <a:miter lim="800000"/>
            <a:headEnd/>
            <a:tailEnd/>
          </a:ln>
        </p:spPr>
        <p:txBody>
          <a:bodyPr wrap="none">
            <a:spAutoFit/>
          </a:bodyPr>
          <a:lstStyle/>
          <a:p>
            <a:pPr eaLnBrk="0" hangingPunct="0"/>
            <a:r>
              <a:rPr lang="en-US" sz="2400" b="0">
                <a:solidFill>
                  <a:srgbClr val="0000FF"/>
                </a:solidFill>
                <a:latin typeface="Arial" charset="0"/>
              </a:rPr>
              <a:t>def even(x)</a:t>
            </a:r>
          </a:p>
          <a:p>
            <a:pPr eaLnBrk="0" hangingPunct="0"/>
            <a:r>
              <a:rPr lang="en-US" sz="2400" b="0">
                <a:solidFill>
                  <a:srgbClr val="0000FF"/>
                </a:solidFill>
                <a:latin typeface="Arial" charset="0"/>
              </a:rPr>
              <a:t>   (1..x).each{</a:t>
            </a:r>
          </a:p>
          <a:p>
            <a:pPr eaLnBrk="0" hangingPunct="0"/>
            <a:r>
              <a:rPr lang="en-US" sz="2400" b="0">
                <a:solidFill>
                  <a:srgbClr val="0000FF"/>
                </a:solidFill>
                <a:latin typeface="Arial" charset="0"/>
              </a:rPr>
              <a:t>       |i|</a:t>
            </a:r>
          </a:p>
          <a:p>
            <a:pPr eaLnBrk="0" hangingPunct="0"/>
            <a:r>
              <a:rPr lang="en-US" sz="2400" b="0">
                <a:solidFill>
                  <a:srgbClr val="0000FF"/>
                </a:solidFill>
                <a:latin typeface="Arial" charset="0"/>
              </a:rPr>
              <a:t>       if i % 2 == 0</a:t>
            </a:r>
          </a:p>
          <a:p>
            <a:pPr eaLnBrk="0" hangingPunct="0"/>
            <a:r>
              <a:rPr lang="en-US" sz="2400" b="0">
                <a:solidFill>
                  <a:srgbClr val="0000FF"/>
                </a:solidFill>
                <a:latin typeface="Arial" charset="0"/>
              </a:rPr>
              <a:t>          puts i</a:t>
            </a:r>
          </a:p>
          <a:p>
            <a:pPr eaLnBrk="0" hangingPunct="0"/>
            <a:r>
              <a:rPr lang="en-US" sz="2400" b="0">
                <a:solidFill>
                  <a:srgbClr val="0000FF"/>
                </a:solidFill>
                <a:latin typeface="Arial" charset="0"/>
              </a:rPr>
              <a:t>       end</a:t>
            </a:r>
          </a:p>
          <a:p>
            <a:pPr eaLnBrk="0" hangingPunct="0"/>
            <a:r>
              <a:rPr lang="en-US" sz="2400" b="0">
                <a:solidFill>
                  <a:srgbClr val="0000FF"/>
                </a:solidFill>
                <a:latin typeface="Arial" charset="0"/>
              </a:rPr>
              <a:t>   }</a:t>
            </a:r>
          </a:p>
          <a:p>
            <a:pPr eaLnBrk="0" hangingPunct="0"/>
            <a:r>
              <a:rPr lang="en-US" sz="2400" b="0">
                <a:solidFill>
                  <a:srgbClr val="0000FF"/>
                </a:solidFill>
                <a:latin typeface="Arial" charset="0"/>
              </a:rPr>
              <a:t>end</a:t>
            </a:r>
            <a:endParaRPr lang="en-US" sz="1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A80471B1-550D-4866-869F-FAD450A04386}" type="slidenum">
              <a:rPr lang="en-US"/>
              <a:pPr>
                <a:defRPr/>
              </a:pPr>
              <a:t>22</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8C0E0C86-869E-491D-8088-04DC152A5716}" type="slidenum">
              <a:rPr lang="en-US" sz="1200" b="0">
                <a:latin typeface="+mn-lt"/>
              </a:rPr>
              <a:pPr algn="r" eaLnBrk="0" hangingPunct="0">
                <a:defRPr/>
              </a:pPr>
              <a:t>22</a:t>
            </a:fld>
            <a:endParaRPr lang="en-US" sz="1200" b="0">
              <a:latin typeface="+mn-lt"/>
            </a:endParaRPr>
          </a:p>
        </p:txBody>
      </p:sp>
      <p:sp>
        <p:nvSpPr>
          <p:cNvPr id="59395" name="Rectangle 2"/>
          <p:cNvSpPr>
            <a:spLocks noGrp="1" noChangeArrowheads="1"/>
          </p:cNvSpPr>
          <p:nvPr>
            <p:ph type="title"/>
          </p:nvPr>
        </p:nvSpPr>
        <p:spPr/>
        <p:txBody>
          <a:bodyPr/>
          <a:lstStyle/>
          <a:p>
            <a:pPr eaLnBrk="1" hangingPunct="1"/>
            <a:r>
              <a:rPr lang="en-US" smtClean="0"/>
              <a:t>Classes and Objects</a:t>
            </a:r>
          </a:p>
        </p:txBody>
      </p:sp>
      <p:sp>
        <p:nvSpPr>
          <p:cNvPr id="59396" name="Rectangle 3"/>
          <p:cNvSpPr>
            <a:spLocks noGrp="1" noChangeArrowheads="1"/>
          </p:cNvSpPr>
          <p:nvPr>
            <p:ph type="body" idx="1"/>
          </p:nvPr>
        </p:nvSpPr>
        <p:spPr/>
        <p:txBody>
          <a:bodyPr/>
          <a:lstStyle/>
          <a:p>
            <a:pPr eaLnBrk="1" hangingPunct="1"/>
            <a:r>
              <a:rPr lang="en-US" smtClean="0"/>
              <a:t>Class names begin with an uppercase letter</a:t>
            </a:r>
            <a:endParaRPr lang="en-US" smtClean="0">
              <a:solidFill>
                <a:srgbClr val="0000FF"/>
              </a:solidFill>
            </a:endParaRPr>
          </a:p>
          <a:p>
            <a:pPr eaLnBrk="1" hangingPunct="1"/>
            <a:r>
              <a:rPr lang="en-US" smtClean="0"/>
              <a:t>The "new" method creates an object</a:t>
            </a:r>
          </a:p>
          <a:p>
            <a:pPr lvl="1" eaLnBrk="1" hangingPunct="1"/>
            <a:r>
              <a:rPr lang="en-US" smtClean="0">
                <a:solidFill>
                  <a:srgbClr val="0000FF"/>
                </a:solidFill>
              </a:rPr>
              <a:t>s= String.new </a:t>
            </a:r>
            <a:r>
              <a:rPr lang="en-US" smtClean="0"/>
              <a:t>creates a new </a:t>
            </a:r>
            <a:r>
              <a:rPr lang="en-US" smtClean="0">
                <a:solidFill>
                  <a:srgbClr val="0000FF"/>
                </a:solidFill>
              </a:rPr>
              <a:t>String</a:t>
            </a:r>
            <a:r>
              <a:rPr lang="en-US" smtClean="0"/>
              <a:t> and makes</a:t>
            </a:r>
            <a:r>
              <a:rPr lang="en-US" smtClean="0">
                <a:solidFill>
                  <a:srgbClr val="0000FF"/>
                </a:solidFill>
              </a:rPr>
              <a:t> s </a:t>
            </a:r>
            <a:r>
              <a:rPr lang="en-US" smtClean="0">
                <a:solidFill>
                  <a:srgbClr val="000000"/>
                </a:solidFill>
              </a:rPr>
              <a:t>refer to it</a:t>
            </a:r>
          </a:p>
          <a:p>
            <a:pPr eaLnBrk="1" hangingPunct="1"/>
            <a:r>
              <a:rPr lang="en-US" smtClean="0"/>
              <a:t>Every class inherits from </a:t>
            </a:r>
            <a:r>
              <a:rPr lang="en-US" smtClean="0">
                <a:solidFill>
                  <a:srgbClr val="0000FF"/>
                </a:solidFill>
              </a:rPr>
              <a:t>Object</a:t>
            </a:r>
            <a:endParaRPr lang="en-US" smtClean="0"/>
          </a:p>
          <a:p>
            <a:pPr eaLnBrk="1" hangingPunct="1"/>
            <a:endParaRPr lang="en-US"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3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8096D03B-95E3-4CEB-ABAE-0F0553BF4E71}" type="slidenum">
              <a:rPr lang="en-US"/>
              <a:pPr>
                <a:defRPr/>
              </a:pPr>
              <a:t>23</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84EB60E1-DC5C-4A3F-BE35-3D75D9E659B4}" type="slidenum">
              <a:rPr lang="en-US" sz="1200" b="0">
                <a:latin typeface="+mn-lt"/>
              </a:rPr>
              <a:pPr algn="r" eaLnBrk="0" hangingPunct="0">
                <a:defRPr/>
              </a:pPr>
              <a:t>23</a:t>
            </a:fld>
            <a:endParaRPr lang="en-US" sz="1200" b="0">
              <a:latin typeface="+mn-lt"/>
            </a:endParaRPr>
          </a:p>
        </p:txBody>
      </p:sp>
      <p:sp>
        <p:nvSpPr>
          <p:cNvPr id="60419" name="Rectangle 2"/>
          <p:cNvSpPr>
            <a:spLocks noGrp="1" noChangeArrowheads="1"/>
          </p:cNvSpPr>
          <p:nvPr>
            <p:ph type="title"/>
          </p:nvPr>
        </p:nvSpPr>
        <p:spPr/>
        <p:txBody>
          <a:bodyPr/>
          <a:lstStyle/>
          <a:p>
            <a:pPr eaLnBrk="1" hangingPunct="1"/>
            <a:r>
              <a:rPr lang="en-US" smtClean="0"/>
              <a:t>Everything is an Object</a:t>
            </a:r>
          </a:p>
        </p:txBody>
      </p:sp>
      <p:sp>
        <p:nvSpPr>
          <p:cNvPr id="366595" name="Rectangle 3"/>
          <p:cNvSpPr>
            <a:spLocks noGrp="1" noChangeArrowheads="1"/>
          </p:cNvSpPr>
          <p:nvPr>
            <p:ph type="body" idx="1"/>
          </p:nvPr>
        </p:nvSpPr>
        <p:spPr/>
        <p:txBody>
          <a:bodyPr/>
          <a:lstStyle/>
          <a:p>
            <a:pPr eaLnBrk="1" hangingPunct="1"/>
            <a:r>
              <a:rPr lang="en-US" dirty="0" smtClean="0"/>
              <a:t>In Ruby, </a:t>
            </a:r>
            <a:r>
              <a:rPr lang="en-US" i="1" dirty="0" smtClean="0"/>
              <a:t>everything</a:t>
            </a:r>
            <a:r>
              <a:rPr lang="en-US" dirty="0" smtClean="0"/>
              <a:t> is in fact an object</a:t>
            </a:r>
          </a:p>
          <a:p>
            <a:pPr lvl="1" eaLnBrk="1" hangingPunct="1"/>
            <a:r>
              <a:rPr lang="en-US" dirty="0" smtClean="0">
                <a:solidFill>
                  <a:srgbClr val="0000FF"/>
                </a:solidFill>
              </a:rPr>
              <a:t>(-4).abs</a:t>
            </a:r>
            <a:endParaRPr lang="en-US" dirty="0" smtClean="0"/>
          </a:p>
          <a:p>
            <a:pPr lvl="2" eaLnBrk="1" hangingPunct="1"/>
            <a:r>
              <a:rPr lang="en-US" dirty="0" smtClean="0"/>
              <a:t>integers are instances of </a:t>
            </a:r>
            <a:r>
              <a:rPr lang="en-US" dirty="0" err="1" smtClean="0">
                <a:solidFill>
                  <a:srgbClr val="0000FF"/>
                </a:solidFill>
              </a:rPr>
              <a:t>Fixnum</a:t>
            </a:r>
            <a:endParaRPr lang="en-US" dirty="0" smtClean="0">
              <a:solidFill>
                <a:srgbClr val="0000FF"/>
              </a:solidFill>
            </a:endParaRPr>
          </a:p>
          <a:p>
            <a:pPr lvl="1" eaLnBrk="1" hangingPunct="1"/>
            <a:r>
              <a:rPr lang="en-US" dirty="0" smtClean="0">
                <a:solidFill>
                  <a:srgbClr val="0000FF"/>
                </a:solidFill>
              </a:rPr>
              <a:t>3 + 4</a:t>
            </a:r>
          </a:p>
          <a:p>
            <a:pPr lvl="2" eaLnBrk="1" hangingPunct="1"/>
            <a:r>
              <a:rPr lang="en-US" dirty="0" smtClean="0"/>
              <a:t>infix notation for “invoke the </a:t>
            </a:r>
            <a:r>
              <a:rPr lang="en-US" dirty="0" smtClean="0">
                <a:solidFill>
                  <a:srgbClr val="0000FF"/>
                </a:solidFill>
              </a:rPr>
              <a:t>+</a:t>
            </a:r>
            <a:r>
              <a:rPr lang="en-US" dirty="0" smtClean="0"/>
              <a:t> method of </a:t>
            </a:r>
            <a:r>
              <a:rPr lang="en-US" dirty="0" smtClean="0">
                <a:solidFill>
                  <a:srgbClr val="0000FF"/>
                </a:solidFill>
              </a:rPr>
              <a:t>3</a:t>
            </a:r>
            <a:r>
              <a:rPr lang="en-US" dirty="0" smtClean="0"/>
              <a:t> on argument </a:t>
            </a:r>
            <a:r>
              <a:rPr lang="en-US" dirty="0" smtClean="0">
                <a:solidFill>
                  <a:srgbClr val="0000FF"/>
                </a:solidFill>
              </a:rPr>
              <a:t>4</a:t>
            </a:r>
            <a:r>
              <a:rPr lang="en-US" dirty="0" smtClean="0"/>
              <a:t>”</a:t>
            </a:r>
            <a:endParaRPr lang="en-US" dirty="0" smtClean="0">
              <a:solidFill>
                <a:srgbClr val="0000FF"/>
              </a:solidFill>
            </a:endParaRPr>
          </a:p>
          <a:p>
            <a:pPr lvl="1" eaLnBrk="1" hangingPunct="1"/>
            <a:r>
              <a:rPr lang="en-US" dirty="0" smtClean="0">
                <a:solidFill>
                  <a:srgbClr val="0000FF"/>
                </a:solidFill>
              </a:rPr>
              <a:t>"</a:t>
            </a:r>
            <a:r>
              <a:rPr lang="en-US" dirty="0" err="1" smtClean="0">
                <a:solidFill>
                  <a:srgbClr val="0000FF"/>
                </a:solidFill>
              </a:rPr>
              <a:t>programming".length</a:t>
            </a:r>
            <a:endParaRPr lang="en-US" dirty="0" smtClean="0"/>
          </a:p>
          <a:p>
            <a:pPr lvl="2" eaLnBrk="1" hangingPunct="1"/>
            <a:r>
              <a:rPr lang="en-US" dirty="0" smtClean="0"/>
              <a:t>strings are instances of </a:t>
            </a:r>
            <a:r>
              <a:rPr lang="en-US" dirty="0" smtClean="0">
                <a:solidFill>
                  <a:srgbClr val="0000FF"/>
                </a:solidFill>
              </a:rPr>
              <a:t>String</a:t>
            </a:r>
            <a:endParaRPr lang="en-US" dirty="0" smtClean="0"/>
          </a:p>
          <a:p>
            <a:pPr lvl="1" eaLnBrk="1" hangingPunct="1"/>
            <a:r>
              <a:rPr lang="en-US" dirty="0" smtClean="0">
                <a:solidFill>
                  <a:srgbClr val="0000FF"/>
                </a:solidFill>
              </a:rPr>
              <a:t>(4.13).class</a:t>
            </a:r>
            <a:endParaRPr lang="en-US" dirty="0" smtClean="0"/>
          </a:p>
          <a:p>
            <a:pPr lvl="2" eaLnBrk="1" hangingPunct="1"/>
            <a:r>
              <a:rPr lang="en-US" dirty="0" smtClean="0"/>
              <a:t>use the </a:t>
            </a:r>
            <a:r>
              <a:rPr lang="en-US" dirty="0" smtClean="0">
                <a:solidFill>
                  <a:srgbClr val="0000FF"/>
                </a:solidFill>
              </a:rPr>
              <a:t>class</a:t>
            </a:r>
            <a:r>
              <a:rPr lang="en-US" dirty="0" smtClean="0"/>
              <a:t> method to get the class for an object</a:t>
            </a:r>
          </a:p>
          <a:p>
            <a:pPr lvl="2" eaLnBrk="1" hangingPunct="1"/>
            <a:r>
              <a:rPr lang="en-US" dirty="0" smtClean="0"/>
              <a:t>floating point numbers are instances of </a:t>
            </a:r>
            <a:r>
              <a:rPr lang="en-US" dirty="0" smtClean="0">
                <a:solidFill>
                  <a:srgbClr val="0000FF"/>
                </a:solidFill>
              </a:rPr>
              <a:t>Float</a:t>
            </a:r>
          </a:p>
          <a:p>
            <a:pPr lvl="1" eaLnBrk="1" hangingPunct="1"/>
            <a:r>
              <a:rPr lang="en-US" dirty="0" err="1" smtClean="0">
                <a:solidFill>
                  <a:srgbClr val="0000FF"/>
                </a:solidFill>
              </a:rPr>
              <a:t>String.new</a:t>
            </a:r>
            <a:endParaRPr lang="en-US" dirty="0" smtClean="0"/>
          </a:p>
          <a:p>
            <a:pPr lvl="2" eaLnBrk="1" hangingPunct="1"/>
            <a:r>
              <a:rPr lang="en-US" dirty="0" smtClean="0"/>
              <a:t>classes are objects with a </a:t>
            </a:r>
            <a:r>
              <a:rPr lang="en-US" dirty="0" smtClean="0">
                <a:solidFill>
                  <a:srgbClr val="0000FF"/>
                </a:solidFill>
              </a:rPr>
              <a:t>new</a:t>
            </a:r>
            <a:r>
              <a:rPr lang="en-US" dirty="0" smtClean="0"/>
              <a:t>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5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65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65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6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65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6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659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659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659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659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65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a:ln/>
        </p:spPr>
        <p:txBody>
          <a:bodyPr/>
          <a:lstStyle/>
          <a:p>
            <a:pPr>
              <a:defRPr/>
            </a:pPr>
            <a:fld id="{82826305-5D55-4524-9F18-9EDDDA6755A3}" type="slidenum">
              <a:rPr lang="en-US"/>
              <a:pPr>
                <a:defRPr/>
              </a:pPr>
              <a:t>24</a:t>
            </a:fld>
            <a:endParaRPr lang="en-US"/>
          </a:p>
        </p:txBody>
      </p:sp>
      <p:sp>
        <p:nvSpPr>
          <p:cNvPr id="33" name="Footer Placeholder 3"/>
          <p:cNvSpPr>
            <a:spLocks noGrp="1"/>
          </p:cNvSpPr>
          <p:nvPr>
            <p:ph type="ftr" sz="quarter" idx="10"/>
          </p:nvPr>
        </p:nvSpPr>
        <p:spPr/>
        <p:txBody>
          <a:bodyPr/>
          <a:lstStyle/>
          <a:p>
            <a:pPr>
              <a:defRPr/>
            </a:pPr>
            <a:r>
              <a:rPr lang="en-US">
                <a:latin typeface="+mn-lt"/>
              </a:rPr>
              <a:t>CMSC 330</a:t>
            </a:r>
          </a:p>
        </p:txBody>
      </p:sp>
      <p:sp>
        <p:nvSpPr>
          <p:cNvPr id="34"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D94072B5-609C-47D7-821E-98F0E3B4DCD7}" type="slidenum">
              <a:rPr lang="en-US" sz="1200" b="0">
                <a:latin typeface="+mn-lt"/>
              </a:rPr>
              <a:pPr algn="r" eaLnBrk="0" hangingPunct="0">
                <a:defRPr/>
              </a:pPr>
              <a:t>24</a:t>
            </a:fld>
            <a:endParaRPr lang="en-US" sz="1200" b="0">
              <a:latin typeface="+mn-lt"/>
            </a:endParaRPr>
          </a:p>
        </p:txBody>
      </p:sp>
      <p:sp>
        <p:nvSpPr>
          <p:cNvPr id="62467" name="Rectangle 2"/>
          <p:cNvSpPr>
            <a:spLocks noGrp="1" noChangeArrowheads="1"/>
          </p:cNvSpPr>
          <p:nvPr>
            <p:ph type="title"/>
          </p:nvPr>
        </p:nvSpPr>
        <p:spPr/>
        <p:txBody>
          <a:bodyPr/>
          <a:lstStyle/>
          <a:p>
            <a:pPr eaLnBrk="1" hangingPunct="1"/>
            <a:r>
              <a:rPr lang="en-US" smtClean="0"/>
              <a:t>Objects and Classes</a:t>
            </a:r>
          </a:p>
        </p:txBody>
      </p:sp>
      <p:sp>
        <p:nvSpPr>
          <p:cNvPr id="447491" name="Rectangle 3"/>
          <p:cNvSpPr>
            <a:spLocks noGrp="1" noChangeArrowheads="1"/>
          </p:cNvSpPr>
          <p:nvPr>
            <p:ph type="body" idx="1"/>
          </p:nvPr>
        </p:nvSpPr>
        <p:spPr>
          <a:xfrm>
            <a:off x="457200" y="1371600"/>
            <a:ext cx="8153400" cy="5105400"/>
          </a:xfrm>
        </p:spPr>
        <p:txBody>
          <a:bodyPr/>
          <a:lstStyle/>
          <a:p>
            <a:pPr eaLnBrk="1" hangingPunct="1">
              <a:lnSpc>
                <a:spcPct val="95000"/>
              </a:lnSpc>
            </a:pPr>
            <a:r>
              <a:rPr lang="en-US" sz="2400" dirty="0" smtClean="0"/>
              <a:t>Objects are items of data</a:t>
            </a:r>
          </a:p>
          <a:p>
            <a:pPr eaLnBrk="1" hangingPunct="1">
              <a:lnSpc>
                <a:spcPct val="95000"/>
              </a:lnSpc>
            </a:pPr>
            <a:r>
              <a:rPr lang="en-US" sz="2400" dirty="0" smtClean="0"/>
              <a:t>Classes are types (the kind of data that things are)</a:t>
            </a:r>
          </a:p>
          <a:p>
            <a:pPr eaLnBrk="1" hangingPunct="1">
              <a:lnSpc>
                <a:spcPct val="95000"/>
              </a:lnSpc>
            </a:pPr>
            <a:r>
              <a:rPr lang="en-US" sz="2400" dirty="0" smtClean="0"/>
              <a:t>But in Ruby, classes themselves are objects!</a:t>
            </a:r>
          </a:p>
          <a:p>
            <a:pPr eaLnBrk="1" hangingPunct="1">
              <a:lnSpc>
                <a:spcPct val="95000"/>
              </a:lnSpc>
            </a:pPr>
            <a:endParaRPr lang="en-US" sz="2400" dirty="0" smtClean="0"/>
          </a:p>
          <a:p>
            <a:pPr eaLnBrk="1" hangingPunct="1">
              <a:lnSpc>
                <a:spcPct val="95000"/>
              </a:lnSpc>
            </a:pPr>
            <a:endParaRPr lang="en-US" sz="2400" dirty="0" smtClean="0"/>
          </a:p>
          <a:p>
            <a:pPr eaLnBrk="1" hangingPunct="1">
              <a:lnSpc>
                <a:spcPct val="95000"/>
              </a:lnSpc>
            </a:pPr>
            <a:endParaRPr lang="en-US" sz="2400" dirty="0" smtClean="0"/>
          </a:p>
          <a:p>
            <a:pPr eaLnBrk="1" hangingPunct="1">
              <a:lnSpc>
                <a:spcPct val="95000"/>
              </a:lnSpc>
            </a:pPr>
            <a:endParaRPr lang="en-US" sz="2400" dirty="0" smtClean="0"/>
          </a:p>
          <a:p>
            <a:pPr eaLnBrk="1" hangingPunct="1">
              <a:lnSpc>
                <a:spcPct val="95000"/>
              </a:lnSpc>
            </a:pPr>
            <a:endParaRPr lang="en-US" sz="2400" dirty="0" smtClean="0"/>
          </a:p>
          <a:p>
            <a:pPr eaLnBrk="1" hangingPunct="1">
              <a:lnSpc>
                <a:spcPct val="95000"/>
              </a:lnSpc>
            </a:pPr>
            <a:endParaRPr lang="en-US" sz="2400" dirty="0" smtClean="0"/>
          </a:p>
          <a:p>
            <a:pPr eaLnBrk="1" hangingPunct="1">
              <a:lnSpc>
                <a:spcPct val="95000"/>
              </a:lnSpc>
            </a:pPr>
            <a:endParaRPr lang="en-US" sz="2400" dirty="0" smtClean="0"/>
          </a:p>
          <a:p>
            <a:pPr eaLnBrk="1" hangingPunct="1">
              <a:lnSpc>
                <a:spcPct val="95000"/>
              </a:lnSpc>
            </a:pPr>
            <a:r>
              <a:rPr lang="en-US" sz="2400" dirty="0" err="1" smtClean="0">
                <a:solidFill>
                  <a:srgbClr val="0000FF"/>
                </a:solidFill>
              </a:rPr>
              <a:t>Fixnum</a:t>
            </a:r>
            <a:r>
              <a:rPr lang="en-US" sz="2400" dirty="0" smtClean="0"/>
              <a:t>, </a:t>
            </a:r>
            <a:r>
              <a:rPr lang="en-US" sz="2400" dirty="0" smtClean="0">
                <a:solidFill>
                  <a:srgbClr val="0000FF"/>
                </a:solidFill>
              </a:rPr>
              <a:t>Float</a:t>
            </a:r>
            <a:r>
              <a:rPr lang="en-US" sz="2400" dirty="0" smtClean="0"/>
              <a:t>, </a:t>
            </a:r>
            <a:r>
              <a:rPr lang="en-US" sz="2400" dirty="0" smtClean="0">
                <a:solidFill>
                  <a:srgbClr val="0000FF"/>
                </a:solidFill>
              </a:rPr>
              <a:t>String</a:t>
            </a:r>
            <a:r>
              <a:rPr lang="en-US" sz="2400" dirty="0" smtClean="0"/>
              <a:t>, etc., (including </a:t>
            </a:r>
            <a:r>
              <a:rPr lang="en-US" sz="2400" dirty="0" smtClean="0">
                <a:solidFill>
                  <a:srgbClr val="0000FF"/>
                </a:solidFill>
              </a:rPr>
              <a:t>Class</a:t>
            </a:r>
            <a:r>
              <a:rPr lang="en-US" sz="2400" dirty="0" smtClean="0"/>
              <a:t>), are objects of type </a:t>
            </a:r>
            <a:r>
              <a:rPr lang="en-US" sz="2400" dirty="0" smtClean="0">
                <a:solidFill>
                  <a:srgbClr val="0000FF"/>
                </a:solidFill>
              </a:rPr>
              <a:t>Class</a:t>
            </a:r>
            <a:endParaRPr lang="en-US" sz="2400" dirty="0" smtClean="0"/>
          </a:p>
        </p:txBody>
      </p:sp>
      <p:graphicFrame>
        <p:nvGraphicFramePr>
          <p:cNvPr id="447544" name="Group 56"/>
          <p:cNvGraphicFramePr>
            <a:graphicFrameLocks noGrp="1"/>
          </p:cNvGraphicFramePr>
          <p:nvPr/>
        </p:nvGraphicFramePr>
        <p:xfrm>
          <a:off x="1524000" y="2667000"/>
          <a:ext cx="6096000" cy="2773680"/>
        </p:xfrm>
        <a:graphic>
          <a:graphicData uri="http://schemas.openxmlformats.org/drawingml/2006/table">
            <a:tbl>
              <a:tblPr/>
              <a:tblGrid>
                <a:gridCol w="3048000"/>
                <a:gridCol w="3048000"/>
              </a:tblGrid>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Object</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Class</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Fixnum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Float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"CMSC 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String.new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Fixnum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5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BE2E1231-A8C6-48E8-80F2-FB39A71C8F41}" type="slidenum">
              <a:rPr lang="en-US"/>
              <a:pPr>
                <a:defRPr/>
              </a:pPr>
              <a:t>25</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CA6C4F78-B174-4FC1-BC25-5CB0FC541EF0}" type="slidenum">
              <a:rPr lang="en-US" sz="1200" b="0">
                <a:latin typeface="+mn-lt"/>
              </a:rPr>
              <a:pPr algn="r" eaLnBrk="0" hangingPunct="0">
                <a:defRPr/>
              </a:pPr>
              <a:t>25</a:t>
            </a:fld>
            <a:endParaRPr lang="en-US" sz="1200" b="0">
              <a:latin typeface="+mn-lt"/>
            </a:endParaRPr>
          </a:p>
        </p:txBody>
      </p:sp>
      <p:sp>
        <p:nvSpPr>
          <p:cNvPr id="64515" name="Rectangle 2"/>
          <p:cNvSpPr>
            <a:spLocks noGrp="1" noChangeArrowheads="1"/>
          </p:cNvSpPr>
          <p:nvPr>
            <p:ph type="title"/>
          </p:nvPr>
        </p:nvSpPr>
        <p:spPr/>
        <p:txBody>
          <a:bodyPr/>
          <a:lstStyle/>
          <a:p>
            <a:pPr eaLnBrk="1" hangingPunct="1"/>
            <a:r>
              <a:rPr lang="en-US" smtClean="0"/>
              <a:t>Two Cool Things to Do with Classes</a:t>
            </a:r>
          </a:p>
        </p:txBody>
      </p:sp>
      <p:sp>
        <p:nvSpPr>
          <p:cNvPr id="64516" name="Rectangle 3"/>
          <p:cNvSpPr>
            <a:spLocks noGrp="1" noChangeArrowheads="1"/>
          </p:cNvSpPr>
          <p:nvPr>
            <p:ph type="body" idx="1"/>
          </p:nvPr>
        </p:nvSpPr>
        <p:spPr>
          <a:xfrm>
            <a:off x="457200" y="1524000"/>
            <a:ext cx="8382000" cy="4876800"/>
          </a:xfrm>
        </p:spPr>
        <p:txBody>
          <a:bodyPr/>
          <a:lstStyle/>
          <a:p>
            <a:pPr eaLnBrk="1" hangingPunct="1"/>
            <a:r>
              <a:rPr lang="en-US" smtClean="0"/>
              <a:t>Since classes are objects, you can manipulate them however you like</a:t>
            </a:r>
          </a:p>
          <a:p>
            <a:pPr lvl="1" eaLnBrk="1" hangingPunct="1">
              <a:lnSpc>
                <a:spcPct val="75000"/>
              </a:lnSpc>
            </a:pPr>
            <a:r>
              <a:rPr lang="en-US" smtClean="0">
                <a:solidFill>
                  <a:srgbClr val="0000FF"/>
                </a:solidFill>
              </a:rPr>
              <a:t>if p then x = String else x = Time end   # Time is</a:t>
            </a:r>
          </a:p>
          <a:p>
            <a:pPr lvl="1" eaLnBrk="1" hangingPunct="1">
              <a:lnSpc>
                <a:spcPct val="75000"/>
              </a:lnSpc>
              <a:buFontTx/>
              <a:buNone/>
            </a:pPr>
            <a:r>
              <a:rPr lang="en-US" smtClean="0">
                <a:solidFill>
                  <a:srgbClr val="0000FF"/>
                </a:solidFill>
              </a:rPr>
              <a:t>    …                                                          # another class</a:t>
            </a:r>
          </a:p>
          <a:p>
            <a:pPr lvl="1" eaLnBrk="1" hangingPunct="1">
              <a:lnSpc>
                <a:spcPct val="75000"/>
              </a:lnSpc>
              <a:buFontTx/>
              <a:buNone/>
            </a:pPr>
            <a:r>
              <a:rPr lang="en-US" smtClean="0">
                <a:solidFill>
                  <a:srgbClr val="0000FF"/>
                </a:solidFill>
              </a:rPr>
              <a:t>   y = x.new             # creates a String or a Time</a:t>
            </a:r>
            <a:r>
              <a:rPr lang="en-US" smtClean="0"/>
              <a:t>,</a:t>
            </a:r>
          </a:p>
          <a:p>
            <a:pPr lvl="1" eaLnBrk="1" hangingPunct="1">
              <a:lnSpc>
                <a:spcPct val="75000"/>
              </a:lnSpc>
              <a:buFontTx/>
              <a:buNone/>
            </a:pPr>
            <a:r>
              <a:rPr lang="en-US" smtClean="0"/>
              <a:t>                              </a:t>
            </a:r>
            <a:r>
              <a:rPr lang="en-US" smtClean="0">
                <a:solidFill>
                  <a:srgbClr val="0000FF"/>
                </a:solidFill>
              </a:rPr>
              <a:t> # depending upon p</a:t>
            </a:r>
          </a:p>
          <a:p>
            <a:pPr eaLnBrk="1" hangingPunct="1"/>
            <a:r>
              <a:rPr lang="en-US" smtClean="0"/>
              <a:t>You can get names of all the methods of a class</a:t>
            </a:r>
          </a:p>
          <a:p>
            <a:pPr lvl="1" eaLnBrk="1" hangingPunct="1"/>
            <a:r>
              <a:rPr lang="en-US" smtClean="0">
                <a:solidFill>
                  <a:srgbClr val="0000FF"/>
                </a:solidFill>
              </a:rPr>
              <a:t>Object.methods</a:t>
            </a:r>
          </a:p>
          <a:p>
            <a:pPr lvl="2" eaLnBrk="1" hangingPunct="1"/>
            <a:r>
              <a:rPr lang="en-US" smtClean="0">
                <a:solidFill>
                  <a:srgbClr val="0000FF"/>
                </a:solidFill>
              </a:rPr>
              <a:t>=&gt; ["send", "name", "class_eval", "object_id", "new",      "autoload?", "singleton_methods",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6">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6">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F2F3CA7B-3571-45F7-84E7-482BD5D8DB41}" type="slidenum">
              <a:rPr lang="en-US"/>
              <a:pPr>
                <a:defRPr/>
              </a:pPr>
              <a:t>26</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A7406FF9-45BC-4DCC-8061-3DDECFDD0632}" type="slidenum">
              <a:rPr lang="en-US" sz="1200" b="0">
                <a:latin typeface="+mn-lt"/>
              </a:rPr>
              <a:pPr algn="r" eaLnBrk="0" hangingPunct="0">
                <a:defRPr/>
              </a:pPr>
              <a:t>26</a:t>
            </a:fld>
            <a:endParaRPr lang="en-US" sz="1200" b="0">
              <a:latin typeface="+mn-lt"/>
            </a:endParaRPr>
          </a:p>
        </p:txBody>
      </p:sp>
      <p:sp>
        <p:nvSpPr>
          <p:cNvPr id="66563" name="Rectangle 2"/>
          <p:cNvSpPr>
            <a:spLocks noGrp="1" noChangeArrowheads="1"/>
          </p:cNvSpPr>
          <p:nvPr>
            <p:ph type="title"/>
          </p:nvPr>
        </p:nvSpPr>
        <p:spPr/>
        <p:txBody>
          <a:bodyPr/>
          <a:lstStyle/>
          <a:p>
            <a:pPr eaLnBrk="1" hangingPunct="1"/>
            <a:r>
              <a:rPr lang="en-US" smtClean="0"/>
              <a:t>The nil Object</a:t>
            </a:r>
          </a:p>
        </p:txBody>
      </p:sp>
      <p:sp>
        <p:nvSpPr>
          <p:cNvPr id="66564" name="Rectangle 3"/>
          <p:cNvSpPr>
            <a:spLocks noGrp="1" noChangeArrowheads="1"/>
          </p:cNvSpPr>
          <p:nvPr>
            <p:ph type="body" idx="1"/>
          </p:nvPr>
        </p:nvSpPr>
        <p:spPr>
          <a:xfrm>
            <a:off x="457200" y="1524000"/>
            <a:ext cx="8458200" cy="4876800"/>
          </a:xfrm>
        </p:spPr>
        <p:txBody>
          <a:bodyPr/>
          <a:lstStyle/>
          <a:p>
            <a:pPr eaLnBrk="1" hangingPunct="1">
              <a:lnSpc>
                <a:spcPct val="95000"/>
              </a:lnSpc>
            </a:pPr>
            <a:r>
              <a:rPr lang="en-US" smtClean="0"/>
              <a:t>Ruby uses a special object </a:t>
            </a:r>
            <a:r>
              <a:rPr lang="en-US" smtClean="0">
                <a:solidFill>
                  <a:srgbClr val="0000FF"/>
                </a:solidFill>
              </a:rPr>
              <a:t>nil</a:t>
            </a:r>
            <a:endParaRPr lang="en-US" smtClean="0"/>
          </a:p>
          <a:p>
            <a:pPr lvl="1" eaLnBrk="1" hangingPunct="1">
              <a:lnSpc>
                <a:spcPct val="95000"/>
              </a:lnSpc>
            </a:pPr>
            <a:r>
              <a:rPr lang="en-US" smtClean="0"/>
              <a:t>all uninitialized fields set to </a:t>
            </a:r>
            <a:r>
              <a:rPr lang="en-US" smtClean="0">
                <a:solidFill>
                  <a:srgbClr val="0000FF"/>
                </a:solidFill>
              </a:rPr>
              <a:t>nil </a:t>
            </a:r>
            <a:r>
              <a:rPr lang="en-US" smtClean="0">
                <a:solidFill>
                  <a:srgbClr val="000000"/>
                </a:solidFill>
              </a:rPr>
              <a:t>(</a:t>
            </a:r>
            <a:r>
              <a:rPr lang="en-US" smtClean="0">
                <a:solidFill>
                  <a:srgbClr val="0000FF"/>
                </a:solidFill>
              </a:rPr>
              <a:t>@ </a:t>
            </a:r>
            <a:r>
              <a:rPr lang="en-US" smtClean="0">
                <a:solidFill>
                  <a:srgbClr val="000000"/>
                </a:solidFill>
              </a:rPr>
              <a:t>refers to a class field)</a:t>
            </a:r>
          </a:p>
          <a:p>
            <a:pPr lvl="2" eaLnBrk="1" hangingPunct="1">
              <a:lnSpc>
                <a:spcPct val="95000"/>
              </a:lnSpc>
              <a:buFontTx/>
              <a:buNone/>
            </a:pPr>
            <a:r>
              <a:rPr lang="en-US" smtClean="0">
                <a:solidFill>
                  <a:srgbClr val="0000FF"/>
                </a:solidFill>
              </a:rPr>
              <a:t>irb(main):004:0&gt; </a:t>
            </a:r>
            <a:r>
              <a:rPr lang="en-US" smtClean="0"/>
              <a:t>@x</a:t>
            </a:r>
            <a:endParaRPr lang="en-US" smtClean="0">
              <a:solidFill>
                <a:srgbClr val="0000FF"/>
              </a:solidFill>
            </a:endParaRPr>
          </a:p>
          <a:p>
            <a:pPr lvl="2" eaLnBrk="1" hangingPunct="1">
              <a:lnSpc>
                <a:spcPct val="95000"/>
              </a:lnSpc>
              <a:buFontTx/>
              <a:buNone/>
            </a:pPr>
            <a:r>
              <a:rPr lang="en-US" smtClean="0">
                <a:solidFill>
                  <a:srgbClr val="0000FF"/>
                </a:solidFill>
              </a:rPr>
              <a:t>=&gt; nil</a:t>
            </a:r>
            <a:endParaRPr lang="en-US" smtClean="0"/>
          </a:p>
          <a:p>
            <a:pPr lvl="1" eaLnBrk="1" hangingPunct="1">
              <a:lnSpc>
                <a:spcPct val="95000"/>
              </a:lnSpc>
            </a:pPr>
            <a:r>
              <a:rPr lang="en-US" smtClean="0"/>
              <a:t>like </a:t>
            </a:r>
            <a:r>
              <a:rPr lang="en-US" smtClean="0">
                <a:solidFill>
                  <a:srgbClr val="0000FF"/>
                </a:solidFill>
              </a:rPr>
              <a:t>NULL</a:t>
            </a:r>
            <a:r>
              <a:rPr lang="en-US" smtClean="0"/>
              <a:t> or </a:t>
            </a:r>
            <a:r>
              <a:rPr lang="en-US" smtClean="0">
                <a:solidFill>
                  <a:srgbClr val="0000FF"/>
                </a:solidFill>
              </a:rPr>
              <a:t>0</a:t>
            </a:r>
            <a:r>
              <a:rPr lang="en-US" smtClean="0"/>
              <a:t> in C/C++ and </a:t>
            </a:r>
            <a:r>
              <a:rPr lang="en-US" smtClean="0">
                <a:solidFill>
                  <a:srgbClr val="0000FF"/>
                </a:solidFill>
              </a:rPr>
              <a:t>null</a:t>
            </a:r>
            <a:r>
              <a:rPr lang="en-US" smtClean="0"/>
              <a:t> in Java</a:t>
            </a:r>
          </a:p>
          <a:p>
            <a:pPr eaLnBrk="1" hangingPunct="1">
              <a:lnSpc>
                <a:spcPct val="95000"/>
              </a:lnSpc>
            </a:pPr>
            <a:r>
              <a:rPr lang="en-US" smtClean="0">
                <a:solidFill>
                  <a:srgbClr val="0000FF"/>
                </a:solidFill>
              </a:rPr>
              <a:t>nil</a:t>
            </a:r>
            <a:r>
              <a:rPr lang="en-US" smtClean="0"/>
              <a:t> is an object of class </a:t>
            </a:r>
            <a:r>
              <a:rPr lang="en-US" smtClean="0">
                <a:solidFill>
                  <a:srgbClr val="0000FF"/>
                </a:solidFill>
              </a:rPr>
              <a:t>NilClass</a:t>
            </a:r>
            <a:endParaRPr lang="en-US" smtClean="0"/>
          </a:p>
          <a:p>
            <a:pPr lvl="1" eaLnBrk="1" hangingPunct="1">
              <a:lnSpc>
                <a:spcPct val="95000"/>
              </a:lnSpc>
            </a:pPr>
            <a:r>
              <a:rPr lang="en-US" smtClean="0"/>
              <a:t>it’s a </a:t>
            </a:r>
            <a:r>
              <a:rPr lang="en-US" i="1" smtClean="0"/>
              <a:t>singleton object</a:t>
            </a:r>
            <a:r>
              <a:rPr lang="en-US" smtClean="0"/>
              <a:t> – there is only one instance of it</a:t>
            </a:r>
          </a:p>
          <a:p>
            <a:pPr lvl="2" eaLnBrk="1" hangingPunct="1">
              <a:lnSpc>
                <a:spcPct val="95000"/>
              </a:lnSpc>
            </a:pPr>
            <a:r>
              <a:rPr lang="en-US" smtClean="0">
                <a:solidFill>
                  <a:srgbClr val="0000FF"/>
                </a:solidFill>
              </a:rPr>
              <a:t>NilClass</a:t>
            </a:r>
            <a:r>
              <a:rPr lang="en-US" smtClean="0"/>
              <a:t> does </a:t>
            </a:r>
            <a:r>
              <a:rPr lang="en-US" i="1" smtClean="0"/>
              <a:t>not</a:t>
            </a:r>
            <a:r>
              <a:rPr lang="en-US" smtClean="0"/>
              <a:t> have a new method</a:t>
            </a:r>
            <a:endParaRPr lang="en-US" smtClean="0">
              <a:solidFill>
                <a:srgbClr val="0000FF"/>
              </a:solidFill>
            </a:endParaRPr>
          </a:p>
          <a:p>
            <a:pPr lvl="1" eaLnBrk="1" hangingPunct="1">
              <a:lnSpc>
                <a:spcPct val="95000"/>
              </a:lnSpc>
            </a:pPr>
            <a:r>
              <a:rPr lang="en-US" smtClean="0">
                <a:solidFill>
                  <a:srgbClr val="0000FF"/>
                </a:solidFill>
              </a:rPr>
              <a:t>nil</a:t>
            </a:r>
            <a:r>
              <a:rPr lang="en-US" smtClean="0"/>
              <a:t> has some methods (like </a:t>
            </a:r>
            <a:r>
              <a:rPr lang="en-US" smtClean="0">
                <a:solidFill>
                  <a:srgbClr val="0000FF"/>
                </a:solidFill>
              </a:rPr>
              <a:t>to_s</a:t>
            </a:r>
            <a:r>
              <a:rPr lang="en-US" smtClean="0"/>
              <a:t>, which returns a string representation of an object) but not other methods that don’t make sense</a:t>
            </a:r>
          </a:p>
          <a:p>
            <a:pPr lvl="2" eaLnBrk="1" hangingPunct="1">
              <a:lnSpc>
                <a:spcPct val="95000"/>
              </a:lnSpc>
              <a:buFontTx/>
              <a:buNone/>
            </a:pPr>
            <a:r>
              <a:rPr lang="en-US" smtClean="0">
                <a:solidFill>
                  <a:srgbClr val="0000FF"/>
                </a:solidFill>
              </a:rPr>
              <a:t>irb(main):006:0&gt; </a:t>
            </a:r>
            <a:r>
              <a:rPr lang="en-US" smtClean="0"/>
              <a:t>@x + 2</a:t>
            </a:r>
          </a:p>
          <a:p>
            <a:pPr lvl="2" eaLnBrk="1" hangingPunct="1">
              <a:lnSpc>
                <a:spcPct val="95000"/>
              </a:lnSpc>
              <a:buFontTx/>
              <a:buNone/>
            </a:pPr>
            <a:r>
              <a:rPr lang="en-US" smtClean="0">
                <a:solidFill>
                  <a:srgbClr val="0000FF"/>
                </a:solidFill>
              </a:rPr>
              <a:t>NoMethodError: undefined method `+' for nil:NilClass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4">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4">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64">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4">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564">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6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89EE6921-DBB9-4953-8614-782460A6584D}" type="slidenum">
              <a:rPr lang="en-US"/>
              <a:pPr>
                <a:defRPr/>
              </a:pPr>
              <a:t>27</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6EA6F12A-B67C-452A-9F66-071F8C26E9D6}" type="slidenum">
              <a:rPr lang="en-US" sz="1200" b="0">
                <a:latin typeface="+mn-lt"/>
              </a:rPr>
              <a:pPr algn="r" eaLnBrk="0" hangingPunct="0">
                <a:defRPr/>
              </a:pPr>
              <a:t>27</a:t>
            </a:fld>
            <a:endParaRPr lang="en-US" sz="1200" b="0">
              <a:latin typeface="+mn-lt"/>
            </a:endParaRPr>
          </a:p>
        </p:txBody>
      </p:sp>
      <p:sp>
        <p:nvSpPr>
          <p:cNvPr id="68611" name="Rectangle 2"/>
          <p:cNvSpPr>
            <a:spLocks noGrp="1" noChangeArrowheads="1"/>
          </p:cNvSpPr>
          <p:nvPr>
            <p:ph type="title"/>
          </p:nvPr>
        </p:nvSpPr>
        <p:spPr/>
        <p:txBody>
          <a:bodyPr/>
          <a:lstStyle/>
          <a:p>
            <a:pPr eaLnBrk="1" hangingPunct="1"/>
            <a:r>
              <a:rPr lang="en-US" smtClean="0"/>
              <a:t>What is a Program?</a:t>
            </a:r>
          </a:p>
        </p:txBody>
      </p:sp>
      <p:sp>
        <p:nvSpPr>
          <p:cNvPr id="68612" name="Rectangle 3"/>
          <p:cNvSpPr>
            <a:spLocks noGrp="1" noChangeArrowheads="1"/>
          </p:cNvSpPr>
          <p:nvPr>
            <p:ph type="body" idx="1"/>
          </p:nvPr>
        </p:nvSpPr>
        <p:spPr/>
        <p:txBody>
          <a:bodyPr/>
          <a:lstStyle/>
          <a:p>
            <a:pPr eaLnBrk="1" hangingPunct="1"/>
            <a:r>
              <a:rPr lang="en-US" smtClean="0"/>
              <a:t>In C/C++, a program is...</a:t>
            </a:r>
          </a:p>
          <a:p>
            <a:pPr lvl="1" eaLnBrk="1" hangingPunct="1"/>
            <a:r>
              <a:rPr lang="en-US" smtClean="0"/>
              <a:t>a collection of declarations and definitions</a:t>
            </a:r>
          </a:p>
          <a:p>
            <a:pPr lvl="1" eaLnBrk="1" hangingPunct="1"/>
            <a:r>
              <a:rPr lang="en-US" smtClean="0"/>
              <a:t>with a distinguished function definition</a:t>
            </a:r>
          </a:p>
          <a:p>
            <a:pPr lvl="2" eaLnBrk="1" hangingPunct="1"/>
            <a:r>
              <a:rPr lang="en-US" smtClean="0">
                <a:solidFill>
                  <a:srgbClr val="0000FF"/>
                </a:solidFill>
              </a:rPr>
              <a:t>int main(int argc, char *argv[]) { ... }</a:t>
            </a:r>
            <a:endParaRPr lang="en-US" smtClean="0"/>
          </a:p>
          <a:p>
            <a:pPr lvl="1" eaLnBrk="1" hangingPunct="1"/>
            <a:r>
              <a:rPr lang="en-US" smtClean="0"/>
              <a:t>when you run a C/C++ program, it’s like the OS calls </a:t>
            </a:r>
            <a:r>
              <a:rPr lang="en-US" smtClean="0">
                <a:solidFill>
                  <a:srgbClr val="0000FF"/>
                </a:solidFill>
              </a:rPr>
              <a:t>main(...)</a:t>
            </a:r>
            <a:endParaRPr lang="en-US" smtClean="0"/>
          </a:p>
          <a:p>
            <a:pPr eaLnBrk="1" hangingPunct="1"/>
            <a:r>
              <a:rPr lang="en-US" smtClean="0"/>
              <a:t>In Java, a program is...</a:t>
            </a:r>
          </a:p>
          <a:p>
            <a:pPr lvl="1" eaLnBrk="1" hangingPunct="1"/>
            <a:r>
              <a:rPr lang="en-US" smtClean="0"/>
              <a:t>a collection of class definitions</a:t>
            </a:r>
          </a:p>
          <a:p>
            <a:pPr lvl="1" eaLnBrk="1" hangingPunct="1"/>
            <a:r>
              <a:rPr lang="en-US" smtClean="0"/>
              <a:t>with a class </a:t>
            </a:r>
            <a:r>
              <a:rPr lang="en-US" smtClean="0">
                <a:solidFill>
                  <a:srgbClr val="0000FF"/>
                </a:solidFill>
              </a:rPr>
              <a:t>Cl</a:t>
            </a:r>
            <a:r>
              <a:rPr lang="en-US" smtClean="0"/>
              <a:t> that contains a method</a:t>
            </a:r>
          </a:p>
          <a:p>
            <a:pPr lvl="2" eaLnBrk="1" hangingPunct="1"/>
            <a:r>
              <a:rPr lang="en-US" smtClean="0">
                <a:solidFill>
                  <a:srgbClr val="0000FF"/>
                </a:solidFill>
              </a:rPr>
              <a:t>public static void main(String[] args)</a:t>
            </a:r>
          </a:p>
          <a:p>
            <a:pPr lvl="1" eaLnBrk="1" hangingPunct="1"/>
            <a:r>
              <a:rPr lang="en-US" smtClean="0"/>
              <a:t>when you run </a:t>
            </a:r>
            <a:r>
              <a:rPr lang="en-US" smtClean="0">
                <a:solidFill>
                  <a:srgbClr val="0000FF"/>
                </a:solidFill>
              </a:rPr>
              <a:t>java Cl</a:t>
            </a:r>
            <a:r>
              <a:rPr lang="en-US" smtClean="0"/>
              <a:t>, the </a:t>
            </a:r>
            <a:r>
              <a:rPr lang="en-US" smtClean="0">
                <a:solidFill>
                  <a:srgbClr val="0000FF"/>
                </a:solidFill>
              </a:rPr>
              <a:t>main</a:t>
            </a:r>
            <a:r>
              <a:rPr lang="en-US" smtClean="0"/>
              <a:t> method of class </a:t>
            </a:r>
            <a:r>
              <a:rPr lang="en-US" smtClean="0">
                <a:solidFill>
                  <a:srgbClr val="0000FF"/>
                </a:solidFill>
              </a:rPr>
              <a:t>Cl</a:t>
            </a:r>
            <a:r>
              <a:rPr lang="en-US" smtClean="0"/>
              <a:t> is invoked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2">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1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12">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6"/>
          <p:cNvSpPr>
            <a:spLocks noGrp="1" noChangeArrowheads="1"/>
          </p:cNvSpPr>
          <p:nvPr>
            <p:ph type="sldNum" sz="quarter" idx="11"/>
          </p:nvPr>
        </p:nvSpPr>
        <p:spPr>
          <a:ln/>
        </p:spPr>
        <p:txBody>
          <a:bodyPr/>
          <a:lstStyle/>
          <a:p>
            <a:pPr>
              <a:defRPr/>
            </a:pPr>
            <a:fld id="{FD080A5B-CABB-44C9-BF58-C120C42110D3}" type="slidenum">
              <a:rPr lang="en-US"/>
              <a:pPr>
                <a:defRPr/>
              </a:pPr>
              <a:t>28</a:t>
            </a:fld>
            <a:endParaRPr lang="en-US"/>
          </a:p>
        </p:txBody>
      </p:sp>
      <p:sp>
        <p:nvSpPr>
          <p:cNvPr id="11" name="Footer Placeholder 3"/>
          <p:cNvSpPr>
            <a:spLocks noGrp="1"/>
          </p:cNvSpPr>
          <p:nvPr>
            <p:ph type="ftr" sz="quarter" idx="10"/>
          </p:nvPr>
        </p:nvSpPr>
        <p:spPr/>
        <p:txBody>
          <a:bodyPr/>
          <a:lstStyle/>
          <a:p>
            <a:pPr>
              <a:defRPr/>
            </a:pPr>
            <a:r>
              <a:rPr lang="en-US">
                <a:latin typeface="+mn-lt"/>
              </a:rPr>
              <a:t>CMSC 330</a:t>
            </a:r>
          </a:p>
        </p:txBody>
      </p:sp>
      <p:sp>
        <p:nvSpPr>
          <p:cNvPr id="12"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BFF64D86-3A46-4FA8-BE77-24C0FDBD43AB}" type="slidenum">
              <a:rPr lang="en-US" sz="1200" b="0">
                <a:latin typeface="+mn-lt"/>
              </a:rPr>
              <a:pPr algn="r" eaLnBrk="0" hangingPunct="0">
                <a:defRPr/>
              </a:pPr>
              <a:t>28</a:t>
            </a:fld>
            <a:endParaRPr lang="en-US" sz="1200" b="0">
              <a:latin typeface="+mn-lt"/>
            </a:endParaRPr>
          </a:p>
        </p:txBody>
      </p:sp>
      <p:sp>
        <p:nvSpPr>
          <p:cNvPr id="70659" name="Rectangle 2"/>
          <p:cNvSpPr>
            <a:spLocks noGrp="1" noChangeArrowheads="1"/>
          </p:cNvSpPr>
          <p:nvPr>
            <p:ph type="title"/>
          </p:nvPr>
        </p:nvSpPr>
        <p:spPr/>
        <p:txBody>
          <a:bodyPr/>
          <a:lstStyle/>
          <a:p>
            <a:pPr eaLnBrk="1" hangingPunct="1"/>
            <a:r>
              <a:rPr lang="en-US" smtClean="0"/>
              <a:t>A Ruby Program is...</a:t>
            </a:r>
          </a:p>
        </p:txBody>
      </p:sp>
      <p:sp>
        <p:nvSpPr>
          <p:cNvPr id="70660" name="Rectangle 3"/>
          <p:cNvSpPr>
            <a:spLocks noGrp="1" noChangeArrowheads="1"/>
          </p:cNvSpPr>
          <p:nvPr>
            <p:ph type="body" idx="1"/>
          </p:nvPr>
        </p:nvSpPr>
        <p:spPr/>
        <p:txBody>
          <a:bodyPr/>
          <a:lstStyle/>
          <a:p>
            <a:pPr eaLnBrk="1" hangingPunct="1"/>
            <a:r>
              <a:rPr lang="en-US" smtClean="0"/>
              <a:t>The class </a:t>
            </a:r>
            <a:r>
              <a:rPr lang="en-US" smtClean="0">
                <a:solidFill>
                  <a:srgbClr val="0000FF"/>
                </a:solidFill>
              </a:rPr>
              <a:t>Object</a:t>
            </a:r>
          </a:p>
          <a:p>
            <a:pPr lvl="1" eaLnBrk="1" hangingPunct="1"/>
            <a:r>
              <a:rPr lang="en-US" smtClean="0"/>
              <a:t>when the class is loaded, any expressions not in method bodies are executed</a:t>
            </a:r>
          </a:p>
        </p:txBody>
      </p:sp>
      <p:sp>
        <p:nvSpPr>
          <p:cNvPr id="70661" name="Text Box 4"/>
          <p:cNvSpPr txBox="1">
            <a:spLocks noChangeArrowheads="1"/>
          </p:cNvSpPr>
          <p:nvPr/>
        </p:nvSpPr>
        <p:spPr bwMode="auto">
          <a:xfrm>
            <a:off x="5181600" y="2743200"/>
            <a:ext cx="3124200" cy="3125788"/>
          </a:xfrm>
          <a:prstGeom prst="rect">
            <a:avLst/>
          </a:prstGeom>
          <a:noFill/>
          <a:ln w="12700">
            <a:solidFill>
              <a:schemeClr val="tx1"/>
            </a:solidFill>
            <a:miter lim="800000"/>
            <a:headEnd/>
            <a:tailEnd/>
          </a:ln>
        </p:spPr>
        <p:txBody>
          <a:bodyPr>
            <a:spAutoFit/>
          </a:bodyPr>
          <a:lstStyle/>
          <a:p>
            <a:pPr eaLnBrk="0" hangingPunct="0"/>
            <a:r>
              <a:rPr lang="en-US"/>
              <a:t>def sayN(message, n)</a:t>
            </a:r>
          </a:p>
          <a:p>
            <a:pPr eaLnBrk="0" hangingPunct="0"/>
            <a:r>
              <a:rPr lang="en-US"/>
              <a:t>  i = 0</a:t>
            </a:r>
          </a:p>
          <a:p>
            <a:pPr eaLnBrk="0" hangingPunct="0"/>
            <a:r>
              <a:rPr lang="en-US"/>
              <a:t>  while i &lt; n</a:t>
            </a:r>
          </a:p>
          <a:p>
            <a:pPr eaLnBrk="0" hangingPunct="0"/>
            <a:r>
              <a:rPr lang="en-US"/>
              <a:t>    puts message</a:t>
            </a:r>
          </a:p>
          <a:p>
            <a:pPr eaLnBrk="0" hangingPunct="0"/>
            <a:r>
              <a:rPr lang="en-US"/>
              <a:t>    i = i + 1</a:t>
            </a:r>
          </a:p>
          <a:p>
            <a:pPr eaLnBrk="0" hangingPunct="0"/>
            <a:r>
              <a:rPr lang="en-US"/>
              <a:t>  end</a:t>
            </a:r>
          </a:p>
          <a:p>
            <a:pPr eaLnBrk="0" hangingPunct="0"/>
            <a:r>
              <a:rPr lang="en-US"/>
              <a:t>  return i</a:t>
            </a:r>
          </a:p>
          <a:p>
            <a:pPr eaLnBrk="0" hangingPunct="0"/>
            <a:r>
              <a:rPr lang="en-US"/>
              <a:t>end</a:t>
            </a:r>
          </a:p>
          <a:p>
            <a:pPr eaLnBrk="0" hangingPunct="0"/>
            <a:endParaRPr lang="en-US"/>
          </a:p>
          <a:p>
            <a:pPr eaLnBrk="0" hangingPunct="0"/>
            <a:r>
              <a:rPr lang="en-US"/>
              <a:t>x = sayN("hello", 3)</a:t>
            </a:r>
          </a:p>
          <a:p>
            <a:pPr eaLnBrk="0" hangingPunct="0"/>
            <a:r>
              <a:rPr lang="en-US"/>
              <a:t>puts(x)</a:t>
            </a:r>
          </a:p>
        </p:txBody>
      </p:sp>
      <p:sp>
        <p:nvSpPr>
          <p:cNvPr id="374789" name="Text Box 5"/>
          <p:cNvSpPr txBox="1">
            <a:spLocks noChangeArrowheads="1"/>
          </p:cNvSpPr>
          <p:nvPr/>
        </p:nvSpPr>
        <p:spPr bwMode="auto">
          <a:xfrm>
            <a:off x="820738" y="3124200"/>
            <a:ext cx="3827462"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defines a method of Object</a:t>
            </a:r>
          </a:p>
        </p:txBody>
      </p:sp>
      <p:sp>
        <p:nvSpPr>
          <p:cNvPr id="374790" name="Line 6"/>
          <p:cNvSpPr>
            <a:spLocks noChangeShapeType="1"/>
          </p:cNvSpPr>
          <p:nvPr/>
        </p:nvSpPr>
        <p:spPr bwMode="auto">
          <a:xfrm flipV="1">
            <a:off x="4648200" y="2971800"/>
            <a:ext cx="609600" cy="457200"/>
          </a:xfrm>
          <a:prstGeom prst="line">
            <a:avLst/>
          </a:prstGeom>
          <a:noFill/>
          <a:ln w="38100">
            <a:solidFill>
              <a:srgbClr val="FF0000"/>
            </a:solidFill>
            <a:round/>
            <a:headEnd/>
            <a:tailEnd type="triangle" w="med" len="med"/>
          </a:ln>
        </p:spPr>
        <p:txBody>
          <a:bodyPr wrap="none" anchor="ctr"/>
          <a:lstStyle/>
          <a:p>
            <a:endParaRPr lang="en-US"/>
          </a:p>
        </p:txBody>
      </p:sp>
      <p:sp>
        <p:nvSpPr>
          <p:cNvPr id="374791" name="Text Box 7"/>
          <p:cNvSpPr txBox="1">
            <a:spLocks noChangeArrowheads="1"/>
          </p:cNvSpPr>
          <p:nvPr/>
        </p:nvSpPr>
        <p:spPr bwMode="auto">
          <a:xfrm>
            <a:off x="1463675" y="4191000"/>
            <a:ext cx="2557463"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invokes self.sayN</a:t>
            </a:r>
          </a:p>
        </p:txBody>
      </p:sp>
      <p:sp>
        <p:nvSpPr>
          <p:cNvPr id="374792" name="Line 8"/>
          <p:cNvSpPr>
            <a:spLocks noChangeShapeType="1"/>
          </p:cNvSpPr>
          <p:nvPr/>
        </p:nvSpPr>
        <p:spPr bwMode="auto">
          <a:xfrm>
            <a:off x="3962400" y="4419600"/>
            <a:ext cx="1295400" cy="914400"/>
          </a:xfrm>
          <a:prstGeom prst="line">
            <a:avLst/>
          </a:prstGeom>
          <a:noFill/>
          <a:ln w="38100">
            <a:solidFill>
              <a:srgbClr val="FF0000"/>
            </a:solidFill>
            <a:round/>
            <a:headEnd/>
            <a:tailEnd type="triangle" w="med" len="med"/>
          </a:ln>
        </p:spPr>
        <p:txBody>
          <a:bodyPr wrap="none" anchor="ctr"/>
          <a:lstStyle/>
          <a:p>
            <a:endParaRPr lang="en-US"/>
          </a:p>
        </p:txBody>
      </p:sp>
      <p:sp>
        <p:nvSpPr>
          <p:cNvPr id="374793" name="Text Box 9"/>
          <p:cNvSpPr txBox="1">
            <a:spLocks noChangeArrowheads="1"/>
          </p:cNvSpPr>
          <p:nvPr/>
        </p:nvSpPr>
        <p:spPr bwMode="auto">
          <a:xfrm>
            <a:off x="1354138" y="5334000"/>
            <a:ext cx="2438400" cy="822325"/>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invokes self.puts</a:t>
            </a:r>
          </a:p>
          <a:p>
            <a:pPr algn="r" eaLnBrk="0" hangingPunct="0"/>
            <a:r>
              <a:rPr lang="en-US" sz="2400" b="0">
                <a:solidFill>
                  <a:srgbClr val="FF0000"/>
                </a:solidFill>
                <a:latin typeface="Arial" charset="0"/>
              </a:rPr>
              <a:t>(part of Object)</a:t>
            </a:r>
          </a:p>
        </p:txBody>
      </p:sp>
      <p:sp>
        <p:nvSpPr>
          <p:cNvPr id="374794" name="Line 10"/>
          <p:cNvSpPr>
            <a:spLocks noChangeShapeType="1"/>
          </p:cNvSpPr>
          <p:nvPr/>
        </p:nvSpPr>
        <p:spPr bwMode="auto">
          <a:xfrm flipV="1">
            <a:off x="3810000" y="5715000"/>
            <a:ext cx="1371600" cy="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47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47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47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4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p:bldP spid="374790" grpId="0" animBg="1"/>
      <p:bldP spid="374791" grpId="0"/>
      <p:bldP spid="374792" grpId="0" animBg="1"/>
      <p:bldP spid="374793" grpId="0"/>
      <p:bldP spid="37479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1"/>
          </p:nvPr>
        </p:nvSpPr>
        <p:spPr>
          <a:ln/>
        </p:spPr>
        <p:txBody>
          <a:bodyPr/>
          <a:lstStyle/>
          <a:p>
            <a:pPr>
              <a:defRPr/>
            </a:pPr>
            <a:fld id="{539936A5-E85C-4EF9-9BE4-74EDE96A97AE}" type="slidenum">
              <a:rPr lang="en-US"/>
              <a:pPr>
                <a:defRPr/>
              </a:pPr>
              <a:t>29</a:t>
            </a:fld>
            <a:endParaRPr lang="en-US"/>
          </a:p>
        </p:txBody>
      </p:sp>
      <p:sp>
        <p:nvSpPr>
          <p:cNvPr id="6" name="Footer Placeholder 3"/>
          <p:cNvSpPr>
            <a:spLocks noGrp="1"/>
          </p:cNvSpPr>
          <p:nvPr>
            <p:ph type="ftr" sz="quarter" idx="10"/>
          </p:nvPr>
        </p:nvSpPr>
        <p:spPr/>
        <p:txBody>
          <a:bodyPr/>
          <a:lstStyle/>
          <a:p>
            <a:pPr>
              <a:defRPr/>
            </a:pPr>
            <a:r>
              <a:rPr lang="en-US">
                <a:latin typeface="+mn-lt"/>
              </a:rPr>
              <a:t>CMSC 330</a:t>
            </a:r>
          </a:p>
        </p:txBody>
      </p:sp>
      <p:sp>
        <p:nvSpPr>
          <p:cNvPr id="7"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5811F404-C54B-4804-AD5D-E6342BD9ED9B}" type="slidenum">
              <a:rPr lang="en-US" sz="1200" b="0">
                <a:latin typeface="+mn-lt"/>
              </a:rPr>
              <a:pPr algn="r" eaLnBrk="0" hangingPunct="0">
                <a:defRPr/>
              </a:pPr>
              <a:t>29</a:t>
            </a:fld>
            <a:endParaRPr lang="en-US" sz="1200" b="0">
              <a:latin typeface="+mn-lt"/>
            </a:endParaRPr>
          </a:p>
        </p:txBody>
      </p:sp>
      <p:sp>
        <p:nvSpPr>
          <p:cNvPr id="72707" name="Rectangle 2"/>
          <p:cNvSpPr>
            <a:spLocks noGrp="1" noChangeArrowheads="1"/>
          </p:cNvSpPr>
          <p:nvPr>
            <p:ph type="title"/>
          </p:nvPr>
        </p:nvSpPr>
        <p:spPr/>
        <p:txBody>
          <a:bodyPr/>
          <a:lstStyle/>
          <a:p>
            <a:pPr eaLnBrk="1" hangingPunct="1"/>
            <a:r>
              <a:rPr lang="en-US" smtClean="0"/>
              <a:t>Ruby is Dynamically Typed</a:t>
            </a:r>
          </a:p>
        </p:txBody>
      </p:sp>
      <p:sp>
        <p:nvSpPr>
          <p:cNvPr id="376835" name="Rectangle 3"/>
          <p:cNvSpPr>
            <a:spLocks noGrp="1" noChangeArrowheads="1"/>
          </p:cNvSpPr>
          <p:nvPr>
            <p:ph type="body" idx="1"/>
          </p:nvPr>
        </p:nvSpPr>
        <p:spPr/>
        <p:txBody>
          <a:bodyPr/>
          <a:lstStyle/>
          <a:p>
            <a:pPr eaLnBrk="1" hangingPunct="1"/>
            <a:r>
              <a:rPr lang="en-US" smtClean="0"/>
              <a:t>Recall we don’t declare types of variables</a:t>
            </a:r>
          </a:p>
          <a:p>
            <a:pPr lvl="1" eaLnBrk="1" hangingPunct="1"/>
            <a:r>
              <a:rPr lang="en-US" smtClean="0"/>
              <a:t>but Ruby does keep track of types at runtime</a:t>
            </a:r>
          </a:p>
          <a:p>
            <a:pPr lvl="2" eaLnBrk="1" hangingPunct="1">
              <a:buFontTx/>
              <a:buNone/>
            </a:pPr>
            <a:r>
              <a:rPr lang="en-US" smtClean="0">
                <a:solidFill>
                  <a:srgbClr val="0000FF"/>
                </a:solidFill>
              </a:rPr>
              <a:t>x = 3; x.f</a:t>
            </a:r>
          </a:p>
          <a:p>
            <a:pPr lvl="2" eaLnBrk="1" hangingPunct="1">
              <a:buFontTx/>
              <a:buNone/>
            </a:pPr>
            <a:r>
              <a:rPr lang="en-US" smtClean="0">
                <a:solidFill>
                  <a:srgbClr val="0000FF"/>
                </a:solidFill>
              </a:rPr>
              <a:t>NoMethodError: undefined method 'f' for 3:Fixnum</a:t>
            </a:r>
            <a:endParaRPr lang="en-US" smtClean="0"/>
          </a:p>
          <a:p>
            <a:pPr eaLnBrk="1" hangingPunct="1"/>
            <a:r>
              <a:rPr lang="en-US" smtClean="0"/>
              <a:t>We say that Ruby is </a:t>
            </a:r>
            <a:r>
              <a:rPr lang="en-US" i="1" smtClean="0"/>
              <a:t>dynamically typed</a:t>
            </a:r>
          </a:p>
          <a:p>
            <a:pPr lvl="1" eaLnBrk="1" hangingPunct="1"/>
            <a:r>
              <a:rPr lang="en-US" smtClean="0"/>
              <a:t>types are determined and checked at run time</a:t>
            </a:r>
          </a:p>
          <a:p>
            <a:pPr eaLnBrk="1" hangingPunct="1"/>
            <a:r>
              <a:rPr lang="en-US" smtClean="0"/>
              <a:t>Compare to C, which is </a:t>
            </a:r>
            <a:r>
              <a:rPr lang="en-US" i="1" smtClean="0"/>
              <a:t>statically typed</a:t>
            </a:r>
          </a:p>
        </p:txBody>
      </p:sp>
      <p:sp>
        <p:nvSpPr>
          <p:cNvPr id="376836" name="Text Box 4"/>
          <p:cNvSpPr txBox="1">
            <a:spLocks noChangeArrowheads="1"/>
          </p:cNvSpPr>
          <p:nvPr/>
        </p:nvSpPr>
        <p:spPr bwMode="auto">
          <a:xfrm>
            <a:off x="762000" y="4800600"/>
            <a:ext cx="3810000" cy="1203325"/>
          </a:xfrm>
          <a:prstGeom prst="rect">
            <a:avLst/>
          </a:prstGeom>
          <a:noFill/>
          <a:ln w="12700">
            <a:solidFill>
              <a:schemeClr val="tx1"/>
            </a:solidFill>
            <a:miter lim="800000"/>
            <a:headEnd/>
            <a:tailEnd/>
          </a:ln>
        </p:spPr>
        <p:txBody>
          <a:bodyPr>
            <a:spAutoFit/>
          </a:bodyPr>
          <a:lstStyle/>
          <a:p>
            <a:pPr eaLnBrk="0" hangingPunct="0"/>
            <a:r>
              <a:rPr lang="en-US"/>
              <a:t># Ruby</a:t>
            </a:r>
          </a:p>
          <a:p>
            <a:pPr eaLnBrk="0" hangingPunct="0"/>
            <a:r>
              <a:rPr lang="en-US"/>
              <a:t>x = 3</a:t>
            </a:r>
          </a:p>
          <a:p>
            <a:pPr eaLnBrk="0" hangingPunct="0"/>
            <a:r>
              <a:rPr lang="en-US"/>
              <a:t>x = "f"  # gives x a</a:t>
            </a:r>
          </a:p>
          <a:p>
            <a:pPr eaLnBrk="0" hangingPunct="0"/>
            <a:r>
              <a:rPr lang="en-US"/>
              <a:t>         # new type</a:t>
            </a:r>
          </a:p>
        </p:txBody>
      </p:sp>
      <p:sp>
        <p:nvSpPr>
          <p:cNvPr id="376837" name="Text Box 5"/>
          <p:cNvSpPr txBox="1">
            <a:spLocks noChangeArrowheads="1"/>
          </p:cNvSpPr>
          <p:nvPr/>
        </p:nvSpPr>
        <p:spPr bwMode="auto">
          <a:xfrm>
            <a:off x="4800600" y="4800600"/>
            <a:ext cx="4114800" cy="1203325"/>
          </a:xfrm>
          <a:prstGeom prst="rect">
            <a:avLst/>
          </a:prstGeom>
          <a:noFill/>
          <a:ln w="12700">
            <a:solidFill>
              <a:schemeClr val="tx1"/>
            </a:solidFill>
            <a:miter lim="800000"/>
            <a:headEnd/>
            <a:tailEnd/>
          </a:ln>
        </p:spPr>
        <p:txBody>
          <a:bodyPr>
            <a:spAutoFit/>
          </a:bodyPr>
          <a:lstStyle/>
          <a:p>
            <a:pPr eaLnBrk="0" hangingPunct="0"/>
            <a:r>
              <a:rPr lang="en-US"/>
              <a:t>/* C */</a:t>
            </a:r>
          </a:p>
          <a:p>
            <a:pPr eaLnBrk="0" hangingPunct="0"/>
            <a:r>
              <a:rPr lang="en-US"/>
              <a:t>int x;</a:t>
            </a:r>
          </a:p>
          <a:p>
            <a:pPr eaLnBrk="0" hangingPunct="0"/>
            <a:r>
              <a:rPr lang="en-US"/>
              <a:t>x = 3;</a:t>
            </a:r>
          </a:p>
          <a:p>
            <a:pPr eaLnBrk="0" hangingPunct="0"/>
            <a:r>
              <a:rPr lang="en-US"/>
              <a:t>x = "f"; /* not allowed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683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683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68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6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animBg="1"/>
      <p:bldP spid="37683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1"/>
          </p:nvPr>
        </p:nvSpPr>
        <p:spPr>
          <a:ln/>
        </p:spPr>
        <p:txBody>
          <a:bodyPr/>
          <a:lstStyle/>
          <a:p>
            <a:pPr>
              <a:defRPr/>
            </a:pPr>
            <a:fld id="{CC5BDAC8-DB39-4A69-90CD-A0472C07A745}" type="slidenum">
              <a:rPr lang="en-US"/>
              <a:pPr>
                <a:defRPr/>
              </a:pPr>
              <a:t>3</a:t>
            </a:fld>
            <a:endParaRPr lang="en-US"/>
          </a:p>
        </p:txBody>
      </p:sp>
      <p:sp>
        <p:nvSpPr>
          <p:cNvPr id="6" name="Footer Placeholder 3"/>
          <p:cNvSpPr>
            <a:spLocks noGrp="1"/>
          </p:cNvSpPr>
          <p:nvPr>
            <p:ph type="ftr" sz="quarter" idx="10"/>
          </p:nvPr>
        </p:nvSpPr>
        <p:spPr/>
        <p:txBody>
          <a:bodyPr/>
          <a:lstStyle/>
          <a:p>
            <a:pPr>
              <a:defRPr/>
            </a:pPr>
            <a:r>
              <a:rPr lang="en-US">
                <a:latin typeface="+mn-lt"/>
              </a:rPr>
              <a:t>CMSC 330</a:t>
            </a:r>
          </a:p>
        </p:txBody>
      </p:sp>
      <p:sp>
        <p:nvSpPr>
          <p:cNvPr id="7"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5360BE5F-ABEC-49E6-BD00-A66F445772A1}" type="slidenum">
              <a:rPr lang="en-US" sz="1200" b="0">
                <a:latin typeface="+mn-lt"/>
              </a:rPr>
              <a:pPr algn="r" eaLnBrk="0" hangingPunct="0">
                <a:defRPr/>
              </a:pPr>
              <a:t>3</a:t>
            </a:fld>
            <a:endParaRPr lang="en-US" sz="1200" b="0">
              <a:latin typeface="+mn-lt"/>
            </a:endParaRPr>
          </a:p>
        </p:txBody>
      </p:sp>
      <p:sp>
        <p:nvSpPr>
          <p:cNvPr id="20483" name="Rectangle 2"/>
          <p:cNvSpPr>
            <a:spLocks noGrp="1" noChangeArrowheads="1"/>
          </p:cNvSpPr>
          <p:nvPr>
            <p:ph type="title"/>
          </p:nvPr>
        </p:nvSpPr>
        <p:spPr/>
        <p:txBody>
          <a:bodyPr/>
          <a:lstStyle/>
          <a:p>
            <a:pPr eaLnBrk="1" hangingPunct="1"/>
            <a:r>
              <a:rPr lang="en-US" smtClean="0"/>
              <a:t>Books on Ruby</a:t>
            </a:r>
          </a:p>
        </p:txBody>
      </p:sp>
      <p:sp>
        <p:nvSpPr>
          <p:cNvPr id="20484" name="Rectangle 3"/>
          <p:cNvSpPr>
            <a:spLocks noGrp="1" noChangeArrowheads="1"/>
          </p:cNvSpPr>
          <p:nvPr>
            <p:ph type="body" idx="1"/>
          </p:nvPr>
        </p:nvSpPr>
        <p:spPr>
          <a:xfrm>
            <a:off x="457200" y="5638800"/>
            <a:ext cx="8153400" cy="838200"/>
          </a:xfrm>
        </p:spPr>
        <p:txBody>
          <a:bodyPr/>
          <a:lstStyle/>
          <a:p>
            <a:pPr lvl="1" eaLnBrk="1" hangingPunct="1"/>
            <a:r>
              <a:rPr lang="en-US" smtClean="0"/>
              <a:t>Earlier version of Thomas book available on web</a:t>
            </a:r>
          </a:p>
          <a:p>
            <a:pPr lvl="2" eaLnBrk="1" hangingPunct="1"/>
            <a:r>
              <a:rPr lang="en-US" smtClean="0"/>
              <a:t>See class webpage</a:t>
            </a:r>
          </a:p>
        </p:txBody>
      </p:sp>
      <p:pic>
        <p:nvPicPr>
          <p:cNvPr id="20485" name="Picture 6" descr="0596002149"/>
          <p:cNvPicPr>
            <a:picLocks noChangeAspect="1" noChangeArrowheads="1"/>
          </p:cNvPicPr>
          <p:nvPr/>
        </p:nvPicPr>
        <p:blipFill>
          <a:blip r:embed="rId3" cstate="print"/>
          <a:srcRect/>
          <a:stretch>
            <a:fillRect/>
          </a:stretch>
        </p:blipFill>
        <p:spPr bwMode="auto">
          <a:xfrm>
            <a:off x="1143000" y="1447800"/>
            <a:ext cx="2733675" cy="4103688"/>
          </a:xfrm>
          <a:prstGeom prst="rect">
            <a:avLst/>
          </a:prstGeom>
          <a:noFill/>
          <a:ln w="9525">
            <a:noFill/>
            <a:miter lim="800000"/>
            <a:headEnd/>
            <a:tailEnd/>
          </a:ln>
        </p:spPr>
      </p:pic>
      <p:pic>
        <p:nvPicPr>
          <p:cNvPr id="20486" name="Picture 7" descr="0974514055"/>
          <p:cNvPicPr>
            <a:picLocks noChangeAspect="1" noChangeArrowheads="1"/>
          </p:cNvPicPr>
          <p:nvPr/>
        </p:nvPicPr>
        <p:blipFill>
          <a:blip r:embed="rId4" cstate="print"/>
          <a:srcRect/>
          <a:stretch>
            <a:fillRect/>
          </a:stretch>
        </p:blipFill>
        <p:spPr bwMode="auto">
          <a:xfrm>
            <a:off x="4572000" y="1447800"/>
            <a:ext cx="3409950" cy="4113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EE03B4FD-C60C-44E9-A7A2-C14FA3BE55CD}" type="slidenum">
              <a:rPr lang="en-US"/>
              <a:pPr>
                <a:defRPr/>
              </a:pPr>
              <a:t>30</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E8F12753-962A-404B-9AB1-55BE11269DB4}" type="slidenum">
              <a:rPr lang="en-US" sz="1200" b="0">
                <a:latin typeface="+mn-lt"/>
              </a:rPr>
              <a:pPr algn="r" eaLnBrk="0" hangingPunct="0">
                <a:defRPr/>
              </a:pPr>
              <a:t>30</a:t>
            </a:fld>
            <a:endParaRPr lang="en-US" sz="1200" b="0">
              <a:latin typeface="+mn-lt"/>
            </a:endParaRPr>
          </a:p>
        </p:txBody>
      </p:sp>
      <p:sp>
        <p:nvSpPr>
          <p:cNvPr id="74755" name="Rectangle 2"/>
          <p:cNvSpPr>
            <a:spLocks noGrp="1" noChangeArrowheads="1"/>
          </p:cNvSpPr>
          <p:nvPr>
            <p:ph type="title"/>
          </p:nvPr>
        </p:nvSpPr>
        <p:spPr/>
        <p:txBody>
          <a:bodyPr/>
          <a:lstStyle/>
          <a:p>
            <a:pPr eaLnBrk="1" hangingPunct="1"/>
            <a:r>
              <a:rPr lang="en-US" smtClean="0"/>
              <a:t>Types in Java and C++</a:t>
            </a:r>
          </a:p>
        </p:txBody>
      </p:sp>
      <p:sp>
        <p:nvSpPr>
          <p:cNvPr id="378883" name="Rectangle 3"/>
          <p:cNvSpPr>
            <a:spLocks noGrp="1" noChangeArrowheads="1"/>
          </p:cNvSpPr>
          <p:nvPr>
            <p:ph type="body" idx="1"/>
          </p:nvPr>
        </p:nvSpPr>
        <p:spPr/>
        <p:txBody>
          <a:bodyPr/>
          <a:lstStyle/>
          <a:p>
            <a:pPr eaLnBrk="1" hangingPunct="1"/>
            <a:r>
              <a:rPr lang="en-US" smtClean="0"/>
              <a:t>Is Java statically or dynamically typed?</a:t>
            </a:r>
          </a:p>
          <a:p>
            <a:pPr lvl="1" eaLnBrk="1" hangingPunct="1"/>
            <a:r>
              <a:rPr lang="en-US" smtClean="0"/>
              <a:t>a little of both</a:t>
            </a:r>
          </a:p>
          <a:p>
            <a:pPr lvl="1" eaLnBrk="1" hangingPunct="1"/>
            <a:r>
              <a:rPr lang="en-US" smtClean="0"/>
              <a:t>many things are checked statically</a:t>
            </a:r>
          </a:p>
          <a:p>
            <a:pPr lvl="2" eaLnBrk="1" hangingPunct="1">
              <a:buFontTx/>
              <a:buNone/>
            </a:pPr>
            <a:r>
              <a:rPr lang="en-US" smtClean="0">
                <a:solidFill>
                  <a:srgbClr val="0000FF"/>
                </a:solidFill>
              </a:rPr>
              <a:t>Object x = new Object();</a:t>
            </a:r>
          </a:p>
          <a:p>
            <a:pPr lvl="2" eaLnBrk="1" hangingPunct="1">
              <a:buFontTx/>
              <a:buNone/>
            </a:pPr>
            <a:r>
              <a:rPr lang="en-US" smtClean="0">
                <a:solidFill>
                  <a:srgbClr val="0000FF"/>
                </a:solidFill>
              </a:rPr>
              <a:t>x.println(“hello”);   // No such method error at compile time</a:t>
            </a:r>
            <a:endParaRPr lang="en-US" smtClean="0"/>
          </a:p>
          <a:p>
            <a:pPr lvl="1" eaLnBrk="1" hangingPunct="1"/>
            <a:r>
              <a:rPr lang="en-US" smtClean="0"/>
              <a:t>but other things are checked dynamically</a:t>
            </a:r>
          </a:p>
          <a:p>
            <a:pPr lvl="2" eaLnBrk="1" hangingPunct="1">
              <a:buFontTx/>
              <a:buNone/>
            </a:pPr>
            <a:r>
              <a:rPr lang="en-US" smtClean="0">
                <a:solidFill>
                  <a:srgbClr val="0000FF"/>
                </a:solidFill>
              </a:rPr>
              <a:t>Object o = new Object();</a:t>
            </a:r>
          </a:p>
          <a:p>
            <a:pPr lvl="2" eaLnBrk="1" hangingPunct="1">
              <a:buFontTx/>
              <a:buNone/>
            </a:pPr>
            <a:r>
              <a:rPr lang="en-US" smtClean="0">
                <a:solidFill>
                  <a:srgbClr val="0000FF"/>
                </a:solidFill>
              </a:rPr>
              <a:t>String s = (String) o;  // No compiler warning, fails at run time</a:t>
            </a:r>
          </a:p>
          <a:p>
            <a:pPr lvl="2" eaLnBrk="1" hangingPunct="1">
              <a:buFontTx/>
              <a:buNone/>
            </a:pPr>
            <a:r>
              <a:rPr lang="en-US" smtClean="0">
                <a:solidFill>
                  <a:srgbClr val="0000FF"/>
                </a:solidFill>
              </a:rPr>
              <a:t>// (Some Java compilers may be smart enough to warn about above cast)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8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8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8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88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8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8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8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14CCA9E6-0A23-448D-BD6E-832AB5567717}" type="slidenum">
              <a:rPr lang="en-US"/>
              <a:pPr>
                <a:defRPr/>
              </a:pPr>
              <a:t>31</a:t>
            </a:fld>
            <a:endParaRPr lang="en-US"/>
          </a:p>
        </p:txBody>
      </p:sp>
      <p:sp>
        <p:nvSpPr>
          <p:cNvPr id="24" name="Footer Placeholder 3"/>
          <p:cNvSpPr>
            <a:spLocks noGrp="1"/>
          </p:cNvSpPr>
          <p:nvPr>
            <p:ph type="ftr" sz="quarter" idx="10"/>
          </p:nvPr>
        </p:nvSpPr>
        <p:spPr/>
        <p:txBody>
          <a:bodyPr/>
          <a:lstStyle/>
          <a:p>
            <a:pPr>
              <a:defRPr/>
            </a:pPr>
            <a:r>
              <a:rPr lang="en-US">
                <a:latin typeface="+mn-lt"/>
              </a:rPr>
              <a:t>CMSC 330</a:t>
            </a:r>
          </a:p>
        </p:txBody>
      </p:sp>
      <p:sp>
        <p:nvSpPr>
          <p:cNvPr id="2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B81067B1-E789-49E4-92D5-CEB13DD64460}" type="slidenum">
              <a:rPr lang="en-US" sz="1200" b="0">
                <a:latin typeface="+mn-lt"/>
              </a:rPr>
              <a:pPr algn="r" eaLnBrk="0" hangingPunct="0">
                <a:defRPr/>
              </a:pPr>
              <a:t>31</a:t>
            </a:fld>
            <a:endParaRPr lang="en-US" sz="1200" b="0">
              <a:latin typeface="+mn-lt"/>
            </a:endParaRPr>
          </a:p>
        </p:txBody>
      </p:sp>
      <p:sp>
        <p:nvSpPr>
          <p:cNvPr id="76803" name="Rectangle 2"/>
          <p:cNvSpPr>
            <a:spLocks noGrp="1" noChangeArrowheads="1"/>
          </p:cNvSpPr>
          <p:nvPr>
            <p:ph type="title"/>
          </p:nvPr>
        </p:nvSpPr>
        <p:spPr/>
        <p:txBody>
          <a:bodyPr/>
          <a:lstStyle/>
          <a:p>
            <a:pPr eaLnBrk="1" hangingPunct="1"/>
            <a:r>
              <a:rPr lang="en-US" smtClean="0"/>
              <a:t>Tradeoffs?</a:t>
            </a:r>
          </a:p>
        </p:txBody>
      </p:sp>
      <p:graphicFrame>
        <p:nvGraphicFramePr>
          <p:cNvPr id="380953" name="Group 25"/>
          <p:cNvGraphicFramePr>
            <a:graphicFrameLocks noGrp="1"/>
          </p:cNvGraphicFramePr>
          <p:nvPr/>
        </p:nvGraphicFramePr>
        <p:xfrm>
          <a:off x="1219200" y="1828800"/>
          <a:ext cx="6858000" cy="3431541"/>
        </p:xfrm>
        <a:graphic>
          <a:graphicData uri="http://schemas.openxmlformats.org/drawingml/2006/table">
            <a:tbl>
              <a:tblPr/>
              <a:tblGrid>
                <a:gridCol w="3133725"/>
                <a:gridCol w="3724275"/>
              </a:tblGrid>
              <a:tr h="547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smtClean="0">
                          <a:ln>
                            <a:noFill/>
                          </a:ln>
                          <a:solidFill>
                            <a:schemeClr val="tx1"/>
                          </a:solidFill>
                          <a:effectLst/>
                          <a:latin typeface="Arial" charset="0"/>
                          <a:ea typeface="ＭＳ Ｐゴシック" charset="-128"/>
                        </a:rPr>
                        <a:t>Static types</a:t>
                      </a:r>
                      <a:endParaRPr kumimoji="0" lang="en-US" sz="2000" b="0" i="0" u="none" strike="noStrike" cap="none" normalizeH="0" baseline="0" smtClean="0">
                        <a:ln>
                          <a:noFill/>
                        </a:ln>
                        <a:solidFill>
                          <a:schemeClr val="tx1"/>
                        </a:solidFill>
                        <a:effectLst/>
                        <a:latin typeface="Arial" charset="0"/>
                        <a:ea typeface="ＭＳ Ｐゴシック" charset="-128"/>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smtClean="0">
                          <a:ln>
                            <a:noFill/>
                          </a:ln>
                          <a:solidFill>
                            <a:schemeClr val="tx1"/>
                          </a:solidFill>
                          <a:effectLst/>
                          <a:latin typeface="Arial" charset="0"/>
                          <a:ea typeface="ＭＳ Ｐゴシック" charset="-128"/>
                        </a:rPr>
                        <a:t>Dynamic types</a:t>
                      </a:r>
                    </a:p>
                  </a:txBody>
                  <a:tcPr horzOverflow="overflow">
                    <a:lnL>
                      <a:noFill/>
                    </a:lnL>
                    <a:lnR cap="flat">
                      <a:noFill/>
                    </a:lnR>
                    <a:lnT cap="flat">
                      <a:noFill/>
                    </a:lnT>
                    <a:lnB>
                      <a:noFill/>
                    </a:lnB>
                    <a:lnTlToBr>
                      <a:noFill/>
                    </a:lnTlToBr>
                    <a:lnBlToTr>
                      <a:noFill/>
                    </a:lnBlToTr>
                    <a:noFill/>
                  </a:tcPr>
                </a:tc>
              </a:tr>
              <a:tr h="842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more work to do when writing code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less work when writing code</a:t>
                      </a:r>
                    </a:p>
                  </a:txBody>
                  <a:tcPr horzOverflow="overflow">
                    <a:lnL>
                      <a:noFill/>
                    </a:lnL>
                    <a:lnR cap="flat">
                      <a:noFill/>
                    </a:lnR>
                    <a:lnT>
                      <a:noFill/>
                    </a:lnT>
                    <a:lnB>
                      <a:noFill/>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helps prevent some subtle errors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can use objects incorrectly and not realize until execution</a:t>
                      </a:r>
                    </a:p>
                  </a:txBody>
                  <a:tcPr horzOverflow="overflow">
                    <a:lnL>
                      <a:noFill/>
                    </a:lnL>
                    <a:lnR cap="flat">
                      <a:noFill/>
                    </a:lnR>
                    <a:lnT>
                      <a:noFill/>
                    </a:lnT>
                    <a:lnB>
                      <a:noFill/>
                    </a:lnB>
                    <a:lnTlToBr>
                      <a:noFill/>
                    </a:lnTlToBr>
                    <a:lnBlToTr>
                      <a:noFill/>
                    </a:lnBlToTr>
                    <a:noFill/>
                  </a:tcPr>
                </a:tc>
              </a:tr>
              <a:tr h="1339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fewer programs type check</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ＭＳ Ｐゴシック" charset="-128"/>
                        </a:rPr>
                        <a:t>more programs type check</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a:ln/>
        </p:spPr>
        <p:txBody>
          <a:bodyPr/>
          <a:lstStyle/>
          <a:p>
            <a:pPr>
              <a:defRPr/>
            </a:pPr>
            <a:fld id="{667975B3-D553-4693-AA20-44753A095EA7}" type="slidenum">
              <a:rPr lang="en-US"/>
              <a:pPr>
                <a:defRPr/>
              </a:pPr>
              <a:t>4</a:t>
            </a:fld>
            <a:endParaRPr lang="en-US"/>
          </a:p>
        </p:txBody>
      </p:sp>
      <p:sp>
        <p:nvSpPr>
          <p:cNvPr id="5" name="Footer Placeholder 3"/>
          <p:cNvSpPr>
            <a:spLocks noGrp="1"/>
          </p:cNvSpPr>
          <p:nvPr>
            <p:ph type="ftr" sz="quarter" idx="10"/>
          </p:nvPr>
        </p:nvSpPr>
        <p:spPr/>
        <p:txBody>
          <a:bodyPr/>
          <a:lstStyle/>
          <a:p>
            <a:pPr>
              <a:defRPr/>
            </a:pPr>
            <a:r>
              <a:rPr lang="en-US">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1BB75F44-8C37-4C03-9953-1732CB2EB296}" type="slidenum">
              <a:rPr lang="en-US" sz="1200" b="0">
                <a:latin typeface="+mn-lt"/>
              </a:rPr>
              <a:pPr algn="r" eaLnBrk="0" hangingPunct="0">
                <a:defRPr/>
              </a:pPr>
              <a:t>4</a:t>
            </a:fld>
            <a:endParaRPr lang="en-US" sz="1200" b="0">
              <a:latin typeface="+mn-lt"/>
            </a:endParaRPr>
          </a:p>
        </p:txBody>
      </p:sp>
      <p:sp>
        <p:nvSpPr>
          <p:cNvPr id="22531" name="Rectangle 2"/>
          <p:cNvSpPr>
            <a:spLocks noGrp="1" noChangeArrowheads="1"/>
          </p:cNvSpPr>
          <p:nvPr>
            <p:ph type="title"/>
          </p:nvPr>
        </p:nvSpPr>
        <p:spPr/>
        <p:txBody>
          <a:bodyPr/>
          <a:lstStyle/>
          <a:p>
            <a:pPr eaLnBrk="1" hangingPunct="1"/>
            <a:r>
              <a:rPr lang="en-US" smtClean="0"/>
              <a:t>Applications of Scripting Languages</a:t>
            </a:r>
          </a:p>
        </p:txBody>
      </p:sp>
      <p:sp>
        <p:nvSpPr>
          <p:cNvPr id="333827" name="Rectangle 3"/>
          <p:cNvSpPr>
            <a:spLocks noGrp="1" noChangeArrowheads="1"/>
          </p:cNvSpPr>
          <p:nvPr>
            <p:ph type="body" idx="1"/>
          </p:nvPr>
        </p:nvSpPr>
        <p:spPr>
          <a:xfrm>
            <a:off x="457200" y="1524000"/>
            <a:ext cx="8153400" cy="4953000"/>
          </a:xfrm>
        </p:spPr>
        <p:txBody>
          <a:bodyPr/>
          <a:lstStyle/>
          <a:p>
            <a:pPr eaLnBrk="1" hangingPunct="1"/>
            <a:r>
              <a:rPr lang="en-US" dirty="0" smtClean="0"/>
              <a:t>Scripting languages have many uses</a:t>
            </a:r>
          </a:p>
          <a:p>
            <a:pPr lvl="1" eaLnBrk="1" hangingPunct="1"/>
            <a:r>
              <a:rPr lang="en-US" dirty="0" smtClean="0"/>
              <a:t>automating system administration</a:t>
            </a:r>
          </a:p>
          <a:p>
            <a:pPr lvl="1" eaLnBrk="1" hangingPunct="1"/>
            <a:r>
              <a:rPr lang="en-US" dirty="0" smtClean="0"/>
              <a:t>automating user tasks</a:t>
            </a:r>
          </a:p>
          <a:p>
            <a:pPr lvl="1" eaLnBrk="1" hangingPunct="1"/>
            <a:r>
              <a:rPr lang="en-US" dirty="0" smtClean="0"/>
              <a:t>quick-and-dirty development</a:t>
            </a:r>
          </a:p>
          <a:p>
            <a:pPr lvl="1" eaLnBrk="1" hangingPunct="1"/>
            <a:endParaRPr lang="en-US" dirty="0" smtClean="0"/>
          </a:p>
          <a:p>
            <a:pPr eaLnBrk="1" hangingPunct="1"/>
            <a:r>
              <a:rPr lang="en-US" dirty="0" smtClean="0"/>
              <a:t>Major application:</a:t>
            </a:r>
          </a:p>
          <a:p>
            <a:pPr algn="ctr" eaLnBrk="1" hangingPunct="1">
              <a:buFontTx/>
              <a:buNone/>
            </a:pPr>
            <a:r>
              <a:rPr lang="en-US" dirty="0" smtClean="0">
                <a:solidFill>
                  <a:srgbClr val="FF0000"/>
                </a:solidFill>
              </a:rPr>
              <a:t>Text processing</a:t>
            </a:r>
            <a:endParaRPr lang="en-US" dirty="0" smtClean="0"/>
          </a:p>
          <a:p>
            <a:pPr lvl="1" eaLnBrk="1" hangingPunct="1"/>
            <a:endParaRPr lang="en-US" dirty="0" smtClean="0"/>
          </a:p>
          <a:p>
            <a:pPr lvl="1" eaLnBrk="1" hangingPunct="1"/>
            <a:endParaRPr lang="en-US" dirty="0" smtClean="0"/>
          </a:p>
        </p:txBody>
      </p:sp>
      <p:pic>
        <p:nvPicPr>
          <p:cNvPr id="333828" name="Picture 4" descr="lg-go-away-sticker"/>
          <p:cNvPicPr>
            <a:picLocks noChangeAspect="1" noChangeArrowheads="1"/>
          </p:cNvPicPr>
          <p:nvPr/>
        </p:nvPicPr>
        <p:blipFill>
          <a:blip r:embed="rId3" cstate="print"/>
          <a:srcRect/>
          <a:stretch>
            <a:fillRect/>
          </a:stretch>
        </p:blipFill>
        <p:spPr bwMode="auto">
          <a:xfrm>
            <a:off x="6096000" y="1981200"/>
            <a:ext cx="2667000" cy="2500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382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382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3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AED74342-ACE8-431B-A6B5-4A6DDC743E5A}" type="slidenum">
              <a:rPr lang="en-US"/>
              <a:pPr>
                <a:defRPr/>
              </a:pPr>
              <a:t>5</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3D061053-DC97-4EA3-938C-3E1F92E1E60A}" type="slidenum">
              <a:rPr lang="en-US" sz="1200" b="0">
                <a:latin typeface="+mn-lt"/>
              </a:rPr>
              <a:pPr algn="r" eaLnBrk="0" hangingPunct="0">
                <a:defRPr/>
              </a:pPr>
              <a:t>5</a:t>
            </a:fld>
            <a:endParaRPr lang="en-US" sz="1200" b="0">
              <a:latin typeface="+mn-lt"/>
            </a:endParaRPr>
          </a:p>
        </p:txBody>
      </p:sp>
      <p:sp>
        <p:nvSpPr>
          <p:cNvPr id="24579" name="Rectangle 2"/>
          <p:cNvSpPr>
            <a:spLocks noGrp="1" noChangeArrowheads="1"/>
          </p:cNvSpPr>
          <p:nvPr>
            <p:ph type="title"/>
          </p:nvPr>
        </p:nvSpPr>
        <p:spPr/>
        <p:txBody>
          <a:bodyPr/>
          <a:lstStyle/>
          <a:p>
            <a:pPr eaLnBrk="1" hangingPunct="1"/>
            <a:r>
              <a:rPr lang="en-US" smtClean="0"/>
              <a:t>Output from Command-Line Tool</a:t>
            </a:r>
          </a:p>
        </p:txBody>
      </p:sp>
      <p:sp>
        <p:nvSpPr>
          <p:cNvPr id="24580" name="Text Box 3"/>
          <p:cNvSpPr txBox="1">
            <a:spLocks noChangeArrowheads="1"/>
          </p:cNvSpPr>
          <p:nvPr/>
        </p:nvSpPr>
        <p:spPr bwMode="auto">
          <a:xfrm>
            <a:off x="1295400" y="1600200"/>
            <a:ext cx="4419600" cy="4452938"/>
          </a:xfrm>
          <a:prstGeom prst="rect">
            <a:avLst/>
          </a:prstGeom>
          <a:noFill/>
          <a:ln w="38100">
            <a:noFill/>
            <a:miter lim="800000"/>
            <a:headEnd/>
            <a:tailEnd/>
          </a:ln>
        </p:spPr>
        <p:txBody>
          <a:bodyPr>
            <a:spAutoFit/>
          </a:bodyPr>
          <a:lstStyle/>
          <a:p>
            <a:pPr eaLnBrk="0" hangingPunct="0"/>
            <a:r>
              <a:rPr lang="en-US" sz="1400"/>
              <a:t>% wc *</a:t>
            </a:r>
          </a:p>
          <a:p>
            <a:pPr eaLnBrk="0" hangingPunct="0"/>
            <a:r>
              <a:rPr lang="en-US" sz="1400"/>
              <a:t>     271     674    5323 AST.c</a:t>
            </a:r>
          </a:p>
          <a:p>
            <a:pPr eaLnBrk="0" hangingPunct="0"/>
            <a:r>
              <a:rPr lang="en-US" sz="1400"/>
              <a:t>     100     392    3219 AST.h</a:t>
            </a:r>
          </a:p>
          <a:p>
            <a:pPr eaLnBrk="0" hangingPunct="0"/>
            <a:r>
              <a:rPr lang="en-US" sz="1400"/>
              <a:t>     117    1459  238788 AST.o</a:t>
            </a:r>
          </a:p>
          <a:p>
            <a:pPr eaLnBrk="0" hangingPunct="0"/>
            <a:r>
              <a:rPr lang="en-US" sz="1400"/>
              <a:t>    1874    5428   47461 AST_defs.c</a:t>
            </a:r>
          </a:p>
          <a:p>
            <a:pPr eaLnBrk="0" hangingPunct="0"/>
            <a:r>
              <a:rPr lang="en-US" sz="1400"/>
              <a:t>    1375    6307   53667 AST_defs.h</a:t>
            </a:r>
          </a:p>
          <a:p>
            <a:pPr eaLnBrk="0" hangingPunct="0"/>
            <a:r>
              <a:rPr lang="en-US" sz="1400"/>
              <a:t>     371     884    9483 AST_parent.c</a:t>
            </a:r>
          </a:p>
          <a:p>
            <a:pPr eaLnBrk="0" hangingPunct="0"/>
            <a:r>
              <a:rPr lang="en-US" sz="1400"/>
              <a:t>     810    2328   24589 AST_print.c</a:t>
            </a:r>
          </a:p>
          <a:p>
            <a:pPr eaLnBrk="0" hangingPunct="0"/>
            <a:r>
              <a:rPr lang="en-US" sz="1400"/>
              <a:t>     640    3070   33530 AST_types.h</a:t>
            </a:r>
          </a:p>
          <a:p>
            <a:pPr eaLnBrk="0" hangingPunct="0"/>
            <a:r>
              <a:rPr lang="en-US" sz="1400"/>
              <a:t>     285     846    7081 AST_utils.c</a:t>
            </a:r>
          </a:p>
          <a:p>
            <a:pPr eaLnBrk="0" hangingPunct="0"/>
            <a:r>
              <a:rPr lang="en-US" sz="1400"/>
              <a:t>      59     274    2154 AST_utils.h</a:t>
            </a:r>
          </a:p>
          <a:p>
            <a:pPr eaLnBrk="0" hangingPunct="0"/>
            <a:r>
              <a:rPr lang="en-US" sz="1400"/>
              <a:t>      50     400   28756 AST_utils.o</a:t>
            </a:r>
          </a:p>
          <a:p>
            <a:pPr eaLnBrk="0" hangingPunct="0"/>
            <a:r>
              <a:rPr lang="en-US" sz="1400"/>
              <a:t>     866    2757   25873 Makefile</a:t>
            </a:r>
          </a:p>
          <a:p>
            <a:pPr eaLnBrk="0" hangingPunct="0"/>
            <a:r>
              <a:rPr lang="en-US" sz="1400"/>
              <a:t>     270     725    5578 Makefile.am</a:t>
            </a:r>
          </a:p>
          <a:p>
            <a:pPr eaLnBrk="0" hangingPunct="0"/>
            <a:r>
              <a:rPr lang="en-US" sz="1400"/>
              <a:t>     866    2743   27320 Makefile.in</a:t>
            </a:r>
          </a:p>
          <a:p>
            <a:pPr eaLnBrk="0" hangingPunct="0"/>
            <a:r>
              <a:rPr lang="en-US" sz="1400"/>
              <a:t>      38     175    1154 alloca.c</a:t>
            </a:r>
          </a:p>
          <a:p>
            <a:pPr eaLnBrk="0" hangingPunct="0"/>
            <a:r>
              <a:rPr lang="en-US" sz="1400"/>
              <a:t>    2035    4516   47721 aloctypes.c</a:t>
            </a:r>
          </a:p>
          <a:p>
            <a:pPr eaLnBrk="0" hangingPunct="0"/>
            <a:r>
              <a:rPr lang="en-US" sz="1400"/>
              <a:t>      86     350    3286 aloctypes.h</a:t>
            </a:r>
          </a:p>
          <a:p>
            <a:pPr eaLnBrk="0" hangingPunct="0"/>
            <a:r>
              <a:rPr lang="en-US" sz="1400"/>
              <a:t>     104    1051   66848 aloctypes.o</a:t>
            </a:r>
          </a:p>
          <a:p>
            <a:pPr eaLnBrk="0" hangingPunct="0">
              <a:spcBef>
                <a:spcPct val="50000"/>
              </a:spcBef>
            </a:pPr>
            <a:r>
              <a:rPr lang="en-US" sz="140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F62F63FA-7DA4-404A-8B73-F4A7E555AC01}" type="slidenum">
              <a:rPr lang="en-US"/>
              <a:pPr>
                <a:defRPr/>
              </a:pPr>
              <a:t>6</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7BB24EB8-B494-4314-8CF0-408D156F0375}" type="slidenum">
              <a:rPr lang="en-US" sz="1200" b="0">
                <a:latin typeface="+mn-lt"/>
              </a:rPr>
              <a:pPr algn="r" eaLnBrk="0" hangingPunct="0">
                <a:defRPr/>
              </a:pPr>
              <a:t>6</a:t>
            </a:fld>
            <a:endParaRPr lang="en-US" sz="1200" b="0">
              <a:latin typeface="+mn-lt"/>
            </a:endParaRPr>
          </a:p>
        </p:txBody>
      </p:sp>
      <p:sp>
        <p:nvSpPr>
          <p:cNvPr id="26627" name="Rectangle 2"/>
          <p:cNvSpPr>
            <a:spLocks noGrp="1" noChangeArrowheads="1"/>
          </p:cNvSpPr>
          <p:nvPr>
            <p:ph type="title"/>
          </p:nvPr>
        </p:nvSpPr>
        <p:spPr/>
        <p:txBody>
          <a:bodyPr/>
          <a:lstStyle/>
          <a:p>
            <a:pPr eaLnBrk="1" hangingPunct="1"/>
            <a:r>
              <a:rPr lang="en-US" smtClean="0"/>
              <a:t>Climate Data for IAD in August, 2005</a:t>
            </a:r>
            <a:endParaRPr lang="en-US" sz="1600" smtClean="0"/>
          </a:p>
        </p:txBody>
      </p:sp>
      <p:sp>
        <p:nvSpPr>
          <p:cNvPr id="26628" name="Text Box 3"/>
          <p:cNvSpPr txBox="1">
            <a:spLocks noChangeArrowheads="1"/>
          </p:cNvSpPr>
          <p:nvPr/>
        </p:nvSpPr>
        <p:spPr bwMode="auto">
          <a:xfrm>
            <a:off x="76200" y="1676400"/>
            <a:ext cx="8839200" cy="3921125"/>
          </a:xfrm>
          <a:prstGeom prst="rect">
            <a:avLst/>
          </a:prstGeom>
          <a:noFill/>
          <a:ln w="38100">
            <a:noFill/>
            <a:miter lim="800000"/>
            <a:headEnd/>
            <a:tailEnd/>
          </a:ln>
        </p:spPr>
        <p:txBody>
          <a:bodyPr>
            <a:spAutoFit/>
          </a:bodyPr>
          <a:lstStyle/>
          <a:p>
            <a:pPr marL="457200" indent="-457200" eaLnBrk="0" hangingPunct="0"/>
            <a:r>
              <a:rPr lang="en-US" sz="1400"/>
              <a:t>================================================================================</a:t>
            </a:r>
          </a:p>
          <a:p>
            <a:pPr marL="457200" indent="-457200" eaLnBrk="0" hangingPunct="0"/>
            <a:r>
              <a:rPr lang="en-US" sz="1400"/>
              <a:t>1   2   3   4   5  6A  6B    7    8   9   10  11  12  13   14  15   16   17  18</a:t>
            </a:r>
          </a:p>
          <a:p>
            <a:pPr marL="457200" indent="-457200" eaLnBrk="0" hangingPunct="0"/>
            <a:r>
              <a:rPr lang="en-US" sz="1400"/>
              <a:t>                                          AVG MX 2MIN</a:t>
            </a:r>
          </a:p>
          <a:p>
            <a:pPr marL="457200" indent="-457200" eaLnBrk="0" hangingPunct="0"/>
            <a:r>
              <a:rPr lang="en-US" sz="1400"/>
              <a:t>DY MAX MIN AVG DEP HDD CDD  WTR  SNW DPTH SPD SPD DIR MIN PSBL S-S WX    SPD DR</a:t>
            </a:r>
          </a:p>
          <a:p>
            <a:pPr marL="457200" indent="-457200" eaLnBrk="0" hangingPunct="0"/>
            <a:r>
              <a:rPr lang="en-US" sz="1400"/>
              <a:t>================================================================================</a:t>
            </a:r>
          </a:p>
          <a:p>
            <a:pPr marL="457200" indent="-457200" eaLnBrk="0" hangingPunct="0"/>
            <a:endParaRPr lang="en-US" sz="1400"/>
          </a:p>
          <a:p>
            <a:pPr marL="457200" indent="-457200" eaLnBrk="0" hangingPunct="0"/>
            <a:r>
              <a:rPr lang="en-US" sz="1400"/>
              <a:t> </a:t>
            </a:r>
          </a:p>
          <a:p>
            <a:pPr marL="457200" indent="-457200" eaLnBrk="0" hangingPunct="0"/>
            <a:r>
              <a:rPr lang="en-US" sz="1400"/>
              <a:t> 1  87  66  77   1   0  12 0.00  0.0    0  2.5  9 200   M    M   7 18     12 210</a:t>
            </a:r>
          </a:p>
          <a:p>
            <a:pPr marL="457200" indent="-457200" eaLnBrk="0" hangingPunct="0"/>
            <a:r>
              <a:rPr lang="en-US" sz="1400"/>
              <a:t> 2  92  67  80   4   0  15 0.00  0.0    0  3.5 10  10   M    M   3 18     17 320</a:t>
            </a:r>
          </a:p>
          <a:p>
            <a:pPr marL="457200" indent="-457200" eaLnBrk="0" hangingPunct="0"/>
            <a:r>
              <a:rPr lang="en-US" sz="1400"/>
              <a:t> 3  93  69  81   5   0  16 0.00  0.0    0  4.1 13 360   M    M   2 18     17 360</a:t>
            </a:r>
          </a:p>
          <a:p>
            <a:pPr marL="457200" indent="-457200" eaLnBrk="0" hangingPunct="0"/>
            <a:r>
              <a:rPr lang="en-US" sz="1400"/>
              <a:t> 4  95  69  82   6   0  17 0.00  0.0    0  3.6  9 310   M    M   3 18     12 290</a:t>
            </a:r>
          </a:p>
          <a:p>
            <a:pPr marL="457200" indent="-457200" eaLnBrk="0" hangingPunct="0"/>
            <a:r>
              <a:rPr lang="en-US" sz="1400"/>
              <a:t> 5  94  73  84   8   0  19 0.00  0.0    0  5.9 18  10   M    M   3 18     25 360</a:t>
            </a:r>
          </a:p>
          <a:p>
            <a:pPr marL="457200" indent="-457200" eaLnBrk="0" hangingPunct="0"/>
            <a:r>
              <a:rPr lang="en-US" sz="1400"/>
              <a:t> 6  89  70  80   4   0  15 0.02  0.0    0  5.3 20 200   M    M   6 138    23 210</a:t>
            </a:r>
          </a:p>
          <a:p>
            <a:pPr marL="457200" indent="-457200" eaLnBrk="0" hangingPunct="0"/>
            <a:r>
              <a:rPr lang="en-US" sz="1400"/>
              <a:t> 7  89  69  79   3   0  14 0.00  0.0    0  3.6 14 200   M    M   7 1      16 210</a:t>
            </a:r>
          </a:p>
          <a:p>
            <a:pPr marL="457200" indent="-457200" eaLnBrk="0" hangingPunct="0"/>
            <a:r>
              <a:rPr lang="en-US" sz="1400"/>
              <a:t> 8  86  70  78   3   0  13 0.74  0.0    0  4.4 17 150   M    M  10 18     23 150</a:t>
            </a:r>
          </a:p>
          <a:p>
            <a:pPr marL="457200" indent="-457200" eaLnBrk="0" hangingPunct="0"/>
            <a:r>
              <a:rPr lang="en-US" sz="1400"/>
              <a:t> 9  76  70  73  -2   0   8 0.19  0.0    0  4.1  9  90   M    M   9 18     13  90</a:t>
            </a:r>
          </a:p>
          <a:p>
            <a:pPr marL="457200" indent="-457200" eaLnBrk="0" hangingPunct="0"/>
            <a:r>
              <a:rPr lang="en-US" sz="1400"/>
              <a:t>10  87  71  79   4   0  14 0.00  0.0    0  2.3  8 260   M    M   8 1      10 210</a:t>
            </a:r>
          </a:p>
          <a:p>
            <a:pPr marL="457200" indent="-457200" eaLnBrk="0" hangingPunct="0">
              <a:buFont typeface="Arial" charset="0"/>
              <a:buNone/>
            </a:pPr>
            <a:r>
              <a:rPr lang="en-US" sz="140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pPr>
              <a:defRPr/>
            </a:pPr>
            <a:fld id="{17F9D7AE-9856-4894-BAEE-8FEC7CF02881}" type="slidenum">
              <a:rPr lang="en-US"/>
              <a:pPr>
                <a:defRPr/>
              </a:pPr>
              <a:t>7</a:t>
            </a:fld>
            <a:endParaRPr lang="en-US"/>
          </a:p>
        </p:txBody>
      </p:sp>
      <p:sp>
        <p:nvSpPr>
          <p:cNvPr id="4" name="Footer Placeholder 3"/>
          <p:cNvSpPr>
            <a:spLocks noGrp="1"/>
          </p:cNvSpPr>
          <p:nvPr>
            <p:ph type="ftr" sz="quarter" idx="10"/>
          </p:nvPr>
        </p:nvSpPr>
        <p:spPr/>
        <p:txBody>
          <a:bodyPr/>
          <a:lstStyle/>
          <a:p>
            <a:pPr>
              <a:defRPr/>
            </a:pPr>
            <a:r>
              <a:rPr lang="en-US">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793E1BA4-C607-414F-8723-3A7BD799C913}" type="slidenum">
              <a:rPr lang="en-US" sz="1200" b="0">
                <a:latin typeface="+mn-lt"/>
              </a:rPr>
              <a:pPr algn="r" eaLnBrk="0" hangingPunct="0">
                <a:defRPr/>
              </a:pPr>
              <a:t>7</a:t>
            </a:fld>
            <a:endParaRPr lang="en-US" sz="1200" b="0">
              <a:latin typeface="+mn-lt"/>
            </a:endParaRPr>
          </a:p>
        </p:txBody>
      </p:sp>
      <p:sp>
        <p:nvSpPr>
          <p:cNvPr id="28675" name="Rectangle 2"/>
          <p:cNvSpPr>
            <a:spLocks noGrp="1" noChangeArrowheads="1"/>
          </p:cNvSpPr>
          <p:nvPr>
            <p:ph type="title"/>
          </p:nvPr>
        </p:nvSpPr>
        <p:spPr/>
        <p:txBody>
          <a:bodyPr/>
          <a:lstStyle/>
          <a:p>
            <a:pPr eaLnBrk="1" hangingPunct="1"/>
            <a:r>
              <a:rPr lang="en-US" smtClean="0"/>
              <a:t>Raw Census 2000 Data for DC</a:t>
            </a:r>
            <a:endParaRPr lang="en-US" sz="1600" smtClean="0"/>
          </a:p>
        </p:txBody>
      </p:sp>
      <p:sp>
        <p:nvSpPr>
          <p:cNvPr id="28676" name="Text Box 3"/>
          <p:cNvSpPr txBox="1">
            <a:spLocks noChangeArrowheads="1"/>
          </p:cNvSpPr>
          <p:nvPr/>
        </p:nvSpPr>
        <p:spPr bwMode="auto">
          <a:xfrm>
            <a:off x="457200" y="1676400"/>
            <a:ext cx="8229600" cy="4559300"/>
          </a:xfrm>
          <a:prstGeom prst="rect">
            <a:avLst/>
          </a:prstGeom>
          <a:noFill/>
          <a:ln w="38100">
            <a:noFill/>
            <a:miter lim="800000"/>
            <a:headEnd/>
            <a:tailEnd/>
          </a:ln>
        </p:spPr>
        <p:txBody>
          <a:bodyPr>
            <a:spAutoFit/>
          </a:bodyPr>
          <a:lstStyle/>
          <a:p>
            <a:pPr marL="457200" indent="-457200" eaLnBrk="0" hangingPunct="0"/>
            <a:r>
              <a:rPr lang="en-US" sz="1400"/>
              <a:t>u108_S,DC,000,01,0000001,572059,72264,572059,12.6,572059,572059,572059,0,0,0,0,572059,175306,343213,2006,14762,383,21728,14661,572059,527044,158617,340061,1560,14605,291,1638,10272,45015,16689,3152,446,157,92,20090,4389,572059,268827,3362,3048,3170,3241,3504,3286,3270,3475,3939,3647,3525,3044,2928,2913,2769,2752,2933,2703,4056,5501,5217,4969,13555,24995,24216,23726,20721,18802,16523,12318,4345,5810,3423,4690,7105,5739,3260,2347,303232,3329,3057,2935,3429,3326,3456,3257,3754,3192,3523,3336,3276,2989,2838,2824,2624,2807,2871,4941,6588,5625,5563,17177,27475,24377,22818,21319,20851,19117,15260,5066,6708,4257,6117,10741,9427,6807,6175,572059,536373,370675,115963,55603,60360,57949,129440,122518,3754,3168,22448,9967,4638,14110,16160,165698,61049,47694,13355,71578,60875,10703,33071,35686,7573,28113,248590,108569,47694,60875,140021,115963,58050,21654,36396,57913,10355,4065,6290,47558,25229,22329,24058,13355,10703,70088,65737,37112,21742,12267,9475,9723,2573,2314,760,28625,8207,7469,738,19185,18172,1013,1233,4351,3610,741,248590,199456,94221,46274,21443,24831,47947,8705,3979,4726,39242,25175,14067,105235,82928,22307,49134,21742,11776,211,11565,9966,1650,86,1564,8316,54,8262,27392,25641,1751,248590,115963,4999,22466,26165,24062,16529,12409,7594,1739,132627,11670,32445,23225,21661,16234,12795,10563,4034,248590,115963,48738,28914,19259,10312,4748,3992,132627,108569,19284,2713,1209,509,218,125</a:t>
            </a:r>
          </a:p>
          <a:p>
            <a:pPr marL="457200" indent="-457200" eaLnBrk="0" hangingPunct="0"/>
            <a:r>
              <a:rPr lang="en-US" sz="140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1"/>
          </p:nvPr>
        </p:nvSpPr>
        <p:spPr>
          <a:ln/>
        </p:spPr>
        <p:txBody>
          <a:bodyPr/>
          <a:lstStyle/>
          <a:p>
            <a:pPr>
              <a:defRPr/>
            </a:pPr>
            <a:fld id="{C6506A5B-F8DD-4208-B69B-5A1831CABD15}" type="slidenum">
              <a:rPr lang="en-US"/>
              <a:pPr>
                <a:defRPr/>
              </a:pPr>
              <a:t>8</a:t>
            </a:fld>
            <a:endParaRPr lang="en-US"/>
          </a:p>
        </p:txBody>
      </p:sp>
      <p:sp>
        <p:nvSpPr>
          <p:cNvPr id="7" name="Footer Placeholder 3"/>
          <p:cNvSpPr>
            <a:spLocks noGrp="1"/>
          </p:cNvSpPr>
          <p:nvPr>
            <p:ph type="ftr" sz="quarter" idx="10"/>
          </p:nvPr>
        </p:nvSpPr>
        <p:spPr/>
        <p:txBody>
          <a:bodyPr/>
          <a:lstStyle/>
          <a:p>
            <a:pPr>
              <a:defRPr/>
            </a:pPr>
            <a:r>
              <a:rPr lang="en-US">
                <a:latin typeface="+mn-lt"/>
              </a:rPr>
              <a:t>CMSC 330</a:t>
            </a:r>
          </a:p>
        </p:txBody>
      </p:sp>
      <p:sp>
        <p:nvSpPr>
          <p:cNvPr id="8"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68DF50AA-481B-4AB3-941B-177681B067A9}" type="slidenum">
              <a:rPr lang="en-US" sz="1200" b="0">
                <a:latin typeface="+mn-lt"/>
              </a:rPr>
              <a:pPr algn="r" eaLnBrk="0" hangingPunct="0">
                <a:defRPr/>
              </a:pPr>
              <a:t>8</a:t>
            </a:fld>
            <a:endParaRPr lang="en-US" sz="1200" b="0">
              <a:latin typeface="+mn-lt"/>
            </a:endParaRPr>
          </a:p>
        </p:txBody>
      </p:sp>
      <p:sp>
        <p:nvSpPr>
          <p:cNvPr id="30723" name="Rectangle 2"/>
          <p:cNvSpPr>
            <a:spLocks noGrp="1" noChangeArrowheads="1"/>
          </p:cNvSpPr>
          <p:nvPr>
            <p:ph type="title"/>
          </p:nvPr>
        </p:nvSpPr>
        <p:spPr/>
        <p:txBody>
          <a:bodyPr/>
          <a:lstStyle/>
          <a:p>
            <a:pPr eaLnBrk="1" hangingPunct="1"/>
            <a:r>
              <a:rPr lang="en-US" smtClean="0"/>
              <a:t>A Simple Example</a:t>
            </a:r>
          </a:p>
        </p:txBody>
      </p:sp>
      <p:sp>
        <p:nvSpPr>
          <p:cNvPr id="30724" name="Rectangle 3"/>
          <p:cNvSpPr>
            <a:spLocks noGrp="1" noChangeArrowheads="1"/>
          </p:cNvSpPr>
          <p:nvPr>
            <p:ph type="body" idx="1"/>
          </p:nvPr>
        </p:nvSpPr>
        <p:spPr/>
        <p:txBody>
          <a:bodyPr/>
          <a:lstStyle/>
          <a:p>
            <a:pPr eaLnBrk="1" hangingPunct="1"/>
            <a:r>
              <a:rPr lang="en-US" smtClean="0"/>
              <a:t>Let’s start with a simple Ruby program</a:t>
            </a:r>
          </a:p>
          <a:p>
            <a:pPr eaLnBrk="1" hangingPunct="1"/>
            <a:endParaRPr lang="en-US" smtClean="0"/>
          </a:p>
        </p:txBody>
      </p:sp>
      <p:sp>
        <p:nvSpPr>
          <p:cNvPr id="30725" name="Text Box 4"/>
          <p:cNvSpPr txBox="1">
            <a:spLocks noChangeArrowheads="1"/>
          </p:cNvSpPr>
          <p:nvPr/>
        </p:nvSpPr>
        <p:spPr bwMode="auto">
          <a:xfrm>
            <a:off x="2133600" y="2286000"/>
            <a:ext cx="5867400" cy="1477963"/>
          </a:xfrm>
          <a:prstGeom prst="rect">
            <a:avLst/>
          </a:prstGeom>
          <a:noFill/>
          <a:ln w="12700">
            <a:solidFill>
              <a:schemeClr val="tx1"/>
            </a:solidFill>
            <a:miter lim="800000"/>
            <a:headEnd/>
            <a:tailEnd/>
          </a:ln>
        </p:spPr>
        <p:txBody>
          <a:bodyPr>
            <a:spAutoFit/>
          </a:bodyPr>
          <a:lstStyle/>
          <a:p>
            <a:pPr eaLnBrk="0" hangingPunct="0"/>
            <a:r>
              <a:rPr lang="en-US"/>
              <a:t># This is a ruby program</a:t>
            </a:r>
          </a:p>
          <a:p>
            <a:pPr eaLnBrk="0" hangingPunct="0"/>
            <a:r>
              <a:rPr lang="en-US"/>
              <a:t>x = 37</a:t>
            </a:r>
          </a:p>
          <a:p>
            <a:pPr eaLnBrk="0" hangingPunct="0"/>
            <a:r>
              <a:rPr lang="en-US"/>
              <a:t>y = x + 5</a:t>
            </a:r>
          </a:p>
          <a:p>
            <a:pPr eaLnBrk="0" hangingPunct="0"/>
            <a:r>
              <a:rPr lang="en-US"/>
              <a:t>print(y)</a:t>
            </a:r>
          </a:p>
          <a:p>
            <a:pPr eaLnBrk="0" hangingPunct="0"/>
            <a:r>
              <a:rPr lang="en-US"/>
              <a:t>print("\n")</a:t>
            </a:r>
          </a:p>
        </p:txBody>
      </p:sp>
      <p:sp>
        <p:nvSpPr>
          <p:cNvPr id="30726" name="Text Box 5"/>
          <p:cNvSpPr txBox="1">
            <a:spLocks noChangeArrowheads="1"/>
          </p:cNvSpPr>
          <p:nvPr/>
        </p:nvSpPr>
        <p:spPr bwMode="auto">
          <a:xfrm>
            <a:off x="762000" y="2209800"/>
            <a:ext cx="1387475" cy="457200"/>
          </a:xfrm>
          <a:prstGeom prst="rect">
            <a:avLst/>
          </a:prstGeom>
          <a:noFill/>
          <a:ln w="9525">
            <a:noFill/>
            <a:miter lim="800000"/>
            <a:headEnd/>
            <a:tailEnd/>
          </a:ln>
        </p:spPr>
        <p:txBody>
          <a:bodyPr wrap="none">
            <a:spAutoFit/>
          </a:bodyPr>
          <a:lstStyle/>
          <a:p>
            <a:pPr eaLnBrk="0" hangingPunct="0"/>
            <a:r>
              <a:rPr lang="en-US" sz="2400" b="0">
                <a:latin typeface="Arial" charset="0"/>
              </a:rPr>
              <a:t>ruby1.rb:</a:t>
            </a:r>
          </a:p>
        </p:txBody>
      </p:sp>
      <p:sp>
        <p:nvSpPr>
          <p:cNvPr id="30727" name="Text Box 6"/>
          <p:cNvSpPr txBox="1">
            <a:spLocks noChangeArrowheads="1"/>
          </p:cNvSpPr>
          <p:nvPr/>
        </p:nvSpPr>
        <p:spPr bwMode="auto">
          <a:xfrm>
            <a:off x="533400" y="4038600"/>
            <a:ext cx="6858000" cy="915988"/>
          </a:xfrm>
          <a:prstGeom prst="rect">
            <a:avLst/>
          </a:prstGeom>
          <a:noFill/>
          <a:ln w="9525">
            <a:noFill/>
            <a:miter lim="800000"/>
            <a:headEnd/>
            <a:tailEnd/>
          </a:ln>
        </p:spPr>
        <p:txBody>
          <a:bodyPr>
            <a:spAutoFit/>
          </a:bodyPr>
          <a:lstStyle/>
          <a:p>
            <a:pPr eaLnBrk="0" hangingPunct="0"/>
            <a:r>
              <a:rPr lang="en-US" dirty="0">
                <a:solidFill>
                  <a:srgbClr val="0000FF"/>
                </a:solidFill>
              </a:rPr>
              <a:t>%</a:t>
            </a:r>
            <a:r>
              <a:rPr lang="en-US" dirty="0"/>
              <a:t> ruby -w ruby1.rb</a:t>
            </a:r>
          </a:p>
          <a:p>
            <a:pPr eaLnBrk="0" hangingPunct="0"/>
            <a:r>
              <a:rPr lang="en-US" dirty="0">
                <a:solidFill>
                  <a:srgbClr val="0000FF"/>
                </a:solidFill>
              </a:rPr>
              <a:t>42</a:t>
            </a:r>
          </a:p>
          <a:p>
            <a:pPr eaLnBrk="0" hangingPunct="0"/>
            <a:r>
              <a:rPr lang="en-US" dirty="0">
                <a:solidFill>
                  <a:srgbClr val="0000FF"/>
                </a:solidFil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p:cNvSpPr>
            <a:spLocks noGrp="1" noChangeArrowheads="1"/>
          </p:cNvSpPr>
          <p:nvPr>
            <p:ph type="sldNum" sz="quarter" idx="11"/>
          </p:nvPr>
        </p:nvSpPr>
        <p:spPr>
          <a:ln/>
        </p:spPr>
        <p:txBody>
          <a:bodyPr/>
          <a:lstStyle/>
          <a:p>
            <a:pPr>
              <a:defRPr/>
            </a:pPr>
            <a:fld id="{436EF917-8F20-4F6A-BE1B-C9E084C4E174}" type="slidenum">
              <a:rPr lang="en-US"/>
              <a:pPr>
                <a:defRPr/>
              </a:pPr>
              <a:t>9</a:t>
            </a:fld>
            <a:endParaRPr lang="en-US"/>
          </a:p>
        </p:txBody>
      </p:sp>
      <p:sp>
        <p:nvSpPr>
          <p:cNvPr id="11" name="Footer Placeholder 3"/>
          <p:cNvSpPr>
            <a:spLocks noGrp="1"/>
          </p:cNvSpPr>
          <p:nvPr>
            <p:ph type="ftr" sz="quarter" idx="10"/>
          </p:nvPr>
        </p:nvSpPr>
        <p:spPr/>
        <p:txBody>
          <a:bodyPr/>
          <a:lstStyle/>
          <a:p>
            <a:pPr>
              <a:defRPr/>
            </a:pPr>
            <a:r>
              <a:rPr lang="en-US">
                <a:latin typeface="+mn-lt"/>
              </a:rPr>
              <a:t>CMSC 330</a:t>
            </a:r>
          </a:p>
        </p:txBody>
      </p:sp>
      <p:sp>
        <p:nvSpPr>
          <p:cNvPr id="12"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1AE8562F-4239-484B-AE05-261030429630}" type="slidenum">
              <a:rPr lang="en-US" sz="1200" b="0">
                <a:latin typeface="+mn-lt"/>
              </a:rPr>
              <a:pPr algn="r" eaLnBrk="0" hangingPunct="0">
                <a:defRPr/>
              </a:pPr>
              <a:t>9</a:t>
            </a:fld>
            <a:endParaRPr lang="en-US" sz="1200" b="0">
              <a:latin typeface="+mn-lt"/>
            </a:endParaRPr>
          </a:p>
        </p:txBody>
      </p:sp>
      <p:sp>
        <p:nvSpPr>
          <p:cNvPr id="32771" name="Rectangle 2"/>
          <p:cNvSpPr>
            <a:spLocks noGrp="1" noChangeArrowheads="1"/>
          </p:cNvSpPr>
          <p:nvPr>
            <p:ph type="title"/>
          </p:nvPr>
        </p:nvSpPr>
        <p:spPr/>
        <p:txBody>
          <a:bodyPr/>
          <a:lstStyle/>
          <a:p>
            <a:pPr eaLnBrk="1" hangingPunct="1"/>
            <a:r>
              <a:rPr lang="en-US" smtClean="0"/>
              <a:t>Language Basics</a:t>
            </a:r>
          </a:p>
        </p:txBody>
      </p:sp>
      <p:sp>
        <p:nvSpPr>
          <p:cNvPr id="32772" name="Text Box 3"/>
          <p:cNvSpPr txBox="1">
            <a:spLocks noChangeArrowheads="1"/>
          </p:cNvSpPr>
          <p:nvPr/>
        </p:nvSpPr>
        <p:spPr bwMode="auto">
          <a:xfrm>
            <a:off x="4267200" y="2971800"/>
            <a:ext cx="3733800" cy="1477963"/>
          </a:xfrm>
          <a:prstGeom prst="rect">
            <a:avLst/>
          </a:prstGeom>
          <a:noFill/>
          <a:ln w="12700">
            <a:solidFill>
              <a:schemeClr val="tx1"/>
            </a:solidFill>
            <a:miter lim="800000"/>
            <a:headEnd/>
            <a:tailEnd/>
          </a:ln>
        </p:spPr>
        <p:txBody>
          <a:bodyPr>
            <a:spAutoFit/>
          </a:bodyPr>
          <a:lstStyle/>
          <a:p>
            <a:pPr eaLnBrk="0" hangingPunct="0"/>
            <a:r>
              <a:rPr lang="en-US"/>
              <a:t># This is a ruby program</a:t>
            </a:r>
          </a:p>
          <a:p>
            <a:pPr eaLnBrk="0" hangingPunct="0"/>
            <a:r>
              <a:rPr lang="en-US"/>
              <a:t>x = 37</a:t>
            </a:r>
          </a:p>
          <a:p>
            <a:pPr eaLnBrk="0" hangingPunct="0"/>
            <a:r>
              <a:rPr lang="en-US"/>
              <a:t>y = x + 5</a:t>
            </a:r>
          </a:p>
          <a:p>
            <a:pPr eaLnBrk="0" hangingPunct="0"/>
            <a:r>
              <a:rPr lang="en-US"/>
              <a:t>print(y)</a:t>
            </a:r>
          </a:p>
          <a:p>
            <a:pPr eaLnBrk="0" hangingPunct="0"/>
            <a:r>
              <a:rPr lang="en-US"/>
              <a:t>print("\n")</a:t>
            </a:r>
          </a:p>
        </p:txBody>
      </p:sp>
      <p:sp>
        <p:nvSpPr>
          <p:cNvPr id="344068" name="Text Box 4"/>
          <p:cNvSpPr txBox="1">
            <a:spLocks noChangeArrowheads="1"/>
          </p:cNvSpPr>
          <p:nvPr/>
        </p:nvSpPr>
        <p:spPr bwMode="auto">
          <a:xfrm>
            <a:off x="381000" y="1905000"/>
            <a:ext cx="5641975" cy="45720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comments begin with #, go to end of line</a:t>
            </a:r>
          </a:p>
        </p:txBody>
      </p:sp>
      <p:sp>
        <p:nvSpPr>
          <p:cNvPr id="344069" name="Line 5"/>
          <p:cNvSpPr>
            <a:spLocks noChangeShapeType="1"/>
          </p:cNvSpPr>
          <p:nvPr/>
        </p:nvSpPr>
        <p:spPr bwMode="auto">
          <a:xfrm>
            <a:off x="1754188" y="2357438"/>
            <a:ext cx="2513012" cy="766762"/>
          </a:xfrm>
          <a:prstGeom prst="line">
            <a:avLst/>
          </a:prstGeom>
          <a:noFill/>
          <a:ln w="38100">
            <a:solidFill>
              <a:srgbClr val="FF0000"/>
            </a:solidFill>
            <a:round/>
            <a:headEnd/>
            <a:tailEnd type="triangle" w="med" len="med"/>
          </a:ln>
        </p:spPr>
        <p:txBody>
          <a:bodyPr wrap="none" anchor="ctr"/>
          <a:lstStyle/>
          <a:p>
            <a:endParaRPr lang="en-US"/>
          </a:p>
        </p:txBody>
      </p:sp>
      <p:sp>
        <p:nvSpPr>
          <p:cNvPr id="344070" name="Text Box 6"/>
          <p:cNvSpPr txBox="1">
            <a:spLocks noChangeArrowheads="1"/>
          </p:cNvSpPr>
          <p:nvPr/>
        </p:nvSpPr>
        <p:spPr bwMode="auto">
          <a:xfrm>
            <a:off x="381000" y="3200400"/>
            <a:ext cx="2678113" cy="822325"/>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variables need not</a:t>
            </a:r>
          </a:p>
          <a:p>
            <a:pPr eaLnBrk="0" hangingPunct="0"/>
            <a:r>
              <a:rPr lang="en-US" sz="2400" b="0">
                <a:solidFill>
                  <a:srgbClr val="FF0000"/>
                </a:solidFill>
                <a:latin typeface="Arial" charset="0"/>
              </a:rPr>
              <a:t>be declared</a:t>
            </a:r>
          </a:p>
        </p:txBody>
      </p:sp>
      <p:sp>
        <p:nvSpPr>
          <p:cNvPr id="344071" name="Line 7"/>
          <p:cNvSpPr>
            <a:spLocks noChangeShapeType="1"/>
          </p:cNvSpPr>
          <p:nvPr/>
        </p:nvSpPr>
        <p:spPr bwMode="auto">
          <a:xfrm flipV="1">
            <a:off x="2514600" y="3429000"/>
            <a:ext cx="1752600" cy="381000"/>
          </a:xfrm>
          <a:prstGeom prst="line">
            <a:avLst/>
          </a:prstGeom>
          <a:noFill/>
          <a:ln w="38100">
            <a:solidFill>
              <a:srgbClr val="FF0000"/>
            </a:solidFill>
            <a:round/>
            <a:headEnd/>
            <a:tailEnd type="triangle" w="med" len="med"/>
          </a:ln>
        </p:spPr>
        <p:txBody>
          <a:bodyPr wrap="none" anchor="ctr"/>
          <a:lstStyle/>
          <a:p>
            <a:endParaRPr lang="en-US"/>
          </a:p>
        </p:txBody>
      </p:sp>
      <p:sp>
        <p:nvSpPr>
          <p:cNvPr id="344072" name="Text Box 8"/>
          <p:cNvSpPr txBox="1">
            <a:spLocks noChangeArrowheads="1"/>
          </p:cNvSpPr>
          <p:nvPr/>
        </p:nvSpPr>
        <p:spPr bwMode="auto">
          <a:xfrm>
            <a:off x="5943600" y="4648200"/>
            <a:ext cx="2932113" cy="1552575"/>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line break separates</a:t>
            </a:r>
          </a:p>
          <a:p>
            <a:pPr eaLnBrk="0" hangingPunct="0"/>
            <a:r>
              <a:rPr lang="en-US" sz="2400" b="0">
                <a:solidFill>
                  <a:srgbClr val="FF0000"/>
                </a:solidFill>
                <a:latin typeface="Arial" charset="0"/>
              </a:rPr>
              <a:t>expressions</a:t>
            </a:r>
          </a:p>
          <a:p>
            <a:pPr eaLnBrk="0" hangingPunct="0"/>
            <a:r>
              <a:rPr lang="en-US" sz="2400" b="0">
                <a:solidFill>
                  <a:srgbClr val="FF0000"/>
                </a:solidFill>
                <a:latin typeface="Arial" charset="0"/>
              </a:rPr>
              <a:t>(can also use “;”</a:t>
            </a:r>
          </a:p>
          <a:p>
            <a:pPr eaLnBrk="0" hangingPunct="0"/>
            <a:r>
              <a:rPr lang="en-US" sz="2400" b="0">
                <a:solidFill>
                  <a:srgbClr val="FF0000"/>
                </a:solidFill>
                <a:latin typeface="Arial" charset="0"/>
              </a:rPr>
              <a:t>If you want)</a:t>
            </a:r>
          </a:p>
        </p:txBody>
      </p:sp>
      <p:sp>
        <p:nvSpPr>
          <p:cNvPr id="344073" name="Line 9"/>
          <p:cNvSpPr>
            <a:spLocks noChangeShapeType="1"/>
          </p:cNvSpPr>
          <p:nvPr/>
        </p:nvSpPr>
        <p:spPr bwMode="auto">
          <a:xfrm flipH="1" flipV="1">
            <a:off x="5711825" y="3729038"/>
            <a:ext cx="1755775" cy="987425"/>
          </a:xfrm>
          <a:prstGeom prst="line">
            <a:avLst/>
          </a:prstGeom>
          <a:noFill/>
          <a:ln w="38100">
            <a:solidFill>
              <a:srgbClr val="FF0000"/>
            </a:solidFill>
            <a:round/>
            <a:headEnd/>
            <a:tailEnd type="triangle" w="med" len="med"/>
          </a:ln>
        </p:spPr>
        <p:txBody>
          <a:bodyPr wrap="none" anchor="ctr"/>
          <a:lstStyle/>
          <a:p>
            <a:endParaRPr lang="en-US"/>
          </a:p>
        </p:txBody>
      </p:sp>
      <p:sp>
        <p:nvSpPr>
          <p:cNvPr id="344074" name="Text Box 10"/>
          <p:cNvSpPr txBox="1">
            <a:spLocks noChangeArrowheads="1"/>
          </p:cNvSpPr>
          <p:nvPr/>
        </p:nvSpPr>
        <p:spPr bwMode="auto">
          <a:xfrm>
            <a:off x="304800" y="4953000"/>
            <a:ext cx="2508250" cy="1187450"/>
          </a:xfrm>
          <a:prstGeom prst="rect">
            <a:avLst/>
          </a:prstGeom>
          <a:noFill/>
          <a:ln w="9525">
            <a:noFill/>
            <a:miter lim="800000"/>
            <a:headEnd/>
            <a:tailEnd/>
          </a:ln>
        </p:spPr>
        <p:txBody>
          <a:bodyPr wrap="none">
            <a:spAutoFit/>
          </a:bodyPr>
          <a:lstStyle/>
          <a:p>
            <a:pPr eaLnBrk="0" hangingPunct="0"/>
            <a:r>
              <a:rPr lang="en-US" sz="2400" b="0">
                <a:solidFill>
                  <a:srgbClr val="FF0000"/>
                </a:solidFill>
                <a:latin typeface="Arial" charset="0"/>
              </a:rPr>
              <a:t>no special main()</a:t>
            </a:r>
          </a:p>
          <a:p>
            <a:pPr eaLnBrk="0" hangingPunct="0"/>
            <a:r>
              <a:rPr lang="en-US" sz="2400" b="0">
                <a:solidFill>
                  <a:srgbClr val="FF0000"/>
                </a:solidFill>
                <a:latin typeface="Arial" charset="0"/>
              </a:rPr>
              <a:t>function or</a:t>
            </a:r>
          </a:p>
          <a:p>
            <a:pPr eaLnBrk="0" hangingPunct="0"/>
            <a:r>
              <a:rPr lang="en-US" sz="2400" b="0">
                <a:solidFill>
                  <a:srgbClr val="FF0000"/>
                </a:solidFill>
                <a:latin typeface="Arial" charset="0"/>
              </a:rPr>
              <a:t>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40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40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40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40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40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p:bldP spid="344069" grpId="0" animBg="1"/>
      <p:bldP spid="344070" grpId="0"/>
      <p:bldP spid="344071" grpId="0" animBg="1"/>
      <p:bldP spid="344072" grpId="0"/>
      <p:bldP spid="344073" grpId="0" animBg="1"/>
      <p:bldP spid="344074"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130174</TotalTime>
  <Words>3502</Words>
  <Application>Microsoft Office PowerPoint</Application>
  <PresentationFormat>On-screen Show (4:3)</PresentationFormat>
  <Paragraphs>635</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Blank Presentation</vt:lpstr>
      <vt:lpstr>CMSC 330:  Organization of Programming Languages</vt:lpstr>
      <vt:lpstr>Introduction</vt:lpstr>
      <vt:lpstr>Books on Ruby</vt:lpstr>
      <vt:lpstr>Applications of Scripting Languages</vt:lpstr>
      <vt:lpstr>Output from Command-Line Tool</vt:lpstr>
      <vt:lpstr>Climate Data for IAD in August, 2005</vt:lpstr>
      <vt:lpstr>Raw Census 2000 Data for DC</vt:lpstr>
      <vt:lpstr>A Simple Example</vt:lpstr>
      <vt:lpstr>Language Basics</vt:lpstr>
      <vt:lpstr>Run Ruby, Run</vt:lpstr>
      <vt:lpstr>Run Ruby, Run (cont’d)</vt:lpstr>
      <vt:lpstr>Explicit vs. Implicit Declarations</vt:lpstr>
      <vt:lpstr>Tradeoffs?</vt:lpstr>
      <vt:lpstr>Methods in Ruby</vt:lpstr>
      <vt:lpstr>Method (and Function) Terminology</vt:lpstr>
      <vt:lpstr>More Control Statements in Ruby</vt:lpstr>
      <vt:lpstr>What is True?</vt:lpstr>
      <vt:lpstr>Yet More Control Statements in Ruby</vt:lpstr>
      <vt:lpstr>Using If and Unless as Modifiers</vt:lpstr>
      <vt:lpstr>Other Useful Control Statements</vt:lpstr>
      <vt:lpstr>Using Ruby Control Statements</vt:lpstr>
      <vt:lpstr>Classes and Objects</vt:lpstr>
      <vt:lpstr>Everything is an Object</vt:lpstr>
      <vt:lpstr>Objects and Classes</vt:lpstr>
      <vt:lpstr>Two Cool Things to Do with Classes</vt:lpstr>
      <vt:lpstr>The nil Object</vt:lpstr>
      <vt:lpstr>What is a Program?</vt:lpstr>
      <vt:lpstr>A Ruby Program is...</vt:lpstr>
      <vt:lpstr>Ruby is Dynamically Typed</vt:lpstr>
      <vt:lpstr>Types in Java and C++</vt:lpstr>
      <vt:lpstr>Tradeoffs?</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402</cp:revision>
  <dcterms:created xsi:type="dcterms:W3CDTF">2005-08-02T15:09:14Z</dcterms:created>
  <dcterms:modified xsi:type="dcterms:W3CDTF">2012-09-06T02:37:50Z</dcterms:modified>
</cp:coreProperties>
</file>