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29"/>
  </p:notesMasterIdLst>
  <p:handoutMasterIdLst>
    <p:handoutMasterId r:id="rId30"/>
  </p:handoutMasterIdLst>
  <p:sldIdLst>
    <p:sldId id="256" r:id="rId2"/>
    <p:sldId id="469" r:id="rId3"/>
    <p:sldId id="470" r:id="rId4"/>
    <p:sldId id="471" r:id="rId5"/>
    <p:sldId id="472" r:id="rId6"/>
    <p:sldId id="473" r:id="rId7"/>
    <p:sldId id="474" r:id="rId8"/>
    <p:sldId id="475" r:id="rId9"/>
    <p:sldId id="410" r:id="rId10"/>
    <p:sldId id="476" r:id="rId11"/>
    <p:sldId id="411" r:id="rId12"/>
    <p:sldId id="477" r:id="rId13"/>
    <p:sldId id="478" r:id="rId14"/>
    <p:sldId id="479" r:id="rId15"/>
    <p:sldId id="497" r:id="rId16"/>
    <p:sldId id="500" r:id="rId17"/>
    <p:sldId id="450" r:id="rId18"/>
    <p:sldId id="451" r:id="rId19"/>
    <p:sldId id="453" r:id="rId20"/>
    <p:sldId id="481" r:id="rId21"/>
    <p:sldId id="482" r:id="rId22"/>
    <p:sldId id="463" r:id="rId23"/>
    <p:sldId id="464" r:id="rId24"/>
    <p:sldId id="465" r:id="rId25"/>
    <p:sldId id="466" r:id="rId26"/>
    <p:sldId id="488" r:id="rId27"/>
    <p:sldId id="489" r:id="rId28"/>
  </p:sldIdLst>
  <p:sldSz cx="9144000" cy="6858000" type="screen4x3"/>
  <p:notesSz cx="7315200" cy="9601200"/>
  <p:defaultTextStyle>
    <a:defPPr>
      <a:defRPr lang="en-US"/>
    </a:defPPr>
    <a:lvl1pPr algn="l" rtl="0" fontAlgn="base">
      <a:spcBef>
        <a:spcPct val="0"/>
      </a:spcBef>
      <a:spcAft>
        <a:spcPct val="0"/>
      </a:spcAft>
      <a:defRPr b="1" kern="1200">
        <a:solidFill>
          <a:schemeClr val="tx1"/>
        </a:solidFill>
        <a:latin typeface="Courier New" pitchFamily="49" charset="0"/>
        <a:ea typeface="ＭＳ Ｐゴシック" charset="-128"/>
        <a:cs typeface="+mn-cs"/>
      </a:defRPr>
    </a:lvl1pPr>
    <a:lvl2pPr marL="457200" algn="l" rtl="0" fontAlgn="base">
      <a:spcBef>
        <a:spcPct val="0"/>
      </a:spcBef>
      <a:spcAft>
        <a:spcPct val="0"/>
      </a:spcAft>
      <a:defRPr b="1" kern="1200">
        <a:solidFill>
          <a:schemeClr val="tx1"/>
        </a:solidFill>
        <a:latin typeface="Courier New" pitchFamily="49" charset="0"/>
        <a:ea typeface="ＭＳ Ｐゴシック" charset="-128"/>
        <a:cs typeface="+mn-cs"/>
      </a:defRPr>
    </a:lvl2pPr>
    <a:lvl3pPr marL="914400" algn="l" rtl="0" fontAlgn="base">
      <a:spcBef>
        <a:spcPct val="0"/>
      </a:spcBef>
      <a:spcAft>
        <a:spcPct val="0"/>
      </a:spcAft>
      <a:defRPr b="1" kern="1200">
        <a:solidFill>
          <a:schemeClr val="tx1"/>
        </a:solidFill>
        <a:latin typeface="Courier New" pitchFamily="49" charset="0"/>
        <a:ea typeface="ＭＳ Ｐゴシック" charset="-128"/>
        <a:cs typeface="+mn-cs"/>
      </a:defRPr>
    </a:lvl3pPr>
    <a:lvl4pPr marL="1371600" algn="l" rtl="0" fontAlgn="base">
      <a:spcBef>
        <a:spcPct val="0"/>
      </a:spcBef>
      <a:spcAft>
        <a:spcPct val="0"/>
      </a:spcAft>
      <a:defRPr b="1" kern="1200">
        <a:solidFill>
          <a:schemeClr val="tx1"/>
        </a:solidFill>
        <a:latin typeface="Courier New" pitchFamily="49" charset="0"/>
        <a:ea typeface="ＭＳ Ｐゴシック" charset="-128"/>
        <a:cs typeface="+mn-cs"/>
      </a:defRPr>
    </a:lvl4pPr>
    <a:lvl5pPr marL="1828800" algn="l" rtl="0" fontAlgn="base">
      <a:spcBef>
        <a:spcPct val="0"/>
      </a:spcBef>
      <a:spcAft>
        <a:spcPct val="0"/>
      </a:spcAft>
      <a:defRPr b="1" kern="1200">
        <a:solidFill>
          <a:schemeClr val="tx1"/>
        </a:solidFill>
        <a:latin typeface="Courier New" pitchFamily="49" charset="0"/>
        <a:ea typeface="ＭＳ Ｐゴシック" charset="-128"/>
        <a:cs typeface="+mn-cs"/>
      </a:defRPr>
    </a:lvl5pPr>
    <a:lvl6pPr marL="2286000" algn="l" defTabSz="914400" rtl="0" eaLnBrk="1" latinLnBrk="0" hangingPunct="1">
      <a:defRPr b="1" kern="1200">
        <a:solidFill>
          <a:schemeClr val="tx1"/>
        </a:solidFill>
        <a:latin typeface="Courier New" pitchFamily="49" charset="0"/>
        <a:ea typeface="ＭＳ Ｐゴシック" charset="-128"/>
        <a:cs typeface="+mn-cs"/>
      </a:defRPr>
    </a:lvl6pPr>
    <a:lvl7pPr marL="2743200" algn="l" defTabSz="914400" rtl="0" eaLnBrk="1" latinLnBrk="0" hangingPunct="1">
      <a:defRPr b="1" kern="1200">
        <a:solidFill>
          <a:schemeClr val="tx1"/>
        </a:solidFill>
        <a:latin typeface="Courier New" pitchFamily="49" charset="0"/>
        <a:ea typeface="ＭＳ Ｐゴシック" charset="-128"/>
        <a:cs typeface="+mn-cs"/>
      </a:defRPr>
    </a:lvl7pPr>
    <a:lvl8pPr marL="3200400" algn="l" defTabSz="914400" rtl="0" eaLnBrk="1" latinLnBrk="0" hangingPunct="1">
      <a:defRPr b="1" kern="1200">
        <a:solidFill>
          <a:schemeClr val="tx1"/>
        </a:solidFill>
        <a:latin typeface="Courier New" pitchFamily="49" charset="0"/>
        <a:ea typeface="ＭＳ Ｐゴシック" charset="-128"/>
        <a:cs typeface="+mn-cs"/>
      </a:defRPr>
    </a:lvl8pPr>
    <a:lvl9pPr marL="3657600" algn="l" defTabSz="914400" rtl="0" eaLnBrk="1" latinLnBrk="0" hangingPunct="1">
      <a:defRPr b="1" kern="1200">
        <a:solidFill>
          <a:schemeClr val="tx1"/>
        </a:solidFill>
        <a:latin typeface="Courier New" pitchFamily="49" charset="0"/>
        <a:ea typeface="ＭＳ Ｐゴシック"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showPr>
  <p:clrMru>
    <a:srgbClr val="0000FF"/>
    <a:srgbClr val="000000"/>
    <a:srgbClr val="FF00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878" autoAdjust="0"/>
    <p:restoredTop sz="74570" autoAdjust="0"/>
  </p:normalViewPr>
  <p:slideViewPr>
    <p:cSldViewPr>
      <p:cViewPr varScale="1">
        <p:scale>
          <a:sx n="65" d="100"/>
          <a:sy n="65" d="100"/>
        </p:scale>
        <p:origin x="-115" y="-7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8820"/>
    </p:cViewPr>
  </p:sorterViewPr>
  <p:notesViewPr>
    <p:cSldViewPr>
      <p:cViewPr varScale="1">
        <p:scale>
          <a:sx n="62" d="100"/>
          <a:sy n="62" d="100"/>
        </p:scale>
        <p:origin x="-1075" y="-82"/>
      </p:cViewPr>
      <p:guideLst>
        <p:guide orient="horz" pos="3024"/>
        <p:guide pos="2304"/>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3170238" cy="479425"/>
          </a:xfrm>
          <a:prstGeom prst="rect">
            <a:avLst/>
          </a:prstGeom>
          <a:noFill/>
          <a:ln w="9525">
            <a:noFill/>
            <a:miter lim="800000"/>
            <a:headEnd/>
            <a:tailEnd/>
          </a:ln>
        </p:spPr>
        <p:txBody>
          <a:bodyPr vert="horz" wrap="square" lIns="96596" tIns="48298" rIns="96596" bIns="48298" numCol="1" anchor="t" anchorCtr="0" compatLnSpc="1">
            <a:prstTxWarp prst="textNoShape">
              <a:avLst/>
            </a:prstTxWarp>
          </a:bodyPr>
          <a:lstStyle>
            <a:lvl1pPr defTabSz="966788" eaLnBrk="0" hangingPunct="0">
              <a:defRPr sz="1200" b="0">
                <a:latin typeface="Arial" charset="0"/>
              </a:defRPr>
            </a:lvl1pPr>
          </a:lstStyle>
          <a:p>
            <a:pPr>
              <a:defRPr/>
            </a:pPr>
            <a:endParaRPr lang="en-US"/>
          </a:p>
        </p:txBody>
      </p:sp>
      <p:sp>
        <p:nvSpPr>
          <p:cNvPr id="5123" name="Rectangle 3"/>
          <p:cNvSpPr>
            <a:spLocks noGrp="1" noChangeArrowheads="1"/>
          </p:cNvSpPr>
          <p:nvPr>
            <p:ph type="dt" sz="quarter" idx="1"/>
          </p:nvPr>
        </p:nvSpPr>
        <p:spPr bwMode="auto">
          <a:xfrm>
            <a:off x="4144963" y="0"/>
            <a:ext cx="3170237" cy="479425"/>
          </a:xfrm>
          <a:prstGeom prst="rect">
            <a:avLst/>
          </a:prstGeom>
          <a:noFill/>
          <a:ln w="9525">
            <a:noFill/>
            <a:miter lim="800000"/>
            <a:headEnd/>
            <a:tailEnd/>
          </a:ln>
        </p:spPr>
        <p:txBody>
          <a:bodyPr vert="horz" wrap="square" lIns="96596" tIns="48298" rIns="96596" bIns="48298" numCol="1" anchor="t" anchorCtr="0" compatLnSpc="1">
            <a:prstTxWarp prst="textNoShape">
              <a:avLst/>
            </a:prstTxWarp>
          </a:bodyPr>
          <a:lstStyle>
            <a:lvl1pPr algn="r" defTabSz="966788" eaLnBrk="0" hangingPunct="0">
              <a:defRPr sz="1200" b="0">
                <a:latin typeface="Arial" charset="0"/>
              </a:defRPr>
            </a:lvl1pPr>
          </a:lstStyle>
          <a:p>
            <a:pPr>
              <a:defRPr/>
            </a:pPr>
            <a:fld id="{1FEBA015-2AA8-4EEC-8BC9-38B8F67BD91A}" type="datetimeFigureOut">
              <a:rPr lang="en-US"/>
              <a:pPr>
                <a:defRPr/>
              </a:pPr>
              <a:t>9/7/2012</a:t>
            </a:fld>
            <a:endParaRPr lang="en-US"/>
          </a:p>
        </p:txBody>
      </p:sp>
      <p:sp>
        <p:nvSpPr>
          <p:cNvPr id="5124" name="Rectangle 4"/>
          <p:cNvSpPr>
            <a:spLocks noGrp="1" noChangeArrowheads="1"/>
          </p:cNvSpPr>
          <p:nvPr>
            <p:ph type="ftr" sz="quarter" idx="2"/>
          </p:nvPr>
        </p:nvSpPr>
        <p:spPr bwMode="auto">
          <a:xfrm>
            <a:off x="0" y="9121775"/>
            <a:ext cx="3170238" cy="479425"/>
          </a:xfrm>
          <a:prstGeom prst="rect">
            <a:avLst/>
          </a:prstGeom>
          <a:noFill/>
          <a:ln w="9525">
            <a:noFill/>
            <a:miter lim="800000"/>
            <a:headEnd/>
            <a:tailEnd/>
          </a:ln>
        </p:spPr>
        <p:txBody>
          <a:bodyPr vert="horz" wrap="square" lIns="96596" tIns="48298" rIns="96596" bIns="48298" numCol="1" anchor="b" anchorCtr="0" compatLnSpc="1">
            <a:prstTxWarp prst="textNoShape">
              <a:avLst/>
            </a:prstTxWarp>
          </a:bodyPr>
          <a:lstStyle>
            <a:lvl1pPr defTabSz="966788" eaLnBrk="0" hangingPunct="0">
              <a:defRPr sz="1200" b="0">
                <a:latin typeface="Arial" charset="0"/>
              </a:defRPr>
            </a:lvl1pPr>
          </a:lstStyle>
          <a:p>
            <a:pPr>
              <a:defRPr/>
            </a:pPr>
            <a:endParaRPr lang="en-US"/>
          </a:p>
        </p:txBody>
      </p:sp>
      <p:sp>
        <p:nvSpPr>
          <p:cNvPr id="5125" name="Rectangle 5"/>
          <p:cNvSpPr>
            <a:spLocks noGrp="1" noChangeArrowheads="1"/>
          </p:cNvSpPr>
          <p:nvPr>
            <p:ph type="sldNum" sz="quarter" idx="3"/>
          </p:nvPr>
        </p:nvSpPr>
        <p:spPr bwMode="auto">
          <a:xfrm>
            <a:off x="4144963" y="9121775"/>
            <a:ext cx="3170237" cy="479425"/>
          </a:xfrm>
          <a:prstGeom prst="rect">
            <a:avLst/>
          </a:prstGeom>
          <a:noFill/>
          <a:ln w="9525">
            <a:noFill/>
            <a:miter lim="800000"/>
            <a:headEnd/>
            <a:tailEnd/>
          </a:ln>
        </p:spPr>
        <p:txBody>
          <a:bodyPr vert="horz" wrap="square" lIns="96596" tIns="48298" rIns="96596" bIns="48298" numCol="1" anchor="b" anchorCtr="0" compatLnSpc="1">
            <a:prstTxWarp prst="textNoShape">
              <a:avLst/>
            </a:prstTxWarp>
          </a:bodyPr>
          <a:lstStyle>
            <a:lvl1pPr algn="r" defTabSz="966788" eaLnBrk="0" hangingPunct="0">
              <a:defRPr sz="1200" b="0">
                <a:latin typeface="Arial" charset="0"/>
              </a:defRPr>
            </a:lvl1pPr>
          </a:lstStyle>
          <a:p>
            <a:pPr>
              <a:defRPr/>
            </a:pPr>
            <a:fld id="{667D8A28-BC01-48AF-A463-C7E405ED6D46}"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3170238" cy="479425"/>
          </a:xfrm>
          <a:prstGeom prst="rect">
            <a:avLst/>
          </a:prstGeom>
          <a:noFill/>
          <a:ln w="9525">
            <a:noFill/>
            <a:miter lim="800000"/>
            <a:headEnd/>
            <a:tailEnd/>
          </a:ln>
        </p:spPr>
        <p:txBody>
          <a:bodyPr vert="horz" wrap="square" lIns="96596" tIns="48298" rIns="96596" bIns="48298" numCol="1" anchor="t" anchorCtr="0" compatLnSpc="1">
            <a:prstTxWarp prst="textNoShape">
              <a:avLst/>
            </a:prstTxWarp>
          </a:bodyPr>
          <a:lstStyle>
            <a:lvl1pPr defTabSz="966788" eaLnBrk="0" hangingPunct="0">
              <a:defRPr sz="1200" b="0">
                <a:latin typeface="Arial" charset="0"/>
              </a:defRPr>
            </a:lvl1pPr>
          </a:lstStyle>
          <a:p>
            <a:pPr>
              <a:defRPr/>
            </a:pPr>
            <a:endParaRPr lang="en-US"/>
          </a:p>
        </p:txBody>
      </p:sp>
      <p:sp>
        <p:nvSpPr>
          <p:cNvPr id="3075" name="Rectangle 3"/>
          <p:cNvSpPr>
            <a:spLocks noGrp="1" noChangeArrowheads="1"/>
          </p:cNvSpPr>
          <p:nvPr>
            <p:ph type="dt" idx="1"/>
          </p:nvPr>
        </p:nvSpPr>
        <p:spPr bwMode="auto">
          <a:xfrm>
            <a:off x="4144963" y="0"/>
            <a:ext cx="3170237" cy="479425"/>
          </a:xfrm>
          <a:prstGeom prst="rect">
            <a:avLst/>
          </a:prstGeom>
          <a:noFill/>
          <a:ln w="9525">
            <a:noFill/>
            <a:miter lim="800000"/>
            <a:headEnd/>
            <a:tailEnd/>
          </a:ln>
        </p:spPr>
        <p:txBody>
          <a:bodyPr vert="horz" wrap="square" lIns="96596" tIns="48298" rIns="96596" bIns="48298" numCol="1" anchor="t" anchorCtr="0" compatLnSpc="1">
            <a:prstTxWarp prst="textNoShape">
              <a:avLst/>
            </a:prstTxWarp>
          </a:bodyPr>
          <a:lstStyle>
            <a:lvl1pPr algn="r" defTabSz="966788" eaLnBrk="0" hangingPunct="0">
              <a:defRPr sz="1200" b="0">
                <a:latin typeface="Arial" charset="0"/>
              </a:defRPr>
            </a:lvl1pPr>
          </a:lstStyle>
          <a:p>
            <a:pPr>
              <a:defRPr/>
            </a:pPr>
            <a:fld id="{1657F6F8-929F-417C-8623-0C5929BEA068}" type="datetimeFigureOut">
              <a:rPr lang="en-US"/>
              <a:pPr>
                <a:defRPr/>
              </a:pPr>
              <a:t>9/7/2012</a:t>
            </a:fld>
            <a:endParaRPr lang="en-US"/>
          </a:p>
        </p:txBody>
      </p:sp>
      <p:sp>
        <p:nvSpPr>
          <p:cNvPr id="14340"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976313" y="4560888"/>
            <a:ext cx="5362575" cy="4319587"/>
          </a:xfrm>
          <a:prstGeom prst="rect">
            <a:avLst/>
          </a:prstGeom>
          <a:noFill/>
          <a:ln w="9525">
            <a:noFill/>
            <a:miter lim="800000"/>
            <a:headEnd/>
            <a:tailEnd/>
          </a:ln>
        </p:spPr>
        <p:txBody>
          <a:bodyPr vert="horz" wrap="square" lIns="96596" tIns="48298" rIns="96596" bIns="48298"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078" name="Rectangle 6"/>
          <p:cNvSpPr>
            <a:spLocks noGrp="1" noChangeArrowheads="1"/>
          </p:cNvSpPr>
          <p:nvPr>
            <p:ph type="ftr" sz="quarter" idx="4"/>
          </p:nvPr>
        </p:nvSpPr>
        <p:spPr bwMode="auto">
          <a:xfrm>
            <a:off x="0" y="9121775"/>
            <a:ext cx="3170238" cy="479425"/>
          </a:xfrm>
          <a:prstGeom prst="rect">
            <a:avLst/>
          </a:prstGeom>
          <a:noFill/>
          <a:ln w="9525">
            <a:noFill/>
            <a:miter lim="800000"/>
            <a:headEnd/>
            <a:tailEnd/>
          </a:ln>
        </p:spPr>
        <p:txBody>
          <a:bodyPr vert="horz" wrap="square" lIns="96596" tIns="48298" rIns="96596" bIns="48298" numCol="1" anchor="b" anchorCtr="0" compatLnSpc="1">
            <a:prstTxWarp prst="textNoShape">
              <a:avLst/>
            </a:prstTxWarp>
          </a:bodyPr>
          <a:lstStyle>
            <a:lvl1pPr defTabSz="966788" eaLnBrk="0" hangingPunct="0">
              <a:defRPr sz="1200" b="0">
                <a:latin typeface="Arial" charset="0"/>
              </a:defRPr>
            </a:lvl1pPr>
          </a:lstStyle>
          <a:p>
            <a:pPr>
              <a:defRPr/>
            </a:pPr>
            <a:endParaRPr lang="en-US"/>
          </a:p>
        </p:txBody>
      </p:sp>
      <p:sp>
        <p:nvSpPr>
          <p:cNvPr id="3079" name="Rectangle 7"/>
          <p:cNvSpPr>
            <a:spLocks noGrp="1" noChangeArrowheads="1"/>
          </p:cNvSpPr>
          <p:nvPr>
            <p:ph type="sldNum" sz="quarter" idx="5"/>
          </p:nvPr>
        </p:nvSpPr>
        <p:spPr bwMode="auto">
          <a:xfrm>
            <a:off x="4144963" y="9121775"/>
            <a:ext cx="3170237" cy="479425"/>
          </a:xfrm>
          <a:prstGeom prst="rect">
            <a:avLst/>
          </a:prstGeom>
          <a:noFill/>
          <a:ln w="9525">
            <a:noFill/>
            <a:miter lim="800000"/>
            <a:headEnd/>
            <a:tailEnd/>
          </a:ln>
        </p:spPr>
        <p:txBody>
          <a:bodyPr vert="horz" wrap="square" lIns="96596" tIns="48298" rIns="96596" bIns="48298" numCol="1" anchor="b" anchorCtr="0" compatLnSpc="1">
            <a:prstTxWarp prst="textNoShape">
              <a:avLst/>
            </a:prstTxWarp>
          </a:bodyPr>
          <a:lstStyle>
            <a:lvl1pPr algn="r" defTabSz="966788" eaLnBrk="0" hangingPunct="0">
              <a:defRPr sz="1200" b="0">
                <a:latin typeface="Arial" charset="0"/>
              </a:defRPr>
            </a:lvl1pPr>
          </a:lstStyle>
          <a:p>
            <a:pPr>
              <a:defRPr/>
            </a:pPr>
            <a:fld id="{A6A969F0-8716-4130-A699-5456784AFD2F}"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charset="-128"/>
        <a:cs typeface="+mn-cs"/>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7"/>
          <p:cNvSpPr>
            <a:spLocks noGrp="1" noChangeArrowheads="1"/>
          </p:cNvSpPr>
          <p:nvPr>
            <p:ph type="sldNum" sz="quarter" idx="5"/>
          </p:nvPr>
        </p:nvSpPr>
        <p:spPr>
          <a:noFill/>
        </p:spPr>
        <p:txBody>
          <a:bodyPr/>
          <a:lstStyle/>
          <a:p>
            <a:fld id="{E26F34C9-A944-441E-A605-162FE8835695}" type="slidenum">
              <a:rPr lang="en-US" smtClean="0"/>
              <a:pPr/>
              <a:t>1</a:t>
            </a:fld>
            <a:endParaRPr lang="en-US" smtClean="0"/>
          </a:p>
        </p:txBody>
      </p:sp>
      <p:sp>
        <p:nvSpPr>
          <p:cNvPr id="17410"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596" tIns="48298" rIns="96596" bIns="48298" anchor="b"/>
          <a:lstStyle/>
          <a:p>
            <a:pPr algn="r" defTabSz="966788" eaLnBrk="0" hangingPunct="0"/>
            <a:fld id="{82D932CB-B0F6-4E96-AD63-2F333C3A023F}" type="slidenum">
              <a:rPr lang="en-US" sz="1200" b="0">
                <a:latin typeface="Arial" charset="0"/>
              </a:rPr>
              <a:pPr algn="r" defTabSz="966788" eaLnBrk="0" hangingPunct="0"/>
              <a:t>1</a:t>
            </a:fld>
            <a:endParaRPr lang="en-US" sz="1200" b="0">
              <a:latin typeface="Arial" charset="0"/>
            </a:endParaRPr>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7"/>
          <p:cNvSpPr>
            <a:spLocks noGrp="1" noChangeArrowheads="1"/>
          </p:cNvSpPr>
          <p:nvPr>
            <p:ph type="sldNum" sz="quarter" idx="5"/>
          </p:nvPr>
        </p:nvSpPr>
        <p:spPr>
          <a:noFill/>
        </p:spPr>
        <p:txBody>
          <a:bodyPr/>
          <a:lstStyle/>
          <a:p>
            <a:fld id="{3EFC9A4F-51D7-419F-8BBA-04CEF345A48C}" type="slidenum">
              <a:rPr lang="en-US" smtClean="0"/>
              <a:pPr/>
              <a:t>11</a:t>
            </a:fld>
            <a:endParaRPr lang="en-US" smtClean="0"/>
          </a:p>
        </p:txBody>
      </p:sp>
      <p:sp>
        <p:nvSpPr>
          <p:cNvPr id="36866"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596" tIns="48298" rIns="96596" bIns="48298" anchor="b"/>
          <a:lstStyle/>
          <a:p>
            <a:pPr algn="r" defTabSz="966788" eaLnBrk="0" hangingPunct="0"/>
            <a:fld id="{876C7FEF-105B-4A88-BD52-571ED279C020}" type="slidenum">
              <a:rPr lang="en-US" sz="1200" b="0">
                <a:latin typeface="Arial" charset="0"/>
              </a:rPr>
              <a:pPr algn="r" defTabSz="966788" eaLnBrk="0" hangingPunct="0"/>
              <a:t>11</a:t>
            </a:fld>
            <a:endParaRPr lang="en-US" sz="1200" b="0">
              <a:latin typeface="Arial" charset="0"/>
            </a:endParaRPr>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p:spPr>
        <p:txBody>
          <a:bodyPr/>
          <a:lstStyle/>
          <a:p>
            <a:pPr eaLnBrk="1" hangingPunct="1"/>
            <a:r>
              <a:rPr lang="en-US" smtClean="0"/>
              <a:t>Be sure students remember what sprintf() does in C, from the preceding course.</a:t>
            </a:r>
          </a:p>
          <a:p>
            <a:pPr eaLnBrk="1" hangingPunct="1"/>
            <a:endParaRPr lang="en-US" smtClean="0"/>
          </a:p>
          <a:p>
            <a:pPr eaLnBrk="1" hangingPunct="1"/>
            <a:r>
              <a:rPr lang="en-US" smtClean="0"/>
              <a:t>In C the first argument to sprintf() is a pointer to a string (the string to be modified), but in Ruby it returns the created string.</a:t>
            </a:r>
          </a:p>
          <a:p>
            <a:pPr eaLnBrk="1" hangingPunct="1"/>
            <a:endParaRPr lang="en-US" smtClean="0"/>
          </a:p>
          <a:p>
            <a:pPr eaLnBrk="1" hangingPunct="1"/>
            <a:r>
              <a:rPr lang="en-US" smtClean="0"/>
              <a:t>Of course you can use expression substitution instead of prinf and sprintf, but if you want to substitute the value of a number you have specific control of the way it's formatted, using format specifiers, by using printf and sprintf.</a:t>
            </a:r>
          </a:p>
          <a:p>
            <a:pPr eaLnBrk="1" hangingPunct="1"/>
            <a:endParaRPr lang="en-US" smtClean="0"/>
          </a:p>
          <a:p>
            <a:pPr eaLnBrk="1" hangingPunct="1"/>
            <a:r>
              <a:rPr lang="en-US" smtClean="0"/>
              <a:t>Note that </a:t>
            </a:r>
            <a:r>
              <a:rPr lang="en-US" b="1" smtClean="0"/>
              <a:t>everything</a:t>
            </a:r>
            <a:r>
              <a:rPr lang="en-US" smtClean="0"/>
              <a:t> has a to_s method, because to_s is defined in the Object class, and since everything inherits from Object, everything has at least a simple implementation of to_s.  (Library classes override it with a version that nicely prints out objects of the class, and your classes can override it also.)</a:t>
            </a:r>
          </a:p>
          <a:p>
            <a:pPr eaLnBrk="1" hangingPunct="1"/>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7"/>
          <p:cNvSpPr>
            <a:spLocks noGrp="1" noChangeArrowheads="1"/>
          </p:cNvSpPr>
          <p:nvPr>
            <p:ph type="sldNum" sz="quarter" idx="5"/>
          </p:nvPr>
        </p:nvSpPr>
        <p:spPr>
          <a:noFill/>
        </p:spPr>
        <p:txBody>
          <a:bodyPr/>
          <a:lstStyle/>
          <a:p>
            <a:fld id="{0CD3F844-D688-40D2-9674-F8E999D389E0}" type="slidenum">
              <a:rPr lang="en-US" smtClean="0"/>
              <a:pPr/>
              <a:t>12</a:t>
            </a:fld>
            <a:endParaRPr lang="en-US" smtClean="0"/>
          </a:p>
        </p:txBody>
      </p:sp>
      <p:sp>
        <p:nvSpPr>
          <p:cNvPr id="38914"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596" tIns="48298" rIns="96596" bIns="48298" anchor="b"/>
          <a:lstStyle/>
          <a:p>
            <a:pPr algn="r" defTabSz="966788" eaLnBrk="0" hangingPunct="0"/>
            <a:fld id="{6144ECBE-E137-4B03-9440-817469835A70}" type="slidenum">
              <a:rPr lang="en-US" sz="1200" b="0">
                <a:latin typeface="Arial" charset="0"/>
              </a:rPr>
              <a:pPr algn="r" defTabSz="966788" eaLnBrk="0" hangingPunct="0"/>
              <a:t>12</a:t>
            </a:fld>
            <a:endParaRPr lang="en-US" sz="1200" b="0">
              <a:latin typeface="Arial" charset="0"/>
            </a:endParaRPr>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smtClean="0"/>
              <a:t>chomp and chomp! can be used with an optional parameter to remove other substrings besides a newline,</a:t>
            </a:r>
          </a:p>
          <a:p>
            <a:pPr eaLnBrk="1" hangingPunct="1"/>
            <a:r>
              <a:rPr lang="en-US" smtClean="0"/>
              <a:t>but newline is the default separator which is removed.</a:t>
            </a:r>
          </a:p>
          <a:p>
            <a:pPr eaLnBrk="1" hangingPunct="1"/>
            <a:endParaRPr lang="en-US" smtClean="0"/>
          </a:p>
          <a:p>
            <a:pPr eaLnBrk="1" hangingPunct="1"/>
            <a:r>
              <a:rPr lang="en-US" smtClean="0"/>
              <a:t>Methods ending in ! are mutators, those ending in ? return true or false.</a:t>
            </a:r>
          </a:p>
          <a:p>
            <a:pPr eaLnBrk="1" hangingPunct="1"/>
            <a:endParaRPr lang="en-US" smtClean="0"/>
          </a:p>
          <a:p>
            <a:pPr eaLnBrk="1" hangingPunct="1"/>
            <a:r>
              <a:rPr lang="en-US" smtClean="0"/>
              <a:t>You can pass a character or string to each (presumably the String constructor is called on a character…).</a:t>
            </a:r>
          </a:p>
          <a:p>
            <a:pPr eaLnBrk="1" hangingPunct="1"/>
            <a:endParaRPr lang="en-US" smtClean="0"/>
          </a:p>
          <a:p>
            <a:pPr eaLnBrk="1" hangingPunct="1"/>
            <a:r>
              <a:rPr lang="en-US" smtClean="0"/>
              <a:t>We'll talk more about what a code block mentioned in the last line means shortly.</a:t>
            </a:r>
          </a:p>
          <a:p>
            <a:pPr eaLnBrk="1" hangingPunct="1"/>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7"/>
          <p:cNvSpPr>
            <a:spLocks noGrp="1" noChangeArrowheads="1"/>
          </p:cNvSpPr>
          <p:nvPr>
            <p:ph type="sldNum" sz="quarter" idx="5"/>
          </p:nvPr>
        </p:nvSpPr>
        <p:spPr>
          <a:noFill/>
        </p:spPr>
        <p:txBody>
          <a:bodyPr/>
          <a:lstStyle/>
          <a:p>
            <a:fld id="{1236F5F9-DA95-41C6-8F19-7600A5AD6FF0}" type="slidenum">
              <a:rPr lang="en-US" smtClean="0"/>
              <a:pPr/>
              <a:t>13</a:t>
            </a:fld>
            <a:endParaRPr lang="en-US" smtClean="0"/>
          </a:p>
        </p:txBody>
      </p:sp>
      <p:sp>
        <p:nvSpPr>
          <p:cNvPr id="40962"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596" tIns="48298" rIns="96596" bIns="48298" anchor="b"/>
          <a:lstStyle/>
          <a:p>
            <a:pPr algn="r" defTabSz="966788" eaLnBrk="0" hangingPunct="0"/>
            <a:fld id="{CBE91542-AFF0-4172-8328-7CF0A226E1E8}" type="slidenum">
              <a:rPr lang="en-US" sz="1200" b="0">
                <a:latin typeface="Arial" charset="0"/>
              </a:rPr>
              <a:pPr algn="r" defTabSz="966788" eaLnBrk="0" hangingPunct="0"/>
              <a:t>13</a:t>
            </a:fld>
            <a:endParaRPr lang="en-US" sz="1200" b="0">
              <a:latin typeface="Arial" charset="0"/>
            </a:endParaRPr>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p:spPr>
        <p:txBody>
          <a:bodyPr/>
          <a:lstStyle/>
          <a:p>
            <a:pPr marL="342900" indent="-342900" eaLnBrk="1" hangingPunct="1"/>
            <a:r>
              <a:rPr lang="en-US" smtClean="0">
                <a:solidFill>
                  <a:srgbClr val="0000FF"/>
                </a:solidFill>
              </a:rPr>
              <a:t>"hello".sub("h", "j") returns "jello".</a:t>
            </a:r>
          </a:p>
          <a:p>
            <a:pPr marL="342900" indent="-342900" eaLnBrk="1" hangingPunct="1"/>
            <a:endParaRPr lang="en-US" smtClean="0">
              <a:solidFill>
                <a:srgbClr val="0000FF"/>
              </a:solidFill>
            </a:endParaRPr>
          </a:p>
          <a:p>
            <a:pPr marL="342900" indent="-342900" eaLnBrk="1" hangingPunct="1"/>
            <a:r>
              <a:rPr lang="en-US" smtClean="0">
                <a:solidFill>
                  <a:srgbClr val="0000FF"/>
                </a:solidFill>
              </a:rPr>
              <a:t>s1 == s2 tests for structural equality (to be explained shortly).</a:t>
            </a:r>
          </a:p>
          <a:p>
            <a:pPr marL="342900" indent="-342900" eaLnBrk="1" hangingPunct="1"/>
            <a:endParaRPr lang="en-US" smtClean="0">
              <a:solidFill>
                <a:srgbClr val="0000FF"/>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7"/>
          <p:cNvSpPr>
            <a:spLocks noGrp="1" noChangeArrowheads="1"/>
          </p:cNvSpPr>
          <p:nvPr>
            <p:ph type="sldNum" sz="quarter" idx="5"/>
          </p:nvPr>
        </p:nvSpPr>
        <p:spPr>
          <a:noFill/>
        </p:spPr>
        <p:txBody>
          <a:bodyPr/>
          <a:lstStyle/>
          <a:p>
            <a:fld id="{D857AD50-430F-45AD-9F7A-F24202CB3ABF}" type="slidenum">
              <a:rPr lang="en-US" smtClean="0"/>
              <a:pPr/>
              <a:t>14</a:t>
            </a:fld>
            <a:endParaRPr lang="en-US" smtClean="0"/>
          </a:p>
        </p:txBody>
      </p:sp>
      <p:sp>
        <p:nvSpPr>
          <p:cNvPr id="43010"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596" tIns="48298" rIns="96596" bIns="48298" anchor="b"/>
          <a:lstStyle/>
          <a:p>
            <a:pPr algn="r" defTabSz="966788" eaLnBrk="0" hangingPunct="0"/>
            <a:fld id="{735DC502-6D21-4620-BDC4-060F2B708888}" type="slidenum">
              <a:rPr lang="en-US" sz="1200" b="0">
                <a:latin typeface="Arial" charset="0"/>
              </a:rPr>
              <a:pPr algn="r" defTabSz="966788" eaLnBrk="0" hangingPunct="0"/>
              <a:t>14</a:t>
            </a:fld>
            <a:endParaRPr lang="en-US" sz="1200" b="0">
              <a:latin typeface="Arial" charset="0"/>
            </a:endParaRPr>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p:spPr>
        <p:txBody>
          <a:bodyPr/>
          <a:lstStyle/>
          <a:p>
            <a:pPr eaLnBrk="1" hangingPunct="1"/>
            <a:r>
              <a:rPr lang="en-US" smtClean="0"/>
              <a:t>Code blocks can be delimited by curly braces ({}), unlike "def…end" like normal methods.</a:t>
            </a:r>
          </a:p>
          <a:p>
            <a:pPr eaLnBrk="1" hangingPunct="1"/>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7"/>
          <p:cNvSpPr>
            <a:spLocks noGrp="1" noChangeArrowheads="1"/>
          </p:cNvSpPr>
          <p:nvPr>
            <p:ph type="sldNum" sz="quarter" idx="5"/>
          </p:nvPr>
        </p:nvSpPr>
        <p:spPr>
          <a:noFill/>
        </p:spPr>
        <p:txBody>
          <a:bodyPr/>
          <a:lstStyle/>
          <a:p>
            <a:fld id="{F20DBCCB-B395-4B4D-B9B4-AB2C740571C9}" type="slidenum">
              <a:rPr lang="en-US" smtClean="0"/>
              <a:pPr/>
              <a:t>15</a:t>
            </a:fld>
            <a:endParaRPr lang="en-US" smtClean="0"/>
          </a:p>
        </p:txBody>
      </p:sp>
      <p:sp>
        <p:nvSpPr>
          <p:cNvPr id="45058" name="Rectangle 2"/>
          <p:cNvSpPr>
            <a:spLocks noGrp="1" noRot="1" noChangeAspect="1" noChangeArrowheads="1" noTextEdit="1"/>
          </p:cNvSpPr>
          <p:nvPr>
            <p:ph type="sldImg"/>
          </p:nvPr>
        </p:nvSpPr>
        <p:spPr>
          <a:ln/>
        </p:spPr>
      </p:sp>
      <p:sp>
        <p:nvSpPr>
          <p:cNvPr id="45059" name="Rectangle 3"/>
          <p:cNvSpPr>
            <a:spLocks noGrp="1" noChangeArrowheads="1"/>
          </p:cNvSpPr>
          <p:nvPr>
            <p:ph type="body" idx="1"/>
          </p:nvPr>
        </p:nvSpPr>
        <p:spPr>
          <a:noFill/>
          <a:ln/>
        </p:spPr>
        <p:txBody>
          <a:bodyPr/>
          <a:lstStyle/>
          <a:p>
            <a:r>
              <a:rPr lang="en-US" smtClean="0"/>
              <a:t>You can do something similar to higher-order programming in C, using function pointers.</a:t>
            </a:r>
          </a:p>
          <a:p>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7"/>
          <p:cNvSpPr>
            <a:spLocks noGrp="1" noChangeArrowheads="1"/>
          </p:cNvSpPr>
          <p:nvPr>
            <p:ph type="sldNum" sz="quarter" idx="5"/>
          </p:nvPr>
        </p:nvSpPr>
        <p:spPr>
          <a:noFill/>
        </p:spPr>
        <p:txBody>
          <a:bodyPr/>
          <a:lstStyle/>
          <a:p>
            <a:fld id="{CD12E438-7C8B-4619-8CA2-BBDA193A56FC}" type="slidenum">
              <a:rPr lang="en-US" smtClean="0"/>
              <a:pPr/>
              <a:t>16</a:t>
            </a:fld>
            <a:endParaRPr lang="en-US" smtClean="0"/>
          </a:p>
        </p:txBody>
      </p:sp>
      <p:sp>
        <p:nvSpPr>
          <p:cNvPr id="47106" name="Rectangle 2"/>
          <p:cNvSpPr>
            <a:spLocks noGrp="1" noRot="1" noChangeAspect="1" noChangeArrowheads="1" noTextEdit="1"/>
          </p:cNvSpPr>
          <p:nvPr>
            <p:ph type="sldImg"/>
          </p:nvPr>
        </p:nvSpPr>
        <p:spPr>
          <a:ln/>
        </p:spPr>
      </p:sp>
      <p:sp>
        <p:nvSpPr>
          <p:cNvPr id="47107" name="Rectangle 3"/>
          <p:cNvSpPr>
            <a:spLocks noGrp="1" noChangeArrowheads="1"/>
          </p:cNvSpPr>
          <p:nvPr>
            <p:ph type="body" idx="1"/>
          </p:nvPr>
        </p:nvSpPr>
        <p:spPr>
          <a:noFill/>
          <a:ln/>
        </p:spPr>
        <p:txBody>
          <a:bodyPr/>
          <a:lstStyle/>
          <a:p>
            <a:r>
              <a:rPr lang="en-US" smtClean="0"/>
              <a:t>If a code block is written with one or more parameters, then you follow yield with one or more variables, and their values are passed into the code block's parameters.</a:t>
            </a:r>
          </a:p>
          <a:p>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7"/>
          <p:cNvSpPr>
            <a:spLocks noGrp="1" noChangeArrowheads="1"/>
          </p:cNvSpPr>
          <p:nvPr>
            <p:ph type="sldNum" sz="quarter" idx="5"/>
          </p:nvPr>
        </p:nvSpPr>
        <p:spPr>
          <a:noFill/>
        </p:spPr>
        <p:txBody>
          <a:bodyPr/>
          <a:lstStyle/>
          <a:p>
            <a:fld id="{F8D1325D-11BC-4483-AE7B-01649FFB0BC3}" type="slidenum">
              <a:rPr lang="en-US" smtClean="0"/>
              <a:pPr/>
              <a:t>17</a:t>
            </a:fld>
            <a:endParaRPr lang="en-US" smtClean="0"/>
          </a:p>
        </p:txBody>
      </p:sp>
      <p:sp>
        <p:nvSpPr>
          <p:cNvPr id="49154" name="Rectangle 2"/>
          <p:cNvSpPr>
            <a:spLocks noGrp="1" noRot="1" noChangeAspect="1" noChangeArrowheads="1" noTextEdit="1"/>
          </p:cNvSpPr>
          <p:nvPr>
            <p:ph type="sldImg"/>
          </p:nvPr>
        </p:nvSpPr>
        <p:spPr>
          <a:ln/>
        </p:spPr>
      </p:sp>
      <p:sp>
        <p:nvSpPr>
          <p:cNvPr id="49155" name="Rectangle 3"/>
          <p:cNvSpPr>
            <a:spLocks noGrp="1" noChangeArrowheads="1"/>
          </p:cNvSpPr>
          <p:nvPr>
            <p:ph type="body" idx="1"/>
          </p:nvPr>
        </p:nvSpPr>
        <p:spPr>
          <a:noFill/>
          <a:ln/>
        </p:spPr>
        <p:txBody>
          <a:bodyPr/>
          <a:lstStyle/>
          <a:p>
            <a:r>
              <a:rPr lang="en-US" smtClean="0"/>
              <a:t>The reference copy results in what you should recall is called aliasing.</a:t>
            </a:r>
          </a:p>
          <a:p>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7"/>
          <p:cNvSpPr>
            <a:spLocks noGrp="1" noChangeArrowheads="1"/>
          </p:cNvSpPr>
          <p:nvPr>
            <p:ph type="sldNum" sz="quarter" idx="5"/>
          </p:nvPr>
        </p:nvSpPr>
        <p:spPr>
          <a:noFill/>
        </p:spPr>
        <p:txBody>
          <a:bodyPr/>
          <a:lstStyle/>
          <a:p>
            <a:fld id="{9076162A-8B5F-4F31-8256-EFE4F4AFF01B}" type="slidenum">
              <a:rPr lang="en-US" smtClean="0"/>
              <a:pPr/>
              <a:t>18</a:t>
            </a:fld>
            <a:endParaRPr lang="en-US" smtClean="0"/>
          </a:p>
        </p:txBody>
      </p:sp>
      <p:sp>
        <p:nvSpPr>
          <p:cNvPr id="51202" name="Rectangle 2"/>
          <p:cNvSpPr>
            <a:spLocks noGrp="1" noRot="1" noChangeAspect="1" noChangeArrowheads="1" noTextEdit="1"/>
          </p:cNvSpPr>
          <p:nvPr>
            <p:ph type="sldImg"/>
          </p:nvPr>
        </p:nvSpPr>
        <p:spPr>
          <a:ln/>
        </p:spPr>
      </p:sp>
      <p:sp>
        <p:nvSpPr>
          <p:cNvPr id="51203" name="Rectangle 3"/>
          <p:cNvSpPr>
            <a:spLocks noGrp="1" noChangeArrowheads="1"/>
          </p:cNvSpPr>
          <p:nvPr>
            <p:ph type="body" idx="1"/>
          </p:nvPr>
        </p:nvSpPr>
        <p:spPr>
          <a:noFill/>
          <a:ln/>
        </p:spPr>
        <p:txBody>
          <a:bodyPr/>
          <a:lstStyle/>
          <a:p>
            <a:r>
              <a:rPr lang="en-US" smtClean="0"/>
              <a:t>It's not necessary in Java (although the equivalent can be done), because strings are final, so it doesn't matter if we have aliasing.</a:t>
            </a:r>
          </a:p>
          <a:p>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7"/>
          <p:cNvSpPr>
            <a:spLocks noGrp="1" noChangeArrowheads="1"/>
          </p:cNvSpPr>
          <p:nvPr>
            <p:ph type="sldNum" sz="quarter" idx="5"/>
          </p:nvPr>
        </p:nvSpPr>
        <p:spPr>
          <a:noFill/>
        </p:spPr>
        <p:txBody>
          <a:bodyPr/>
          <a:lstStyle/>
          <a:p>
            <a:fld id="{AFC29B73-590B-44C1-9ABB-E99FA2B91B0C}" type="slidenum">
              <a:rPr lang="en-US" smtClean="0"/>
              <a:pPr/>
              <a:t>20</a:t>
            </a:fld>
            <a:endParaRPr lang="en-US" smtClean="0"/>
          </a:p>
        </p:txBody>
      </p:sp>
      <p:sp>
        <p:nvSpPr>
          <p:cNvPr id="54274" name="Rectangle 2"/>
          <p:cNvSpPr>
            <a:spLocks noGrp="1" noRot="1" noChangeAspect="1" noChangeArrowheads="1" noTextEdit="1"/>
          </p:cNvSpPr>
          <p:nvPr>
            <p:ph type="sldImg"/>
          </p:nvPr>
        </p:nvSpPr>
        <p:spPr>
          <a:ln/>
        </p:spPr>
      </p:sp>
      <p:sp>
        <p:nvSpPr>
          <p:cNvPr id="54275"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7"/>
          <p:cNvSpPr>
            <a:spLocks noGrp="1" noChangeArrowheads="1"/>
          </p:cNvSpPr>
          <p:nvPr>
            <p:ph type="sldNum" sz="quarter" idx="5"/>
          </p:nvPr>
        </p:nvSpPr>
        <p:spPr>
          <a:noFill/>
        </p:spPr>
        <p:txBody>
          <a:bodyPr/>
          <a:lstStyle/>
          <a:p>
            <a:fld id="{78B8C0E5-DE1C-429F-B373-2138F264DAD9}" type="slidenum">
              <a:rPr lang="en-US" smtClean="0"/>
              <a:pPr/>
              <a:t>22</a:t>
            </a:fld>
            <a:endParaRPr lang="en-US" smtClean="0"/>
          </a:p>
        </p:txBody>
      </p:sp>
      <p:sp>
        <p:nvSpPr>
          <p:cNvPr id="57346"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596" tIns="48298" rIns="96596" bIns="48298" anchor="b"/>
          <a:lstStyle/>
          <a:p>
            <a:pPr algn="r" defTabSz="966788" eaLnBrk="0" hangingPunct="0"/>
            <a:fld id="{C1F6D2E5-E7EF-43F8-AAAA-F1E9E0AD7801}" type="slidenum">
              <a:rPr lang="en-US" sz="1200" b="0">
                <a:latin typeface="Arial" charset="0"/>
              </a:rPr>
              <a:pPr algn="r" defTabSz="966788" eaLnBrk="0" hangingPunct="0"/>
              <a:t>22</a:t>
            </a:fld>
            <a:endParaRPr lang="en-US" sz="1200" b="0">
              <a:latin typeface="Arial" charset="0"/>
            </a:endParaRPr>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p:spPr>
        <p:txBody>
          <a:bodyPr/>
          <a:lstStyle/>
          <a:p>
            <a:pPr eaLnBrk="1" hangingPunct="1"/>
            <a:r>
              <a:rPr lang="en-US" smtClean="0"/>
              <a:t>Ruby has two very handy built-in data structures, arrays and hashes.  Both are objects in Ruby.</a:t>
            </a:r>
          </a:p>
          <a:p>
            <a:pPr eaLnBrk="1" hangingPunct="1"/>
            <a:r>
              <a:rPr lang="en-US" smtClean="0"/>
              <a:t>You've seen arrays in other languages but they behave differently in Ruby.  Hashes are very commonly used in scripting languages.</a:t>
            </a:r>
          </a:p>
          <a:p>
            <a:pPr eaLnBrk="1" hangingPunct="1"/>
            <a:endParaRPr lang="en-US" smtClean="0"/>
          </a:p>
          <a:p>
            <a:pPr eaLnBrk="1" hangingPunct="1"/>
            <a:r>
              <a:rPr lang="en-US" smtClean="0"/>
              <a:t>The subscript operator is syntactic sugar for method invocation.</a:t>
            </a:r>
          </a:p>
          <a:p>
            <a:pPr eaLnBrk="1" hangingPunct="1"/>
            <a:endParaRPr lang="en-US" smtClean="0"/>
          </a:p>
          <a:p>
            <a:pPr eaLnBrk="1" hangingPunct="1"/>
            <a:r>
              <a:rPr lang="en-US" smtClean="0"/>
              <a:t>Arrays are growable, like Java ArrayLists.</a:t>
            </a:r>
          </a:p>
          <a:p>
            <a:pPr eaLnBrk="1" hangingPunct="1"/>
            <a:endParaRPr lang="en-US" smtClean="0"/>
          </a:p>
          <a:p>
            <a:pPr eaLnBrk="1" hangingPunct="1"/>
            <a:r>
              <a:rPr lang="en-US" smtClean="0"/>
              <a:t>inspect prints elemehts of the array up until the highest index used so far.</a:t>
            </a:r>
          </a:p>
          <a:p>
            <a:pPr eaLnBrk="1" hangingPunct="1"/>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7"/>
          <p:cNvSpPr>
            <a:spLocks noGrp="1" noChangeArrowheads="1"/>
          </p:cNvSpPr>
          <p:nvPr>
            <p:ph type="sldNum" sz="quarter" idx="5"/>
          </p:nvPr>
        </p:nvSpPr>
        <p:spPr>
          <a:noFill/>
        </p:spPr>
        <p:txBody>
          <a:bodyPr/>
          <a:lstStyle/>
          <a:p>
            <a:fld id="{DBFC31F8-4BAE-4135-8756-7FE8654B586B}" type="slidenum">
              <a:rPr lang="en-US" smtClean="0"/>
              <a:pPr/>
              <a:t>2</a:t>
            </a:fld>
            <a:endParaRPr lang="en-US" smtClean="0"/>
          </a:p>
        </p:txBody>
      </p:sp>
      <p:sp>
        <p:nvSpPr>
          <p:cNvPr id="19458"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596" tIns="48298" rIns="96596" bIns="48298" anchor="b"/>
          <a:lstStyle/>
          <a:p>
            <a:pPr algn="r" defTabSz="966788" eaLnBrk="0" hangingPunct="0"/>
            <a:fld id="{143AA65E-5818-4E34-A201-3CF29EE7511E}" type="slidenum">
              <a:rPr lang="en-US" sz="1200" b="0">
                <a:latin typeface="Arial" charset="0"/>
              </a:rPr>
              <a:pPr algn="r" defTabSz="966788" eaLnBrk="0" hangingPunct="0"/>
              <a:t>2</a:t>
            </a:fld>
            <a:endParaRPr lang="en-US" sz="1200" b="0">
              <a:latin typeface="Arial" charset="0"/>
            </a:endParaRPr>
          </a:p>
        </p:txBody>
      </p:sp>
      <p:sp>
        <p:nvSpPr>
          <p:cNvPr id="19459" name="Rectangle 2"/>
          <p:cNvSpPr>
            <a:spLocks noGrp="1" noRot="1" noChangeAspect="1" noChangeArrowheads="1" noTextEdit="1"/>
          </p:cNvSpPr>
          <p:nvPr>
            <p:ph type="sldImg"/>
          </p:nvPr>
        </p:nvSpPr>
        <p:spPr>
          <a:ln/>
        </p:spPr>
      </p:sp>
      <p:sp>
        <p:nvSpPr>
          <p:cNvPr id="19460" name="Rectangle 3"/>
          <p:cNvSpPr>
            <a:spLocks noGrp="1" noChangeArrowheads="1"/>
          </p:cNvSpPr>
          <p:nvPr>
            <p:ph type="body" idx="1"/>
          </p:nvPr>
        </p:nvSpPr>
        <p:spPr>
          <a:noFill/>
          <a:ln/>
        </p:spPr>
        <p:txBody>
          <a:bodyPr/>
          <a:lstStyle/>
          <a:p>
            <a:pPr eaLnBrk="1" hangingPunct="1"/>
            <a:r>
              <a:rPr lang="en-US" smtClean="0"/>
              <a:t>Classes also can contain just statements, not inside any methods.</a:t>
            </a:r>
          </a:p>
          <a:p>
            <a:pPr eaLnBrk="1" hangingPunct="1"/>
            <a:endParaRPr lang="en-US" smtClean="0"/>
          </a:p>
          <a:p>
            <a:pPr eaLnBrk="1" hangingPunct="1"/>
            <a:r>
              <a:rPr lang="en-US" smtClean="0"/>
              <a:t>Instance variables are just fields of the current object.</a:t>
            </a:r>
          </a:p>
          <a:p>
            <a:pPr eaLnBrk="1" hangingPunct="1"/>
            <a:r>
              <a:rPr lang="en-US" smtClean="0"/>
              <a:t>Once you use a field it comes into existence.  If you use it before that, (unlike local variables), you just get nil (but if the –w flag is used you get a warning).</a:t>
            </a:r>
          </a:p>
          <a:p>
            <a:pPr eaLnBrk="1" hangingPunct="1"/>
            <a:r>
              <a:rPr lang="en-US" smtClean="0"/>
              <a:t>(If a local variable is used before being defined it's an error.)</a:t>
            </a:r>
          </a:p>
          <a:p>
            <a:pPr eaLnBrk="1" hangingPunct="1"/>
            <a:r>
              <a:rPr lang="en-US" smtClean="0"/>
              <a:t>But all uninitialized fields, of any type, are nil.</a:t>
            </a:r>
          </a:p>
          <a:p>
            <a:pPr eaLnBrk="1" hangingPunct="1"/>
            <a:endParaRPr lang="en-US" smtClean="0"/>
          </a:p>
          <a:p>
            <a:pPr eaLnBrk="1" hangingPunct="1"/>
            <a:r>
              <a:rPr lang="en-US" smtClean="0"/>
              <a:t>+ does string concatenation, but you don't end up using it in Ruby nearly as much as Java, for reasons that will be seen (another facility is more commonly used, which is substituting expressions in strings).</a:t>
            </a:r>
          </a:p>
          <a:p>
            <a:pPr eaLnBrk="1" hangingPunct="1"/>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7"/>
          <p:cNvSpPr>
            <a:spLocks noGrp="1" noChangeArrowheads="1"/>
          </p:cNvSpPr>
          <p:nvPr>
            <p:ph type="sldNum" sz="quarter" idx="5"/>
          </p:nvPr>
        </p:nvSpPr>
        <p:spPr>
          <a:noFill/>
        </p:spPr>
        <p:txBody>
          <a:bodyPr/>
          <a:lstStyle/>
          <a:p>
            <a:fld id="{EAEBD1D7-77D6-43C7-904E-303CF67ACF2B}" type="slidenum">
              <a:rPr lang="en-US" smtClean="0"/>
              <a:pPr/>
              <a:t>23</a:t>
            </a:fld>
            <a:endParaRPr lang="en-US" smtClean="0"/>
          </a:p>
        </p:txBody>
      </p:sp>
      <p:sp>
        <p:nvSpPr>
          <p:cNvPr id="59394"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596" tIns="48298" rIns="96596" bIns="48298" anchor="b"/>
          <a:lstStyle/>
          <a:p>
            <a:pPr algn="r" defTabSz="966788" eaLnBrk="0" hangingPunct="0"/>
            <a:fld id="{4936DC28-315F-4671-B49E-FD215675B7A2}" type="slidenum">
              <a:rPr lang="en-US" sz="1200" b="0">
                <a:latin typeface="Arial" charset="0"/>
              </a:rPr>
              <a:pPr algn="r" defTabSz="966788" eaLnBrk="0" hangingPunct="0"/>
              <a:t>23</a:t>
            </a:fld>
            <a:endParaRPr lang="en-US" sz="1200" b="0">
              <a:latin typeface="Arial" charset="0"/>
            </a:endParaRPr>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p:spPr>
        <p:txBody>
          <a:bodyPr/>
          <a:lstStyle/>
          <a:p>
            <a:pPr eaLnBrk="1" hangingPunct="1"/>
            <a:r>
              <a:rPr lang="en-US" smtClean="0"/>
              <a:t>To delete an element without shifting the remaining ones, assign nil to that element.</a:t>
            </a:r>
          </a:p>
          <a:p>
            <a:pPr eaLnBrk="1" hangingPunct="1"/>
            <a:endParaRPr lang="en-US" smtClean="0"/>
          </a:p>
          <a:p>
            <a:pPr eaLnBrk="1" hangingPunct="1"/>
            <a:r>
              <a:rPr lang="en-US" smtClean="0"/>
              <a:t>push and pop add and remove elements from the end of an array, while</a:t>
            </a:r>
          </a:p>
          <a:p>
            <a:pPr eaLnBrk="1" hangingPunct="1"/>
            <a:r>
              <a:rPr lang="en-US" smtClean="0"/>
              <a:t>shift and unshift add and remove elements from the beginning.</a:t>
            </a:r>
          </a:p>
          <a:p>
            <a:pPr eaLnBrk="1" hangingPunct="1"/>
            <a:endParaRPr lang="en-US" smtClean="0"/>
          </a:p>
          <a:p>
            <a:r>
              <a:rPr lang="en-US" smtClean="0"/>
              <a:t>push, pop, shift, and unshift all permanently modify an array.</a:t>
            </a:r>
          </a:p>
          <a:p>
            <a:endParaRPr 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7"/>
          <p:cNvSpPr>
            <a:spLocks noGrp="1" noChangeArrowheads="1"/>
          </p:cNvSpPr>
          <p:nvPr>
            <p:ph type="sldNum" sz="quarter" idx="5"/>
          </p:nvPr>
        </p:nvSpPr>
        <p:spPr>
          <a:noFill/>
        </p:spPr>
        <p:txBody>
          <a:bodyPr/>
          <a:lstStyle/>
          <a:p>
            <a:fld id="{506146CD-D844-4A8A-A12F-94BA2B16F283}" type="slidenum">
              <a:rPr lang="en-US" smtClean="0"/>
              <a:pPr/>
              <a:t>24</a:t>
            </a:fld>
            <a:endParaRPr lang="en-US" smtClean="0"/>
          </a:p>
        </p:txBody>
      </p:sp>
      <p:sp>
        <p:nvSpPr>
          <p:cNvPr id="61442"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596" tIns="48298" rIns="96596" bIns="48298" anchor="b"/>
          <a:lstStyle/>
          <a:p>
            <a:pPr algn="r" defTabSz="966788" eaLnBrk="0" hangingPunct="0"/>
            <a:fld id="{DC12D63D-C029-4BF5-B658-88CFACADA93C}" type="slidenum">
              <a:rPr lang="en-US" sz="1200" b="0">
                <a:latin typeface="Arial" charset="0"/>
              </a:rPr>
              <a:pPr algn="r" defTabSz="966788" eaLnBrk="0" hangingPunct="0"/>
              <a:t>24</a:t>
            </a:fld>
            <a:endParaRPr lang="en-US" sz="1200" b="0">
              <a:latin typeface="Arial" charset="0"/>
            </a:endParaRPr>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7"/>
          <p:cNvSpPr>
            <a:spLocks noGrp="1" noChangeArrowheads="1"/>
          </p:cNvSpPr>
          <p:nvPr>
            <p:ph type="sldNum" sz="quarter" idx="5"/>
          </p:nvPr>
        </p:nvSpPr>
        <p:spPr>
          <a:noFill/>
        </p:spPr>
        <p:txBody>
          <a:bodyPr/>
          <a:lstStyle/>
          <a:p>
            <a:fld id="{9CE78634-0ECB-4D35-8981-3DB479B9DFC2}" type="slidenum">
              <a:rPr lang="en-US" smtClean="0"/>
              <a:pPr/>
              <a:t>25</a:t>
            </a:fld>
            <a:endParaRPr lang="en-US" smtClean="0"/>
          </a:p>
        </p:txBody>
      </p:sp>
      <p:sp>
        <p:nvSpPr>
          <p:cNvPr id="63490"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596" tIns="48298" rIns="96596" bIns="48298" anchor="b"/>
          <a:lstStyle/>
          <a:p>
            <a:pPr algn="r" defTabSz="966788" eaLnBrk="0" hangingPunct="0"/>
            <a:fld id="{1236B8AB-0E0E-4301-89D5-B7DD6AB8DFCE}" type="slidenum">
              <a:rPr lang="en-US" sz="1200" b="0">
                <a:latin typeface="Arial" charset="0"/>
              </a:rPr>
              <a:pPr algn="r" defTabSz="966788" eaLnBrk="0" hangingPunct="0"/>
              <a:t>25</a:t>
            </a:fld>
            <a:endParaRPr lang="en-US" sz="1200" b="0">
              <a:latin typeface="Arial" charset="0"/>
            </a:endParaRPr>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p:spPr>
        <p:txBody>
          <a:bodyPr/>
          <a:lstStyle/>
          <a:p>
            <a:pPr eaLnBrk="1" hangingPunct="1"/>
            <a:r>
              <a:rPr lang="en-US" smtClean="0"/>
              <a:t>You just put what you'd put in the body of a loop into a code block.</a:t>
            </a:r>
          </a:p>
          <a:p>
            <a:pPr eaLnBrk="1" hangingPunct="1"/>
            <a:r>
              <a:rPr lang="en-US" smtClean="0"/>
              <a:t>The code block version is much shorter (one line vs. four), and more idiomatic Ruby.</a:t>
            </a:r>
          </a:p>
          <a:p>
            <a:pPr eaLnBrk="1" hangingPunct="1"/>
            <a:endParaRPr lang="en-US" smtClean="0"/>
          </a:p>
          <a:p>
            <a:pPr eaLnBrk="1" hangingPunct="1"/>
            <a:r>
              <a:rPr lang="en-US" smtClean="0"/>
              <a:t>Here's another example of a code block which doesn't just print something.</a:t>
            </a:r>
          </a:p>
          <a:p>
            <a:pPr eaLnBrk="1" hangingPunct="1"/>
            <a:endParaRPr lang="en-US" smtClean="0"/>
          </a:p>
          <a:p>
            <a:pPr eaLnBrk="1" hangingPunct="1"/>
            <a:r>
              <a:rPr lang="en-US" smtClean="0"/>
              <a:t>Code blocks with arrays are useful because you often can chain calls, like a.f.g.h.each { … }</a:t>
            </a:r>
          </a:p>
          <a:p>
            <a:pPr eaLnBrk="1" hangingPunct="1"/>
            <a:endParaRPr lang="en-US" smtClean="0"/>
          </a:p>
          <a:p>
            <a:pPr eaLnBrk="1" hangingPunct="1"/>
            <a:endParaRPr 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7"/>
          <p:cNvSpPr>
            <a:spLocks noGrp="1" noChangeArrowheads="1"/>
          </p:cNvSpPr>
          <p:nvPr>
            <p:ph type="sldNum" sz="quarter" idx="5"/>
          </p:nvPr>
        </p:nvSpPr>
        <p:spPr>
          <a:noFill/>
        </p:spPr>
        <p:txBody>
          <a:bodyPr/>
          <a:lstStyle/>
          <a:p>
            <a:fld id="{E1622756-4D4A-49F9-85D3-16300892CC8D}" type="slidenum">
              <a:rPr lang="en-US" smtClean="0"/>
              <a:pPr/>
              <a:t>26</a:t>
            </a:fld>
            <a:endParaRPr lang="en-US" smtClean="0"/>
          </a:p>
        </p:txBody>
      </p:sp>
      <p:sp>
        <p:nvSpPr>
          <p:cNvPr id="65538"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596" tIns="48298" rIns="96596" bIns="48298" anchor="b"/>
          <a:lstStyle/>
          <a:p>
            <a:pPr algn="r" defTabSz="966788" eaLnBrk="0" hangingPunct="0"/>
            <a:fld id="{0E1132FC-4F88-4EB3-A58D-B2544C092EFB}" type="slidenum">
              <a:rPr lang="en-US" sz="1200" b="0">
                <a:latin typeface="Arial" charset="0"/>
              </a:rPr>
              <a:pPr algn="r" defTabSz="966788" eaLnBrk="0" hangingPunct="0"/>
              <a:t>26</a:t>
            </a:fld>
            <a:endParaRPr lang="en-US" sz="1200" b="0">
              <a:latin typeface="Arial" charset="0"/>
            </a:endParaRPr>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p:spPr>
        <p:txBody>
          <a:bodyPr/>
          <a:lstStyle/>
          <a:p>
            <a:pPr eaLnBrk="1" hangingPunct="1"/>
            <a:r>
              <a:rPr lang="en-US" smtClean="0"/>
              <a:t>The Integer class (parent of Fixnum) has some useful methods which take code blocks, which we didn't talk about before when we discussed code blocks.</a:t>
            </a:r>
          </a:p>
          <a:p>
            <a:pPr eaLnBrk="1" hangingPunct="1"/>
            <a:r>
              <a:rPr lang="en-US" smtClean="0"/>
              <a:t>A code block has no return statement- the value of the last expression is what the code block returns (a regular method can do the same thing).</a:t>
            </a:r>
          </a:p>
          <a:p>
            <a:pPr eaLnBrk="1" hangingPunct="1"/>
            <a:r>
              <a:rPr lang="en-US" smtClean="0"/>
              <a:t>"times" has no regular argument.  "upto" has a regular argument and a code block argument.</a:t>
            </a:r>
          </a:p>
          <a:p>
            <a:pPr eaLnBrk="1" hangingPunct="1"/>
            <a:r>
              <a:rPr lang="en-US" smtClean="0"/>
              <a:t>In the third one the code block evaluates to the value of y, or to false or nil.  Applied to an array and find, it evaluates to the first number in the array for which the code block returns non-nil (or non-false), or to nil.  A code block given to find can evaluate to anything other than false or nil (which would have the meaning "true"), or to false or nil (which would have the meaning "false").</a:t>
            </a:r>
          </a:p>
          <a:p>
            <a:pPr eaLnBrk="1" hangingPunct="1"/>
            <a:r>
              <a:rPr lang="en-US" smtClean="0"/>
              <a:t>"collect" is called "map" in functional languages.</a:t>
            </a:r>
          </a:p>
          <a:p>
            <a:pPr eaLnBrk="1" hangingPunct="1"/>
            <a:endParaRPr lang="en-US" smtClean="0"/>
          </a:p>
          <a:p>
            <a:pPr eaLnBrk="1" hangingPunct="1"/>
            <a:r>
              <a:rPr lang="en-US" smtClean="0"/>
              <a:t>Is there a way to get the "current index" of iteration inside a code block, if you want to use it?  CHECK…</a:t>
            </a:r>
          </a:p>
          <a:p>
            <a:pPr eaLnBrk="1" hangingPunct="1"/>
            <a:r>
              <a:rPr lang="en-US" smtClean="0"/>
              <a:t>Any method can be called with a code block.  Inside the method, the block is called using "yield".</a:t>
            </a:r>
          </a:p>
          <a:p>
            <a:pPr eaLnBrk="1" hangingPunct="1"/>
            <a:endParaRPr lang="en-US" smtClean="0"/>
          </a:p>
          <a:p>
            <a:pPr eaLnBrk="1" hangingPunct="1"/>
            <a:r>
              <a:rPr lang="en-US" smtClean="0"/>
              <a:t>Can a method check whether a code block appeared in a call or not?  CHECK…</a:t>
            </a:r>
          </a:p>
          <a:p>
            <a:pPr eaLnBrk="1" hangingPunct="1"/>
            <a:endParaRPr lang="en-US" smtClean="0"/>
          </a:p>
          <a:p>
            <a:pPr eaLnBrk="1" hangingPunct="1"/>
            <a:r>
              <a:rPr lang="en-US" smtClean="0"/>
              <a:t>Next time move the first two examples to the first place where code blocks were covered, since only the last two have to do with applying code blocks to arrays.</a:t>
            </a:r>
          </a:p>
          <a:p>
            <a:pPr eaLnBrk="1" hangingPunct="1"/>
            <a:endParaRPr 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7"/>
          <p:cNvSpPr>
            <a:spLocks noGrp="1" noChangeArrowheads="1"/>
          </p:cNvSpPr>
          <p:nvPr>
            <p:ph type="sldNum" sz="quarter" idx="5"/>
          </p:nvPr>
        </p:nvSpPr>
        <p:spPr>
          <a:noFill/>
        </p:spPr>
        <p:txBody>
          <a:bodyPr/>
          <a:lstStyle/>
          <a:p>
            <a:fld id="{80274195-DA90-4C67-8730-CFB0A46EE1AB}" type="slidenum">
              <a:rPr lang="en-US" smtClean="0"/>
              <a:pPr/>
              <a:t>27</a:t>
            </a:fld>
            <a:endParaRPr lang="en-US" smtClean="0"/>
          </a:p>
        </p:txBody>
      </p:sp>
      <p:sp>
        <p:nvSpPr>
          <p:cNvPr id="67586"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596" tIns="48298" rIns="96596" bIns="48298" anchor="b"/>
          <a:lstStyle/>
          <a:p>
            <a:pPr algn="r" defTabSz="966788" eaLnBrk="0" hangingPunct="0"/>
            <a:fld id="{C71CDB18-C55C-4958-A2E5-62BD771D9B1F}" type="slidenum">
              <a:rPr lang="en-US" sz="1200" b="0">
                <a:latin typeface="Arial" charset="0"/>
              </a:rPr>
              <a:pPr algn="r" defTabSz="966788" eaLnBrk="0" hangingPunct="0"/>
              <a:t>27</a:t>
            </a:fld>
            <a:endParaRPr lang="en-US" sz="1200" b="0">
              <a:latin typeface="Arial" charset="0"/>
            </a:endParaRPr>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p:spPr>
        <p:txBody>
          <a:bodyPr/>
          <a:lstStyle/>
          <a:p>
            <a:pPr eaLnBrk="1" hangingPunct="1"/>
            <a:r>
              <a:rPr lang="en-US" smtClean="0"/>
              <a:t>This implementes "cat".  We pass a filename into f, readlines returns an array of all the lines in the file, and we apply a code block to this (we have a code block inside a code block).</a:t>
            </a:r>
          </a:p>
          <a:p>
            <a:pPr eaLnBrk="1" hangingPunct="1"/>
            <a:endParaRPr lang="en-US" smtClean="0"/>
          </a:p>
          <a:p>
            <a:pPr eaLnBrk="1" hangingPunct="1"/>
            <a:r>
              <a:rPr lang="en-US" smtClean="0"/>
              <a:t>We could have written a named method and called it, but this avoids creating a method name if something's only going to be executed or called once.</a:t>
            </a:r>
          </a:p>
          <a:p>
            <a:pPr eaLnBrk="1" hangingPunct="1"/>
            <a:endParaRPr lang="en-US" smtClean="0"/>
          </a:p>
          <a:p>
            <a:pPr eaLnBrk="1" hangingPunct="1"/>
            <a:r>
              <a:rPr lang="en-US" smtClean="0"/>
              <a:t>Move this slide after I/O (and break up examples of code blocks)?</a:t>
            </a:r>
          </a:p>
          <a:p>
            <a:pPr eaLnBrk="1" hangingPunct="1"/>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7"/>
          <p:cNvSpPr>
            <a:spLocks noGrp="1" noChangeArrowheads="1"/>
          </p:cNvSpPr>
          <p:nvPr>
            <p:ph type="sldNum" sz="quarter" idx="5"/>
          </p:nvPr>
        </p:nvSpPr>
        <p:spPr>
          <a:noFill/>
        </p:spPr>
        <p:txBody>
          <a:bodyPr/>
          <a:lstStyle/>
          <a:p>
            <a:fld id="{C4F7AD88-0FD3-43EB-80F5-AABE2CB312A5}" type="slidenum">
              <a:rPr lang="en-US" smtClean="0"/>
              <a:pPr/>
              <a:t>3</a:t>
            </a:fld>
            <a:endParaRPr lang="en-US" smtClean="0"/>
          </a:p>
        </p:txBody>
      </p:sp>
      <p:sp>
        <p:nvSpPr>
          <p:cNvPr id="21506" name="Rectangle 2"/>
          <p:cNvSpPr>
            <a:spLocks noGrp="1" noRot="1" noChangeAspect="1" noChangeArrowheads="1" noTextEdit="1"/>
          </p:cNvSpPr>
          <p:nvPr>
            <p:ph type="sldImg"/>
          </p:nvPr>
        </p:nvSpPr>
        <p:spPr>
          <a:ln/>
        </p:spPr>
      </p:sp>
      <p:sp>
        <p:nvSpPr>
          <p:cNvPr id="21507" name="Rectangle 3"/>
          <p:cNvSpPr>
            <a:spLocks noGrp="1" noChangeArrowheads="1"/>
          </p:cNvSpPr>
          <p:nvPr>
            <p:ph type="body" idx="1"/>
          </p:nvPr>
        </p:nvSpPr>
        <p:spPr>
          <a:noFill/>
          <a:ln/>
        </p:spPr>
        <p:txBody>
          <a:bodyPr/>
          <a:lstStyle/>
          <a:p>
            <a:pPr eaLnBrk="1" hangingPunct="1"/>
            <a:r>
              <a:rPr lang="en-US" smtClean="0"/>
              <a:t>In Java you can overload methods based on the types of arguments, but in Ruby you can't, because when you define methods you don't specify types, and can call them with any types.  (You can't really overload based on number of arguments either, but you can sort of fake it using variable numbers of arguments, which Ruby has.)</a:t>
            </a:r>
          </a:p>
          <a:p>
            <a:pPr eaLnBrk="1" hangingPunct="1"/>
            <a:endParaRPr lang="en-US" smtClean="0"/>
          </a:p>
          <a:p>
            <a:pPr eaLnBrk="1" hangingPunct="1"/>
            <a:r>
              <a:rPr lang="en-US" smtClean="0"/>
              <a:t>But you don't really need overloading in Ruby, because a method can be called with any kind of arguments, and it can test the types of its arguments and do whatever it wants to differently based upon their types.</a:t>
            </a:r>
          </a:p>
          <a:p>
            <a:pPr eaLnBrk="1" hangingPunct="1"/>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7"/>
          <p:cNvSpPr>
            <a:spLocks noGrp="1" noChangeArrowheads="1"/>
          </p:cNvSpPr>
          <p:nvPr>
            <p:ph type="sldNum" sz="quarter" idx="5"/>
          </p:nvPr>
        </p:nvSpPr>
        <p:spPr>
          <a:noFill/>
        </p:spPr>
        <p:txBody>
          <a:bodyPr/>
          <a:lstStyle/>
          <a:p>
            <a:fld id="{CD41C239-9CEC-4B47-9324-B45FD47C7397}" type="slidenum">
              <a:rPr lang="en-US" smtClean="0"/>
              <a:pPr/>
              <a:t>4</a:t>
            </a:fld>
            <a:endParaRPr lang="en-US" smtClean="0"/>
          </a:p>
        </p:txBody>
      </p:sp>
      <p:sp>
        <p:nvSpPr>
          <p:cNvPr id="23554"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596" tIns="48298" rIns="96596" bIns="48298" anchor="b"/>
          <a:lstStyle/>
          <a:p>
            <a:pPr algn="r" defTabSz="966788" eaLnBrk="0" hangingPunct="0"/>
            <a:fld id="{9419BA87-FC23-4AE9-87E1-BD1FE572341F}" type="slidenum">
              <a:rPr lang="en-US" sz="1200" b="0">
                <a:latin typeface="Arial" charset="0"/>
              </a:rPr>
              <a:pPr algn="r" defTabSz="966788" eaLnBrk="0" hangingPunct="0"/>
              <a:t>4</a:t>
            </a:fld>
            <a:endParaRPr lang="en-US" sz="1200" b="0">
              <a:latin typeface="Arial" charset="0"/>
            </a:endParaRPr>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a:ln/>
        </p:spPr>
        <p:txBody>
          <a:bodyPr/>
          <a:lstStyle/>
          <a:p>
            <a:pPr eaLnBrk="1" hangingPunct="1"/>
            <a:r>
              <a:rPr lang="en-US" smtClean="0"/>
              <a:t>By default inspect uses to_s, but inspect can be overridden by a class.</a:t>
            </a:r>
          </a:p>
          <a:p>
            <a:pPr eaLnBrk="1" hangingPunct="1"/>
            <a:endParaRPr lang="en-US" smtClean="0"/>
          </a:p>
          <a:p>
            <a:pPr eaLnBrk="1" hangingPunct="1"/>
            <a:r>
              <a:rPr lang="en-US" smtClean="0"/>
              <a:t>You don't need either p.to_s, or @x.to_s or @y.to_s in the prior slide.</a:t>
            </a:r>
          </a:p>
          <a:p>
            <a:pPr eaLnBrk="1" hangingPunct="1"/>
            <a:endParaRPr lang="en-US" smtClean="0"/>
          </a:p>
          <a:p>
            <a:pPr eaLnBrk="1" hangingPunct="1"/>
            <a:r>
              <a:rPr lang="en-US" smtClean="0"/>
              <a:t>(Where exactly can to_s be invoked explicitly and where not?  Explain more specifically.)</a:t>
            </a:r>
          </a:p>
          <a:p>
            <a:pPr eaLnBrk="1" hangingPunct="1"/>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p:cNvSpPr>
            <a:spLocks noGrp="1" noChangeArrowheads="1"/>
          </p:cNvSpPr>
          <p:nvPr>
            <p:ph type="sldNum" sz="quarter" idx="5"/>
          </p:nvPr>
        </p:nvSpPr>
        <p:spPr>
          <a:noFill/>
        </p:spPr>
        <p:txBody>
          <a:bodyPr/>
          <a:lstStyle/>
          <a:p>
            <a:fld id="{40ACE16A-3A41-47D1-9F83-8CF5DD68F688}" type="slidenum">
              <a:rPr lang="en-US" smtClean="0"/>
              <a:pPr/>
              <a:t>5</a:t>
            </a:fld>
            <a:endParaRPr lang="en-US" smtClean="0"/>
          </a:p>
        </p:txBody>
      </p:sp>
      <p:sp>
        <p:nvSpPr>
          <p:cNvPr id="25602"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596" tIns="48298" rIns="96596" bIns="48298" anchor="b"/>
          <a:lstStyle/>
          <a:p>
            <a:pPr algn="r" defTabSz="966788" eaLnBrk="0" hangingPunct="0"/>
            <a:fld id="{4FE808C2-F16A-4EC0-8712-049BF5280DE9}" type="slidenum">
              <a:rPr lang="en-US" sz="1200" b="0">
                <a:latin typeface="Arial" charset="0"/>
              </a:rPr>
              <a:pPr algn="r" defTabSz="966788" eaLnBrk="0" hangingPunct="0"/>
              <a:t>5</a:t>
            </a:fld>
            <a:endParaRPr lang="en-US" sz="1200" b="0">
              <a:latin typeface="Arial" charset="0"/>
            </a:endParaRPr>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p:spPr>
        <p:txBody>
          <a:bodyPr/>
          <a:lstStyle/>
          <a:p>
            <a:pPr eaLnBrk="1" hangingPunct="1"/>
            <a:r>
              <a:rPr lang="en-US" smtClean="0"/>
              <a:t>Some people think that inheritance is hard to use and not very useful in practice, and that it leads to odd programming style and inconveniences.  Others think if used appropriately it can often help program design a lot.</a:t>
            </a:r>
          </a:p>
          <a:p>
            <a:pPr eaLnBrk="1" hangingPunct="1"/>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p:cNvSpPr>
            <a:spLocks noGrp="1" noChangeArrowheads="1"/>
          </p:cNvSpPr>
          <p:nvPr>
            <p:ph type="sldNum" sz="quarter" idx="5"/>
          </p:nvPr>
        </p:nvSpPr>
        <p:spPr>
          <a:noFill/>
        </p:spPr>
        <p:txBody>
          <a:bodyPr/>
          <a:lstStyle/>
          <a:p>
            <a:fld id="{2207ADC1-EE32-4BD0-8369-7E1E049F6A18}" type="slidenum">
              <a:rPr lang="en-US" smtClean="0"/>
              <a:pPr/>
              <a:t>7</a:t>
            </a:fld>
            <a:endParaRPr lang="en-US" smtClean="0"/>
          </a:p>
        </p:txBody>
      </p:sp>
      <p:sp>
        <p:nvSpPr>
          <p:cNvPr id="28674"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596" tIns="48298" rIns="96596" bIns="48298" anchor="b"/>
          <a:lstStyle/>
          <a:p>
            <a:pPr algn="r" defTabSz="966788" eaLnBrk="0" hangingPunct="0"/>
            <a:fld id="{AB4897B1-42DA-4EBD-B4F0-C5C98E875C24}" type="slidenum">
              <a:rPr lang="en-US" sz="1200" b="0">
                <a:latin typeface="Arial" charset="0"/>
              </a:rPr>
              <a:pPr algn="r" defTabSz="966788" eaLnBrk="0" hangingPunct="0"/>
              <a:t>7</a:t>
            </a:fld>
            <a:endParaRPr lang="en-US" sz="1200" b="0">
              <a:latin typeface="Arial" charset="0"/>
            </a:endParaRPr>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p:spPr>
        <p:txBody>
          <a:bodyPr/>
          <a:lstStyle/>
          <a:p>
            <a:pPr eaLnBrk="1" hangingPunct="1"/>
            <a:r>
              <a:rPr lang="en-US" smtClean="0"/>
              <a:t>There's one occurrence of a class variable (with @@) which is shared by all objects of a class (and it can be used, like here, even if there aren't any variables of the class, if the class has class or singleton methods).</a:t>
            </a:r>
          </a:p>
          <a:p>
            <a:pPr eaLnBrk="1" hangingPunct="1"/>
            <a:endParaRPr lang="en-US" smtClean="0"/>
          </a:p>
          <a:p>
            <a:pPr eaLnBrk="1" hangingPunct="1"/>
            <a:r>
              <a:rPr lang="en-US" smtClean="0"/>
              <a:t>You can have any statements (expressions) in a class, not inside any methods, and they'll be executed to bottom when the class is loaded.  Here "@@x = 37" can be used to initialize the class variable @@x without being inside a constructor.</a:t>
            </a:r>
          </a:p>
          <a:p>
            <a:pPr eaLnBrk="1" hangingPunct="1"/>
            <a:endParaRPr lang="en-US" smtClean="0"/>
          </a:p>
          <a:p>
            <a:pPr eaLnBrk="1" hangingPunct="1"/>
            <a:r>
              <a:rPr lang="en-US" smtClean="0"/>
              <a:t>$variables are used more frequently than class variables.</a:t>
            </a:r>
          </a:p>
          <a:p>
            <a:pPr eaLnBrk="1" hangingPunct="1"/>
            <a:endParaRPr lang="en-US" smtClean="0"/>
          </a:p>
          <a:p>
            <a:pPr eaLnBrk="1" hangingPunct="1"/>
            <a:r>
              <a:rPr lang="en-US" smtClean="0"/>
              <a:t>Ruby has class access modifiers (public, private, protected).</a:t>
            </a:r>
          </a:p>
          <a:p>
            <a:pPr eaLnBrk="1" hangingPunct="1"/>
            <a:endParaRPr lang="en-US" smtClean="0"/>
          </a:p>
          <a:p>
            <a:pPr eaLnBrk="1" hangingPunct="1"/>
            <a:r>
              <a:rPr lang="en-US" smtClean="0"/>
              <a:t>Global.inc and Global.get are class or singleton methods (defined with Classname.), so they can be called without needing an instance of the class.  Note that Global.inc is called without Global.new ever being called.</a:t>
            </a:r>
          </a:p>
          <a:p>
            <a:pPr eaLnBrk="1" hangingPunct="1"/>
            <a:endParaRPr lang="en-US" smtClean="0"/>
          </a:p>
          <a:p>
            <a:pPr eaLnBrk="1" hangingPunct="1"/>
            <a:r>
              <a:rPr lang="en-US" smtClean="0"/>
              <a:t>In this code fragment "puts(Global.get)" prints 2 but "puts($x)" prints 3.</a:t>
            </a:r>
          </a:p>
          <a:p>
            <a:pPr eaLnBrk="1" hangingPunct="1"/>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7"/>
          <p:cNvSpPr>
            <a:spLocks noGrp="1" noChangeArrowheads="1"/>
          </p:cNvSpPr>
          <p:nvPr>
            <p:ph type="sldNum" sz="quarter" idx="5"/>
          </p:nvPr>
        </p:nvSpPr>
        <p:spPr>
          <a:noFill/>
        </p:spPr>
        <p:txBody>
          <a:bodyPr/>
          <a:lstStyle/>
          <a:p>
            <a:fld id="{1391504D-3D8A-4CB5-9331-C38E2CA1E8F9}" type="slidenum">
              <a:rPr lang="en-US" smtClean="0"/>
              <a:pPr/>
              <a:t>8</a:t>
            </a:fld>
            <a:endParaRPr lang="en-US" smtClean="0"/>
          </a:p>
        </p:txBody>
      </p:sp>
      <p:sp>
        <p:nvSpPr>
          <p:cNvPr id="30722"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596" tIns="48298" rIns="96596" bIns="48298" anchor="b"/>
          <a:lstStyle/>
          <a:p>
            <a:pPr algn="r" defTabSz="966788" eaLnBrk="0" hangingPunct="0"/>
            <a:fld id="{23DF3788-305A-4B26-AC7D-DB41FB684AEE}" type="slidenum">
              <a:rPr lang="en-US" sz="1200" b="0">
                <a:latin typeface="Arial" charset="0"/>
              </a:rPr>
              <a:pPr algn="r" defTabSz="966788" eaLnBrk="0" hangingPunct="0"/>
              <a:t>8</a:t>
            </a:fld>
            <a:endParaRPr lang="en-US" sz="1200" b="0">
              <a:latin typeface="Arial" charset="0"/>
            </a:endParaRPr>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eaLnBrk="1" hangingPunct="1"/>
            <a:r>
              <a:rPr lang="en-US" smtClean="0"/>
              <a:t>Ruby has these $ variables to mimic the behavior and feel of other scripting languages, like Perl, where they're ubiquitous.</a:t>
            </a:r>
          </a:p>
          <a:p>
            <a:pPr eaLnBrk="1" hangingPunct="1"/>
            <a:endParaRPr lang="en-US" smtClean="0"/>
          </a:p>
          <a:p>
            <a:pPr eaLnBrk="1" hangingPunct="1"/>
            <a:r>
              <a:rPr lang="en-US" smtClean="0"/>
              <a:t>Here data is implicitly passed from gets to print.</a:t>
            </a:r>
          </a:p>
          <a:p>
            <a:pPr eaLnBrk="1" hangingPunct="1"/>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7"/>
          <p:cNvSpPr>
            <a:spLocks noGrp="1" noChangeArrowheads="1"/>
          </p:cNvSpPr>
          <p:nvPr>
            <p:ph type="sldNum" sz="quarter" idx="5"/>
          </p:nvPr>
        </p:nvSpPr>
        <p:spPr>
          <a:noFill/>
        </p:spPr>
        <p:txBody>
          <a:bodyPr/>
          <a:lstStyle/>
          <a:p>
            <a:fld id="{3000B2EB-F8EE-4808-9E8E-9BC91BA322F4}" type="slidenum">
              <a:rPr lang="en-US" smtClean="0"/>
              <a:pPr/>
              <a:t>9</a:t>
            </a:fld>
            <a:endParaRPr lang="en-US" smtClean="0"/>
          </a:p>
        </p:txBody>
      </p:sp>
      <p:sp>
        <p:nvSpPr>
          <p:cNvPr id="32770"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596" tIns="48298" rIns="96596" bIns="48298" anchor="b"/>
          <a:lstStyle/>
          <a:p>
            <a:pPr algn="r" defTabSz="966788" eaLnBrk="0" hangingPunct="0"/>
            <a:fld id="{A6252F03-2E28-407B-A410-451289D868BB}" type="slidenum">
              <a:rPr lang="en-US" sz="1200" b="0">
                <a:latin typeface="Arial" charset="0"/>
              </a:rPr>
              <a:pPr algn="r" defTabSz="966788" eaLnBrk="0" hangingPunct="0"/>
              <a:t>9</a:t>
            </a:fld>
            <a:endParaRPr lang="en-US" sz="1200" b="0">
              <a:latin typeface="Arial" charset="0"/>
            </a:endParaRPr>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p:spPr>
        <p:txBody>
          <a:bodyPr/>
          <a:lstStyle/>
          <a:p>
            <a:pPr eaLnBrk="1" hangingPunct="1"/>
            <a:r>
              <a:rPr lang="en-US" smtClean="0"/>
              <a:t>Ruby has lots of features to do things with text.</a:t>
            </a:r>
          </a:p>
          <a:p>
            <a:pPr eaLnBrk="1" hangingPunct="1"/>
            <a:endParaRPr lang="en-US" smtClean="0"/>
          </a:p>
          <a:p>
            <a:pPr eaLnBrk="1" hangingPunct="1"/>
            <a:r>
              <a:rPr lang="en-US" smtClean="0"/>
              <a:t>Everything has a to_s method in Ruby.</a:t>
            </a:r>
          </a:p>
          <a:p>
            <a:pPr eaLnBrk="1" hangingPunct="1"/>
            <a:endParaRPr lang="en-US" smtClean="0"/>
          </a:p>
          <a:p>
            <a:pPr eaLnBrk="1" hangingPunct="1"/>
            <a:r>
              <a:rPr lang="en-US" smtClean="0"/>
              <a:t>Using double-quoted strings is syntactic sugar for calling the String constructor.</a:t>
            </a:r>
          </a:p>
          <a:p>
            <a:pPr eaLnBrk="1" hangingPunct="1"/>
            <a:endParaRPr lang="en-US" smtClean="0"/>
          </a:p>
          <a:p>
            <a:pPr eaLnBrk="1" hangingPunct="1"/>
            <a:r>
              <a:rPr lang="en-US" smtClean="0"/>
              <a:t>A lot of scripting languages have variable substitution; Ruby can substitute any expression in a string, so its substitution mechanism can be said to be more powerful.</a:t>
            </a:r>
          </a:p>
          <a:p>
            <a:pPr eaLnBrk="1" hangingPunct="1"/>
            <a:endParaRPr lang="en-US" smtClean="0"/>
          </a:p>
          <a:p>
            <a:pPr eaLnBrk="1" hangingPunct="1"/>
            <a:r>
              <a:rPr lang="en-US" smtClean="0"/>
              <a:t>Besides "s= &lt;&lt;END…", you could do for example "puts &lt;&lt;END…"</a:t>
            </a:r>
          </a:p>
          <a:p>
            <a:pPr eaLnBrk="1" hangingPunct="1"/>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7"/>
          <p:cNvSpPr>
            <a:spLocks noGrp="1" noChangeArrowheads="1"/>
          </p:cNvSpPr>
          <p:nvPr>
            <p:ph type="sldNum" sz="quarter" idx="5"/>
          </p:nvPr>
        </p:nvSpPr>
        <p:spPr>
          <a:noFill/>
        </p:spPr>
        <p:txBody>
          <a:bodyPr/>
          <a:lstStyle/>
          <a:p>
            <a:fld id="{AD91C57C-2388-481B-B445-43B622EDEAAC}" type="slidenum">
              <a:rPr lang="en-US" smtClean="0"/>
              <a:pPr/>
              <a:t>10</a:t>
            </a:fld>
            <a:endParaRPr lang="en-US" smtClean="0"/>
          </a:p>
        </p:txBody>
      </p:sp>
      <p:sp>
        <p:nvSpPr>
          <p:cNvPr id="34818" name="Rectangle 2"/>
          <p:cNvSpPr>
            <a:spLocks noGrp="1" noRot="1" noChangeAspect="1" noChangeArrowheads="1" noTextEdit="1"/>
          </p:cNvSpPr>
          <p:nvPr>
            <p:ph type="sldImg"/>
          </p:nvPr>
        </p:nvSpPr>
        <p:spPr>
          <a:xfrm>
            <a:off x="1258888" y="720725"/>
            <a:ext cx="4800600" cy="3600450"/>
          </a:xfrm>
          <a:ln/>
        </p:spPr>
      </p:sp>
      <p:sp>
        <p:nvSpPr>
          <p:cNvPr id="34819" name="Rectangle 3"/>
          <p:cNvSpPr>
            <a:spLocks noGrp="1" noChangeArrowheads="1"/>
          </p:cNvSpPr>
          <p:nvPr>
            <p:ph type="body" idx="1"/>
          </p:nvPr>
        </p:nvSpPr>
        <p:spPr>
          <a:noFill/>
          <a:ln/>
        </p:spPr>
        <p:txBody>
          <a:bodyPr lIns="91430" tIns="45715" rIns="91430" bIns="45715"/>
          <a:lstStyle/>
          <a:p>
            <a:r>
              <a:rPr lang="en-US" smtClean="0"/>
              <a:t>This expression substitution facility is used more commonly than string concatenation.</a:t>
            </a:r>
          </a:p>
          <a:p>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sp>
        <p:nvSpPr>
          <p:cNvPr id="4" name="Line 8"/>
          <p:cNvSpPr>
            <a:spLocks noChangeShapeType="1"/>
          </p:cNvSpPr>
          <p:nvPr userDrawn="1"/>
        </p:nvSpPr>
        <p:spPr bwMode="auto">
          <a:xfrm>
            <a:off x="609600" y="3200400"/>
            <a:ext cx="7924800" cy="0"/>
          </a:xfrm>
          <a:prstGeom prst="line">
            <a:avLst/>
          </a:prstGeom>
          <a:noFill/>
          <a:ln w="127000">
            <a:solidFill>
              <a:srgbClr val="0000FF"/>
            </a:solidFill>
            <a:round/>
            <a:headEnd/>
            <a:tailEnd/>
          </a:ln>
        </p:spPr>
        <p:txBody>
          <a:bodyPr wrap="none" anchor="ctr"/>
          <a:lstStyle/>
          <a:p>
            <a:pPr eaLnBrk="0" hangingPunct="0">
              <a:defRPr/>
            </a:pPr>
            <a:endParaRPr lang="en-US"/>
          </a:p>
        </p:txBody>
      </p:sp>
      <p:sp>
        <p:nvSpPr>
          <p:cNvPr id="8194" name="Rectangle 2"/>
          <p:cNvSpPr>
            <a:spLocks noGrp="1" noChangeArrowheads="1"/>
          </p:cNvSpPr>
          <p:nvPr>
            <p:ph type="ctrTitle"/>
          </p:nvPr>
        </p:nvSpPr>
        <p:spPr>
          <a:xfrm>
            <a:off x="685800" y="1066800"/>
            <a:ext cx="7772400" cy="1828800"/>
          </a:xfrm>
        </p:spPr>
        <p:txBody>
          <a:bodyPr/>
          <a:lstStyle>
            <a:lvl1pPr>
              <a:defRPr/>
            </a:lvl1pPr>
          </a:lstStyle>
          <a:p>
            <a:r>
              <a:rPr lang="en-US"/>
              <a:t>Click to edit Master title style</a:t>
            </a:r>
          </a:p>
        </p:txBody>
      </p:sp>
      <p:sp>
        <p:nvSpPr>
          <p:cNvPr id="8195" name="Rectangle 3"/>
          <p:cNvSpPr>
            <a:spLocks noGrp="1" noChangeArrowheads="1"/>
          </p:cNvSpPr>
          <p:nvPr>
            <p:ph type="subTitle" idx="1"/>
          </p:nvPr>
        </p:nvSpPr>
        <p:spPr>
          <a:xfrm>
            <a:off x="1371600" y="3886200"/>
            <a:ext cx="6400800" cy="1752600"/>
          </a:xfrm>
        </p:spPr>
        <p:txBody>
          <a:bodyPr/>
          <a:lstStyle>
            <a:lvl1pPr marL="0" indent="0" algn="ctr">
              <a:buFontTx/>
              <a:buNone/>
              <a:defRPr>
                <a:solidFill>
                  <a:srgbClr val="0000FF"/>
                </a:solidFill>
              </a:defRPr>
            </a:lvl1pPr>
          </a:lstStyle>
          <a:p>
            <a:r>
              <a:rPr lang="en-US"/>
              <a:t>Click to edit Master subtitle style</a:t>
            </a:r>
          </a:p>
        </p:txBody>
      </p:sp>
      <p:sp>
        <p:nvSpPr>
          <p:cNvPr id="5" name="Date Placeholder 4"/>
          <p:cNvSpPr>
            <a:spLocks noGrp="1" noChangeArrowheads="1"/>
          </p:cNvSpPr>
          <p:nvPr>
            <p:ph type="dt" sz="half" idx="10"/>
          </p:nvPr>
        </p:nvSpPr>
        <p:spPr bwMode="auto">
          <a:xfrm>
            <a:off x="685800" y="6248400"/>
            <a:ext cx="19050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eaLnBrk="0" hangingPunct="0">
              <a:defRPr sz="1400" b="0">
                <a:latin typeface="Arial" charset="0"/>
              </a:defRPr>
            </a:lvl1pPr>
          </a:lstStyle>
          <a:p>
            <a:pPr>
              <a:defRPr/>
            </a:pPr>
            <a:fld id="{90A71686-EEE7-4DDB-A609-E0BC42B79637}" type="datetime1">
              <a:rPr lang="en-US"/>
              <a:pPr>
                <a:defRPr/>
              </a:pPr>
              <a:t>9/7/2012</a:t>
            </a:fld>
            <a:endParaRPr lang="en-US"/>
          </a:p>
        </p:txBody>
      </p:sp>
      <p:sp>
        <p:nvSpPr>
          <p:cNvPr id="6" name="Rectangle 5"/>
          <p:cNvSpPr>
            <a:spLocks noGrp="1" noChangeArrowheads="1"/>
          </p:cNvSpPr>
          <p:nvPr>
            <p:ph type="ftr" sz="quarter" idx="11"/>
          </p:nvPr>
        </p:nvSpPr>
        <p:spPr>
          <a:xfrm>
            <a:off x="3124200" y="6248400"/>
            <a:ext cx="2895600" cy="457200"/>
          </a:xfrm>
        </p:spPr>
        <p:txBody>
          <a:bodyPr/>
          <a:lstStyle>
            <a:lvl1pPr algn="ctr">
              <a:defRPr sz="1400"/>
            </a:lvl1pPr>
          </a:lstStyle>
          <a:p>
            <a:pPr>
              <a:defRPr/>
            </a:pPr>
            <a:endParaRPr lang="en-US"/>
          </a:p>
        </p:txBody>
      </p:sp>
      <p:sp>
        <p:nvSpPr>
          <p:cNvPr id="7" name="Rectangle 6"/>
          <p:cNvSpPr>
            <a:spLocks noGrp="1" noChangeArrowheads="1"/>
          </p:cNvSpPr>
          <p:nvPr>
            <p:ph type="sldNum" sz="quarter" idx="12"/>
          </p:nvPr>
        </p:nvSpPr>
        <p:spPr>
          <a:xfrm>
            <a:off x="6553200" y="6248400"/>
            <a:ext cx="1905000" cy="457200"/>
          </a:xfrm>
        </p:spPr>
        <p:txBody>
          <a:bodyPr/>
          <a:lstStyle>
            <a:lvl1pPr>
              <a:defRPr sz="1400"/>
            </a:lvl1pPr>
          </a:lstStyle>
          <a:p>
            <a:pPr>
              <a:defRPr/>
            </a:pPr>
            <a:fld id="{99478528-BE49-4675-8E0B-06698862459B}" type="slidenum">
              <a:rPr lang="en-US"/>
              <a:pPr>
                <a:defRPr/>
              </a:pPr>
              <a:t>‹#›</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19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build="p" autoUpdateAnimBg="0"/>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ftr" sz="quarter" idx="10"/>
          </p:nvPr>
        </p:nvSpPr>
        <p:spPr>
          <a:ln/>
        </p:spPr>
        <p:txBody>
          <a:bodyPr/>
          <a:lstStyle>
            <a:lvl1pPr>
              <a:defRPr/>
            </a:lvl1pPr>
          </a:lstStyle>
          <a:p>
            <a:pPr>
              <a:defRPr/>
            </a:pPr>
            <a:r>
              <a:rPr lang="en-US"/>
              <a:t>CMSC 330</a:t>
            </a:r>
          </a:p>
        </p:txBody>
      </p:sp>
      <p:sp>
        <p:nvSpPr>
          <p:cNvPr id="5" name="Rectangle 6"/>
          <p:cNvSpPr>
            <a:spLocks noGrp="1" noChangeArrowheads="1"/>
          </p:cNvSpPr>
          <p:nvPr>
            <p:ph type="sldNum" sz="quarter" idx="11"/>
          </p:nvPr>
        </p:nvSpPr>
        <p:spPr>
          <a:ln/>
        </p:spPr>
        <p:txBody>
          <a:bodyPr/>
          <a:lstStyle>
            <a:lvl1pPr>
              <a:defRPr/>
            </a:lvl1pPr>
          </a:lstStyle>
          <a:p>
            <a:pPr>
              <a:defRPr/>
            </a:pPr>
            <a:fld id="{D78F6281-9F36-4807-A62A-18F52D17D453}"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72250" y="609600"/>
            <a:ext cx="2038350" cy="57912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609600"/>
            <a:ext cx="5962650" cy="5791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ftr" sz="quarter" idx="10"/>
          </p:nvPr>
        </p:nvSpPr>
        <p:spPr>
          <a:ln/>
        </p:spPr>
        <p:txBody>
          <a:bodyPr/>
          <a:lstStyle>
            <a:lvl1pPr>
              <a:defRPr/>
            </a:lvl1pPr>
          </a:lstStyle>
          <a:p>
            <a:pPr>
              <a:defRPr/>
            </a:pPr>
            <a:r>
              <a:rPr lang="en-US"/>
              <a:t>CMSC 330</a:t>
            </a:r>
          </a:p>
        </p:txBody>
      </p:sp>
      <p:sp>
        <p:nvSpPr>
          <p:cNvPr id="5" name="Rectangle 6"/>
          <p:cNvSpPr>
            <a:spLocks noGrp="1" noChangeArrowheads="1"/>
          </p:cNvSpPr>
          <p:nvPr>
            <p:ph type="sldNum" sz="quarter" idx="11"/>
          </p:nvPr>
        </p:nvSpPr>
        <p:spPr>
          <a:ln/>
        </p:spPr>
        <p:txBody>
          <a:bodyPr/>
          <a:lstStyle>
            <a:lvl1pPr>
              <a:defRPr/>
            </a:lvl1pPr>
          </a:lstStyle>
          <a:p>
            <a:pPr>
              <a:defRPr/>
            </a:pPr>
            <a:fld id="{ADBC83CC-EC9F-420E-9150-7CF2EF73D8B2}"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153400" cy="685800"/>
          </a:xfrm>
        </p:spPr>
        <p:txBody>
          <a:bodyPr/>
          <a:lstStyle/>
          <a:p>
            <a:r>
              <a:rPr lang="en-US"/>
              <a:t>Click to edit Master title style</a:t>
            </a:r>
          </a:p>
        </p:txBody>
      </p:sp>
      <p:sp>
        <p:nvSpPr>
          <p:cNvPr id="3" name="Table Placeholder 2"/>
          <p:cNvSpPr>
            <a:spLocks noGrp="1"/>
          </p:cNvSpPr>
          <p:nvPr>
            <p:ph type="tbl" idx="1"/>
          </p:nvPr>
        </p:nvSpPr>
        <p:spPr>
          <a:xfrm>
            <a:off x="457200" y="1524000"/>
            <a:ext cx="8153400" cy="4876800"/>
          </a:xfrm>
        </p:spPr>
        <p:txBody>
          <a:bodyPr/>
          <a:lstStyle/>
          <a:p>
            <a:pPr lvl="0"/>
            <a:endParaRPr lang="en-US" noProof="0"/>
          </a:p>
        </p:txBody>
      </p:sp>
      <p:sp>
        <p:nvSpPr>
          <p:cNvPr id="4" name="Rectangle 5"/>
          <p:cNvSpPr>
            <a:spLocks noGrp="1" noChangeArrowheads="1"/>
          </p:cNvSpPr>
          <p:nvPr>
            <p:ph type="ftr" sz="quarter" idx="10"/>
          </p:nvPr>
        </p:nvSpPr>
        <p:spPr>
          <a:ln/>
        </p:spPr>
        <p:txBody>
          <a:bodyPr/>
          <a:lstStyle>
            <a:lvl1pPr>
              <a:defRPr/>
            </a:lvl1pPr>
          </a:lstStyle>
          <a:p>
            <a:pPr>
              <a:defRPr/>
            </a:pPr>
            <a:r>
              <a:rPr lang="en-US"/>
              <a:t>CMSC 330</a:t>
            </a:r>
          </a:p>
        </p:txBody>
      </p:sp>
      <p:sp>
        <p:nvSpPr>
          <p:cNvPr id="5" name="Rectangle 6"/>
          <p:cNvSpPr>
            <a:spLocks noGrp="1" noChangeArrowheads="1"/>
          </p:cNvSpPr>
          <p:nvPr>
            <p:ph type="sldNum" sz="quarter" idx="11"/>
          </p:nvPr>
        </p:nvSpPr>
        <p:spPr>
          <a:ln/>
        </p:spPr>
        <p:txBody>
          <a:bodyPr/>
          <a:lstStyle>
            <a:lvl1pPr>
              <a:defRPr/>
            </a:lvl1pPr>
          </a:lstStyle>
          <a:p>
            <a:pPr>
              <a:defRPr/>
            </a:pPr>
            <a:fld id="{4F93DA72-F7F9-45F0-9B2D-03C59F51148C}"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ftr" sz="quarter" idx="10"/>
          </p:nvPr>
        </p:nvSpPr>
        <p:spPr>
          <a:ln/>
        </p:spPr>
        <p:txBody>
          <a:bodyPr/>
          <a:lstStyle>
            <a:lvl1pPr>
              <a:defRPr/>
            </a:lvl1pPr>
          </a:lstStyle>
          <a:p>
            <a:pPr>
              <a:defRPr/>
            </a:pPr>
            <a:r>
              <a:rPr lang="en-US"/>
              <a:t>CMSC 330</a:t>
            </a:r>
          </a:p>
        </p:txBody>
      </p:sp>
      <p:sp>
        <p:nvSpPr>
          <p:cNvPr id="5" name="Rectangle 6"/>
          <p:cNvSpPr>
            <a:spLocks noGrp="1" noChangeArrowheads="1"/>
          </p:cNvSpPr>
          <p:nvPr>
            <p:ph type="sldNum" sz="quarter" idx="11"/>
          </p:nvPr>
        </p:nvSpPr>
        <p:spPr>
          <a:ln/>
        </p:spPr>
        <p:txBody>
          <a:bodyPr/>
          <a:lstStyle>
            <a:lvl1pPr>
              <a:defRPr/>
            </a:lvl1pPr>
          </a:lstStyle>
          <a:p>
            <a:pPr>
              <a:defRPr/>
            </a:pPr>
            <a:fld id="{9423AE0E-D460-4639-9B3F-ECE4A1AAB8C4}"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5"/>
          <p:cNvSpPr>
            <a:spLocks noGrp="1" noChangeArrowheads="1"/>
          </p:cNvSpPr>
          <p:nvPr>
            <p:ph type="ftr" sz="quarter" idx="10"/>
          </p:nvPr>
        </p:nvSpPr>
        <p:spPr>
          <a:ln/>
        </p:spPr>
        <p:txBody>
          <a:bodyPr/>
          <a:lstStyle>
            <a:lvl1pPr>
              <a:defRPr/>
            </a:lvl1pPr>
          </a:lstStyle>
          <a:p>
            <a:pPr>
              <a:defRPr/>
            </a:pPr>
            <a:r>
              <a:rPr lang="en-US"/>
              <a:t>CMSC 330</a:t>
            </a:r>
          </a:p>
        </p:txBody>
      </p:sp>
      <p:sp>
        <p:nvSpPr>
          <p:cNvPr id="5" name="Rectangle 6"/>
          <p:cNvSpPr>
            <a:spLocks noGrp="1" noChangeArrowheads="1"/>
          </p:cNvSpPr>
          <p:nvPr>
            <p:ph type="sldNum" sz="quarter" idx="11"/>
          </p:nvPr>
        </p:nvSpPr>
        <p:spPr>
          <a:ln/>
        </p:spPr>
        <p:txBody>
          <a:bodyPr/>
          <a:lstStyle>
            <a:lvl1pPr>
              <a:defRPr/>
            </a:lvl1pPr>
          </a:lstStyle>
          <a:p>
            <a:pPr>
              <a:defRPr/>
            </a:pPr>
            <a:fld id="{0553ACD0-44A5-4ECF-A56C-0EC107C529C4}"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524000"/>
            <a:ext cx="40005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10100" y="1524000"/>
            <a:ext cx="40005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0"/>
          </p:nvPr>
        </p:nvSpPr>
        <p:spPr>
          <a:ln/>
        </p:spPr>
        <p:txBody>
          <a:bodyPr/>
          <a:lstStyle>
            <a:lvl1pPr>
              <a:defRPr/>
            </a:lvl1pPr>
          </a:lstStyle>
          <a:p>
            <a:pPr>
              <a:defRPr/>
            </a:pPr>
            <a:r>
              <a:rPr lang="en-US"/>
              <a:t>CMSC 330</a:t>
            </a:r>
          </a:p>
        </p:txBody>
      </p:sp>
      <p:sp>
        <p:nvSpPr>
          <p:cNvPr id="6" name="Rectangle 6"/>
          <p:cNvSpPr>
            <a:spLocks noGrp="1" noChangeArrowheads="1"/>
          </p:cNvSpPr>
          <p:nvPr>
            <p:ph type="sldNum" sz="quarter" idx="11"/>
          </p:nvPr>
        </p:nvSpPr>
        <p:spPr>
          <a:ln/>
        </p:spPr>
        <p:txBody>
          <a:bodyPr/>
          <a:lstStyle>
            <a:lvl1pPr>
              <a:defRPr/>
            </a:lvl1pPr>
          </a:lstStyle>
          <a:p>
            <a:pPr>
              <a:defRPr/>
            </a:pPr>
            <a:fld id="{1FC985E1-13B7-4014-9F19-D72C9147B31E}"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5"/>
          <p:cNvSpPr>
            <a:spLocks noGrp="1" noChangeArrowheads="1"/>
          </p:cNvSpPr>
          <p:nvPr>
            <p:ph type="ftr" sz="quarter" idx="10"/>
          </p:nvPr>
        </p:nvSpPr>
        <p:spPr>
          <a:ln/>
        </p:spPr>
        <p:txBody>
          <a:bodyPr/>
          <a:lstStyle>
            <a:lvl1pPr>
              <a:defRPr/>
            </a:lvl1pPr>
          </a:lstStyle>
          <a:p>
            <a:pPr>
              <a:defRPr/>
            </a:pPr>
            <a:r>
              <a:rPr lang="en-US"/>
              <a:t>CMSC 330</a:t>
            </a:r>
          </a:p>
        </p:txBody>
      </p:sp>
      <p:sp>
        <p:nvSpPr>
          <p:cNvPr id="8" name="Rectangle 6"/>
          <p:cNvSpPr>
            <a:spLocks noGrp="1" noChangeArrowheads="1"/>
          </p:cNvSpPr>
          <p:nvPr>
            <p:ph type="sldNum" sz="quarter" idx="11"/>
          </p:nvPr>
        </p:nvSpPr>
        <p:spPr>
          <a:ln/>
        </p:spPr>
        <p:txBody>
          <a:bodyPr/>
          <a:lstStyle>
            <a:lvl1pPr>
              <a:defRPr/>
            </a:lvl1pPr>
          </a:lstStyle>
          <a:p>
            <a:pPr>
              <a:defRPr/>
            </a:pPr>
            <a:fld id="{5D6982FE-6D61-40BE-BC76-4CB1003ABBE8}"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5"/>
          <p:cNvSpPr>
            <a:spLocks noGrp="1" noChangeArrowheads="1"/>
          </p:cNvSpPr>
          <p:nvPr>
            <p:ph type="ftr" sz="quarter" idx="10"/>
          </p:nvPr>
        </p:nvSpPr>
        <p:spPr>
          <a:ln/>
        </p:spPr>
        <p:txBody>
          <a:bodyPr/>
          <a:lstStyle>
            <a:lvl1pPr>
              <a:defRPr/>
            </a:lvl1pPr>
          </a:lstStyle>
          <a:p>
            <a:pPr>
              <a:defRPr/>
            </a:pPr>
            <a:r>
              <a:rPr lang="en-US"/>
              <a:t>CMSC 330</a:t>
            </a:r>
          </a:p>
        </p:txBody>
      </p:sp>
      <p:sp>
        <p:nvSpPr>
          <p:cNvPr id="4" name="Rectangle 6"/>
          <p:cNvSpPr>
            <a:spLocks noGrp="1" noChangeArrowheads="1"/>
          </p:cNvSpPr>
          <p:nvPr>
            <p:ph type="sldNum" sz="quarter" idx="11"/>
          </p:nvPr>
        </p:nvSpPr>
        <p:spPr>
          <a:ln/>
        </p:spPr>
        <p:txBody>
          <a:bodyPr/>
          <a:lstStyle>
            <a:lvl1pPr>
              <a:defRPr/>
            </a:lvl1pPr>
          </a:lstStyle>
          <a:p>
            <a:pPr>
              <a:defRPr/>
            </a:pPr>
            <a:fld id="{C0ED8902-9ECE-4E0C-9CB5-61AC7747F799}"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r>
              <a:rPr lang="en-US"/>
              <a:t>CMSC 330</a:t>
            </a:r>
          </a:p>
        </p:txBody>
      </p:sp>
      <p:sp>
        <p:nvSpPr>
          <p:cNvPr id="3" name="Rectangle 6"/>
          <p:cNvSpPr>
            <a:spLocks noGrp="1" noChangeArrowheads="1"/>
          </p:cNvSpPr>
          <p:nvPr>
            <p:ph type="sldNum" sz="quarter" idx="11"/>
          </p:nvPr>
        </p:nvSpPr>
        <p:spPr>
          <a:ln/>
        </p:spPr>
        <p:txBody>
          <a:bodyPr/>
          <a:lstStyle>
            <a:lvl1pPr>
              <a:defRPr/>
            </a:lvl1pPr>
          </a:lstStyle>
          <a:p>
            <a:pPr>
              <a:defRPr/>
            </a:pPr>
            <a:fld id="{AFB4EFA3-2382-485A-AF49-1BDB8ED594F3}"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US"/>
              <a:t>CMSC 330</a:t>
            </a:r>
          </a:p>
        </p:txBody>
      </p:sp>
      <p:sp>
        <p:nvSpPr>
          <p:cNvPr id="6" name="Rectangle 6"/>
          <p:cNvSpPr>
            <a:spLocks noGrp="1" noChangeArrowheads="1"/>
          </p:cNvSpPr>
          <p:nvPr>
            <p:ph type="sldNum" sz="quarter" idx="11"/>
          </p:nvPr>
        </p:nvSpPr>
        <p:spPr>
          <a:ln/>
        </p:spPr>
        <p:txBody>
          <a:bodyPr/>
          <a:lstStyle>
            <a:lvl1pPr>
              <a:defRPr/>
            </a:lvl1pPr>
          </a:lstStyle>
          <a:p>
            <a:pPr>
              <a:defRPr/>
            </a:pPr>
            <a:fld id="{E6B1CFDA-7EC9-4407-9114-68F1BDE24686}"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US"/>
              <a:t>CMSC 330</a:t>
            </a:r>
          </a:p>
        </p:txBody>
      </p:sp>
      <p:sp>
        <p:nvSpPr>
          <p:cNvPr id="6" name="Rectangle 6"/>
          <p:cNvSpPr>
            <a:spLocks noGrp="1" noChangeArrowheads="1"/>
          </p:cNvSpPr>
          <p:nvPr>
            <p:ph type="sldNum" sz="quarter" idx="11"/>
          </p:nvPr>
        </p:nvSpPr>
        <p:spPr>
          <a:ln/>
        </p:spPr>
        <p:txBody>
          <a:bodyPr/>
          <a:lstStyle>
            <a:lvl1pPr>
              <a:defRPr/>
            </a:lvl1pPr>
          </a:lstStyle>
          <a:p>
            <a:pPr>
              <a:defRPr/>
            </a:pPr>
            <a:fld id="{18EE93A3-0F6A-49A5-82F9-8A5A51E43E83}"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609600"/>
            <a:ext cx="8153400" cy="685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524000"/>
            <a:ext cx="8153400" cy="4876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9" name="Rectangle 5"/>
          <p:cNvSpPr>
            <a:spLocks noGrp="1" noChangeArrowheads="1"/>
          </p:cNvSpPr>
          <p:nvPr>
            <p:ph type="ftr" sz="quarter" idx="3"/>
          </p:nvPr>
        </p:nvSpPr>
        <p:spPr bwMode="auto">
          <a:xfrm>
            <a:off x="457200" y="6477000"/>
            <a:ext cx="5562600" cy="228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0" hangingPunct="0">
              <a:defRPr sz="1200" b="0">
                <a:latin typeface="Arial" charset="0"/>
              </a:defRPr>
            </a:lvl1pPr>
          </a:lstStyle>
          <a:p>
            <a:pPr>
              <a:defRPr/>
            </a:pPr>
            <a:r>
              <a:rPr lang="en-US"/>
              <a:t>CMSC 330</a:t>
            </a:r>
          </a:p>
        </p:txBody>
      </p:sp>
      <p:sp>
        <p:nvSpPr>
          <p:cNvPr id="1030" name="Rectangle 6"/>
          <p:cNvSpPr>
            <a:spLocks noGrp="1" noChangeArrowheads="1"/>
          </p:cNvSpPr>
          <p:nvPr>
            <p:ph type="sldNum" sz="quarter" idx="4"/>
          </p:nvPr>
        </p:nvSpPr>
        <p:spPr bwMode="auto">
          <a:xfrm>
            <a:off x="6705600" y="6477000"/>
            <a:ext cx="1905000" cy="228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eaLnBrk="0" hangingPunct="0">
              <a:defRPr sz="1200" b="0">
                <a:latin typeface="+mn-lt"/>
              </a:defRPr>
            </a:lvl1pPr>
          </a:lstStyle>
          <a:p>
            <a:pPr>
              <a:defRPr/>
            </a:pPr>
            <a:fld id="{464A69D1-5F9B-4A32-B3F1-673309EF24F0}" type="slidenum">
              <a:rPr lang="en-US"/>
              <a:pPr>
                <a:defRPr/>
              </a:pPr>
              <a:t>‹#›</a:t>
            </a:fld>
            <a:endParaRPr lang="en-US"/>
          </a:p>
        </p:txBody>
      </p:sp>
      <p:sp>
        <p:nvSpPr>
          <p:cNvPr id="1031" name="Line 7"/>
          <p:cNvSpPr>
            <a:spLocks noChangeShapeType="1"/>
          </p:cNvSpPr>
          <p:nvPr userDrawn="1"/>
        </p:nvSpPr>
        <p:spPr bwMode="auto">
          <a:xfrm>
            <a:off x="457200" y="1295400"/>
            <a:ext cx="8153400" cy="0"/>
          </a:xfrm>
          <a:prstGeom prst="line">
            <a:avLst/>
          </a:prstGeom>
          <a:noFill/>
          <a:ln w="38100">
            <a:solidFill>
              <a:srgbClr val="0000FF"/>
            </a:solidFill>
            <a:round/>
            <a:headEnd/>
            <a:tailEnd/>
          </a:ln>
        </p:spPr>
        <p:txBody>
          <a:bodyPr wrap="none" anchor="ctr"/>
          <a:lstStyle/>
          <a:p>
            <a:pPr eaLnBrk="0" hangingPunct="0">
              <a:defRPr/>
            </a:pPr>
            <a:endParaRPr lang="en-US"/>
          </a:p>
        </p:txBody>
      </p:sp>
    </p:spTree>
  </p:cSld>
  <p:clrMap bg1="lt1" tx1="dk1" bg2="lt2" tx2="dk2" accent1="accent1" accent2="accent2" accent3="accent3" accent4="accent4" accent5="accent5" accent6="accent6" hlink="hlink" folHlink="folHlink"/>
  <p:sldLayoutIdLst>
    <p:sldLayoutId id="2147483661" r:id="rId1"/>
    <p:sldLayoutId id="2147483660" r:id="rId2"/>
    <p:sldLayoutId id="2147483659" r:id="rId3"/>
    <p:sldLayoutId id="2147483658" r:id="rId4"/>
    <p:sldLayoutId id="2147483657" r:id="rId5"/>
    <p:sldLayoutId id="2147483656" r:id="rId6"/>
    <p:sldLayoutId id="2147483655" r:id="rId7"/>
    <p:sldLayoutId id="2147483654" r:id="rId8"/>
    <p:sldLayoutId id="2147483653" r:id="rId9"/>
    <p:sldLayoutId id="2147483652" r:id="rId10"/>
    <p:sldLayoutId id="2147483651" r:id="rId11"/>
    <p:sldLayoutId id="2147483650" r:id="rId12"/>
  </p:sldLayoutIdLs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2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2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27">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27">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2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7" grpId="0" build="p">
        <p:tmplLst>
          <p:tmpl lvl="1">
            <p:tnLst>
              <p:par>
                <p:cTn presetID="1" presetClass="entr" presetSubtype="0" fill="hold" nodeType="clickEffect">
                  <p:stCondLst>
                    <p:cond delay="0"/>
                  </p:stCondLst>
                  <p:childTnLst>
                    <p:set>
                      <p:cBhvr>
                        <p:cTn dur="1" fill="hold">
                          <p:stCondLst>
                            <p:cond delay="0"/>
                          </p:stCondLst>
                        </p:cTn>
                        <p:tgtEl>
                          <p:spTgt spid="1027"/>
                        </p:tgtEl>
                        <p:attrNameLst>
                          <p:attrName>style.visibility</p:attrName>
                        </p:attrNameLst>
                      </p:cBhvr>
                      <p:to>
                        <p:strVal val="visible"/>
                      </p:to>
                    </p:set>
                  </p:childTnLst>
                </p:cTn>
              </p:par>
            </p:tnLst>
          </p:tmpl>
          <p:tmpl lvl="2">
            <p:tnLst>
              <p:par>
                <p:cTn presetID="1" presetClass="entr" presetSubtype="0" fill="hold" nodeType="withEffect">
                  <p:stCondLst>
                    <p:cond delay="0"/>
                  </p:stCondLst>
                  <p:childTnLst>
                    <p:set>
                      <p:cBhvr>
                        <p:cTn dur="1" fill="hold">
                          <p:stCondLst>
                            <p:cond delay="0"/>
                          </p:stCondLst>
                        </p:cTn>
                        <p:tgtEl>
                          <p:spTgt spid="1027"/>
                        </p:tgtEl>
                        <p:attrNameLst>
                          <p:attrName>style.visibility</p:attrName>
                        </p:attrNameLst>
                      </p:cBhvr>
                      <p:to>
                        <p:strVal val="visible"/>
                      </p:to>
                    </p:set>
                  </p:childTnLst>
                </p:cTn>
              </p:par>
            </p:tnLst>
          </p:tmpl>
          <p:tmpl lvl="3">
            <p:tnLst>
              <p:par>
                <p:cTn presetID="1" presetClass="entr" presetSubtype="0" fill="hold" nodeType="withEffect">
                  <p:stCondLst>
                    <p:cond delay="0"/>
                  </p:stCondLst>
                  <p:childTnLst>
                    <p:set>
                      <p:cBhvr>
                        <p:cTn dur="1" fill="hold">
                          <p:stCondLst>
                            <p:cond delay="0"/>
                          </p:stCondLst>
                        </p:cTn>
                        <p:tgtEl>
                          <p:spTgt spid="1027"/>
                        </p:tgtEl>
                        <p:attrNameLst>
                          <p:attrName>style.visibility</p:attrName>
                        </p:attrNameLst>
                      </p:cBhvr>
                      <p:to>
                        <p:strVal val="visible"/>
                      </p:to>
                    </p:set>
                  </p:childTnLst>
                </p:cTn>
              </p:par>
            </p:tnLst>
          </p:tmpl>
          <p:tmpl lvl="4">
            <p:tnLst>
              <p:par>
                <p:cTn presetID="1" presetClass="entr" presetSubtype="0" fill="hold" nodeType="withEffect">
                  <p:stCondLst>
                    <p:cond delay="0"/>
                  </p:stCondLst>
                  <p:childTnLst>
                    <p:set>
                      <p:cBhvr>
                        <p:cTn dur="1" fill="hold">
                          <p:stCondLst>
                            <p:cond delay="0"/>
                          </p:stCondLst>
                        </p:cTn>
                        <p:tgtEl>
                          <p:spTgt spid="1027"/>
                        </p:tgtEl>
                        <p:attrNameLst>
                          <p:attrName>style.visibility</p:attrName>
                        </p:attrNameLst>
                      </p:cBhvr>
                      <p:to>
                        <p:strVal val="visible"/>
                      </p:to>
                    </p:set>
                  </p:childTnLst>
                </p:cTn>
              </p:par>
            </p:tnLst>
          </p:tmpl>
          <p:tmpl lvl="5">
            <p:tnLst>
              <p:par>
                <p:cTn presetID="1" presetClass="entr" presetSubtype="0" fill="hold" nodeType="withEffect">
                  <p:stCondLst>
                    <p:cond delay="0"/>
                  </p:stCondLst>
                  <p:childTnLst>
                    <p:set>
                      <p:cBhvr>
                        <p:cTn dur="1" fill="hold">
                          <p:stCondLst>
                            <p:cond delay="0"/>
                          </p:stCondLst>
                        </p:cTn>
                        <p:tgtEl>
                          <p:spTgt spid="1027"/>
                        </p:tgtEl>
                        <p:attrNameLst>
                          <p:attrName>style.visibility</p:attrName>
                        </p:attrNameLst>
                      </p:cBhvr>
                      <p:to>
                        <p:strVal val="visible"/>
                      </p:to>
                    </p:set>
                  </p:childTnLst>
                </p:cTn>
              </p:par>
            </p:tnLst>
          </p:tmpl>
        </p:tmplLst>
      </p:bldP>
    </p:bldLst>
  </p:timing>
  <p:hf hdr="0" dt="0"/>
  <p:txStyles>
    <p:titleStyle>
      <a:lvl1pPr algn="l" rtl="0" eaLnBrk="0" fontAlgn="base" hangingPunct="0">
        <a:spcBef>
          <a:spcPct val="0"/>
        </a:spcBef>
        <a:spcAft>
          <a:spcPct val="0"/>
        </a:spcAft>
        <a:defRPr sz="3600">
          <a:solidFill>
            <a:srgbClr val="0000FF"/>
          </a:solidFill>
          <a:latin typeface="+mj-lt"/>
          <a:ea typeface="+mj-ea"/>
          <a:cs typeface="+mj-cs"/>
        </a:defRPr>
      </a:lvl1pPr>
      <a:lvl2pPr algn="l" rtl="0" eaLnBrk="0" fontAlgn="base" hangingPunct="0">
        <a:spcBef>
          <a:spcPct val="0"/>
        </a:spcBef>
        <a:spcAft>
          <a:spcPct val="0"/>
        </a:spcAft>
        <a:defRPr sz="3600">
          <a:solidFill>
            <a:srgbClr val="0000FF"/>
          </a:solidFill>
          <a:latin typeface="Arial" charset="0"/>
          <a:ea typeface="ＭＳ Ｐゴシック" charset="-128"/>
        </a:defRPr>
      </a:lvl2pPr>
      <a:lvl3pPr algn="l" rtl="0" eaLnBrk="0" fontAlgn="base" hangingPunct="0">
        <a:spcBef>
          <a:spcPct val="0"/>
        </a:spcBef>
        <a:spcAft>
          <a:spcPct val="0"/>
        </a:spcAft>
        <a:defRPr sz="3600">
          <a:solidFill>
            <a:srgbClr val="0000FF"/>
          </a:solidFill>
          <a:latin typeface="Arial" charset="0"/>
          <a:ea typeface="ＭＳ Ｐゴシック" charset="-128"/>
        </a:defRPr>
      </a:lvl3pPr>
      <a:lvl4pPr algn="l" rtl="0" eaLnBrk="0" fontAlgn="base" hangingPunct="0">
        <a:spcBef>
          <a:spcPct val="0"/>
        </a:spcBef>
        <a:spcAft>
          <a:spcPct val="0"/>
        </a:spcAft>
        <a:defRPr sz="3600">
          <a:solidFill>
            <a:srgbClr val="0000FF"/>
          </a:solidFill>
          <a:latin typeface="Arial" charset="0"/>
          <a:ea typeface="ＭＳ Ｐゴシック" charset="-128"/>
        </a:defRPr>
      </a:lvl4pPr>
      <a:lvl5pPr algn="l" rtl="0" eaLnBrk="0" fontAlgn="base" hangingPunct="0">
        <a:spcBef>
          <a:spcPct val="0"/>
        </a:spcBef>
        <a:spcAft>
          <a:spcPct val="0"/>
        </a:spcAft>
        <a:defRPr sz="3600">
          <a:solidFill>
            <a:srgbClr val="0000FF"/>
          </a:solidFill>
          <a:latin typeface="Arial" charset="0"/>
          <a:ea typeface="ＭＳ Ｐゴシック" charset="-128"/>
        </a:defRPr>
      </a:lvl5pPr>
      <a:lvl6pPr marL="457200" algn="l" rtl="0" fontAlgn="base">
        <a:spcBef>
          <a:spcPct val="0"/>
        </a:spcBef>
        <a:spcAft>
          <a:spcPct val="0"/>
        </a:spcAft>
        <a:defRPr sz="3600">
          <a:solidFill>
            <a:srgbClr val="0000FF"/>
          </a:solidFill>
          <a:latin typeface="Arial" charset="0"/>
          <a:ea typeface="ＭＳ Ｐゴシック" charset="-128"/>
        </a:defRPr>
      </a:lvl6pPr>
      <a:lvl7pPr marL="914400" algn="l" rtl="0" fontAlgn="base">
        <a:spcBef>
          <a:spcPct val="0"/>
        </a:spcBef>
        <a:spcAft>
          <a:spcPct val="0"/>
        </a:spcAft>
        <a:defRPr sz="3600">
          <a:solidFill>
            <a:srgbClr val="0000FF"/>
          </a:solidFill>
          <a:latin typeface="Arial" charset="0"/>
          <a:ea typeface="ＭＳ Ｐゴシック" charset="-128"/>
        </a:defRPr>
      </a:lvl7pPr>
      <a:lvl8pPr marL="1371600" algn="l" rtl="0" fontAlgn="base">
        <a:spcBef>
          <a:spcPct val="0"/>
        </a:spcBef>
        <a:spcAft>
          <a:spcPct val="0"/>
        </a:spcAft>
        <a:defRPr sz="3600">
          <a:solidFill>
            <a:srgbClr val="0000FF"/>
          </a:solidFill>
          <a:latin typeface="Arial" charset="0"/>
          <a:ea typeface="ＭＳ Ｐゴシック" charset="-128"/>
        </a:defRPr>
      </a:lvl8pPr>
      <a:lvl9pPr marL="1828800" algn="l" rtl="0" fontAlgn="base">
        <a:spcBef>
          <a:spcPct val="0"/>
        </a:spcBef>
        <a:spcAft>
          <a:spcPct val="0"/>
        </a:spcAft>
        <a:defRPr sz="3600">
          <a:solidFill>
            <a:srgbClr val="0000FF"/>
          </a:solidFill>
          <a:latin typeface="Arial" charset="0"/>
          <a:ea typeface="ＭＳ Ｐゴシック" charset="-128"/>
        </a:defRPr>
      </a:lvl9pPr>
    </p:titleStyle>
    <p:body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ea typeface="+mn-ea"/>
        </a:defRPr>
      </a:lvl2pPr>
      <a:lvl3pPr marL="1143000" indent="-228600" algn="l" rtl="0" eaLnBrk="0" fontAlgn="base" hangingPunct="0">
        <a:spcBef>
          <a:spcPct val="20000"/>
        </a:spcBef>
        <a:spcAft>
          <a:spcPct val="0"/>
        </a:spcAft>
        <a:buChar char="•"/>
        <a:defRPr sz="20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hyperlink" Target="http://en.wikipedia.org/wiki/Visual_Basic_.NET" TargetMode="External"/><Relationship Id="rId3" Type="http://schemas.openxmlformats.org/officeDocument/2006/relationships/hyperlink" Target="http://en.wikipedia.org/wiki/C" TargetMode="External"/><Relationship Id="rId7" Type="http://schemas.openxmlformats.org/officeDocument/2006/relationships/hyperlink" Target="http://en.wikipedia.org/wiki/Scheme_(programming_language)" TargetMode="External"/><Relationship Id="rId2" Type="http://schemas.openxmlformats.org/officeDocument/2006/relationships/hyperlink" Target="http://en.wikipedia.org/wiki/Java_(programming_language)" TargetMode="External"/><Relationship Id="rId1" Type="http://schemas.openxmlformats.org/officeDocument/2006/relationships/slideLayout" Target="../slideLayouts/slideLayout12.xml"/><Relationship Id="rId6" Type="http://schemas.openxmlformats.org/officeDocument/2006/relationships/hyperlink" Target="http://en.wikipedia.org/wiki/Python_(programming_language)" TargetMode="External"/><Relationship Id="rId5" Type="http://schemas.openxmlformats.org/officeDocument/2006/relationships/hyperlink" Target="http://en.wikipedia.org/wiki/Ocaml" TargetMode="External"/><Relationship Id="rId4" Type="http://schemas.openxmlformats.org/officeDocument/2006/relationships/hyperlink" Target="http://en.wikipedia.org/wiki/Ruby_(programming_language)" TargetMode="Externa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Rectangle 6"/>
          <p:cNvSpPr>
            <a:spLocks noGrp="1" noChangeArrowheads="1"/>
          </p:cNvSpPr>
          <p:nvPr>
            <p:ph type="sldNum" sz="quarter" idx="12"/>
          </p:nvPr>
        </p:nvSpPr>
        <p:spPr/>
        <p:txBody>
          <a:bodyPr/>
          <a:lstStyle/>
          <a:p>
            <a:pPr>
              <a:defRPr/>
            </a:pPr>
            <a:fld id="{8BD2108B-8403-424C-98A5-B48BF23666BA}" type="slidenum">
              <a:rPr lang="en-US"/>
              <a:pPr>
                <a:defRPr/>
              </a:pPr>
              <a:t>1</a:t>
            </a:fld>
            <a:endParaRPr lang="en-US"/>
          </a:p>
        </p:txBody>
      </p:sp>
      <p:sp>
        <p:nvSpPr>
          <p:cNvPr id="16386" name="Rectangle 5"/>
          <p:cNvSpPr>
            <a:spLocks noGrp="1" noChangeArrowheads="1"/>
          </p:cNvSpPr>
          <p:nvPr>
            <p:ph type="ctrTitle"/>
          </p:nvPr>
        </p:nvSpPr>
        <p:spPr/>
        <p:txBody>
          <a:bodyPr/>
          <a:lstStyle/>
          <a:p>
            <a:pPr algn="ctr" eaLnBrk="1" hangingPunct="1"/>
            <a:r>
              <a:rPr lang="en-US" smtClean="0"/>
              <a:t>CMSC 330:  Organization of Programming Languages</a:t>
            </a:r>
          </a:p>
        </p:txBody>
      </p:sp>
      <p:sp>
        <p:nvSpPr>
          <p:cNvPr id="16387" name="Rectangle 6"/>
          <p:cNvSpPr>
            <a:spLocks noGrp="1" noChangeArrowheads="1"/>
          </p:cNvSpPr>
          <p:nvPr>
            <p:ph type="subTitle" idx="1"/>
          </p:nvPr>
        </p:nvSpPr>
        <p:spPr>
          <a:xfrm>
            <a:off x="990600" y="3886200"/>
            <a:ext cx="7162800" cy="1752600"/>
          </a:xfrm>
        </p:spPr>
        <p:txBody>
          <a:bodyPr/>
          <a:lstStyle/>
          <a:p>
            <a:pPr eaLnBrk="1" hangingPunct="1"/>
            <a:r>
              <a:rPr lang="en-US" smtClean="0"/>
              <a:t>Ruby, Part 2</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Rectangle 6"/>
          <p:cNvSpPr>
            <a:spLocks noGrp="1" noChangeArrowheads="1"/>
          </p:cNvSpPr>
          <p:nvPr>
            <p:ph type="sldNum" sz="quarter" idx="11"/>
          </p:nvPr>
        </p:nvSpPr>
        <p:spPr/>
        <p:txBody>
          <a:bodyPr/>
          <a:lstStyle/>
          <a:p>
            <a:pPr>
              <a:defRPr/>
            </a:pPr>
            <a:fld id="{7C1CD430-40D4-4781-B960-088DB449D035}" type="slidenum">
              <a:rPr lang="en-US"/>
              <a:pPr>
                <a:defRPr/>
              </a:pPr>
              <a:t>10</a:t>
            </a:fld>
            <a:endParaRPr lang="en-US"/>
          </a:p>
        </p:txBody>
      </p:sp>
      <p:sp>
        <p:nvSpPr>
          <p:cNvPr id="33794" name="Rectangle 2"/>
          <p:cNvSpPr>
            <a:spLocks noGrp="1" noChangeArrowheads="1"/>
          </p:cNvSpPr>
          <p:nvPr>
            <p:ph type="title"/>
          </p:nvPr>
        </p:nvSpPr>
        <p:spPr/>
        <p:txBody>
          <a:bodyPr/>
          <a:lstStyle/>
          <a:p>
            <a:r>
              <a:rPr lang="en-US" smtClean="0"/>
              <a:t>Substitution in Ruby Strings</a:t>
            </a:r>
          </a:p>
        </p:txBody>
      </p:sp>
      <p:sp>
        <p:nvSpPr>
          <p:cNvPr id="33795" name="AutoShape 3"/>
          <p:cNvSpPr>
            <a:spLocks noChangeArrowheads="1"/>
          </p:cNvSpPr>
          <p:nvPr/>
        </p:nvSpPr>
        <p:spPr bwMode="auto">
          <a:xfrm>
            <a:off x="1447800" y="1600200"/>
            <a:ext cx="6858000" cy="2057400"/>
          </a:xfrm>
          <a:prstGeom prst="wedgeRoundRectCallout">
            <a:avLst>
              <a:gd name="adj1" fmla="val -13102"/>
              <a:gd name="adj2" fmla="val 82486"/>
              <a:gd name="adj3" fmla="val 16667"/>
            </a:avLst>
          </a:prstGeom>
          <a:solidFill>
            <a:schemeClr val="accent1"/>
          </a:solidFill>
          <a:ln w="9525">
            <a:solidFill>
              <a:schemeClr val="tx1"/>
            </a:solidFill>
            <a:miter lim="800000"/>
            <a:headEnd/>
            <a:tailEnd/>
          </a:ln>
        </p:spPr>
        <p:txBody>
          <a:bodyPr/>
          <a:lstStyle/>
          <a:p>
            <a:pPr algn="ctr" eaLnBrk="0" hangingPunct="0"/>
            <a:r>
              <a:rPr lang="en-US" sz="2400" b="0">
                <a:latin typeface="Arial" charset="0"/>
              </a:rPr>
              <a:t>Writing </a:t>
            </a:r>
            <a:r>
              <a:rPr lang="en-US" sz="2400">
                <a:latin typeface="Arial" charset="0"/>
              </a:rPr>
              <a:t>elt</a:t>
            </a:r>
            <a:r>
              <a:rPr lang="en-US" sz="2400" b="0">
                <a:latin typeface="Arial" charset="0"/>
              </a:rPr>
              <a:t> as </a:t>
            </a:r>
            <a:r>
              <a:rPr lang="en-US" sz="2400">
                <a:latin typeface="Arial" charset="0"/>
              </a:rPr>
              <a:t>#{elt}</a:t>
            </a:r>
            <a:r>
              <a:rPr lang="en-US" sz="2400" b="0">
                <a:latin typeface="Arial" charset="0"/>
              </a:rPr>
              <a:t> makes it clear that it is a variable to be evaluated, not a literal word to be printed. This is a cleaner way to express output; it builds a single string and presents it as a single argument to </a:t>
            </a:r>
            <a:r>
              <a:rPr lang="en-US" sz="2400">
                <a:latin typeface="Arial" charset="0"/>
              </a:rPr>
              <a:t>puts</a:t>
            </a:r>
            <a:r>
              <a:rPr lang="en-US" sz="2400" b="0">
                <a:latin typeface="Arial" charset="0"/>
              </a:rPr>
              <a:t>.</a:t>
            </a:r>
          </a:p>
        </p:txBody>
      </p:sp>
      <p:sp>
        <p:nvSpPr>
          <p:cNvPr id="33796" name="Text Box 4"/>
          <p:cNvSpPr txBox="1">
            <a:spLocks noChangeArrowheads="1"/>
          </p:cNvSpPr>
          <p:nvPr/>
        </p:nvSpPr>
        <p:spPr bwMode="auto">
          <a:xfrm>
            <a:off x="1676400" y="4410075"/>
            <a:ext cx="6477000" cy="2295525"/>
          </a:xfrm>
          <a:prstGeom prst="rect">
            <a:avLst/>
          </a:prstGeom>
          <a:noFill/>
          <a:ln w="12700" algn="ctr">
            <a:solidFill>
              <a:schemeClr val="tx1"/>
            </a:solidFill>
            <a:miter lim="800000"/>
            <a:headEnd/>
            <a:tailEnd/>
          </a:ln>
        </p:spPr>
        <p:txBody>
          <a:bodyPr>
            <a:spAutoFit/>
          </a:bodyPr>
          <a:lstStyle/>
          <a:p>
            <a:pPr eaLnBrk="0" hangingPunct="0">
              <a:spcBef>
                <a:spcPct val="50000"/>
              </a:spcBef>
            </a:pPr>
            <a:r>
              <a:rPr lang="en-US" sz="2400" b="0">
                <a:solidFill>
                  <a:srgbClr val="0000FF"/>
                </a:solidFill>
                <a:latin typeface="Arial" charset="0"/>
              </a:rPr>
              <a:t>irb(main):001:0&gt; for elt in [100,-9.6,"pickle"]</a:t>
            </a:r>
            <a:br>
              <a:rPr lang="en-US" sz="2400" b="0">
                <a:solidFill>
                  <a:srgbClr val="0000FF"/>
                </a:solidFill>
                <a:latin typeface="Arial" charset="0"/>
              </a:rPr>
            </a:br>
            <a:r>
              <a:rPr lang="en-US" sz="2400" b="0">
                <a:solidFill>
                  <a:srgbClr val="0000FF"/>
                </a:solidFill>
                <a:latin typeface="Arial" charset="0"/>
              </a:rPr>
              <a:t>irb(main):002:1     puts "#{elt}\t(#{elt.class})"</a:t>
            </a:r>
            <a:br>
              <a:rPr lang="en-US" sz="2400" b="0">
                <a:solidFill>
                  <a:srgbClr val="0000FF"/>
                </a:solidFill>
                <a:latin typeface="Arial" charset="0"/>
              </a:rPr>
            </a:br>
            <a:r>
              <a:rPr lang="en-US" sz="2400" b="0">
                <a:solidFill>
                  <a:srgbClr val="0000FF"/>
                </a:solidFill>
                <a:latin typeface="Arial" charset="0"/>
              </a:rPr>
              <a:t>irb(main):003::1   end</a:t>
            </a:r>
            <a:br>
              <a:rPr lang="en-US" sz="2400" b="0">
                <a:solidFill>
                  <a:srgbClr val="0000FF"/>
                </a:solidFill>
                <a:latin typeface="Arial" charset="0"/>
              </a:rPr>
            </a:br>
            <a:r>
              <a:rPr lang="en-US" sz="2400" b="0">
                <a:solidFill>
                  <a:srgbClr val="0000FF"/>
                </a:solidFill>
                <a:latin typeface="Arial" charset="0"/>
              </a:rPr>
              <a:t>100	(Fixnum)</a:t>
            </a:r>
            <a:br>
              <a:rPr lang="en-US" sz="2400" b="0">
                <a:solidFill>
                  <a:srgbClr val="0000FF"/>
                </a:solidFill>
                <a:latin typeface="Arial" charset="0"/>
              </a:rPr>
            </a:br>
            <a:r>
              <a:rPr lang="en-US" sz="2400" b="0">
                <a:solidFill>
                  <a:srgbClr val="0000FF"/>
                </a:solidFill>
                <a:latin typeface="Arial" charset="0"/>
              </a:rPr>
              <a:t>-9.6	(Float)</a:t>
            </a:r>
            <a:br>
              <a:rPr lang="en-US" sz="2400" b="0">
                <a:solidFill>
                  <a:srgbClr val="0000FF"/>
                </a:solidFill>
                <a:latin typeface="Arial" charset="0"/>
              </a:rPr>
            </a:br>
            <a:r>
              <a:rPr lang="en-US" sz="2400" b="0">
                <a:solidFill>
                  <a:srgbClr val="0000FF"/>
                </a:solidFill>
                <a:latin typeface="Arial" charset="0"/>
              </a:rPr>
              <a:t>pickle	(String)</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Rectangle 6"/>
          <p:cNvSpPr>
            <a:spLocks noGrp="1" noChangeArrowheads="1"/>
          </p:cNvSpPr>
          <p:nvPr>
            <p:ph type="sldNum" sz="quarter" idx="11"/>
          </p:nvPr>
        </p:nvSpPr>
        <p:spPr/>
        <p:txBody>
          <a:bodyPr/>
          <a:lstStyle/>
          <a:p>
            <a:pPr>
              <a:defRPr/>
            </a:pPr>
            <a:fld id="{B292BA5A-9BB0-4040-AE55-B2B36295D22B}" type="slidenum">
              <a:rPr lang="en-US"/>
              <a:pPr>
                <a:defRPr/>
              </a:pPr>
              <a:t>11</a:t>
            </a:fld>
            <a:endParaRPr lang="en-US"/>
          </a:p>
        </p:txBody>
      </p:sp>
      <p:sp>
        <p:nvSpPr>
          <p:cNvPr id="4" name="Footer Placeholder 3"/>
          <p:cNvSpPr>
            <a:spLocks noGrp="1"/>
          </p:cNvSpPr>
          <p:nvPr>
            <p:ph type="ftr" sz="quarter" idx="10"/>
          </p:nvPr>
        </p:nvSpPr>
        <p:spPr/>
        <p:txBody>
          <a:bodyPr/>
          <a:lstStyle/>
          <a:p>
            <a:pPr>
              <a:defRPr/>
            </a:pPr>
            <a:r>
              <a:rPr lang="en-US">
                <a:latin typeface="+mn-lt"/>
              </a:rPr>
              <a:t>CMSC 330</a:t>
            </a:r>
          </a:p>
        </p:txBody>
      </p:sp>
      <p:sp>
        <p:nvSpPr>
          <p:cNvPr id="5" name="Slide Number Placeholder 4"/>
          <p:cNvSpPr txBox="1">
            <a:spLocks noGrp="1"/>
          </p:cNvSpPr>
          <p:nvPr/>
        </p:nvSpPr>
        <p:spPr bwMode="auto">
          <a:xfrm>
            <a:off x="6705600" y="6477000"/>
            <a:ext cx="1905000" cy="228600"/>
          </a:xfrm>
          <a:prstGeom prst="rect">
            <a:avLst/>
          </a:prstGeom>
          <a:noFill/>
          <a:ln>
            <a:miter lim="800000"/>
            <a:headEnd/>
            <a:tailEnd/>
          </a:ln>
        </p:spPr>
        <p:txBody>
          <a:bodyPr/>
          <a:lstStyle/>
          <a:p>
            <a:pPr algn="r" eaLnBrk="0" hangingPunct="0">
              <a:defRPr/>
            </a:pPr>
            <a:fld id="{F37EEC0B-6AEB-4D60-9AA5-83C03565666D}" type="slidenum">
              <a:rPr lang="en-US" sz="1200" b="0">
                <a:latin typeface="+mn-lt"/>
              </a:rPr>
              <a:pPr algn="r" eaLnBrk="0" hangingPunct="0">
                <a:defRPr/>
              </a:pPr>
              <a:t>11</a:t>
            </a:fld>
            <a:endParaRPr lang="en-US" sz="1200" b="0">
              <a:latin typeface="+mn-lt"/>
            </a:endParaRPr>
          </a:p>
        </p:txBody>
      </p:sp>
      <p:sp>
        <p:nvSpPr>
          <p:cNvPr id="35844" name="Rectangle 2"/>
          <p:cNvSpPr>
            <a:spLocks noGrp="1" noChangeArrowheads="1"/>
          </p:cNvSpPr>
          <p:nvPr>
            <p:ph type="title"/>
          </p:nvPr>
        </p:nvSpPr>
        <p:spPr/>
        <p:txBody>
          <a:bodyPr/>
          <a:lstStyle/>
          <a:p>
            <a:pPr eaLnBrk="1" hangingPunct="1"/>
            <a:r>
              <a:rPr lang="en-US" smtClean="0"/>
              <a:t>Creating Strings in Ruby (cont’d)</a:t>
            </a:r>
          </a:p>
        </p:txBody>
      </p:sp>
      <p:sp>
        <p:nvSpPr>
          <p:cNvPr id="95236" name="Rectangle 3"/>
          <p:cNvSpPr>
            <a:spLocks noGrp="1" noChangeArrowheads="1"/>
          </p:cNvSpPr>
          <p:nvPr>
            <p:ph type="body" idx="1"/>
          </p:nvPr>
        </p:nvSpPr>
        <p:spPr/>
        <p:txBody>
          <a:bodyPr/>
          <a:lstStyle/>
          <a:p>
            <a:pPr eaLnBrk="1" hangingPunct="1"/>
            <a:r>
              <a:rPr lang="en-US" smtClean="0"/>
              <a:t>Ruby also has </a:t>
            </a:r>
            <a:r>
              <a:rPr lang="en-US" smtClean="0">
                <a:solidFill>
                  <a:srgbClr val="0000FF"/>
                </a:solidFill>
              </a:rPr>
              <a:t>printf</a:t>
            </a:r>
            <a:r>
              <a:rPr lang="en-US" smtClean="0"/>
              <a:t> and </a:t>
            </a:r>
            <a:r>
              <a:rPr lang="en-US" smtClean="0">
                <a:solidFill>
                  <a:srgbClr val="0000FF"/>
                </a:solidFill>
              </a:rPr>
              <a:t>sprintf</a:t>
            </a:r>
            <a:endParaRPr lang="en-US" smtClean="0"/>
          </a:p>
          <a:p>
            <a:pPr lvl="1" eaLnBrk="1" hangingPunct="1"/>
            <a:r>
              <a:rPr lang="en-US" smtClean="0">
                <a:solidFill>
                  <a:srgbClr val="0000FF"/>
                </a:solidFill>
              </a:rPr>
              <a:t>printf("Hello, %s\n", name);</a:t>
            </a:r>
            <a:endParaRPr lang="en-US" smtClean="0"/>
          </a:p>
          <a:p>
            <a:pPr lvl="1" eaLnBrk="1" hangingPunct="1"/>
            <a:r>
              <a:rPr lang="en-US" smtClean="0">
                <a:solidFill>
                  <a:srgbClr val="0000FF"/>
                </a:solidFill>
              </a:rPr>
              <a:t>sprintf("%d: %s", count, Time.now)</a:t>
            </a:r>
          </a:p>
          <a:p>
            <a:pPr lvl="2" eaLnBrk="1" hangingPunct="1"/>
            <a:r>
              <a:rPr lang="en-US" smtClean="0"/>
              <a:t>Returns a string</a:t>
            </a:r>
          </a:p>
          <a:p>
            <a:pPr eaLnBrk="1" hangingPunct="1"/>
            <a:r>
              <a:rPr lang="en-US" smtClean="0"/>
              <a:t>The </a:t>
            </a:r>
            <a:r>
              <a:rPr lang="en-US" smtClean="0">
                <a:solidFill>
                  <a:srgbClr val="0000FF"/>
                </a:solidFill>
              </a:rPr>
              <a:t>to_s </a:t>
            </a:r>
            <a:r>
              <a:rPr lang="en-US" smtClean="0"/>
              <a:t>method returns a </a:t>
            </a:r>
            <a:r>
              <a:rPr lang="en-US" smtClean="0">
                <a:solidFill>
                  <a:srgbClr val="0000FF"/>
                </a:solidFill>
              </a:rPr>
              <a:t>String</a:t>
            </a:r>
            <a:r>
              <a:rPr lang="en-US" smtClean="0"/>
              <a:t> representation of a class object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523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236"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Rectangle 6"/>
          <p:cNvSpPr>
            <a:spLocks noGrp="1" noChangeArrowheads="1"/>
          </p:cNvSpPr>
          <p:nvPr>
            <p:ph type="sldNum" sz="quarter" idx="11"/>
          </p:nvPr>
        </p:nvSpPr>
        <p:spPr/>
        <p:txBody>
          <a:bodyPr/>
          <a:lstStyle/>
          <a:p>
            <a:pPr>
              <a:defRPr/>
            </a:pPr>
            <a:fld id="{695E686C-0DC3-4C97-8C60-AF602D3F86AA}" type="slidenum">
              <a:rPr lang="en-US"/>
              <a:pPr>
                <a:defRPr/>
              </a:pPr>
              <a:t>12</a:t>
            </a:fld>
            <a:endParaRPr lang="en-US"/>
          </a:p>
        </p:txBody>
      </p:sp>
      <p:sp>
        <p:nvSpPr>
          <p:cNvPr id="4" name="Footer Placeholder 3"/>
          <p:cNvSpPr txBox="1">
            <a:spLocks noGrp="1"/>
          </p:cNvSpPr>
          <p:nvPr/>
        </p:nvSpPr>
        <p:spPr bwMode="auto">
          <a:xfrm>
            <a:off x="457200" y="6477000"/>
            <a:ext cx="5562600" cy="228600"/>
          </a:xfrm>
          <a:prstGeom prst="rect">
            <a:avLst/>
          </a:prstGeom>
          <a:noFill/>
          <a:ln>
            <a:miter lim="800000"/>
            <a:headEnd/>
            <a:tailEnd/>
          </a:ln>
        </p:spPr>
        <p:txBody>
          <a:bodyPr/>
          <a:lstStyle/>
          <a:p>
            <a:pPr eaLnBrk="0" hangingPunct="0">
              <a:defRPr/>
            </a:pPr>
            <a:r>
              <a:rPr lang="en-US" sz="1200" b="0">
                <a:latin typeface="+mn-lt"/>
              </a:rPr>
              <a:t>CMSC 330</a:t>
            </a:r>
          </a:p>
        </p:txBody>
      </p:sp>
      <p:sp>
        <p:nvSpPr>
          <p:cNvPr id="5" name="Slide Number Placeholder 4"/>
          <p:cNvSpPr txBox="1">
            <a:spLocks noGrp="1"/>
          </p:cNvSpPr>
          <p:nvPr/>
        </p:nvSpPr>
        <p:spPr bwMode="auto">
          <a:xfrm>
            <a:off x="6705600" y="6477000"/>
            <a:ext cx="1905000" cy="228600"/>
          </a:xfrm>
          <a:prstGeom prst="rect">
            <a:avLst/>
          </a:prstGeom>
          <a:noFill/>
          <a:ln>
            <a:miter lim="800000"/>
            <a:headEnd/>
            <a:tailEnd/>
          </a:ln>
        </p:spPr>
        <p:txBody>
          <a:bodyPr/>
          <a:lstStyle/>
          <a:p>
            <a:pPr algn="r" eaLnBrk="0" hangingPunct="0">
              <a:defRPr/>
            </a:pPr>
            <a:fld id="{731FD532-B377-43D3-86EB-E22224F1AE42}" type="slidenum">
              <a:rPr lang="en-US" sz="1200" b="0">
                <a:latin typeface="+mn-lt"/>
              </a:rPr>
              <a:pPr algn="r" eaLnBrk="0" hangingPunct="0">
                <a:defRPr/>
              </a:pPr>
              <a:t>12</a:t>
            </a:fld>
            <a:endParaRPr lang="en-US" sz="1200" b="0">
              <a:latin typeface="+mn-lt"/>
            </a:endParaRPr>
          </a:p>
        </p:txBody>
      </p:sp>
      <p:sp>
        <p:nvSpPr>
          <p:cNvPr id="37892" name="Rectangle 2"/>
          <p:cNvSpPr>
            <a:spLocks noGrp="1" noChangeArrowheads="1"/>
          </p:cNvSpPr>
          <p:nvPr>
            <p:ph type="title" idx="4294967295"/>
          </p:nvPr>
        </p:nvSpPr>
        <p:spPr/>
        <p:txBody>
          <a:bodyPr/>
          <a:lstStyle/>
          <a:p>
            <a:pPr eaLnBrk="1" hangingPunct="1"/>
            <a:r>
              <a:rPr lang="en-US" smtClean="0"/>
              <a:t>Standard Library: String</a:t>
            </a:r>
          </a:p>
        </p:txBody>
      </p:sp>
      <p:sp>
        <p:nvSpPr>
          <p:cNvPr id="97284" name="Rectangle 3"/>
          <p:cNvSpPr>
            <a:spLocks noGrp="1" noChangeArrowheads="1"/>
          </p:cNvSpPr>
          <p:nvPr>
            <p:ph type="body" idx="4294967295"/>
          </p:nvPr>
        </p:nvSpPr>
        <p:spPr>
          <a:xfrm>
            <a:off x="457200" y="1524000"/>
            <a:ext cx="8382000" cy="5105400"/>
          </a:xfrm>
        </p:spPr>
        <p:txBody>
          <a:bodyPr/>
          <a:lstStyle/>
          <a:p>
            <a:pPr eaLnBrk="1" hangingPunct="1">
              <a:lnSpc>
                <a:spcPct val="90000"/>
              </a:lnSpc>
            </a:pPr>
            <a:r>
              <a:rPr lang="en-US" smtClean="0"/>
              <a:t>The </a:t>
            </a:r>
            <a:r>
              <a:rPr lang="en-US" smtClean="0">
                <a:solidFill>
                  <a:srgbClr val="0000FF"/>
                </a:solidFill>
              </a:rPr>
              <a:t>String</a:t>
            </a:r>
            <a:r>
              <a:rPr lang="en-US" smtClean="0"/>
              <a:t> class has many useful methods</a:t>
            </a:r>
          </a:p>
          <a:p>
            <a:pPr lvl="1" eaLnBrk="1" hangingPunct="1">
              <a:lnSpc>
                <a:spcPct val="90000"/>
              </a:lnSpc>
            </a:pPr>
            <a:r>
              <a:rPr lang="en-US" smtClean="0">
                <a:solidFill>
                  <a:srgbClr val="0000FF"/>
                </a:solidFill>
              </a:rPr>
              <a:t>s.length</a:t>
            </a:r>
            <a:r>
              <a:rPr lang="en-US" smtClean="0"/>
              <a:t>		# length of string</a:t>
            </a:r>
          </a:p>
          <a:p>
            <a:pPr lvl="1" eaLnBrk="1" hangingPunct="1">
              <a:lnSpc>
                <a:spcPct val="90000"/>
              </a:lnSpc>
            </a:pPr>
            <a:r>
              <a:rPr lang="en-US" smtClean="0">
                <a:solidFill>
                  <a:srgbClr val="0000FF"/>
                </a:solidFill>
              </a:rPr>
              <a:t>s = "A line\n"; s.chomp   # returns "A line"</a:t>
            </a:r>
            <a:endParaRPr lang="en-US" smtClean="0"/>
          </a:p>
          <a:p>
            <a:pPr lvl="2" eaLnBrk="1" hangingPunct="1">
              <a:lnSpc>
                <a:spcPct val="90000"/>
              </a:lnSpc>
            </a:pPr>
            <a:r>
              <a:rPr lang="en-US" smtClean="0"/>
              <a:t>return new string with </a:t>
            </a:r>
            <a:r>
              <a:rPr lang="en-US" smtClean="0">
                <a:solidFill>
                  <a:srgbClr val="0000FF"/>
                </a:solidFill>
              </a:rPr>
              <a:t>s'</a:t>
            </a:r>
            <a:r>
              <a:rPr lang="en-US" smtClean="0"/>
              <a:t>s contents except newline at end of line removed</a:t>
            </a:r>
          </a:p>
          <a:p>
            <a:pPr lvl="1" eaLnBrk="1" hangingPunct="1">
              <a:lnSpc>
                <a:spcPct val="90000"/>
              </a:lnSpc>
            </a:pPr>
            <a:r>
              <a:rPr lang="en-US" smtClean="0">
                <a:solidFill>
                  <a:srgbClr val="0000FF"/>
                </a:solidFill>
              </a:rPr>
              <a:t>s = "A line\n"; s.chomp!</a:t>
            </a:r>
            <a:endParaRPr lang="en-US" smtClean="0"/>
          </a:p>
          <a:p>
            <a:pPr lvl="2" eaLnBrk="1" hangingPunct="1">
              <a:lnSpc>
                <a:spcPct val="90000"/>
              </a:lnSpc>
            </a:pPr>
            <a:r>
              <a:rPr lang="en-US" smtClean="0"/>
              <a:t>destructively removes terminating newline from </a:t>
            </a:r>
            <a:r>
              <a:rPr lang="en-US" smtClean="0">
                <a:solidFill>
                  <a:srgbClr val="0000FF"/>
                </a:solidFill>
              </a:rPr>
              <a:t>s</a:t>
            </a:r>
          </a:p>
          <a:p>
            <a:pPr lvl="2" eaLnBrk="1" hangingPunct="1">
              <a:lnSpc>
                <a:spcPct val="90000"/>
              </a:lnSpc>
            </a:pPr>
            <a:r>
              <a:rPr lang="en-US" i="1" smtClean="0"/>
              <a:t>convention:  </a:t>
            </a:r>
            <a:r>
              <a:rPr lang="en-US" smtClean="0"/>
              <a:t>methods ending in ! modify the object</a:t>
            </a:r>
          </a:p>
          <a:p>
            <a:pPr lvl="2" eaLnBrk="1" hangingPunct="1">
              <a:lnSpc>
                <a:spcPct val="90000"/>
              </a:lnSpc>
            </a:pPr>
            <a:r>
              <a:rPr lang="en-US" i="1" smtClean="0"/>
              <a:t>another convention:  </a:t>
            </a:r>
            <a:r>
              <a:rPr lang="en-US" smtClean="0"/>
              <a:t>methods ending in ? observe the object</a:t>
            </a:r>
          </a:p>
          <a:p>
            <a:pPr lvl="1" eaLnBrk="1" hangingPunct="1">
              <a:lnSpc>
                <a:spcPct val="90000"/>
              </a:lnSpc>
            </a:pPr>
            <a:r>
              <a:rPr lang="en-US" smtClean="0">
                <a:solidFill>
                  <a:srgbClr val="0000FF"/>
                </a:solidFill>
              </a:rPr>
              <a:t>s = "A line  \n  "; s.rstrip!</a:t>
            </a:r>
          </a:p>
          <a:p>
            <a:pPr lvl="2" eaLnBrk="1" hangingPunct="1">
              <a:lnSpc>
                <a:spcPct val="90000"/>
              </a:lnSpc>
            </a:pPr>
            <a:r>
              <a:rPr lang="en-US" smtClean="0"/>
              <a:t>removes all trailing whitespace</a:t>
            </a:r>
          </a:p>
          <a:p>
            <a:pPr lvl="1" eaLnBrk="1" hangingPunct="1">
              <a:lnSpc>
                <a:spcPct val="90000"/>
              </a:lnSpc>
            </a:pPr>
            <a:r>
              <a:rPr lang="en-US" smtClean="0">
                <a:solidFill>
                  <a:srgbClr val="0000FF"/>
                </a:solidFill>
              </a:rPr>
              <a:t>"r1\tr2\t\tr4".each("\t") { |rec| puts rec }</a:t>
            </a:r>
          </a:p>
          <a:p>
            <a:pPr lvl="2" eaLnBrk="1" hangingPunct="1">
              <a:lnSpc>
                <a:spcPct val="90000"/>
              </a:lnSpc>
            </a:pPr>
            <a:r>
              <a:rPr lang="en-US" smtClean="0"/>
              <a:t>apply code block to each tab-separated substring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7284">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7284">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7284">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7284">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7284">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7284">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7284">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7284">
                                            <p:txEl>
                                              <p:pRg st="9" end="9"/>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97284">
                                            <p:txEl>
                                              <p:pRg st="10" end="1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97284">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Rectangle 6"/>
          <p:cNvSpPr>
            <a:spLocks noGrp="1" noChangeArrowheads="1"/>
          </p:cNvSpPr>
          <p:nvPr>
            <p:ph type="sldNum" sz="quarter" idx="11"/>
          </p:nvPr>
        </p:nvSpPr>
        <p:spPr/>
        <p:txBody>
          <a:bodyPr/>
          <a:lstStyle/>
          <a:p>
            <a:pPr>
              <a:defRPr/>
            </a:pPr>
            <a:fld id="{E0C428D7-CDEF-428F-81B4-6B2249876A31}" type="slidenum">
              <a:rPr lang="en-US"/>
              <a:pPr>
                <a:defRPr/>
              </a:pPr>
              <a:t>13</a:t>
            </a:fld>
            <a:endParaRPr lang="en-US"/>
          </a:p>
        </p:txBody>
      </p:sp>
      <p:sp>
        <p:nvSpPr>
          <p:cNvPr id="4" name="Footer Placeholder 3"/>
          <p:cNvSpPr txBox="1">
            <a:spLocks noGrp="1"/>
          </p:cNvSpPr>
          <p:nvPr/>
        </p:nvSpPr>
        <p:spPr bwMode="auto">
          <a:xfrm>
            <a:off x="457200" y="6477000"/>
            <a:ext cx="5562600" cy="228600"/>
          </a:xfrm>
          <a:prstGeom prst="rect">
            <a:avLst/>
          </a:prstGeom>
          <a:noFill/>
          <a:ln>
            <a:miter lim="800000"/>
            <a:headEnd/>
            <a:tailEnd/>
          </a:ln>
        </p:spPr>
        <p:txBody>
          <a:bodyPr/>
          <a:lstStyle/>
          <a:p>
            <a:pPr eaLnBrk="0" hangingPunct="0">
              <a:defRPr/>
            </a:pPr>
            <a:r>
              <a:rPr lang="en-US" sz="1200" b="0">
                <a:latin typeface="+mn-lt"/>
              </a:rPr>
              <a:t>CMSC 330</a:t>
            </a:r>
          </a:p>
        </p:txBody>
      </p:sp>
      <p:sp>
        <p:nvSpPr>
          <p:cNvPr id="5" name="Slide Number Placeholder 4"/>
          <p:cNvSpPr txBox="1">
            <a:spLocks noGrp="1"/>
          </p:cNvSpPr>
          <p:nvPr/>
        </p:nvSpPr>
        <p:spPr bwMode="auto">
          <a:xfrm>
            <a:off x="6705600" y="6477000"/>
            <a:ext cx="1905000" cy="228600"/>
          </a:xfrm>
          <a:prstGeom prst="rect">
            <a:avLst/>
          </a:prstGeom>
          <a:noFill/>
          <a:ln>
            <a:miter lim="800000"/>
            <a:headEnd/>
            <a:tailEnd/>
          </a:ln>
        </p:spPr>
        <p:txBody>
          <a:bodyPr/>
          <a:lstStyle/>
          <a:p>
            <a:pPr algn="r" eaLnBrk="0" hangingPunct="0">
              <a:defRPr/>
            </a:pPr>
            <a:fld id="{CD42EBE2-368E-4855-8E05-06486B6436EB}" type="slidenum">
              <a:rPr lang="en-US" sz="1200" b="0">
                <a:latin typeface="+mn-lt"/>
              </a:rPr>
              <a:pPr algn="r" eaLnBrk="0" hangingPunct="0">
                <a:defRPr/>
              </a:pPr>
              <a:t>13</a:t>
            </a:fld>
            <a:endParaRPr lang="en-US" sz="1200" b="0">
              <a:latin typeface="+mn-lt"/>
            </a:endParaRPr>
          </a:p>
        </p:txBody>
      </p:sp>
      <p:sp>
        <p:nvSpPr>
          <p:cNvPr id="39940" name="Rectangle 2"/>
          <p:cNvSpPr>
            <a:spLocks noGrp="1" noChangeArrowheads="1"/>
          </p:cNvSpPr>
          <p:nvPr>
            <p:ph type="title" idx="4294967295"/>
          </p:nvPr>
        </p:nvSpPr>
        <p:spPr/>
        <p:txBody>
          <a:bodyPr/>
          <a:lstStyle/>
          <a:p>
            <a:pPr eaLnBrk="1" hangingPunct="1"/>
            <a:r>
              <a:rPr lang="en-US" smtClean="0"/>
              <a:t>Standard Library: String (cont’d)</a:t>
            </a:r>
          </a:p>
        </p:txBody>
      </p:sp>
      <p:sp>
        <p:nvSpPr>
          <p:cNvPr id="99332" name="Rectangle 3"/>
          <p:cNvSpPr>
            <a:spLocks noGrp="1" noChangeArrowheads="1"/>
          </p:cNvSpPr>
          <p:nvPr>
            <p:ph type="body" idx="4294967295"/>
          </p:nvPr>
        </p:nvSpPr>
        <p:spPr/>
        <p:txBody>
          <a:bodyPr/>
          <a:lstStyle/>
          <a:p>
            <a:pPr lvl="1" eaLnBrk="1" hangingPunct="1"/>
            <a:r>
              <a:rPr lang="en-US" smtClean="0">
                <a:solidFill>
                  <a:srgbClr val="0000FF"/>
                </a:solidFill>
              </a:rPr>
              <a:t>"hello".index("l", 0)</a:t>
            </a:r>
            <a:endParaRPr lang="en-US" smtClean="0"/>
          </a:p>
          <a:p>
            <a:pPr lvl="2" eaLnBrk="1" hangingPunct="1"/>
            <a:r>
              <a:rPr lang="en-US" smtClean="0"/>
              <a:t>return index of the first occurrence of string in </a:t>
            </a:r>
            <a:r>
              <a:rPr lang="en-US" smtClean="0">
                <a:solidFill>
                  <a:srgbClr val="0000FF"/>
                </a:solidFill>
              </a:rPr>
              <a:t>s</a:t>
            </a:r>
            <a:r>
              <a:rPr lang="en-US" smtClean="0"/>
              <a:t>, starting at </a:t>
            </a:r>
            <a:r>
              <a:rPr lang="en-US" smtClean="0">
                <a:solidFill>
                  <a:srgbClr val="0000FF"/>
                </a:solidFill>
              </a:rPr>
              <a:t>n</a:t>
            </a:r>
          </a:p>
          <a:p>
            <a:pPr lvl="1" eaLnBrk="1" hangingPunct="1"/>
            <a:r>
              <a:rPr lang="en-US" smtClean="0">
                <a:solidFill>
                  <a:srgbClr val="0000FF"/>
                </a:solidFill>
              </a:rPr>
              <a:t>"hello".sub("h", "j")</a:t>
            </a:r>
            <a:endParaRPr lang="en-US" smtClean="0"/>
          </a:p>
          <a:p>
            <a:pPr lvl="2" eaLnBrk="1" hangingPunct="1"/>
            <a:r>
              <a:rPr lang="en-US" smtClean="0"/>
              <a:t>replace first occurrence of </a:t>
            </a:r>
            <a:r>
              <a:rPr lang="en-US" smtClean="0">
                <a:solidFill>
                  <a:srgbClr val="0000FF"/>
                </a:solidFill>
              </a:rPr>
              <a:t>"h"</a:t>
            </a:r>
            <a:r>
              <a:rPr lang="en-US" smtClean="0"/>
              <a:t> by </a:t>
            </a:r>
            <a:r>
              <a:rPr lang="en-US" smtClean="0">
                <a:solidFill>
                  <a:srgbClr val="0000FF"/>
                </a:solidFill>
              </a:rPr>
              <a:t>"j"</a:t>
            </a:r>
            <a:r>
              <a:rPr lang="en-US" smtClean="0"/>
              <a:t> in string</a:t>
            </a:r>
          </a:p>
          <a:p>
            <a:pPr lvl="2" eaLnBrk="1" hangingPunct="1"/>
            <a:r>
              <a:rPr lang="en-US" smtClean="0"/>
              <a:t>use </a:t>
            </a:r>
            <a:r>
              <a:rPr lang="en-US" smtClean="0">
                <a:solidFill>
                  <a:srgbClr val="0000FF"/>
                </a:solidFill>
              </a:rPr>
              <a:t>gsub</a:t>
            </a:r>
            <a:r>
              <a:rPr lang="en-US" smtClean="0"/>
              <a:t> ("global" sub) to replace all occurrences</a:t>
            </a:r>
          </a:p>
          <a:p>
            <a:pPr lvl="1" eaLnBrk="1" hangingPunct="1"/>
            <a:r>
              <a:rPr lang="en-US" smtClean="0">
                <a:solidFill>
                  <a:srgbClr val="0000FF"/>
                </a:solidFill>
              </a:rPr>
              <a:t>"r1\tr2\t\tr3".split("\t")</a:t>
            </a:r>
            <a:endParaRPr lang="en-US" smtClean="0"/>
          </a:p>
          <a:p>
            <a:pPr lvl="2" eaLnBrk="1" hangingPunct="1"/>
            <a:r>
              <a:rPr lang="en-US" smtClean="0"/>
              <a:t>return array of substrings delimited by tab</a:t>
            </a:r>
          </a:p>
          <a:p>
            <a:pPr lvl="2" eaLnBrk="1" hangingPunct="1"/>
            <a:r>
              <a:rPr lang="en-US" smtClean="0"/>
              <a:t>“delimiter” = symbol used to denote boundaries</a:t>
            </a:r>
          </a:p>
          <a:p>
            <a:pPr lvl="1" eaLnBrk="1" hangingPunct="1"/>
            <a:r>
              <a:rPr lang="en-US" smtClean="0">
                <a:solidFill>
                  <a:srgbClr val="0000FF"/>
                </a:solidFill>
              </a:rPr>
              <a:t>s1 == s2	</a:t>
            </a:r>
            <a:r>
              <a:rPr lang="en-US" smtClean="0"/>
              <a:t># compares string contents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9332">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9332">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9332">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9332">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9332">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9332">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933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 name="Rectangle 6"/>
          <p:cNvSpPr>
            <a:spLocks noGrp="1" noChangeArrowheads="1"/>
          </p:cNvSpPr>
          <p:nvPr>
            <p:ph type="sldNum" sz="quarter" idx="11"/>
          </p:nvPr>
        </p:nvSpPr>
        <p:spPr/>
        <p:txBody>
          <a:bodyPr/>
          <a:lstStyle/>
          <a:p>
            <a:pPr>
              <a:defRPr/>
            </a:pPr>
            <a:fld id="{9925A715-D23B-44B3-8523-A16B5215CA74}" type="slidenum">
              <a:rPr lang="en-US"/>
              <a:pPr>
                <a:defRPr/>
              </a:pPr>
              <a:t>14</a:t>
            </a:fld>
            <a:endParaRPr lang="en-US"/>
          </a:p>
        </p:txBody>
      </p:sp>
      <p:sp>
        <p:nvSpPr>
          <p:cNvPr id="12" name="Footer Placeholder 3"/>
          <p:cNvSpPr txBox="1">
            <a:spLocks noGrp="1"/>
          </p:cNvSpPr>
          <p:nvPr/>
        </p:nvSpPr>
        <p:spPr bwMode="auto">
          <a:xfrm>
            <a:off x="457200" y="6477000"/>
            <a:ext cx="5562600" cy="228600"/>
          </a:xfrm>
          <a:prstGeom prst="rect">
            <a:avLst/>
          </a:prstGeom>
          <a:noFill/>
          <a:ln>
            <a:miter lim="800000"/>
            <a:headEnd/>
            <a:tailEnd/>
          </a:ln>
        </p:spPr>
        <p:txBody>
          <a:bodyPr/>
          <a:lstStyle/>
          <a:p>
            <a:pPr eaLnBrk="0" hangingPunct="0">
              <a:defRPr/>
            </a:pPr>
            <a:r>
              <a:rPr lang="en-US" sz="1200" b="0">
                <a:latin typeface="+mn-lt"/>
              </a:rPr>
              <a:t>CMSC 330</a:t>
            </a:r>
          </a:p>
        </p:txBody>
      </p:sp>
      <p:sp>
        <p:nvSpPr>
          <p:cNvPr id="13" name="Slide Number Placeholder 4"/>
          <p:cNvSpPr txBox="1">
            <a:spLocks noGrp="1"/>
          </p:cNvSpPr>
          <p:nvPr/>
        </p:nvSpPr>
        <p:spPr bwMode="auto">
          <a:xfrm>
            <a:off x="6705600" y="6477000"/>
            <a:ext cx="1905000" cy="228600"/>
          </a:xfrm>
          <a:prstGeom prst="rect">
            <a:avLst/>
          </a:prstGeom>
          <a:noFill/>
          <a:ln>
            <a:miter lim="800000"/>
            <a:headEnd/>
            <a:tailEnd/>
          </a:ln>
        </p:spPr>
        <p:txBody>
          <a:bodyPr/>
          <a:lstStyle/>
          <a:p>
            <a:pPr algn="r" eaLnBrk="0" hangingPunct="0">
              <a:defRPr/>
            </a:pPr>
            <a:fld id="{929EF0F0-1A9D-4673-A21F-565430D5AE7F}" type="slidenum">
              <a:rPr lang="en-US" sz="1200" b="0">
                <a:latin typeface="+mn-lt"/>
              </a:rPr>
              <a:pPr algn="r" eaLnBrk="0" hangingPunct="0">
                <a:defRPr/>
              </a:pPr>
              <a:t>14</a:t>
            </a:fld>
            <a:endParaRPr lang="en-US" sz="1200" b="0">
              <a:latin typeface="+mn-lt"/>
            </a:endParaRPr>
          </a:p>
        </p:txBody>
      </p:sp>
      <p:sp>
        <p:nvSpPr>
          <p:cNvPr id="41988" name="Rectangle 2"/>
          <p:cNvSpPr>
            <a:spLocks noGrp="1" noChangeArrowheads="1"/>
          </p:cNvSpPr>
          <p:nvPr>
            <p:ph type="title" idx="4294967295"/>
          </p:nvPr>
        </p:nvSpPr>
        <p:spPr/>
        <p:txBody>
          <a:bodyPr/>
          <a:lstStyle/>
          <a:p>
            <a:pPr eaLnBrk="1" hangingPunct="1"/>
            <a:r>
              <a:rPr lang="en-US" smtClean="0"/>
              <a:t>Breaking up strings</a:t>
            </a:r>
          </a:p>
        </p:txBody>
      </p:sp>
      <p:sp>
        <p:nvSpPr>
          <p:cNvPr id="41989" name="Rectangle 3"/>
          <p:cNvSpPr>
            <a:spLocks noGrp="1" noChangeArrowheads="1"/>
          </p:cNvSpPr>
          <p:nvPr>
            <p:ph type="body" idx="4294967295"/>
          </p:nvPr>
        </p:nvSpPr>
        <p:spPr/>
        <p:txBody>
          <a:bodyPr/>
          <a:lstStyle/>
          <a:p>
            <a:pPr eaLnBrk="1" hangingPunct="1"/>
            <a:r>
              <a:rPr lang="en-US" smtClean="0"/>
              <a:t>The </a:t>
            </a:r>
            <a:r>
              <a:rPr lang="en-US" smtClean="0">
                <a:solidFill>
                  <a:srgbClr val="0000FF"/>
                </a:solidFill>
              </a:rPr>
              <a:t>each</a:t>
            </a:r>
            <a:r>
              <a:rPr lang="en-US" smtClean="0"/>
              <a:t> method and a </a:t>
            </a:r>
            <a:r>
              <a:rPr lang="en-US" i="1" smtClean="0"/>
              <a:t>code block </a:t>
            </a:r>
            <a:r>
              <a:rPr lang="en-US" smtClean="0"/>
              <a:t>applies the code block to every part of the string between a specified delimiter</a:t>
            </a:r>
          </a:p>
        </p:txBody>
      </p:sp>
      <p:sp>
        <p:nvSpPr>
          <p:cNvPr id="41990" name="Text Box 4"/>
          <p:cNvSpPr txBox="1">
            <a:spLocks noChangeArrowheads="1"/>
          </p:cNvSpPr>
          <p:nvPr/>
        </p:nvSpPr>
        <p:spPr bwMode="auto">
          <a:xfrm>
            <a:off x="3124200" y="3124200"/>
            <a:ext cx="4648200" cy="654050"/>
          </a:xfrm>
          <a:prstGeom prst="rect">
            <a:avLst/>
          </a:prstGeom>
          <a:noFill/>
          <a:ln w="12700">
            <a:solidFill>
              <a:schemeClr val="tx1"/>
            </a:solidFill>
            <a:miter lim="800000"/>
            <a:headEnd/>
            <a:tailEnd/>
          </a:ln>
        </p:spPr>
        <p:txBody>
          <a:bodyPr>
            <a:spAutoFit/>
          </a:bodyPr>
          <a:lstStyle/>
          <a:p>
            <a:pPr eaLnBrk="0" hangingPunct="0"/>
            <a:r>
              <a:rPr lang="en-US"/>
              <a:t>s = "Student,Sally,099112233,A"</a:t>
            </a:r>
          </a:p>
          <a:p>
            <a:pPr eaLnBrk="0" hangingPunct="0"/>
            <a:r>
              <a:rPr lang="en-US"/>
              <a:t>s.each(',') { |x| puts x }</a:t>
            </a:r>
          </a:p>
        </p:txBody>
      </p:sp>
      <p:sp>
        <p:nvSpPr>
          <p:cNvPr id="387077" name="Text Box 5"/>
          <p:cNvSpPr txBox="1">
            <a:spLocks noChangeArrowheads="1"/>
          </p:cNvSpPr>
          <p:nvPr/>
        </p:nvSpPr>
        <p:spPr bwMode="auto">
          <a:xfrm>
            <a:off x="906463" y="4572000"/>
            <a:ext cx="3355975" cy="822325"/>
          </a:xfrm>
          <a:prstGeom prst="rect">
            <a:avLst/>
          </a:prstGeom>
          <a:noFill/>
          <a:ln w="9525">
            <a:noFill/>
            <a:miter lim="800000"/>
            <a:headEnd/>
            <a:tailEnd/>
          </a:ln>
        </p:spPr>
        <p:txBody>
          <a:bodyPr wrap="none">
            <a:spAutoFit/>
          </a:bodyPr>
          <a:lstStyle/>
          <a:p>
            <a:pPr algn="r" eaLnBrk="0" hangingPunct="0"/>
            <a:r>
              <a:rPr lang="en-US" sz="2400" b="0">
                <a:solidFill>
                  <a:srgbClr val="FF0000"/>
                </a:solidFill>
                <a:latin typeface="Arial" charset="0"/>
              </a:rPr>
              <a:t>code block delimited by</a:t>
            </a:r>
          </a:p>
          <a:p>
            <a:pPr algn="r" eaLnBrk="0" hangingPunct="0"/>
            <a:r>
              <a:rPr lang="en-US" sz="2400" b="0">
                <a:solidFill>
                  <a:srgbClr val="FF0000"/>
                </a:solidFill>
                <a:latin typeface="Arial" charset="0"/>
              </a:rPr>
              <a:t>{}’s or do...end</a:t>
            </a:r>
          </a:p>
        </p:txBody>
      </p:sp>
      <p:sp>
        <p:nvSpPr>
          <p:cNvPr id="387078" name="Line 6"/>
          <p:cNvSpPr>
            <a:spLocks noChangeShapeType="1"/>
          </p:cNvSpPr>
          <p:nvPr/>
        </p:nvSpPr>
        <p:spPr bwMode="auto">
          <a:xfrm flipV="1">
            <a:off x="3810000" y="3810000"/>
            <a:ext cx="1066800" cy="762000"/>
          </a:xfrm>
          <a:prstGeom prst="line">
            <a:avLst/>
          </a:prstGeom>
          <a:noFill/>
          <a:ln w="38100">
            <a:solidFill>
              <a:srgbClr val="FF0000"/>
            </a:solidFill>
            <a:round/>
            <a:headEnd/>
            <a:tailEnd type="triangle" w="med" len="med"/>
          </a:ln>
        </p:spPr>
        <p:txBody>
          <a:bodyPr wrap="none" anchor="ctr"/>
          <a:lstStyle/>
          <a:p>
            <a:endParaRPr lang="en-US"/>
          </a:p>
        </p:txBody>
      </p:sp>
      <p:sp>
        <p:nvSpPr>
          <p:cNvPr id="387079" name="Text Box 7"/>
          <p:cNvSpPr txBox="1">
            <a:spLocks noChangeArrowheads="1"/>
          </p:cNvSpPr>
          <p:nvPr/>
        </p:nvSpPr>
        <p:spPr bwMode="auto">
          <a:xfrm>
            <a:off x="4375150" y="5105400"/>
            <a:ext cx="2422525" cy="457200"/>
          </a:xfrm>
          <a:prstGeom prst="rect">
            <a:avLst/>
          </a:prstGeom>
          <a:noFill/>
          <a:ln w="9525">
            <a:noFill/>
            <a:miter lim="800000"/>
            <a:headEnd/>
            <a:tailEnd/>
          </a:ln>
        </p:spPr>
        <p:txBody>
          <a:bodyPr wrap="none">
            <a:spAutoFit/>
          </a:bodyPr>
          <a:lstStyle/>
          <a:p>
            <a:pPr algn="r" eaLnBrk="0" hangingPunct="0"/>
            <a:r>
              <a:rPr lang="en-US" sz="2400" b="0">
                <a:solidFill>
                  <a:srgbClr val="FF0000"/>
                </a:solidFill>
                <a:latin typeface="Arial" charset="0"/>
              </a:rPr>
              <a:t>parameter name</a:t>
            </a:r>
          </a:p>
        </p:txBody>
      </p:sp>
      <p:sp>
        <p:nvSpPr>
          <p:cNvPr id="387080" name="Line 8"/>
          <p:cNvSpPr>
            <a:spLocks noChangeShapeType="1"/>
          </p:cNvSpPr>
          <p:nvPr/>
        </p:nvSpPr>
        <p:spPr bwMode="auto">
          <a:xfrm flipV="1">
            <a:off x="5257800" y="3810000"/>
            <a:ext cx="76200" cy="1371600"/>
          </a:xfrm>
          <a:prstGeom prst="line">
            <a:avLst/>
          </a:prstGeom>
          <a:noFill/>
          <a:ln w="38100">
            <a:solidFill>
              <a:srgbClr val="FF0000"/>
            </a:solidFill>
            <a:round/>
            <a:headEnd/>
            <a:tailEnd type="triangle" w="med" len="med"/>
          </a:ln>
        </p:spPr>
        <p:txBody>
          <a:bodyPr wrap="none" anchor="ctr"/>
          <a:lstStyle/>
          <a:p>
            <a:endParaRPr lang="en-US"/>
          </a:p>
        </p:txBody>
      </p:sp>
      <p:sp>
        <p:nvSpPr>
          <p:cNvPr id="387081" name="Text Box 9"/>
          <p:cNvSpPr txBox="1">
            <a:spLocks noChangeArrowheads="1"/>
          </p:cNvSpPr>
          <p:nvPr/>
        </p:nvSpPr>
        <p:spPr bwMode="auto">
          <a:xfrm>
            <a:off x="7543800" y="4876800"/>
            <a:ext cx="955675" cy="457200"/>
          </a:xfrm>
          <a:prstGeom prst="rect">
            <a:avLst/>
          </a:prstGeom>
          <a:noFill/>
          <a:ln w="9525">
            <a:noFill/>
            <a:miter lim="800000"/>
            <a:headEnd/>
            <a:tailEnd/>
          </a:ln>
        </p:spPr>
        <p:txBody>
          <a:bodyPr>
            <a:spAutoFit/>
          </a:bodyPr>
          <a:lstStyle/>
          <a:p>
            <a:pPr algn="r" eaLnBrk="0" hangingPunct="0"/>
            <a:r>
              <a:rPr lang="en-US" sz="2400" b="0">
                <a:solidFill>
                  <a:srgbClr val="FF0000"/>
                </a:solidFill>
                <a:latin typeface="Arial" charset="0"/>
              </a:rPr>
              <a:t>body</a:t>
            </a:r>
          </a:p>
        </p:txBody>
      </p:sp>
      <p:sp>
        <p:nvSpPr>
          <p:cNvPr id="387082" name="Line 10"/>
          <p:cNvSpPr>
            <a:spLocks noChangeShapeType="1"/>
          </p:cNvSpPr>
          <p:nvPr/>
        </p:nvSpPr>
        <p:spPr bwMode="auto">
          <a:xfrm flipH="1" flipV="1">
            <a:off x="6019800" y="3810000"/>
            <a:ext cx="2057400" cy="1066800"/>
          </a:xfrm>
          <a:prstGeom prst="line">
            <a:avLst/>
          </a:prstGeom>
          <a:noFill/>
          <a:ln w="38100">
            <a:solidFill>
              <a:srgbClr val="FF0000"/>
            </a:solidFill>
            <a:round/>
            <a:headEnd/>
            <a:tailEnd type="triangle" w="med" len="med"/>
          </a:ln>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707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8707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8707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8708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8708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870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7077" grpId="0"/>
      <p:bldP spid="387078" grpId="0" animBg="1"/>
      <p:bldP spid="387079" grpId="0"/>
      <p:bldP spid="387080" grpId="0" animBg="1"/>
      <p:bldP spid="387081" grpId="0"/>
      <p:bldP spid="387082" grpId="0" animBg="1"/>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Rectangle 6"/>
          <p:cNvSpPr>
            <a:spLocks noGrp="1" noChangeArrowheads="1"/>
          </p:cNvSpPr>
          <p:nvPr>
            <p:ph type="sldNum" sz="quarter" idx="11"/>
          </p:nvPr>
        </p:nvSpPr>
        <p:spPr/>
        <p:txBody>
          <a:bodyPr/>
          <a:lstStyle/>
          <a:p>
            <a:pPr>
              <a:defRPr/>
            </a:pPr>
            <a:fld id="{45C5CD14-2A75-45CF-9B51-D0D7AF885647}" type="slidenum">
              <a:rPr lang="en-US"/>
              <a:pPr>
                <a:defRPr/>
              </a:pPr>
              <a:t>15</a:t>
            </a:fld>
            <a:endParaRPr lang="en-US"/>
          </a:p>
        </p:txBody>
      </p:sp>
      <p:sp>
        <p:nvSpPr>
          <p:cNvPr id="44034" name="Rectangle 2"/>
          <p:cNvSpPr>
            <a:spLocks noGrp="1" noChangeArrowheads="1"/>
          </p:cNvSpPr>
          <p:nvPr>
            <p:ph type="title"/>
          </p:nvPr>
        </p:nvSpPr>
        <p:spPr/>
        <p:txBody>
          <a:bodyPr/>
          <a:lstStyle/>
          <a:p>
            <a:r>
              <a:rPr lang="en-US" smtClean="0"/>
              <a:t>So What Are Code Blocks?</a:t>
            </a:r>
          </a:p>
        </p:txBody>
      </p:sp>
      <p:sp>
        <p:nvSpPr>
          <p:cNvPr id="364547" name="Rectangle 3"/>
          <p:cNvSpPr>
            <a:spLocks noGrp="1" noChangeArrowheads="1"/>
          </p:cNvSpPr>
          <p:nvPr>
            <p:ph type="body" idx="1"/>
          </p:nvPr>
        </p:nvSpPr>
        <p:spPr>
          <a:xfrm>
            <a:off x="457200" y="1524000"/>
            <a:ext cx="8458200" cy="4876800"/>
          </a:xfrm>
        </p:spPr>
        <p:txBody>
          <a:bodyPr/>
          <a:lstStyle/>
          <a:p>
            <a:pPr>
              <a:lnSpc>
                <a:spcPct val="90000"/>
              </a:lnSpc>
            </a:pPr>
            <a:r>
              <a:rPr lang="en-US" smtClean="0"/>
              <a:t>A code block is just a special kind of method</a:t>
            </a:r>
          </a:p>
          <a:p>
            <a:pPr lvl="1">
              <a:lnSpc>
                <a:spcPct val="90000"/>
              </a:lnSpc>
            </a:pPr>
            <a:r>
              <a:rPr lang="en-US" smtClean="0">
                <a:solidFill>
                  <a:srgbClr val="0000FF"/>
                </a:solidFill>
              </a:rPr>
              <a:t>{ |y| x = y + 1; puts x }</a:t>
            </a:r>
            <a:endParaRPr lang="en-US" smtClean="0"/>
          </a:p>
          <a:p>
            <a:pPr lvl="1">
              <a:lnSpc>
                <a:spcPct val="90000"/>
              </a:lnSpc>
              <a:buFontTx/>
              <a:buNone/>
            </a:pPr>
            <a:r>
              <a:rPr lang="en-US" smtClean="0"/>
              <a:t>	is almost the same as</a:t>
            </a:r>
          </a:p>
          <a:p>
            <a:pPr lvl="1">
              <a:lnSpc>
                <a:spcPct val="90000"/>
              </a:lnSpc>
              <a:buFontTx/>
              <a:buNone/>
            </a:pPr>
            <a:r>
              <a:rPr lang="en-US" smtClean="0">
                <a:solidFill>
                  <a:srgbClr val="0000FF"/>
                </a:solidFill>
              </a:rPr>
              <a:t>	def m(y) x = y + 1; puts x end</a:t>
            </a:r>
            <a:endParaRPr lang="en-US" smtClean="0"/>
          </a:p>
          <a:p>
            <a:pPr>
              <a:lnSpc>
                <a:spcPct val="90000"/>
              </a:lnSpc>
            </a:pPr>
            <a:r>
              <a:rPr lang="en-US" smtClean="0"/>
              <a:t>The</a:t>
            </a:r>
            <a:r>
              <a:rPr lang="en-US" smtClean="0">
                <a:solidFill>
                  <a:srgbClr val="0000FF"/>
                </a:solidFill>
              </a:rPr>
              <a:t> each</a:t>
            </a:r>
            <a:r>
              <a:rPr lang="en-US" smtClean="0"/>
              <a:t> method takes a code block as an argument; this is called </a:t>
            </a:r>
            <a:r>
              <a:rPr lang="en-US" i="1" smtClean="0"/>
              <a:t>higher-order programming</a:t>
            </a:r>
          </a:p>
          <a:p>
            <a:pPr lvl="2">
              <a:lnSpc>
                <a:spcPct val="90000"/>
              </a:lnSpc>
            </a:pPr>
            <a:r>
              <a:rPr lang="en-US" smtClean="0"/>
              <a:t>In other words, methods take other methods as arguments</a:t>
            </a:r>
          </a:p>
          <a:p>
            <a:pPr lvl="2">
              <a:lnSpc>
                <a:spcPct val="90000"/>
              </a:lnSpc>
            </a:pPr>
            <a:r>
              <a:rPr lang="en-US" smtClean="0"/>
              <a:t>We’ll see a lot more of this in OCaml</a:t>
            </a:r>
          </a:p>
          <a:p>
            <a:pPr>
              <a:lnSpc>
                <a:spcPct val="90000"/>
              </a:lnSpc>
            </a:pPr>
            <a:r>
              <a:rPr lang="en-US" smtClean="0"/>
              <a:t>We’ll see other library classes with </a:t>
            </a:r>
            <a:r>
              <a:rPr lang="en-US" smtClean="0">
                <a:solidFill>
                  <a:srgbClr val="0000FF"/>
                </a:solidFill>
              </a:rPr>
              <a:t>each</a:t>
            </a:r>
            <a:r>
              <a:rPr lang="en-US" smtClean="0"/>
              <a:t> methods</a:t>
            </a:r>
          </a:p>
          <a:p>
            <a:pPr lvl="1">
              <a:lnSpc>
                <a:spcPct val="90000"/>
              </a:lnSpc>
            </a:pPr>
            <a:r>
              <a:rPr lang="en-US" smtClean="0"/>
              <a:t>And other methods that take code blocks as arguments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454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64547">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64547">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64547">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64547">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64547">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64547">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6454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4547" grpId="0" build="p"/>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Rectangle 6"/>
          <p:cNvSpPr>
            <a:spLocks noGrp="1" noChangeArrowheads="1"/>
          </p:cNvSpPr>
          <p:nvPr>
            <p:ph type="sldNum" sz="quarter" idx="11"/>
          </p:nvPr>
        </p:nvSpPr>
        <p:spPr/>
        <p:txBody>
          <a:bodyPr/>
          <a:lstStyle/>
          <a:p>
            <a:pPr>
              <a:defRPr/>
            </a:pPr>
            <a:fld id="{7E789D51-5EE4-436D-8728-B5A8AE08947B}" type="slidenum">
              <a:rPr lang="en-US"/>
              <a:pPr>
                <a:defRPr/>
              </a:pPr>
              <a:t>16</a:t>
            </a:fld>
            <a:endParaRPr lang="en-US"/>
          </a:p>
        </p:txBody>
      </p:sp>
      <p:sp>
        <p:nvSpPr>
          <p:cNvPr id="46082" name="Rectangle 2"/>
          <p:cNvSpPr>
            <a:spLocks noGrp="1" noChangeArrowheads="1"/>
          </p:cNvSpPr>
          <p:nvPr>
            <p:ph type="title"/>
          </p:nvPr>
        </p:nvSpPr>
        <p:spPr/>
        <p:txBody>
          <a:bodyPr/>
          <a:lstStyle/>
          <a:p>
            <a:r>
              <a:rPr lang="en-US" smtClean="0"/>
              <a:t>Using Yield To Call Code Blocks</a:t>
            </a:r>
          </a:p>
        </p:txBody>
      </p:sp>
      <p:sp>
        <p:nvSpPr>
          <p:cNvPr id="362499" name="Rectangle 3"/>
          <p:cNvSpPr>
            <a:spLocks noGrp="1" noChangeArrowheads="1"/>
          </p:cNvSpPr>
          <p:nvPr>
            <p:ph type="body" idx="1"/>
          </p:nvPr>
        </p:nvSpPr>
        <p:spPr>
          <a:xfrm>
            <a:off x="457200" y="1447800"/>
            <a:ext cx="8382000" cy="4876800"/>
          </a:xfrm>
        </p:spPr>
        <p:txBody>
          <a:bodyPr/>
          <a:lstStyle/>
          <a:p>
            <a:r>
              <a:rPr lang="en-US" smtClean="0"/>
              <a:t>Your methods can be called with codes block too</a:t>
            </a:r>
          </a:p>
          <a:p>
            <a:pPr lvl="1"/>
            <a:r>
              <a:rPr lang="en-US" smtClean="0"/>
              <a:t>Inside the method, the block is called with </a:t>
            </a:r>
            <a:r>
              <a:rPr lang="en-US" smtClean="0">
                <a:solidFill>
                  <a:srgbClr val="0000FF"/>
                </a:solidFill>
              </a:rPr>
              <a:t>yield</a:t>
            </a:r>
          </a:p>
          <a:p>
            <a:r>
              <a:rPr lang="en-US" smtClean="0"/>
              <a:t>After the code block completes control returns to the caller after the yield instruction</a:t>
            </a:r>
            <a:endParaRPr lang="en-US" smtClean="0">
              <a:solidFill>
                <a:srgbClr val="0000FF"/>
              </a:solidFill>
            </a:endParaRPr>
          </a:p>
        </p:txBody>
      </p:sp>
      <p:sp>
        <p:nvSpPr>
          <p:cNvPr id="362500" name="Text Box 4"/>
          <p:cNvSpPr txBox="1">
            <a:spLocks noChangeArrowheads="1"/>
          </p:cNvSpPr>
          <p:nvPr/>
        </p:nvSpPr>
        <p:spPr bwMode="auto">
          <a:xfrm>
            <a:off x="889000" y="3451225"/>
            <a:ext cx="3225800" cy="3025775"/>
          </a:xfrm>
          <a:prstGeom prst="rect">
            <a:avLst/>
          </a:prstGeom>
          <a:noFill/>
          <a:ln w="12700">
            <a:solidFill>
              <a:schemeClr val="tx1"/>
            </a:solidFill>
            <a:miter lim="800000"/>
            <a:headEnd/>
            <a:tailEnd/>
          </a:ln>
        </p:spPr>
        <p:txBody>
          <a:bodyPr wrap="none">
            <a:spAutoFit/>
          </a:bodyPr>
          <a:lstStyle/>
          <a:p>
            <a:pPr eaLnBrk="0" hangingPunct="0"/>
            <a:r>
              <a:rPr lang="en-US" sz="2400" b="0">
                <a:latin typeface="Arial" charset="0"/>
              </a:rPr>
              <a:t>def countx(x)</a:t>
            </a:r>
          </a:p>
          <a:p>
            <a:pPr eaLnBrk="0" hangingPunct="0"/>
            <a:r>
              <a:rPr lang="en-US" sz="2400" b="0">
                <a:latin typeface="Arial" charset="0"/>
              </a:rPr>
              <a:t>  for i in (1..x)</a:t>
            </a:r>
          </a:p>
          <a:p>
            <a:pPr eaLnBrk="0" hangingPunct="0"/>
            <a:r>
              <a:rPr lang="en-US" sz="2400" b="0">
                <a:latin typeface="Arial" charset="0"/>
              </a:rPr>
              <a:t>     puts i</a:t>
            </a:r>
          </a:p>
          <a:p>
            <a:pPr eaLnBrk="0" hangingPunct="0"/>
            <a:r>
              <a:rPr lang="en-US" sz="2400" b="0">
                <a:latin typeface="Arial" charset="0"/>
              </a:rPr>
              <a:t>     </a:t>
            </a:r>
            <a:r>
              <a:rPr lang="en-US" sz="2400" b="0">
                <a:solidFill>
                  <a:srgbClr val="0000FF"/>
                </a:solidFill>
                <a:latin typeface="Arial" charset="0"/>
              </a:rPr>
              <a:t>yield</a:t>
            </a:r>
          </a:p>
          <a:p>
            <a:pPr eaLnBrk="0" hangingPunct="0"/>
            <a:r>
              <a:rPr lang="en-US" sz="2400" b="0">
                <a:latin typeface="Arial" charset="0"/>
              </a:rPr>
              <a:t>  end</a:t>
            </a:r>
          </a:p>
          <a:p>
            <a:pPr eaLnBrk="0" hangingPunct="0"/>
            <a:r>
              <a:rPr lang="en-US" sz="2400" b="0">
                <a:latin typeface="Arial" charset="0"/>
              </a:rPr>
              <a:t>end</a:t>
            </a:r>
          </a:p>
          <a:p>
            <a:pPr eaLnBrk="0" hangingPunct="0"/>
            <a:endParaRPr lang="en-US" sz="2400" b="0">
              <a:latin typeface="Arial" charset="0"/>
            </a:endParaRPr>
          </a:p>
          <a:p>
            <a:pPr eaLnBrk="0" hangingPunct="0"/>
            <a:r>
              <a:rPr lang="en-US" sz="2400" b="0">
                <a:latin typeface="Arial" charset="0"/>
              </a:rPr>
              <a:t>countx(4) { puts "foo" }</a:t>
            </a:r>
          </a:p>
        </p:txBody>
      </p:sp>
      <p:sp>
        <p:nvSpPr>
          <p:cNvPr id="362501" name="Text Box 5"/>
          <p:cNvSpPr txBox="1">
            <a:spLocks noChangeArrowheads="1"/>
          </p:cNvSpPr>
          <p:nvPr/>
        </p:nvSpPr>
        <p:spPr bwMode="auto">
          <a:xfrm>
            <a:off x="4975225" y="3451225"/>
            <a:ext cx="1654175" cy="3025775"/>
          </a:xfrm>
          <a:prstGeom prst="rect">
            <a:avLst/>
          </a:prstGeom>
          <a:noFill/>
          <a:ln w="12700">
            <a:solidFill>
              <a:schemeClr val="tx1"/>
            </a:solidFill>
            <a:miter lim="800000"/>
            <a:headEnd/>
            <a:tailEnd/>
          </a:ln>
        </p:spPr>
        <p:txBody>
          <a:bodyPr>
            <a:spAutoFit/>
          </a:bodyPr>
          <a:lstStyle/>
          <a:p>
            <a:pPr eaLnBrk="0" hangingPunct="0"/>
            <a:r>
              <a:rPr lang="en-US" sz="2400" b="0">
                <a:solidFill>
                  <a:srgbClr val="FF0000"/>
                </a:solidFill>
                <a:latin typeface="Arial" charset="0"/>
              </a:rPr>
              <a:t>1</a:t>
            </a:r>
          </a:p>
          <a:p>
            <a:pPr eaLnBrk="0" hangingPunct="0"/>
            <a:r>
              <a:rPr lang="en-US" sz="2400" b="0">
                <a:solidFill>
                  <a:srgbClr val="FF0000"/>
                </a:solidFill>
                <a:latin typeface="Arial" charset="0"/>
              </a:rPr>
              <a:t>foo</a:t>
            </a:r>
          </a:p>
          <a:p>
            <a:pPr eaLnBrk="0" hangingPunct="0"/>
            <a:r>
              <a:rPr lang="en-US" sz="2400" b="0">
                <a:solidFill>
                  <a:srgbClr val="FF0000"/>
                </a:solidFill>
                <a:latin typeface="Arial" charset="0"/>
              </a:rPr>
              <a:t>2</a:t>
            </a:r>
          </a:p>
          <a:p>
            <a:pPr eaLnBrk="0" hangingPunct="0"/>
            <a:r>
              <a:rPr lang="en-US" sz="2400" b="0">
                <a:solidFill>
                  <a:srgbClr val="FF0000"/>
                </a:solidFill>
                <a:latin typeface="Arial" charset="0"/>
              </a:rPr>
              <a:t>foo</a:t>
            </a:r>
          </a:p>
          <a:p>
            <a:pPr eaLnBrk="0" hangingPunct="0"/>
            <a:r>
              <a:rPr lang="en-US" sz="2400" b="0">
                <a:solidFill>
                  <a:srgbClr val="FF0000"/>
                </a:solidFill>
                <a:latin typeface="Arial" charset="0"/>
              </a:rPr>
              <a:t>3</a:t>
            </a:r>
          </a:p>
          <a:p>
            <a:pPr eaLnBrk="0" hangingPunct="0"/>
            <a:r>
              <a:rPr lang="en-US" sz="2400" b="0">
                <a:solidFill>
                  <a:srgbClr val="FF0000"/>
                </a:solidFill>
                <a:latin typeface="Arial" charset="0"/>
              </a:rPr>
              <a:t>foo</a:t>
            </a:r>
          </a:p>
          <a:p>
            <a:pPr eaLnBrk="0" hangingPunct="0"/>
            <a:r>
              <a:rPr lang="en-US" sz="2400" b="0">
                <a:solidFill>
                  <a:srgbClr val="FF0000"/>
                </a:solidFill>
                <a:latin typeface="Arial" charset="0"/>
              </a:rPr>
              <a:t>4</a:t>
            </a:r>
          </a:p>
          <a:p>
            <a:pPr eaLnBrk="0" hangingPunct="0"/>
            <a:r>
              <a:rPr lang="en-US" sz="2400" b="0">
                <a:solidFill>
                  <a:srgbClr val="FF0000"/>
                </a:solidFill>
                <a:latin typeface="Arial" charset="0"/>
              </a:rPr>
              <a:t>foo</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2499">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6250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625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2500" grpId="0" animBg="1"/>
      <p:bldP spid="362501" grpId="0" animBg="1"/>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 name="Rectangle 6"/>
          <p:cNvSpPr>
            <a:spLocks noGrp="1" noChangeArrowheads="1"/>
          </p:cNvSpPr>
          <p:nvPr>
            <p:ph type="sldNum" sz="quarter" idx="11"/>
          </p:nvPr>
        </p:nvSpPr>
        <p:spPr/>
        <p:txBody>
          <a:bodyPr/>
          <a:lstStyle/>
          <a:p>
            <a:pPr>
              <a:defRPr/>
            </a:pPr>
            <a:fld id="{DCA4C37E-3DF8-44AB-A5B8-0F5269BCF359}" type="slidenum">
              <a:rPr lang="en-US"/>
              <a:pPr>
                <a:defRPr/>
              </a:pPr>
              <a:t>17</a:t>
            </a:fld>
            <a:endParaRPr lang="en-US"/>
          </a:p>
        </p:txBody>
      </p:sp>
      <p:sp>
        <p:nvSpPr>
          <p:cNvPr id="11" name="Footer Placeholder 3"/>
          <p:cNvSpPr>
            <a:spLocks noGrp="1"/>
          </p:cNvSpPr>
          <p:nvPr>
            <p:ph type="ftr" sz="quarter" idx="10"/>
          </p:nvPr>
        </p:nvSpPr>
        <p:spPr/>
        <p:txBody>
          <a:bodyPr/>
          <a:lstStyle/>
          <a:p>
            <a:pPr>
              <a:defRPr/>
            </a:pPr>
            <a:r>
              <a:rPr lang="en-US">
                <a:latin typeface="+mn-lt"/>
              </a:rPr>
              <a:t>CMSC 330</a:t>
            </a:r>
          </a:p>
        </p:txBody>
      </p:sp>
      <p:sp>
        <p:nvSpPr>
          <p:cNvPr id="12" name="Slide Number Placeholder 4"/>
          <p:cNvSpPr txBox="1">
            <a:spLocks noGrp="1"/>
          </p:cNvSpPr>
          <p:nvPr/>
        </p:nvSpPr>
        <p:spPr bwMode="auto">
          <a:xfrm>
            <a:off x="6705600" y="6477000"/>
            <a:ext cx="1905000" cy="228600"/>
          </a:xfrm>
          <a:prstGeom prst="rect">
            <a:avLst/>
          </a:prstGeom>
          <a:noFill/>
          <a:ln>
            <a:miter lim="800000"/>
            <a:headEnd/>
            <a:tailEnd/>
          </a:ln>
        </p:spPr>
        <p:txBody>
          <a:bodyPr/>
          <a:lstStyle/>
          <a:p>
            <a:pPr algn="r" eaLnBrk="0" hangingPunct="0">
              <a:defRPr/>
            </a:pPr>
            <a:fld id="{3E1DF2EF-E0FC-4372-9ADA-86F813915419}" type="slidenum">
              <a:rPr lang="en-US" sz="1200" b="0">
                <a:latin typeface="+mn-lt"/>
              </a:rPr>
              <a:pPr algn="r" eaLnBrk="0" hangingPunct="0">
                <a:defRPr/>
              </a:pPr>
              <a:t>17</a:t>
            </a:fld>
            <a:endParaRPr lang="en-US" sz="1200" b="0">
              <a:latin typeface="+mn-lt"/>
            </a:endParaRPr>
          </a:p>
        </p:txBody>
      </p:sp>
      <p:sp>
        <p:nvSpPr>
          <p:cNvPr id="48132" name="Rectangle 2"/>
          <p:cNvSpPr>
            <a:spLocks noGrp="1" noChangeArrowheads="1"/>
          </p:cNvSpPr>
          <p:nvPr>
            <p:ph type="title"/>
          </p:nvPr>
        </p:nvSpPr>
        <p:spPr/>
        <p:txBody>
          <a:bodyPr/>
          <a:lstStyle/>
          <a:p>
            <a:pPr eaLnBrk="1" hangingPunct="1"/>
            <a:r>
              <a:rPr lang="en-US" smtClean="0"/>
              <a:t>Object Copy vs. Reference Copy</a:t>
            </a:r>
          </a:p>
        </p:txBody>
      </p:sp>
      <p:sp>
        <p:nvSpPr>
          <p:cNvPr id="461827" name="Rectangle 3"/>
          <p:cNvSpPr>
            <a:spLocks noGrp="1" noChangeArrowheads="1"/>
          </p:cNvSpPr>
          <p:nvPr>
            <p:ph type="body" idx="1"/>
          </p:nvPr>
        </p:nvSpPr>
        <p:spPr>
          <a:xfrm>
            <a:off x="457200" y="1524000"/>
            <a:ext cx="8153400" cy="5029200"/>
          </a:xfrm>
        </p:spPr>
        <p:txBody>
          <a:bodyPr/>
          <a:lstStyle/>
          <a:p>
            <a:pPr eaLnBrk="1" hangingPunct="1"/>
            <a:r>
              <a:rPr lang="en-US" smtClean="0"/>
              <a:t>Suppose we have something like the following in a language with an object/reference model like Java or Ruby (or even if two pointers point to data structures in a language like C):</a:t>
            </a:r>
          </a:p>
          <a:p>
            <a:pPr eaLnBrk="1" hangingPunct="1"/>
            <a:endParaRPr lang="en-US" smtClean="0"/>
          </a:p>
          <a:p>
            <a:pPr eaLnBrk="1" hangingPunct="1">
              <a:spcBef>
                <a:spcPct val="40000"/>
              </a:spcBef>
            </a:pPr>
            <a:r>
              <a:rPr lang="en-US" smtClean="0"/>
              <a:t>Which of these occurs?</a:t>
            </a:r>
          </a:p>
        </p:txBody>
      </p:sp>
      <p:sp>
        <p:nvSpPr>
          <p:cNvPr id="48134" name="Text Box 4"/>
          <p:cNvSpPr txBox="1">
            <a:spLocks noChangeArrowheads="1"/>
          </p:cNvSpPr>
          <p:nvPr/>
        </p:nvSpPr>
        <p:spPr bwMode="auto">
          <a:xfrm>
            <a:off x="990600" y="3429000"/>
            <a:ext cx="3336925" cy="379413"/>
          </a:xfrm>
          <a:prstGeom prst="rect">
            <a:avLst/>
          </a:prstGeom>
          <a:noFill/>
          <a:ln w="12700" algn="ctr">
            <a:solidFill>
              <a:schemeClr val="tx1"/>
            </a:solidFill>
            <a:miter lim="800000"/>
            <a:headEnd/>
            <a:tailEnd/>
          </a:ln>
        </p:spPr>
        <p:txBody>
          <a:bodyPr wrap="none">
            <a:spAutoFit/>
          </a:bodyPr>
          <a:lstStyle/>
          <a:p>
            <a:pPr eaLnBrk="0" hangingPunct="0"/>
            <a:r>
              <a:rPr lang="en-US"/>
              <a:t>x = "groundhog" ; y = x</a:t>
            </a:r>
          </a:p>
        </p:txBody>
      </p:sp>
      <p:sp>
        <p:nvSpPr>
          <p:cNvPr id="461829" name="Text Box 5"/>
          <p:cNvSpPr txBox="1">
            <a:spLocks noChangeArrowheads="1"/>
          </p:cNvSpPr>
          <p:nvPr/>
        </p:nvSpPr>
        <p:spPr bwMode="auto">
          <a:xfrm>
            <a:off x="914400" y="4495800"/>
            <a:ext cx="3883025" cy="1354138"/>
          </a:xfrm>
          <a:prstGeom prst="rect">
            <a:avLst/>
          </a:prstGeom>
          <a:noFill/>
          <a:ln w="12700" algn="ctr">
            <a:solidFill>
              <a:schemeClr val="tx1"/>
            </a:solidFill>
            <a:miter lim="800000"/>
            <a:headEnd/>
            <a:tailEnd/>
          </a:ln>
        </p:spPr>
        <p:txBody>
          <a:bodyPr wrap="none">
            <a:spAutoFit/>
          </a:bodyPr>
          <a:lstStyle/>
          <a:p>
            <a:pPr eaLnBrk="0" hangingPunct="0"/>
            <a:r>
              <a:rPr lang="en-US"/>
              <a:t>x               "groundhog"</a:t>
            </a:r>
          </a:p>
          <a:p>
            <a:pPr eaLnBrk="0" hangingPunct="0"/>
            <a:r>
              <a:rPr lang="en-US" sz="1400">
                <a:latin typeface="Arial" charset="0"/>
              </a:rPr>
              <a:t>(reference)                                 (object)</a:t>
            </a:r>
          </a:p>
          <a:p>
            <a:pPr eaLnBrk="0" hangingPunct="0"/>
            <a:endParaRPr lang="en-US" sz="1400">
              <a:latin typeface="Arial" charset="0"/>
            </a:endParaRPr>
          </a:p>
          <a:p>
            <a:pPr eaLnBrk="0" hangingPunct="0"/>
            <a:endParaRPr lang="en-US"/>
          </a:p>
          <a:p>
            <a:pPr eaLnBrk="0" hangingPunct="0"/>
            <a:r>
              <a:rPr lang="en-US"/>
              <a:t>y               "groundhog"</a:t>
            </a:r>
          </a:p>
        </p:txBody>
      </p:sp>
      <p:sp>
        <p:nvSpPr>
          <p:cNvPr id="461833" name="Line 9"/>
          <p:cNvSpPr>
            <a:spLocks noChangeShapeType="1"/>
          </p:cNvSpPr>
          <p:nvPr/>
        </p:nvSpPr>
        <p:spPr bwMode="auto">
          <a:xfrm>
            <a:off x="1371600" y="5638800"/>
            <a:ext cx="1752600" cy="0"/>
          </a:xfrm>
          <a:prstGeom prst="line">
            <a:avLst/>
          </a:prstGeom>
          <a:noFill/>
          <a:ln w="28575">
            <a:solidFill>
              <a:srgbClr val="FF0000"/>
            </a:solidFill>
            <a:round/>
            <a:headEnd/>
            <a:tailEnd type="triangle" w="med" len="med"/>
          </a:ln>
        </p:spPr>
        <p:txBody>
          <a:bodyPr>
            <a:spAutoFit/>
          </a:bodyPr>
          <a:lstStyle/>
          <a:p>
            <a:endParaRPr lang="en-US"/>
          </a:p>
        </p:txBody>
      </p:sp>
      <p:sp>
        <p:nvSpPr>
          <p:cNvPr id="461835" name="Line 11"/>
          <p:cNvSpPr>
            <a:spLocks noChangeShapeType="1"/>
          </p:cNvSpPr>
          <p:nvPr/>
        </p:nvSpPr>
        <p:spPr bwMode="auto">
          <a:xfrm>
            <a:off x="1371600" y="4724400"/>
            <a:ext cx="1752600" cy="0"/>
          </a:xfrm>
          <a:prstGeom prst="line">
            <a:avLst/>
          </a:prstGeom>
          <a:noFill/>
          <a:ln w="28575">
            <a:solidFill>
              <a:srgbClr val="FF0000"/>
            </a:solidFill>
            <a:round/>
            <a:headEnd/>
            <a:tailEnd type="triangle" w="med" len="med"/>
          </a:ln>
        </p:spPr>
        <p:txBody>
          <a:bodyPr>
            <a:spAutoFit/>
          </a:bodyPr>
          <a:lstStyle/>
          <a:p>
            <a:endParaRPr lang="en-US"/>
          </a:p>
        </p:txBody>
      </p:sp>
      <p:sp>
        <p:nvSpPr>
          <p:cNvPr id="461836" name="Text Box 12"/>
          <p:cNvSpPr txBox="1">
            <a:spLocks noChangeArrowheads="1"/>
          </p:cNvSpPr>
          <p:nvPr/>
        </p:nvSpPr>
        <p:spPr bwMode="auto">
          <a:xfrm>
            <a:off x="4953000" y="4495800"/>
            <a:ext cx="3883025" cy="1354138"/>
          </a:xfrm>
          <a:prstGeom prst="rect">
            <a:avLst/>
          </a:prstGeom>
          <a:noFill/>
          <a:ln w="12700" algn="ctr">
            <a:solidFill>
              <a:schemeClr val="tx1"/>
            </a:solidFill>
            <a:miter lim="800000"/>
            <a:headEnd/>
            <a:tailEnd/>
          </a:ln>
        </p:spPr>
        <p:txBody>
          <a:bodyPr wrap="none">
            <a:spAutoFit/>
          </a:bodyPr>
          <a:lstStyle/>
          <a:p>
            <a:pPr eaLnBrk="0" hangingPunct="0"/>
            <a:r>
              <a:rPr lang="en-US"/>
              <a:t>x</a:t>
            </a:r>
          </a:p>
          <a:p>
            <a:pPr eaLnBrk="0" hangingPunct="0"/>
            <a:r>
              <a:rPr lang="en-US" sz="1400">
                <a:latin typeface="Arial" charset="0"/>
              </a:rPr>
              <a:t>(reference)</a:t>
            </a:r>
          </a:p>
          <a:p>
            <a:pPr eaLnBrk="0" hangingPunct="0"/>
            <a:r>
              <a:rPr lang="en-US"/>
              <a:t>                "groundhog"</a:t>
            </a:r>
          </a:p>
          <a:p>
            <a:pPr eaLnBrk="0" hangingPunct="0"/>
            <a:r>
              <a:rPr lang="en-US" sz="1400">
                <a:latin typeface="Arial" charset="0"/>
              </a:rPr>
              <a:t>                                                    (object)</a:t>
            </a:r>
            <a:endParaRPr lang="en-US"/>
          </a:p>
          <a:p>
            <a:pPr eaLnBrk="0" hangingPunct="0"/>
            <a:r>
              <a:rPr lang="en-US"/>
              <a:t>y</a:t>
            </a:r>
          </a:p>
        </p:txBody>
      </p:sp>
      <p:sp>
        <p:nvSpPr>
          <p:cNvPr id="461837" name="Line 13"/>
          <p:cNvSpPr>
            <a:spLocks noChangeShapeType="1"/>
          </p:cNvSpPr>
          <p:nvPr/>
        </p:nvSpPr>
        <p:spPr bwMode="auto">
          <a:xfrm>
            <a:off x="5334000" y="4724400"/>
            <a:ext cx="1828800" cy="457200"/>
          </a:xfrm>
          <a:prstGeom prst="line">
            <a:avLst/>
          </a:prstGeom>
          <a:noFill/>
          <a:ln w="28575">
            <a:solidFill>
              <a:srgbClr val="FF0000"/>
            </a:solidFill>
            <a:round/>
            <a:headEnd/>
            <a:tailEnd type="triangle" w="med" len="med"/>
          </a:ln>
        </p:spPr>
        <p:txBody>
          <a:bodyPr>
            <a:spAutoFit/>
          </a:bodyPr>
          <a:lstStyle/>
          <a:p>
            <a:endParaRPr lang="en-US"/>
          </a:p>
        </p:txBody>
      </p:sp>
      <p:sp>
        <p:nvSpPr>
          <p:cNvPr id="461838" name="Line 14"/>
          <p:cNvSpPr>
            <a:spLocks noChangeShapeType="1"/>
          </p:cNvSpPr>
          <p:nvPr/>
        </p:nvSpPr>
        <p:spPr bwMode="auto">
          <a:xfrm flipV="1">
            <a:off x="5334000" y="5334000"/>
            <a:ext cx="1828800" cy="304800"/>
          </a:xfrm>
          <a:prstGeom prst="line">
            <a:avLst/>
          </a:prstGeom>
          <a:noFill/>
          <a:ln w="28575">
            <a:solidFill>
              <a:srgbClr val="FF0000"/>
            </a:solidFill>
            <a:round/>
            <a:headEnd/>
            <a:tailEnd type="triangle" w="med" len="med"/>
          </a:ln>
        </p:spPr>
        <p:txBody>
          <a:bodyPr>
            <a:spAutoFit/>
          </a:bodyPr>
          <a:lstStyle/>
          <a:p>
            <a:endParaRPr lang="en-US"/>
          </a:p>
        </p:txBody>
      </p:sp>
      <p:sp>
        <p:nvSpPr>
          <p:cNvPr id="14" name="TextBox 13"/>
          <p:cNvSpPr txBox="1"/>
          <p:nvPr/>
        </p:nvSpPr>
        <p:spPr>
          <a:xfrm>
            <a:off x="1990725" y="6019800"/>
            <a:ext cx="1743075" cy="461963"/>
          </a:xfrm>
          <a:prstGeom prst="rect">
            <a:avLst/>
          </a:prstGeom>
          <a:noFill/>
        </p:spPr>
        <p:txBody>
          <a:bodyPr wrap="none">
            <a:spAutoFit/>
          </a:bodyPr>
          <a:lstStyle/>
          <a:p>
            <a:pPr>
              <a:defRPr/>
            </a:pPr>
            <a:r>
              <a:rPr lang="en-US" sz="2400" b="0" dirty="0">
                <a:latin typeface="+mn-lt"/>
                <a:ea typeface="+mn-ea"/>
              </a:rPr>
              <a:t>object copy</a:t>
            </a:r>
          </a:p>
        </p:txBody>
      </p:sp>
      <p:sp>
        <p:nvSpPr>
          <p:cNvPr id="15" name="TextBox 14"/>
          <p:cNvSpPr txBox="1"/>
          <p:nvPr/>
        </p:nvSpPr>
        <p:spPr>
          <a:xfrm>
            <a:off x="5702300" y="6029325"/>
            <a:ext cx="2222500" cy="461963"/>
          </a:xfrm>
          <a:prstGeom prst="rect">
            <a:avLst/>
          </a:prstGeom>
          <a:noFill/>
        </p:spPr>
        <p:txBody>
          <a:bodyPr wrap="none">
            <a:spAutoFit/>
          </a:bodyPr>
          <a:lstStyle/>
          <a:p>
            <a:pPr>
              <a:defRPr/>
            </a:pPr>
            <a:r>
              <a:rPr lang="en-US" sz="2400" b="0" dirty="0">
                <a:latin typeface="+mn-lt"/>
                <a:ea typeface="+mn-ea"/>
              </a:rPr>
              <a:t>reference copy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61827">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6182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6183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6183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6183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6183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6183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1829" grpId="0" animBg="1"/>
      <p:bldP spid="461833" grpId="0" animBg="1"/>
      <p:bldP spid="461835" grpId="0" animBg="1"/>
      <p:bldP spid="461836" grpId="0" animBg="1"/>
      <p:bldP spid="461837" grpId="0" animBg="1"/>
      <p:bldP spid="461838" grpId="0" animBg="1"/>
      <p:bldP spid="14" grpId="0"/>
      <p:bldP spid="15" grpId="0"/>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 name="Rectangle 6"/>
          <p:cNvSpPr>
            <a:spLocks noGrp="1" noChangeArrowheads="1"/>
          </p:cNvSpPr>
          <p:nvPr>
            <p:ph type="sldNum" sz="quarter" idx="11"/>
          </p:nvPr>
        </p:nvSpPr>
        <p:spPr/>
        <p:txBody>
          <a:bodyPr/>
          <a:lstStyle/>
          <a:p>
            <a:pPr>
              <a:defRPr/>
            </a:pPr>
            <a:fld id="{9D70833A-776A-4384-AB8D-46EB0A9EC5FB}" type="slidenum">
              <a:rPr lang="en-US"/>
              <a:pPr>
                <a:defRPr/>
              </a:pPr>
              <a:t>18</a:t>
            </a:fld>
            <a:endParaRPr lang="en-US"/>
          </a:p>
        </p:txBody>
      </p:sp>
      <p:sp>
        <p:nvSpPr>
          <p:cNvPr id="6" name="Footer Placeholder 3"/>
          <p:cNvSpPr>
            <a:spLocks noGrp="1"/>
          </p:cNvSpPr>
          <p:nvPr>
            <p:ph type="ftr" sz="quarter" idx="10"/>
          </p:nvPr>
        </p:nvSpPr>
        <p:spPr/>
        <p:txBody>
          <a:bodyPr/>
          <a:lstStyle/>
          <a:p>
            <a:pPr>
              <a:defRPr/>
            </a:pPr>
            <a:r>
              <a:rPr lang="en-US">
                <a:latin typeface="+mn-lt"/>
              </a:rPr>
              <a:t>CMSC 330</a:t>
            </a:r>
          </a:p>
        </p:txBody>
      </p:sp>
      <p:sp>
        <p:nvSpPr>
          <p:cNvPr id="7" name="Slide Number Placeholder 4"/>
          <p:cNvSpPr txBox="1">
            <a:spLocks noGrp="1"/>
          </p:cNvSpPr>
          <p:nvPr/>
        </p:nvSpPr>
        <p:spPr bwMode="auto">
          <a:xfrm>
            <a:off x="6705600" y="6477000"/>
            <a:ext cx="1905000" cy="228600"/>
          </a:xfrm>
          <a:prstGeom prst="rect">
            <a:avLst/>
          </a:prstGeom>
          <a:noFill/>
          <a:ln>
            <a:miter lim="800000"/>
            <a:headEnd/>
            <a:tailEnd/>
          </a:ln>
        </p:spPr>
        <p:txBody>
          <a:bodyPr/>
          <a:lstStyle/>
          <a:p>
            <a:pPr algn="r" eaLnBrk="0" hangingPunct="0">
              <a:defRPr/>
            </a:pPr>
            <a:fld id="{61A2348B-FC20-4E58-8333-EC08F1022296}" type="slidenum">
              <a:rPr lang="en-US" sz="1200" b="0">
                <a:latin typeface="+mn-lt"/>
              </a:rPr>
              <a:pPr algn="r" eaLnBrk="0" hangingPunct="0">
                <a:defRPr/>
              </a:pPr>
              <a:t>18</a:t>
            </a:fld>
            <a:endParaRPr lang="en-US" sz="1200" b="0">
              <a:latin typeface="+mn-lt"/>
            </a:endParaRPr>
          </a:p>
        </p:txBody>
      </p:sp>
      <p:sp>
        <p:nvSpPr>
          <p:cNvPr id="50180" name="Rectangle 2"/>
          <p:cNvSpPr>
            <a:spLocks noGrp="1" noChangeArrowheads="1"/>
          </p:cNvSpPr>
          <p:nvPr>
            <p:ph type="title"/>
          </p:nvPr>
        </p:nvSpPr>
        <p:spPr/>
        <p:txBody>
          <a:bodyPr/>
          <a:lstStyle/>
          <a:p>
            <a:pPr eaLnBrk="1" hangingPunct="1"/>
            <a:r>
              <a:rPr lang="en-US" smtClean="0"/>
              <a:t>Object copy vs. Reference Copy, con't.</a:t>
            </a:r>
          </a:p>
        </p:txBody>
      </p:sp>
      <p:sp>
        <p:nvSpPr>
          <p:cNvPr id="462851" name="Rectangle 3"/>
          <p:cNvSpPr>
            <a:spLocks noGrp="1" noChangeArrowheads="1"/>
          </p:cNvSpPr>
          <p:nvPr>
            <p:ph type="body" idx="1"/>
          </p:nvPr>
        </p:nvSpPr>
        <p:spPr/>
        <p:txBody>
          <a:bodyPr/>
          <a:lstStyle/>
          <a:p>
            <a:pPr eaLnBrk="1" hangingPunct="1"/>
            <a:r>
              <a:rPr lang="en-US" smtClean="0"/>
              <a:t>Ruby and Java would both do a reference copy in this case</a:t>
            </a:r>
          </a:p>
          <a:p>
            <a:pPr eaLnBrk="1" hangingPunct="1"/>
            <a:r>
              <a:rPr lang="en-US" smtClean="0"/>
              <a:t>But this Ruby example would cause object copy:</a:t>
            </a:r>
          </a:p>
          <a:p>
            <a:pPr eaLnBrk="1" hangingPunct="1"/>
            <a:endParaRPr lang="en-US" smtClean="0"/>
          </a:p>
          <a:p>
            <a:pPr eaLnBrk="1" hangingPunct="1"/>
            <a:endParaRPr lang="en-US" smtClean="0"/>
          </a:p>
          <a:p>
            <a:pPr eaLnBrk="1" hangingPunct="1"/>
            <a:r>
              <a:rPr lang="en-US" smtClean="0"/>
              <a:t>Is this necessary in Java?</a:t>
            </a:r>
          </a:p>
        </p:txBody>
      </p:sp>
      <p:sp>
        <p:nvSpPr>
          <p:cNvPr id="50182" name="Text Box 4"/>
          <p:cNvSpPr txBox="1">
            <a:spLocks noChangeArrowheads="1"/>
          </p:cNvSpPr>
          <p:nvPr/>
        </p:nvSpPr>
        <p:spPr bwMode="auto">
          <a:xfrm>
            <a:off x="914400" y="2743200"/>
            <a:ext cx="1768475" cy="366713"/>
          </a:xfrm>
          <a:prstGeom prst="rect">
            <a:avLst/>
          </a:prstGeom>
          <a:noFill/>
          <a:ln w="12700" algn="ctr">
            <a:noFill/>
            <a:miter lim="800000"/>
            <a:headEnd/>
            <a:tailEnd/>
          </a:ln>
        </p:spPr>
        <p:txBody>
          <a:bodyPr>
            <a:spAutoFit/>
          </a:bodyPr>
          <a:lstStyle/>
          <a:p>
            <a:pPr eaLnBrk="0" hangingPunct="0"/>
            <a:endParaRPr lang="en-US"/>
          </a:p>
        </p:txBody>
      </p:sp>
      <p:sp>
        <p:nvSpPr>
          <p:cNvPr id="462853" name="Text Box 5"/>
          <p:cNvSpPr txBox="1">
            <a:spLocks noChangeArrowheads="1"/>
          </p:cNvSpPr>
          <p:nvPr/>
        </p:nvSpPr>
        <p:spPr bwMode="auto">
          <a:xfrm>
            <a:off x="990600" y="3536950"/>
            <a:ext cx="2517775" cy="654050"/>
          </a:xfrm>
          <a:prstGeom prst="rect">
            <a:avLst/>
          </a:prstGeom>
          <a:noFill/>
          <a:ln w="12700" algn="ctr">
            <a:solidFill>
              <a:schemeClr val="tx1"/>
            </a:solidFill>
            <a:miter lim="800000"/>
            <a:headEnd/>
            <a:tailEnd/>
          </a:ln>
        </p:spPr>
        <p:txBody>
          <a:bodyPr wrap="none">
            <a:spAutoFit/>
          </a:bodyPr>
          <a:lstStyle/>
          <a:p>
            <a:pPr eaLnBrk="0" hangingPunct="0"/>
            <a:r>
              <a:rPr lang="en-US"/>
              <a:t>x = "groundhog"</a:t>
            </a:r>
          </a:p>
          <a:p>
            <a:pPr eaLnBrk="0" hangingPunct="0"/>
            <a:r>
              <a:rPr lang="en-US"/>
              <a:t>y = String.new(x)</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62851">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6285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6285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2853" grpId="0" animBg="1"/>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 name="Rectangle 6"/>
          <p:cNvSpPr>
            <a:spLocks noGrp="1" noChangeArrowheads="1"/>
          </p:cNvSpPr>
          <p:nvPr>
            <p:ph type="sldNum" sz="quarter" idx="11"/>
          </p:nvPr>
        </p:nvSpPr>
        <p:spPr/>
        <p:txBody>
          <a:bodyPr/>
          <a:lstStyle/>
          <a:p>
            <a:pPr>
              <a:defRPr/>
            </a:pPr>
            <a:fld id="{B2A58596-D9AD-4F3C-8298-07605B4B3F5B}" type="slidenum">
              <a:rPr lang="en-US"/>
              <a:pPr>
                <a:defRPr/>
              </a:pPr>
              <a:t>19</a:t>
            </a:fld>
            <a:endParaRPr lang="en-US"/>
          </a:p>
        </p:txBody>
      </p:sp>
      <p:sp>
        <p:nvSpPr>
          <p:cNvPr id="10" name="Footer Placeholder 3"/>
          <p:cNvSpPr>
            <a:spLocks noGrp="1"/>
          </p:cNvSpPr>
          <p:nvPr>
            <p:ph type="ftr" sz="quarter" idx="10"/>
          </p:nvPr>
        </p:nvSpPr>
        <p:spPr/>
        <p:txBody>
          <a:bodyPr/>
          <a:lstStyle/>
          <a:p>
            <a:pPr>
              <a:defRPr/>
            </a:pPr>
            <a:r>
              <a:rPr lang="en-US">
                <a:latin typeface="+mn-lt"/>
              </a:rPr>
              <a:t>CMSC 330</a:t>
            </a:r>
          </a:p>
        </p:txBody>
      </p:sp>
      <p:sp>
        <p:nvSpPr>
          <p:cNvPr id="11" name="Slide Number Placeholder 4"/>
          <p:cNvSpPr txBox="1">
            <a:spLocks noGrp="1"/>
          </p:cNvSpPr>
          <p:nvPr/>
        </p:nvSpPr>
        <p:spPr bwMode="auto">
          <a:xfrm>
            <a:off x="6705600" y="6477000"/>
            <a:ext cx="1905000" cy="228600"/>
          </a:xfrm>
          <a:prstGeom prst="rect">
            <a:avLst/>
          </a:prstGeom>
          <a:noFill/>
          <a:ln>
            <a:miter lim="800000"/>
            <a:headEnd/>
            <a:tailEnd/>
          </a:ln>
        </p:spPr>
        <p:txBody>
          <a:bodyPr/>
          <a:lstStyle/>
          <a:p>
            <a:pPr algn="r" eaLnBrk="0" hangingPunct="0">
              <a:defRPr/>
            </a:pPr>
            <a:fld id="{7BE533EE-1E9F-4960-9F55-1FD93E41A172}" type="slidenum">
              <a:rPr lang="en-US" sz="1200" b="0">
                <a:latin typeface="+mn-lt"/>
              </a:rPr>
              <a:pPr algn="r" eaLnBrk="0" hangingPunct="0">
                <a:defRPr/>
              </a:pPr>
              <a:t>19</a:t>
            </a:fld>
            <a:endParaRPr lang="en-US" sz="1200" b="0">
              <a:latin typeface="+mn-lt"/>
            </a:endParaRPr>
          </a:p>
        </p:txBody>
      </p:sp>
      <p:sp>
        <p:nvSpPr>
          <p:cNvPr id="52228" name="Rectangle 2"/>
          <p:cNvSpPr>
            <a:spLocks noGrp="1" noChangeArrowheads="1"/>
          </p:cNvSpPr>
          <p:nvPr>
            <p:ph type="title"/>
          </p:nvPr>
        </p:nvSpPr>
        <p:spPr/>
        <p:txBody>
          <a:bodyPr/>
          <a:lstStyle/>
          <a:p>
            <a:pPr eaLnBrk="1" hangingPunct="1"/>
            <a:r>
              <a:rPr lang="en-US" smtClean="0"/>
              <a:t>Physical vs. Structural Equality</a:t>
            </a:r>
          </a:p>
        </p:txBody>
      </p:sp>
      <p:sp>
        <p:nvSpPr>
          <p:cNvPr id="464899" name="Rectangle 3"/>
          <p:cNvSpPr>
            <a:spLocks noGrp="1" noChangeArrowheads="1"/>
          </p:cNvSpPr>
          <p:nvPr>
            <p:ph type="body" idx="1"/>
          </p:nvPr>
        </p:nvSpPr>
        <p:spPr>
          <a:xfrm>
            <a:off x="228600" y="1295400"/>
            <a:ext cx="8686800" cy="5257800"/>
          </a:xfrm>
        </p:spPr>
        <p:txBody>
          <a:bodyPr/>
          <a:lstStyle/>
          <a:p>
            <a:pPr eaLnBrk="1" hangingPunct="1">
              <a:spcBef>
                <a:spcPct val="40000"/>
              </a:spcBef>
            </a:pPr>
            <a:r>
              <a:rPr lang="en-US" smtClean="0"/>
              <a:t>Consider these cases again:</a:t>
            </a:r>
          </a:p>
          <a:p>
            <a:pPr eaLnBrk="1" hangingPunct="1">
              <a:spcBef>
                <a:spcPct val="40000"/>
              </a:spcBef>
            </a:pPr>
            <a:endParaRPr lang="en-US" smtClean="0"/>
          </a:p>
          <a:p>
            <a:pPr eaLnBrk="1" hangingPunct="1">
              <a:spcBef>
                <a:spcPct val="40000"/>
              </a:spcBef>
            </a:pPr>
            <a:endParaRPr lang="en-US" smtClean="0"/>
          </a:p>
          <a:p>
            <a:pPr eaLnBrk="1" hangingPunct="1">
              <a:spcBef>
                <a:spcPct val="75000"/>
              </a:spcBef>
            </a:pPr>
            <a:r>
              <a:rPr lang="en-US" smtClean="0"/>
              <a:t>If we compare x and y, what's compared- the references, or the contents of the objects they point to?</a:t>
            </a:r>
          </a:p>
          <a:p>
            <a:pPr eaLnBrk="1" hangingPunct="1"/>
            <a:r>
              <a:rPr lang="en-US" smtClean="0"/>
              <a:t>If references are compared (physical equality) the first would return false but the second true</a:t>
            </a:r>
          </a:p>
          <a:p>
            <a:pPr eaLnBrk="1" hangingPunct="1"/>
            <a:r>
              <a:rPr lang="en-US" smtClean="0"/>
              <a:t>If objects are compared both would return true</a:t>
            </a:r>
          </a:p>
          <a:p>
            <a:pPr eaLnBrk="1" hangingPunct="1"/>
            <a:r>
              <a:rPr lang="en-US" smtClean="0"/>
              <a:t>In Ruby, == compares objects (structural equality)</a:t>
            </a:r>
          </a:p>
        </p:txBody>
      </p:sp>
      <p:sp>
        <p:nvSpPr>
          <p:cNvPr id="52230" name="Text Box 5"/>
          <p:cNvSpPr txBox="1">
            <a:spLocks noChangeArrowheads="1"/>
          </p:cNvSpPr>
          <p:nvPr/>
        </p:nvSpPr>
        <p:spPr bwMode="auto">
          <a:xfrm>
            <a:off x="838200" y="1828800"/>
            <a:ext cx="3883025" cy="1354138"/>
          </a:xfrm>
          <a:prstGeom prst="rect">
            <a:avLst/>
          </a:prstGeom>
          <a:noFill/>
          <a:ln w="12700" algn="ctr">
            <a:solidFill>
              <a:schemeClr val="tx1"/>
            </a:solidFill>
            <a:miter lim="800000"/>
            <a:headEnd/>
            <a:tailEnd/>
          </a:ln>
        </p:spPr>
        <p:txBody>
          <a:bodyPr wrap="none">
            <a:spAutoFit/>
          </a:bodyPr>
          <a:lstStyle/>
          <a:p>
            <a:pPr eaLnBrk="0" hangingPunct="0"/>
            <a:r>
              <a:rPr lang="en-US"/>
              <a:t>x               "groundhog"</a:t>
            </a:r>
          </a:p>
          <a:p>
            <a:pPr eaLnBrk="0" hangingPunct="0"/>
            <a:r>
              <a:rPr lang="en-US" sz="1400">
                <a:latin typeface="Arial" charset="0"/>
              </a:rPr>
              <a:t>(reference)                                 (object)</a:t>
            </a:r>
          </a:p>
          <a:p>
            <a:pPr eaLnBrk="0" hangingPunct="0"/>
            <a:endParaRPr lang="en-US" sz="1400">
              <a:latin typeface="Arial" charset="0"/>
            </a:endParaRPr>
          </a:p>
          <a:p>
            <a:pPr eaLnBrk="0" hangingPunct="0"/>
            <a:endParaRPr lang="en-US"/>
          </a:p>
          <a:p>
            <a:pPr eaLnBrk="0" hangingPunct="0"/>
            <a:r>
              <a:rPr lang="en-US"/>
              <a:t>y               "groundhog"</a:t>
            </a:r>
          </a:p>
        </p:txBody>
      </p:sp>
      <p:sp>
        <p:nvSpPr>
          <p:cNvPr id="52231" name="Line 6"/>
          <p:cNvSpPr>
            <a:spLocks noChangeShapeType="1"/>
          </p:cNvSpPr>
          <p:nvPr/>
        </p:nvSpPr>
        <p:spPr bwMode="auto">
          <a:xfrm>
            <a:off x="1219200" y="3048000"/>
            <a:ext cx="1752600" cy="0"/>
          </a:xfrm>
          <a:prstGeom prst="line">
            <a:avLst/>
          </a:prstGeom>
          <a:noFill/>
          <a:ln w="28575">
            <a:solidFill>
              <a:srgbClr val="FF0000"/>
            </a:solidFill>
            <a:round/>
            <a:headEnd/>
            <a:tailEnd type="triangle" w="med" len="med"/>
          </a:ln>
        </p:spPr>
        <p:txBody>
          <a:bodyPr>
            <a:spAutoFit/>
          </a:bodyPr>
          <a:lstStyle/>
          <a:p>
            <a:endParaRPr lang="en-US"/>
          </a:p>
        </p:txBody>
      </p:sp>
      <p:sp>
        <p:nvSpPr>
          <p:cNvPr id="52232" name="Line 7"/>
          <p:cNvSpPr>
            <a:spLocks noChangeShapeType="1"/>
          </p:cNvSpPr>
          <p:nvPr/>
        </p:nvSpPr>
        <p:spPr bwMode="auto">
          <a:xfrm>
            <a:off x="1219200" y="2057400"/>
            <a:ext cx="1752600" cy="0"/>
          </a:xfrm>
          <a:prstGeom prst="line">
            <a:avLst/>
          </a:prstGeom>
          <a:noFill/>
          <a:ln w="28575">
            <a:solidFill>
              <a:srgbClr val="FF0000"/>
            </a:solidFill>
            <a:round/>
            <a:headEnd/>
            <a:tailEnd type="triangle" w="med" len="med"/>
          </a:ln>
        </p:spPr>
        <p:txBody>
          <a:bodyPr>
            <a:spAutoFit/>
          </a:bodyPr>
          <a:lstStyle/>
          <a:p>
            <a:endParaRPr lang="en-US"/>
          </a:p>
        </p:txBody>
      </p:sp>
      <p:sp>
        <p:nvSpPr>
          <p:cNvPr id="52233" name="Text Box 8"/>
          <p:cNvSpPr txBox="1">
            <a:spLocks noChangeArrowheads="1"/>
          </p:cNvSpPr>
          <p:nvPr/>
        </p:nvSpPr>
        <p:spPr bwMode="auto">
          <a:xfrm>
            <a:off x="4876800" y="1828800"/>
            <a:ext cx="3883025" cy="1354138"/>
          </a:xfrm>
          <a:prstGeom prst="rect">
            <a:avLst/>
          </a:prstGeom>
          <a:noFill/>
          <a:ln w="12700" algn="ctr">
            <a:solidFill>
              <a:schemeClr val="tx1"/>
            </a:solidFill>
            <a:miter lim="800000"/>
            <a:headEnd/>
            <a:tailEnd/>
          </a:ln>
        </p:spPr>
        <p:txBody>
          <a:bodyPr wrap="none">
            <a:spAutoFit/>
          </a:bodyPr>
          <a:lstStyle/>
          <a:p>
            <a:pPr eaLnBrk="0" hangingPunct="0"/>
            <a:r>
              <a:rPr lang="en-US"/>
              <a:t>x</a:t>
            </a:r>
          </a:p>
          <a:p>
            <a:pPr eaLnBrk="0" hangingPunct="0"/>
            <a:r>
              <a:rPr lang="en-US" sz="1400">
                <a:latin typeface="Arial" charset="0"/>
              </a:rPr>
              <a:t>(reference)</a:t>
            </a:r>
          </a:p>
          <a:p>
            <a:pPr eaLnBrk="0" hangingPunct="0"/>
            <a:r>
              <a:rPr lang="en-US"/>
              <a:t>                "groundhog"</a:t>
            </a:r>
          </a:p>
          <a:p>
            <a:pPr eaLnBrk="0" hangingPunct="0"/>
            <a:r>
              <a:rPr lang="en-US" sz="1400">
                <a:latin typeface="Arial" charset="0"/>
              </a:rPr>
              <a:t>                                                    (object)</a:t>
            </a:r>
            <a:endParaRPr lang="en-US"/>
          </a:p>
          <a:p>
            <a:pPr eaLnBrk="0" hangingPunct="0"/>
            <a:r>
              <a:rPr lang="en-US"/>
              <a:t>y</a:t>
            </a:r>
          </a:p>
        </p:txBody>
      </p:sp>
      <p:sp>
        <p:nvSpPr>
          <p:cNvPr id="52234" name="Line 9"/>
          <p:cNvSpPr>
            <a:spLocks noChangeShapeType="1"/>
          </p:cNvSpPr>
          <p:nvPr/>
        </p:nvSpPr>
        <p:spPr bwMode="auto">
          <a:xfrm>
            <a:off x="5257800" y="2057400"/>
            <a:ext cx="1828800" cy="457200"/>
          </a:xfrm>
          <a:prstGeom prst="line">
            <a:avLst/>
          </a:prstGeom>
          <a:noFill/>
          <a:ln w="28575">
            <a:solidFill>
              <a:srgbClr val="FF0000"/>
            </a:solidFill>
            <a:round/>
            <a:headEnd/>
            <a:tailEnd type="triangle" w="med" len="med"/>
          </a:ln>
        </p:spPr>
        <p:txBody>
          <a:bodyPr>
            <a:spAutoFit/>
          </a:bodyPr>
          <a:lstStyle/>
          <a:p>
            <a:endParaRPr lang="en-US"/>
          </a:p>
        </p:txBody>
      </p:sp>
      <p:sp>
        <p:nvSpPr>
          <p:cNvPr id="52235" name="Line 10"/>
          <p:cNvSpPr>
            <a:spLocks noChangeShapeType="1"/>
          </p:cNvSpPr>
          <p:nvPr/>
        </p:nvSpPr>
        <p:spPr bwMode="auto">
          <a:xfrm flipV="1">
            <a:off x="5257800" y="2667000"/>
            <a:ext cx="1828800" cy="304800"/>
          </a:xfrm>
          <a:prstGeom prst="line">
            <a:avLst/>
          </a:prstGeom>
          <a:noFill/>
          <a:ln w="28575">
            <a:solidFill>
              <a:srgbClr val="FF0000"/>
            </a:solidFill>
            <a:round/>
            <a:headEnd/>
            <a:tailEnd type="triangle" w="med" len="med"/>
          </a:ln>
        </p:spPr>
        <p:txBody>
          <a:bodyPr>
            <a:spAutoFit/>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64899">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64899">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64899">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6489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6"/>
          <p:cNvSpPr>
            <a:spLocks noGrp="1" noChangeArrowheads="1"/>
          </p:cNvSpPr>
          <p:nvPr>
            <p:ph type="sldNum" sz="quarter" idx="11"/>
          </p:nvPr>
        </p:nvSpPr>
        <p:spPr/>
        <p:txBody>
          <a:bodyPr/>
          <a:lstStyle/>
          <a:p>
            <a:pPr>
              <a:defRPr/>
            </a:pPr>
            <a:fld id="{A3F52F32-E852-4E18-8699-71D1B6035766}" type="slidenum">
              <a:rPr lang="en-US"/>
              <a:pPr>
                <a:defRPr/>
              </a:pPr>
              <a:t>2</a:t>
            </a:fld>
            <a:endParaRPr lang="en-US"/>
          </a:p>
        </p:txBody>
      </p:sp>
      <p:sp>
        <p:nvSpPr>
          <p:cNvPr id="16" name="Footer Placeholder 3"/>
          <p:cNvSpPr txBox="1">
            <a:spLocks noGrp="1"/>
          </p:cNvSpPr>
          <p:nvPr/>
        </p:nvSpPr>
        <p:spPr bwMode="auto">
          <a:xfrm>
            <a:off x="457200" y="6477000"/>
            <a:ext cx="5562600" cy="228600"/>
          </a:xfrm>
          <a:prstGeom prst="rect">
            <a:avLst/>
          </a:prstGeom>
          <a:noFill/>
          <a:ln>
            <a:miter lim="800000"/>
            <a:headEnd/>
            <a:tailEnd/>
          </a:ln>
        </p:spPr>
        <p:txBody>
          <a:bodyPr/>
          <a:lstStyle/>
          <a:p>
            <a:pPr eaLnBrk="0" hangingPunct="0">
              <a:defRPr/>
            </a:pPr>
            <a:r>
              <a:rPr lang="en-US" sz="1200" b="0">
                <a:latin typeface="+mn-lt"/>
              </a:rPr>
              <a:t>CMSC 330</a:t>
            </a:r>
          </a:p>
        </p:txBody>
      </p:sp>
      <p:sp>
        <p:nvSpPr>
          <p:cNvPr id="17" name="Slide Number Placeholder 4"/>
          <p:cNvSpPr txBox="1">
            <a:spLocks noGrp="1"/>
          </p:cNvSpPr>
          <p:nvPr/>
        </p:nvSpPr>
        <p:spPr bwMode="auto">
          <a:xfrm>
            <a:off x="6705600" y="6477000"/>
            <a:ext cx="1905000" cy="228600"/>
          </a:xfrm>
          <a:prstGeom prst="rect">
            <a:avLst/>
          </a:prstGeom>
          <a:noFill/>
          <a:ln>
            <a:miter lim="800000"/>
            <a:headEnd/>
            <a:tailEnd/>
          </a:ln>
        </p:spPr>
        <p:txBody>
          <a:bodyPr/>
          <a:lstStyle/>
          <a:p>
            <a:pPr algn="r" eaLnBrk="0" hangingPunct="0">
              <a:defRPr/>
            </a:pPr>
            <a:fld id="{5AAA7671-420E-4849-9B0F-87DC954C6745}" type="slidenum">
              <a:rPr lang="en-US" sz="1200" b="0">
                <a:latin typeface="+mn-lt"/>
              </a:rPr>
              <a:pPr algn="r" eaLnBrk="0" hangingPunct="0">
                <a:defRPr/>
              </a:pPr>
              <a:t>2</a:t>
            </a:fld>
            <a:endParaRPr lang="en-US" sz="1200" b="0">
              <a:latin typeface="+mn-lt"/>
            </a:endParaRPr>
          </a:p>
        </p:txBody>
      </p:sp>
      <p:sp>
        <p:nvSpPr>
          <p:cNvPr id="18436" name="Rectangle 2"/>
          <p:cNvSpPr>
            <a:spLocks noGrp="1" noChangeArrowheads="1"/>
          </p:cNvSpPr>
          <p:nvPr>
            <p:ph type="title" idx="4294967295"/>
          </p:nvPr>
        </p:nvSpPr>
        <p:spPr/>
        <p:txBody>
          <a:bodyPr/>
          <a:lstStyle/>
          <a:p>
            <a:pPr eaLnBrk="1" hangingPunct="1"/>
            <a:r>
              <a:rPr lang="en-US" smtClean="0"/>
              <a:t>Classes and Objects in Ruby</a:t>
            </a:r>
          </a:p>
        </p:txBody>
      </p:sp>
      <p:sp>
        <p:nvSpPr>
          <p:cNvPr id="18437" name="Text Box 3"/>
          <p:cNvSpPr txBox="1">
            <a:spLocks noChangeArrowheads="1"/>
          </p:cNvSpPr>
          <p:nvPr/>
        </p:nvSpPr>
        <p:spPr bwMode="auto">
          <a:xfrm>
            <a:off x="762000" y="1447800"/>
            <a:ext cx="7391400" cy="5048250"/>
          </a:xfrm>
          <a:prstGeom prst="rect">
            <a:avLst/>
          </a:prstGeom>
          <a:noFill/>
          <a:ln w="12700">
            <a:solidFill>
              <a:schemeClr val="tx1"/>
            </a:solidFill>
            <a:miter lim="800000"/>
            <a:headEnd/>
            <a:tailEnd/>
          </a:ln>
        </p:spPr>
        <p:txBody>
          <a:bodyPr>
            <a:spAutoFit/>
          </a:bodyPr>
          <a:lstStyle/>
          <a:p>
            <a:pPr eaLnBrk="0" hangingPunct="0"/>
            <a:r>
              <a:rPr lang="en-US"/>
              <a:t>class Point</a:t>
            </a:r>
          </a:p>
          <a:p>
            <a:pPr eaLnBrk="0" hangingPunct="0"/>
            <a:r>
              <a:rPr lang="en-US"/>
              <a:t>  def initialize(x, y)</a:t>
            </a:r>
          </a:p>
          <a:p>
            <a:pPr eaLnBrk="0" hangingPunct="0"/>
            <a:r>
              <a:rPr lang="en-US"/>
              <a:t>    @x = x</a:t>
            </a:r>
          </a:p>
          <a:p>
            <a:pPr eaLnBrk="0" hangingPunct="0"/>
            <a:r>
              <a:rPr lang="en-US"/>
              <a:t>    @y = y</a:t>
            </a:r>
          </a:p>
          <a:p>
            <a:pPr eaLnBrk="0" hangingPunct="0"/>
            <a:r>
              <a:rPr lang="en-US"/>
              <a:t>  end</a:t>
            </a:r>
          </a:p>
          <a:p>
            <a:pPr eaLnBrk="0" hangingPunct="0"/>
            <a:endParaRPr lang="en-US"/>
          </a:p>
          <a:p>
            <a:pPr eaLnBrk="0" hangingPunct="0"/>
            <a:r>
              <a:rPr lang="en-US"/>
              <a:t>  def addX(x)</a:t>
            </a:r>
          </a:p>
          <a:p>
            <a:pPr eaLnBrk="0" hangingPunct="0"/>
            <a:r>
              <a:rPr lang="en-US"/>
              <a:t>    @x += x</a:t>
            </a:r>
          </a:p>
          <a:p>
            <a:pPr eaLnBrk="0" hangingPunct="0"/>
            <a:r>
              <a:rPr lang="en-US"/>
              <a:t>  end</a:t>
            </a:r>
          </a:p>
          <a:p>
            <a:pPr eaLnBrk="0" hangingPunct="0"/>
            <a:endParaRPr lang="en-US"/>
          </a:p>
          <a:p>
            <a:pPr eaLnBrk="0" hangingPunct="0"/>
            <a:r>
              <a:rPr lang="en-US"/>
              <a:t>  def to_s</a:t>
            </a:r>
          </a:p>
          <a:p>
            <a:pPr eaLnBrk="0" hangingPunct="0"/>
            <a:r>
              <a:rPr lang="en-US"/>
              <a:t>    return "(" + @x.to_s + "," + @y.to_s + ")"</a:t>
            </a:r>
          </a:p>
          <a:p>
            <a:pPr eaLnBrk="0" hangingPunct="0"/>
            <a:r>
              <a:rPr lang="en-US"/>
              <a:t>  end</a:t>
            </a:r>
          </a:p>
          <a:p>
            <a:pPr eaLnBrk="0" hangingPunct="0"/>
            <a:r>
              <a:rPr lang="en-US"/>
              <a:t>end</a:t>
            </a:r>
          </a:p>
          <a:p>
            <a:pPr eaLnBrk="0" hangingPunct="0"/>
            <a:endParaRPr lang="en-US"/>
          </a:p>
          <a:p>
            <a:pPr eaLnBrk="0" hangingPunct="0"/>
            <a:r>
              <a:rPr lang="en-US"/>
              <a:t>p = Point.new(3, 4)</a:t>
            </a:r>
          </a:p>
          <a:p>
            <a:pPr eaLnBrk="0" hangingPunct="0"/>
            <a:r>
              <a:rPr lang="en-US"/>
              <a:t>p.addX(4)</a:t>
            </a:r>
          </a:p>
          <a:p>
            <a:pPr eaLnBrk="0" hangingPunct="0"/>
            <a:r>
              <a:rPr lang="en-US"/>
              <a:t>puts(p.to_s)</a:t>
            </a:r>
          </a:p>
        </p:txBody>
      </p:sp>
      <p:sp>
        <p:nvSpPr>
          <p:cNvPr id="415748" name="Text Box 4"/>
          <p:cNvSpPr txBox="1">
            <a:spLocks noChangeArrowheads="1"/>
          </p:cNvSpPr>
          <p:nvPr/>
        </p:nvSpPr>
        <p:spPr bwMode="auto">
          <a:xfrm>
            <a:off x="4876800" y="2362200"/>
            <a:ext cx="2998788" cy="457200"/>
          </a:xfrm>
          <a:prstGeom prst="rect">
            <a:avLst/>
          </a:prstGeom>
          <a:noFill/>
          <a:ln w="9525">
            <a:noFill/>
            <a:miter lim="800000"/>
            <a:headEnd/>
            <a:tailEnd/>
          </a:ln>
        </p:spPr>
        <p:txBody>
          <a:bodyPr wrap="none">
            <a:spAutoFit/>
          </a:bodyPr>
          <a:lstStyle/>
          <a:p>
            <a:pPr eaLnBrk="0" hangingPunct="0"/>
            <a:r>
              <a:rPr lang="en-US" sz="2400" b="0">
                <a:solidFill>
                  <a:srgbClr val="FF0000"/>
                </a:solidFill>
                <a:latin typeface="Arial" charset="0"/>
              </a:rPr>
              <a:t>constructor definition</a:t>
            </a:r>
          </a:p>
        </p:txBody>
      </p:sp>
      <p:sp>
        <p:nvSpPr>
          <p:cNvPr id="415749" name="Line 5"/>
          <p:cNvSpPr>
            <a:spLocks noChangeShapeType="1"/>
          </p:cNvSpPr>
          <p:nvPr/>
        </p:nvSpPr>
        <p:spPr bwMode="auto">
          <a:xfrm flipH="1" flipV="1">
            <a:off x="3886200" y="1981200"/>
            <a:ext cx="990600" cy="533400"/>
          </a:xfrm>
          <a:prstGeom prst="line">
            <a:avLst/>
          </a:prstGeom>
          <a:noFill/>
          <a:ln w="38100">
            <a:solidFill>
              <a:srgbClr val="FF0000"/>
            </a:solidFill>
            <a:round/>
            <a:headEnd/>
            <a:tailEnd type="triangle" w="med" len="med"/>
          </a:ln>
        </p:spPr>
        <p:txBody>
          <a:bodyPr wrap="none" anchor="ctr"/>
          <a:lstStyle/>
          <a:p>
            <a:endParaRPr lang="en-US"/>
          </a:p>
        </p:txBody>
      </p:sp>
      <p:sp>
        <p:nvSpPr>
          <p:cNvPr id="415750" name="Text Box 6"/>
          <p:cNvSpPr txBox="1">
            <a:spLocks noChangeArrowheads="1"/>
          </p:cNvSpPr>
          <p:nvPr/>
        </p:nvSpPr>
        <p:spPr bwMode="auto">
          <a:xfrm>
            <a:off x="4791075" y="1524000"/>
            <a:ext cx="3286125" cy="822325"/>
          </a:xfrm>
          <a:prstGeom prst="rect">
            <a:avLst/>
          </a:prstGeom>
          <a:noFill/>
          <a:ln w="9525">
            <a:noFill/>
            <a:miter lim="800000"/>
            <a:headEnd/>
            <a:tailEnd/>
          </a:ln>
        </p:spPr>
        <p:txBody>
          <a:bodyPr wrap="none">
            <a:spAutoFit/>
          </a:bodyPr>
          <a:lstStyle/>
          <a:p>
            <a:pPr algn="r" eaLnBrk="0" hangingPunct="0"/>
            <a:r>
              <a:rPr lang="en-US" sz="2400" b="0">
                <a:solidFill>
                  <a:srgbClr val="FF0000"/>
                </a:solidFill>
                <a:latin typeface="Arial" charset="0"/>
              </a:rPr>
              <a:t>class contains method/</a:t>
            </a:r>
          </a:p>
          <a:p>
            <a:pPr algn="r" eaLnBrk="0" hangingPunct="0"/>
            <a:r>
              <a:rPr lang="en-US" sz="2400" b="0">
                <a:solidFill>
                  <a:srgbClr val="FF0000"/>
                </a:solidFill>
                <a:latin typeface="Arial" charset="0"/>
              </a:rPr>
              <a:t>constructor definitions</a:t>
            </a:r>
          </a:p>
        </p:txBody>
      </p:sp>
      <p:sp>
        <p:nvSpPr>
          <p:cNvPr id="415751" name="Line 7"/>
          <p:cNvSpPr>
            <a:spLocks noChangeShapeType="1"/>
          </p:cNvSpPr>
          <p:nvPr/>
        </p:nvSpPr>
        <p:spPr bwMode="auto">
          <a:xfrm flipH="1" flipV="1">
            <a:off x="2438400" y="1676400"/>
            <a:ext cx="2286000" cy="76200"/>
          </a:xfrm>
          <a:prstGeom prst="line">
            <a:avLst/>
          </a:prstGeom>
          <a:noFill/>
          <a:ln w="38100">
            <a:solidFill>
              <a:srgbClr val="FF0000"/>
            </a:solidFill>
            <a:round/>
            <a:headEnd/>
            <a:tailEnd type="triangle" w="med" len="med"/>
          </a:ln>
        </p:spPr>
        <p:txBody>
          <a:bodyPr wrap="none" anchor="ctr"/>
          <a:lstStyle/>
          <a:p>
            <a:endParaRPr lang="en-US"/>
          </a:p>
        </p:txBody>
      </p:sp>
      <p:sp>
        <p:nvSpPr>
          <p:cNvPr id="415752" name="Text Box 8"/>
          <p:cNvSpPr txBox="1">
            <a:spLocks noChangeArrowheads="1"/>
          </p:cNvSpPr>
          <p:nvPr/>
        </p:nvSpPr>
        <p:spPr bwMode="auto">
          <a:xfrm>
            <a:off x="3124200" y="2971800"/>
            <a:ext cx="5021263" cy="457200"/>
          </a:xfrm>
          <a:prstGeom prst="rect">
            <a:avLst/>
          </a:prstGeom>
          <a:noFill/>
          <a:ln w="9525">
            <a:noFill/>
            <a:miter lim="800000"/>
            <a:headEnd/>
            <a:tailEnd/>
          </a:ln>
        </p:spPr>
        <p:txBody>
          <a:bodyPr wrap="none">
            <a:spAutoFit/>
          </a:bodyPr>
          <a:lstStyle/>
          <a:p>
            <a:pPr eaLnBrk="0" hangingPunct="0"/>
            <a:r>
              <a:rPr lang="en-US" sz="2400" b="0">
                <a:solidFill>
                  <a:srgbClr val="FF0000"/>
                </a:solidFill>
                <a:latin typeface="Arial" charset="0"/>
              </a:rPr>
              <a:t>instance variables prefixed with “@”</a:t>
            </a:r>
          </a:p>
        </p:txBody>
      </p:sp>
      <p:sp>
        <p:nvSpPr>
          <p:cNvPr id="415753" name="Line 9"/>
          <p:cNvSpPr>
            <a:spLocks noChangeShapeType="1"/>
          </p:cNvSpPr>
          <p:nvPr/>
        </p:nvSpPr>
        <p:spPr bwMode="auto">
          <a:xfrm flipH="1" flipV="1">
            <a:off x="1676400" y="2590800"/>
            <a:ext cx="1447800" cy="533400"/>
          </a:xfrm>
          <a:prstGeom prst="line">
            <a:avLst/>
          </a:prstGeom>
          <a:noFill/>
          <a:ln w="38100">
            <a:solidFill>
              <a:srgbClr val="FF0000"/>
            </a:solidFill>
            <a:round/>
            <a:headEnd/>
            <a:tailEnd type="triangle" w="med" len="med"/>
          </a:ln>
        </p:spPr>
        <p:txBody>
          <a:bodyPr wrap="none" anchor="ctr"/>
          <a:lstStyle/>
          <a:p>
            <a:endParaRPr lang="en-US"/>
          </a:p>
        </p:txBody>
      </p:sp>
      <p:sp>
        <p:nvSpPr>
          <p:cNvPr id="415754" name="Text Box 10"/>
          <p:cNvSpPr txBox="1">
            <a:spLocks noChangeArrowheads="1"/>
          </p:cNvSpPr>
          <p:nvPr/>
        </p:nvSpPr>
        <p:spPr bwMode="auto">
          <a:xfrm>
            <a:off x="3581400" y="3657600"/>
            <a:ext cx="3778250" cy="457200"/>
          </a:xfrm>
          <a:prstGeom prst="rect">
            <a:avLst/>
          </a:prstGeom>
          <a:noFill/>
          <a:ln w="9525">
            <a:noFill/>
            <a:miter lim="800000"/>
            <a:headEnd/>
            <a:tailEnd/>
          </a:ln>
        </p:spPr>
        <p:txBody>
          <a:bodyPr wrap="none">
            <a:spAutoFit/>
          </a:bodyPr>
          <a:lstStyle/>
          <a:p>
            <a:pPr eaLnBrk="0" hangingPunct="0"/>
            <a:r>
              <a:rPr lang="en-US" sz="2400" b="0">
                <a:solidFill>
                  <a:srgbClr val="FF0000"/>
                </a:solidFill>
                <a:latin typeface="Arial" charset="0"/>
              </a:rPr>
              <a:t>method with no arguments</a:t>
            </a:r>
          </a:p>
        </p:txBody>
      </p:sp>
      <p:sp>
        <p:nvSpPr>
          <p:cNvPr id="415755" name="Line 11"/>
          <p:cNvSpPr>
            <a:spLocks noChangeShapeType="1"/>
          </p:cNvSpPr>
          <p:nvPr/>
        </p:nvSpPr>
        <p:spPr bwMode="auto">
          <a:xfrm flipH="1">
            <a:off x="2286000" y="3886200"/>
            <a:ext cx="1295400" cy="457200"/>
          </a:xfrm>
          <a:prstGeom prst="line">
            <a:avLst/>
          </a:prstGeom>
          <a:noFill/>
          <a:ln w="38100">
            <a:solidFill>
              <a:srgbClr val="FF0000"/>
            </a:solidFill>
            <a:round/>
            <a:headEnd/>
            <a:tailEnd type="triangle" w="med" len="med"/>
          </a:ln>
        </p:spPr>
        <p:txBody>
          <a:bodyPr wrap="none" anchor="ctr"/>
          <a:lstStyle/>
          <a:p>
            <a:endParaRPr lang="en-US"/>
          </a:p>
        </p:txBody>
      </p:sp>
      <p:sp>
        <p:nvSpPr>
          <p:cNvPr id="415756" name="Text Box 12"/>
          <p:cNvSpPr txBox="1">
            <a:spLocks noChangeArrowheads="1"/>
          </p:cNvSpPr>
          <p:nvPr/>
        </p:nvSpPr>
        <p:spPr bwMode="auto">
          <a:xfrm>
            <a:off x="4724400" y="5105400"/>
            <a:ext cx="1812925" cy="457200"/>
          </a:xfrm>
          <a:prstGeom prst="rect">
            <a:avLst/>
          </a:prstGeom>
          <a:noFill/>
          <a:ln w="9525">
            <a:noFill/>
            <a:miter lim="800000"/>
            <a:headEnd/>
            <a:tailEnd/>
          </a:ln>
        </p:spPr>
        <p:txBody>
          <a:bodyPr wrap="none">
            <a:spAutoFit/>
          </a:bodyPr>
          <a:lstStyle/>
          <a:p>
            <a:pPr eaLnBrk="0" hangingPunct="0"/>
            <a:r>
              <a:rPr lang="en-US" sz="2400" b="0">
                <a:solidFill>
                  <a:srgbClr val="FF0000"/>
                </a:solidFill>
                <a:latin typeface="Arial" charset="0"/>
              </a:rPr>
              <a:t>instantiation</a:t>
            </a:r>
          </a:p>
        </p:txBody>
      </p:sp>
      <p:sp>
        <p:nvSpPr>
          <p:cNvPr id="415757" name="Line 13"/>
          <p:cNvSpPr>
            <a:spLocks noChangeShapeType="1"/>
          </p:cNvSpPr>
          <p:nvPr/>
        </p:nvSpPr>
        <p:spPr bwMode="auto">
          <a:xfrm flipH="1">
            <a:off x="3505200" y="5334000"/>
            <a:ext cx="1219200" cy="381000"/>
          </a:xfrm>
          <a:prstGeom prst="line">
            <a:avLst/>
          </a:prstGeom>
          <a:noFill/>
          <a:ln w="38100">
            <a:solidFill>
              <a:srgbClr val="FF0000"/>
            </a:solidFill>
            <a:round/>
            <a:headEnd/>
            <a:tailEnd type="triangle" w="med" len="med"/>
          </a:ln>
        </p:spPr>
        <p:txBody>
          <a:bodyPr wrap="none" anchor="ctr"/>
          <a:lstStyle/>
          <a:p>
            <a:endParaRPr lang="en-US"/>
          </a:p>
        </p:txBody>
      </p:sp>
      <p:sp>
        <p:nvSpPr>
          <p:cNvPr id="415758" name="Text Box 14"/>
          <p:cNvSpPr txBox="1">
            <a:spLocks noChangeArrowheads="1"/>
          </p:cNvSpPr>
          <p:nvPr/>
        </p:nvSpPr>
        <p:spPr bwMode="auto">
          <a:xfrm>
            <a:off x="4724400" y="5943600"/>
            <a:ext cx="3373438" cy="457200"/>
          </a:xfrm>
          <a:prstGeom prst="rect">
            <a:avLst/>
          </a:prstGeom>
          <a:noFill/>
          <a:ln w="9525">
            <a:noFill/>
            <a:miter lim="800000"/>
            <a:headEnd/>
            <a:tailEnd/>
          </a:ln>
        </p:spPr>
        <p:txBody>
          <a:bodyPr wrap="none">
            <a:spAutoFit/>
          </a:bodyPr>
          <a:lstStyle/>
          <a:p>
            <a:pPr eaLnBrk="0" hangingPunct="0"/>
            <a:r>
              <a:rPr lang="en-US" sz="2400" b="0">
                <a:solidFill>
                  <a:srgbClr val="FF0000"/>
                </a:solidFill>
                <a:latin typeface="Arial" charset="0"/>
              </a:rPr>
              <a:t>invoking no-arg method</a:t>
            </a:r>
          </a:p>
        </p:txBody>
      </p:sp>
      <p:sp>
        <p:nvSpPr>
          <p:cNvPr id="415759" name="Line 15"/>
          <p:cNvSpPr>
            <a:spLocks noChangeShapeType="1"/>
          </p:cNvSpPr>
          <p:nvPr/>
        </p:nvSpPr>
        <p:spPr bwMode="auto">
          <a:xfrm flipH="1">
            <a:off x="2514600" y="6172200"/>
            <a:ext cx="2209800" cy="152400"/>
          </a:xfrm>
          <a:prstGeom prst="line">
            <a:avLst/>
          </a:prstGeom>
          <a:noFill/>
          <a:ln w="38100">
            <a:solidFill>
              <a:srgbClr val="FF0000"/>
            </a:solidFill>
            <a:round/>
            <a:headEnd/>
            <a:tailEnd type="triangle" w="med" len="med"/>
          </a:ln>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575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1575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1574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1574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1575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1575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1575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1575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1575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1575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1575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157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5748" grpId="0"/>
      <p:bldP spid="415749" grpId="0" animBg="1"/>
      <p:bldP spid="415750" grpId="0"/>
      <p:bldP spid="415751" grpId="0" animBg="1"/>
      <p:bldP spid="415752" grpId="0"/>
      <p:bldP spid="415753" grpId="0" animBg="1"/>
      <p:bldP spid="415754" grpId="0"/>
      <p:bldP spid="415755" grpId="0" animBg="1"/>
      <p:bldP spid="415756" grpId="0"/>
      <p:bldP spid="415757" grpId="0" animBg="1"/>
      <p:bldP spid="415758" grpId="0"/>
      <p:bldP spid="415759" grpId="0" animBg="1"/>
    </p:bld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Rectangle 6"/>
          <p:cNvSpPr>
            <a:spLocks noGrp="1" noChangeArrowheads="1"/>
          </p:cNvSpPr>
          <p:nvPr>
            <p:ph type="sldNum" sz="quarter" idx="11"/>
          </p:nvPr>
        </p:nvSpPr>
        <p:spPr/>
        <p:txBody>
          <a:bodyPr/>
          <a:lstStyle/>
          <a:p>
            <a:pPr>
              <a:defRPr/>
            </a:pPr>
            <a:fld id="{70CC24AF-D6C9-433E-9FAF-5CB774089F9F}" type="slidenum">
              <a:rPr lang="en-US"/>
              <a:pPr>
                <a:defRPr/>
              </a:pPr>
              <a:t>20</a:t>
            </a:fld>
            <a:endParaRPr lang="en-US"/>
          </a:p>
        </p:txBody>
      </p:sp>
      <p:sp>
        <p:nvSpPr>
          <p:cNvPr id="53250" name="Rectangle 2"/>
          <p:cNvSpPr>
            <a:spLocks noGrp="1" noChangeArrowheads="1"/>
          </p:cNvSpPr>
          <p:nvPr>
            <p:ph type="title"/>
          </p:nvPr>
        </p:nvSpPr>
        <p:spPr/>
        <p:txBody>
          <a:bodyPr/>
          <a:lstStyle/>
          <a:p>
            <a:r>
              <a:rPr lang="en-US" smtClean="0"/>
              <a:t>String Equality</a:t>
            </a:r>
          </a:p>
        </p:txBody>
      </p:sp>
      <p:sp>
        <p:nvSpPr>
          <p:cNvPr id="109570" name="Rectangle 3"/>
          <p:cNvSpPr>
            <a:spLocks noGrp="1" noChangeArrowheads="1"/>
          </p:cNvSpPr>
          <p:nvPr>
            <p:ph type="body" idx="1"/>
          </p:nvPr>
        </p:nvSpPr>
        <p:spPr>
          <a:xfrm>
            <a:off x="457200" y="1524000"/>
            <a:ext cx="8458200" cy="4876800"/>
          </a:xfrm>
        </p:spPr>
        <p:txBody>
          <a:bodyPr/>
          <a:lstStyle/>
          <a:p>
            <a:r>
              <a:rPr lang="en-US" smtClean="0"/>
              <a:t>In Java, </a:t>
            </a:r>
            <a:r>
              <a:rPr lang="en-US" smtClean="0">
                <a:solidFill>
                  <a:srgbClr val="0000FF"/>
                </a:solidFill>
              </a:rPr>
              <a:t>x == y</a:t>
            </a:r>
            <a:r>
              <a:rPr lang="en-US" smtClean="0"/>
              <a:t> is always physical equality</a:t>
            </a:r>
          </a:p>
          <a:p>
            <a:pPr lvl="1"/>
            <a:r>
              <a:rPr lang="en-US" smtClean="0"/>
              <a:t>Compares references, not string contents</a:t>
            </a:r>
          </a:p>
          <a:p>
            <a:r>
              <a:rPr lang="en-US" smtClean="0"/>
              <a:t>In Ruby, </a:t>
            </a:r>
            <a:r>
              <a:rPr lang="en-US" smtClean="0">
                <a:solidFill>
                  <a:srgbClr val="0000FF"/>
                </a:solidFill>
              </a:rPr>
              <a:t>x == y</a:t>
            </a:r>
            <a:r>
              <a:rPr lang="en-US" smtClean="0"/>
              <a:t> for strings uses structural equality</a:t>
            </a:r>
          </a:p>
          <a:p>
            <a:pPr lvl="1"/>
            <a:r>
              <a:rPr lang="en-US" smtClean="0"/>
              <a:t>Compares contents, not references</a:t>
            </a:r>
          </a:p>
          <a:p>
            <a:pPr lvl="1"/>
            <a:r>
              <a:rPr lang="en-US" smtClean="0">
                <a:solidFill>
                  <a:srgbClr val="0000FF"/>
                </a:solidFill>
              </a:rPr>
              <a:t>==</a:t>
            </a:r>
            <a:r>
              <a:rPr lang="en-US" smtClean="0"/>
              <a:t> is a method that can be overridden in Ruby!</a:t>
            </a:r>
          </a:p>
          <a:p>
            <a:pPr lvl="1"/>
            <a:r>
              <a:rPr lang="en-US" smtClean="0"/>
              <a:t>To check physical equality, use the </a:t>
            </a:r>
            <a:r>
              <a:rPr lang="en-US" smtClean="0">
                <a:solidFill>
                  <a:srgbClr val="0000FF"/>
                </a:solidFill>
              </a:rPr>
              <a:t>equal?</a:t>
            </a:r>
            <a:r>
              <a:rPr lang="en-US" smtClean="0"/>
              <a:t> method inherited from the </a:t>
            </a:r>
            <a:r>
              <a:rPr lang="en-US" smtClean="0">
                <a:solidFill>
                  <a:srgbClr val="0000FF"/>
                </a:solidFill>
              </a:rPr>
              <a:t>Object</a:t>
            </a:r>
            <a:r>
              <a:rPr lang="en-US" smtClean="0"/>
              <a:t> class</a:t>
            </a:r>
          </a:p>
          <a:p>
            <a:r>
              <a:rPr lang="en-US" smtClean="0"/>
              <a:t>It’s always important to know whether you’re doing a reference or object copy, and physical or structural comparison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9570">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9570">
                                            <p:txEl>
                                              <p:pRg st="3" end="3"/>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9570">
                                            <p:txEl>
                                              <p:pRg st="4" end="4"/>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9570">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9570">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570"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Rectangle 6"/>
          <p:cNvSpPr>
            <a:spLocks noGrp="1" noChangeArrowheads="1"/>
          </p:cNvSpPr>
          <p:nvPr>
            <p:ph type="sldNum" sz="quarter" idx="11"/>
          </p:nvPr>
        </p:nvSpPr>
        <p:spPr/>
        <p:txBody>
          <a:bodyPr/>
          <a:lstStyle/>
          <a:p>
            <a:pPr>
              <a:defRPr/>
            </a:pPr>
            <a:fld id="{F70FADCB-406F-4A63-B628-34B15BD20675}" type="slidenum">
              <a:rPr lang="en-US"/>
              <a:pPr>
                <a:defRPr/>
              </a:pPr>
              <a:t>21</a:t>
            </a:fld>
            <a:endParaRPr lang="en-US"/>
          </a:p>
        </p:txBody>
      </p:sp>
      <p:sp>
        <p:nvSpPr>
          <p:cNvPr id="55298" name="Rectangle 2"/>
          <p:cNvSpPr>
            <a:spLocks noGrp="1" noChangeArrowheads="1"/>
          </p:cNvSpPr>
          <p:nvPr>
            <p:ph type="title"/>
          </p:nvPr>
        </p:nvSpPr>
        <p:spPr/>
        <p:txBody>
          <a:bodyPr/>
          <a:lstStyle/>
          <a:p>
            <a:r>
              <a:rPr lang="en-US" smtClean="0"/>
              <a:t>Comparing Equality</a:t>
            </a:r>
          </a:p>
        </p:txBody>
      </p:sp>
      <p:graphicFrame>
        <p:nvGraphicFramePr>
          <p:cNvPr id="338947" name="Group 3"/>
          <p:cNvGraphicFramePr>
            <a:graphicFrameLocks noGrp="1"/>
          </p:cNvGraphicFramePr>
          <p:nvPr>
            <p:ph idx="1"/>
          </p:nvPr>
        </p:nvGraphicFramePr>
        <p:xfrm>
          <a:off x="457200" y="1524000"/>
          <a:ext cx="8153400" cy="3970338"/>
        </p:xfrm>
        <a:graphic>
          <a:graphicData uri="http://schemas.openxmlformats.org/drawingml/2006/table">
            <a:tbl>
              <a:tblPr/>
              <a:tblGrid>
                <a:gridCol w="2895600"/>
                <a:gridCol w="2590800"/>
                <a:gridCol w="2667000"/>
              </a:tblGrid>
              <a:tr h="500063">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ea typeface="ＭＳ Ｐゴシック" charset="-128"/>
                        </a:rPr>
                        <a:t>Language</a:t>
                      </a:r>
                    </a:p>
                  </a:txBody>
                  <a:tcPr anchor="ctr" horzOverflow="overflow">
                    <a:lnL cap="flat">
                      <a:noFill/>
                    </a:lnL>
                    <a:lnR>
                      <a:noFill/>
                    </a:lnR>
                    <a:lnT cap="flat">
                      <a:noFill/>
                    </a:lnT>
                    <a:lnB>
                      <a:noFill/>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ea typeface="ＭＳ Ｐゴシック" charset="-128"/>
                        </a:rPr>
                        <a:t>Physical equality</a:t>
                      </a:r>
                    </a:p>
                  </a:txBody>
                  <a:tcPr anchor="ctr" horzOverflow="overflow">
                    <a:lnL>
                      <a:noFill/>
                    </a:lnL>
                    <a:lnR>
                      <a:noFill/>
                    </a:lnR>
                    <a:lnT cap="flat">
                      <a:noFill/>
                    </a:lnT>
                    <a:lnB>
                      <a:noFill/>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ea typeface="ＭＳ Ｐゴシック" charset="-128"/>
                        </a:rPr>
                        <a:t>Structural equality</a:t>
                      </a:r>
                    </a:p>
                  </a:txBody>
                  <a:tcPr anchor="ctr" horzOverflow="overflow">
                    <a:lnL>
                      <a:noFill/>
                    </a:lnL>
                    <a:lnR cap="flat">
                      <a:noFill/>
                    </a:lnR>
                    <a:lnT cap="flat">
                      <a:noFill/>
                    </a:lnT>
                    <a:lnB>
                      <a:noFill/>
                    </a:lnB>
                    <a:lnTlToBr>
                      <a:noFill/>
                    </a:lnTlToBr>
                    <a:lnBlToTr>
                      <a:noFill/>
                    </a:lnBlToTr>
                    <a:noFill/>
                  </a:tcPr>
                </a:tc>
              </a:tr>
              <a:tr h="498475">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2400" b="0" i="0" u="sng" strike="noStrike" cap="none" normalizeH="0" baseline="0" smtClean="0">
                          <a:ln>
                            <a:noFill/>
                          </a:ln>
                          <a:solidFill>
                            <a:schemeClr val="tx1"/>
                          </a:solidFill>
                          <a:effectLst/>
                          <a:latin typeface="Arial" charset="0"/>
                          <a:ea typeface="ＭＳ Ｐゴシック" charset="-128"/>
                          <a:hlinkClick r:id="rId2" tooltip="Java (programming language)"/>
                        </a:rPr>
                        <a:t>Java</a:t>
                      </a:r>
                      <a:endParaRPr kumimoji="0" lang="en-US" sz="2400" b="0" i="0" u="sng" strike="noStrike" cap="none" normalizeH="0" baseline="0" smtClean="0">
                        <a:ln>
                          <a:noFill/>
                        </a:ln>
                        <a:solidFill>
                          <a:schemeClr val="tx1"/>
                        </a:solidFill>
                        <a:effectLst/>
                        <a:latin typeface="Arial" charset="0"/>
                        <a:ea typeface="ＭＳ Ｐゴシック" charset="-128"/>
                      </a:endParaRPr>
                    </a:p>
                  </a:txBody>
                  <a:tcPr anchor="ctr" horzOverflow="overflow">
                    <a:lnL cap="flat">
                      <a:noFill/>
                    </a:lnL>
                    <a:lnR>
                      <a:noFill/>
                    </a:lnR>
                    <a:lnT>
                      <a:noFill/>
                    </a:lnT>
                    <a:lnB>
                      <a:noFill/>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rgbClr val="FF0000"/>
                          </a:solidFill>
                          <a:effectLst/>
                          <a:latin typeface="Arial" charset="0"/>
                          <a:ea typeface="ＭＳ Ｐゴシック" charset="-128"/>
                        </a:rPr>
                        <a:t>a == b</a:t>
                      </a:r>
                    </a:p>
                  </a:txBody>
                  <a:tcPr anchor="ctr" horzOverflow="overflow">
                    <a:lnL>
                      <a:noFill/>
                    </a:lnL>
                    <a:lnR>
                      <a:noFill/>
                    </a:lnR>
                    <a:lnT>
                      <a:noFill/>
                    </a:lnT>
                    <a:lnB>
                      <a:noFill/>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rgbClr val="FF0000"/>
                          </a:solidFill>
                          <a:effectLst/>
                          <a:latin typeface="Arial" charset="0"/>
                          <a:ea typeface="ＭＳ Ｐゴシック" charset="-128"/>
                        </a:rPr>
                        <a:t>a.equals(b)</a:t>
                      </a:r>
                    </a:p>
                  </a:txBody>
                  <a:tcPr anchor="ctr" horzOverflow="overflow">
                    <a:lnL>
                      <a:noFill/>
                    </a:lnL>
                    <a:lnR cap="flat">
                      <a:noFill/>
                    </a:lnR>
                    <a:lnT>
                      <a:noFill/>
                    </a:lnT>
                    <a:lnB>
                      <a:noFill/>
                    </a:lnB>
                    <a:lnTlToBr>
                      <a:noFill/>
                    </a:lnTlToBr>
                    <a:lnBlToTr>
                      <a:noFill/>
                    </a:lnBlToTr>
                    <a:noFill/>
                  </a:tcPr>
                </a:tc>
              </a:tr>
              <a:tr h="500063">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2400" b="0" i="0" u="sng" strike="noStrike" cap="none" normalizeH="0" baseline="0" smtClean="0">
                          <a:ln>
                            <a:noFill/>
                          </a:ln>
                          <a:solidFill>
                            <a:schemeClr val="tx1"/>
                          </a:solidFill>
                          <a:effectLst/>
                          <a:latin typeface="Arial" charset="0"/>
                          <a:ea typeface="ＭＳ Ｐゴシック" charset="-128"/>
                          <a:hlinkClick r:id="rId3" tooltip="C"/>
                        </a:rPr>
                        <a:t>C</a:t>
                      </a:r>
                      <a:endParaRPr kumimoji="0" lang="en-US" sz="2400" b="0" i="0" u="sng" strike="noStrike" cap="none" normalizeH="0" baseline="0" smtClean="0">
                        <a:ln>
                          <a:noFill/>
                        </a:ln>
                        <a:solidFill>
                          <a:schemeClr val="tx1"/>
                        </a:solidFill>
                        <a:effectLst/>
                        <a:latin typeface="Arial" charset="0"/>
                        <a:ea typeface="ＭＳ Ｐゴシック" charset="-128"/>
                      </a:endParaRPr>
                    </a:p>
                  </a:txBody>
                  <a:tcPr anchor="ctr" horzOverflow="overflow">
                    <a:lnL cap="flat">
                      <a:noFill/>
                    </a:lnL>
                    <a:lnR>
                      <a:noFill/>
                    </a:lnR>
                    <a:lnT>
                      <a:noFill/>
                    </a:lnT>
                    <a:lnB>
                      <a:noFill/>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rgbClr val="FF0000"/>
                          </a:solidFill>
                          <a:effectLst/>
                          <a:latin typeface="Arial" charset="0"/>
                          <a:ea typeface="ＭＳ Ｐゴシック" charset="-128"/>
                        </a:rPr>
                        <a:t>a == b</a:t>
                      </a:r>
                    </a:p>
                  </a:txBody>
                  <a:tcPr anchor="ctr" horzOverflow="overflow">
                    <a:lnL>
                      <a:noFill/>
                    </a:lnL>
                    <a:lnR>
                      <a:noFill/>
                    </a:lnR>
                    <a:lnT>
                      <a:noFill/>
                    </a:lnT>
                    <a:lnB>
                      <a:noFill/>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rgbClr val="FF0000"/>
                          </a:solidFill>
                          <a:effectLst/>
                          <a:latin typeface="Arial" charset="0"/>
                          <a:ea typeface="ＭＳ Ｐゴシック" charset="-128"/>
                        </a:rPr>
                        <a:t>*a == *b</a:t>
                      </a:r>
                    </a:p>
                  </a:txBody>
                  <a:tcPr anchor="ctr" horzOverflow="overflow">
                    <a:lnL>
                      <a:noFill/>
                    </a:lnL>
                    <a:lnR cap="flat">
                      <a:noFill/>
                    </a:lnR>
                    <a:lnT>
                      <a:noFill/>
                    </a:lnT>
                    <a:lnB>
                      <a:noFill/>
                    </a:lnB>
                    <a:lnTlToBr>
                      <a:noFill/>
                    </a:lnTlToBr>
                    <a:lnBlToTr>
                      <a:noFill/>
                    </a:lnBlToTr>
                    <a:noFill/>
                  </a:tcPr>
                </a:tc>
              </a:tr>
              <a:tr h="500063">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2400" b="0" i="0" u="sng" strike="noStrike" cap="none" normalizeH="0" baseline="0" smtClean="0">
                          <a:ln>
                            <a:noFill/>
                          </a:ln>
                          <a:solidFill>
                            <a:schemeClr val="tx1"/>
                          </a:solidFill>
                          <a:effectLst/>
                          <a:latin typeface="Arial" charset="0"/>
                          <a:ea typeface="ＭＳ Ｐゴシック" charset="-128"/>
                          <a:hlinkClick r:id="rId4" tooltip="Ruby (programming language)"/>
                        </a:rPr>
                        <a:t>Ruby</a:t>
                      </a:r>
                      <a:endParaRPr kumimoji="0" lang="en-US" sz="2400" b="0" i="0" u="sng" strike="noStrike" cap="none" normalizeH="0" baseline="0" smtClean="0">
                        <a:ln>
                          <a:noFill/>
                        </a:ln>
                        <a:solidFill>
                          <a:schemeClr val="tx1"/>
                        </a:solidFill>
                        <a:effectLst/>
                        <a:latin typeface="Arial" charset="0"/>
                        <a:ea typeface="ＭＳ Ｐゴシック" charset="-128"/>
                      </a:endParaRPr>
                    </a:p>
                  </a:txBody>
                  <a:tcPr anchor="ctr" horzOverflow="overflow">
                    <a:lnL cap="flat">
                      <a:noFill/>
                    </a:lnL>
                    <a:lnR>
                      <a:noFill/>
                    </a:lnR>
                    <a:lnT>
                      <a:noFill/>
                    </a:lnT>
                    <a:lnB>
                      <a:noFill/>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rgbClr val="FF0000"/>
                          </a:solidFill>
                          <a:effectLst/>
                          <a:latin typeface="Arial" charset="0"/>
                          <a:ea typeface="ＭＳ Ｐゴシック" charset="-128"/>
                        </a:rPr>
                        <a:t>a.equal?(b)</a:t>
                      </a:r>
                    </a:p>
                  </a:txBody>
                  <a:tcPr anchor="ctr" horzOverflow="overflow">
                    <a:lnL>
                      <a:noFill/>
                    </a:lnL>
                    <a:lnR>
                      <a:noFill/>
                    </a:lnR>
                    <a:lnT>
                      <a:noFill/>
                    </a:lnT>
                    <a:lnB>
                      <a:noFill/>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rgbClr val="FF0000"/>
                          </a:solidFill>
                          <a:effectLst/>
                          <a:latin typeface="Arial" charset="0"/>
                          <a:ea typeface="ＭＳ Ｐゴシック" charset="-128"/>
                        </a:rPr>
                        <a:t>a == b</a:t>
                      </a:r>
                    </a:p>
                  </a:txBody>
                  <a:tcPr anchor="ctr" horzOverflow="overflow">
                    <a:lnL>
                      <a:noFill/>
                    </a:lnL>
                    <a:lnR cap="flat">
                      <a:noFill/>
                    </a:lnR>
                    <a:lnT>
                      <a:noFill/>
                    </a:lnT>
                    <a:lnB>
                      <a:noFill/>
                    </a:lnB>
                    <a:lnTlToBr>
                      <a:noFill/>
                    </a:lnTlToBr>
                    <a:lnBlToTr>
                      <a:noFill/>
                    </a:lnBlToTr>
                    <a:noFill/>
                  </a:tcPr>
                </a:tc>
              </a:tr>
              <a:tr h="498475">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2400" b="0" i="0" u="sng" strike="noStrike" cap="none" normalizeH="0" baseline="0" smtClean="0">
                          <a:ln>
                            <a:noFill/>
                          </a:ln>
                          <a:solidFill>
                            <a:schemeClr val="tx1"/>
                          </a:solidFill>
                          <a:effectLst/>
                          <a:latin typeface="Arial" charset="0"/>
                          <a:ea typeface="ＭＳ Ｐゴシック" charset="-128"/>
                          <a:hlinkClick r:id="rId5" tooltip="Ocaml"/>
                        </a:rPr>
                        <a:t>Ocaml</a:t>
                      </a:r>
                      <a:endParaRPr kumimoji="0" lang="en-US" sz="2400" b="0" i="0" u="sng" strike="noStrike" cap="none" normalizeH="0" baseline="0" smtClean="0">
                        <a:ln>
                          <a:noFill/>
                        </a:ln>
                        <a:solidFill>
                          <a:schemeClr val="tx1"/>
                        </a:solidFill>
                        <a:effectLst/>
                        <a:latin typeface="Arial" charset="0"/>
                        <a:ea typeface="ＭＳ Ｐゴシック" charset="-128"/>
                      </a:endParaRPr>
                    </a:p>
                  </a:txBody>
                  <a:tcPr anchor="ctr" horzOverflow="overflow">
                    <a:lnL cap="flat">
                      <a:noFill/>
                    </a:lnL>
                    <a:lnR>
                      <a:noFill/>
                    </a:lnR>
                    <a:lnT>
                      <a:noFill/>
                    </a:lnT>
                    <a:lnB>
                      <a:noFill/>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rgbClr val="FF0000"/>
                          </a:solidFill>
                          <a:effectLst/>
                          <a:latin typeface="Arial" charset="0"/>
                          <a:ea typeface="ＭＳ Ｐゴシック" charset="-128"/>
                        </a:rPr>
                        <a:t>a == b</a:t>
                      </a:r>
                    </a:p>
                  </a:txBody>
                  <a:tcPr anchor="ctr" horzOverflow="overflow">
                    <a:lnL>
                      <a:noFill/>
                    </a:lnL>
                    <a:lnR>
                      <a:noFill/>
                    </a:lnR>
                    <a:lnT>
                      <a:noFill/>
                    </a:lnT>
                    <a:lnB>
                      <a:noFill/>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rgbClr val="FF0000"/>
                          </a:solidFill>
                          <a:effectLst/>
                          <a:latin typeface="Arial" charset="0"/>
                          <a:ea typeface="ＭＳ Ｐゴシック" charset="-128"/>
                        </a:rPr>
                        <a:t>a = b</a:t>
                      </a:r>
                    </a:p>
                  </a:txBody>
                  <a:tcPr anchor="ctr" horzOverflow="overflow">
                    <a:lnL>
                      <a:noFill/>
                    </a:lnL>
                    <a:lnR cap="flat">
                      <a:noFill/>
                    </a:lnR>
                    <a:lnT>
                      <a:noFill/>
                    </a:lnT>
                    <a:lnB>
                      <a:noFill/>
                    </a:lnB>
                    <a:lnTlToBr>
                      <a:noFill/>
                    </a:lnTlToBr>
                    <a:lnBlToTr>
                      <a:noFill/>
                    </a:lnBlToTr>
                    <a:noFill/>
                  </a:tcPr>
                </a:tc>
              </a:tr>
              <a:tr h="474663">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2400" b="0" i="0" u="sng" strike="noStrike" cap="none" normalizeH="0" baseline="0" smtClean="0">
                          <a:ln>
                            <a:noFill/>
                          </a:ln>
                          <a:solidFill>
                            <a:schemeClr val="tx1"/>
                          </a:solidFill>
                          <a:effectLst/>
                          <a:latin typeface="Arial" charset="0"/>
                          <a:ea typeface="ＭＳ Ｐゴシック" charset="-128"/>
                          <a:hlinkClick r:id="rId6" tooltip="Python (programming language)"/>
                        </a:rPr>
                        <a:t>Python</a:t>
                      </a:r>
                      <a:endParaRPr kumimoji="0" lang="en-US" sz="2400" b="0" i="0" u="sng" strike="noStrike" cap="none" normalizeH="0" baseline="0" smtClean="0">
                        <a:ln>
                          <a:noFill/>
                        </a:ln>
                        <a:solidFill>
                          <a:schemeClr val="tx1"/>
                        </a:solidFill>
                        <a:effectLst/>
                        <a:latin typeface="Arial" charset="0"/>
                        <a:ea typeface="ＭＳ Ｐゴシック" charset="-128"/>
                      </a:endParaRPr>
                    </a:p>
                  </a:txBody>
                  <a:tcPr anchor="ctr" horzOverflow="overflow">
                    <a:lnL cap="flat">
                      <a:noFill/>
                    </a:lnL>
                    <a:lnR>
                      <a:noFill/>
                    </a:lnR>
                    <a:lnT>
                      <a:noFill/>
                    </a:lnT>
                    <a:lnB>
                      <a:noFill/>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rgbClr val="FF0000"/>
                          </a:solidFill>
                          <a:effectLst/>
                          <a:latin typeface="Arial" charset="0"/>
                          <a:ea typeface="ＭＳ Ｐゴシック" charset="-128"/>
                        </a:rPr>
                        <a:t>a is b</a:t>
                      </a:r>
                    </a:p>
                  </a:txBody>
                  <a:tcPr anchor="ctr" horzOverflow="overflow">
                    <a:lnL>
                      <a:noFill/>
                    </a:lnL>
                    <a:lnR>
                      <a:noFill/>
                    </a:lnR>
                    <a:lnT>
                      <a:noFill/>
                    </a:lnT>
                    <a:lnB>
                      <a:noFill/>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rgbClr val="FF0000"/>
                          </a:solidFill>
                          <a:effectLst/>
                          <a:latin typeface="Arial" charset="0"/>
                          <a:ea typeface="ＭＳ Ｐゴシック" charset="-128"/>
                        </a:rPr>
                        <a:t>a == b</a:t>
                      </a:r>
                    </a:p>
                  </a:txBody>
                  <a:tcPr anchor="ctr" horzOverflow="overflow">
                    <a:lnL>
                      <a:noFill/>
                    </a:lnL>
                    <a:lnR cap="flat">
                      <a:noFill/>
                    </a:lnR>
                    <a:lnT>
                      <a:noFill/>
                    </a:lnT>
                    <a:lnB>
                      <a:noFill/>
                    </a:lnB>
                    <a:lnTlToBr>
                      <a:noFill/>
                    </a:lnTlToBr>
                    <a:lnBlToTr>
                      <a:noFill/>
                    </a:lnBlToTr>
                    <a:noFill/>
                  </a:tcPr>
                </a:tc>
              </a:tr>
              <a:tr h="498475">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2400" b="0" i="0" u="sng" strike="noStrike" cap="none" normalizeH="0" baseline="0" smtClean="0">
                          <a:ln>
                            <a:noFill/>
                          </a:ln>
                          <a:solidFill>
                            <a:schemeClr val="tx1"/>
                          </a:solidFill>
                          <a:effectLst/>
                          <a:latin typeface="Arial" charset="0"/>
                          <a:ea typeface="ＭＳ Ｐゴシック" charset="-128"/>
                          <a:hlinkClick r:id="rId7" tooltip="Scheme (programming language)"/>
                        </a:rPr>
                        <a:t>Scheme</a:t>
                      </a:r>
                      <a:endParaRPr kumimoji="0" lang="en-US" sz="2400" b="0" i="0" u="sng" strike="noStrike" cap="none" normalizeH="0" baseline="0" smtClean="0">
                        <a:ln>
                          <a:noFill/>
                        </a:ln>
                        <a:solidFill>
                          <a:schemeClr val="tx1"/>
                        </a:solidFill>
                        <a:effectLst/>
                        <a:latin typeface="Arial" charset="0"/>
                        <a:ea typeface="ＭＳ Ｐゴシック" charset="-128"/>
                      </a:endParaRPr>
                    </a:p>
                  </a:txBody>
                  <a:tcPr anchor="ctr" horzOverflow="overflow">
                    <a:lnL cap="flat">
                      <a:noFill/>
                    </a:lnL>
                    <a:lnR>
                      <a:noFill/>
                    </a:lnR>
                    <a:lnT>
                      <a:noFill/>
                    </a:lnT>
                    <a:lnB>
                      <a:noFill/>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rgbClr val="FF0000"/>
                          </a:solidFill>
                          <a:effectLst/>
                          <a:latin typeface="Arial" charset="0"/>
                          <a:ea typeface="ＭＳ Ｐゴシック" charset="-128"/>
                        </a:rPr>
                        <a:t>(eq? a b)</a:t>
                      </a:r>
                    </a:p>
                  </a:txBody>
                  <a:tcPr anchor="ctr" horzOverflow="overflow">
                    <a:lnL>
                      <a:noFill/>
                    </a:lnL>
                    <a:lnR>
                      <a:noFill/>
                    </a:lnR>
                    <a:lnT>
                      <a:noFill/>
                    </a:lnT>
                    <a:lnB>
                      <a:noFill/>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rgbClr val="FF0000"/>
                          </a:solidFill>
                          <a:effectLst/>
                          <a:latin typeface="Arial" charset="0"/>
                          <a:ea typeface="ＭＳ Ｐゴシック" charset="-128"/>
                        </a:rPr>
                        <a:t>(equal? a b)</a:t>
                      </a:r>
                    </a:p>
                  </a:txBody>
                  <a:tcPr anchor="ctr" horzOverflow="overflow">
                    <a:lnL>
                      <a:noFill/>
                    </a:lnL>
                    <a:lnR cap="flat">
                      <a:noFill/>
                    </a:lnR>
                    <a:lnT>
                      <a:noFill/>
                    </a:lnT>
                    <a:lnB>
                      <a:noFill/>
                    </a:lnB>
                    <a:lnTlToBr>
                      <a:noFill/>
                    </a:lnTlToBr>
                    <a:lnBlToTr>
                      <a:noFill/>
                    </a:lnBlToTr>
                    <a:noFill/>
                  </a:tcPr>
                </a:tc>
              </a:tr>
              <a:tr h="500063">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2400" b="0" i="0" u="sng" strike="noStrike" cap="none" normalizeH="0" baseline="0" smtClean="0">
                          <a:ln>
                            <a:noFill/>
                          </a:ln>
                          <a:solidFill>
                            <a:schemeClr val="tx1"/>
                          </a:solidFill>
                          <a:effectLst/>
                          <a:latin typeface="Arial" charset="0"/>
                          <a:ea typeface="ＭＳ Ｐゴシック" charset="-128"/>
                          <a:hlinkClick r:id="rId8" tooltip="Visual Basic .NET"/>
                        </a:rPr>
                        <a:t>Visual Basic .NET</a:t>
                      </a:r>
                      <a:endParaRPr kumimoji="0" lang="en-US" sz="2400" b="0" i="0" u="sng" strike="noStrike" cap="none" normalizeH="0" baseline="0" smtClean="0">
                        <a:ln>
                          <a:noFill/>
                        </a:ln>
                        <a:solidFill>
                          <a:schemeClr val="tx1"/>
                        </a:solidFill>
                        <a:effectLst/>
                        <a:latin typeface="Arial" charset="0"/>
                        <a:ea typeface="ＭＳ Ｐゴシック" charset="-128"/>
                      </a:endParaRPr>
                    </a:p>
                  </a:txBody>
                  <a:tcPr anchor="ctr" horzOverflow="overflow">
                    <a:lnL cap="flat">
                      <a:noFill/>
                    </a:lnL>
                    <a:lnR>
                      <a:noFill/>
                    </a:lnR>
                    <a:lnT>
                      <a:noFill/>
                    </a:lnT>
                    <a:lnB cap="flat">
                      <a:noFill/>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rgbClr val="FF0000"/>
                          </a:solidFill>
                          <a:effectLst/>
                          <a:latin typeface="Arial" charset="0"/>
                          <a:ea typeface="ＭＳ Ｐゴシック" charset="-128"/>
                        </a:rPr>
                        <a:t>a Is b</a:t>
                      </a:r>
                    </a:p>
                  </a:txBody>
                  <a:tcPr anchor="ctr" horzOverflow="overflow">
                    <a:lnL>
                      <a:noFill/>
                    </a:lnL>
                    <a:lnR>
                      <a:noFill/>
                    </a:lnR>
                    <a:lnT>
                      <a:noFill/>
                    </a:lnT>
                    <a:lnB cap="flat">
                      <a:noFill/>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rgbClr val="FF0000"/>
                          </a:solidFill>
                          <a:effectLst/>
                          <a:latin typeface="Arial" charset="0"/>
                          <a:ea typeface="ＭＳ Ｐゴシック" charset="-128"/>
                        </a:rPr>
                        <a:t>a = b</a:t>
                      </a:r>
                    </a:p>
                  </a:txBody>
                  <a:tcPr anchor="ctr" horzOverflow="overflow">
                    <a:lnL>
                      <a:noFill/>
                    </a:lnL>
                    <a:lnR cap="flat">
                      <a:noFill/>
                    </a:lnR>
                    <a:lnT>
                      <a:noFill/>
                    </a:lnT>
                    <a:lnB cap="flat">
                      <a:noFill/>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Rectangle 6"/>
          <p:cNvSpPr>
            <a:spLocks noGrp="1" noChangeArrowheads="1"/>
          </p:cNvSpPr>
          <p:nvPr>
            <p:ph type="sldNum" sz="quarter" idx="11"/>
          </p:nvPr>
        </p:nvSpPr>
        <p:spPr/>
        <p:txBody>
          <a:bodyPr/>
          <a:lstStyle/>
          <a:p>
            <a:pPr>
              <a:defRPr/>
            </a:pPr>
            <a:fld id="{62CAFD35-0C8E-47B8-B573-67CAF28B5E41}" type="slidenum">
              <a:rPr lang="en-US"/>
              <a:pPr>
                <a:defRPr/>
              </a:pPr>
              <a:t>22</a:t>
            </a:fld>
            <a:endParaRPr lang="en-US"/>
          </a:p>
        </p:txBody>
      </p:sp>
      <p:sp>
        <p:nvSpPr>
          <p:cNvPr id="4" name="Footer Placeholder 3"/>
          <p:cNvSpPr txBox="1">
            <a:spLocks noGrp="1"/>
          </p:cNvSpPr>
          <p:nvPr/>
        </p:nvSpPr>
        <p:spPr bwMode="auto">
          <a:xfrm>
            <a:off x="457200" y="6477000"/>
            <a:ext cx="5562600" cy="228600"/>
          </a:xfrm>
          <a:prstGeom prst="rect">
            <a:avLst/>
          </a:prstGeom>
          <a:noFill/>
          <a:ln>
            <a:miter lim="800000"/>
            <a:headEnd/>
            <a:tailEnd/>
          </a:ln>
        </p:spPr>
        <p:txBody>
          <a:bodyPr/>
          <a:lstStyle/>
          <a:p>
            <a:pPr eaLnBrk="0" hangingPunct="0">
              <a:defRPr/>
            </a:pPr>
            <a:r>
              <a:rPr lang="en-US" sz="1200" b="0">
                <a:latin typeface="+mn-lt"/>
              </a:rPr>
              <a:t>CMSC 330</a:t>
            </a:r>
          </a:p>
        </p:txBody>
      </p:sp>
      <p:sp>
        <p:nvSpPr>
          <p:cNvPr id="5" name="Slide Number Placeholder 4"/>
          <p:cNvSpPr txBox="1">
            <a:spLocks noGrp="1"/>
          </p:cNvSpPr>
          <p:nvPr/>
        </p:nvSpPr>
        <p:spPr bwMode="auto">
          <a:xfrm>
            <a:off x="6705600" y="6477000"/>
            <a:ext cx="1905000" cy="228600"/>
          </a:xfrm>
          <a:prstGeom prst="rect">
            <a:avLst/>
          </a:prstGeom>
          <a:noFill/>
          <a:ln>
            <a:miter lim="800000"/>
            <a:headEnd/>
            <a:tailEnd/>
          </a:ln>
        </p:spPr>
        <p:txBody>
          <a:bodyPr/>
          <a:lstStyle/>
          <a:p>
            <a:pPr algn="r" eaLnBrk="0" hangingPunct="0">
              <a:defRPr/>
            </a:pPr>
            <a:fld id="{09185FA2-4D47-4F46-9A0C-2399C280C544}" type="slidenum">
              <a:rPr lang="en-US" sz="1200" b="0">
                <a:latin typeface="+mn-lt"/>
              </a:rPr>
              <a:pPr algn="r" eaLnBrk="0" hangingPunct="0">
                <a:defRPr/>
              </a:pPr>
              <a:t>22</a:t>
            </a:fld>
            <a:endParaRPr lang="en-US" sz="1200" b="0">
              <a:latin typeface="+mn-lt"/>
            </a:endParaRPr>
          </a:p>
        </p:txBody>
      </p:sp>
      <p:sp>
        <p:nvSpPr>
          <p:cNvPr id="56324" name="Rectangle 2"/>
          <p:cNvSpPr>
            <a:spLocks noGrp="1" noChangeArrowheads="1"/>
          </p:cNvSpPr>
          <p:nvPr>
            <p:ph type="title" idx="4294967295"/>
          </p:nvPr>
        </p:nvSpPr>
        <p:spPr/>
        <p:txBody>
          <a:bodyPr/>
          <a:lstStyle/>
          <a:p>
            <a:pPr eaLnBrk="1" hangingPunct="1"/>
            <a:r>
              <a:rPr lang="en-US" smtClean="0"/>
              <a:t>Standard Library: Array</a:t>
            </a:r>
          </a:p>
        </p:txBody>
      </p:sp>
      <p:sp>
        <p:nvSpPr>
          <p:cNvPr id="112644" name="Rectangle 3"/>
          <p:cNvSpPr>
            <a:spLocks noGrp="1" noChangeArrowheads="1"/>
          </p:cNvSpPr>
          <p:nvPr>
            <p:ph type="body" idx="4294967295"/>
          </p:nvPr>
        </p:nvSpPr>
        <p:spPr>
          <a:xfrm>
            <a:off x="457200" y="1524000"/>
            <a:ext cx="8382000" cy="4876800"/>
          </a:xfrm>
        </p:spPr>
        <p:txBody>
          <a:bodyPr/>
          <a:lstStyle/>
          <a:p>
            <a:pPr eaLnBrk="1" hangingPunct="1"/>
            <a:r>
              <a:rPr lang="en-US" smtClean="0"/>
              <a:t>Arrays of objects are instances of class </a:t>
            </a:r>
            <a:r>
              <a:rPr lang="en-US" smtClean="0">
                <a:solidFill>
                  <a:srgbClr val="0000FF"/>
                </a:solidFill>
              </a:rPr>
              <a:t>Array</a:t>
            </a:r>
            <a:endParaRPr lang="en-US" smtClean="0"/>
          </a:p>
          <a:p>
            <a:pPr lvl="1" eaLnBrk="1" hangingPunct="1"/>
            <a:r>
              <a:rPr lang="en-US" smtClean="0"/>
              <a:t>arrays may be heterogeneous</a:t>
            </a:r>
          </a:p>
          <a:p>
            <a:pPr lvl="2" eaLnBrk="1" hangingPunct="1">
              <a:buFontTx/>
              <a:buNone/>
            </a:pPr>
            <a:r>
              <a:rPr lang="en-US" smtClean="0">
                <a:solidFill>
                  <a:srgbClr val="0000FF"/>
                </a:solidFill>
              </a:rPr>
              <a:t>a = [1, "foo", 2.14]</a:t>
            </a:r>
          </a:p>
          <a:p>
            <a:pPr lvl="1" eaLnBrk="1" hangingPunct="1"/>
            <a:r>
              <a:rPr lang="en-US" smtClean="0"/>
              <a:t>C-like syntax for accessing elements, indexed from 0</a:t>
            </a:r>
          </a:p>
          <a:p>
            <a:pPr lvl="2" eaLnBrk="1" hangingPunct="1">
              <a:buFontTx/>
              <a:buNone/>
            </a:pPr>
            <a:r>
              <a:rPr lang="en-US" smtClean="0">
                <a:solidFill>
                  <a:srgbClr val="0000FF"/>
                </a:solidFill>
              </a:rPr>
              <a:t>x = a[0]; a[1] = 37</a:t>
            </a:r>
          </a:p>
          <a:p>
            <a:pPr eaLnBrk="1" hangingPunct="1"/>
            <a:r>
              <a:rPr lang="en-US" smtClean="0"/>
              <a:t>Arrays are </a:t>
            </a:r>
            <a:r>
              <a:rPr lang="en-US" i="1" smtClean="0"/>
              <a:t>growable</a:t>
            </a:r>
            <a:endParaRPr lang="en-US" smtClean="0"/>
          </a:p>
          <a:p>
            <a:pPr lvl="1" eaLnBrk="1" hangingPunct="1"/>
            <a:r>
              <a:rPr lang="en-US" smtClean="0"/>
              <a:t>increase in size automatically as you access elements</a:t>
            </a:r>
          </a:p>
          <a:p>
            <a:pPr lvl="2" eaLnBrk="1" hangingPunct="1">
              <a:buFontTx/>
              <a:buNone/>
            </a:pPr>
            <a:r>
              <a:rPr lang="en-US" smtClean="0">
                <a:solidFill>
                  <a:srgbClr val="0000FF"/>
                </a:solidFill>
              </a:rPr>
              <a:t>irb(main):001:0&gt;</a:t>
            </a:r>
            <a:r>
              <a:rPr lang="en-US" smtClean="0"/>
              <a:t> b = []; b[0] = 0; b[5] = 0; puts b.inspect</a:t>
            </a:r>
          </a:p>
          <a:p>
            <a:pPr lvl="2" eaLnBrk="1" hangingPunct="1">
              <a:buFontTx/>
              <a:buNone/>
            </a:pPr>
            <a:r>
              <a:rPr lang="en-US" smtClean="0">
                <a:solidFill>
                  <a:srgbClr val="0000FF"/>
                </a:solidFill>
              </a:rPr>
              <a:t>[0, nil, nil, nil, nil, 0]</a:t>
            </a:r>
          </a:p>
          <a:p>
            <a:pPr lvl="1" eaLnBrk="1" hangingPunct="1"/>
            <a:r>
              <a:rPr lang="en-US" smtClean="0"/>
              <a:t>(</a:t>
            </a:r>
            <a:r>
              <a:rPr lang="en-US" smtClean="0">
                <a:solidFill>
                  <a:srgbClr val="0000FF"/>
                </a:solidFill>
              </a:rPr>
              <a:t>[]</a:t>
            </a:r>
            <a:r>
              <a:rPr lang="en-US" smtClean="0"/>
              <a:t> is the empty array, same as </a:t>
            </a:r>
            <a:r>
              <a:rPr lang="en-US" smtClean="0">
                <a:solidFill>
                  <a:srgbClr val="0000FF"/>
                </a:solidFill>
              </a:rPr>
              <a:t>Array.new</a:t>
            </a:r>
            <a:r>
              <a:rPr lang="en-US" smtClean="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2644">
                                            <p:txEl>
                                              <p:pRg st="5" end="5"/>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2644">
                                            <p:txEl>
                                              <p:pRg st="6" end="6"/>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2644">
                                            <p:txEl>
                                              <p:pRg st="7" end="7"/>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2644">
                                            <p:txEl>
                                              <p:pRg st="8" end="8"/>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264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44"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Rectangle 6"/>
          <p:cNvSpPr>
            <a:spLocks noGrp="1" noChangeArrowheads="1"/>
          </p:cNvSpPr>
          <p:nvPr>
            <p:ph type="sldNum" sz="quarter" idx="11"/>
          </p:nvPr>
        </p:nvSpPr>
        <p:spPr/>
        <p:txBody>
          <a:bodyPr/>
          <a:lstStyle/>
          <a:p>
            <a:pPr>
              <a:defRPr/>
            </a:pPr>
            <a:fld id="{B146EC7C-18E9-438D-A40C-AB7A98C32C22}" type="slidenum">
              <a:rPr lang="en-US"/>
              <a:pPr>
                <a:defRPr/>
              </a:pPr>
              <a:t>23</a:t>
            </a:fld>
            <a:endParaRPr lang="en-US"/>
          </a:p>
        </p:txBody>
      </p:sp>
      <p:sp>
        <p:nvSpPr>
          <p:cNvPr id="4" name="Footer Placeholder 3"/>
          <p:cNvSpPr txBox="1">
            <a:spLocks noGrp="1"/>
          </p:cNvSpPr>
          <p:nvPr/>
        </p:nvSpPr>
        <p:spPr bwMode="auto">
          <a:xfrm>
            <a:off x="457200" y="6477000"/>
            <a:ext cx="5562600" cy="228600"/>
          </a:xfrm>
          <a:prstGeom prst="rect">
            <a:avLst/>
          </a:prstGeom>
          <a:noFill/>
          <a:ln>
            <a:miter lim="800000"/>
            <a:headEnd/>
            <a:tailEnd/>
          </a:ln>
        </p:spPr>
        <p:txBody>
          <a:bodyPr/>
          <a:lstStyle/>
          <a:p>
            <a:pPr eaLnBrk="0" hangingPunct="0">
              <a:defRPr/>
            </a:pPr>
            <a:r>
              <a:rPr lang="en-US" sz="1200" b="0">
                <a:latin typeface="+mn-lt"/>
              </a:rPr>
              <a:t>CMSC 330</a:t>
            </a:r>
          </a:p>
        </p:txBody>
      </p:sp>
      <p:sp>
        <p:nvSpPr>
          <p:cNvPr id="5" name="Slide Number Placeholder 4"/>
          <p:cNvSpPr txBox="1">
            <a:spLocks noGrp="1"/>
          </p:cNvSpPr>
          <p:nvPr/>
        </p:nvSpPr>
        <p:spPr bwMode="auto">
          <a:xfrm>
            <a:off x="6705600" y="6477000"/>
            <a:ext cx="1905000" cy="228600"/>
          </a:xfrm>
          <a:prstGeom prst="rect">
            <a:avLst/>
          </a:prstGeom>
          <a:noFill/>
          <a:ln>
            <a:miter lim="800000"/>
            <a:headEnd/>
            <a:tailEnd/>
          </a:ln>
        </p:spPr>
        <p:txBody>
          <a:bodyPr/>
          <a:lstStyle/>
          <a:p>
            <a:pPr algn="r" eaLnBrk="0" hangingPunct="0">
              <a:defRPr/>
            </a:pPr>
            <a:fld id="{A05E2BDF-097F-4E5B-A2A3-7C7096FC4DB2}" type="slidenum">
              <a:rPr lang="en-US" sz="1200" b="0">
                <a:latin typeface="+mn-lt"/>
              </a:rPr>
              <a:pPr algn="r" eaLnBrk="0" hangingPunct="0">
                <a:defRPr/>
              </a:pPr>
              <a:t>23</a:t>
            </a:fld>
            <a:endParaRPr lang="en-US" sz="1200" b="0">
              <a:latin typeface="+mn-lt"/>
            </a:endParaRPr>
          </a:p>
        </p:txBody>
      </p:sp>
      <p:sp>
        <p:nvSpPr>
          <p:cNvPr id="58372" name="Rectangle 2"/>
          <p:cNvSpPr>
            <a:spLocks noGrp="1" noChangeArrowheads="1"/>
          </p:cNvSpPr>
          <p:nvPr>
            <p:ph type="title" idx="4294967295"/>
          </p:nvPr>
        </p:nvSpPr>
        <p:spPr/>
        <p:txBody>
          <a:bodyPr/>
          <a:lstStyle/>
          <a:p>
            <a:pPr eaLnBrk="1" hangingPunct="1"/>
            <a:r>
              <a:rPr lang="en-US" smtClean="0"/>
              <a:t>Standard Library: Array (cont’d)</a:t>
            </a:r>
          </a:p>
        </p:txBody>
      </p:sp>
      <p:sp>
        <p:nvSpPr>
          <p:cNvPr id="114692" name="Rectangle 3"/>
          <p:cNvSpPr>
            <a:spLocks noGrp="1" noChangeArrowheads="1"/>
          </p:cNvSpPr>
          <p:nvPr>
            <p:ph type="body" idx="4294967295"/>
          </p:nvPr>
        </p:nvSpPr>
        <p:spPr>
          <a:xfrm>
            <a:off x="457200" y="1371600"/>
            <a:ext cx="8153400" cy="5334000"/>
          </a:xfrm>
        </p:spPr>
        <p:txBody>
          <a:bodyPr/>
          <a:lstStyle/>
          <a:p>
            <a:pPr eaLnBrk="1" hangingPunct="1"/>
            <a:r>
              <a:rPr lang="en-US" smtClean="0"/>
              <a:t>Arrays can also shrink</a:t>
            </a:r>
          </a:p>
          <a:p>
            <a:pPr lvl="1" eaLnBrk="1" hangingPunct="1"/>
            <a:r>
              <a:rPr lang="en-US" smtClean="0"/>
              <a:t>contents shift left when you delete elements</a:t>
            </a:r>
          </a:p>
          <a:p>
            <a:pPr lvl="2" eaLnBrk="1" hangingPunct="1">
              <a:buFontTx/>
              <a:buNone/>
            </a:pPr>
            <a:r>
              <a:rPr lang="en-US" smtClean="0">
                <a:solidFill>
                  <a:srgbClr val="0000FF"/>
                </a:solidFill>
              </a:rPr>
              <a:t>a = [1, 2, 3, 4, 5]</a:t>
            </a:r>
          </a:p>
          <a:p>
            <a:pPr lvl="2" eaLnBrk="1" hangingPunct="1">
              <a:buFontTx/>
              <a:buNone/>
            </a:pPr>
            <a:r>
              <a:rPr lang="en-US" smtClean="0">
                <a:solidFill>
                  <a:srgbClr val="0000FF"/>
                </a:solidFill>
              </a:rPr>
              <a:t>a.delete_at(3)		# delete at subscript 3; a = [1,2,3,5]</a:t>
            </a:r>
          </a:p>
          <a:p>
            <a:pPr lvl="2" eaLnBrk="1" hangingPunct="1">
              <a:buFontTx/>
              <a:buNone/>
            </a:pPr>
            <a:r>
              <a:rPr lang="en-US" smtClean="0">
                <a:solidFill>
                  <a:srgbClr val="0000FF"/>
                </a:solidFill>
              </a:rPr>
              <a:t>a.delete(2)		# delete element = 2; a = [1,3,5]</a:t>
            </a:r>
            <a:endParaRPr lang="en-US" smtClean="0"/>
          </a:p>
          <a:p>
            <a:pPr eaLnBrk="1" hangingPunct="1"/>
            <a:r>
              <a:rPr lang="en-US" smtClean="0"/>
              <a:t>Can use arrays to model stacks and queues</a:t>
            </a:r>
          </a:p>
          <a:p>
            <a:pPr lvl="2" eaLnBrk="1" hangingPunct="1">
              <a:buFontTx/>
              <a:buNone/>
            </a:pPr>
            <a:r>
              <a:rPr lang="en-US" smtClean="0">
                <a:solidFill>
                  <a:srgbClr val="0000FF"/>
                </a:solidFill>
              </a:rPr>
              <a:t>a = [1, 2, 3]</a:t>
            </a:r>
          </a:p>
          <a:p>
            <a:pPr lvl="2" eaLnBrk="1" hangingPunct="1">
              <a:buFontTx/>
              <a:buNone/>
            </a:pPr>
            <a:r>
              <a:rPr lang="en-US" smtClean="0">
                <a:solidFill>
                  <a:srgbClr val="0000FF"/>
                </a:solidFill>
              </a:rPr>
              <a:t>a.push("a")        # a = [1, 2, 3, "a"]</a:t>
            </a:r>
          </a:p>
          <a:p>
            <a:pPr lvl="2" eaLnBrk="1" hangingPunct="1">
              <a:buFontTx/>
              <a:buNone/>
            </a:pPr>
            <a:r>
              <a:rPr lang="en-US" smtClean="0">
                <a:solidFill>
                  <a:srgbClr val="0000FF"/>
                </a:solidFill>
              </a:rPr>
              <a:t>x = a.pop           # x = "a"</a:t>
            </a:r>
          </a:p>
          <a:p>
            <a:pPr lvl="2" eaLnBrk="1" hangingPunct="1">
              <a:buFontTx/>
              <a:buNone/>
            </a:pPr>
            <a:r>
              <a:rPr lang="en-US" smtClean="0">
                <a:solidFill>
                  <a:srgbClr val="0000FF"/>
                </a:solidFill>
              </a:rPr>
              <a:t>a.unshift("b")     # a = ["b", 1, 2, 3]</a:t>
            </a:r>
          </a:p>
          <a:p>
            <a:pPr lvl="2" eaLnBrk="1" hangingPunct="1">
              <a:buFontTx/>
              <a:buNone/>
            </a:pPr>
            <a:r>
              <a:rPr lang="en-US" smtClean="0">
                <a:solidFill>
                  <a:srgbClr val="0000FF"/>
                </a:solidFill>
              </a:rPr>
              <a:t>y = a.shift          # y = "b"</a:t>
            </a:r>
          </a:p>
          <a:p>
            <a:pPr lvl="1" eaLnBrk="1" hangingPunct="1"/>
            <a:r>
              <a:rPr lang="en-US" smtClean="0"/>
              <a:t>to model a stack </a:t>
            </a:r>
            <a:r>
              <a:rPr lang="en-US" smtClean="0">
                <a:solidFill>
                  <a:srgbClr val="0000FF"/>
                </a:solidFill>
              </a:rPr>
              <a:t>push</a:t>
            </a:r>
            <a:r>
              <a:rPr lang="en-US" smtClean="0"/>
              <a:t> and </a:t>
            </a:r>
            <a:r>
              <a:rPr lang="en-US" smtClean="0">
                <a:solidFill>
                  <a:srgbClr val="0000FF"/>
                </a:solidFill>
              </a:rPr>
              <a:t>pop</a:t>
            </a:r>
            <a:r>
              <a:rPr lang="en-US" smtClean="0"/>
              <a:t> can be used; </a:t>
            </a:r>
            <a:r>
              <a:rPr lang="en-US" smtClean="0">
                <a:solidFill>
                  <a:srgbClr val="0000FF"/>
                </a:solidFill>
              </a:rPr>
              <a:t>unshift</a:t>
            </a:r>
            <a:r>
              <a:rPr lang="en-US" smtClean="0"/>
              <a:t> and </a:t>
            </a:r>
            <a:r>
              <a:rPr lang="en-US" smtClean="0">
                <a:solidFill>
                  <a:srgbClr val="0000FF"/>
                </a:solidFill>
              </a:rPr>
              <a:t>pop</a:t>
            </a:r>
            <a:r>
              <a:rPr lang="en-US" smtClean="0"/>
              <a:t> will model a queue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469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4692">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4692">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4692">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469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4692">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4692">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4692">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4692">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14692">
                                            <p:txEl>
                                              <p:pRg st="9" end="9"/>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14692">
                                            <p:txEl>
                                              <p:pRg st="10" end="10"/>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14692">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692" grpId="0" build="p"/>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Rectangle 6"/>
          <p:cNvSpPr>
            <a:spLocks noGrp="1" noChangeArrowheads="1"/>
          </p:cNvSpPr>
          <p:nvPr>
            <p:ph type="sldNum" sz="quarter" idx="11"/>
          </p:nvPr>
        </p:nvSpPr>
        <p:spPr/>
        <p:txBody>
          <a:bodyPr/>
          <a:lstStyle/>
          <a:p>
            <a:pPr>
              <a:defRPr/>
            </a:pPr>
            <a:fld id="{C8268757-4164-4878-A231-EE45A2197002}" type="slidenum">
              <a:rPr lang="en-US"/>
              <a:pPr>
                <a:defRPr/>
              </a:pPr>
              <a:t>24</a:t>
            </a:fld>
            <a:endParaRPr lang="en-US"/>
          </a:p>
        </p:txBody>
      </p:sp>
      <p:sp>
        <p:nvSpPr>
          <p:cNvPr id="5" name="Footer Placeholder 3"/>
          <p:cNvSpPr txBox="1">
            <a:spLocks noGrp="1"/>
          </p:cNvSpPr>
          <p:nvPr/>
        </p:nvSpPr>
        <p:spPr bwMode="auto">
          <a:xfrm>
            <a:off x="457200" y="6477000"/>
            <a:ext cx="5562600" cy="228600"/>
          </a:xfrm>
          <a:prstGeom prst="rect">
            <a:avLst/>
          </a:prstGeom>
          <a:noFill/>
          <a:ln>
            <a:miter lim="800000"/>
            <a:headEnd/>
            <a:tailEnd/>
          </a:ln>
        </p:spPr>
        <p:txBody>
          <a:bodyPr/>
          <a:lstStyle/>
          <a:p>
            <a:pPr eaLnBrk="0" hangingPunct="0">
              <a:defRPr/>
            </a:pPr>
            <a:r>
              <a:rPr lang="en-US" sz="1200" b="0">
                <a:latin typeface="+mn-lt"/>
              </a:rPr>
              <a:t>CMSC 330</a:t>
            </a:r>
          </a:p>
        </p:txBody>
      </p:sp>
      <p:sp>
        <p:nvSpPr>
          <p:cNvPr id="6" name="Slide Number Placeholder 4"/>
          <p:cNvSpPr txBox="1">
            <a:spLocks noGrp="1"/>
          </p:cNvSpPr>
          <p:nvPr/>
        </p:nvSpPr>
        <p:spPr bwMode="auto">
          <a:xfrm>
            <a:off x="6705600" y="6477000"/>
            <a:ext cx="1905000" cy="228600"/>
          </a:xfrm>
          <a:prstGeom prst="rect">
            <a:avLst/>
          </a:prstGeom>
          <a:noFill/>
          <a:ln>
            <a:miter lim="800000"/>
            <a:headEnd/>
            <a:tailEnd/>
          </a:ln>
        </p:spPr>
        <p:txBody>
          <a:bodyPr/>
          <a:lstStyle/>
          <a:p>
            <a:pPr algn="r" eaLnBrk="0" hangingPunct="0">
              <a:defRPr/>
            </a:pPr>
            <a:fld id="{928F0971-EF47-47B9-A9E8-3A317C7E6BF3}" type="slidenum">
              <a:rPr lang="en-US" sz="1200" b="0">
                <a:latin typeface="+mn-lt"/>
              </a:rPr>
              <a:pPr algn="r" eaLnBrk="0" hangingPunct="0">
                <a:defRPr/>
              </a:pPr>
              <a:t>24</a:t>
            </a:fld>
            <a:endParaRPr lang="en-US" sz="1200" b="0">
              <a:latin typeface="+mn-lt"/>
            </a:endParaRPr>
          </a:p>
        </p:txBody>
      </p:sp>
      <p:sp>
        <p:nvSpPr>
          <p:cNvPr id="60420" name="Rectangle 2"/>
          <p:cNvSpPr>
            <a:spLocks noGrp="1" noChangeArrowheads="1"/>
          </p:cNvSpPr>
          <p:nvPr>
            <p:ph type="title" idx="4294967295"/>
          </p:nvPr>
        </p:nvSpPr>
        <p:spPr/>
        <p:txBody>
          <a:bodyPr/>
          <a:lstStyle/>
          <a:p>
            <a:pPr eaLnBrk="1" hangingPunct="1"/>
            <a:r>
              <a:rPr lang="en-US" smtClean="0"/>
              <a:t>Iterating through Arrays</a:t>
            </a:r>
          </a:p>
        </p:txBody>
      </p:sp>
      <p:sp>
        <p:nvSpPr>
          <p:cNvPr id="430083" name="Rectangle 3"/>
          <p:cNvSpPr>
            <a:spLocks noGrp="1" noChangeArrowheads="1"/>
          </p:cNvSpPr>
          <p:nvPr>
            <p:ph type="body" idx="4294967295"/>
          </p:nvPr>
        </p:nvSpPr>
        <p:spPr/>
        <p:txBody>
          <a:bodyPr/>
          <a:lstStyle/>
          <a:p>
            <a:pPr eaLnBrk="1" hangingPunct="1"/>
            <a:r>
              <a:rPr lang="en-US" smtClean="0"/>
              <a:t>It's easy to iterate over an array with </a:t>
            </a:r>
            <a:r>
              <a:rPr lang="en-US" smtClean="0">
                <a:solidFill>
                  <a:srgbClr val="0000FF"/>
                </a:solidFill>
              </a:rPr>
              <a:t>while</a:t>
            </a:r>
            <a:endParaRPr lang="en-US" smtClean="0"/>
          </a:p>
          <a:p>
            <a:pPr eaLnBrk="1" hangingPunct="1"/>
            <a:endParaRPr lang="en-US" smtClean="0"/>
          </a:p>
          <a:p>
            <a:pPr eaLnBrk="1" hangingPunct="1"/>
            <a:endParaRPr lang="en-US" smtClean="0"/>
          </a:p>
          <a:p>
            <a:pPr eaLnBrk="1" hangingPunct="1"/>
            <a:endParaRPr lang="en-US" smtClean="0"/>
          </a:p>
          <a:p>
            <a:pPr eaLnBrk="1" hangingPunct="1"/>
            <a:endParaRPr lang="en-US" smtClean="0"/>
          </a:p>
          <a:p>
            <a:pPr eaLnBrk="1" hangingPunct="1"/>
            <a:r>
              <a:rPr lang="en-US" smtClean="0"/>
              <a:t>Looping through all elements of an array is very common</a:t>
            </a:r>
          </a:p>
          <a:p>
            <a:pPr lvl="1" eaLnBrk="1" hangingPunct="1"/>
            <a:r>
              <a:rPr lang="en-US" smtClean="0"/>
              <a:t>and there’s a better way to do it in Ruby</a:t>
            </a:r>
          </a:p>
        </p:txBody>
      </p:sp>
      <p:sp>
        <p:nvSpPr>
          <p:cNvPr id="60422" name="Text Box 4"/>
          <p:cNvSpPr txBox="1">
            <a:spLocks noChangeArrowheads="1"/>
          </p:cNvSpPr>
          <p:nvPr/>
        </p:nvSpPr>
        <p:spPr bwMode="auto">
          <a:xfrm>
            <a:off x="2514600" y="2133600"/>
            <a:ext cx="3124200" cy="1752600"/>
          </a:xfrm>
          <a:prstGeom prst="rect">
            <a:avLst/>
          </a:prstGeom>
          <a:noFill/>
          <a:ln w="12700">
            <a:solidFill>
              <a:schemeClr val="tx1"/>
            </a:solidFill>
            <a:miter lim="800000"/>
            <a:headEnd/>
            <a:tailEnd/>
          </a:ln>
        </p:spPr>
        <p:txBody>
          <a:bodyPr>
            <a:spAutoFit/>
          </a:bodyPr>
          <a:lstStyle/>
          <a:p>
            <a:pPr eaLnBrk="0" hangingPunct="0"/>
            <a:r>
              <a:rPr lang="en-US"/>
              <a:t>a = [1,2,3,4,5]</a:t>
            </a:r>
          </a:p>
          <a:p>
            <a:pPr eaLnBrk="0" hangingPunct="0"/>
            <a:r>
              <a:rPr lang="en-US"/>
              <a:t>i = 0</a:t>
            </a:r>
          </a:p>
          <a:p>
            <a:pPr eaLnBrk="0" hangingPunct="0"/>
            <a:r>
              <a:rPr lang="en-US"/>
              <a:t>while i &lt; a.length</a:t>
            </a:r>
          </a:p>
          <a:p>
            <a:pPr eaLnBrk="0" hangingPunct="0"/>
            <a:r>
              <a:rPr lang="en-US"/>
              <a:t>  puts a[i]</a:t>
            </a:r>
          </a:p>
          <a:p>
            <a:pPr eaLnBrk="0" hangingPunct="0"/>
            <a:r>
              <a:rPr lang="en-US"/>
              <a:t>  i = i + 1</a:t>
            </a:r>
          </a:p>
          <a:p>
            <a:pPr eaLnBrk="0" hangingPunct="0"/>
            <a:r>
              <a:rPr lang="en-US"/>
              <a:t>end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008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3008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 name="Rectangle 6"/>
          <p:cNvSpPr>
            <a:spLocks noGrp="1" noChangeArrowheads="1"/>
          </p:cNvSpPr>
          <p:nvPr>
            <p:ph type="sldNum" sz="quarter" idx="11"/>
          </p:nvPr>
        </p:nvSpPr>
        <p:spPr/>
        <p:txBody>
          <a:bodyPr/>
          <a:lstStyle/>
          <a:p>
            <a:pPr>
              <a:defRPr/>
            </a:pPr>
            <a:fld id="{40D55D0B-C8CC-4439-9BEA-955D0F1D0BF2}" type="slidenum">
              <a:rPr lang="en-US"/>
              <a:pPr>
                <a:defRPr/>
              </a:pPr>
              <a:t>25</a:t>
            </a:fld>
            <a:endParaRPr lang="en-US"/>
          </a:p>
        </p:txBody>
      </p:sp>
      <p:sp>
        <p:nvSpPr>
          <p:cNvPr id="6" name="Footer Placeholder 3"/>
          <p:cNvSpPr txBox="1">
            <a:spLocks noGrp="1"/>
          </p:cNvSpPr>
          <p:nvPr/>
        </p:nvSpPr>
        <p:spPr bwMode="auto">
          <a:xfrm>
            <a:off x="457200" y="6477000"/>
            <a:ext cx="5562600" cy="228600"/>
          </a:xfrm>
          <a:prstGeom prst="rect">
            <a:avLst/>
          </a:prstGeom>
          <a:noFill/>
          <a:ln>
            <a:miter lim="800000"/>
            <a:headEnd/>
            <a:tailEnd/>
          </a:ln>
        </p:spPr>
        <p:txBody>
          <a:bodyPr/>
          <a:lstStyle/>
          <a:p>
            <a:pPr eaLnBrk="0" hangingPunct="0">
              <a:defRPr/>
            </a:pPr>
            <a:r>
              <a:rPr lang="en-US" sz="1200" b="0">
                <a:latin typeface="+mn-lt"/>
              </a:rPr>
              <a:t>CMSC 330</a:t>
            </a:r>
          </a:p>
        </p:txBody>
      </p:sp>
      <p:sp>
        <p:nvSpPr>
          <p:cNvPr id="7" name="Slide Number Placeholder 4"/>
          <p:cNvSpPr txBox="1">
            <a:spLocks noGrp="1"/>
          </p:cNvSpPr>
          <p:nvPr/>
        </p:nvSpPr>
        <p:spPr bwMode="auto">
          <a:xfrm>
            <a:off x="6705600" y="6477000"/>
            <a:ext cx="1905000" cy="228600"/>
          </a:xfrm>
          <a:prstGeom prst="rect">
            <a:avLst/>
          </a:prstGeom>
          <a:noFill/>
          <a:ln>
            <a:miter lim="800000"/>
            <a:headEnd/>
            <a:tailEnd/>
          </a:ln>
        </p:spPr>
        <p:txBody>
          <a:bodyPr/>
          <a:lstStyle/>
          <a:p>
            <a:pPr algn="r" eaLnBrk="0" hangingPunct="0">
              <a:defRPr/>
            </a:pPr>
            <a:fld id="{E84F5E1B-7D4B-4C66-8C19-F6661B144FDA}" type="slidenum">
              <a:rPr lang="en-US" sz="1200" b="0">
                <a:latin typeface="+mn-lt"/>
              </a:rPr>
              <a:pPr algn="r" eaLnBrk="0" hangingPunct="0">
                <a:defRPr/>
              </a:pPr>
              <a:t>25</a:t>
            </a:fld>
            <a:endParaRPr lang="en-US" sz="1200" b="0">
              <a:latin typeface="+mn-lt"/>
            </a:endParaRPr>
          </a:p>
        </p:txBody>
      </p:sp>
      <p:sp>
        <p:nvSpPr>
          <p:cNvPr id="62468" name="Rectangle 2"/>
          <p:cNvSpPr>
            <a:spLocks noGrp="1" noChangeArrowheads="1"/>
          </p:cNvSpPr>
          <p:nvPr>
            <p:ph type="title" idx="4294967295"/>
          </p:nvPr>
        </p:nvSpPr>
        <p:spPr/>
        <p:txBody>
          <a:bodyPr/>
          <a:lstStyle/>
          <a:p>
            <a:pPr eaLnBrk="1" hangingPunct="1"/>
            <a:r>
              <a:rPr lang="en-US" smtClean="0"/>
              <a:t>Iteration and Code Blocks</a:t>
            </a:r>
          </a:p>
        </p:txBody>
      </p:sp>
      <p:sp>
        <p:nvSpPr>
          <p:cNvPr id="62469" name="Rectangle 3"/>
          <p:cNvSpPr>
            <a:spLocks noGrp="1" noChangeArrowheads="1"/>
          </p:cNvSpPr>
          <p:nvPr>
            <p:ph type="body" idx="4294967295"/>
          </p:nvPr>
        </p:nvSpPr>
        <p:spPr/>
        <p:txBody>
          <a:bodyPr/>
          <a:lstStyle/>
          <a:p>
            <a:pPr eaLnBrk="1" hangingPunct="1"/>
            <a:r>
              <a:rPr lang="en-US" smtClean="0"/>
              <a:t>The </a:t>
            </a:r>
            <a:r>
              <a:rPr lang="en-US" smtClean="0">
                <a:solidFill>
                  <a:srgbClr val="0000FF"/>
                </a:solidFill>
              </a:rPr>
              <a:t>Array</a:t>
            </a:r>
            <a:r>
              <a:rPr lang="en-US" smtClean="0"/>
              <a:t> class also has an </a:t>
            </a:r>
            <a:r>
              <a:rPr lang="en-US" smtClean="0">
                <a:solidFill>
                  <a:srgbClr val="0000FF"/>
                </a:solidFill>
              </a:rPr>
              <a:t>each</a:t>
            </a:r>
            <a:r>
              <a:rPr lang="en-US" smtClean="0"/>
              <a:t> method, which also uses a code block</a:t>
            </a:r>
            <a:endParaRPr lang="en-US" i="1" smtClean="0"/>
          </a:p>
        </p:txBody>
      </p:sp>
      <p:sp>
        <p:nvSpPr>
          <p:cNvPr id="62470" name="Text Box 4"/>
          <p:cNvSpPr txBox="1">
            <a:spLocks noChangeArrowheads="1"/>
          </p:cNvSpPr>
          <p:nvPr/>
        </p:nvSpPr>
        <p:spPr bwMode="auto">
          <a:xfrm>
            <a:off x="3124200" y="2743200"/>
            <a:ext cx="3124200" cy="654050"/>
          </a:xfrm>
          <a:prstGeom prst="rect">
            <a:avLst/>
          </a:prstGeom>
          <a:noFill/>
          <a:ln w="12700">
            <a:solidFill>
              <a:schemeClr val="tx1"/>
            </a:solidFill>
            <a:miter lim="800000"/>
            <a:headEnd/>
            <a:tailEnd/>
          </a:ln>
        </p:spPr>
        <p:txBody>
          <a:bodyPr>
            <a:spAutoFit/>
          </a:bodyPr>
          <a:lstStyle/>
          <a:p>
            <a:pPr eaLnBrk="0" hangingPunct="0"/>
            <a:r>
              <a:rPr lang="en-US"/>
              <a:t>a = [1,2,3,4,5]</a:t>
            </a:r>
          </a:p>
          <a:p>
            <a:pPr eaLnBrk="0" hangingPunct="0"/>
            <a:r>
              <a:rPr lang="en-US"/>
              <a:t>a.each { |x| puts x }</a:t>
            </a:r>
          </a:p>
        </p:txBody>
      </p:sp>
      <p:sp>
        <p:nvSpPr>
          <p:cNvPr id="443404" name="Text Box 12"/>
          <p:cNvSpPr txBox="1">
            <a:spLocks noChangeArrowheads="1"/>
          </p:cNvSpPr>
          <p:nvPr/>
        </p:nvSpPr>
        <p:spPr bwMode="auto">
          <a:xfrm>
            <a:off x="2438400" y="4038600"/>
            <a:ext cx="4267200" cy="1203325"/>
          </a:xfrm>
          <a:prstGeom prst="rect">
            <a:avLst/>
          </a:prstGeom>
          <a:noFill/>
          <a:ln w="12700">
            <a:solidFill>
              <a:schemeClr val="tx1"/>
            </a:solidFill>
            <a:miter lim="800000"/>
            <a:headEnd/>
            <a:tailEnd/>
          </a:ln>
        </p:spPr>
        <p:txBody>
          <a:bodyPr>
            <a:spAutoFit/>
          </a:bodyPr>
          <a:lstStyle/>
          <a:p>
            <a:pPr eaLnBrk="0" hangingPunct="0"/>
            <a:r>
              <a:rPr lang="en-US"/>
              <a:t>a = [1,2,3,4,5]</a:t>
            </a:r>
          </a:p>
          <a:p>
            <a:pPr eaLnBrk="0" hangingPunct="0"/>
            <a:r>
              <a:rPr lang="en-US"/>
              <a:t>sum = 0</a:t>
            </a:r>
          </a:p>
          <a:p>
            <a:pPr eaLnBrk="0" hangingPunct="0"/>
            <a:r>
              <a:rPr lang="en-US"/>
              <a:t>a.each { |x| sum = sum + x }</a:t>
            </a:r>
          </a:p>
          <a:p>
            <a:pPr eaLnBrk="0" hangingPunct="0"/>
            <a:r>
              <a:rPr lang="en-US"/>
              <a:t>printf("sum is %d\n", sum)</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34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3404" grpId="0" animBg="1"/>
    </p:bld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Rectangle 6"/>
          <p:cNvSpPr>
            <a:spLocks noGrp="1" noChangeArrowheads="1"/>
          </p:cNvSpPr>
          <p:nvPr>
            <p:ph type="sldNum" sz="quarter" idx="11"/>
          </p:nvPr>
        </p:nvSpPr>
        <p:spPr/>
        <p:txBody>
          <a:bodyPr/>
          <a:lstStyle/>
          <a:p>
            <a:pPr>
              <a:defRPr/>
            </a:pPr>
            <a:fld id="{7053BCFB-956E-454D-BA6E-B299305E243C}" type="slidenum">
              <a:rPr lang="en-US"/>
              <a:pPr>
                <a:defRPr/>
              </a:pPr>
              <a:t>26</a:t>
            </a:fld>
            <a:endParaRPr lang="en-US"/>
          </a:p>
        </p:txBody>
      </p:sp>
      <p:sp>
        <p:nvSpPr>
          <p:cNvPr id="5" name="Footer Placeholder 3"/>
          <p:cNvSpPr txBox="1">
            <a:spLocks noGrp="1"/>
          </p:cNvSpPr>
          <p:nvPr/>
        </p:nvSpPr>
        <p:spPr bwMode="auto">
          <a:xfrm>
            <a:off x="457200" y="6477000"/>
            <a:ext cx="5562600" cy="228600"/>
          </a:xfrm>
          <a:prstGeom prst="rect">
            <a:avLst/>
          </a:prstGeom>
          <a:noFill/>
          <a:ln>
            <a:miter lim="800000"/>
            <a:headEnd/>
            <a:tailEnd/>
          </a:ln>
        </p:spPr>
        <p:txBody>
          <a:bodyPr/>
          <a:lstStyle/>
          <a:p>
            <a:pPr eaLnBrk="0" hangingPunct="0">
              <a:defRPr/>
            </a:pPr>
            <a:r>
              <a:rPr lang="en-US" sz="1200" b="0">
                <a:latin typeface="+mn-lt"/>
              </a:rPr>
              <a:t>CMSC 330</a:t>
            </a:r>
          </a:p>
        </p:txBody>
      </p:sp>
      <p:sp>
        <p:nvSpPr>
          <p:cNvPr id="6" name="Slide Number Placeholder 4"/>
          <p:cNvSpPr txBox="1">
            <a:spLocks noGrp="1"/>
          </p:cNvSpPr>
          <p:nvPr/>
        </p:nvSpPr>
        <p:spPr bwMode="auto">
          <a:xfrm>
            <a:off x="6705600" y="6477000"/>
            <a:ext cx="1905000" cy="228600"/>
          </a:xfrm>
          <a:prstGeom prst="rect">
            <a:avLst/>
          </a:prstGeom>
          <a:noFill/>
          <a:ln>
            <a:miter lim="800000"/>
            <a:headEnd/>
            <a:tailEnd/>
          </a:ln>
        </p:spPr>
        <p:txBody>
          <a:bodyPr/>
          <a:lstStyle/>
          <a:p>
            <a:pPr algn="r" eaLnBrk="0" hangingPunct="0">
              <a:defRPr/>
            </a:pPr>
            <a:fld id="{DC879ED7-BFC3-4FFF-A7D3-A2FDF23FE129}" type="slidenum">
              <a:rPr lang="en-US" sz="1200" b="0">
                <a:latin typeface="+mn-lt"/>
              </a:rPr>
              <a:pPr algn="r" eaLnBrk="0" hangingPunct="0">
                <a:defRPr/>
              </a:pPr>
              <a:t>26</a:t>
            </a:fld>
            <a:endParaRPr lang="en-US" sz="1200" b="0">
              <a:latin typeface="+mn-lt"/>
            </a:endParaRPr>
          </a:p>
        </p:txBody>
      </p:sp>
      <p:sp>
        <p:nvSpPr>
          <p:cNvPr id="64516" name="Rectangle 2"/>
          <p:cNvSpPr>
            <a:spLocks noGrp="1" noChangeArrowheads="1"/>
          </p:cNvSpPr>
          <p:nvPr>
            <p:ph type="title" idx="4294967295"/>
          </p:nvPr>
        </p:nvSpPr>
        <p:spPr/>
        <p:txBody>
          <a:bodyPr/>
          <a:lstStyle/>
          <a:p>
            <a:pPr eaLnBrk="1" hangingPunct="1"/>
            <a:r>
              <a:rPr lang="en-US" smtClean="0"/>
              <a:t>More Examples of Code Blocks</a:t>
            </a:r>
          </a:p>
        </p:txBody>
      </p:sp>
      <p:sp>
        <p:nvSpPr>
          <p:cNvPr id="432131" name="Rectangle 3"/>
          <p:cNvSpPr>
            <a:spLocks noGrp="1" noChangeArrowheads="1"/>
          </p:cNvSpPr>
          <p:nvPr>
            <p:ph type="body" idx="4294967295"/>
          </p:nvPr>
        </p:nvSpPr>
        <p:spPr>
          <a:xfrm>
            <a:off x="457200" y="2895600"/>
            <a:ext cx="8153400" cy="3505200"/>
          </a:xfrm>
        </p:spPr>
        <p:txBody>
          <a:bodyPr/>
          <a:lstStyle/>
          <a:p>
            <a:pPr lvl="1" eaLnBrk="1" hangingPunct="1"/>
            <a:r>
              <a:rPr lang="en-US" smtClean="0">
                <a:solidFill>
                  <a:srgbClr val="0000FF"/>
                </a:solidFill>
              </a:rPr>
              <a:t>n.times</a:t>
            </a:r>
            <a:r>
              <a:rPr lang="en-US" smtClean="0"/>
              <a:t> runs code block </a:t>
            </a:r>
            <a:r>
              <a:rPr lang="en-US" smtClean="0">
                <a:solidFill>
                  <a:srgbClr val="0000FF"/>
                </a:solidFill>
              </a:rPr>
              <a:t>n</a:t>
            </a:r>
            <a:r>
              <a:rPr lang="en-US" smtClean="0"/>
              <a:t> times</a:t>
            </a:r>
          </a:p>
          <a:p>
            <a:pPr lvl="1" eaLnBrk="1" hangingPunct="1"/>
            <a:r>
              <a:rPr lang="en-US" smtClean="0">
                <a:solidFill>
                  <a:srgbClr val="0000FF"/>
                </a:solidFill>
              </a:rPr>
              <a:t>n.upto(m)</a:t>
            </a:r>
            <a:r>
              <a:rPr lang="en-US" smtClean="0"/>
              <a:t> runs code block for integers </a:t>
            </a:r>
            <a:r>
              <a:rPr lang="en-US" smtClean="0">
                <a:solidFill>
                  <a:srgbClr val="0000FF"/>
                </a:solidFill>
              </a:rPr>
              <a:t>n</a:t>
            </a:r>
            <a:r>
              <a:rPr lang="en-US" smtClean="0"/>
              <a:t>..</a:t>
            </a:r>
            <a:r>
              <a:rPr lang="en-US" smtClean="0">
                <a:solidFill>
                  <a:srgbClr val="0000FF"/>
                </a:solidFill>
              </a:rPr>
              <a:t>m</a:t>
            </a:r>
          </a:p>
          <a:p>
            <a:pPr lvl="1" eaLnBrk="1" hangingPunct="1"/>
            <a:r>
              <a:rPr lang="en-US" smtClean="0">
                <a:solidFill>
                  <a:srgbClr val="0000FF"/>
                </a:solidFill>
              </a:rPr>
              <a:t>a.find</a:t>
            </a:r>
            <a:r>
              <a:rPr lang="en-US" smtClean="0"/>
              <a:t> returns first element </a:t>
            </a:r>
            <a:r>
              <a:rPr lang="en-US" smtClean="0">
                <a:solidFill>
                  <a:srgbClr val="0000FF"/>
                </a:solidFill>
              </a:rPr>
              <a:t>x</a:t>
            </a:r>
            <a:r>
              <a:rPr lang="en-US" smtClean="0"/>
              <a:t> of array such that  the block returns true for </a:t>
            </a:r>
            <a:r>
              <a:rPr lang="en-US" smtClean="0">
                <a:solidFill>
                  <a:srgbClr val="0000FF"/>
                </a:solidFill>
              </a:rPr>
              <a:t>x</a:t>
            </a:r>
            <a:endParaRPr lang="en-US" smtClean="0"/>
          </a:p>
          <a:p>
            <a:pPr lvl="1" eaLnBrk="1" hangingPunct="1"/>
            <a:r>
              <a:rPr lang="en-US" smtClean="0">
                <a:solidFill>
                  <a:srgbClr val="0000FF"/>
                </a:solidFill>
              </a:rPr>
              <a:t>a.collect</a:t>
            </a:r>
            <a:r>
              <a:rPr lang="en-US" smtClean="0"/>
              <a:t> applies block to each element of array and returns new array</a:t>
            </a:r>
          </a:p>
          <a:p>
            <a:pPr eaLnBrk="1" hangingPunct="1">
              <a:buFontTx/>
              <a:buNone/>
            </a:pPr>
            <a:endParaRPr lang="en-US" smtClean="0"/>
          </a:p>
        </p:txBody>
      </p:sp>
      <p:sp>
        <p:nvSpPr>
          <p:cNvPr id="64518" name="Text Box 4"/>
          <p:cNvSpPr txBox="1">
            <a:spLocks noChangeArrowheads="1"/>
          </p:cNvSpPr>
          <p:nvPr/>
        </p:nvSpPr>
        <p:spPr bwMode="auto">
          <a:xfrm>
            <a:off x="1295400" y="1524000"/>
            <a:ext cx="7315200" cy="1203325"/>
          </a:xfrm>
          <a:prstGeom prst="rect">
            <a:avLst/>
          </a:prstGeom>
          <a:noFill/>
          <a:ln w="12700">
            <a:solidFill>
              <a:schemeClr val="tx1"/>
            </a:solidFill>
            <a:miter lim="800000"/>
            <a:headEnd/>
            <a:tailEnd/>
          </a:ln>
        </p:spPr>
        <p:txBody>
          <a:bodyPr>
            <a:spAutoFit/>
          </a:bodyPr>
          <a:lstStyle/>
          <a:p>
            <a:pPr eaLnBrk="0" hangingPunct="0"/>
            <a:r>
              <a:rPr lang="en-US"/>
              <a:t>3.times { puts "hello"; puts "goodbye" }</a:t>
            </a:r>
          </a:p>
          <a:p>
            <a:pPr eaLnBrk="0" hangingPunct="0"/>
            <a:r>
              <a:rPr lang="en-US"/>
              <a:t>5.upto(10) { |x| puts(x + 1) }</a:t>
            </a:r>
          </a:p>
          <a:p>
            <a:pPr eaLnBrk="0" hangingPunct="0"/>
            <a:r>
              <a:rPr lang="en-US"/>
              <a:t>[1,2,3,4,5].find { |y| y % 2 == 0 }</a:t>
            </a:r>
          </a:p>
          <a:p>
            <a:pPr eaLnBrk="0" hangingPunct="0"/>
            <a:r>
              <a:rPr lang="en-US"/>
              <a:t>[5,4,3].collect { |x| -x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213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3213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3213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3213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Rectangle 6"/>
          <p:cNvSpPr>
            <a:spLocks noGrp="1" noChangeArrowheads="1"/>
          </p:cNvSpPr>
          <p:nvPr>
            <p:ph type="sldNum" sz="quarter" idx="11"/>
          </p:nvPr>
        </p:nvSpPr>
        <p:spPr/>
        <p:txBody>
          <a:bodyPr/>
          <a:lstStyle/>
          <a:p>
            <a:pPr>
              <a:defRPr/>
            </a:pPr>
            <a:fld id="{D1AB11D5-D3C2-4ABE-8D7C-8868CC7F116A}" type="slidenum">
              <a:rPr lang="en-US"/>
              <a:pPr>
                <a:defRPr/>
              </a:pPr>
              <a:t>27</a:t>
            </a:fld>
            <a:endParaRPr lang="en-US"/>
          </a:p>
        </p:txBody>
      </p:sp>
      <p:sp>
        <p:nvSpPr>
          <p:cNvPr id="5" name="Footer Placeholder 3"/>
          <p:cNvSpPr txBox="1">
            <a:spLocks noGrp="1"/>
          </p:cNvSpPr>
          <p:nvPr/>
        </p:nvSpPr>
        <p:spPr bwMode="auto">
          <a:xfrm>
            <a:off x="457200" y="6477000"/>
            <a:ext cx="5562600" cy="228600"/>
          </a:xfrm>
          <a:prstGeom prst="rect">
            <a:avLst/>
          </a:prstGeom>
          <a:noFill/>
          <a:ln>
            <a:miter lim="800000"/>
            <a:headEnd/>
            <a:tailEnd/>
          </a:ln>
        </p:spPr>
        <p:txBody>
          <a:bodyPr/>
          <a:lstStyle/>
          <a:p>
            <a:pPr eaLnBrk="0" hangingPunct="0">
              <a:defRPr/>
            </a:pPr>
            <a:r>
              <a:rPr lang="en-US" sz="1200" b="0">
                <a:latin typeface="+mn-lt"/>
              </a:rPr>
              <a:t>CMSC 330</a:t>
            </a:r>
          </a:p>
        </p:txBody>
      </p:sp>
      <p:sp>
        <p:nvSpPr>
          <p:cNvPr id="6" name="Slide Number Placeholder 4"/>
          <p:cNvSpPr txBox="1">
            <a:spLocks noGrp="1"/>
          </p:cNvSpPr>
          <p:nvPr/>
        </p:nvSpPr>
        <p:spPr bwMode="auto">
          <a:xfrm>
            <a:off x="6705600" y="6477000"/>
            <a:ext cx="1905000" cy="228600"/>
          </a:xfrm>
          <a:prstGeom prst="rect">
            <a:avLst/>
          </a:prstGeom>
          <a:noFill/>
          <a:ln>
            <a:miter lim="800000"/>
            <a:headEnd/>
            <a:tailEnd/>
          </a:ln>
        </p:spPr>
        <p:txBody>
          <a:bodyPr/>
          <a:lstStyle/>
          <a:p>
            <a:pPr algn="r" eaLnBrk="0" hangingPunct="0">
              <a:defRPr/>
            </a:pPr>
            <a:fld id="{636A4951-A37D-4C67-B8CF-1ED6A4DE0613}" type="slidenum">
              <a:rPr lang="en-US" sz="1200" b="0">
                <a:latin typeface="+mn-lt"/>
              </a:rPr>
              <a:pPr algn="r" eaLnBrk="0" hangingPunct="0">
                <a:defRPr/>
              </a:pPr>
              <a:t>27</a:t>
            </a:fld>
            <a:endParaRPr lang="en-US" sz="1200" b="0">
              <a:latin typeface="+mn-lt"/>
            </a:endParaRPr>
          </a:p>
        </p:txBody>
      </p:sp>
      <p:sp>
        <p:nvSpPr>
          <p:cNvPr id="66564" name="Rectangle 2"/>
          <p:cNvSpPr>
            <a:spLocks noGrp="1" noChangeArrowheads="1"/>
          </p:cNvSpPr>
          <p:nvPr>
            <p:ph type="title" idx="4294967295"/>
          </p:nvPr>
        </p:nvSpPr>
        <p:spPr/>
        <p:txBody>
          <a:bodyPr/>
          <a:lstStyle/>
          <a:p>
            <a:pPr eaLnBrk="1" hangingPunct="1"/>
            <a:r>
              <a:rPr lang="en-US" smtClean="0"/>
              <a:t>Another Example of Code Blocks</a:t>
            </a:r>
          </a:p>
        </p:txBody>
      </p:sp>
      <p:sp>
        <p:nvSpPr>
          <p:cNvPr id="122884" name="Rectangle 3"/>
          <p:cNvSpPr>
            <a:spLocks noGrp="1" noChangeArrowheads="1"/>
          </p:cNvSpPr>
          <p:nvPr>
            <p:ph type="body" idx="4294967295"/>
          </p:nvPr>
        </p:nvSpPr>
        <p:spPr>
          <a:xfrm>
            <a:off x="457200" y="3276600"/>
            <a:ext cx="8153400" cy="3124200"/>
          </a:xfrm>
        </p:spPr>
        <p:txBody>
          <a:bodyPr/>
          <a:lstStyle/>
          <a:p>
            <a:pPr lvl="1" eaLnBrk="1" hangingPunct="1"/>
            <a:r>
              <a:rPr lang="en-US" smtClean="0">
                <a:solidFill>
                  <a:srgbClr val="0000FF"/>
                </a:solidFill>
              </a:rPr>
              <a:t>open</a:t>
            </a:r>
            <a:r>
              <a:rPr lang="en-US" smtClean="0"/>
              <a:t> method takes code block with file argument</a:t>
            </a:r>
          </a:p>
          <a:p>
            <a:pPr lvl="2" eaLnBrk="1" hangingPunct="1"/>
            <a:r>
              <a:rPr lang="en-US" smtClean="0"/>
              <a:t>file automatically closed after block executed</a:t>
            </a:r>
          </a:p>
          <a:p>
            <a:pPr lvl="1" eaLnBrk="1" hangingPunct="1"/>
            <a:r>
              <a:rPr lang="en-US" smtClean="0">
                <a:solidFill>
                  <a:srgbClr val="0000FF"/>
                </a:solidFill>
              </a:rPr>
              <a:t>readlines</a:t>
            </a:r>
            <a:r>
              <a:rPr lang="en-US" smtClean="0"/>
              <a:t> reads all lines from a file and returns an array of the lines read; use </a:t>
            </a:r>
            <a:r>
              <a:rPr lang="en-US" smtClean="0">
                <a:solidFill>
                  <a:srgbClr val="0000FF"/>
                </a:solidFill>
              </a:rPr>
              <a:t>each</a:t>
            </a:r>
            <a:r>
              <a:rPr lang="en-US" smtClean="0"/>
              <a:t> to iterate</a:t>
            </a:r>
          </a:p>
        </p:txBody>
      </p:sp>
      <p:sp>
        <p:nvSpPr>
          <p:cNvPr id="66566" name="Text Box 4"/>
          <p:cNvSpPr txBox="1">
            <a:spLocks noChangeArrowheads="1"/>
          </p:cNvSpPr>
          <p:nvPr/>
        </p:nvSpPr>
        <p:spPr bwMode="auto">
          <a:xfrm>
            <a:off x="1295400" y="1524000"/>
            <a:ext cx="7315200" cy="928688"/>
          </a:xfrm>
          <a:prstGeom prst="rect">
            <a:avLst/>
          </a:prstGeom>
          <a:noFill/>
          <a:ln w="12700">
            <a:solidFill>
              <a:schemeClr val="tx1"/>
            </a:solidFill>
            <a:miter lim="800000"/>
            <a:headEnd/>
            <a:tailEnd/>
          </a:ln>
        </p:spPr>
        <p:txBody>
          <a:bodyPr>
            <a:spAutoFit/>
          </a:bodyPr>
          <a:lstStyle/>
          <a:p>
            <a:pPr eaLnBrk="0" hangingPunct="0"/>
            <a:r>
              <a:rPr lang="en-US"/>
              <a:t>File.open("test.txt", "r") do |f|</a:t>
            </a:r>
          </a:p>
          <a:p>
            <a:pPr eaLnBrk="0" hangingPunct="0"/>
            <a:r>
              <a:rPr lang="en-US"/>
              <a:t>  f.readlines.each { |line| puts line }</a:t>
            </a:r>
          </a:p>
          <a:p>
            <a:pPr eaLnBrk="0" hangingPunct="0"/>
            <a:r>
              <a:rPr lang="en-US"/>
              <a:t>end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288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288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288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884" grpId="0" build="p"/>
    </p:bld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Rectangle 6"/>
          <p:cNvSpPr>
            <a:spLocks noGrp="1" noChangeArrowheads="1"/>
          </p:cNvSpPr>
          <p:nvPr>
            <p:ph type="sldNum" sz="quarter" idx="11"/>
          </p:nvPr>
        </p:nvSpPr>
        <p:spPr/>
        <p:txBody>
          <a:bodyPr/>
          <a:lstStyle/>
          <a:p>
            <a:pPr>
              <a:defRPr/>
            </a:pPr>
            <a:fld id="{91DE7155-1EF2-40C5-BAA5-C77D0509F4B5}" type="slidenum">
              <a:rPr lang="en-US"/>
              <a:pPr>
                <a:defRPr/>
              </a:pPr>
              <a:t>3</a:t>
            </a:fld>
            <a:endParaRPr lang="en-US"/>
          </a:p>
        </p:txBody>
      </p:sp>
      <p:sp>
        <p:nvSpPr>
          <p:cNvPr id="20482" name="Rectangle 2"/>
          <p:cNvSpPr>
            <a:spLocks noGrp="1" noChangeArrowheads="1"/>
          </p:cNvSpPr>
          <p:nvPr>
            <p:ph type="title"/>
          </p:nvPr>
        </p:nvSpPr>
        <p:spPr/>
        <p:txBody>
          <a:bodyPr/>
          <a:lstStyle/>
          <a:p>
            <a:r>
              <a:rPr lang="en-US" smtClean="0"/>
              <a:t>Notes For Java Programmers</a:t>
            </a:r>
          </a:p>
        </p:txBody>
      </p:sp>
      <p:sp>
        <p:nvSpPr>
          <p:cNvPr id="312323" name="Rectangle 3"/>
          <p:cNvSpPr>
            <a:spLocks noGrp="1" noChangeArrowheads="1"/>
          </p:cNvSpPr>
          <p:nvPr>
            <p:ph type="body" idx="1"/>
          </p:nvPr>
        </p:nvSpPr>
        <p:spPr/>
        <p:txBody>
          <a:bodyPr/>
          <a:lstStyle/>
          <a:p>
            <a:r>
              <a:rPr lang="en-US" smtClean="0"/>
              <a:t>Ruby does not support method overloading </a:t>
            </a:r>
          </a:p>
          <a:p>
            <a:pPr lvl="1"/>
            <a:r>
              <a:rPr lang="en-US" smtClean="0"/>
              <a:t>A typical Java class might have two or more constructors</a:t>
            </a:r>
          </a:p>
          <a:p>
            <a:pPr lvl="1"/>
            <a:r>
              <a:rPr lang="en-US" smtClean="0"/>
              <a:t>Since Ruby does not support method overloading there can only be one </a:t>
            </a:r>
            <a:r>
              <a:rPr lang="en-US" smtClean="0">
                <a:solidFill>
                  <a:srgbClr val="0000FF"/>
                </a:solidFill>
              </a:rPr>
              <a:t>initialize</a:t>
            </a:r>
            <a:r>
              <a:rPr lang="en-US" smtClean="0"/>
              <a:t> method in a class</a:t>
            </a:r>
          </a:p>
          <a:p>
            <a:r>
              <a:rPr lang="en-US" smtClean="0"/>
              <a:t>Ruby does issue an exception or warning if classes defines more than one </a:t>
            </a:r>
            <a:r>
              <a:rPr lang="en-US" smtClean="0">
                <a:solidFill>
                  <a:srgbClr val="0000FF"/>
                </a:solidFill>
              </a:rPr>
              <a:t>initialize</a:t>
            </a:r>
            <a:r>
              <a:rPr lang="en-US" smtClean="0"/>
              <a:t> method, but the last one defined will be the valid one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232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232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Rectangle 6"/>
          <p:cNvSpPr>
            <a:spLocks noGrp="1" noChangeArrowheads="1"/>
          </p:cNvSpPr>
          <p:nvPr>
            <p:ph type="sldNum" sz="quarter" idx="11"/>
          </p:nvPr>
        </p:nvSpPr>
        <p:spPr/>
        <p:txBody>
          <a:bodyPr/>
          <a:lstStyle/>
          <a:p>
            <a:pPr>
              <a:defRPr/>
            </a:pPr>
            <a:fld id="{740AEBF8-474B-4FE8-9650-B90AD24EE230}" type="slidenum">
              <a:rPr lang="en-US"/>
              <a:pPr>
                <a:defRPr/>
              </a:pPr>
              <a:t>4</a:t>
            </a:fld>
            <a:endParaRPr lang="en-US"/>
          </a:p>
        </p:txBody>
      </p:sp>
      <p:sp>
        <p:nvSpPr>
          <p:cNvPr id="4" name="Footer Placeholder 3"/>
          <p:cNvSpPr txBox="1">
            <a:spLocks noGrp="1"/>
          </p:cNvSpPr>
          <p:nvPr/>
        </p:nvSpPr>
        <p:spPr bwMode="auto">
          <a:xfrm>
            <a:off x="457200" y="6477000"/>
            <a:ext cx="5562600" cy="228600"/>
          </a:xfrm>
          <a:prstGeom prst="rect">
            <a:avLst/>
          </a:prstGeom>
          <a:noFill/>
          <a:ln>
            <a:miter lim="800000"/>
            <a:headEnd/>
            <a:tailEnd/>
          </a:ln>
        </p:spPr>
        <p:txBody>
          <a:bodyPr/>
          <a:lstStyle/>
          <a:p>
            <a:pPr eaLnBrk="0" hangingPunct="0">
              <a:defRPr/>
            </a:pPr>
            <a:r>
              <a:rPr lang="en-US" sz="1200" b="0">
                <a:latin typeface="+mn-lt"/>
              </a:rPr>
              <a:t>CMSC 330</a:t>
            </a:r>
          </a:p>
        </p:txBody>
      </p:sp>
      <p:sp>
        <p:nvSpPr>
          <p:cNvPr id="5" name="Slide Number Placeholder 4"/>
          <p:cNvSpPr txBox="1">
            <a:spLocks noGrp="1"/>
          </p:cNvSpPr>
          <p:nvPr/>
        </p:nvSpPr>
        <p:spPr bwMode="auto">
          <a:xfrm>
            <a:off x="6705600" y="6477000"/>
            <a:ext cx="1905000" cy="228600"/>
          </a:xfrm>
          <a:prstGeom prst="rect">
            <a:avLst/>
          </a:prstGeom>
          <a:noFill/>
          <a:ln>
            <a:miter lim="800000"/>
            <a:headEnd/>
            <a:tailEnd/>
          </a:ln>
        </p:spPr>
        <p:txBody>
          <a:bodyPr/>
          <a:lstStyle/>
          <a:p>
            <a:pPr algn="r" eaLnBrk="0" hangingPunct="0">
              <a:defRPr/>
            </a:pPr>
            <a:fld id="{7D5B73D8-6713-4B5D-BD3F-030BE5A202CE}" type="slidenum">
              <a:rPr lang="en-US" sz="1200" b="0">
                <a:latin typeface="+mn-lt"/>
              </a:rPr>
              <a:pPr algn="r" eaLnBrk="0" hangingPunct="0">
                <a:defRPr/>
              </a:pPr>
              <a:t>4</a:t>
            </a:fld>
            <a:endParaRPr lang="en-US" sz="1200" b="0">
              <a:latin typeface="+mn-lt"/>
            </a:endParaRPr>
          </a:p>
        </p:txBody>
      </p:sp>
      <p:sp>
        <p:nvSpPr>
          <p:cNvPr id="22532" name="Rectangle 2"/>
          <p:cNvSpPr>
            <a:spLocks noGrp="1" noChangeArrowheads="1"/>
          </p:cNvSpPr>
          <p:nvPr>
            <p:ph type="title" idx="4294967295"/>
          </p:nvPr>
        </p:nvSpPr>
        <p:spPr/>
        <p:txBody>
          <a:bodyPr/>
          <a:lstStyle/>
          <a:p>
            <a:pPr eaLnBrk="1" hangingPunct="1"/>
            <a:r>
              <a:rPr lang="en-US" smtClean="0"/>
              <a:t>Classes and Objects in Ruby (cont’d)</a:t>
            </a:r>
          </a:p>
        </p:txBody>
      </p:sp>
      <p:sp>
        <p:nvSpPr>
          <p:cNvPr id="81924" name="Rectangle 3"/>
          <p:cNvSpPr>
            <a:spLocks noGrp="1" noChangeArrowheads="1"/>
          </p:cNvSpPr>
          <p:nvPr>
            <p:ph type="body" idx="4294967295"/>
          </p:nvPr>
        </p:nvSpPr>
        <p:spPr/>
        <p:txBody>
          <a:bodyPr/>
          <a:lstStyle/>
          <a:p>
            <a:pPr eaLnBrk="1" hangingPunct="1"/>
            <a:r>
              <a:rPr lang="en-US" smtClean="0"/>
              <a:t>Recall classes begin with an uppercase letter</a:t>
            </a:r>
            <a:endParaRPr lang="en-US" smtClean="0">
              <a:solidFill>
                <a:srgbClr val="0000FF"/>
              </a:solidFill>
            </a:endParaRPr>
          </a:p>
          <a:p>
            <a:pPr eaLnBrk="1" hangingPunct="1"/>
            <a:r>
              <a:rPr lang="en-US" smtClean="0">
                <a:solidFill>
                  <a:srgbClr val="0000FF"/>
                </a:solidFill>
              </a:rPr>
              <a:t>inspect</a:t>
            </a:r>
            <a:r>
              <a:rPr lang="en-US" smtClean="0"/>
              <a:t> converts </a:t>
            </a:r>
            <a:r>
              <a:rPr lang="en-US" i="1" smtClean="0"/>
              <a:t>any</a:t>
            </a:r>
            <a:r>
              <a:rPr lang="en-US" smtClean="0"/>
              <a:t> instance to a string</a:t>
            </a:r>
          </a:p>
          <a:p>
            <a:pPr lvl="2" eaLnBrk="1" hangingPunct="1">
              <a:buFontTx/>
              <a:buNone/>
            </a:pPr>
            <a:r>
              <a:rPr lang="en-US" smtClean="0">
                <a:solidFill>
                  <a:srgbClr val="0000FF"/>
                </a:solidFill>
              </a:rPr>
              <a:t>irb(main):033:0&gt;</a:t>
            </a:r>
            <a:r>
              <a:rPr lang="en-US" smtClean="0"/>
              <a:t> p.inspect</a:t>
            </a:r>
          </a:p>
          <a:p>
            <a:pPr lvl="2" eaLnBrk="1" hangingPunct="1">
              <a:buFontTx/>
              <a:buNone/>
            </a:pPr>
            <a:r>
              <a:rPr lang="en-US" smtClean="0">
                <a:solidFill>
                  <a:srgbClr val="0000FF"/>
                </a:solidFill>
              </a:rPr>
              <a:t>=&gt; "#&lt;Point:0x54574 @y=4, @x=7&gt;"</a:t>
            </a:r>
            <a:endParaRPr lang="en-US" smtClean="0"/>
          </a:p>
          <a:p>
            <a:pPr eaLnBrk="1" hangingPunct="1"/>
            <a:r>
              <a:rPr lang="en-US" smtClean="0"/>
              <a:t>Instance variables are prefixed with </a:t>
            </a:r>
            <a:r>
              <a:rPr lang="en-US" smtClean="0">
                <a:solidFill>
                  <a:srgbClr val="0000FF"/>
                </a:solidFill>
              </a:rPr>
              <a:t>@</a:t>
            </a:r>
            <a:endParaRPr lang="en-US" smtClean="0"/>
          </a:p>
          <a:p>
            <a:pPr lvl="1" eaLnBrk="1" hangingPunct="1"/>
            <a:r>
              <a:rPr lang="en-US" smtClean="0"/>
              <a:t>compare to local variables with no prefix</a:t>
            </a:r>
          </a:p>
          <a:p>
            <a:pPr lvl="1" eaLnBrk="1" hangingPunct="1"/>
            <a:r>
              <a:rPr lang="en-US" i="1" smtClean="0"/>
              <a:t>cannot be accessed outside of class</a:t>
            </a:r>
            <a:endParaRPr lang="en-US" smtClean="0"/>
          </a:p>
          <a:p>
            <a:pPr eaLnBrk="1" hangingPunct="1"/>
            <a:r>
              <a:rPr lang="en-US" smtClean="0"/>
              <a:t>The </a:t>
            </a:r>
            <a:r>
              <a:rPr lang="en-US" smtClean="0">
                <a:solidFill>
                  <a:srgbClr val="0000FF"/>
                </a:solidFill>
              </a:rPr>
              <a:t>to_s</a:t>
            </a:r>
            <a:r>
              <a:rPr lang="en-US" smtClean="0"/>
              <a:t> method can be invoked implicitly, like Java’s </a:t>
            </a:r>
            <a:r>
              <a:rPr lang="en-US" smtClean="0">
                <a:solidFill>
                  <a:srgbClr val="0000FF"/>
                </a:solidFill>
              </a:rPr>
              <a:t>toString()</a:t>
            </a:r>
            <a:r>
              <a:rPr lang="en-US" smtClean="0"/>
              <a:t> methods</a:t>
            </a:r>
          </a:p>
          <a:p>
            <a:pPr lvl="1" eaLnBrk="1" hangingPunct="1"/>
            <a:r>
              <a:rPr lang="en-US" smtClean="0"/>
              <a:t>could have written </a:t>
            </a:r>
            <a:r>
              <a:rPr lang="en-US" smtClean="0">
                <a:solidFill>
                  <a:srgbClr val="0000FF"/>
                </a:solidFill>
              </a:rPr>
              <a:t>puts(p)</a:t>
            </a:r>
            <a:endParaRPr lang="en-US" smtClean="0"/>
          </a:p>
          <a:p>
            <a:pPr lvl="2" eaLnBrk="1" hangingPunct="1"/>
            <a:endParaRPr lang="en-US"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1924">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1924">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1924">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1924">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1924">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1924">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1924">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192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24"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 name="Rectangle 6"/>
          <p:cNvSpPr>
            <a:spLocks noGrp="1" noChangeArrowheads="1"/>
          </p:cNvSpPr>
          <p:nvPr>
            <p:ph type="sldNum" sz="quarter" idx="11"/>
          </p:nvPr>
        </p:nvSpPr>
        <p:spPr/>
        <p:txBody>
          <a:bodyPr/>
          <a:lstStyle/>
          <a:p>
            <a:pPr>
              <a:defRPr/>
            </a:pPr>
            <a:fld id="{749F16BE-8D95-4ED1-9A30-1C971A13ED58}" type="slidenum">
              <a:rPr lang="en-US"/>
              <a:pPr>
                <a:defRPr/>
              </a:pPr>
              <a:t>5</a:t>
            </a:fld>
            <a:endParaRPr lang="en-US"/>
          </a:p>
        </p:txBody>
      </p:sp>
      <p:sp>
        <p:nvSpPr>
          <p:cNvPr id="9" name="Footer Placeholder 3"/>
          <p:cNvSpPr txBox="1">
            <a:spLocks noGrp="1"/>
          </p:cNvSpPr>
          <p:nvPr/>
        </p:nvSpPr>
        <p:spPr bwMode="auto">
          <a:xfrm>
            <a:off x="457200" y="6477000"/>
            <a:ext cx="5562600" cy="228600"/>
          </a:xfrm>
          <a:prstGeom prst="rect">
            <a:avLst/>
          </a:prstGeom>
          <a:noFill/>
          <a:ln>
            <a:miter lim="800000"/>
            <a:headEnd/>
            <a:tailEnd/>
          </a:ln>
        </p:spPr>
        <p:txBody>
          <a:bodyPr/>
          <a:lstStyle/>
          <a:p>
            <a:pPr eaLnBrk="0" hangingPunct="0">
              <a:defRPr/>
            </a:pPr>
            <a:r>
              <a:rPr lang="en-US" sz="1200" b="0">
                <a:latin typeface="+mn-lt"/>
              </a:rPr>
              <a:t>CMSC 330</a:t>
            </a:r>
          </a:p>
        </p:txBody>
      </p:sp>
      <p:sp>
        <p:nvSpPr>
          <p:cNvPr id="10" name="Slide Number Placeholder 4"/>
          <p:cNvSpPr txBox="1">
            <a:spLocks noGrp="1"/>
          </p:cNvSpPr>
          <p:nvPr/>
        </p:nvSpPr>
        <p:spPr bwMode="auto">
          <a:xfrm>
            <a:off x="6705600" y="6477000"/>
            <a:ext cx="1905000" cy="228600"/>
          </a:xfrm>
          <a:prstGeom prst="rect">
            <a:avLst/>
          </a:prstGeom>
          <a:noFill/>
          <a:ln>
            <a:miter lim="800000"/>
            <a:headEnd/>
            <a:tailEnd/>
          </a:ln>
        </p:spPr>
        <p:txBody>
          <a:bodyPr/>
          <a:lstStyle/>
          <a:p>
            <a:pPr algn="r" eaLnBrk="0" hangingPunct="0">
              <a:defRPr/>
            </a:pPr>
            <a:fld id="{551930DF-2DFB-4329-8D7C-0EC126165312}" type="slidenum">
              <a:rPr lang="en-US" sz="1200" b="0">
                <a:latin typeface="+mn-lt"/>
              </a:rPr>
              <a:pPr algn="r" eaLnBrk="0" hangingPunct="0">
                <a:defRPr/>
              </a:pPr>
              <a:t>5</a:t>
            </a:fld>
            <a:endParaRPr lang="en-US" sz="1200" b="0">
              <a:latin typeface="+mn-lt"/>
            </a:endParaRPr>
          </a:p>
        </p:txBody>
      </p:sp>
      <p:sp>
        <p:nvSpPr>
          <p:cNvPr id="24580" name="Rectangle 2"/>
          <p:cNvSpPr>
            <a:spLocks noGrp="1" noChangeArrowheads="1"/>
          </p:cNvSpPr>
          <p:nvPr>
            <p:ph type="title" idx="4294967295"/>
          </p:nvPr>
        </p:nvSpPr>
        <p:spPr/>
        <p:txBody>
          <a:bodyPr/>
          <a:lstStyle/>
          <a:p>
            <a:pPr eaLnBrk="1" hangingPunct="1"/>
            <a:r>
              <a:rPr lang="en-US" smtClean="0"/>
              <a:t>Inheritance</a:t>
            </a:r>
          </a:p>
        </p:txBody>
      </p:sp>
      <p:sp>
        <p:nvSpPr>
          <p:cNvPr id="24581" name="Rectangle 3"/>
          <p:cNvSpPr>
            <a:spLocks noGrp="1" noChangeArrowheads="1"/>
          </p:cNvSpPr>
          <p:nvPr>
            <p:ph type="body" idx="4294967295"/>
          </p:nvPr>
        </p:nvSpPr>
        <p:spPr/>
        <p:txBody>
          <a:bodyPr/>
          <a:lstStyle/>
          <a:p>
            <a:pPr eaLnBrk="1" hangingPunct="1"/>
            <a:r>
              <a:rPr lang="en-US" smtClean="0"/>
              <a:t>Recall that every class inherits from </a:t>
            </a:r>
            <a:r>
              <a:rPr lang="en-US" smtClean="0">
                <a:solidFill>
                  <a:srgbClr val="0000FF"/>
                </a:solidFill>
              </a:rPr>
              <a:t>Object</a:t>
            </a:r>
            <a:endParaRPr lang="en-US" smtClean="0"/>
          </a:p>
        </p:txBody>
      </p:sp>
      <p:sp>
        <p:nvSpPr>
          <p:cNvPr id="24582" name="Text Box 4"/>
          <p:cNvSpPr txBox="1">
            <a:spLocks noChangeArrowheads="1"/>
          </p:cNvSpPr>
          <p:nvPr/>
        </p:nvSpPr>
        <p:spPr bwMode="auto">
          <a:xfrm>
            <a:off x="914400" y="2133600"/>
            <a:ext cx="4267200" cy="4371975"/>
          </a:xfrm>
          <a:prstGeom prst="rect">
            <a:avLst/>
          </a:prstGeom>
          <a:noFill/>
          <a:ln w="12700">
            <a:solidFill>
              <a:schemeClr val="tx1"/>
            </a:solidFill>
            <a:miter lim="800000"/>
            <a:headEnd/>
            <a:tailEnd/>
          </a:ln>
        </p:spPr>
        <p:txBody>
          <a:bodyPr>
            <a:spAutoFit/>
          </a:bodyPr>
          <a:lstStyle/>
          <a:p>
            <a:pPr eaLnBrk="0" hangingPunct="0"/>
            <a:r>
              <a:rPr lang="en-US" sz="2000"/>
              <a:t>class A</a:t>
            </a:r>
          </a:p>
          <a:p>
            <a:pPr eaLnBrk="0" hangingPunct="0"/>
            <a:r>
              <a:rPr lang="en-US" sz="2000"/>
              <a:t>  def add(x)</a:t>
            </a:r>
          </a:p>
          <a:p>
            <a:pPr eaLnBrk="0" hangingPunct="0"/>
            <a:r>
              <a:rPr lang="en-US" sz="2000"/>
              <a:t>    return x + 1</a:t>
            </a:r>
          </a:p>
          <a:p>
            <a:pPr eaLnBrk="0" hangingPunct="0"/>
            <a:r>
              <a:rPr lang="en-US" sz="2000"/>
              <a:t>  end</a:t>
            </a:r>
          </a:p>
          <a:p>
            <a:pPr eaLnBrk="0" hangingPunct="0"/>
            <a:r>
              <a:rPr lang="en-US" sz="2000"/>
              <a:t>end</a:t>
            </a:r>
          </a:p>
          <a:p>
            <a:pPr eaLnBrk="0" hangingPunct="0"/>
            <a:endParaRPr lang="en-US" sz="2000"/>
          </a:p>
          <a:p>
            <a:pPr eaLnBrk="0" hangingPunct="0"/>
            <a:r>
              <a:rPr lang="en-US" sz="2000"/>
              <a:t>class B &lt; A</a:t>
            </a:r>
          </a:p>
          <a:p>
            <a:pPr eaLnBrk="0" hangingPunct="0"/>
            <a:r>
              <a:rPr lang="en-US" sz="2000"/>
              <a:t>  def add(y)</a:t>
            </a:r>
          </a:p>
          <a:p>
            <a:pPr eaLnBrk="0" hangingPunct="0"/>
            <a:r>
              <a:rPr lang="en-US" sz="2000"/>
              <a:t>    return (super(y) + 1)</a:t>
            </a:r>
          </a:p>
          <a:p>
            <a:pPr eaLnBrk="0" hangingPunct="0"/>
            <a:r>
              <a:rPr lang="en-US" sz="2000"/>
              <a:t>  end</a:t>
            </a:r>
          </a:p>
          <a:p>
            <a:pPr eaLnBrk="0" hangingPunct="0"/>
            <a:r>
              <a:rPr lang="en-US" sz="2000"/>
              <a:t>end</a:t>
            </a:r>
          </a:p>
          <a:p>
            <a:pPr eaLnBrk="0" hangingPunct="0"/>
            <a:endParaRPr lang="en-US" sz="2000"/>
          </a:p>
          <a:p>
            <a:pPr eaLnBrk="0" hangingPunct="0"/>
            <a:r>
              <a:rPr lang="en-US" sz="2000"/>
              <a:t>b = B.new</a:t>
            </a:r>
          </a:p>
          <a:p>
            <a:pPr eaLnBrk="0" hangingPunct="0"/>
            <a:r>
              <a:rPr lang="en-US" sz="2000"/>
              <a:t>puts(b.add(3))</a:t>
            </a:r>
          </a:p>
        </p:txBody>
      </p:sp>
      <p:sp>
        <p:nvSpPr>
          <p:cNvPr id="419845" name="Text Box 5"/>
          <p:cNvSpPr txBox="1">
            <a:spLocks noChangeArrowheads="1"/>
          </p:cNvSpPr>
          <p:nvPr/>
        </p:nvSpPr>
        <p:spPr bwMode="auto">
          <a:xfrm>
            <a:off x="6051550" y="2743200"/>
            <a:ext cx="2643188" cy="457200"/>
          </a:xfrm>
          <a:prstGeom prst="rect">
            <a:avLst/>
          </a:prstGeom>
          <a:noFill/>
          <a:ln w="9525">
            <a:noFill/>
            <a:miter lim="800000"/>
            <a:headEnd/>
            <a:tailEnd/>
          </a:ln>
        </p:spPr>
        <p:txBody>
          <a:bodyPr wrap="none">
            <a:spAutoFit/>
          </a:bodyPr>
          <a:lstStyle/>
          <a:p>
            <a:pPr algn="r" eaLnBrk="0" hangingPunct="0"/>
            <a:r>
              <a:rPr lang="en-US" sz="2400" b="0">
                <a:solidFill>
                  <a:srgbClr val="FF0000"/>
                </a:solidFill>
                <a:latin typeface="Arial" charset="0"/>
              </a:rPr>
              <a:t>extend superclass</a:t>
            </a:r>
          </a:p>
        </p:txBody>
      </p:sp>
      <p:sp>
        <p:nvSpPr>
          <p:cNvPr id="419846" name="Line 6"/>
          <p:cNvSpPr>
            <a:spLocks noChangeShapeType="1"/>
          </p:cNvSpPr>
          <p:nvPr/>
        </p:nvSpPr>
        <p:spPr bwMode="auto">
          <a:xfrm flipH="1">
            <a:off x="2743200" y="2971800"/>
            <a:ext cx="3276600" cy="1143000"/>
          </a:xfrm>
          <a:prstGeom prst="line">
            <a:avLst/>
          </a:prstGeom>
          <a:noFill/>
          <a:ln w="38100">
            <a:solidFill>
              <a:srgbClr val="FF0000"/>
            </a:solidFill>
            <a:round/>
            <a:headEnd/>
            <a:tailEnd type="triangle" w="med" len="med"/>
          </a:ln>
        </p:spPr>
        <p:txBody>
          <a:bodyPr wrap="none" anchor="ctr"/>
          <a:lstStyle/>
          <a:p>
            <a:endParaRPr lang="en-US"/>
          </a:p>
        </p:txBody>
      </p:sp>
      <p:sp>
        <p:nvSpPr>
          <p:cNvPr id="419847" name="Text Box 7"/>
          <p:cNvSpPr txBox="1">
            <a:spLocks noChangeArrowheads="1"/>
          </p:cNvSpPr>
          <p:nvPr/>
        </p:nvSpPr>
        <p:spPr bwMode="auto">
          <a:xfrm>
            <a:off x="5805488" y="3810000"/>
            <a:ext cx="2762250" cy="822325"/>
          </a:xfrm>
          <a:prstGeom prst="rect">
            <a:avLst/>
          </a:prstGeom>
          <a:noFill/>
          <a:ln w="9525">
            <a:noFill/>
            <a:miter lim="800000"/>
            <a:headEnd/>
            <a:tailEnd/>
          </a:ln>
        </p:spPr>
        <p:txBody>
          <a:bodyPr wrap="none">
            <a:spAutoFit/>
          </a:bodyPr>
          <a:lstStyle/>
          <a:p>
            <a:pPr algn="r" eaLnBrk="0" hangingPunct="0"/>
            <a:r>
              <a:rPr lang="en-US" sz="2400" b="0">
                <a:solidFill>
                  <a:srgbClr val="FF0000"/>
                </a:solidFill>
                <a:latin typeface="Arial" charset="0"/>
              </a:rPr>
              <a:t>invoke add method</a:t>
            </a:r>
          </a:p>
          <a:p>
            <a:pPr algn="r" eaLnBrk="0" hangingPunct="0"/>
            <a:r>
              <a:rPr lang="en-US" sz="2400" b="0">
                <a:solidFill>
                  <a:srgbClr val="FF0000"/>
                </a:solidFill>
                <a:latin typeface="Arial" charset="0"/>
              </a:rPr>
              <a:t>of parent</a:t>
            </a:r>
          </a:p>
        </p:txBody>
      </p:sp>
      <p:sp>
        <p:nvSpPr>
          <p:cNvPr id="419848" name="Line 8"/>
          <p:cNvSpPr>
            <a:spLocks noChangeShapeType="1"/>
          </p:cNvSpPr>
          <p:nvPr/>
        </p:nvSpPr>
        <p:spPr bwMode="auto">
          <a:xfrm flipH="1">
            <a:off x="3733800" y="4114800"/>
            <a:ext cx="2057400" cy="457200"/>
          </a:xfrm>
          <a:prstGeom prst="line">
            <a:avLst/>
          </a:prstGeom>
          <a:noFill/>
          <a:ln w="38100">
            <a:solidFill>
              <a:srgbClr val="FF0000"/>
            </a:solidFill>
            <a:round/>
            <a:headEnd/>
            <a:tailEnd type="triangle" w="med" len="med"/>
          </a:ln>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984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1984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1984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198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45" grpId="0"/>
      <p:bldP spid="419846" grpId="0" animBg="1"/>
      <p:bldP spid="419847" grpId="0"/>
      <p:bldP spid="419848" grpId="0" animBg="1"/>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Rectangle 6"/>
          <p:cNvSpPr>
            <a:spLocks noGrp="1" noChangeArrowheads="1"/>
          </p:cNvSpPr>
          <p:nvPr>
            <p:ph type="sldNum" sz="quarter" idx="11"/>
          </p:nvPr>
        </p:nvSpPr>
        <p:spPr/>
        <p:txBody>
          <a:bodyPr/>
          <a:lstStyle/>
          <a:p>
            <a:pPr>
              <a:defRPr/>
            </a:pPr>
            <a:fld id="{6709BAC0-C3CF-4BF1-A215-751DCB98B62F}" type="slidenum">
              <a:rPr lang="en-US"/>
              <a:pPr>
                <a:defRPr/>
              </a:pPr>
              <a:t>6</a:t>
            </a:fld>
            <a:endParaRPr lang="en-US"/>
          </a:p>
        </p:txBody>
      </p:sp>
      <p:sp>
        <p:nvSpPr>
          <p:cNvPr id="26626" name="Rectangle 2"/>
          <p:cNvSpPr>
            <a:spLocks noGrp="1" noChangeArrowheads="1"/>
          </p:cNvSpPr>
          <p:nvPr>
            <p:ph type="title"/>
          </p:nvPr>
        </p:nvSpPr>
        <p:spPr/>
        <p:txBody>
          <a:bodyPr/>
          <a:lstStyle/>
          <a:p>
            <a:r>
              <a:rPr lang="en-US" smtClean="0"/>
              <a:t>super() in Ruby</a:t>
            </a:r>
          </a:p>
        </p:txBody>
      </p:sp>
      <p:sp>
        <p:nvSpPr>
          <p:cNvPr id="26627" name="Rectangle 3"/>
          <p:cNvSpPr>
            <a:spLocks noGrp="1" noChangeArrowheads="1"/>
          </p:cNvSpPr>
          <p:nvPr>
            <p:ph type="body" idx="1"/>
          </p:nvPr>
        </p:nvSpPr>
        <p:spPr/>
        <p:txBody>
          <a:bodyPr/>
          <a:lstStyle/>
          <a:p>
            <a:r>
              <a:rPr lang="en-US" smtClean="0"/>
              <a:t>Within the body of a method, a call to </a:t>
            </a:r>
            <a:r>
              <a:rPr lang="en-US" smtClean="0">
                <a:solidFill>
                  <a:srgbClr val="0000FF"/>
                </a:solidFill>
              </a:rPr>
              <a:t>super()</a:t>
            </a:r>
            <a:r>
              <a:rPr lang="en-US" smtClean="0"/>
              <a:t> acts just like a call to that original method, except that the search for the method body starts in the superclass of the object that was found to contain the original method</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 name="Rectangle 6"/>
          <p:cNvSpPr>
            <a:spLocks noGrp="1" noChangeArrowheads="1"/>
          </p:cNvSpPr>
          <p:nvPr>
            <p:ph type="sldNum" sz="quarter" idx="11"/>
          </p:nvPr>
        </p:nvSpPr>
        <p:spPr/>
        <p:txBody>
          <a:bodyPr/>
          <a:lstStyle/>
          <a:p>
            <a:pPr>
              <a:defRPr/>
            </a:pPr>
            <a:fld id="{4161264E-242B-448A-B914-0928C13F293F}" type="slidenum">
              <a:rPr lang="en-US"/>
              <a:pPr>
                <a:defRPr/>
              </a:pPr>
              <a:t>7</a:t>
            </a:fld>
            <a:endParaRPr lang="en-US"/>
          </a:p>
        </p:txBody>
      </p:sp>
      <p:sp>
        <p:nvSpPr>
          <p:cNvPr id="9" name="Footer Placeholder 3"/>
          <p:cNvSpPr txBox="1">
            <a:spLocks noGrp="1"/>
          </p:cNvSpPr>
          <p:nvPr/>
        </p:nvSpPr>
        <p:spPr bwMode="auto">
          <a:xfrm>
            <a:off x="457200" y="6477000"/>
            <a:ext cx="5562600" cy="228600"/>
          </a:xfrm>
          <a:prstGeom prst="rect">
            <a:avLst/>
          </a:prstGeom>
          <a:noFill/>
          <a:ln>
            <a:miter lim="800000"/>
            <a:headEnd/>
            <a:tailEnd/>
          </a:ln>
        </p:spPr>
        <p:txBody>
          <a:bodyPr/>
          <a:lstStyle/>
          <a:p>
            <a:pPr eaLnBrk="0" hangingPunct="0">
              <a:defRPr/>
            </a:pPr>
            <a:r>
              <a:rPr lang="en-US" sz="1200" b="0">
                <a:latin typeface="+mn-lt"/>
              </a:rPr>
              <a:t>CMSC 330</a:t>
            </a:r>
          </a:p>
        </p:txBody>
      </p:sp>
      <p:sp>
        <p:nvSpPr>
          <p:cNvPr id="10" name="Slide Number Placeholder 4"/>
          <p:cNvSpPr txBox="1">
            <a:spLocks noGrp="1"/>
          </p:cNvSpPr>
          <p:nvPr/>
        </p:nvSpPr>
        <p:spPr bwMode="auto">
          <a:xfrm>
            <a:off x="6705600" y="6477000"/>
            <a:ext cx="1905000" cy="228600"/>
          </a:xfrm>
          <a:prstGeom prst="rect">
            <a:avLst/>
          </a:prstGeom>
          <a:noFill/>
          <a:ln>
            <a:miter lim="800000"/>
            <a:headEnd/>
            <a:tailEnd/>
          </a:ln>
        </p:spPr>
        <p:txBody>
          <a:bodyPr/>
          <a:lstStyle/>
          <a:p>
            <a:pPr algn="r" eaLnBrk="0" hangingPunct="0">
              <a:defRPr/>
            </a:pPr>
            <a:fld id="{E5177FC0-8F23-4427-A0BE-4C03A0ABB5BA}" type="slidenum">
              <a:rPr lang="en-US" sz="1200" b="0">
                <a:latin typeface="+mn-lt"/>
              </a:rPr>
              <a:pPr algn="r" eaLnBrk="0" hangingPunct="0">
                <a:defRPr/>
              </a:pPr>
              <a:t>7</a:t>
            </a:fld>
            <a:endParaRPr lang="en-US" sz="1200" b="0">
              <a:latin typeface="+mn-lt"/>
            </a:endParaRPr>
          </a:p>
        </p:txBody>
      </p:sp>
      <p:sp>
        <p:nvSpPr>
          <p:cNvPr id="27652" name="Rectangle 2"/>
          <p:cNvSpPr>
            <a:spLocks noGrp="1" noChangeArrowheads="1"/>
          </p:cNvSpPr>
          <p:nvPr>
            <p:ph type="title" idx="4294967295"/>
          </p:nvPr>
        </p:nvSpPr>
        <p:spPr/>
        <p:txBody>
          <a:bodyPr/>
          <a:lstStyle/>
          <a:p>
            <a:pPr eaLnBrk="1" hangingPunct="1"/>
            <a:r>
              <a:rPr lang="en-US" smtClean="0"/>
              <a:t>Global Variables in Ruby</a:t>
            </a:r>
          </a:p>
        </p:txBody>
      </p:sp>
      <p:sp>
        <p:nvSpPr>
          <p:cNvPr id="27653" name="Rectangle 3"/>
          <p:cNvSpPr>
            <a:spLocks noGrp="1" noChangeArrowheads="1"/>
          </p:cNvSpPr>
          <p:nvPr>
            <p:ph type="body" idx="4294967295"/>
          </p:nvPr>
        </p:nvSpPr>
        <p:spPr/>
        <p:txBody>
          <a:bodyPr/>
          <a:lstStyle/>
          <a:p>
            <a:pPr eaLnBrk="1" hangingPunct="1"/>
            <a:r>
              <a:rPr lang="en-US" smtClean="0"/>
              <a:t>Ruby has two kinds of global variables</a:t>
            </a:r>
          </a:p>
          <a:p>
            <a:pPr lvl="1" eaLnBrk="1" hangingPunct="1"/>
            <a:r>
              <a:rPr lang="en-US" smtClean="0"/>
              <a:t>class variables beginning with </a:t>
            </a:r>
            <a:r>
              <a:rPr lang="en-US" smtClean="0">
                <a:solidFill>
                  <a:srgbClr val="0000FF"/>
                </a:solidFill>
              </a:rPr>
              <a:t>@@</a:t>
            </a:r>
          </a:p>
          <a:p>
            <a:pPr lvl="1" eaLnBrk="1" hangingPunct="1"/>
            <a:r>
              <a:rPr lang="en-US" smtClean="0"/>
              <a:t>global variables across classes beginning with </a:t>
            </a:r>
            <a:r>
              <a:rPr lang="en-US" smtClean="0">
                <a:solidFill>
                  <a:srgbClr val="0000FF"/>
                </a:solidFill>
              </a:rPr>
              <a:t>$</a:t>
            </a:r>
            <a:endParaRPr lang="en-US" smtClean="0"/>
          </a:p>
        </p:txBody>
      </p:sp>
      <p:sp>
        <p:nvSpPr>
          <p:cNvPr id="421892" name="Text Box 4"/>
          <p:cNvSpPr txBox="1">
            <a:spLocks noChangeArrowheads="1"/>
          </p:cNvSpPr>
          <p:nvPr/>
        </p:nvSpPr>
        <p:spPr bwMode="auto">
          <a:xfrm>
            <a:off x="381000" y="2971800"/>
            <a:ext cx="4953000" cy="3457575"/>
          </a:xfrm>
          <a:prstGeom prst="rect">
            <a:avLst/>
          </a:prstGeom>
          <a:noFill/>
          <a:ln w="12700">
            <a:solidFill>
              <a:schemeClr val="tx1"/>
            </a:solidFill>
            <a:miter lim="800000"/>
            <a:headEnd/>
            <a:tailEnd/>
          </a:ln>
        </p:spPr>
        <p:txBody>
          <a:bodyPr>
            <a:spAutoFit/>
          </a:bodyPr>
          <a:lstStyle/>
          <a:p>
            <a:pPr eaLnBrk="0" hangingPunct="0"/>
            <a:r>
              <a:rPr lang="en-US" sz="2000"/>
              <a:t>class Global</a:t>
            </a:r>
          </a:p>
          <a:p>
            <a:pPr eaLnBrk="0" hangingPunct="0"/>
            <a:r>
              <a:rPr lang="en-US" sz="2000"/>
              <a:t>  @@x = 0</a:t>
            </a:r>
          </a:p>
          <a:p>
            <a:pPr eaLnBrk="0" hangingPunct="0"/>
            <a:endParaRPr lang="en-US" sz="2000"/>
          </a:p>
          <a:p>
            <a:pPr eaLnBrk="0" hangingPunct="0"/>
            <a:r>
              <a:rPr lang="en-US" sz="2000"/>
              <a:t>  def Global.inc</a:t>
            </a:r>
          </a:p>
          <a:p>
            <a:pPr eaLnBrk="0" hangingPunct="0"/>
            <a:r>
              <a:rPr lang="en-US" sz="2000"/>
              <a:t>    @@x = @@x + 1; $x = $x + 1</a:t>
            </a:r>
          </a:p>
          <a:p>
            <a:pPr eaLnBrk="0" hangingPunct="0"/>
            <a:r>
              <a:rPr lang="en-US" sz="2000"/>
              <a:t>  end</a:t>
            </a:r>
          </a:p>
          <a:p>
            <a:pPr eaLnBrk="0" hangingPunct="0"/>
            <a:endParaRPr lang="en-US" sz="2000"/>
          </a:p>
          <a:p>
            <a:pPr eaLnBrk="0" hangingPunct="0"/>
            <a:r>
              <a:rPr lang="en-US" sz="2000"/>
              <a:t>  def Global.get</a:t>
            </a:r>
          </a:p>
          <a:p>
            <a:pPr eaLnBrk="0" hangingPunct="0"/>
            <a:r>
              <a:rPr lang="en-US" sz="2000"/>
              <a:t>    return @@x</a:t>
            </a:r>
          </a:p>
          <a:p>
            <a:pPr eaLnBrk="0" hangingPunct="0"/>
            <a:r>
              <a:rPr lang="en-US" sz="2000"/>
              <a:t>  end</a:t>
            </a:r>
          </a:p>
          <a:p>
            <a:pPr eaLnBrk="0" hangingPunct="0"/>
            <a:r>
              <a:rPr lang="en-US" sz="2000"/>
              <a:t>end</a:t>
            </a:r>
          </a:p>
        </p:txBody>
      </p:sp>
      <p:sp>
        <p:nvSpPr>
          <p:cNvPr id="421893" name="Text Box 5"/>
          <p:cNvSpPr txBox="1">
            <a:spLocks noChangeArrowheads="1"/>
          </p:cNvSpPr>
          <p:nvPr/>
        </p:nvSpPr>
        <p:spPr bwMode="auto">
          <a:xfrm>
            <a:off x="5791200" y="2971800"/>
            <a:ext cx="2971800" cy="1933575"/>
          </a:xfrm>
          <a:prstGeom prst="rect">
            <a:avLst/>
          </a:prstGeom>
          <a:noFill/>
          <a:ln w="12700">
            <a:solidFill>
              <a:schemeClr val="tx1"/>
            </a:solidFill>
            <a:miter lim="800000"/>
            <a:headEnd/>
            <a:tailEnd/>
          </a:ln>
        </p:spPr>
        <p:txBody>
          <a:bodyPr>
            <a:spAutoFit/>
          </a:bodyPr>
          <a:lstStyle/>
          <a:p>
            <a:pPr eaLnBrk="0" hangingPunct="0"/>
            <a:r>
              <a:rPr lang="en-US" sz="2000"/>
              <a:t>$x = 0</a:t>
            </a:r>
          </a:p>
          <a:p>
            <a:pPr eaLnBrk="0" hangingPunct="0"/>
            <a:r>
              <a:rPr lang="en-US" sz="2000"/>
              <a:t>Global.inc</a:t>
            </a:r>
          </a:p>
          <a:p>
            <a:pPr eaLnBrk="0" hangingPunct="0"/>
            <a:r>
              <a:rPr lang="en-US" sz="2000"/>
              <a:t>$x = $x + 1</a:t>
            </a:r>
          </a:p>
          <a:p>
            <a:pPr eaLnBrk="0" hangingPunct="0"/>
            <a:r>
              <a:rPr lang="en-US" sz="2000"/>
              <a:t>Global.inc</a:t>
            </a:r>
          </a:p>
          <a:p>
            <a:pPr eaLnBrk="0" hangingPunct="0"/>
            <a:r>
              <a:rPr lang="en-US" sz="2000"/>
              <a:t>puts(Global.get)</a:t>
            </a:r>
          </a:p>
          <a:p>
            <a:pPr eaLnBrk="0" hangingPunct="0"/>
            <a:r>
              <a:rPr lang="en-US" sz="2000"/>
              <a:t>puts($x)</a:t>
            </a:r>
          </a:p>
        </p:txBody>
      </p:sp>
      <p:sp>
        <p:nvSpPr>
          <p:cNvPr id="421894" name="Text Box 6"/>
          <p:cNvSpPr txBox="1">
            <a:spLocks noChangeArrowheads="1"/>
          </p:cNvSpPr>
          <p:nvPr/>
        </p:nvSpPr>
        <p:spPr bwMode="auto">
          <a:xfrm>
            <a:off x="5711825" y="5257800"/>
            <a:ext cx="2914650" cy="822325"/>
          </a:xfrm>
          <a:prstGeom prst="rect">
            <a:avLst/>
          </a:prstGeom>
          <a:noFill/>
          <a:ln w="9525">
            <a:noFill/>
            <a:miter lim="800000"/>
            <a:headEnd/>
            <a:tailEnd/>
          </a:ln>
        </p:spPr>
        <p:txBody>
          <a:bodyPr wrap="none">
            <a:spAutoFit/>
          </a:bodyPr>
          <a:lstStyle/>
          <a:p>
            <a:pPr algn="r" eaLnBrk="0" hangingPunct="0"/>
            <a:r>
              <a:rPr lang="en-US" sz="2400" b="0">
                <a:solidFill>
                  <a:srgbClr val="FF0000"/>
                </a:solidFill>
                <a:latin typeface="Arial" charset="0"/>
              </a:rPr>
              <a:t>define a class</a:t>
            </a:r>
          </a:p>
          <a:p>
            <a:pPr algn="r" eaLnBrk="0" hangingPunct="0"/>
            <a:r>
              <a:rPr lang="en-US" sz="2400" b="0">
                <a:solidFill>
                  <a:srgbClr val="FF0000"/>
                </a:solidFill>
                <a:latin typeface="Arial" charset="0"/>
              </a:rPr>
              <a:t>(“singleton”) method</a:t>
            </a:r>
          </a:p>
        </p:txBody>
      </p:sp>
      <p:sp>
        <p:nvSpPr>
          <p:cNvPr id="421895" name="Line 7"/>
          <p:cNvSpPr>
            <a:spLocks noChangeShapeType="1"/>
          </p:cNvSpPr>
          <p:nvPr/>
        </p:nvSpPr>
        <p:spPr bwMode="auto">
          <a:xfrm flipH="1" flipV="1">
            <a:off x="2971800" y="5334000"/>
            <a:ext cx="3276600" cy="304800"/>
          </a:xfrm>
          <a:prstGeom prst="line">
            <a:avLst/>
          </a:prstGeom>
          <a:noFill/>
          <a:ln w="38100">
            <a:solidFill>
              <a:srgbClr val="FF0000"/>
            </a:solidFill>
            <a:round/>
            <a:headEnd/>
            <a:tailEnd type="triangle" w="med" len="med"/>
          </a:ln>
        </p:spPr>
        <p:txBody>
          <a:bodyPr wrap="none" anchor="ctr"/>
          <a:lstStyle/>
          <a:p>
            <a:endParaRPr lang="en-US"/>
          </a:p>
        </p:txBody>
      </p:sp>
      <p:sp>
        <p:nvSpPr>
          <p:cNvPr id="421896" name="Freeform 8"/>
          <p:cNvSpPr>
            <a:spLocks/>
          </p:cNvSpPr>
          <p:nvPr/>
        </p:nvSpPr>
        <p:spPr bwMode="auto">
          <a:xfrm>
            <a:off x="2971800" y="3657600"/>
            <a:ext cx="3276600" cy="2006600"/>
          </a:xfrm>
          <a:custGeom>
            <a:avLst/>
            <a:gdLst>
              <a:gd name="T0" fmla="*/ 2147483647 w 2064"/>
              <a:gd name="T1" fmla="*/ 2147483647 h 1264"/>
              <a:gd name="T2" fmla="*/ 2147483647 w 2064"/>
              <a:gd name="T3" fmla="*/ 2147483647 h 1264"/>
              <a:gd name="T4" fmla="*/ 0 w 2064"/>
              <a:gd name="T5" fmla="*/ 2147483647 h 1264"/>
              <a:gd name="T6" fmla="*/ 0 60000 65536"/>
              <a:gd name="T7" fmla="*/ 0 60000 65536"/>
              <a:gd name="T8" fmla="*/ 0 60000 65536"/>
              <a:gd name="T9" fmla="*/ 0 w 2064"/>
              <a:gd name="T10" fmla="*/ 0 h 1264"/>
              <a:gd name="T11" fmla="*/ 2064 w 2064"/>
              <a:gd name="T12" fmla="*/ 1264 h 1264"/>
            </a:gdLst>
            <a:ahLst/>
            <a:cxnLst>
              <a:cxn ang="T6">
                <a:pos x="T0" y="T1"/>
              </a:cxn>
              <a:cxn ang="T7">
                <a:pos x="T2" y="T3"/>
              </a:cxn>
              <a:cxn ang="T8">
                <a:pos x="T4" y="T5"/>
              </a:cxn>
            </a:cxnLst>
            <a:rect l="T9" t="T10" r="T11" b="T12"/>
            <a:pathLst>
              <a:path w="2064" h="1264">
                <a:moveTo>
                  <a:pt x="2064" y="1264"/>
                </a:moveTo>
                <a:cubicBezTo>
                  <a:pt x="1804" y="792"/>
                  <a:pt x="1544" y="320"/>
                  <a:pt x="1200" y="160"/>
                </a:cubicBezTo>
                <a:cubicBezTo>
                  <a:pt x="856" y="0"/>
                  <a:pt x="428" y="152"/>
                  <a:pt x="0" y="304"/>
                </a:cubicBezTo>
              </a:path>
            </a:pathLst>
          </a:custGeom>
          <a:noFill/>
          <a:ln w="38100" cap="flat" cmpd="sng">
            <a:solidFill>
              <a:srgbClr val="FF0000"/>
            </a:solidFill>
            <a:prstDash val="solid"/>
            <a:round/>
            <a:headEnd type="none" w="med" len="med"/>
            <a:tailEnd type="triangle" w="med" len="med"/>
          </a:ln>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2189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2189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2189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2189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218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1892" grpId="0" animBg="1"/>
      <p:bldP spid="421893" grpId="0" animBg="1"/>
      <p:bldP spid="421894" grpId="0"/>
      <p:bldP spid="421895" grpId="0" animBg="1"/>
      <p:bldP spid="421896" grpId="0" animBg="1"/>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Rectangle 6"/>
          <p:cNvSpPr>
            <a:spLocks noGrp="1" noChangeArrowheads="1"/>
          </p:cNvSpPr>
          <p:nvPr>
            <p:ph type="sldNum" sz="quarter" idx="11"/>
          </p:nvPr>
        </p:nvSpPr>
        <p:spPr/>
        <p:txBody>
          <a:bodyPr/>
          <a:lstStyle/>
          <a:p>
            <a:pPr>
              <a:defRPr/>
            </a:pPr>
            <a:fld id="{1EAF3781-4CEA-4B86-A7ED-B9D03E9CC592}" type="slidenum">
              <a:rPr lang="en-US"/>
              <a:pPr>
                <a:defRPr/>
              </a:pPr>
              <a:t>8</a:t>
            </a:fld>
            <a:endParaRPr lang="en-US"/>
          </a:p>
        </p:txBody>
      </p:sp>
      <p:sp>
        <p:nvSpPr>
          <p:cNvPr id="5" name="Footer Placeholder 3"/>
          <p:cNvSpPr txBox="1">
            <a:spLocks noGrp="1"/>
          </p:cNvSpPr>
          <p:nvPr/>
        </p:nvSpPr>
        <p:spPr bwMode="auto">
          <a:xfrm>
            <a:off x="457200" y="6477000"/>
            <a:ext cx="5562600" cy="228600"/>
          </a:xfrm>
          <a:prstGeom prst="rect">
            <a:avLst/>
          </a:prstGeom>
          <a:noFill/>
          <a:ln>
            <a:miter lim="800000"/>
            <a:headEnd/>
            <a:tailEnd/>
          </a:ln>
        </p:spPr>
        <p:txBody>
          <a:bodyPr/>
          <a:lstStyle/>
          <a:p>
            <a:pPr eaLnBrk="0" hangingPunct="0">
              <a:defRPr/>
            </a:pPr>
            <a:r>
              <a:rPr lang="en-US" sz="1200" b="0">
                <a:latin typeface="+mn-lt"/>
              </a:rPr>
              <a:t>CMSC 330</a:t>
            </a:r>
          </a:p>
        </p:txBody>
      </p:sp>
      <p:sp>
        <p:nvSpPr>
          <p:cNvPr id="6" name="Slide Number Placeholder 4"/>
          <p:cNvSpPr txBox="1">
            <a:spLocks noGrp="1"/>
          </p:cNvSpPr>
          <p:nvPr/>
        </p:nvSpPr>
        <p:spPr bwMode="auto">
          <a:xfrm>
            <a:off x="6705600" y="6477000"/>
            <a:ext cx="1905000" cy="228600"/>
          </a:xfrm>
          <a:prstGeom prst="rect">
            <a:avLst/>
          </a:prstGeom>
          <a:noFill/>
          <a:ln>
            <a:miter lim="800000"/>
            <a:headEnd/>
            <a:tailEnd/>
          </a:ln>
        </p:spPr>
        <p:txBody>
          <a:bodyPr/>
          <a:lstStyle/>
          <a:p>
            <a:pPr algn="r" eaLnBrk="0" hangingPunct="0">
              <a:defRPr/>
            </a:pPr>
            <a:fld id="{F40F4124-913F-41BB-9116-5326AB4837C2}" type="slidenum">
              <a:rPr lang="en-US" sz="1200" b="0">
                <a:latin typeface="+mn-lt"/>
              </a:rPr>
              <a:pPr algn="r" eaLnBrk="0" hangingPunct="0">
                <a:defRPr/>
              </a:pPr>
              <a:t>8</a:t>
            </a:fld>
            <a:endParaRPr lang="en-US" sz="1200" b="0">
              <a:latin typeface="+mn-lt"/>
            </a:endParaRPr>
          </a:p>
        </p:txBody>
      </p:sp>
      <p:sp>
        <p:nvSpPr>
          <p:cNvPr id="29700" name="Rectangle 2"/>
          <p:cNvSpPr>
            <a:spLocks noGrp="1" noChangeArrowheads="1"/>
          </p:cNvSpPr>
          <p:nvPr>
            <p:ph type="title" idx="4294967295"/>
          </p:nvPr>
        </p:nvSpPr>
        <p:spPr/>
        <p:txBody>
          <a:bodyPr/>
          <a:lstStyle/>
          <a:p>
            <a:pPr eaLnBrk="1" hangingPunct="1"/>
            <a:r>
              <a:rPr lang="en-US" smtClean="0"/>
              <a:t>Special Global Variables</a:t>
            </a:r>
          </a:p>
        </p:txBody>
      </p:sp>
      <p:sp>
        <p:nvSpPr>
          <p:cNvPr id="423939" name="Rectangle 3"/>
          <p:cNvSpPr>
            <a:spLocks noGrp="1" noChangeArrowheads="1"/>
          </p:cNvSpPr>
          <p:nvPr>
            <p:ph type="body" idx="4294967295"/>
          </p:nvPr>
        </p:nvSpPr>
        <p:spPr/>
        <p:txBody>
          <a:bodyPr/>
          <a:lstStyle/>
          <a:p>
            <a:pPr eaLnBrk="1" hangingPunct="1"/>
            <a:r>
              <a:rPr lang="en-US" smtClean="0"/>
              <a:t>Ruby has a bunch of global variables that are implicitly set by methods</a:t>
            </a:r>
          </a:p>
          <a:p>
            <a:pPr eaLnBrk="1" hangingPunct="1"/>
            <a:r>
              <a:rPr lang="en-US" smtClean="0"/>
              <a:t>The most insidious one:  </a:t>
            </a:r>
            <a:r>
              <a:rPr lang="en-US" smtClean="0">
                <a:solidFill>
                  <a:srgbClr val="0000FF"/>
                </a:solidFill>
              </a:rPr>
              <a:t>$_</a:t>
            </a:r>
            <a:endParaRPr lang="en-US" smtClean="0"/>
          </a:p>
          <a:p>
            <a:pPr lvl="1" eaLnBrk="1" hangingPunct="1"/>
            <a:r>
              <a:rPr lang="en-US" smtClean="0"/>
              <a:t>default method return, argument in many cases</a:t>
            </a:r>
          </a:p>
          <a:p>
            <a:pPr eaLnBrk="1" hangingPunct="1"/>
            <a:r>
              <a:rPr lang="en-US" smtClean="0"/>
              <a:t>Example:</a:t>
            </a:r>
          </a:p>
          <a:p>
            <a:pPr eaLnBrk="1" hangingPunct="1"/>
            <a:endParaRPr lang="en-US" smtClean="0"/>
          </a:p>
          <a:p>
            <a:pPr eaLnBrk="1" hangingPunct="1"/>
            <a:endParaRPr lang="en-US" smtClean="0"/>
          </a:p>
          <a:p>
            <a:pPr eaLnBrk="1" hangingPunct="1"/>
            <a:r>
              <a:rPr lang="en-US" smtClean="0"/>
              <a:t>Using </a:t>
            </a:r>
            <a:r>
              <a:rPr lang="en-US" smtClean="0">
                <a:solidFill>
                  <a:srgbClr val="0000FF"/>
                </a:solidFill>
              </a:rPr>
              <a:t>$_</a:t>
            </a:r>
            <a:r>
              <a:rPr lang="en-US" smtClean="0"/>
              <a:t> leads to shorter programs (and confusion)</a:t>
            </a:r>
          </a:p>
          <a:p>
            <a:pPr lvl="1" eaLnBrk="1" hangingPunct="1"/>
            <a:r>
              <a:rPr lang="en-US" smtClean="0"/>
              <a:t>it's recommended you avoid using it</a:t>
            </a:r>
          </a:p>
        </p:txBody>
      </p:sp>
      <p:sp>
        <p:nvSpPr>
          <p:cNvPr id="423940" name="Text Box 4"/>
          <p:cNvSpPr txBox="1">
            <a:spLocks noChangeArrowheads="1"/>
          </p:cNvSpPr>
          <p:nvPr/>
        </p:nvSpPr>
        <p:spPr bwMode="auto">
          <a:xfrm>
            <a:off x="1295400" y="4038600"/>
            <a:ext cx="6629400" cy="714375"/>
          </a:xfrm>
          <a:prstGeom prst="rect">
            <a:avLst/>
          </a:prstGeom>
          <a:noFill/>
          <a:ln w="12700">
            <a:solidFill>
              <a:schemeClr val="tx1"/>
            </a:solidFill>
            <a:miter lim="800000"/>
            <a:headEnd/>
            <a:tailEnd/>
          </a:ln>
        </p:spPr>
        <p:txBody>
          <a:bodyPr>
            <a:spAutoFit/>
          </a:bodyPr>
          <a:lstStyle/>
          <a:p>
            <a:pPr eaLnBrk="0" hangingPunct="0"/>
            <a:r>
              <a:rPr lang="en-US" sz="2000"/>
              <a:t>gets    # implicitly reads input into $_</a:t>
            </a:r>
          </a:p>
          <a:p>
            <a:pPr eaLnBrk="0" hangingPunct="0"/>
            <a:r>
              <a:rPr lang="en-US" sz="2000"/>
              <a:t>print   # implicitly writes $_</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23939">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23939">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23939">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2394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23939">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2393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3940" grpId="0" animBg="1"/>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Rectangle 6"/>
          <p:cNvSpPr>
            <a:spLocks noGrp="1" noChangeArrowheads="1"/>
          </p:cNvSpPr>
          <p:nvPr>
            <p:ph type="sldNum" sz="quarter" idx="11"/>
          </p:nvPr>
        </p:nvSpPr>
        <p:spPr/>
        <p:txBody>
          <a:bodyPr/>
          <a:lstStyle/>
          <a:p>
            <a:pPr>
              <a:defRPr/>
            </a:pPr>
            <a:fld id="{CA731BA1-0AC8-4EAE-8755-F288187749FF}" type="slidenum">
              <a:rPr lang="en-US"/>
              <a:pPr>
                <a:defRPr/>
              </a:pPr>
              <a:t>9</a:t>
            </a:fld>
            <a:endParaRPr lang="en-US"/>
          </a:p>
        </p:txBody>
      </p:sp>
      <p:sp>
        <p:nvSpPr>
          <p:cNvPr id="4" name="Footer Placeholder 3"/>
          <p:cNvSpPr>
            <a:spLocks noGrp="1"/>
          </p:cNvSpPr>
          <p:nvPr>
            <p:ph type="ftr" sz="quarter" idx="10"/>
          </p:nvPr>
        </p:nvSpPr>
        <p:spPr/>
        <p:txBody>
          <a:bodyPr/>
          <a:lstStyle/>
          <a:p>
            <a:pPr>
              <a:defRPr/>
            </a:pPr>
            <a:r>
              <a:rPr lang="en-US">
                <a:latin typeface="+mn-lt"/>
              </a:rPr>
              <a:t>CMSC 330</a:t>
            </a:r>
          </a:p>
        </p:txBody>
      </p:sp>
      <p:sp>
        <p:nvSpPr>
          <p:cNvPr id="5" name="Slide Number Placeholder 4"/>
          <p:cNvSpPr txBox="1">
            <a:spLocks noGrp="1"/>
          </p:cNvSpPr>
          <p:nvPr/>
        </p:nvSpPr>
        <p:spPr bwMode="auto">
          <a:xfrm>
            <a:off x="6705600" y="6477000"/>
            <a:ext cx="1905000" cy="228600"/>
          </a:xfrm>
          <a:prstGeom prst="rect">
            <a:avLst/>
          </a:prstGeom>
          <a:noFill/>
          <a:ln>
            <a:miter lim="800000"/>
            <a:headEnd/>
            <a:tailEnd/>
          </a:ln>
        </p:spPr>
        <p:txBody>
          <a:bodyPr/>
          <a:lstStyle/>
          <a:p>
            <a:pPr algn="r" eaLnBrk="0" hangingPunct="0">
              <a:defRPr/>
            </a:pPr>
            <a:fld id="{01798FD4-17D5-4944-8015-7198F53074A9}" type="slidenum">
              <a:rPr lang="en-US" sz="1200" b="0">
                <a:latin typeface="+mn-lt"/>
              </a:rPr>
              <a:pPr algn="r" eaLnBrk="0" hangingPunct="0">
                <a:defRPr/>
              </a:pPr>
              <a:t>9</a:t>
            </a:fld>
            <a:endParaRPr lang="en-US" sz="1200" b="0">
              <a:latin typeface="+mn-lt"/>
            </a:endParaRPr>
          </a:p>
        </p:txBody>
      </p:sp>
      <p:sp>
        <p:nvSpPr>
          <p:cNvPr id="31748" name="Rectangle 2"/>
          <p:cNvSpPr>
            <a:spLocks noGrp="1" noChangeArrowheads="1"/>
          </p:cNvSpPr>
          <p:nvPr>
            <p:ph type="title"/>
          </p:nvPr>
        </p:nvSpPr>
        <p:spPr/>
        <p:txBody>
          <a:bodyPr/>
          <a:lstStyle/>
          <a:p>
            <a:pPr eaLnBrk="1" hangingPunct="1"/>
            <a:r>
              <a:rPr lang="en-US" smtClean="0"/>
              <a:t>Creating Strings in Ruby</a:t>
            </a:r>
          </a:p>
        </p:txBody>
      </p:sp>
      <p:sp>
        <p:nvSpPr>
          <p:cNvPr id="91140" name="Rectangle 3"/>
          <p:cNvSpPr>
            <a:spLocks noGrp="1" noChangeArrowheads="1"/>
          </p:cNvSpPr>
          <p:nvPr>
            <p:ph type="body" idx="1"/>
          </p:nvPr>
        </p:nvSpPr>
        <p:spPr>
          <a:xfrm>
            <a:off x="152400" y="1371600"/>
            <a:ext cx="8763000" cy="4876800"/>
          </a:xfrm>
        </p:spPr>
        <p:txBody>
          <a:bodyPr/>
          <a:lstStyle/>
          <a:p>
            <a:pPr eaLnBrk="1" hangingPunct="1"/>
            <a:r>
              <a:rPr lang="en-US" smtClean="0"/>
              <a:t>Expression substitution in double-quoted strings with </a:t>
            </a:r>
            <a:r>
              <a:rPr lang="en-US" smtClean="0">
                <a:solidFill>
                  <a:srgbClr val="0000FF"/>
                </a:solidFill>
              </a:rPr>
              <a:t>#{}</a:t>
            </a:r>
            <a:endParaRPr lang="en-US" smtClean="0"/>
          </a:p>
          <a:p>
            <a:pPr lvl="1" eaLnBrk="1" hangingPunct="1">
              <a:buFontTx/>
              <a:buNone/>
            </a:pPr>
            <a:r>
              <a:rPr lang="en-US" smtClean="0">
                <a:solidFill>
                  <a:srgbClr val="0000FF"/>
                </a:solidFill>
              </a:rPr>
              <a:t>course = "330"; msg = "Welcome to #{course}"</a:t>
            </a:r>
          </a:p>
          <a:p>
            <a:pPr lvl="1" eaLnBrk="1" hangingPunct="1">
              <a:buFontTx/>
              <a:buNone/>
            </a:pPr>
            <a:r>
              <a:rPr lang="en-US" smtClean="0">
                <a:solidFill>
                  <a:srgbClr val="0000FF"/>
                </a:solidFill>
              </a:rPr>
              <a:t>"It is now #{Time.new}"</a:t>
            </a:r>
          </a:p>
          <a:p>
            <a:pPr eaLnBrk="1" hangingPunct="1"/>
            <a:r>
              <a:rPr lang="en-US" smtClean="0"/>
              <a:t>Note: can also use single-</a:t>
            </a:r>
            <a:r>
              <a:rPr lang="en-US" smtClean="0">
                <a:solidFill>
                  <a:srgbClr val="000000"/>
                </a:solidFill>
              </a:rPr>
              <a:t>quote</a:t>
            </a:r>
            <a:r>
              <a:rPr lang="en-US" smtClean="0"/>
              <a:t> as delimiter- no expression substitution, fewer escaping characters</a:t>
            </a:r>
          </a:p>
          <a:p>
            <a:pPr eaLnBrk="1" hangingPunct="1"/>
            <a:r>
              <a:rPr lang="en-US" i="1" smtClean="0"/>
              <a:t>Here-documents</a:t>
            </a:r>
            <a:endParaRPr lang="en-US" smtClean="0"/>
          </a:p>
          <a:p>
            <a:pPr lvl="1" eaLnBrk="1" hangingPunct="1">
              <a:lnSpc>
                <a:spcPct val="75000"/>
              </a:lnSpc>
              <a:buFontTx/>
              <a:buNone/>
            </a:pPr>
            <a:r>
              <a:rPr lang="en-US" smtClean="0">
                <a:solidFill>
                  <a:srgbClr val="0000FF"/>
                </a:solidFill>
              </a:rPr>
              <a:t>s = &lt;&lt;END</a:t>
            </a:r>
          </a:p>
          <a:p>
            <a:pPr lvl="1" eaLnBrk="1" hangingPunct="1">
              <a:lnSpc>
                <a:spcPct val="75000"/>
              </a:lnSpc>
              <a:buFontTx/>
              <a:buNone/>
            </a:pPr>
            <a:r>
              <a:rPr lang="en-US" smtClean="0">
                <a:solidFill>
                  <a:srgbClr val="0000FF"/>
                </a:solidFill>
              </a:rPr>
              <a:t>  This is a long text message</a:t>
            </a:r>
          </a:p>
          <a:p>
            <a:pPr lvl="1" eaLnBrk="1" hangingPunct="1">
              <a:lnSpc>
                <a:spcPct val="75000"/>
              </a:lnSpc>
              <a:buFontTx/>
              <a:buNone/>
            </a:pPr>
            <a:r>
              <a:rPr lang="en-US" smtClean="0">
                <a:solidFill>
                  <a:srgbClr val="0000FF"/>
                </a:solidFill>
              </a:rPr>
              <a:t>  on multiple lines</a:t>
            </a:r>
          </a:p>
          <a:p>
            <a:pPr lvl="1" eaLnBrk="1" hangingPunct="1">
              <a:lnSpc>
                <a:spcPct val="75000"/>
              </a:lnSpc>
              <a:buFontTx/>
              <a:buNone/>
            </a:pPr>
            <a:r>
              <a:rPr lang="en-US" smtClean="0">
                <a:solidFill>
                  <a:srgbClr val="0000FF"/>
                </a:solidFill>
              </a:rPr>
              <a:t>  and typing \\n is annoying</a:t>
            </a:r>
          </a:p>
          <a:p>
            <a:pPr lvl="1" eaLnBrk="1" hangingPunct="1">
              <a:lnSpc>
                <a:spcPct val="75000"/>
              </a:lnSpc>
              <a:buFontTx/>
              <a:buNone/>
            </a:pPr>
            <a:r>
              <a:rPr lang="en-US" smtClean="0">
                <a:solidFill>
                  <a:srgbClr val="0000FF"/>
                </a:solidFill>
              </a:rPr>
              <a:t>END</a:t>
            </a:r>
            <a:endParaRPr lang="en-US"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1140">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1140">
                                            <p:txEl>
                                              <p:pRg st="4" end="4"/>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1140">
                                            <p:txEl>
                                              <p:pRg st="5" end="5"/>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1140">
                                            <p:txEl>
                                              <p:pRg st="6" end="6"/>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1140">
                                            <p:txEl>
                                              <p:pRg st="7" end="7"/>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1140">
                                            <p:txEl>
                                              <p:pRg st="8" end="8"/>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1140">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140" grpId="0" uiExpand="1" build="p"/>
    </p:bldLst>
  </p:timing>
</p:sld>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Courier New" pitchFamily="49" charset="0"/>
            <a:ea typeface="ＭＳ Ｐゴシック" charset="-128"/>
          </a:defRPr>
        </a:defPPr>
      </a:lstStyle>
    </a:spDef>
    <a:ln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Courier New" pitchFamily="49" charset="0"/>
            <a:ea typeface="ＭＳ Ｐゴシック"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130185</TotalTime>
  <Words>2921</Words>
  <Application>Microsoft Office PowerPoint</Application>
  <PresentationFormat>On-screen Show (4:3)</PresentationFormat>
  <Paragraphs>524</Paragraphs>
  <Slides>27</Slides>
  <Notes>24</Notes>
  <HiddenSlides>0</HiddenSlides>
  <MMClips>0</MMClips>
  <ScaleCrop>false</ScaleCrop>
  <HeadingPairs>
    <vt:vector size="6" baseType="variant">
      <vt:variant>
        <vt:lpstr>Fonts Used</vt:lpstr>
      </vt:variant>
      <vt:variant>
        <vt:i4>3</vt:i4>
      </vt:variant>
      <vt:variant>
        <vt:lpstr>Design Template</vt:lpstr>
      </vt:variant>
      <vt:variant>
        <vt:i4>2</vt:i4>
      </vt:variant>
      <vt:variant>
        <vt:lpstr>Slide Titles</vt:lpstr>
      </vt:variant>
      <vt:variant>
        <vt:i4>27</vt:i4>
      </vt:variant>
    </vt:vector>
  </HeadingPairs>
  <TitlesOfParts>
    <vt:vector size="32" baseType="lpstr">
      <vt:lpstr>Courier New</vt:lpstr>
      <vt:lpstr>ＭＳ Ｐゴシック</vt:lpstr>
      <vt:lpstr>Arial</vt:lpstr>
      <vt:lpstr>Blank Presentation</vt:lpstr>
      <vt:lpstr>Blank Presentation</vt:lpstr>
      <vt:lpstr>CMSC 330:  Organization of Programming Languages</vt:lpstr>
      <vt:lpstr>Classes and Objects in Ruby</vt:lpstr>
      <vt:lpstr>Notes For Java Programmers</vt:lpstr>
      <vt:lpstr>Classes and Objects in Ruby (cont’d)</vt:lpstr>
      <vt:lpstr>Inheritance</vt:lpstr>
      <vt:lpstr>super() in Ruby</vt:lpstr>
      <vt:lpstr>Global Variables in Ruby</vt:lpstr>
      <vt:lpstr>Special Global Variables</vt:lpstr>
      <vt:lpstr>Creating Strings in Ruby</vt:lpstr>
      <vt:lpstr>Substitution in Ruby Strings</vt:lpstr>
      <vt:lpstr>Creating Strings in Ruby (cont’d)</vt:lpstr>
      <vt:lpstr>Standard Library: String</vt:lpstr>
      <vt:lpstr>Standard Library: String (cont’d)</vt:lpstr>
      <vt:lpstr>Breaking up strings</vt:lpstr>
      <vt:lpstr>So What Are Code Blocks?</vt:lpstr>
      <vt:lpstr>Using Yield To Call Code Blocks</vt:lpstr>
      <vt:lpstr>Object Copy vs. Reference Copy</vt:lpstr>
      <vt:lpstr>Object copy vs. Reference Copy, con't.</vt:lpstr>
      <vt:lpstr>Physical vs. Structural Equality</vt:lpstr>
      <vt:lpstr>String Equality</vt:lpstr>
      <vt:lpstr>Comparing Equality</vt:lpstr>
      <vt:lpstr>Standard Library: Array</vt:lpstr>
      <vt:lpstr>Standard Library: Array (cont’d)</vt:lpstr>
      <vt:lpstr>Iterating through Arrays</vt:lpstr>
      <vt:lpstr>Iteration and Code Blocks</vt:lpstr>
      <vt:lpstr>More Examples of Code Blocks</vt:lpstr>
      <vt:lpstr>Another Example of Code Blocks</vt:lpstr>
    </vt:vector>
  </TitlesOfParts>
  <Company>J F</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 F</dc:creator>
  <cp:lastModifiedBy>Larry Herman</cp:lastModifiedBy>
  <cp:revision>411</cp:revision>
  <dcterms:created xsi:type="dcterms:W3CDTF">2005-08-02T15:09:14Z</dcterms:created>
  <dcterms:modified xsi:type="dcterms:W3CDTF">2012-09-08T00:57:07Z</dcterms:modified>
</cp:coreProperties>
</file>