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15" r:id="rId3"/>
    <p:sldId id="416" r:id="rId4"/>
    <p:sldId id="417" r:id="rId5"/>
    <p:sldId id="418" r:id="rId6"/>
    <p:sldId id="441" r:id="rId7"/>
    <p:sldId id="419" r:id="rId8"/>
    <p:sldId id="458" r:id="rId9"/>
    <p:sldId id="420" r:id="rId10"/>
    <p:sldId id="421" r:id="rId11"/>
    <p:sldId id="422" r:id="rId12"/>
    <p:sldId id="459" r:id="rId13"/>
    <p:sldId id="460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00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6" autoAdjust="0"/>
    <p:restoredTop sz="74570" autoAdjust="0"/>
  </p:normalViewPr>
  <p:slideViewPr>
    <p:cSldViewPr>
      <p:cViewPr varScale="1">
        <p:scale>
          <a:sx n="65" d="100"/>
          <a:sy n="65" d="100"/>
        </p:scale>
        <p:origin x="-11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0"/>
    </p:cViewPr>
  </p:sorterViewPr>
  <p:notesViewPr>
    <p:cSldViewPr>
      <p:cViewPr varScale="1">
        <p:scale>
          <a:sx n="79" d="100"/>
          <a:sy n="79" d="100"/>
        </p:scale>
        <p:origin x="-2172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0" tIns="48295" rIns="96590" bIns="48295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0" tIns="48295" rIns="96590" bIns="48295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0" tIns="48295" rIns="96590" bIns="48295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0" tIns="48295" rIns="96590" bIns="48295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 b="0">
                <a:latin typeface="Arial" charset="0"/>
              </a:defRPr>
            </a:lvl1pPr>
          </a:lstStyle>
          <a:p>
            <a:fld id="{26ECD1B4-6712-4A92-9C8F-2887501A8A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0" tIns="48295" rIns="96590" bIns="48295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0" tIns="48295" rIns="96590" bIns="48295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0" tIns="48295" rIns="96590" bIns="48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0" tIns="48295" rIns="96590" bIns="48295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90" tIns="48295" rIns="96590" bIns="48295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 b="0">
                <a:latin typeface="Arial" charset="0"/>
              </a:defRPr>
            </a:lvl1pPr>
          </a:lstStyle>
          <a:p>
            <a:fld id="{428A3347-1C38-4546-9C7E-CDBB51BE942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0CF48-0C60-4177-A3AA-79FDE3509EA2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we'll cover regular expressions in Ruby ("applied" regular expressions).  Then we'll cover formal regular expressions, with a bit of the theory of regular expressions, plus how they're implemented behind the scenes.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B79308-B55A-4121-A739-289698C1A7ED}" type="slidenum">
              <a:rPr lang="en-US"/>
              <a:pPr/>
              <a:t>10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first one could be written as (a|b|c|d).</a:t>
            </a:r>
          </a:p>
          <a:p>
            <a:pPr eaLnBrk="1" hangingPunct="1"/>
            <a:r>
              <a:rPr lang="en-US" smtClean="0"/>
              <a:t>Spaces matter in regular expressions, unless the /x modifier is used (show an example).</a:t>
            </a:r>
          </a:p>
          <a:p>
            <a:pPr eaLnBrk="1" hangingPunct="1"/>
            <a:r>
              <a:rPr lang="en-US" smtClean="0"/>
              <a:t>For the last one, "ab" matches, and so does "a", but "3b" doesn't.</a:t>
            </a:r>
          </a:p>
          <a:p>
            <a:pPr eaLnBrk="1" hangingPunct="1"/>
            <a:r>
              <a:rPr lang="en-US" smtClean="0"/>
              <a:t>A single $ </a:t>
            </a:r>
            <a:r>
              <a:rPr lang="en-US" b="1" smtClean="0"/>
              <a:t>is</a:t>
            </a:r>
            <a:r>
              <a:rPr lang="en-US" smtClean="0"/>
              <a:t> a valid Java identifier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D5B95E-9F7B-4246-B228-4258C1F5075D}" type="slidenum">
              <a:rPr lang="en-US"/>
              <a:pPr/>
              <a:t>11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Most special characters (metacharacters) lose their meaning inside character classes.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/$banana^/ will never match anything.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C1F93-37DE-43A6-B601-F4FFA8A5E552}" type="slidenum">
              <a:rPr lang="en-US"/>
              <a:pPr/>
              <a:t>12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only metacharacters that have special meaning in character classes are ^ and – (and [ ]).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91F32-4D0D-4B73-B050-5E6D53577E45}" type="slidenum">
              <a:rPr lang="en-US"/>
              <a:pPr/>
              <a:t>13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19075" indent="-219075" defTabSz="879475">
              <a:buFont typeface="Calibri" pitchFamily="34" charset="0"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/^(a|b)/</a:t>
            </a:r>
          </a:p>
          <a:p>
            <a:pPr marL="658813" lvl="1" indent="-219075" defTabSz="879475"/>
            <a:r>
              <a:rPr lang="en-US" smtClean="0">
                <a:solidFill>
                  <a:srgbClr val="000000"/>
                </a:solidFill>
              </a:rPr>
              <a:t>How about all lines containing an a or b?</a:t>
            </a:r>
          </a:p>
          <a:p>
            <a:pPr marL="658813" lvl="1" indent="-219075" defTabSz="879475"/>
            <a:r>
              <a:rPr lang="en-US" smtClean="0">
                <a:solidFill>
                  <a:srgbClr val="000000"/>
                </a:solidFill>
              </a:rPr>
              <a:t>How about all lines consisting only of a or b? (^a$|^b$) or ^(a|b)$ or ^[ab]$, so r.e.'s certainly aren't unique.</a:t>
            </a:r>
          </a:p>
          <a:p>
            <a:pPr marL="219075" indent="-219075" defTabSz="879475">
              <a:buFont typeface="Calibri" pitchFamily="34" charset="0"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/[a-zA-Z]</a:t>
            </a:r>
            <a:r>
              <a:rPr lang="en-US" baseline="30000" smtClean="0">
                <a:solidFill>
                  <a:srgbClr val="000000"/>
                </a:solidFill>
              </a:rPr>
              <a:t>+</a:t>
            </a:r>
            <a:r>
              <a:rPr lang="en-US" smtClean="0">
                <a:solidFill>
                  <a:srgbClr val="000000"/>
                </a:solidFill>
              </a:rPr>
              <a:t>\s</a:t>
            </a:r>
            <a:r>
              <a:rPr lang="en-US" baseline="30000" smtClean="0">
                <a:solidFill>
                  <a:srgbClr val="000000"/>
                </a:solidFill>
              </a:rPr>
              <a:t>+</a:t>
            </a:r>
            <a:r>
              <a:rPr lang="en-US" smtClean="0">
                <a:solidFill>
                  <a:srgbClr val="000000"/>
                </a:solidFill>
              </a:rPr>
              <a:t>[a-zA-Z]</a:t>
            </a:r>
            <a:r>
              <a:rPr lang="en-US" baseline="30000" smtClean="0">
                <a:solidFill>
                  <a:srgbClr val="000000"/>
                </a:solidFill>
              </a:rPr>
              <a:t>+</a:t>
            </a:r>
            <a:r>
              <a:rPr lang="en-US" smtClean="0">
                <a:solidFill>
                  <a:srgbClr val="000000"/>
                </a:solidFill>
              </a:rPr>
              <a:t>/</a:t>
            </a:r>
          </a:p>
          <a:p>
            <a:pPr marL="658813" lvl="1" indent="-219075" defTabSz="879475"/>
            <a:r>
              <a:rPr lang="en-US" smtClean="0">
                <a:solidFill>
                  <a:srgbClr val="000000"/>
                </a:solidFill>
              </a:rPr>
              <a:t>In other words, this means strings like abababab… or babababa…</a:t>
            </a:r>
            <a:endParaRPr lang="en-US" baseline="30000" smtClean="0">
              <a:solidFill>
                <a:srgbClr val="000000"/>
              </a:solidFill>
            </a:endParaRPr>
          </a:p>
          <a:p>
            <a:pPr marL="219075" indent="-219075" defTabSz="879475">
              <a:buFont typeface="Calibri" pitchFamily="34" charset="0"/>
              <a:buAutoNum type="arabicPeriod"/>
            </a:pPr>
            <a:r>
              <a:rPr lang="en-US" smtClean="0">
                <a:solidFill>
                  <a:srgbClr val="000000"/>
                </a:solidFill>
              </a:rPr>
              <a:t>/^((ab)</a:t>
            </a:r>
            <a:r>
              <a:rPr lang="en-US" baseline="30000" smtClean="0">
                <a:solidFill>
                  <a:srgbClr val="000000"/>
                </a:solidFill>
              </a:rPr>
              <a:t>+ </a:t>
            </a:r>
            <a:r>
              <a:rPr lang="en-US" smtClean="0">
                <a:solidFill>
                  <a:srgbClr val="000000"/>
                </a:solidFill>
              </a:rPr>
              <a:t>a?)|((ba)</a:t>
            </a:r>
            <a:r>
              <a:rPr lang="en-US" baseline="30000" smtClean="0">
                <a:solidFill>
                  <a:srgbClr val="000000"/>
                </a:solidFill>
              </a:rPr>
              <a:t>+ </a:t>
            </a:r>
            <a:r>
              <a:rPr lang="en-US" smtClean="0">
                <a:solidFill>
                  <a:srgbClr val="000000"/>
                </a:solidFill>
              </a:rPr>
              <a:t>b?)$/</a:t>
            </a:r>
            <a:endParaRPr lang="en-US" smtClean="0"/>
          </a:p>
          <a:p>
            <a:pPr marL="219075" indent="-219075" defTabSz="879475">
              <a:buFont typeface="Calibri" pitchFamily="34" charset="0"/>
              <a:buAutoNum type="arabicPeriod"/>
            </a:pPr>
            <a:r>
              <a:rPr lang="en-US" smtClean="0"/>
              <a:t>/CMSC(330|351): \w+: Fall 2012/</a:t>
            </a:r>
          </a:p>
          <a:p>
            <a:pPr marL="658813" lvl="1" indent="-219075" defTabSz="879475"/>
            <a:r>
              <a:rPr lang="en-US" smtClean="0"/>
              <a:t>C.*2 would match these lines, but would also match radically different ones.</a:t>
            </a:r>
          </a:p>
          <a:p>
            <a:pPr marL="658813" lvl="1" indent="-219075" defTabSz="879475"/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14E8D1-60C0-46BE-B0CF-C06F4F42E10B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"hello".sub("h", "j") returns "jello"</a:t>
            </a:r>
          </a:p>
          <a:p>
            <a:pPr lvl="1" eaLnBrk="1" hangingPunct="1"/>
            <a:endParaRPr lang="en-US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DDE93-6FE1-4CD4-8081-7711D302E2FF}" type="slidenum">
              <a:rPr lang="en-US"/>
              <a:pPr/>
              <a:t>3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expressions are so ubiquitous it's almost surprising that you go through three semesters of CMSC courses without seeing them yet.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B23E88-013F-44C6-9EE3-E5E90DA5B893}" type="slidenum">
              <a:rPr lang="en-US"/>
              <a:pPr/>
              <a:t>4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/, (, and ) are metacharacters (characters that have special meaning, in this case in an r.e., and are not interpreted literally).  In other words, they don't match /, (, or ).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Characters that are not metacharacters just match themselves in an r.e.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parentheses aren't actually necessary (see later).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DA6DA-45B2-42B4-AB4B-1375C119CF3D}" type="slidenum">
              <a:rPr lang="en-US"/>
              <a:pPr/>
              <a:t>5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Instead of using // to delimit r.e.'s, you can also use Regexp.new("…"), but // is the more common notation for simple situations (borrowed from other scripting languages).  (Note example of Regexp.new() later in these slides though.)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Two special cases for String.split():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if the argument is a single character the string is split around occurrences of whitespace (sequences of one or more consecutive characters)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if the argument is an empty string the string is split into individual characters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2F6119-3CF8-48BB-92F9-60CA3DE732E7}" type="slidenum">
              <a:rPr lang="en-US"/>
              <a:pPr/>
              <a:t>6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line= gets()</a:t>
            </a:r>
          </a:p>
          <a:p>
            <a:pPr eaLnBrk="1" hangingPunct="1"/>
            <a:r>
              <a:rPr lang="en-US" smtClean="0"/>
              <a:t>if (line !~ /(CMSC|MATH|STAT|ENGR)/) then</a:t>
            </a:r>
          </a:p>
          <a:p>
            <a:pPr eaLnBrk="1" hangingPunct="1"/>
            <a:r>
              <a:rPr lang="en-US" smtClean="0"/>
              <a:t>  puts("You have an easy semester.")</a:t>
            </a:r>
          </a:p>
          <a:p>
            <a:pPr eaLnBrk="1" hangingPunct="1"/>
            <a:r>
              <a:rPr lang="en-US" smtClean="0"/>
              <a:t>end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5D9AEE-2310-4668-8231-9D1656DF903F}" type="slidenum">
              <a:rPr lang="en-US"/>
              <a:pPr/>
              <a:t>7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* and + are postfix operators, applied to the immediately-preceding thing.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Be careful about grouping- "Ruby+" isn't the same as "(Ruby)+".</a:t>
            </a:r>
          </a:p>
          <a:p>
            <a:pPr eaLnBrk="1" hangingPunct="1"/>
            <a:r>
              <a:rPr lang="en-US" smtClean="0"/>
              <a:t>The + isn't needed in regular expressions at all, it's just a convenience feature.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4416D-A072-449B-8D14-1DC272DE5A26}" type="slidenum">
              <a:rPr lang="en-US"/>
              <a:pPr/>
              <a:t>8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A4DF2-F4BD-43BD-8EBF-D983E91CC66E}" type="slidenum">
              <a:rPr lang="en-US"/>
              <a:pPr/>
              <a:t>9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Parentheses are not required, because the r.e. operations have different precedence, just like parentheses are not required in an arithmetic expression like a * b - 7 – 2 &lt; c++ || e ? f : g != h (which relies on associativity as well as precedence), but using parentheses makes things much clearer.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a|b* means a|(b*), not (a|b)*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ab|cd means (ab)|(cd), not a(b|c)d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609600" y="3200400"/>
            <a:ext cx="7924800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5DAFD4D-14CF-4159-998A-0455C8785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55AE0-DA3B-4118-8EFC-7793EEB34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BD101-BA7F-4A19-9436-DD8521C5C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8153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24C2C-9F79-4449-B77B-E2054B131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25D3E-505C-4A24-852A-CEA09E07D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91B40-69E0-4E82-8F52-53BF64AF8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2035A-BFDC-42C1-942E-E4C642405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6458D-8F56-424C-9D21-FC56719DB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68E5D-E507-4938-AA33-745A53141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B5062-1E42-43E9-AE35-167467B83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D9349-50ED-4202-B0B2-EC32CCC32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02DCA-75D8-420C-9E4B-177E56F79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+mn-lt"/>
              </a:defRPr>
            </a:lvl1pPr>
          </a:lstStyle>
          <a:p>
            <a:pPr>
              <a:defRPr/>
            </a:pPr>
            <a:fld id="{D6DAC7F1-9472-40F0-9F2D-1B34589EF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CMSC 330:  Organization of Programming Languages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162800" cy="1752600"/>
          </a:xfrm>
        </p:spPr>
        <p:txBody>
          <a:bodyPr/>
          <a:lstStyle/>
          <a:p>
            <a:pPr eaLnBrk="1" hangingPunct="1"/>
            <a:r>
              <a:rPr lang="en-US" smtClean="0"/>
              <a:t>Regular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8BF7E8-55ED-496A-ACD0-84FF55F8A21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Classes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/[abcd]/</a:t>
            </a:r>
            <a:endParaRPr lang="en-US" smtClean="0"/>
          </a:p>
          <a:p>
            <a:pPr lvl="1" eaLnBrk="1" hangingPunct="1"/>
            <a:r>
              <a:rPr lang="en-US" smtClean="0"/>
              <a:t>{</a:t>
            </a:r>
            <a:r>
              <a:rPr lang="en-US" smtClean="0">
                <a:solidFill>
                  <a:srgbClr val="0000FF"/>
                </a:solidFill>
              </a:rPr>
              <a:t>"a"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"b"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"c"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"d"</a:t>
            </a:r>
            <a:r>
              <a:rPr lang="en-US" smtClean="0"/>
              <a:t>}  (Can you write this another way?)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/[a-zA-Z0-9]/</a:t>
            </a:r>
            <a:endParaRPr lang="en-US" smtClean="0"/>
          </a:p>
          <a:p>
            <a:pPr lvl="1" eaLnBrk="1" hangingPunct="1"/>
            <a:r>
              <a:rPr lang="en-US" smtClean="0"/>
              <a:t>any upper or lower case letter or digit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/[^0-9]/</a:t>
            </a:r>
            <a:endParaRPr lang="en-US" smtClean="0"/>
          </a:p>
          <a:p>
            <a:pPr lvl="1" eaLnBrk="1" hangingPunct="1"/>
            <a:r>
              <a:rPr lang="en-US" smtClean="0"/>
              <a:t>any character except 0-9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/[\t\n ]/</a:t>
            </a:r>
            <a:endParaRPr lang="en-US" smtClean="0"/>
          </a:p>
          <a:p>
            <a:pPr lvl="1" eaLnBrk="1" hangingPunct="1"/>
            <a:r>
              <a:rPr lang="en-US" smtClean="0"/>
              <a:t>tab, newline or space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/[a-zA-Z_\$][a-zA-Z_\$0-9]*/</a:t>
            </a:r>
            <a:endParaRPr lang="en-US" smtClean="0"/>
          </a:p>
          <a:p>
            <a:pPr lvl="1" eaLnBrk="1" hangingPunct="1"/>
            <a:r>
              <a:rPr lang="en-US" smtClean="0"/>
              <a:t>Java identifiers (</a:t>
            </a:r>
            <a:r>
              <a:rPr lang="en-US" smtClean="0">
                <a:solidFill>
                  <a:srgbClr val="0000FF"/>
                </a:solidFill>
              </a:rPr>
              <a:t>$</a:t>
            </a:r>
            <a:r>
              <a:rPr lang="en-US" smtClean="0"/>
              <a:t> escaped...see 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4942C2-98D4-40D5-A80B-B6E13D9B8FA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Special Characters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.			</a:t>
            </a:r>
            <a:r>
              <a:rPr lang="en-US" smtClean="0"/>
              <a:t>any character</a:t>
            </a:r>
            <a:endParaRPr lang="en-US" smtClean="0">
              <a:solidFill>
                <a:srgbClr val="0000FF"/>
              </a:solidFill>
            </a:endParaRP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^</a:t>
            </a:r>
            <a:r>
              <a:rPr lang="en-US" smtClean="0"/>
              <a:t>			beginning of string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$</a:t>
            </a:r>
            <a:r>
              <a:rPr lang="en-US" smtClean="0"/>
              <a:t>			end of string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\$	</a:t>
            </a:r>
            <a:r>
              <a:rPr lang="en-US" smtClean="0"/>
              <a:t>		just a </a:t>
            </a:r>
            <a:r>
              <a:rPr lang="en-US" smtClean="0">
                <a:solidFill>
                  <a:srgbClr val="0000FF"/>
                </a:solidFill>
              </a:rPr>
              <a:t>$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\d</a:t>
            </a:r>
            <a:r>
              <a:rPr lang="en-US" smtClean="0"/>
              <a:t>			digit, [0-9]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\s</a:t>
            </a:r>
            <a:r>
              <a:rPr lang="en-US" smtClean="0"/>
              <a:t>			whitespace, [\t\r\n\f ]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\w</a:t>
            </a:r>
            <a:r>
              <a:rPr lang="en-US" smtClean="0"/>
              <a:t>		word character, [A-Za-z0-9_]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\D</a:t>
            </a:r>
            <a:r>
              <a:rPr lang="en-US" smtClean="0"/>
              <a:t>		non-digit, [^0-9]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\S</a:t>
            </a:r>
            <a:r>
              <a:rPr lang="en-US" smtClean="0"/>
              <a:t>		non-space, [^\t\r\n\f ]</a:t>
            </a:r>
          </a:p>
          <a:p>
            <a:pPr lvl="1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\W</a:t>
            </a:r>
            <a:r>
              <a:rPr lang="en-US" smtClean="0"/>
              <a:t>		non-word, [^A-Za-z0-9_]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9074E-F99E-43E0-9A5F-E442B1D0D14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Potential Character Class Confusions</a:t>
            </a:r>
          </a:p>
        </p:txBody>
      </p:sp>
      <p:sp>
        <p:nvSpPr>
          <p:cNvPr id="13414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1816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2400" smtClean="0">
                <a:solidFill>
                  <a:srgbClr val="0000FF"/>
                </a:solidFill>
              </a:rPr>
              <a:t>^</a:t>
            </a:r>
            <a:r>
              <a:rPr lang="en-US" sz="2400" smtClean="0"/>
              <a:t> </a:t>
            </a:r>
          </a:p>
          <a:p>
            <a:pPr lvl="1">
              <a:lnSpc>
                <a:spcPct val="75000"/>
              </a:lnSpc>
            </a:pPr>
            <a:r>
              <a:rPr lang="en-US" smtClean="0"/>
              <a:t>at the beginning of a character class: not	</a:t>
            </a:r>
          </a:p>
          <a:p>
            <a:pPr lvl="1">
              <a:lnSpc>
                <a:spcPct val="75000"/>
              </a:lnSpc>
            </a:pPr>
            <a:r>
              <a:rPr lang="en-US" smtClean="0"/>
              <a:t>outside character classes: beginning of string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solidFill>
                  <a:srgbClr val="0000FF"/>
                </a:solidFill>
              </a:rPr>
              <a:t>[ ]</a:t>
            </a:r>
          </a:p>
          <a:p>
            <a:pPr lvl="1">
              <a:lnSpc>
                <a:spcPct val="75000"/>
              </a:lnSpc>
            </a:pPr>
            <a:r>
              <a:rPr lang="en-US" smtClean="0"/>
              <a:t>inside regular expressions: character class</a:t>
            </a:r>
          </a:p>
          <a:p>
            <a:pPr lvl="1">
              <a:lnSpc>
                <a:spcPct val="75000"/>
              </a:lnSpc>
            </a:pPr>
            <a:r>
              <a:rPr lang="en-US" smtClean="0"/>
              <a:t>outside regular expressions: array</a:t>
            </a:r>
          </a:p>
          <a:p>
            <a:pPr lvl="2">
              <a:lnSpc>
                <a:spcPct val="75000"/>
              </a:lnSpc>
            </a:pPr>
            <a:r>
              <a:rPr lang="en-US" sz="2400" smtClean="0"/>
              <a:t>Note: [a-z] does not make a valid array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solidFill>
                  <a:srgbClr val="0000FF"/>
                </a:solidFill>
              </a:rPr>
              <a:t>( )</a:t>
            </a:r>
          </a:p>
          <a:p>
            <a:pPr lvl="1">
              <a:lnSpc>
                <a:spcPct val="75000"/>
              </a:lnSpc>
            </a:pPr>
            <a:r>
              <a:rPr lang="en-US" smtClean="0"/>
              <a:t>inside character classes: literal characters ( )</a:t>
            </a:r>
          </a:p>
          <a:p>
            <a:pPr lvl="2">
              <a:lnSpc>
                <a:spcPct val="75000"/>
              </a:lnSpc>
            </a:pPr>
            <a:r>
              <a:rPr lang="en-US" sz="2400" smtClean="0"/>
              <a:t>Note /(0..2)/ does not mean 012</a:t>
            </a:r>
            <a:endParaRPr lang="en-US" smtClean="0"/>
          </a:p>
          <a:p>
            <a:pPr lvl="1">
              <a:lnSpc>
                <a:spcPct val="75000"/>
              </a:lnSpc>
            </a:pPr>
            <a:r>
              <a:rPr lang="en-US" smtClean="0"/>
              <a:t>outside character classes: used for grouping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solidFill>
                  <a:srgbClr val="0000FF"/>
                </a:solidFill>
              </a:rPr>
              <a:t>–</a:t>
            </a:r>
            <a:r>
              <a:rPr lang="en-US" sz="2400" smtClean="0"/>
              <a:t> </a:t>
            </a:r>
          </a:p>
          <a:p>
            <a:pPr lvl="1">
              <a:lnSpc>
                <a:spcPct val="75000"/>
              </a:lnSpc>
            </a:pPr>
            <a:r>
              <a:rPr lang="en-US" smtClean="0"/>
              <a:t>inside character classes: range (e.g., a to z given by [a-z])</a:t>
            </a:r>
          </a:p>
          <a:p>
            <a:pPr lvl="1">
              <a:lnSpc>
                <a:spcPct val="75000"/>
              </a:lnSpc>
            </a:pPr>
            <a:r>
              <a:rPr lang="en-US" smtClean="0"/>
              <a:t>outside character classes: a literal minus sign</a:t>
            </a:r>
          </a:p>
          <a:p>
            <a:pPr lvl="1">
              <a:lnSpc>
                <a:spcPct val="75000"/>
              </a:lnSpc>
            </a:pPr>
            <a:r>
              <a:rPr lang="en-US" smtClean="0"/>
              <a:t>outside regular expressions: subtraction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4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49D3AA-B898-44E9-B4A4-3469C0C87F7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Expression Practice</a:t>
            </a:r>
          </a:p>
        </p:txBody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4876800"/>
          </a:xfrm>
        </p:spPr>
        <p:txBody>
          <a:bodyPr/>
          <a:lstStyle/>
          <a:p>
            <a:r>
              <a:rPr lang="en-US" smtClean="0"/>
              <a:t>Write Ruby regular expressions representing</a:t>
            </a:r>
          </a:p>
          <a:p>
            <a:pPr marL="914400" lvl="1" indent="-457200">
              <a:buFontTx/>
              <a:buAutoNum type="arabicPeriod"/>
            </a:pPr>
            <a:r>
              <a:rPr lang="en-US" smtClean="0"/>
              <a:t>All strings beginning with a or b</a:t>
            </a:r>
          </a:p>
          <a:p>
            <a:pPr marL="914400" lvl="1" indent="-457200">
              <a:buFontTx/>
              <a:buAutoNum type="arabicPeriod"/>
            </a:pPr>
            <a:r>
              <a:rPr lang="en-US" smtClean="0"/>
              <a:t>All strings containing at least two (only alphabetic) words separated by whitespace</a:t>
            </a:r>
          </a:p>
          <a:p>
            <a:pPr marL="914400" lvl="1" indent="-457200">
              <a:buFontTx/>
              <a:buAutoNum type="arabicPeriod"/>
            </a:pPr>
            <a:r>
              <a:rPr lang="en-US" smtClean="0"/>
              <a:t>All strings where a and b alternate and appear at least once</a:t>
            </a:r>
          </a:p>
          <a:p>
            <a:pPr marL="914400" lvl="1" indent="-457200">
              <a:buFontTx/>
              <a:buAutoNum type="arabicPeriod"/>
            </a:pPr>
            <a:r>
              <a:rPr lang="en-US" smtClean="0"/>
              <a:t>An expression that would match both of these strings (but not radically different ones)</a:t>
            </a:r>
          </a:p>
          <a:p>
            <a:pPr lvl="2"/>
            <a:r>
              <a:rPr lang="en-US" smtClean="0"/>
              <a:t>CMSC330: Organization of Programming Languages: Fall 2012</a:t>
            </a:r>
          </a:p>
          <a:p>
            <a:pPr lvl="2"/>
            <a:r>
              <a:rPr lang="en-US" smtClean="0"/>
              <a:t>CMSC351: Algorithms: Fall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BE7D08-BDF2-4A32-A361-FF56AFC018F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991600" cy="685800"/>
          </a:xfrm>
        </p:spPr>
        <p:txBody>
          <a:bodyPr/>
          <a:lstStyle/>
          <a:p>
            <a:pPr eaLnBrk="1" hangingPunct="1"/>
            <a:r>
              <a:rPr lang="en-US" smtClean="0"/>
              <a:t>Reconsider These Three String Operations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10600" cy="4876800"/>
          </a:xfrm>
        </p:spPr>
        <p:txBody>
          <a:bodyPr/>
          <a:lstStyle/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"hello".index("l", 0)</a:t>
            </a:r>
          </a:p>
          <a:p>
            <a:pPr lvl="2" eaLnBrk="1" hangingPunct="1"/>
            <a:r>
              <a:rPr lang="en-US" smtClean="0"/>
              <a:t>return index of the first occurrence of string in </a:t>
            </a:r>
            <a:r>
              <a:rPr lang="en-US" smtClean="0">
                <a:solidFill>
                  <a:srgbClr val="0000FF"/>
                </a:solidFill>
              </a:rPr>
              <a:t>s</a:t>
            </a:r>
            <a:r>
              <a:rPr lang="en-US" smtClean="0"/>
              <a:t>, starting at </a:t>
            </a:r>
            <a:r>
              <a:rPr lang="en-US" smtClean="0">
                <a:solidFill>
                  <a:srgbClr val="0000FF"/>
                </a:solidFill>
              </a:rPr>
              <a:t>n</a:t>
            </a:r>
            <a:endParaRPr lang="en-US" smtClean="0"/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"hello".sub("h", "j")</a:t>
            </a:r>
          </a:p>
          <a:p>
            <a:pPr lvl="2"/>
            <a:r>
              <a:rPr lang="en-US" smtClean="0"/>
              <a:t>replace first occurrence of </a:t>
            </a:r>
            <a:r>
              <a:rPr lang="en-US" smtClean="0">
                <a:solidFill>
                  <a:srgbClr val="0000FF"/>
                </a:solidFill>
              </a:rPr>
              <a:t>"h"</a:t>
            </a:r>
            <a:r>
              <a:rPr lang="en-US" smtClean="0"/>
              <a:t> by </a:t>
            </a:r>
            <a:r>
              <a:rPr lang="en-US" smtClean="0">
                <a:solidFill>
                  <a:srgbClr val="0000FF"/>
                </a:solidFill>
              </a:rPr>
              <a:t>"j"</a:t>
            </a:r>
            <a:r>
              <a:rPr lang="en-US" smtClean="0"/>
              <a:t> in string</a:t>
            </a:r>
          </a:p>
          <a:p>
            <a:pPr lvl="2"/>
            <a:r>
              <a:rPr lang="en-US" smtClean="0"/>
              <a:t>use </a:t>
            </a:r>
            <a:r>
              <a:rPr lang="en-US" smtClean="0">
                <a:solidFill>
                  <a:srgbClr val="0000FF"/>
                </a:solidFill>
              </a:rPr>
              <a:t>gsub</a:t>
            </a:r>
            <a:r>
              <a:rPr lang="en-US" smtClean="0"/>
              <a:t> ("global" sub) to replace all occurrences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"preprepared".split("re")</a:t>
            </a:r>
          </a:p>
          <a:p>
            <a:pPr lvl="2" eaLnBrk="1" hangingPunct="1"/>
            <a:r>
              <a:rPr lang="en-US" smtClean="0"/>
              <a:t>return array of substrings delimited by occurrences of "re"</a:t>
            </a:r>
          </a:p>
          <a:p>
            <a:pPr eaLnBrk="1" hangingPunct="1"/>
            <a:r>
              <a:rPr lang="en-US" smtClean="0"/>
              <a:t>All involve </a:t>
            </a:r>
            <a:r>
              <a:rPr lang="en-US" i="1" smtClean="0"/>
              <a:t>searching</a:t>
            </a:r>
            <a:r>
              <a:rPr lang="en-US" smtClean="0"/>
              <a:t> in a string for a certain pattern</a:t>
            </a:r>
          </a:p>
          <a:p>
            <a:pPr eaLnBrk="1" hangingPunct="1"/>
            <a:r>
              <a:rPr lang="en-US" smtClean="0"/>
              <a:t>What if we want to find more complicated patterns?</a:t>
            </a:r>
          </a:p>
          <a:p>
            <a:pPr lvl="1" eaLnBrk="1" hangingPunct="1"/>
            <a:r>
              <a:rPr lang="en-US" smtClean="0"/>
              <a:t>find the first occurrence of "a" or "b"</a:t>
            </a:r>
          </a:p>
          <a:p>
            <a:pPr lvl="1" eaLnBrk="1" hangingPunct="1"/>
            <a:r>
              <a:rPr lang="en-US" smtClean="0"/>
              <a:t>split a string at tabs, spaces, and newlines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0D1E19-C5DB-4630-A27C-E3C21242A50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Expressions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way of describing patterns or sets of strings</a:t>
            </a:r>
          </a:p>
          <a:p>
            <a:pPr lvl="1" eaLnBrk="1" hangingPunct="1"/>
            <a:r>
              <a:rPr lang="en-US" smtClean="0"/>
              <a:t>searching and matching</a:t>
            </a:r>
          </a:p>
          <a:p>
            <a:pPr lvl="1" eaLnBrk="1" hangingPunct="1"/>
            <a:r>
              <a:rPr lang="en-US" smtClean="0"/>
              <a:t>formally describing strings</a:t>
            </a:r>
          </a:p>
          <a:p>
            <a:pPr lvl="2" eaLnBrk="1" hangingPunct="1"/>
            <a:r>
              <a:rPr lang="en-US" smtClean="0"/>
              <a:t>the symbols (lexemes or tokens) that make up a language</a:t>
            </a:r>
          </a:p>
          <a:p>
            <a:pPr eaLnBrk="1" hangingPunct="1"/>
            <a:r>
              <a:rPr lang="en-US" smtClean="0"/>
              <a:t>Common to lots of languages and tools</a:t>
            </a:r>
          </a:p>
          <a:p>
            <a:pPr lvl="1" eaLnBrk="1" hangingPunct="1"/>
            <a:r>
              <a:rPr lang="en-US" smtClean="0"/>
              <a:t>UNIX shells; the UNIX utilities awk, sed, perl, grep; languages like Java,  OCaml, C libraries, etc.</a:t>
            </a:r>
          </a:p>
          <a:p>
            <a:pPr eaLnBrk="1" hangingPunct="1"/>
            <a:r>
              <a:rPr lang="en-US" smtClean="0"/>
              <a:t>Based on some really elegant theory</a:t>
            </a:r>
          </a:p>
          <a:p>
            <a:pPr lvl="1" eaLnBrk="1" hangingPunct="1"/>
            <a:r>
              <a:rPr lang="en-US" smtClean="0"/>
              <a:t>we’ll see that soon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1620B2-2683-43FA-8B28-0AB4922A05D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Regular Expressions in Ruby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/Ruby/</a:t>
            </a:r>
            <a:endParaRPr lang="en-US" smtClean="0"/>
          </a:p>
          <a:p>
            <a:pPr lvl="1" eaLnBrk="1" hangingPunct="1"/>
            <a:r>
              <a:rPr lang="en-US" smtClean="0"/>
              <a:t>matches the string </a:t>
            </a:r>
            <a:r>
              <a:rPr lang="en-US" smtClean="0">
                <a:solidFill>
                  <a:srgbClr val="0000FF"/>
                </a:solidFill>
              </a:rPr>
              <a:t>"Ruby"</a:t>
            </a:r>
            <a:endParaRPr lang="en-US" smtClean="0"/>
          </a:p>
          <a:p>
            <a:pPr lvl="1" eaLnBrk="1" hangingPunct="1"/>
            <a:r>
              <a:rPr lang="en-US" smtClean="0"/>
              <a:t>regular expressions can be delimited by </a:t>
            </a:r>
            <a:r>
              <a:rPr lang="en-US" smtClean="0">
                <a:solidFill>
                  <a:srgbClr val="0000FF"/>
                </a:solidFill>
              </a:rPr>
              <a:t>/</a:t>
            </a:r>
            <a:r>
              <a:rPr lang="en-US" smtClean="0"/>
              <a:t>’s</a:t>
            </a:r>
          </a:p>
          <a:p>
            <a:pPr lvl="1" eaLnBrk="1" hangingPunct="1"/>
            <a:r>
              <a:rPr lang="en-US" smtClean="0"/>
              <a:t>use </a:t>
            </a:r>
            <a:r>
              <a:rPr lang="en-US" smtClean="0">
                <a:solidFill>
                  <a:srgbClr val="0000FF"/>
                </a:solidFill>
              </a:rPr>
              <a:t>\</a:t>
            </a:r>
            <a:r>
              <a:rPr lang="en-US" smtClean="0"/>
              <a:t> to escape </a:t>
            </a:r>
            <a:r>
              <a:rPr lang="en-US" smtClean="0">
                <a:solidFill>
                  <a:srgbClr val="0000FF"/>
                </a:solidFill>
              </a:rPr>
              <a:t>/</a:t>
            </a:r>
            <a:r>
              <a:rPr lang="en-US" smtClean="0"/>
              <a:t>’s in regular expressions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/(Ruby|OCaml|Java)/</a:t>
            </a:r>
          </a:p>
          <a:p>
            <a:pPr lvl="1" eaLnBrk="1" hangingPunct="1"/>
            <a:r>
              <a:rPr lang="en-US" smtClean="0"/>
              <a:t>matches either </a:t>
            </a:r>
            <a:r>
              <a:rPr lang="en-US" smtClean="0">
                <a:solidFill>
                  <a:srgbClr val="0000FF"/>
                </a:solidFill>
              </a:rPr>
              <a:t>"Ruby"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"OCaml"</a:t>
            </a:r>
            <a:r>
              <a:rPr lang="en-US" smtClean="0"/>
              <a:t>, or </a:t>
            </a:r>
            <a:r>
              <a:rPr lang="en-US" smtClean="0">
                <a:solidFill>
                  <a:srgbClr val="0000FF"/>
                </a:solidFill>
              </a:rPr>
              <a:t>"Java"</a:t>
            </a:r>
            <a:endParaRPr lang="en-US" smtClean="0"/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/(Ruby|Regular)/</a:t>
            </a:r>
            <a:r>
              <a:rPr lang="en-US" smtClean="0"/>
              <a:t>      or     </a:t>
            </a:r>
            <a:r>
              <a:rPr lang="en-US" smtClean="0">
                <a:solidFill>
                  <a:srgbClr val="0000FF"/>
                </a:solidFill>
              </a:rPr>
              <a:t>/R(uby|egular)/</a:t>
            </a:r>
          </a:p>
          <a:p>
            <a:pPr lvl="1" eaLnBrk="1" hangingPunct="1"/>
            <a:r>
              <a:rPr lang="en-US" smtClean="0"/>
              <a:t>matches either </a:t>
            </a:r>
            <a:r>
              <a:rPr lang="en-US" smtClean="0">
                <a:solidFill>
                  <a:srgbClr val="0000FF"/>
                </a:solidFill>
              </a:rPr>
              <a:t>"Ruby"</a:t>
            </a:r>
            <a:r>
              <a:rPr lang="en-US" smtClean="0"/>
              <a:t> or </a:t>
            </a:r>
            <a:r>
              <a:rPr lang="en-US" smtClean="0">
                <a:solidFill>
                  <a:srgbClr val="0000FF"/>
                </a:solidFill>
              </a:rPr>
              <a:t>"Regular"</a:t>
            </a:r>
            <a:endParaRPr lang="en-US" smtClean="0"/>
          </a:p>
          <a:p>
            <a:pPr lvl="1" eaLnBrk="1" hangingPunct="1"/>
            <a:r>
              <a:rPr lang="en-US" smtClean="0"/>
              <a:t>use </a:t>
            </a:r>
            <a:r>
              <a:rPr lang="en-US" smtClean="0">
                <a:solidFill>
                  <a:srgbClr val="0000FF"/>
                </a:solidFill>
              </a:rPr>
              <a:t>()</a:t>
            </a:r>
            <a:r>
              <a:rPr lang="en-US" smtClean="0"/>
              <a:t>’s for grouping; use </a:t>
            </a:r>
            <a:r>
              <a:rPr lang="en-US" smtClean="0">
                <a:solidFill>
                  <a:srgbClr val="0000FF"/>
                </a:solidFill>
              </a:rPr>
              <a:t>\</a:t>
            </a:r>
            <a:r>
              <a:rPr lang="en-US" smtClean="0"/>
              <a:t> to escape </a:t>
            </a:r>
            <a:r>
              <a:rPr lang="en-US" smtClean="0">
                <a:solidFill>
                  <a:srgbClr val="0000FF"/>
                </a:solidFill>
              </a:rPr>
              <a:t>()</a:t>
            </a:r>
            <a:r>
              <a:rPr lang="en-US" smtClean="0"/>
              <a:t>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1D1014-2BD5-4116-8EFF-D925F7907FC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Regular Expressions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5029200"/>
          </a:xfrm>
        </p:spPr>
        <p:txBody>
          <a:bodyPr/>
          <a:lstStyle/>
          <a:p>
            <a:pPr eaLnBrk="1" hangingPunct="1"/>
            <a:r>
              <a:rPr lang="en-US" smtClean="0"/>
              <a:t>Regular expressions are instances of </a:t>
            </a:r>
            <a:r>
              <a:rPr lang="en-US" smtClean="0">
                <a:solidFill>
                  <a:srgbClr val="0000FF"/>
                </a:solidFill>
              </a:rPr>
              <a:t>Regexp</a:t>
            </a:r>
            <a:endParaRPr lang="en-US" smtClean="0"/>
          </a:p>
          <a:p>
            <a:pPr lvl="1" eaLnBrk="1" hangingPunct="1"/>
            <a:r>
              <a:rPr lang="en-US" smtClean="0"/>
              <a:t>but you won’t often use its methods</a:t>
            </a:r>
          </a:p>
          <a:p>
            <a:pPr eaLnBrk="1" hangingPunct="1"/>
            <a:r>
              <a:rPr lang="en-US" smtClean="0"/>
              <a:t>Basic matching using </a:t>
            </a:r>
            <a:r>
              <a:rPr lang="en-US" smtClean="0">
                <a:solidFill>
                  <a:srgbClr val="0000FF"/>
                </a:solidFill>
              </a:rPr>
              <a:t>=~</a:t>
            </a:r>
            <a:r>
              <a:rPr lang="en-US" smtClean="0"/>
              <a:t> method of String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Can use regular expressions in index, search, etc.</a:t>
            </a: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685800" y="3200400"/>
            <a:ext cx="82296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line = gets()             # read line from standard input</a:t>
            </a:r>
          </a:p>
          <a:p>
            <a:pPr eaLnBrk="0" hangingPunct="0"/>
            <a:r>
              <a:rPr lang="en-US"/>
              <a:t>if (line =~ /Ruby/) then  # returns nil if not found</a:t>
            </a:r>
          </a:p>
          <a:p>
            <a:pPr eaLnBrk="0" hangingPunct="0"/>
            <a:r>
              <a:rPr lang="en-US"/>
              <a:t>  puts("Found Ruby")</a:t>
            </a:r>
          </a:p>
          <a:p>
            <a:pPr eaLnBrk="0" hangingPunct="0"/>
            <a:r>
              <a:rPr lang="en-US"/>
              <a:t>end</a:t>
            </a:r>
          </a:p>
        </p:txBody>
      </p:sp>
      <p:sp>
        <p:nvSpPr>
          <p:cNvPr id="399365" name="Text Box 5"/>
          <p:cNvSpPr txBox="1">
            <a:spLocks noChangeArrowheads="1"/>
          </p:cNvSpPr>
          <p:nvPr/>
        </p:nvSpPr>
        <p:spPr bwMode="auto">
          <a:xfrm>
            <a:off x="609600" y="5105400"/>
            <a:ext cx="8382000" cy="120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offset = line.index(/(MAX|MIN)/)   # search starting from 0</a:t>
            </a:r>
          </a:p>
          <a:p>
            <a:pPr eaLnBrk="0" hangingPunct="0"/>
            <a:r>
              <a:rPr lang="en-US"/>
              <a:t>line.sub(/(Perl|Python)/, "Ruby")  # replace</a:t>
            </a:r>
          </a:p>
          <a:p>
            <a:pPr eaLnBrk="0" hangingPunct="0"/>
            <a:r>
              <a:rPr lang="en-US"/>
              <a:t>line.split(/(\t|\n| )/)            # split at tab, space, 			               # newline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 animBg="1"/>
      <p:bldP spid="3993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41D750-6DCE-4813-9449-1E4206C34BD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Regular Expressions, con't.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Invert matching using </a:t>
            </a:r>
            <a:r>
              <a:rPr lang="en-US" smtClean="0">
                <a:solidFill>
                  <a:srgbClr val="0000FF"/>
                </a:solidFill>
              </a:rPr>
              <a:t>!~</a:t>
            </a:r>
            <a:r>
              <a:rPr lang="en-US" smtClean="0"/>
              <a:t> method of </a:t>
            </a:r>
            <a:r>
              <a:rPr lang="en-US" smtClean="0">
                <a:solidFill>
                  <a:srgbClr val="0000FF"/>
                </a:solidFill>
              </a:rPr>
              <a:t>String</a:t>
            </a:r>
          </a:p>
          <a:p>
            <a:pPr eaLnBrk="1" hangingPunct="1"/>
            <a:r>
              <a:rPr lang="en-US" smtClean="0"/>
              <a:t>Matches strings that </a:t>
            </a:r>
            <a:r>
              <a:rPr lang="en-US" i="1" smtClean="0"/>
              <a:t>don't</a:t>
            </a:r>
            <a:r>
              <a:rPr lang="en-US" smtClean="0"/>
              <a:t> contain an instance of the regular expression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363964-5076-471C-AE00-4EFCC060320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Repetition in Regular Expressions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/(Ruby)*/</a:t>
            </a:r>
            <a:endParaRPr lang="en-US" smtClean="0"/>
          </a:p>
          <a:p>
            <a:pPr lvl="1" eaLnBrk="1" hangingPunct="1"/>
            <a:r>
              <a:rPr lang="en-US" smtClean="0"/>
              <a:t>{</a:t>
            </a:r>
            <a:r>
              <a:rPr lang="en-US" smtClean="0">
                <a:solidFill>
                  <a:srgbClr val="0000FF"/>
                </a:solidFill>
              </a:rPr>
              <a:t>""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"Ruby"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"RubyRuby"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"RubyRubyRuby"</a:t>
            </a:r>
            <a:r>
              <a:rPr lang="en-US" smtClean="0"/>
              <a:t>, ...}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*</a:t>
            </a:r>
            <a:r>
              <a:rPr lang="en-US" smtClean="0"/>
              <a:t> means </a:t>
            </a:r>
            <a:r>
              <a:rPr lang="en-US" i="1" smtClean="0"/>
              <a:t>zero or more occurrences</a:t>
            </a:r>
            <a:endParaRPr lang="en-US" smtClean="0"/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/Ruby+/</a:t>
            </a:r>
            <a:endParaRPr lang="en-US" smtClean="0"/>
          </a:p>
          <a:p>
            <a:pPr lvl="1" eaLnBrk="1" hangingPunct="1"/>
            <a:r>
              <a:rPr lang="en-US" smtClean="0"/>
              <a:t>{</a:t>
            </a:r>
            <a:r>
              <a:rPr lang="en-US" smtClean="0">
                <a:solidFill>
                  <a:srgbClr val="0000FF"/>
                </a:solidFill>
              </a:rPr>
              <a:t>"Ruby"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"Rubyy"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"Rubyyy"</a:t>
            </a:r>
            <a:r>
              <a:rPr lang="en-US" smtClean="0"/>
              <a:t>, ... }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+</a:t>
            </a:r>
            <a:r>
              <a:rPr lang="en-US" smtClean="0"/>
              <a:t> means </a:t>
            </a:r>
            <a:r>
              <a:rPr lang="en-US" i="1" smtClean="0"/>
              <a:t>one or more occurrence</a:t>
            </a:r>
            <a:endParaRPr lang="en-US" smtClean="0"/>
          </a:p>
          <a:p>
            <a:pPr lvl="1" eaLnBrk="1" hangingPunct="1"/>
            <a:r>
              <a:rPr lang="en-US" smtClean="0"/>
              <a:t>so </a:t>
            </a:r>
            <a:r>
              <a:rPr lang="en-US" smtClean="0">
                <a:solidFill>
                  <a:srgbClr val="0000FF"/>
                </a:solidFill>
              </a:rPr>
              <a:t>/e+/</a:t>
            </a:r>
            <a:r>
              <a:rPr lang="en-US" smtClean="0"/>
              <a:t> is the same as </a:t>
            </a:r>
            <a:r>
              <a:rPr lang="en-US" smtClean="0">
                <a:solidFill>
                  <a:srgbClr val="0000FF"/>
                </a:solidFill>
              </a:rPr>
              <a:t>/ee*/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/(Ruby)?/</a:t>
            </a:r>
            <a:endParaRPr lang="en-US" smtClean="0"/>
          </a:p>
          <a:p>
            <a:pPr lvl="1" eaLnBrk="1" hangingPunct="1"/>
            <a:r>
              <a:rPr lang="en-US" smtClean="0"/>
              <a:t>{</a:t>
            </a:r>
            <a:r>
              <a:rPr lang="en-US" smtClean="0">
                <a:solidFill>
                  <a:srgbClr val="0000FF"/>
                </a:solidFill>
              </a:rPr>
              <a:t>""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"Ruby"</a:t>
            </a:r>
            <a:r>
              <a:rPr lang="en-US" smtClean="0"/>
              <a:t>}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?</a:t>
            </a:r>
            <a:r>
              <a:rPr lang="en-US" smtClean="0"/>
              <a:t> means </a:t>
            </a:r>
            <a:r>
              <a:rPr lang="en-US" i="1" smtClean="0"/>
              <a:t>optional</a:t>
            </a:r>
            <a:r>
              <a:rPr lang="en-US" smtClean="0"/>
              <a:t>, i.e., zero or one occurrence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BFDC96-7D0C-4C56-8943-A7FE1F79035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534400" cy="685800"/>
          </a:xfrm>
        </p:spPr>
        <p:txBody>
          <a:bodyPr/>
          <a:lstStyle/>
          <a:p>
            <a:r>
              <a:rPr lang="en-US" smtClean="0"/>
              <a:t>Repetition in Regular Expressions, con't.</a:t>
            </a:r>
          </a:p>
        </p:txBody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5105400"/>
          </a:xfrm>
        </p:spPr>
        <p:txBody>
          <a:bodyPr/>
          <a:lstStyle/>
          <a:p>
            <a:r>
              <a:rPr lang="en-US" smtClean="0"/>
              <a:t>/(Ruby){3}/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{“RubyRubyRuby”}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{x} </a:t>
            </a:r>
            <a:r>
              <a:rPr lang="en-US" smtClean="0"/>
              <a:t>means repeat the search for </a:t>
            </a:r>
            <a:r>
              <a:rPr lang="en-US" b="1" smtClean="0">
                <a:solidFill>
                  <a:srgbClr val="000000"/>
                </a:solidFill>
              </a:rPr>
              <a:t>exactly</a:t>
            </a:r>
            <a:r>
              <a:rPr lang="en-US" smtClean="0"/>
              <a:t> x occurrences</a:t>
            </a:r>
            <a:endParaRPr lang="en-US" smtClean="0">
              <a:solidFill>
                <a:srgbClr val="0000FF"/>
              </a:solidFill>
            </a:endParaRPr>
          </a:p>
          <a:p>
            <a:r>
              <a:rPr lang="en-US" smtClean="0"/>
              <a:t>/(Ruby){3,}/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{“RubyRubyRuby”, “RubyRubyRubyRuby”, …}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{x</a:t>
            </a:r>
            <a:r>
              <a:rPr lang="en-US" smtClean="0">
                <a:solidFill>
                  <a:srgbClr val="FF0000"/>
                </a:solidFill>
              </a:rPr>
              <a:t>,</a:t>
            </a:r>
            <a:r>
              <a:rPr lang="en-US" smtClean="0">
                <a:solidFill>
                  <a:srgbClr val="0000FF"/>
                </a:solidFill>
              </a:rPr>
              <a:t>} </a:t>
            </a:r>
            <a:r>
              <a:rPr lang="en-US" smtClean="0"/>
              <a:t>means repeat the search for </a:t>
            </a:r>
            <a:r>
              <a:rPr lang="en-US" b="1" smtClean="0">
                <a:solidFill>
                  <a:srgbClr val="000000"/>
                </a:solidFill>
              </a:rPr>
              <a:t>at least</a:t>
            </a:r>
            <a:r>
              <a:rPr lang="en-US" smtClean="0"/>
              <a:t> x occurrences</a:t>
            </a:r>
          </a:p>
          <a:p>
            <a:r>
              <a:rPr lang="en-US" smtClean="0"/>
              <a:t>/(Ruby){3, 5}/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{“RubyRubyRuby”, “RubyRubyRubyRuby”, “RubyRubyRubyRubyRuby”}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{x, y} </a:t>
            </a:r>
            <a:r>
              <a:rPr lang="en-US" smtClean="0"/>
              <a:t>means repeat the search for at least x occurrences and at most y occurrences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5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11D2C11-6CBC-41AD-AEBB-C46F9000D16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Watch out for precedence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87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/(Ruby)*/</a:t>
            </a:r>
            <a:r>
              <a:rPr lang="en-US" smtClean="0"/>
              <a:t> means {</a:t>
            </a:r>
            <a:r>
              <a:rPr lang="en-US" smtClean="0">
                <a:solidFill>
                  <a:srgbClr val="0000FF"/>
                </a:solidFill>
              </a:rPr>
              <a:t>""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"Ruby"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"RubyRuby"</a:t>
            </a:r>
            <a:r>
              <a:rPr lang="en-US" smtClean="0"/>
              <a:t>, ...}</a:t>
            </a:r>
          </a:p>
          <a:p>
            <a:pPr lvl="1" eaLnBrk="1" hangingPunct="1"/>
            <a:r>
              <a:rPr lang="en-US" smtClean="0"/>
              <a:t>but  </a:t>
            </a:r>
            <a:r>
              <a:rPr lang="en-US" smtClean="0">
                <a:solidFill>
                  <a:srgbClr val="0000FF"/>
                </a:solidFill>
              </a:rPr>
              <a:t>/Ruby*/</a:t>
            </a:r>
            <a:r>
              <a:rPr lang="en-US" smtClean="0"/>
              <a:t> matches {</a:t>
            </a:r>
            <a:r>
              <a:rPr lang="en-US" smtClean="0">
                <a:solidFill>
                  <a:srgbClr val="0000FF"/>
                </a:solidFill>
              </a:rPr>
              <a:t>"Rub"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"Ruby"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"Rubyy"</a:t>
            </a:r>
            <a:r>
              <a:rPr lang="en-US" smtClean="0"/>
              <a:t>, ...}</a:t>
            </a:r>
          </a:p>
          <a:p>
            <a:pPr eaLnBrk="1" hangingPunct="1"/>
            <a:r>
              <a:rPr lang="en-US" smtClean="0"/>
              <a:t>In general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</a:rPr>
              <a:t>*, {n},</a:t>
            </a:r>
            <a:r>
              <a:rPr lang="en-US" smtClean="0"/>
              <a:t> and </a:t>
            </a:r>
            <a:r>
              <a:rPr lang="en-US" smtClean="0">
                <a:solidFill>
                  <a:srgbClr val="0000FF"/>
                </a:solidFill>
              </a:rPr>
              <a:t>+</a:t>
            </a:r>
            <a:r>
              <a:rPr lang="en-US" smtClean="0"/>
              <a:t> bind most tightly</a:t>
            </a:r>
          </a:p>
          <a:p>
            <a:pPr lvl="1" eaLnBrk="1" hangingPunct="1"/>
            <a:r>
              <a:rPr lang="en-US" smtClean="0"/>
              <a:t>then concatenation (adjacency of regular expressions)</a:t>
            </a:r>
          </a:p>
          <a:p>
            <a:pPr lvl="1" eaLnBrk="1" hangingPunct="1"/>
            <a:r>
              <a:rPr lang="en-US" smtClean="0"/>
              <a:t>then </a:t>
            </a:r>
            <a:r>
              <a:rPr lang="en-US" smtClean="0">
                <a:solidFill>
                  <a:srgbClr val="0000FF"/>
                </a:solidFill>
              </a:rPr>
              <a:t>|</a:t>
            </a:r>
            <a:endParaRPr lang="en-US" smtClean="0"/>
          </a:p>
          <a:p>
            <a:pPr eaLnBrk="1" hangingPunct="1"/>
            <a:r>
              <a:rPr lang="en-US" smtClean="0"/>
              <a:t>Best to use parentheses to disambiguate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uiExpand="1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129807</TotalTime>
  <Words>1099</Words>
  <Application>Microsoft Office PowerPoint</Application>
  <PresentationFormat>On-screen Show (4:3)</PresentationFormat>
  <Paragraphs>207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Courier New</vt:lpstr>
      <vt:lpstr>ＭＳ Ｐゴシック</vt:lpstr>
      <vt:lpstr>Arial</vt:lpstr>
      <vt:lpstr>Calibri</vt:lpstr>
      <vt:lpstr>Blank Presentation</vt:lpstr>
      <vt:lpstr>Blank Presentation</vt:lpstr>
      <vt:lpstr>CMSC 330:  Organization of Programming Languages</vt:lpstr>
      <vt:lpstr>Reconsider These Three String Operations</vt:lpstr>
      <vt:lpstr>Regular Expressions</vt:lpstr>
      <vt:lpstr>Example Regular Expressions in Ruby</vt:lpstr>
      <vt:lpstr>Using Regular Expressions</vt:lpstr>
      <vt:lpstr>Using Regular Expressions, con't.</vt:lpstr>
      <vt:lpstr>Repetition in Regular Expressions</vt:lpstr>
      <vt:lpstr>Repetition in Regular Expressions, con't.</vt:lpstr>
      <vt:lpstr>Watch out for precedence</vt:lpstr>
      <vt:lpstr>Character Classes</vt:lpstr>
      <vt:lpstr>Special Characters</vt:lpstr>
      <vt:lpstr>Potential Character Class Confusions</vt:lpstr>
      <vt:lpstr>Regular Expression Practice</vt:lpstr>
    </vt:vector>
  </TitlesOfParts>
  <Company>J 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F</dc:creator>
  <cp:lastModifiedBy>Larry Herman</cp:lastModifiedBy>
  <cp:revision>418</cp:revision>
  <dcterms:created xsi:type="dcterms:W3CDTF">2005-08-02T15:09:14Z</dcterms:created>
  <dcterms:modified xsi:type="dcterms:W3CDTF">2012-09-12T02:25:20Z</dcterms:modified>
</cp:coreProperties>
</file>