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256" r:id="rId2"/>
    <p:sldId id="483" r:id="rId3"/>
    <p:sldId id="484" r:id="rId4"/>
    <p:sldId id="485" r:id="rId5"/>
    <p:sldId id="486" r:id="rId6"/>
    <p:sldId id="487" r:id="rId7"/>
    <p:sldId id="496" r:id="rId8"/>
    <p:sldId id="490" r:id="rId9"/>
    <p:sldId id="491" r:id="rId10"/>
    <p:sldId id="492" r:id="rId11"/>
    <p:sldId id="493" r:id="rId12"/>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Courier New" pitchFamily="49" charset="0"/>
        <a:ea typeface="ＭＳ Ｐゴシック" charset="-128"/>
        <a:cs typeface="+mn-cs"/>
      </a:defRPr>
    </a:lvl1pPr>
    <a:lvl2pPr marL="457200" algn="l" rtl="0" fontAlgn="base">
      <a:spcBef>
        <a:spcPct val="0"/>
      </a:spcBef>
      <a:spcAft>
        <a:spcPct val="0"/>
      </a:spcAft>
      <a:defRPr b="1" kern="1200">
        <a:solidFill>
          <a:schemeClr val="tx1"/>
        </a:solidFill>
        <a:latin typeface="Courier New" pitchFamily="49" charset="0"/>
        <a:ea typeface="ＭＳ Ｐゴシック" charset="-128"/>
        <a:cs typeface="+mn-cs"/>
      </a:defRPr>
    </a:lvl2pPr>
    <a:lvl3pPr marL="914400" algn="l" rtl="0" fontAlgn="base">
      <a:spcBef>
        <a:spcPct val="0"/>
      </a:spcBef>
      <a:spcAft>
        <a:spcPct val="0"/>
      </a:spcAft>
      <a:defRPr b="1" kern="1200">
        <a:solidFill>
          <a:schemeClr val="tx1"/>
        </a:solidFill>
        <a:latin typeface="Courier New" pitchFamily="49" charset="0"/>
        <a:ea typeface="ＭＳ Ｐゴシック" charset="-128"/>
        <a:cs typeface="+mn-cs"/>
      </a:defRPr>
    </a:lvl3pPr>
    <a:lvl4pPr marL="1371600" algn="l" rtl="0" fontAlgn="base">
      <a:spcBef>
        <a:spcPct val="0"/>
      </a:spcBef>
      <a:spcAft>
        <a:spcPct val="0"/>
      </a:spcAft>
      <a:defRPr b="1" kern="1200">
        <a:solidFill>
          <a:schemeClr val="tx1"/>
        </a:solidFill>
        <a:latin typeface="Courier New" pitchFamily="49" charset="0"/>
        <a:ea typeface="ＭＳ Ｐゴシック" charset="-128"/>
        <a:cs typeface="+mn-cs"/>
      </a:defRPr>
    </a:lvl4pPr>
    <a:lvl5pPr marL="1828800" algn="l" rtl="0" fontAlgn="base">
      <a:spcBef>
        <a:spcPct val="0"/>
      </a:spcBef>
      <a:spcAft>
        <a:spcPct val="0"/>
      </a:spcAft>
      <a:defRPr b="1" kern="1200">
        <a:solidFill>
          <a:schemeClr val="tx1"/>
        </a:solidFill>
        <a:latin typeface="Courier New" pitchFamily="49" charset="0"/>
        <a:ea typeface="ＭＳ Ｐゴシック" charset="-128"/>
        <a:cs typeface="+mn-cs"/>
      </a:defRPr>
    </a:lvl5pPr>
    <a:lvl6pPr marL="2286000" algn="l" defTabSz="914400" rtl="0" eaLnBrk="1" latinLnBrk="0" hangingPunct="1">
      <a:defRPr b="1" kern="1200">
        <a:solidFill>
          <a:schemeClr val="tx1"/>
        </a:solidFill>
        <a:latin typeface="Courier New" pitchFamily="49" charset="0"/>
        <a:ea typeface="ＭＳ Ｐゴシック" charset="-128"/>
        <a:cs typeface="+mn-cs"/>
      </a:defRPr>
    </a:lvl6pPr>
    <a:lvl7pPr marL="2743200" algn="l" defTabSz="914400" rtl="0" eaLnBrk="1" latinLnBrk="0" hangingPunct="1">
      <a:defRPr b="1" kern="1200">
        <a:solidFill>
          <a:schemeClr val="tx1"/>
        </a:solidFill>
        <a:latin typeface="Courier New" pitchFamily="49" charset="0"/>
        <a:ea typeface="ＭＳ Ｐゴシック" charset="-128"/>
        <a:cs typeface="+mn-cs"/>
      </a:defRPr>
    </a:lvl7pPr>
    <a:lvl8pPr marL="3200400" algn="l" defTabSz="914400" rtl="0" eaLnBrk="1" latinLnBrk="0" hangingPunct="1">
      <a:defRPr b="1" kern="1200">
        <a:solidFill>
          <a:schemeClr val="tx1"/>
        </a:solidFill>
        <a:latin typeface="Courier New" pitchFamily="49" charset="0"/>
        <a:ea typeface="ＭＳ Ｐゴシック" charset="-128"/>
        <a:cs typeface="+mn-cs"/>
      </a:defRPr>
    </a:lvl8pPr>
    <a:lvl9pPr marL="3657600" algn="l" defTabSz="914400" rtl="0" eaLnBrk="1" latinLnBrk="0" hangingPunct="1">
      <a:defRPr b="1" kern="1200">
        <a:solidFill>
          <a:schemeClr val="tx1"/>
        </a:solidFill>
        <a:latin typeface="Courier New" pitchFamily="49"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00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6" autoAdjust="0"/>
    <p:restoredTop sz="78408" autoAdjust="0"/>
  </p:normalViewPr>
  <p:slideViewPr>
    <p:cSldViewPr>
      <p:cViewPr varScale="1">
        <p:scale>
          <a:sx n="47" d="100"/>
          <a:sy n="47" d="100"/>
        </p:scale>
        <p:origin x="-50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20"/>
    </p:cViewPr>
  </p:sorterViewPr>
  <p:notesViewPr>
    <p:cSldViewPr>
      <p:cViewPr varScale="1">
        <p:scale>
          <a:sx n="62" d="100"/>
          <a:sy n="62" d="100"/>
        </p:scale>
        <p:origin x="-1075" y="-82"/>
      </p:cViewPr>
      <p:guideLst>
        <p:guide orient="horz" pos="3024"/>
        <p:guide pos="2304"/>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pPr>
              <a:defRPr/>
            </a:pPr>
            <a:fld id="{BB2D2935-6DE7-418A-A6FE-D61A0DA8E587}" type="datetimeFigureOut">
              <a:rPr lang="en-US"/>
              <a:pPr>
                <a:defRPr/>
              </a:pPr>
              <a:t>9/15/2012</a:t>
            </a:fld>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CA11118E-01B4-44C1-A7A0-D396E71B16A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pPr>
              <a:defRPr/>
            </a:pPr>
            <a:fld id="{7D21875C-9430-48C2-9016-4C710342AA97}" type="datetimeFigureOut">
              <a:rPr lang="en-US"/>
              <a:pPr>
                <a:defRPr/>
              </a:pPr>
              <a:t>9/15/2012</a:t>
            </a:fld>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6D7138D2-D712-4C76-8625-244BD4FD59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893E25D9-113A-4323-9E7C-037C5016631A}" type="slidenum">
              <a:rPr lang="en-US" smtClean="0"/>
              <a:pPr/>
              <a:t>1</a:t>
            </a:fld>
            <a:endParaRPr lang="en-US" smtClean="0"/>
          </a:p>
        </p:txBody>
      </p:sp>
      <p:sp>
        <p:nvSpPr>
          <p:cNvPr id="1741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061F0252-3111-41BE-8091-6610716EB122}" type="slidenum">
              <a:rPr lang="en-US" sz="1200" b="0">
                <a:latin typeface="Arial" charset="0"/>
              </a:rPr>
              <a:pPr algn="r" defTabSz="966788" eaLnBrk="0" hangingPunct="0"/>
              <a:t>1</a:t>
            </a:fld>
            <a:endParaRPr lang="en-US" sz="1200" b="0">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4D710D54-D1ED-415A-BF8F-0BC30F63978E}" type="slidenum">
              <a:rPr lang="en-US" smtClean="0"/>
              <a:pPr/>
              <a:t>10</a:t>
            </a:fld>
            <a:endParaRPr lang="en-US" smtClean="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r>
              <a:rPr lang="en-US" dirty="0" smtClean="0"/>
              <a:t>These</a:t>
            </a:r>
            <a:r>
              <a:rPr lang="en-US" baseline="0" dirty="0" smtClean="0"/>
              <a:t> two examples use regular expressions, which we'll see next.</a:t>
            </a:r>
            <a:endParaRPr lang="en-US" dirty="0" smtClean="0"/>
          </a:p>
          <a:p>
            <a:endParaRPr lang="en-US" dirty="0" smtClean="0"/>
          </a:p>
          <a:p>
            <a:r>
              <a:rPr lang="en-US" dirty="0" smtClean="0"/>
              <a:t>What this does is to keep track of every</a:t>
            </a:r>
            <a:r>
              <a:rPr lang="en-US" baseline="0" dirty="0" smtClean="0"/>
              <a:t> character seen on the first word of the command line (treated as a string), as hash keys, and associated with each one is the position of its first occurrence in the string.  Nothing is printed at the end, but it would be easy to print the </a:t>
            </a:r>
            <a:r>
              <a:rPr lang="en-US" baseline="0" dirty="0" err="1" smtClean="0"/>
              <a:t>the</a:t>
            </a:r>
            <a:r>
              <a:rPr lang="en-US" baseline="0" dirty="0" smtClean="0"/>
              <a:t> results at the end of the string.</a:t>
            </a:r>
          </a:p>
          <a:p>
            <a:endParaRPr lang="en-US" baseline="0" dirty="0" smtClean="0"/>
          </a:p>
          <a:p>
            <a:r>
              <a:rPr lang="en-US" baseline="0" dirty="0" smtClean="0"/>
              <a:t>Note things like:</a:t>
            </a:r>
          </a:p>
          <a:p>
            <a:pPr>
              <a:buFont typeface="Arial" pitchFamily="34" charset="0"/>
              <a:buChar char="•"/>
            </a:pPr>
            <a:r>
              <a:rPr lang="en-US" baseline="0" dirty="0" smtClean="0"/>
              <a:t>no hash constructor (just using a variable name with { } means it's a hash)</a:t>
            </a:r>
          </a:p>
          <a:p>
            <a:pPr>
              <a:buFont typeface="Arial" pitchFamily="34" charset="0"/>
              <a:buChar char="•"/>
            </a:pPr>
            <a:r>
              <a:rPr lang="en-US" baseline="0" dirty="0" smtClean="0"/>
              <a:t>$_ just like in Ruby</a:t>
            </a:r>
          </a:p>
          <a:p>
            <a:pPr>
              <a:buFont typeface="Arial" pitchFamily="34" charset="0"/>
              <a:buChar char="•"/>
            </a:pPr>
            <a:r>
              <a:rPr lang="en-US" baseline="0" dirty="0" smtClean="0"/>
              <a:t>ARGV like in Ruby</a:t>
            </a:r>
          </a:p>
          <a:p>
            <a:pPr>
              <a:buFont typeface="Arial" pitchFamily="34" charset="0"/>
              <a:buChar char="•"/>
            </a:pPr>
            <a:r>
              <a:rPr lang="en-US" baseline="0" dirty="0" smtClean="0"/>
              <a:t>split() similar to Ruby</a:t>
            </a:r>
          </a:p>
          <a:p>
            <a:pPr>
              <a:buFont typeface="Arial" pitchFamily="34" charset="0"/>
              <a:buChar char="•"/>
            </a:pPr>
            <a:r>
              <a:rPr lang="en-US" baseline="0" dirty="0" smtClean="0"/>
              <a:t>. and .= are string concatenation</a:t>
            </a:r>
          </a:p>
          <a:p>
            <a:endParaRPr lang="en-US" baseline="0" dirty="0" smtClean="0"/>
          </a:p>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483C3247-247D-4E6A-9EB2-52DDFB5B114D}" type="slidenum">
              <a:rPr lang="en-US" smtClean="0"/>
              <a:pPr/>
              <a:t>11</a:t>
            </a:fld>
            <a:endParaRPr lang="en-US" smtClean="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r>
              <a:rPr lang="en-US" dirty="0" smtClean="0"/>
              <a:t>This checks the words in the array to</a:t>
            </a:r>
            <a:r>
              <a:rPr lang="en-US" baseline="0" dirty="0" smtClean="0"/>
              <a:t> see whether they begin with three to five nonblank characters, followed by any character, and a vowel; if so it prints the word, otherwise it prints a blank line (so the only ones printed are cattle and dogwood).</a:t>
            </a:r>
            <a:endParaRPr lang="en-US" baseline="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0DBC04D1-725D-4F5D-A804-8EB529E13D4A}" type="slidenum">
              <a:rPr lang="en-US" smtClean="0"/>
              <a:pPr/>
              <a:t>2</a:t>
            </a:fld>
            <a:endParaRPr lang="en-US" smtClean="0"/>
          </a:p>
        </p:txBody>
      </p:sp>
      <p:sp>
        <p:nvSpPr>
          <p:cNvPr id="69634"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AE050EB5-0018-4F83-81EE-FDD1D34DC125}" type="slidenum">
              <a:rPr lang="en-US" sz="1200" b="0">
                <a:latin typeface="Arial" charset="0"/>
              </a:rPr>
              <a:pPr algn="r" defTabSz="966788" eaLnBrk="0" hangingPunct="0"/>
              <a:t>2</a:t>
            </a:fld>
            <a:endParaRPr lang="en-US" sz="1200" b="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12C32123-2345-4C93-BF2B-6C81C7E314C0}" type="slidenum">
              <a:rPr lang="en-US" smtClean="0"/>
              <a:pPr/>
              <a:t>3</a:t>
            </a:fld>
            <a:endParaRPr lang="en-US" smtClean="0"/>
          </a:p>
        </p:txBody>
      </p:sp>
      <p:sp>
        <p:nvSpPr>
          <p:cNvPr id="7168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98027138-AD0B-4198-B817-6296EAE0F02A}" type="slidenum">
              <a:rPr lang="en-US" sz="1200" b="0">
                <a:latin typeface="Arial" charset="0"/>
              </a:rPr>
              <a:pPr algn="r" defTabSz="966788" eaLnBrk="0" hangingPunct="0"/>
              <a:t>3</a:t>
            </a:fld>
            <a:endParaRPr lang="en-US" sz="1200" b="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Mention other useful methods?</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A2549C02-A91A-4110-8CD9-6B7B9969934F}" type="slidenum">
              <a:rPr lang="en-US" smtClean="0"/>
              <a:pPr/>
              <a:t>4</a:t>
            </a:fld>
            <a:endParaRPr lang="en-US" smtClean="0"/>
          </a:p>
        </p:txBody>
      </p:sp>
      <p:sp>
        <p:nvSpPr>
          <p:cNvPr id="7373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6A260D3C-EBBB-4D4D-BB4F-9AE4A59AD7A0}" type="slidenum">
              <a:rPr lang="en-US" sz="1200" b="0">
                <a:latin typeface="Arial" charset="0"/>
              </a:rPr>
              <a:pPr algn="r" defTabSz="966788" eaLnBrk="0" hangingPunct="0"/>
              <a:t>4</a:t>
            </a:fld>
            <a:endParaRPr lang="en-US" sz="1200" b="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t>Note the final comma in "3," is correct- you're allowed to put a comma after the last element in a hash or array literal, to make it easy if you need to add more elements later.</a:t>
            </a:r>
          </a:p>
          <a:p>
            <a:pPr eaLnBrk="1" hangingPunct="1"/>
            <a:endParaRPr lang="en-US" dirty="0" smtClean="0"/>
          </a:p>
          <a:p>
            <a:pPr eaLnBrk="1" hangingPunct="1"/>
            <a:r>
              <a:rPr lang="en-US" dirty="0" smtClean="0"/>
              <a:t>If you try to use an element of a hash that hasn't been created (an element with that key hasn't been assigned</a:t>
            </a:r>
            <a:r>
              <a:rPr lang="en-US" baseline="0" dirty="0" smtClean="0"/>
              <a:t> to) you just get nil.</a:t>
            </a:r>
            <a:endParaRPr lang="en-US" dirty="0" smtClean="0"/>
          </a:p>
          <a:p>
            <a:pPr eaLnBrk="1" hangingPunct="1"/>
            <a:endParaRPr lang="en-US" dirty="0" smtClean="0"/>
          </a:p>
          <a:p>
            <a:pPr eaLnBrk="1" hangingPunct="1"/>
            <a:r>
              <a:rPr lang="en-US" dirty="0" smtClean="0"/>
              <a:t>You'll see more examples of</a:t>
            </a:r>
            <a:r>
              <a:rPr lang="en-US" baseline="0" dirty="0" smtClean="0"/>
              <a:t> using</a:t>
            </a:r>
            <a:r>
              <a:rPr lang="en-US" dirty="0" smtClean="0"/>
              <a:t> hashes in discussion section.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266B5DBC-2FD1-4D75-B09B-8108E718F434}" type="slidenum">
              <a:rPr lang="en-US" smtClean="0"/>
              <a:pPr/>
              <a:t>5</a:t>
            </a:fld>
            <a:endParaRPr lang="en-US" smtClean="0"/>
          </a:p>
        </p:txBody>
      </p:sp>
      <p:sp>
        <p:nvSpPr>
          <p:cNvPr id="75778"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37493DDE-B132-43BA-ACDE-1235CAA4264B}" type="slidenum">
              <a:rPr lang="en-US" sz="1200" b="0">
                <a:latin typeface="Arial" charset="0"/>
              </a:rPr>
              <a:pPr algn="r" defTabSz="966788" eaLnBrk="0" hangingPunct="0"/>
              <a:t>5</a:t>
            </a:fld>
            <a:endParaRPr lang="en-US" sz="1200" b="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File.open is a synonym for File.new</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577982BC-9834-45CC-87CB-DB1E5C565A94}" type="slidenum">
              <a:rPr lang="en-US" smtClean="0"/>
              <a:pPr/>
              <a:t>6</a:t>
            </a:fld>
            <a:endParaRPr lang="en-US" smtClean="0"/>
          </a:p>
        </p:txBody>
      </p:sp>
      <p:sp>
        <p:nvSpPr>
          <p:cNvPr id="77826"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B247A71F-85FD-4209-9EB8-241FA9D7488F}" type="slidenum">
              <a:rPr lang="en-US" sz="1200" b="0">
                <a:latin typeface="Arial" charset="0"/>
              </a:rPr>
              <a:pPr algn="r" defTabSz="966788" eaLnBrk="0" hangingPunct="0"/>
              <a:t>6</a:t>
            </a:fld>
            <a:endParaRPr lang="en-US" sz="1200" b="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smtClean="0"/>
              <a:t>Ruby doesn't have checked exceptions,</a:t>
            </a:r>
            <a:r>
              <a:rPr lang="en-US" baseline="0" dirty="0" smtClean="0"/>
              <a:t> nor do other languages that have exceptions.  They're pretty much a Java-unique feature.</a:t>
            </a:r>
            <a:endParaRPr lang="en-US" dirty="0" smtClean="0"/>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fld id="{8A5743B6-E8C1-4A40-B15B-18A063DE0C5F}" type="slidenum">
              <a:rPr lang="en-US" smtClean="0"/>
              <a:pPr/>
              <a:t>7</a:t>
            </a:fld>
            <a:endParaRPr lang="en-US" smtClean="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F75CA488-A45D-40AB-8405-7042CAA3B5C0}" type="slidenum">
              <a:rPr lang="en-US" smtClean="0"/>
              <a:pPr/>
              <a:t>8</a:t>
            </a:fld>
            <a:endParaRPr lang="en-US" smtClean="0"/>
          </a:p>
        </p:txBody>
      </p:sp>
      <p:sp>
        <p:nvSpPr>
          <p:cNvPr id="81922"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2BC6F88F-C7A1-463B-A214-46E09B805B43}" type="slidenum">
              <a:rPr lang="en-US" sz="1200" b="0">
                <a:latin typeface="Arial" charset="0"/>
              </a:rPr>
              <a:pPr algn="r" defTabSz="966788" eaLnBrk="0" hangingPunct="0"/>
              <a:t>8</a:t>
            </a:fld>
            <a:endParaRPr lang="en-US" sz="1200" b="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The fact that it's interpreted and has implicit declarations makes it quick to write small programs.</a:t>
            </a:r>
          </a:p>
          <a:p>
            <a:pPr eaLnBrk="1" hangingPunct="1"/>
            <a:endParaRPr lang="en-US" smtClean="0"/>
          </a:p>
          <a:p>
            <a:pPr eaLnBrk="1" hangingPunct="1"/>
            <a:r>
              <a:rPr lang="en-US" smtClean="0"/>
              <a:t>All of these except for code blocks and object orientation are really the hallmarks of scripting languages.</a:t>
            </a:r>
          </a:p>
          <a:p>
            <a:pPr eaLnBrk="1" hangingPunct="1"/>
            <a:endParaRPr lang="en-US" smtClean="0"/>
          </a:p>
          <a:p>
            <a:pPr eaLnBrk="1" hangingPunct="1"/>
            <a:r>
              <a:rPr lang="en-US" smtClean="0"/>
              <a:t>We'll cover regular expressions next.</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FAF63E77-94FF-4A76-8D16-88C1F5E0E784}" type="slidenum">
              <a:rPr lang="en-US" smtClean="0"/>
              <a:pPr/>
              <a:t>9</a:t>
            </a:fld>
            <a:endParaRPr lang="en-US" smtClean="0"/>
          </a:p>
        </p:txBody>
      </p:sp>
      <p:sp>
        <p:nvSpPr>
          <p:cNvPr id="83970"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596" tIns="48298" rIns="96596" bIns="48298" anchor="b"/>
          <a:lstStyle/>
          <a:p>
            <a:pPr algn="r" defTabSz="966788" eaLnBrk="0" hangingPunct="0"/>
            <a:fld id="{7CB372F8-4C8B-40DC-AC54-9684766E34B8}" type="slidenum">
              <a:rPr lang="en-US" sz="1200" b="0">
                <a:latin typeface="Arial" charset="0"/>
              </a:rPr>
              <a:pPr algn="r" defTabSz="966788" eaLnBrk="0" hangingPunct="0"/>
              <a:t>9</a:t>
            </a:fld>
            <a:endParaRPr lang="en-US" sz="1200" b="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Also the UNIX shells are (very common and popular) scripting languages.</a:t>
            </a:r>
          </a:p>
          <a:p>
            <a:pPr eaLnBrk="1" hangingPunct="1"/>
            <a:endParaRPr lang="en-US" smtClean="0"/>
          </a:p>
          <a:p>
            <a:pPr eaLnBrk="1" hangingPunct="1"/>
            <a:r>
              <a:rPr lang="en-US" smtClean="0"/>
              <a:t>"Use whichever one you like best"- as long as it's not Perl!</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b="0">
                <a:latin typeface="Arial" charset="0"/>
              </a:defRPr>
            </a:lvl1pPr>
          </a:lstStyle>
          <a:p>
            <a:pPr>
              <a:defRPr/>
            </a:pPr>
            <a:fld id="{165CFEB1-1962-486C-9303-C889784289BD}" type="datetime1">
              <a:rPr lang="en-US"/>
              <a:pPr>
                <a:defRPr/>
              </a:pPr>
              <a:t>9/15/2012</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A5AADD82-D57C-4F3E-AE24-14996A82F8BE}"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37FE34B3-4962-40FA-98FE-AF22511E289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4CC158A3-E3FB-47BF-AB75-4B6D78A33C9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524000"/>
            <a:ext cx="8153400" cy="4876800"/>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61877065-D213-49CD-AF04-E2D9E5F9C0A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8DD28C46-EA29-4593-B20F-0EBA0E9960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5BCEBC64-F9D5-40EE-9F2D-5A604E3E20A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CD2290D3-E659-45F2-A2B5-BC095C4855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19FA4EE4-A738-47F2-8300-50BB7BC3DC3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E587666E-FF1C-4E12-9136-4EF10337B3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3FF7E17E-A5F4-4448-A8A7-51148544487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A0E917B2-A6D2-4312-A408-7A26E5BC21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6D4784C7-9848-4C08-8EAB-4928C9B68C6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charset="0"/>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mn-lt"/>
              </a:defRPr>
            </a:lvl1pPr>
          </a:lstStyle>
          <a:p>
            <a:pPr>
              <a:defRPr/>
            </a:pPr>
            <a:fld id="{88AA5928-4653-4F4A-8EC7-99E5397E4865}"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charset="-128"/>
        </a:defRPr>
      </a:lvl2pPr>
      <a:lvl3pPr algn="l" rtl="0" eaLnBrk="0" fontAlgn="base" hangingPunct="0">
        <a:spcBef>
          <a:spcPct val="0"/>
        </a:spcBef>
        <a:spcAft>
          <a:spcPct val="0"/>
        </a:spcAft>
        <a:defRPr sz="3600">
          <a:solidFill>
            <a:srgbClr val="0000FF"/>
          </a:solidFill>
          <a:latin typeface="Arial" charset="0"/>
          <a:ea typeface="ＭＳ Ｐゴシック" charset="-128"/>
        </a:defRPr>
      </a:lvl3pPr>
      <a:lvl4pPr algn="l" rtl="0" eaLnBrk="0" fontAlgn="base" hangingPunct="0">
        <a:spcBef>
          <a:spcPct val="0"/>
        </a:spcBef>
        <a:spcAft>
          <a:spcPct val="0"/>
        </a:spcAft>
        <a:defRPr sz="3600">
          <a:solidFill>
            <a:srgbClr val="0000FF"/>
          </a:solidFill>
          <a:latin typeface="Arial" charset="0"/>
          <a:ea typeface="ＭＳ Ｐゴシック" charset="-128"/>
        </a:defRPr>
      </a:lvl4pPr>
      <a:lvl5pPr algn="l" rtl="0" eaLnBrk="0" fontAlgn="base" hangingPunct="0">
        <a:spcBef>
          <a:spcPct val="0"/>
        </a:spcBef>
        <a:spcAft>
          <a:spcPct val="0"/>
        </a:spcAft>
        <a:defRPr sz="3600">
          <a:solidFill>
            <a:srgbClr val="0000FF"/>
          </a:solidFill>
          <a:latin typeface="Arial" charset="0"/>
          <a:ea typeface="ＭＳ Ｐゴシック" charset="-128"/>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41AE480B-2C01-41DF-BC4E-C0501E39F4C1}" type="slidenum">
              <a:rPr lang="en-US"/>
              <a:pPr>
                <a:defRPr/>
              </a:pPr>
              <a:t>1</a:t>
            </a:fld>
            <a:endParaRPr lang="en-US"/>
          </a:p>
        </p:txBody>
      </p:sp>
      <p:sp>
        <p:nvSpPr>
          <p:cNvPr id="16386"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6387" name="Rectangle 6"/>
          <p:cNvSpPr>
            <a:spLocks noGrp="1" noChangeArrowheads="1"/>
          </p:cNvSpPr>
          <p:nvPr>
            <p:ph type="subTitle" idx="1"/>
          </p:nvPr>
        </p:nvSpPr>
        <p:spPr>
          <a:xfrm>
            <a:off x="990600" y="3886200"/>
            <a:ext cx="7162800" cy="1752600"/>
          </a:xfrm>
        </p:spPr>
        <p:txBody>
          <a:bodyPr/>
          <a:lstStyle/>
          <a:p>
            <a:pPr eaLnBrk="1" hangingPunct="1"/>
            <a:r>
              <a:rPr lang="en-US" smtClean="0"/>
              <a:t>Ruby, Part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p:txBody>
          <a:bodyPr/>
          <a:lstStyle/>
          <a:p>
            <a:pPr>
              <a:defRPr/>
            </a:pPr>
            <a:fld id="{9790E8E5-A3DA-4A40-8B2F-2135AFBDE0AC}" type="slidenum">
              <a:rPr lang="en-US"/>
              <a:pPr>
                <a:defRPr/>
              </a:pPr>
              <a:t>10</a:t>
            </a:fld>
            <a:endParaRPr lang="en-US"/>
          </a:p>
        </p:txBody>
      </p:sp>
      <p:sp>
        <p:nvSpPr>
          <p:cNvPr id="84994" name="Rectangle 2"/>
          <p:cNvSpPr>
            <a:spLocks noGrp="1" noChangeArrowheads="1"/>
          </p:cNvSpPr>
          <p:nvPr>
            <p:ph type="title"/>
          </p:nvPr>
        </p:nvSpPr>
        <p:spPr/>
        <p:txBody>
          <a:bodyPr/>
          <a:lstStyle/>
          <a:p>
            <a:r>
              <a:rPr lang="en-US" smtClean="0"/>
              <a:t>Example Perl Program</a:t>
            </a:r>
          </a:p>
        </p:txBody>
      </p:sp>
      <p:sp>
        <p:nvSpPr>
          <p:cNvPr id="84995" name="Rectangle 3"/>
          <p:cNvSpPr>
            <a:spLocks noChangeArrowheads="1"/>
          </p:cNvSpPr>
          <p:nvPr/>
        </p:nvSpPr>
        <p:spPr bwMode="auto">
          <a:xfrm>
            <a:off x="838200" y="1981200"/>
            <a:ext cx="7725192" cy="3170099"/>
          </a:xfrm>
          <a:prstGeom prst="rect">
            <a:avLst/>
          </a:prstGeom>
          <a:noFill/>
          <a:ln w="12700">
            <a:solidFill>
              <a:schemeClr val="tx1"/>
            </a:solidFill>
            <a:miter lim="800000"/>
            <a:headEnd/>
            <a:tailEnd/>
          </a:ln>
        </p:spPr>
        <p:txBody>
          <a:bodyPr wrap="none">
            <a:spAutoFit/>
          </a:bodyPr>
          <a:lstStyle/>
          <a:p>
            <a:pPr eaLnBrk="0" hangingPunct="0"/>
            <a:r>
              <a:rPr lang="en-US" sz="2000" dirty="0"/>
              <a:t>#!/</a:t>
            </a:r>
            <a:r>
              <a:rPr lang="en-US" sz="2000" dirty="0" err="1"/>
              <a:t>usr</a:t>
            </a:r>
            <a:r>
              <a:rPr lang="en-US" sz="2000" dirty="0"/>
              <a:t>/bin/</a:t>
            </a:r>
            <a:r>
              <a:rPr lang="en-US" sz="2000" dirty="0" err="1"/>
              <a:t>perl</a:t>
            </a:r>
            <a:endParaRPr lang="en-US" sz="2000" dirty="0"/>
          </a:p>
          <a:p>
            <a:pPr eaLnBrk="0" hangingPunct="0"/>
            <a:r>
              <a:rPr lang="en-US" sz="2000" dirty="0" err="1"/>
              <a:t>foreach</a:t>
            </a:r>
            <a:r>
              <a:rPr lang="en-US" sz="2000" dirty="0"/>
              <a:t> (split(//, $ARGV[0])) {</a:t>
            </a:r>
          </a:p>
          <a:p>
            <a:pPr eaLnBrk="0" hangingPunct="0"/>
            <a:r>
              <a:rPr lang="en-US" sz="2000" dirty="0"/>
              <a:t>  if ($G{$_}) {</a:t>
            </a:r>
          </a:p>
          <a:p>
            <a:pPr eaLnBrk="0" hangingPunct="0"/>
            <a:r>
              <a:rPr lang="en-US" sz="2000" dirty="0"/>
              <a:t>    $RE .= "\\" . $G{$_};</a:t>
            </a:r>
          </a:p>
          <a:p>
            <a:pPr eaLnBrk="0" hangingPunct="0"/>
            <a:r>
              <a:rPr lang="en-US" sz="2000" dirty="0"/>
              <a:t>  } else {</a:t>
            </a:r>
          </a:p>
          <a:p>
            <a:pPr eaLnBrk="0" hangingPunct="0"/>
            <a:r>
              <a:rPr lang="en-US" sz="2000" dirty="0"/>
              <a:t>    $RE .= $N ? "(?!\\" . </a:t>
            </a:r>
          </a:p>
          <a:p>
            <a:pPr eaLnBrk="0" hangingPunct="0"/>
            <a:r>
              <a:rPr lang="en-US" sz="2000" dirty="0"/>
              <a:t>    </a:t>
            </a:r>
            <a:r>
              <a:rPr lang="en-US" sz="2000" dirty="0" smtClean="0"/>
              <a:t>  join("|\\", values</a:t>
            </a:r>
            <a:r>
              <a:rPr lang="en-US" sz="2000" dirty="0"/>
              <a:t>(%G)) . ')(\w)' : '(\w)';</a:t>
            </a:r>
          </a:p>
          <a:p>
            <a:pPr eaLnBrk="0" hangingPunct="0"/>
            <a:r>
              <a:rPr lang="en-US" sz="2000" dirty="0"/>
              <a:t>    $G{$_} = ++$N;</a:t>
            </a:r>
          </a:p>
          <a:p>
            <a:pPr eaLnBrk="0" hangingPunct="0"/>
            <a:r>
              <a:rPr lang="en-US" sz="2000" dirty="0"/>
              <a:t>  }</a:t>
            </a:r>
          </a:p>
          <a:p>
            <a:pPr eaLnBrk="0" hangingPunct="0"/>
            <a:r>
              <a:rPr lang="en-US" sz="2000"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p:txBody>
          <a:bodyPr/>
          <a:lstStyle/>
          <a:p>
            <a:pPr>
              <a:defRPr/>
            </a:pPr>
            <a:fld id="{3F33D2F9-B97A-41A7-ABA7-A0708F3FB2D6}" type="slidenum">
              <a:rPr lang="en-US"/>
              <a:pPr>
                <a:defRPr/>
              </a:pPr>
              <a:t>11</a:t>
            </a:fld>
            <a:endParaRPr lang="en-US"/>
          </a:p>
        </p:txBody>
      </p:sp>
      <p:sp>
        <p:nvSpPr>
          <p:cNvPr id="87042" name="Rectangle 2"/>
          <p:cNvSpPr>
            <a:spLocks noGrp="1" noChangeArrowheads="1"/>
          </p:cNvSpPr>
          <p:nvPr>
            <p:ph type="title"/>
          </p:nvPr>
        </p:nvSpPr>
        <p:spPr/>
        <p:txBody>
          <a:bodyPr/>
          <a:lstStyle/>
          <a:p>
            <a:r>
              <a:rPr lang="en-US" smtClean="0"/>
              <a:t>Example Python Program</a:t>
            </a:r>
          </a:p>
        </p:txBody>
      </p:sp>
      <p:sp>
        <p:nvSpPr>
          <p:cNvPr id="87043" name="Rectangle 3"/>
          <p:cNvSpPr>
            <a:spLocks noChangeArrowheads="1"/>
          </p:cNvSpPr>
          <p:nvPr/>
        </p:nvSpPr>
        <p:spPr bwMode="auto">
          <a:xfrm>
            <a:off x="726367" y="1905000"/>
            <a:ext cx="7427033" cy="3170099"/>
          </a:xfrm>
          <a:prstGeom prst="rect">
            <a:avLst/>
          </a:prstGeom>
          <a:noFill/>
          <a:ln w="12700">
            <a:solidFill>
              <a:schemeClr val="tx1"/>
            </a:solidFill>
            <a:miter lim="800000"/>
            <a:headEnd/>
            <a:tailEnd/>
          </a:ln>
        </p:spPr>
        <p:txBody>
          <a:bodyPr wrap="none">
            <a:spAutoFit/>
          </a:bodyPr>
          <a:lstStyle/>
          <a:p>
            <a:pPr eaLnBrk="0" hangingPunct="0"/>
            <a:r>
              <a:rPr lang="en-US" sz="2000" dirty="0"/>
              <a:t>#!/</a:t>
            </a:r>
            <a:r>
              <a:rPr lang="en-US" sz="2000" dirty="0" err="1"/>
              <a:t>usr</a:t>
            </a:r>
            <a:r>
              <a:rPr lang="en-US" sz="2000" dirty="0"/>
              <a:t>/bin/python</a:t>
            </a:r>
          </a:p>
          <a:p>
            <a:pPr eaLnBrk="0" hangingPunct="0"/>
            <a:r>
              <a:rPr lang="en-US" sz="2000" dirty="0"/>
              <a:t>import re</a:t>
            </a:r>
          </a:p>
          <a:p>
            <a:pPr eaLnBrk="0" hangingPunct="0"/>
            <a:r>
              <a:rPr lang="en-US" sz="2000" dirty="0"/>
              <a:t>list = </a:t>
            </a:r>
            <a:r>
              <a:rPr lang="en-US" sz="2000" dirty="0" smtClean="0"/>
              <a:t>("cattle", "deep</a:t>
            </a:r>
            <a:r>
              <a:rPr lang="en-US" sz="2000" dirty="0"/>
              <a:t>", "deer", "duck</a:t>
            </a:r>
            <a:r>
              <a:rPr lang="en-US" dirty="0" smtClean="0"/>
              <a:t>", "dog",</a:t>
            </a:r>
          </a:p>
          <a:p>
            <a:pPr eaLnBrk="0" hangingPunct="0"/>
            <a:r>
              <a:rPr lang="en-US" dirty="0" smtClean="0"/>
              <a:t>         "dogwood"</a:t>
            </a:r>
            <a:r>
              <a:rPr lang="en-US" sz="2000" dirty="0" smtClean="0"/>
              <a:t>) </a:t>
            </a:r>
            <a:endParaRPr lang="en-US" sz="2000" dirty="0"/>
          </a:p>
          <a:p>
            <a:pPr eaLnBrk="0" hangingPunct="0"/>
            <a:r>
              <a:rPr lang="en-US" sz="2000" dirty="0"/>
              <a:t>x = </a:t>
            </a:r>
            <a:r>
              <a:rPr lang="en-US" sz="2000" dirty="0" err="1"/>
              <a:t>re.compile</a:t>
            </a:r>
            <a:r>
              <a:rPr lang="en-US" sz="2000" dirty="0"/>
              <a:t>("^\S{3,5}.[</a:t>
            </a:r>
            <a:r>
              <a:rPr lang="en-US" sz="2000" dirty="0" err="1"/>
              <a:t>aeiou</a:t>
            </a:r>
            <a:r>
              <a:rPr lang="en-US" sz="2000" dirty="0"/>
              <a:t>]")</a:t>
            </a:r>
          </a:p>
          <a:p>
            <a:pPr eaLnBrk="0" hangingPunct="0"/>
            <a:r>
              <a:rPr lang="en-US" sz="2000" dirty="0"/>
              <a:t>for </a:t>
            </a:r>
            <a:r>
              <a:rPr lang="en-US" sz="2000" dirty="0" err="1"/>
              <a:t>i</a:t>
            </a:r>
            <a:r>
              <a:rPr lang="en-US" sz="2000" dirty="0"/>
              <a:t> in list:</a:t>
            </a:r>
          </a:p>
          <a:p>
            <a:pPr eaLnBrk="0" hangingPunct="0"/>
            <a:r>
              <a:rPr lang="en-US" sz="2000" dirty="0"/>
              <a:t>  if </a:t>
            </a:r>
            <a:r>
              <a:rPr lang="en-US" sz="2000" dirty="0" err="1"/>
              <a:t>re.match</a:t>
            </a:r>
            <a:r>
              <a:rPr lang="en-US" sz="2000" dirty="0"/>
              <a:t>(x, </a:t>
            </a:r>
            <a:r>
              <a:rPr lang="en-US" sz="2000" dirty="0" err="1"/>
              <a:t>i</a:t>
            </a:r>
            <a:r>
              <a:rPr lang="en-US" sz="2000" dirty="0"/>
              <a:t>):</a:t>
            </a:r>
          </a:p>
          <a:p>
            <a:pPr eaLnBrk="0" hangingPunct="0"/>
            <a:r>
              <a:rPr lang="en-US" sz="2000" dirty="0"/>
              <a:t>    print I</a:t>
            </a:r>
          </a:p>
          <a:p>
            <a:pPr eaLnBrk="0" hangingPunct="0"/>
            <a:r>
              <a:rPr lang="en-US" sz="2000" dirty="0"/>
              <a:t>  else:</a:t>
            </a:r>
          </a:p>
          <a:p>
            <a:pPr eaLnBrk="0" hangingPunct="0"/>
            <a:r>
              <a:rPr lang="en-US" sz="2000" dirty="0"/>
              <a:t>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8A2E003D-2C0C-4E71-84A6-83D593378E02}" type="slidenum">
              <a:rPr lang="en-US"/>
              <a:pPr>
                <a:defRPr/>
              </a:pPr>
              <a:t>2</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131421BD-B702-40B8-A5BE-ADBB71E076DC}" type="slidenum">
              <a:rPr lang="en-US" sz="1200" b="0">
                <a:latin typeface="+mn-lt"/>
              </a:rPr>
              <a:pPr algn="r" eaLnBrk="0" hangingPunct="0">
                <a:defRPr/>
              </a:pPr>
              <a:t>2</a:t>
            </a:fld>
            <a:endParaRPr lang="en-US" sz="1200" b="0">
              <a:latin typeface="+mn-lt"/>
            </a:endParaRPr>
          </a:p>
        </p:txBody>
      </p:sp>
      <p:sp>
        <p:nvSpPr>
          <p:cNvPr id="68612" name="Rectangle 2"/>
          <p:cNvSpPr>
            <a:spLocks noGrp="1" noChangeArrowheads="1"/>
          </p:cNvSpPr>
          <p:nvPr>
            <p:ph type="title" idx="4294967295"/>
          </p:nvPr>
        </p:nvSpPr>
        <p:spPr/>
        <p:txBody>
          <a:bodyPr/>
          <a:lstStyle/>
          <a:p>
            <a:pPr eaLnBrk="1" hangingPunct="1"/>
            <a:r>
              <a:rPr lang="en-US" smtClean="0"/>
              <a:t>Standard Library: Hash</a:t>
            </a:r>
          </a:p>
        </p:txBody>
      </p:sp>
      <p:sp>
        <p:nvSpPr>
          <p:cNvPr id="129028" name="Rectangle 3"/>
          <p:cNvSpPr>
            <a:spLocks noGrp="1" noChangeArrowheads="1"/>
          </p:cNvSpPr>
          <p:nvPr>
            <p:ph type="body" idx="4294967295"/>
          </p:nvPr>
        </p:nvSpPr>
        <p:spPr/>
        <p:txBody>
          <a:bodyPr/>
          <a:lstStyle/>
          <a:p>
            <a:pPr eaLnBrk="1" hangingPunct="1">
              <a:lnSpc>
                <a:spcPct val="90000"/>
              </a:lnSpc>
            </a:pPr>
            <a:r>
              <a:rPr lang="en-US" dirty="0" smtClean="0"/>
              <a:t>A hash acts like an associative array, in which elements can be indexed by any types of values, not necessarily just integers</a:t>
            </a:r>
          </a:p>
          <a:p>
            <a:pPr lvl="1" eaLnBrk="1" hangingPunct="1">
              <a:lnSpc>
                <a:spcPct val="90000"/>
              </a:lnSpc>
            </a:pPr>
            <a:r>
              <a:rPr lang="en-US" dirty="0" smtClean="0"/>
              <a:t>every Ruby object can be used as a hash key, because the </a:t>
            </a:r>
            <a:r>
              <a:rPr lang="en-US" dirty="0" smtClean="0">
                <a:solidFill>
                  <a:srgbClr val="0000FF"/>
                </a:solidFill>
              </a:rPr>
              <a:t>Object</a:t>
            </a:r>
            <a:r>
              <a:rPr lang="en-US" dirty="0" smtClean="0"/>
              <a:t> class has a </a:t>
            </a:r>
            <a:r>
              <a:rPr lang="en-US" dirty="0" smtClean="0">
                <a:solidFill>
                  <a:srgbClr val="0000FF"/>
                </a:solidFill>
              </a:rPr>
              <a:t>hash</a:t>
            </a:r>
            <a:r>
              <a:rPr lang="en-US" dirty="0" smtClean="0"/>
              <a:t> method</a:t>
            </a:r>
          </a:p>
          <a:p>
            <a:pPr eaLnBrk="1" hangingPunct="1">
              <a:lnSpc>
                <a:spcPct val="90000"/>
              </a:lnSpc>
            </a:pPr>
            <a:r>
              <a:rPr lang="en-US" dirty="0" smtClean="0">
                <a:solidFill>
                  <a:srgbClr val="000000"/>
                </a:solidFill>
              </a:rPr>
              <a:t>Elements are referred to using </a:t>
            </a:r>
            <a:r>
              <a:rPr lang="en-US" dirty="0" smtClean="0">
                <a:solidFill>
                  <a:srgbClr val="0000FF"/>
                </a:solidFill>
              </a:rPr>
              <a:t>[]</a:t>
            </a:r>
            <a:r>
              <a:rPr lang="en-US" dirty="0" smtClean="0">
                <a:solidFill>
                  <a:srgbClr val="000000"/>
                </a:solidFill>
              </a:rPr>
              <a:t> like array elements, but </a:t>
            </a:r>
            <a:r>
              <a:rPr lang="en-US" dirty="0" err="1" smtClean="0">
                <a:solidFill>
                  <a:srgbClr val="0000FF"/>
                </a:solidFill>
              </a:rPr>
              <a:t>Hash.new</a:t>
            </a:r>
            <a:r>
              <a:rPr lang="en-US" dirty="0" smtClean="0">
                <a:solidFill>
                  <a:srgbClr val="0000FF"/>
                </a:solidFill>
              </a:rPr>
              <a:t> </a:t>
            </a:r>
            <a:r>
              <a:rPr lang="en-US" dirty="0" smtClean="0">
                <a:solidFill>
                  <a:srgbClr val="000000"/>
                </a:solidFill>
              </a:rPr>
              <a:t>is the</a:t>
            </a:r>
            <a:r>
              <a:rPr lang="en-US" dirty="0" smtClean="0">
                <a:solidFill>
                  <a:srgbClr val="0000FF"/>
                </a:solidFill>
              </a:rPr>
              <a:t> Hash </a:t>
            </a:r>
            <a:r>
              <a:rPr lang="en-US" dirty="0" smtClean="0">
                <a:solidFill>
                  <a:srgbClr val="000000"/>
                </a:solidFill>
              </a:rPr>
              <a:t>constructor</a:t>
            </a:r>
          </a:p>
          <a:p>
            <a:pPr eaLnBrk="1" hangingPunct="1">
              <a:lnSpc>
                <a:spcPct val="90000"/>
              </a:lnSpc>
              <a:buFontTx/>
              <a:buNone/>
            </a:pPr>
            <a:endParaRPr lang="en-US" dirty="0" smtClean="0">
              <a:solidFill>
                <a:srgbClr val="000000"/>
              </a:solidFill>
            </a:endParaRPr>
          </a:p>
          <a:p>
            <a:pPr eaLnBrk="1" hangingPunct="1">
              <a:lnSpc>
                <a:spcPct val="90000"/>
              </a:lnSpc>
              <a:buFontTx/>
              <a:buNone/>
            </a:pPr>
            <a:r>
              <a:rPr lang="en-US" sz="2000" b="1" dirty="0" smtClean="0">
                <a:solidFill>
                  <a:srgbClr val="0000FF"/>
                </a:solidFill>
                <a:latin typeface="Courier New" pitchFamily="49" charset="0"/>
              </a:rPr>
              <a:t>	</a:t>
            </a:r>
            <a:r>
              <a:rPr lang="en-US" sz="2000" b="1" dirty="0" err="1" smtClean="0">
                <a:solidFill>
                  <a:srgbClr val="0000FF"/>
                </a:solidFill>
                <a:latin typeface="Courier New" pitchFamily="49" charset="0"/>
              </a:rPr>
              <a:t>italy</a:t>
            </a:r>
            <a:r>
              <a:rPr lang="en-US" sz="2000" b="1" dirty="0" smtClean="0">
                <a:solidFill>
                  <a:srgbClr val="0000FF"/>
                </a:solidFill>
                <a:latin typeface="Courier New" pitchFamily="49" charset="0"/>
              </a:rPr>
              <a:t>= </a:t>
            </a:r>
            <a:r>
              <a:rPr lang="en-US" sz="2000" b="1" dirty="0" err="1" smtClean="0">
                <a:solidFill>
                  <a:srgbClr val="0000FF"/>
                </a:solidFill>
                <a:latin typeface="Courier New" pitchFamily="49" charset="0"/>
              </a:rPr>
              <a:t>Hash.new</a:t>
            </a:r>
            <a:r>
              <a:rPr lang="en-US" sz="2000" b="1" dirty="0" smtClean="0">
                <a:solidFill>
                  <a:srgbClr val="0000FF"/>
                </a:solidFill>
                <a:latin typeface="Courier New" pitchFamily="49" charset="0"/>
              </a:rPr>
              <a:t>()</a:t>
            </a:r>
          </a:p>
          <a:p>
            <a:pPr eaLnBrk="1" hangingPunct="1">
              <a:lnSpc>
                <a:spcPct val="90000"/>
              </a:lnSpc>
              <a:buFontTx/>
              <a:buNone/>
            </a:pPr>
            <a:r>
              <a:rPr lang="en-US" sz="2000" b="1" dirty="0" smtClean="0">
                <a:solidFill>
                  <a:srgbClr val="0000FF"/>
                </a:solidFill>
                <a:latin typeface="Courier New" pitchFamily="49" charset="0"/>
              </a:rPr>
              <a:t>	</a:t>
            </a:r>
            <a:r>
              <a:rPr lang="en-US" sz="2000" b="1" dirty="0" err="1" smtClean="0">
                <a:solidFill>
                  <a:srgbClr val="0000FF"/>
                </a:solidFill>
                <a:latin typeface="Courier New" pitchFamily="49" charset="0"/>
              </a:rPr>
              <a:t>italy</a:t>
            </a:r>
            <a:r>
              <a:rPr lang="en-US" sz="2000" b="1" dirty="0" smtClean="0">
                <a:solidFill>
                  <a:srgbClr val="0000FF"/>
                </a:solidFill>
                <a:latin typeface="Courier New" pitchFamily="49" charset="0"/>
              </a:rPr>
              <a:t>["population"]= 58103033</a:t>
            </a:r>
          </a:p>
          <a:p>
            <a:pPr eaLnBrk="1" hangingPunct="1">
              <a:lnSpc>
                <a:spcPct val="90000"/>
              </a:lnSpc>
              <a:buFontTx/>
              <a:buNone/>
            </a:pPr>
            <a:r>
              <a:rPr lang="en-US" sz="2000" b="1" dirty="0" smtClean="0">
                <a:solidFill>
                  <a:srgbClr val="0000FF"/>
                </a:solidFill>
                <a:latin typeface="Courier New" pitchFamily="49" charset="0"/>
              </a:rPr>
              <a:t>	</a:t>
            </a:r>
            <a:r>
              <a:rPr lang="en-US" sz="2000" b="1" dirty="0" err="1" smtClean="0">
                <a:solidFill>
                  <a:srgbClr val="0000FF"/>
                </a:solidFill>
                <a:latin typeface="Courier New" pitchFamily="49" charset="0"/>
              </a:rPr>
              <a:t>italy</a:t>
            </a:r>
            <a:r>
              <a:rPr lang="en-US" sz="2000" b="1" dirty="0" smtClean="0">
                <a:solidFill>
                  <a:srgbClr val="0000FF"/>
                </a:solidFill>
                <a:latin typeface="Courier New" pitchFamily="49" charset="0"/>
              </a:rPr>
              <a:t>["continent"]= "</a:t>
            </a:r>
            <a:r>
              <a:rPr lang="en-US" sz="2000" b="1" dirty="0" err="1" smtClean="0">
                <a:solidFill>
                  <a:srgbClr val="0000FF"/>
                </a:solidFill>
                <a:latin typeface="Courier New" pitchFamily="49" charset="0"/>
              </a:rPr>
              <a:t>europe</a:t>
            </a:r>
            <a:r>
              <a:rPr lang="en-US" sz="2000" b="1" dirty="0" smtClean="0">
                <a:solidFill>
                  <a:srgbClr val="0000FF"/>
                </a:solidFill>
                <a:latin typeface="Courier New" pitchFamily="49" charset="0"/>
              </a:rPr>
              <a:t>"</a:t>
            </a:r>
          </a:p>
          <a:p>
            <a:pPr eaLnBrk="1" hangingPunct="1">
              <a:lnSpc>
                <a:spcPct val="90000"/>
              </a:lnSpc>
              <a:buFontTx/>
              <a:buNone/>
            </a:pPr>
            <a:r>
              <a:rPr lang="en-US" sz="2000" b="1" dirty="0" smtClean="0">
                <a:solidFill>
                  <a:srgbClr val="0000FF"/>
                </a:solidFill>
                <a:latin typeface="Courier New" pitchFamily="49" charset="0"/>
              </a:rPr>
              <a:t>	</a:t>
            </a:r>
            <a:r>
              <a:rPr lang="en-US" sz="2000" b="1" dirty="0" err="1" smtClean="0">
                <a:solidFill>
                  <a:srgbClr val="0000FF"/>
                </a:solidFill>
                <a:latin typeface="Courier New" pitchFamily="49" charset="0"/>
              </a:rPr>
              <a:t>italy</a:t>
            </a:r>
            <a:r>
              <a:rPr lang="en-US" sz="2000" b="1" dirty="0" smtClean="0">
                <a:solidFill>
                  <a:srgbClr val="0000FF"/>
                </a:solidFill>
                <a:latin typeface="Courier New" pitchFamily="49" charset="0"/>
              </a:rPr>
              <a:t>[1861]= "independence"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2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02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2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0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4A67BE42-DF96-4D16-A631-426C9C24AE2A}" type="slidenum">
              <a:rPr lang="en-US"/>
              <a:pPr>
                <a:defRPr/>
              </a:pPr>
              <a:t>3</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8D553A00-2B08-4E13-B11D-0E01A4C3A0B8}" type="slidenum">
              <a:rPr lang="en-US" sz="1200" b="0">
                <a:latin typeface="+mn-lt"/>
              </a:rPr>
              <a:pPr algn="r" eaLnBrk="0" hangingPunct="0">
                <a:defRPr/>
              </a:pPr>
              <a:t>3</a:t>
            </a:fld>
            <a:endParaRPr lang="en-US" sz="1200" b="0">
              <a:latin typeface="+mn-lt"/>
            </a:endParaRPr>
          </a:p>
        </p:txBody>
      </p:sp>
      <p:sp>
        <p:nvSpPr>
          <p:cNvPr id="70660" name="Rectangle 2"/>
          <p:cNvSpPr>
            <a:spLocks noGrp="1" noChangeArrowheads="1"/>
          </p:cNvSpPr>
          <p:nvPr>
            <p:ph type="title" idx="4294967295"/>
          </p:nvPr>
        </p:nvSpPr>
        <p:spPr/>
        <p:txBody>
          <a:bodyPr/>
          <a:lstStyle/>
          <a:p>
            <a:pPr eaLnBrk="1" hangingPunct="1"/>
            <a:r>
              <a:rPr lang="en-US" smtClean="0"/>
              <a:t>Standard Library: Hash (con't.)</a:t>
            </a:r>
          </a:p>
        </p:txBody>
      </p:sp>
      <p:sp>
        <p:nvSpPr>
          <p:cNvPr id="131076" name="Rectangle 3"/>
          <p:cNvSpPr>
            <a:spLocks noGrp="1" noChangeArrowheads="1"/>
          </p:cNvSpPr>
          <p:nvPr>
            <p:ph type="body" idx="4294967295"/>
          </p:nvPr>
        </p:nvSpPr>
        <p:spPr/>
        <p:txBody>
          <a:bodyPr/>
          <a:lstStyle/>
          <a:p>
            <a:pPr eaLnBrk="1" hangingPunct="1"/>
            <a:r>
              <a:rPr lang="en-US" dirty="0" smtClean="0"/>
              <a:t>The </a:t>
            </a:r>
            <a:r>
              <a:rPr lang="en-US" dirty="0" smtClean="0">
                <a:solidFill>
                  <a:srgbClr val="0000FF"/>
                </a:solidFill>
              </a:rPr>
              <a:t>Hash</a:t>
            </a:r>
            <a:r>
              <a:rPr lang="en-US" dirty="0" smtClean="0"/>
              <a:t> method </a:t>
            </a:r>
            <a:r>
              <a:rPr lang="en-US" dirty="0" smtClean="0">
                <a:solidFill>
                  <a:srgbClr val="0000FF"/>
                </a:solidFill>
              </a:rPr>
              <a:t>values</a:t>
            </a:r>
            <a:r>
              <a:rPr lang="en-US" dirty="0" smtClean="0"/>
              <a:t> returns an array of a hash's values (in some order)</a:t>
            </a:r>
          </a:p>
          <a:p>
            <a:pPr eaLnBrk="1" hangingPunct="1"/>
            <a:r>
              <a:rPr lang="en-US" dirty="0" smtClean="0"/>
              <a:t>And </a:t>
            </a:r>
            <a:r>
              <a:rPr lang="en-US" dirty="0" smtClean="0">
                <a:solidFill>
                  <a:srgbClr val="0000FF"/>
                </a:solidFill>
              </a:rPr>
              <a:t>keys</a:t>
            </a:r>
            <a:r>
              <a:rPr lang="en-US" dirty="0" smtClean="0"/>
              <a:t> returns an array of a hash's keys (in some order)</a:t>
            </a:r>
          </a:p>
          <a:p>
            <a:pPr eaLnBrk="1" hangingPunct="1"/>
            <a:r>
              <a:rPr lang="en-US" dirty="0" smtClean="0"/>
              <a:t>Iterating over a hash:</a:t>
            </a:r>
          </a:p>
          <a:p>
            <a:pPr eaLnBrk="1" hangingPunct="1">
              <a:buFontTx/>
              <a:buNone/>
            </a:pPr>
            <a:r>
              <a:rPr lang="en-US" dirty="0" smtClean="0"/>
              <a:t>	</a:t>
            </a:r>
            <a:r>
              <a:rPr lang="en-US" sz="1800" b="1" dirty="0" err="1" smtClean="0">
                <a:solidFill>
                  <a:srgbClr val="0000FF"/>
                </a:solidFill>
                <a:latin typeface="Courier New" pitchFamily="49" charset="0"/>
              </a:rPr>
              <a:t>italy.keys</a:t>
            </a:r>
            <a:r>
              <a:rPr lang="en-US" sz="1800" b="1" dirty="0" smtClean="0">
                <a:solidFill>
                  <a:srgbClr val="0000FF"/>
                </a:solidFill>
                <a:latin typeface="Courier New" pitchFamily="49" charset="0"/>
              </a:rPr>
              <a:t>().each() { |key|</a:t>
            </a:r>
          </a:p>
          <a:p>
            <a:pPr eaLnBrk="1" hangingPunct="1">
              <a:buFontTx/>
              <a:buNone/>
            </a:pPr>
            <a:r>
              <a:rPr lang="en-US" sz="1800" b="1" dirty="0" smtClean="0">
                <a:solidFill>
                  <a:srgbClr val="0000FF"/>
                </a:solidFill>
                <a:latin typeface="Courier New" pitchFamily="49" charset="0"/>
              </a:rPr>
              <a:t>    puts("key: #{key}, value: #{</a:t>
            </a:r>
            <a:r>
              <a:rPr lang="en-US" sz="1800" b="1" dirty="0" err="1" smtClean="0">
                <a:solidFill>
                  <a:srgbClr val="0000FF"/>
                </a:solidFill>
                <a:latin typeface="Courier New" pitchFamily="49" charset="0"/>
              </a:rPr>
              <a:t>italy</a:t>
            </a:r>
            <a:r>
              <a:rPr lang="en-US" sz="1800" b="1" dirty="0" smtClean="0">
                <a:solidFill>
                  <a:srgbClr val="0000FF"/>
                </a:solidFill>
                <a:latin typeface="Courier New" pitchFamily="49" charset="0"/>
              </a:rPr>
              <a:t>[key]}")</a:t>
            </a:r>
          </a:p>
          <a:p>
            <a:pPr eaLnBrk="1" hangingPunct="1">
              <a:buFontTx/>
              <a:buNone/>
            </a:pPr>
            <a:r>
              <a:rPr lang="en-US" sz="1800" b="1" dirty="0" smtClean="0">
                <a:solidFill>
                  <a:srgbClr val="0000FF"/>
                </a:solidFill>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10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p:txBody>
          <a:bodyPr/>
          <a:lstStyle/>
          <a:p>
            <a:pPr>
              <a:defRPr/>
            </a:pPr>
            <a:fld id="{F8372A41-752C-44D8-BD17-5EE02050418A}" type="slidenum">
              <a:rPr lang="en-US"/>
              <a:pPr>
                <a:defRPr/>
              </a:pPr>
              <a:t>4</a:t>
            </a:fld>
            <a:endParaRPr lang="en-US"/>
          </a:p>
        </p:txBody>
      </p:sp>
      <p:sp>
        <p:nvSpPr>
          <p:cNvPr id="5"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6"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1CABCD0D-9926-40DE-A3E5-3C8FD41FA107}" type="slidenum">
              <a:rPr lang="en-US" sz="1200" b="0">
                <a:latin typeface="+mn-lt"/>
              </a:rPr>
              <a:pPr algn="r" eaLnBrk="0" hangingPunct="0">
                <a:defRPr/>
              </a:pPr>
              <a:t>4</a:t>
            </a:fld>
            <a:endParaRPr lang="en-US" sz="1200" b="0">
              <a:latin typeface="+mn-lt"/>
            </a:endParaRPr>
          </a:p>
        </p:txBody>
      </p:sp>
      <p:sp>
        <p:nvSpPr>
          <p:cNvPr id="72708" name="Rectangle 2"/>
          <p:cNvSpPr>
            <a:spLocks noGrp="1" noChangeArrowheads="1"/>
          </p:cNvSpPr>
          <p:nvPr>
            <p:ph type="title" idx="4294967295"/>
          </p:nvPr>
        </p:nvSpPr>
        <p:spPr/>
        <p:txBody>
          <a:bodyPr/>
          <a:lstStyle/>
          <a:p>
            <a:pPr eaLnBrk="1" hangingPunct="1"/>
            <a:r>
              <a:rPr lang="en-US" smtClean="0"/>
              <a:t>Standard Library: Hash (con't.)</a:t>
            </a:r>
          </a:p>
        </p:txBody>
      </p:sp>
      <p:sp>
        <p:nvSpPr>
          <p:cNvPr id="72709" name="Rectangle 3"/>
          <p:cNvSpPr>
            <a:spLocks noGrp="1" noChangeArrowheads="1"/>
          </p:cNvSpPr>
          <p:nvPr>
            <p:ph type="body" idx="4294967295"/>
          </p:nvPr>
        </p:nvSpPr>
        <p:spPr/>
        <p:txBody>
          <a:bodyPr/>
          <a:lstStyle/>
          <a:p>
            <a:pPr eaLnBrk="1" hangingPunct="1">
              <a:buFontTx/>
              <a:buNone/>
            </a:pPr>
            <a:r>
              <a:rPr lang="en-US" smtClean="0"/>
              <a:t>Convenient syntax for creating literal hashes</a:t>
            </a:r>
          </a:p>
          <a:p>
            <a:pPr lvl="1" eaLnBrk="1" hangingPunct="1"/>
            <a:r>
              <a:rPr lang="en-US" smtClean="0"/>
              <a:t>use </a:t>
            </a:r>
            <a:r>
              <a:rPr lang="en-US" smtClean="0">
                <a:solidFill>
                  <a:srgbClr val="0000FF"/>
                </a:solidFill>
              </a:rPr>
              <a:t>{ key =&gt; value, ... }</a:t>
            </a:r>
            <a:r>
              <a:rPr lang="en-US" smtClean="0"/>
              <a:t> to create hash table</a:t>
            </a:r>
          </a:p>
        </p:txBody>
      </p:sp>
      <p:sp>
        <p:nvSpPr>
          <p:cNvPr id="449540" name="Text Box 4"/>
          <p:cNvSpPr txBox="1">
            <a:spLocks noChangeArrowheads="1"/>
          </p:cNvSpPr>
          <p:nvPr/>
        </p:nvSpPr>
        <p:spPr bwMode="auto">
          <a:xfrm>
            <a:off x="1828800" y="2667000"/>
            <a:ext cx="5410200" cy="2238375"/>
          </a:xfrm>
          <a:prstGeom prst="rect">
            <a:avLst/>
          </a:prstGeom>
          <a:noFill/>
          <a:ln w="12700">
            <a:solidFill>
              <a:schemeClr val="tx1"/>
            </a:solidFill>
            <a:miter lim="800000"/>
            <a:headEnd/>
            <a:tailEnd/>
          </a:ln>
        </p:spPr>
        <p:txBody>
          <a:bodyPr>
            <a:spAutoFit/>
          </a:bodyPr>
          <a:lstStyle/>
          <a:p>
            <a:pPr eaLnBrk="0" hangingPunct="0"/>
            <a:r>
              <a:rPr lang="en-US" sz="2000"/>
              <a:t>credits = {</a:t>
            </a:r>
          </a:p>
          <a:p>
            <a:pPr eaLnBrk="0" hangingPunct="0"/>
            <a:r>
              <a:rPr lang="en-US" sz="2000"/>
              <a:t>  "cmsc131" =&gt; 4,</a:t>
            </a:r>
          </a:p>
          <a:p>
            <a:pPr eaLnBrk="0" hangingPunct="0"/>
            <a:r>
              <a:rPr lang="en-US" sz="2000"/>
              <a:t>  "cmsc330" =&gt; 3,</a:t>
            </a:r>
          </a:p>
          <a:p>
            <a:pPr eaLnBrk="0" hangingPunct="0"/>
            <a:r>
              <a:rPr lang="en-US" sz="2000"/>
              <a:t>}</a:t>
            </a:r>
          </a:p>
          <a:p>
            <a:pPr eaLnBrk="0" hangingPunct="0"/>
            <a:endParaRPr lang="en-US" sz="2000"/>
          </a:p>
          <a:p>
            <a:pPr eaLnBrk="0" hangingPunct="0"/>
            <a:r>
              <a:rPr lang="en-US" sz="2000"/>
              <a:t>x = credits["cmsc330"]  # x now 3</a:t>
            </a:r>
          </a:p>
          <a:p>
            <a:pPr eaLnBrk="0" hangingPunct="0"/>
            <a:r>
              <a:rPr lang="en-US" sz="2000"/>
              <a:t>credits["cmsc351"] =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FC7AD70F-36CD-42DB-8925-DC15EC244D62}" type="slidenum">
              <a:rPr lang="en-US"/>
              <a:pPr>
                <a:defRPr/>
              </a:pPr>
              <a:t>5</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A0A09564-1CCA-4DDE-AD85-FC21849E6EBE}" type="slidenum">
              <a:rPr lang="en-US" sz="1200" b="0">
                <a:latin typeface="+mn-lt"/>
              </a:rPr>
              <a:pPr algn="r" eaLnBrk="0" hangingPunct="0">
                <a:defRPr/>
              </a:pPr>
              <a:t>5</a:t>
            </a:fld>
            <a:endParaRPr lang="en-US" sz="1200" b="0">
              <a:latin typeface="+mn-lt"/>
            </a:endParaRPr>
          </a:p>
        </p:txBody>
      </p:sp>
      <p:sp>
        <p:nvSpPr>
          <p:cNvPr id="74756" name="Rectangle 2"/>
          <p:cNvSpPr>
            <a:spLocks noGrp="1" noChangeArrowheads="1"/>
          </p:cNvSpPr>
          <p:nvPr>
            <p:ph type="title" idx="4294967295"/>
          </p:nvPr>
        </p:nvSpPr>
        <p:spPr/>
        <p:txBody>
          <a:bodyPr/>
          <a:lstStyle/>
          <a:p>
            <a:pPr eaLnBrk="1" hangingPunct="1"/>
            <a:r>
              <a:rPr lang="en-US" smtClean="0"/>
              <a:t>Standard Library: File</a:t>
            </a:r>
          </a:p>
        </p:txBody>
      </p:sp>
      <p:sp>
        <p:nvSpPr>
          <p:cNvPr id="74757" name="Rectangle 3"/>
          <p:cNvSpPr>
            <a:spLocks noGrp="1" noChangeArrowheads="1"/>
          </p:cNvSpPr>
          <p:nvPr>
            <p:ph type="body" idx="4294967295"/>
          </p:nvPr>
        </p:nvSpPr>
        <p:spPr>
          <a:xfrm>
            <a:off x="457200" y="1524000"/>
            <a:ext cx="8305800" cy="4876800"/>
          </a:xfrm>
        </p:spPr>
        <p:txBody>
          <a:bodyPr/>
          <a:lstStyle/>
          <a:p>
            <a:pPr eaLnBrk="1" hangingPunct="1"/>
            <a:r>
              <a:rPr lang="en-US" smtClean="0"/>
              <a:t>Lots of convenient methods for I/O</a:t>
            </a:r>
          </a:p>
          <a:p>
            <a:pPr lvl="1" eaLnBrk="1" hangingPunct="1">
              <a:buFontTx/>
              <a:buNone/>
            </a:pPr>
            <a:r>
              <a:rPr lang="en-US" sz="2000" smtClean="0">
                <a:solidFill>
                  <a:srgbClr val="0000FF"/>
                </a:solidFill>
              </a:rPr>
              <a:t>File.new("file.txt", "rw")	# open for rw access</a:t>
            </a:r>
          </a:p>
          <a:p>
            <a:pPr lvl="1" eaLnBrk="1" hangingPunct="1">
              <a:buFontTx/>
              <a:buNone/>
            </a:pPr>
            <a:r>
              <a:rPr lang="en-US" sz="2000" smtClean="0">
                <a:solidFill>
                  <a:srgbClr val="0000FF"/>
                </a:solidFill>
              </a:rPr>
              <a:t>File.readline   		# reads the next line from a file</a:t>
            </a:r>
          </a:p>
          <a:p>
            <a:pPr lvl="1" eaLnBrk="1" hangingPunct="1">
              <a:buFontTx/>
              <a:buNone/>
            </a:pPr>
            <a:r>
              <a:rPr lang="en-US" sz="2000" smtClean="0">
                <a:solidFill>
                  <a:srgbClr val="0000FF"/>
                </a:solidFill>
              </a:rPr>
              <a:t>File.readlines  		# returns an array of all file lines</a:t>
            </a:r>
          </a:p>
          <a:p>
            <a:pPr lvl="1" eaLnBrk="1" hangingPunct="1">
              <a:buFontTx/>
              <a:buNone/>
            </a:pPr>
            <a:r>
              <a:rPr lang="en-US" sz="2000" smtClean="0">
                <a:solidFill>
                  <a:srgbClr val="0000FF"/>
                </a:solidFill>
              </a:rPr>
              <a:t>File.eof 			# return true if at end of file</a:t>
            </a:r>
          </a:p>
          <a:p>
            <a:pPr lvl="1" eaLnBrk="1" hangingPunct="1">
              <a:buFontTx/>
              <a:buNone/>
            </a:pPr>
            <a:r>
              <a:rPr lang="en-US" sz="2000" smtClean="0">
                <a:solidFill>
                  <a:srgbClr val="0000FF"/>
                </a:solidFill>
              </a:rPr>
              <a:t>File.close  			# close file</a:t>
            </a:r>
          </a:p>
          <a:p>
            <a:pPr lvl="1" eaLnBrk="1" hangingPunct="1">
              <a:buFontTx/>
              <a:buNone/>
            </a:pPr>
            <a:r>
              <a:rPr lang="en-US" sz="2000" smtClean="0">
                <a:solidFill>
                  <a:srgbClr val="0000FF"/>
                </a:solidFill>
              </a:rPr>
              <a:t>f &lt;&lt; object			# convert object to string and write to f</a:t>
            </a:r>
          </a:p>
          <a:p>
            <a:pPr lvl="1" eaLnBrk="1" hangingPunct="1">
              <a:buFontTx/>
              <a:buNone/>
            </a:pPr>
            <a:r>
              <a:rPr lang="en-US" sz="2000" smtClean="0">
                <a:solidFill>
                  <a:srgbClr val="0000FF"/>
                </a:solidFill>
              </a:rPr>
              <a:t>$stdin, $stdout, $stderr  	# global variables for standard UNIX IO</a:t>
            </a:r>
          </a:p>
          <a:p>
            <a:pPr lvl="1" eaLnBrk="1" hangingPunct="1">
              <a:buFontTx/>
              <a:buNone/>
            </a:pPr>
            <a:r>
              <a:rPr lang="en-US" sz="2000" smtClean="0">
                <a:solidFill>
                  <a:srgbClr val="0000FF"/>
                </a:solidFill>
              </a:rPr>
              <a:t>    By default stdin reads from keyboard, and stdout and stderr both write to terminal</a:t>
            </a:r>
          </a:p>
          <a:p>
            <a:pPr eaLnBrk="1" hangingPunct="1"/>
            <a:r>
              <a:rPr lang="en-US" smtClean="0">
                <a:solidFill>
                  <a:srgbClr val="0000FF"/>
                </a:solidFill>
              </a:rPr>
              <a:t>File</a:t>
            </a:r>
            <a:r>
              <a:rPr lang="en-US" smtClean="0"/>
              <a:t> inherits some of these methods from </a:t>
            </a:r>
            <a:r>
              <a:rPr lang="en-US" smtClean="0">
                <a:solidFill>
                  <a:srgbClr val="0000FF"/>
                </a:solidFill>
              </a:rPr>
              <a:t>IO</a:t>
            </a: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6"/>
          <p:cNvSpPr>
            <a:spLocks noGrp="1" noChangeArrowheads="1"/>
          </p:cNvSpPr>
          <p:nvPr>
            <p:ph type="sldNum" sz="quarter" idx="11"/>
          </p:nvPr>
        </p:nvSpPr>
        <p:spPr/>
        <p:txBody>
          <a:bodyPr/>
          <a:lstStyle/>
          <a:p>
            <a:pPr>
              <a:defRPr/>
            </a:pPr>
            <a:fld id="{62B6FF3C-A53F-47B2-BAE4-0B62FBE7DA55}" type="slidenum">
              <a:rPr lang="en-US"/>
              <a:pPr>
                <a:defRPr/>
              </a:pPr>
              <a:t>6</a:t>
            </a:fld>
            <a:endParaRPr lang="en-US"/>
          </a:p>
        </p:txBody>
      </p:sp>
      <p:sp>
        <p:nvSpPr>
          <p:cNvPr id="9"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10"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12AE326C-62EC-4514-9C9F-1295FEC85E5A}" type="slidenum">
              <a:rPr lang="en-US" sz="1200" b="0">
                <a:latin typeface="+mn-lt"/>
              </a:rPr>
              <a:pPr algn="r" eaLnBrk="0" hangingPunct="0">
                <a:defRPr/>
              </a:pPr>
              <a:t>6</a:t>
            </a:fld>
            <a:endParaRPr lang="en-US" sz="1200" b="0">
              <a:latin typeface="+mn-lt"/>
            </a:endParaRPr>
          </a:p>
        </p:txBody>
      </p:sp>
      <p:sp>
        <p:nvSpPr>
          <p:cNvPr id="76804" name="Rectangle 2"/>
          <p:cNvSpPr>
            <a:spLocks noGrp="1" noChangeArrowheads="1"/>
          </p:cNvSpPr>
          <p:nvPr>
            <p:ph type="title" idx="4294967295"/>
          </p:nvPr>
        </p:nvSpPr>
        <p:spPr/>
        <p:txBody>
          <a:bodyPr/>
          <a:lstStyle/>
          <a:p>
            <a:pPr eaLnBrk="1" hangingPunct="1"/>
            <a:r>
              <a:rPr lang="en-US" smtClean="0"/>
              <a:t>Exceptions</a:t>
            </a:r>
          </a:p>
        </p:txBody>
      </p:sp>
      <p:sp>
        <p:nvSpPr>
          <p:cNvPr id="76805" name="Rectangle 3"/>
          <p:cNvSpPr>
            <a:spLocks noGrp="1" noChangeArrowheads="1"/>
          </p:cNvSpPr>
          <p:nvPr>
            <p:ph type="body" idx="4294967295"/>
          </p:nvPr>
        </p:nvSpPr>
        <p:spPr/>
        <p:txBody>
          <a:bodyPr/>
          <a:lstStyle/>
          <a:p>
            <a:pPr eaLnBrk="1" hangingPunct="1"/>
            <a:r>
              <a:rPr lang="en-US" smtClean="0"/>
              <a:t>Use </a:t>
            </a:r>
            <a:r>
              <a:rPr lang="en-US" smtClean="0">
                <a:solidFill>
                  <a:srgbClr val="0000FF"/>
                </a:solidFill>
              </a:rPr>
              <a:t>begin</a:t>
            </a:r>
            <a:r>
              <a:rPr lang="en-US" smtClean="0"/>
              <a:t>...</a:t>
            </a:r>
            <a:r>
              <a:rPr lang="en-US" smtClean="0">
                <a:solidFill>
                  <a:srgbClr val="0000FF"/>
                </a:solidFill>
              </a:rPr>
              <a:t>rescue</a:t>
            </a:r>
            <a:r>
              <a:rPr lang="en-US" smtClean="0"/>
              <a:t>...</a:t>
            </a:r>
            <a:r>
              <a:rPr lang="en-US" smtClean="0">
                <a:solidFill>
                  <a:srgbClr val="0000FF"/>
                </a:solidFill>
              </a:rPr>
              <a:t>ensure</a:t>
            </a:r>
            <a:r>
              <a:rPr lang="en-US" smtClean="0"/>
              <a:t>...</a:t>
            </a:r>
            <a:r>
              <a:rPr lang="en-US" smtClean="0">
                <a:solidFill>
                  <a:srgbClr val="0000FF"/>
                </a:solidFill>
              </a:rPr>
              <a:t>end</a:t>
            </a:r>
            <a:endParaRPr lang="en-US" smtClean="0"/>
          </a:p>
          <a:p>
            <a:pPr lvl="1" eaLnBrk="1" hangingPunct="1"/>
            <a:r>
              <a:rPr lang="en-US" smtClean="0"/>
              <a:t>like try...catch...finally in Java</a:t>
            </a:r>
          </a:p>
        </p:txBody>
      </p:sp>
      <p:sp>
        <p:nvSpPr>
          <p:cNvPr id="440324" name="Text Box 4"/>
          <p:cNvSpPr txBox="1">
            <a:spLocks noChangeArrowheads="1"/>
          </p:cNvSpPr>
          <p:nvPr/>
        </p:nvSpPr>
        <p:spPr bwMode="auto">
          <a:xfrm>
            <a:off x="457200" y="2590800"/>
            <a:ext cx="5867400" cy="3457575"/>
          </a:xfrm>
          <a:prstGeom prst="rect">
            <a:avLst/>
          </a:prstGeom>
          <a:noFill/>
          <a:ln w="12700">
            <a:solidFill>
              <a:schemeClr val="tx1"/>
            </a:solidFill>
            <a:miter lim="800000"/>
            <a:headEnd/>
            <a:tailEnd/>
          </a:ln>
        </p:spPr>
        <p:txBody>
          <a:bodyPr>
            <a:spAutoFit/>
          </a:bodyPr>
          <a:lstStyle/>
          <a:p>
            <a:pPr eaLnBrk="0" hangingPunct="0"/>
            <a:r>
              <a:rPr lang="en-US" sz="2000"/>
              <a:t>begin</a:t>
            </a:r>
          </a:p>
          <a:p>
            <a:pPr eaLnBrk="0" hangingPunct="0"/>
            <a:r>
              <a:rPr lang="en-US" sz="2000"/>
              <a:t>  f = File.open("test.txt", "r")</a:t>
            </a:r>
          </a:p>
          <a:p>
            <a:pPr eaLnBrk="0" hangingPunct="0"/>
            <a:r>
              <a:rPr lang="en-US" sz="2000"/>
              <a:t>  while !f.eof</a:t>
            </a:r>
          </a:p>
          <a:p>
            <a:pPr eaLnBrk="0" hangingPunct="0"/>
            <a:r>
              <a:rPr lang="en-US" sz="2000"/>
              <a:t>    line = f.readline</a:t>
            </a:r>
          </a:p>
          <a:p>
            <a:pPr eaLnBrk="0" hangingPunct="0"/>
            <a:r>
              <a:rPr lang="en-US" sz="2000"/>
              <a:t>    puts line</a:t>
            </a:r>
          </a:p>
          <a:p>
            <a:pPr eaLnBrk="0" hangingPunct="0"/>
            <a:r>
              <a:rPr lang="en-US" sz="2000"/>
              <a:t>  end</a:t>
            </a:r>
          </a:p>
          <a:p>
            <a:pPr eaLnBrk="0" hangingPunct="0"/>
            <a:r>
              <a:rPr lang="en-US" sz="2000"/>
              <a:t>  f.close</a:t>
            </a:r>
          </a:p>
          <a:p>
            <a:pPr eaLnBrk="0" hangingPunct="0"/>
            <a:r>
              <a:rPr lang="en-US" sz="2000"/>
              <a:t>rescue Exception =&gt; e</a:t>
            </a:r>
          </a:p>
          <a:p>
            <a:pPr eaLnBrk="0" hangingPunct="0"/>
            <a:r>
              <a:rPr lang="en-US" sz="2000"/>
              <a:t>  puts("Exception:" + e + " (class " 	+ e.class.to_s + ")")</a:t>
            </a:r>
          </a:p>
          <a:p>
            <a:pPr eaLnBrk="0" hangingPunct="0"/>
            <a:r>
              <a:rPr lang="en-US" sz="2000"/>
              <a:t>end</a:t>
            </a:r>
          </a:p>
        </p:txBody>
      </p:sp>
      <p:sp>
        <p:nvSpPr>
          <p:cNvPr id="440325" name="Text Box 5"/>
          <p:cNvSpPr txBox="1">
            <a:spLocks noChangeArrowheads="1"/>
          </p:cNvSpPr>
          <p:nvPr/>
        </p:nvSpPr>
        <p:spPr bwMode="auto">
          <a:xfrm>
            <a:off x="6324600" y="3048000"/>
            <a:ext cx="2674938" cy="822325"/>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Class of exception</a:t>
            </a:r>
          </a:p>
          <a:p>
            <a:pPr algn="r" eaLnBrk="0" hangingPunct="0"/>
            <a:r>
              <a:rPr lang="en-US" sz="2400" b="0">
                <a:solidFill>
                  <a:srgbClr val="FF0000"/>
                </a:solidFill>
                <a:latin typeface="Arial" charset="0"/>
              </a:rPr>
              <a:t>to catch</a:t>
            </a:r>
          </a:p>
        </p:txBody>
      </p:sp>
      <p:sp>
        <p:nvSpPr>
          <p:cNvPr id="440326" name="Line 6"/>
          <p:cNvSpPr>
            <a:spLocks noChangeShapeType="1"/>
          </p:cNvSpPr>
          <p:nvPr/>
        </p:nvSpPr>
        <p:spPr bwMode="auto">
          <a:xfrm flipH="1">
            <a:off x="2590800" y="3505200"/>
            <a:ext cx="4191000" cy="1295400"/>
          </a:xfrm>
          <a:prstGeom prst="line">
            <a:avLst/>
          </a:prstGeom>
          <a:noFill/>
          <a:ln w="38100">
            <a:solidFill>
              <a:srgbClr val="FF0000"/>
            </a:solidFill>
            <a:round/>
            <a:headEnd/>
            <a:tailEnd type="triangle" w="med" len="med"/>
          </a:ln>
        </p:spPr>
        <p:txBody>
          <a:bodyPr wrap="none" anchor="ctr"/>
          <a:lstStyle/>
          <a:p>
            <a:endParaRPr lang="en-US"/>
          </a:p>
        </p:txBody>
      </p:sp>
      <p:sp>
        <p:nvSpPr>
          <p:cNvPr id="440327" name="Text Box 7"/>
          <p:cNvSpPr txBox="1">
            <a:spLocks noChangeArrowheads="1"/>
          </p:cNvSpPr>
          <p:nvPr/>
        </p:nvSpPr>
        <p:spPr bwMode="auto">
          <a:xfrm>
            <a:off x="6781800" y="4495800"/>
            <a:ext cx="1928813" cy="822325"/>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Local name</a:t>
            </a:r>
          </a:p>
          <a:p>
            <a:pPr algn="r" eaLnBrk="0" hangingPunct="0"/>
            <a:r>
              <a:rPr lang="en-US" sz="2400" b="0">
                <a:solidFill>
                  <a:srgbClr val="FF0000"/>
                </a:solidFill>
                <a:latin typeface="Arial" charset="0"/>
              </a:rPr>
              <a:t>for exception</a:t>
            </a:r>
          </a:p>
        </p:txBody>
      </p:sp>
      <p:sp>
        <p:nvSpPr>
          <p:cNvPr id="440328" name="Line 8"/>
          <p:cNvSpPr>
            <a:spLocks noChangeShapeType="1"/>
          </p:cNvSpPr>
          <p:nvPr/>
        </p:nvSpPr>
        <p:spPr bwMode="auto">
          <a:xfrm flipH="1">
            <a:off x="3886200" y="4800600"/>
            <a:ext cx="3048000" cy="152400"/>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p:bldP spid="440326" grpId="0" animBg="1"/>
      <p:bldP spid="440327" grpId="0"/>
      <p:bldP spid="4403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p:txBody>
          <a:bodyPr/>
          <a:lstStyle/>
          <a:p>
            <a:pPr>
              <a:defRPr/>
            </a:pPr>
            <a:fld id="{020B386D-D888-49DE-898C-9617D42C0249}" type="slidenum">
              <a:rPr lang="en-US"/>
              <a:pPr>
                <a:defRPr/>
              </a:pPr>
              <a:t>7</a:t>
            </a:fld>
            <a:endParaRPr lang="en-US"/>
          </a:p>
        </p:txBody>
      </p:sp>
      <p:sp>
        <p:nvSpPr>
          <p:cNvPr id="78850" name="Rectangle 2"/>
          <p:cNvSpPr>
            <a:spLocks noGrp="1" noChangeArrowheads="1"/>
          </p:cNvSpPr>
          <p:nvPr>
            <p:ph type="title"/>
          </p:nvPr>
        </p:nvSpPr>
        <p:spPr/>
        <p:txBody>
          <a:bodyPr/>
          <a:lstStyle/>
          <a:p>
            <a:r>
              <a:rPr lang="en-US" smtClean="0"/>
              <a:t>Command Line Arguments</a:t>
            </a:r>
          </a:p>
        </p:txBody>
      </p:sp>
      <p:sp>
        <p:nvSpPr>
          <p:cNvPr id="139266" name="Rectangle 3"/>
          <p:cNvSpPr>
            <a:spLocks noGrp="1" noChangeArrowheads="1"/>
          </p:cNvSpPr>
          <p:nvPr>
            <p:ph type="body" idx="1"/>
          </p:nvPr>
        </p:nvSpPr>
        <p:spPr/>
        <p:txBody>
          <a:bodyPr/>
          <a:lstStyle/>
          <a:p>
            <a:r>
              <a:rPr lang="en-US" smtClean="0"/>
              <a:t>Stored in predefined array variable </a:t>
            </a:r>
            <a:r>
              <a:rPr lang="en-US" smtClean="0">
                <a:solidFill>
                  <a:srgbClr val="0000FF"/>
                </a:solidFill>
              </a:rPr>
              <a:t>$*</a:t>
            </a:r>
          </a:p>
          <a:p>
            <a:pPr lvl="1"/>
            <a:r>
              <a:rPr lang="en-US" smtClean="0"/>
              <a:t>Can refer to as predefined global constant </a:t>
            </a:r>
            <a:r>
              <a:rPr lang="en-US" smtClean="0">
                <a:solidFill>
                  <a:srgbClr val="0000FF"/>
                </a:solidFill>
              </a:rPr>
              <a:t>ARGV</a:t>
            </a:r>
          </a:p>
          <a:p>
            <a:endParaRPr lang="en-US" smtClean="0"/>
          </a:p>
          <a:p>
            <a:r>
              <a:rPr lang="en-US" smtClean="0"/>
              <a:t>Example</a:t>
            </a:r>
          </a:p>
          <a:p>
            <a:pPr lvl="1"/>
            <a:r>
              <a:rPr lang="en-US" smtClean="0"/>
              <a:t>If a program test.rb is invoked as ruby </a:t>
            </a:r>
            <a:r>
              <a:rPr lang="en-US" smtClean="0">
                <a:solidFill>
                  <a:srgbClr val="0000FF"/>
                </a:solidFill>
              </a:rPr>
              <a:t>test.rb a b c</a:t>
            </a:r>
          </a:p>
          <a:p>
            <a:pPr lvl="1"/>
            <a:r>
              <a:rPr lang="en-US" smtClean="0"/>
              <a:t>Then</a:t>
            </a:r>
          </a:p>
          <a:p>
            <a:pPr lvl="2"/>
            <a:r>
              <a:rPr lang="en-US" smtClean="0"/>
              <a:t>ARGV[0] = "a"</a:t>
            </a:r>
          </a:p>
          <a:p>
            <a:pPr lvl="2"/>
            <a:r>
              <a:rPr lang="en-US" smtClean="0"/>
              <a:t>ARGV[1] = "b"</a:t>
            </a:r>
          </a:p>
          <a:p>
            <a:pPr lvl="2"/>
            <a:r>
              <a:rPr lang="en-US" smtClean="0"/>
              <a:t>ARGV[2] =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266">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266">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26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266">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2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1F0DE9E7-3E51-4F29-8A6A-AF48799D0002}" type="slidenum">
              <a:rPr lang="en-US"/>
              <a:pPr>
                <a:defRPr/>
              </a:pPr>
              <a:t>8</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55379157-2042-48EA-90F3-D5B91D550348}" type="slidenum">
              <a:rPr lang="en-US" sz="1200" b="0">
                <a:latin typeface="+mn-lt"/>
              </a:rPr>
              <a:pPr algn="r" eaLnBrk="0" hangingPunct="0">
                <a:defRPr/>
              </a:pPr>
              <a:t>8</a:t>
            </a:fld>
            <a:endParaRPr lang="en-US" sz="1200" b="0">
              <a:latin typeface="+mn-lt"/>
            </a:endParaRPr>
          </a:p>
        </p:txBody>
      </p:sp>
      <p:sp>
        <p:nvSpPr>
          <p:cNvPr id="80900" name="Rectangle 2"/>
          <p:cNvSpPr>
            <a:spLocks noGrp="1" noChangeArrowheads="1"/>
          </p:cNvSpPr>
          <p:nvPr>
            <p:ph type="title" idx="4294967295"/>
          </p:nvPr>
        </p:nvSpPr>
        <p:spPr/>
        <p:txBody>
          <a:bodyPr/>
          <a:lstStyle/>
          <a:p>
            <a:pPr eaLnBrk="1" hangingPunct="1"/>
            <a:r>
              <a:rPr lang="en-US" dirty="0" smtClean="0"/>
              <a:t>Ruby Summary</a:t>
            </a:r>
          </a:p>
        </p:txBody>
      </p:sp>
      <p:sp>
        <p:nvSpPr>
          <p:cNvPr id="141316" name="Rectangle 3"/>
          <p:cNvSpPr>
            <a:spLocks noGrp="1" noChangeArrowheads="1"/>
          </p:cNvSpPr>
          <p:nvPr>
            <p:ph type="body" idx="4294967295"/>
          </p:nvPr>
        </p:nvSpPr>
        <p:spPr>
          <a:xfrm>
            <a:off x="228600" y="1524000"/>
            <a:ext cx="8686800" cy="4876800"/>
          </a:xfrm>
        </p:spPr>
        <p:txBody>
          <a:bodyPr/>
          <a:lstStyle/>
          <a:p>
            <a:pPr lvl="1" eaLnBrk="1" hangingPunct="1"/>
            <a:r>
              <a:rPr lang="en-US" smtClean="0"/>
              <a:t>Interpreted</a:t>
            </a:r>
          </a:p>
          <a:p>
            <a:pPr lvl="1" eaLnBrk="1" hangingPunct="1"/>
            <a:r>
              <a:rPr lang="en-US" smtClean="0"/>
              <a:t>Implicit declarations</a:t>
            </a:r>
          </a:p>
          <a:p>
            <a:pPr lvl="1" eaLnBrk="1" hangingPunct="1"/>
            <a:r>
              <a:rPr lang="en-US" smtClean="0"/>
              <a:t>Dynamically typed</a:t>
            </a:r>
          </a:p>
          <a:p>
            <a:pPr lvl="2" eaLnBrk="1" hangingPunct="1"/>
            <a:r>
              <a:rPr lang="en-US" smtClean="0"/>
              <a:t>these three make it quick to write small programs</a:t>
            </a:r>
          </a:p>
          <a:p>
            <a:pPr lvl="1" eaLnBrk="1" hangingPunct="1"/>
            <a:r>
              <a:rPr lang="en-US" smtClean="0"/>
              <a:t>Object-oriented</a:t>
            </a:r>
          </a:p>
          <a:p>
            <a:pPr lvl="2" eaLnBrk="1" hangingPunct="1"/>
            <a:r>
              <a:rPr lang="en-US" smtClean="0"/>
              <a:t>everything (!) is an object</a:t>
            </a:r>
          </a:p>
          <a:p>
            <a:pPr lvl="1" eaLnBrk="1" hangingPunct="1"/>
            <a:r>
              <a:rPr lang="en-US" smtClean="0"/>
              <a:t>Code blocks</a:t>
            </a:r>
          </a:p>
          <a:p>
            <a:pPr lvl="2" eaLnBrk="1" hangingPunct="1"/>
            <a:r>
              <a:rPr lang="en-US" smtClean="0"/>
              <a:t>easy higher-order programming!</a:t>
            </a:r>
          </a:p>
          <a:p>
            <a:pPr lvl="2" eaLnBrk="1" hangingPunct="1"/>
            <a:r>
              <a:rPr lang="en-US" smtClean="0"/>
              <a:t>get ready for a lot more of this...</a:t>
            </a:r>
          </a:p>
          <a:p>
            <a:pPr lvl="1" eaLnBrk="1" hangingPunct="1"/>
            <a:r>
              <a:rPr lang="en-US" smtClean="0"/>
              <a:t>Built-in regular expressions and easy string manipulation</a:t>
            </a:r>
          </a:p>
          <a:p>
            <a:pPr lvl="2" eaLnBrk="1" hangingPunct="1"/>
            <a:r>
              <a:rPr lang="en-US" smtClean="0"/>
              <a:t>this and the first three are the hallmark of scripting languages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13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3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31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31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131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31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13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27C017DC-D1F8-40DF-8A4D-ACA7E20078AA}" type="slidenum">
              <a:rPr lang="en-US"/>
              <a:pPr>
                <a:defRPr/>
              </a:pPr>
              <a:t>9</a:t>
            </a:fld>
            <a:endParaRPr lang="en-US"/>
          </a:p>
        </p:txBody>
      </p:sp>
      <p:sp>
        <p:nvSpPr>
          <p:cNvPr id="4" name="Footer Placeholder 3"/>
          <p:cNvSpPr txBox="1">
            <a:spLocks noGrp="1"/>
          </p:cNvSpPr>
          <p:nvPr/>
        </p:nvSpPr>
        <p:spPr bwMode="auto">
          <a:xfrm>
            <a:off x="457200" y="6477000"/>
            <a:ext cx="5562600" cy="228600"/>
          </a:xfrm>
          <a:prstGeom prst="rect">
            <a:avLst/>
          </a:prstGeom>
          <a:noFill/>
          <a:ln>
            <a:miter lim="800000"/>
            <a:headEnd/>
            <a:tailEnd/>
          </a:ln>
        </p:spPr>
        <p:txBody>
          <a:bodyPr/>
          <a:lstStyle/>
          <a:p>
            <a:pPr eaLnBrk="0" hangingPunct="0">
              <a:defRPr/>
            </a:pPr>
            <a:r>
              <a:rPr lang="en-US" sz="1200" b="0">
                <a:latin typeface="+mn-lt"/>
              </a:rPr>
              <a:t>CMSC 330</a:t>
            </a:r>
          </a:p>
        </p:txBody>
      </p:sp>
      <p:sp>
        <p:nvSpPr>
          <p:cNvPr id="5" name="Slide Number Placeholder 4"/>
          <p:cNvSpPr txBox="1">
            <a:spLocks noGrp="1"/>
          </p:cNvSpPr>
          <p:nvPr/>
        </p:nvSpPr>
        <p:spPr bwMode="auto">
          <a:xfrm>
            <a:off x="6705600" y="6477000"/>
            <a:ext cx="1905000" cy="228600"/>
          </a:xfrm>
          <a:prstGeom prst="rect">
            <a:avLst/>
          </a:prstGeom>
          <a:noFill/>
          <a:ln>
            <a:miter lim="800000"/>
            <a:headEnd/>
            <a:tailEnd/>
          </a:ln>
        </p:spPr>
        <p:txBody>
          <a:bodyPr/>
          <a:lstStyle/>
          <a:p>
            <a:pPr algn="r" eaLnBrk="0" hangingPunct="0">
              <a:defRPr/>
            </a:pPr>
            <a:fld id="{A817A458-0CE6-4494-800F-764585AE79FF}" type="slidenum">
              <a:rPr lang="en-US" sz="1200" b="0">
                <a:latin typeface="+mn-lt"/>
              </a:rPr>
              <a:pPr algn="r" eaLnBrk="0" hangingPunct="0">
                <a:defRPr/>
              </a:pPr>
              <a:t>9</a:t>
            </a:fld>
            <a:endParaRPr lang="en-US" sz="1200" b="0">
              <a:latin typeface="+mn-lt"/>
            </a:endParaRPr>
          </a:p>
        </p:txBody>
      </p:sp>
      <p:sp>
        <p:nvSpPr>
          <p:cNvPr id="82948" name="Rectangle 2"/>
          <p:cNvSpPr>
            <a:spLocks noGrp="1" noChangeArrowheads="1"/>
          </p:cNvSpPr>
          <p:nvPr>
            <p:ph type="title" idx="4294967295"/>
          </p:nvPr>
        </p:nvSpPr>
        <p:spPr/>
        <p:txBody>
          <a:bodyPr/>
          <a:lstStyle/>
          <a:p>
            <a:pPr eaLnBrk="1" hangingPunct="1"/>
            <a:r>
              <a:rPr lang="en-US" smtClean="0"/>
              <a:t>Other Scripting Languages</a:t>
            </a:r>
          </a:p>
        </p:txBody>
      </p:sp>
      <p:sp>
        <p:nvSpPr>
          <p:cNvPr id="143364" name="Rectangle 3"/>
          <p:cNvSpPr>
            <a:spLocks noGrp="1" noChangeArrowheads="1"/>
          </p:cNvSpPr>
          <p:nvPr>
            <p:ph type="body" idx="4294967295"/>
          </p:nvPr>
        </p:nvSpPr>
        <p:spPr/>
        <p:txBody>
          <a:bodyPr/>
          <a:lstStyle/>
          <a:p>
            <a:pPr eaLnBrk="1" hangingPunct="1"/>
            <a:r>
              <a:rPr lang="en-US" smtClean="0"/>
              <a:t>Perl and Python are also popular scripting languages</a:t>
            </a:r>
          </a:p>
          <a:p>
            <a:pPr lvl="1" eaLnBrk="1" hangingPunct="1"/>
            <a:r>
              <a:rPr lang="en-US" smtClean="0"/>
              <a:t>also are interpreted, use implicit declarations and dynamic typing, have easy string manipulation</a:t>
            </a:r>
          </a:p>
          <a:p>
            <a:pPr lvl="1" eaLnBrk="1" hangingPunct="1"/>
            <a:r>
              <a:rPr lang="en-US" smtClean="0"/>
              <a:t>both include optional “compilation” for speed of loading/execution</a:t>
            </a:r>
          </a:p>
          <a:p>
            <a:pPr eaLnBrk="1" hangingPunct="1"/>
            <a:r>
              <a:rPr lang="en-US" smtClean="0"/>
              <a:t>Will look fairly familiar to you after Ruby</a:t>
            </a:r>
          </a:p>
          <a:p>
            <a:pPr lvl="1" eaLnBrk="1" hangingPunct="1"/>
            <a:r>
              <a:rPr lang="en-US" smtClean="0"/>
              <a:t>lots of the same core ideas</a:t>
            </a:r>
          </a:p>
          <a:p>
            <a:pPr lvl="1" eaLnBrk="1" hangingPunct="1"/>
            <a:r>
              <a:rPr lang="en-US" smtClean="0"/>
              <a:t>all three have their proponents and detractors</a:t>
            </a:r>
          </a:p>
          <a:p>
            <a:pPr lvl="1" eaLnBrk="1" hangingPunct="1"/>
            <a:r>
              <a:rPr lang="en-US" smtClean="0"/>
              <a:t>use whichever one you like best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64">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6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uiExpand="1" build="p"/>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130219</TotalTime>
  <Words>957</Words>
  <Application>Microsoft Office PowerPoint</Application>
  <PresentationFormat>On-screen Show (4:3)</PresentationFormat>
  <Paragraphs>179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Blank Presentation</vt:lpstr>
      <vt:lpstr>CMSC 330:  Organization of Programming Languages</vt:lpstr>
      <vt:lpstr>Standard Library: Hash</vt:lpstr>
      <vt:lpstr>Standard Library: Hash (con't.)</vt:lpstr>
      <vt:lpstr>Standard Library: Hash (con't.)</vt:lpstr>
      <vt:lpstr>Standard Library: File</vt:lpstr>
      <vt:lpstr>Exceptions</vt:lpstr>
      <vt:lpstr>Command Line Arguments</vt:lpstr>
      <vt:lpstr>Ruby Summary</vt:lpstr>
      <vt:lpstr>Other Scripting Languages</vt:lpstr>
      <vt:lpstr>Example Perl Program</vt:lpstr>
      <vt:lpstr>Example Python Program</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420</cp:revision>
  <dcterms:created xsi:type="dcterms:W3CDTF">2005-08-02T15:09:14Z</dcterms:created>
  <dcterms:modified xsi:type="dcterms:W3CDTF">2012-09-16T01:22:16Z</dcterms:modified>
</cp:coreProperties>
</file>