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1" r:id="rId3"/>
    <p:sldId id="462" r:id="rId4"/>
    <p:sldId id="445" r:id="rId5"/>
    <p:sldId id="449" r:id="rId6"/>
    <p:sldId id="463" r:id="rId7"/>
    <p:sldId id="423" r:id="rId8"/>
    <p:sldId id="447" r:id="rId9"/>
    <p:sldId id="464" r:id="rId10"/>
    <p:sldId id="465" r:id="rId11"/>
    <p:sldId id="456" r:id="rId12"/>
    <p:sldId id="457" r:id="rId1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00"/>
    <a:srgbClr val="00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6" autoAdjust="0"/>
    <p:restoredTop sz="74570" autoAdjust="0"/>
  </p:normalViewPr>
  <p:slideViewPr>
    <p:cSldViewPr>
      <p:cViewPr varScale="1">
        <p:scale>
          <a:sx n="45" d="100"/>
          <a:sy n="45" d="100"/>
        </p:scale>
        <p:origin x="-560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0"/>
    </p:cViewPr>
  </p:sorterViewPr>
  <p:notesViewPr>
    <p:cSldViewPr>
      <p:cViewPr varScale="1">
        <p:scale>
          <a:sx n="46" d="100"/>
          <a:sy n="46" d="100"/>
        </p:scale>
        <p:origin x="-1888" y="-84"/>
      </p:cViewPr>
      <p:guideLst>
        <p:guide orient="horz" pos="2924"/>
        <p:guide pos="2204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64" tIns="46482" rIns="92964" bIns="46482" numCol="1" anchor="t" anchorCtr="0" compatLnSpc="1">
            <a:prstTxWarp prst="textNoShape">
              <a:avLst/>
            </a:prstTxWarp>
          </a:bodyPr>
          <a:lstStyle>
            <a:lvl1pPr defTabSz="930437"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64" tIns="46482" rIns="92964" bIns="46482" numCol="1" anchor="t" anchorCtr="0" compatLnSpc="1">
            <a:prstTxWarp prst="textNoShape">
              <a:avLst/>
            </a:prstTxWarp>
          </a:bodyPr>
          <a:lstStyle>
            <a:lvl1pPr algn="r" defTabSz="930437"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64" tIns="46482" rIns="92964" bIns="46482" numCol="1" anchor="b" anchorCtr="0" compatLnSpc="1">
            <a:prstTxWarp prst="textNoShape">
              <a:avLst/>
            </a:prstTxWarp>
          </a:bodyPr>
          <a:lstStyle>
            <a:lvl1pPr defTabSz="930437"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64" tIns="46482" rIns="92964" bIns="46482" numCol="1" anchor="b" anchorCtr="0" compatLnSpc="1">
            <a:prstTxWarp prst="textNoShape">
              <a:avLst/>
            </a:prstTxWarp>
          </a:bodyPr>
          <a:lstStyle>
            <a:lvl1pPr algn="r" defTabSz="930437"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BCC86BF0-5486-4138-A843-1303BD43C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64" tIns="46482" rIns="92964" bIns="46482" numCol="1" anchor="t" anchorCtr="0" compatLnSpc="1">
            <a:prstTxWarp prst="textNoShape">
              <a:avLst/>
            </a:prstTxWarp>
          </a:bodyPr>
          <a:lstStyle>
            <a:lvl1pPr defTabSz="930437"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64" tIns="46482" rIns="92964" bIns="46482" numCol="1" anchor="t" anchorCtr="0" compatLnSpc="1">
            <a:prstTxWarp prst="textNoShape">
              <a:avLst/>
            </a:prstTxWarp>
          </a:bodyPr>
          <a:lstStyle>
            <a:lvl1pPr algn="r" defTabSz="930437"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64" tIns="46482" rIns="92964" bIns="464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64" tIns="46482" rIns="92964" bIns="46482" numCol="1" anchor="b" anchorCtr="0" compatLnSpc="1">
            <a:prstTxWarp prst="textNoShape">
              <a:avLst/>
            </a:prstTxWarp>
          </a:bodyPr>
          <a:lstStyle>
            <a:lvl1pPr defTabSz="930437"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64" tIns="46482" rIns="92964" bIns="46482" numCol="1" anchor="b" anchorCtr="0" compatLnSpc="1">
            <a:prstTxWarp prst="textNoShape">
              <a:avLst/>
            </a:prstTxWarp>
          </a:bodyPr>
          <a:lstStyle>
            <a:lvl1pPr algn="r" defTabSz="930437" eaLnBrk="0" hangingPunct="0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8A3644CD-F0A6-491E-8127-BF7C715FE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7F152E9E-35D7-4556-98C1-142FA6FA8356}" type="slidenum">
              <a:rPr lang="en-US" smtClean="0"/>
              <a:pPr defTabSz="930275"/>
              <a:t>1</a:t>
            </a:fld>
            <a:endParaRPr lang="en-US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E6A41324-744B-41CB-9981-A342E6D35557}" type="slidenum">
              <a:rPr lang="en-US" smtClean="0"/>
              <a:pPr defTabSz="930275"/>
              <a:t>10</a:t>
            </a:fld>
            <a:endParaRPr lang="en-US" smtClean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D5E37089-EACA-42A3-B4FC-6EA4E9980C77}" type="slidenum">
              <a:rPr lang="en-US" smtClean="0"/>
              <a:pPr defTabSz="930275"/>
              <a:t>11</a:t>
            </a:fld>
            <a:endParaRPr lang="en-US" smtClean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40F6564F-0E6D-4FA3-A31A-9AA7932F544E}" type="slidenum">
              <a:rPr lang="en-US" smtClean="0"/>
              <a:pPr defTabSz="930275"/>
              <a:t>12</a:t>
            </a:fld>
            <a:endParaRPr lang="en-US" smtClean="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Note that any lines which don't match the r.e. are just skipped.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Note also that this is a loop that reads until the end of the input- gets returns nil when trying to read past the end of the input.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There are actually many other r.e. operations and capabilities in Ruby that we didn't mention, but are discussed in the pickaxe book.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161A0870-1D25-4518-AC1E-247AB75A088B}" type="slidenum">
              <a:rPr lang="en-US" smtClean="0"/>
              <a:pPr defTabSz="930275"/>
              <a:t>2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if students can think of what to do.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CA22FA86-281E-4C0C-9976-470B98EC1D1E}" type="slidenum">
              <a:rPr lang="en-US" smtClean="0"/>
              <a:pPr defTabSz="930275"/>
              <a:t>3</a:t>
            </a:fld>
            <a:endParaRPr lang="en-US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These are all strings; the Regexp.new() constructor takes a string as an argument and creates a Regexp object from it.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xfrm>
            <a:off x="292100" y="4410075"/>
            <a:ext cx="6413500" cy="4652963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mtClean="0"/>
              <a:t>We can use r.e.'s to do more than just search if something contains something or not.  One other thing we can do is to find out exactly what part of a string matched (and we can extract that part, modify it, etc.)</a:t>
            </a:r>
          </a:p>
          <a:p>
            <a:pPr>
              <a:lnSpc>
                <a:spcPct val="85000"/>
              </a:lnSpc>
            </a:pPr>
            <a:endParaRPr lang="en-US" smtClean="0"/>
          </a:p>
          <a:p>
            <a:pPr>
              <a:lnSpc>
                <a:spcPct val="85000"/>
              </a:lnSpc>
            </a:pPr>
            <a:r>
              <a:rPr lang="en-US" smtClean="0"/>
              <a:t>If the string is "Status: excellent", then "excellent" is captured.</a:t>
            </a:r>
          </a:p>
          <a:p>
            <a:pPr>
              <a:lnSpc>
                <a:spcPct val="85000"/>
              </a:lnSpc>
            </a:pPr>
            <a:endParaRPr lang="en-US" smtClean="0"/>
          </a:p>
          <a:p>
            <a:pPr>
              <a:lnSpc>
                <a:spcPct val="85000"/>
              </a:lnSpc>
            </a:pPr>
            <a:r>
              <a:rPr lang="en-US" smtClean="0"/>
              <a:t>Note that the *, +, and {m,n} constructs are greedy (by default), so although "e", "ex", etc., would also match if the string was "Status: excellent", the longest possible match is made.  You can change or turn off greediness by putting a ? after a regular expression construct, so the output of the program below is</a:t>
            </a:r>
          </a:p>
          <a:p>
            <a:pPr>
              <a:lnSpc>
                <a:spcPct val="85000"/>
              </a:lnSpc>
            </a:pPr>
            <a:endParaRPr lang="en-US" smtClean="0"/>
          </a:p>
          <a:p>
            <a:pPr>
              <a:lnSpc>
                <a:spcPct val="85000"/>
              </a:lnSpc>
            </a:pPr>
            <a:r>
              <a:rPr lang="en-US" smtClean="0"/>
              <a:t>lessn is what matched.</a:t>
            </a:r>
          </a:p>
          <a:p>
            <a:pPr>
              <a:lnSpc>
                <a:spcPct val="85000"/>
              </a:lnSpc>
            </a:pPr>
            <a:r>
              <a:rPr lang="en-US" smtClean="0"/>
              <a:t>l is what matched.</a:t>
            </a:r>
          </a:p>
          <a:p>
            <a:pPr>
              <a:lnSpc>
                <a:spcPct val="85000"/>
              </a:lnSpc>
            </a:pPr>
            <a:endParaRPr lang="en-US" smtClean="0"/>
          </a:p>
          <a:p>
            <a:pPr>
              <a:lnSpc>
                <a:spcPct val="85000"/>
              </a:lnSpc>
            </a:pPr>
            <a:r>
              <a:rPr lang="en-US" smtClean="0"/>
              <a:t>string= "pointlessness"</a:t>
            </a:r>
          </a:p>
          <a:p>
            <a:pPr>
              <a:lnSpc>
                <a:spcPct val="85000"/>
              </a:lnSpc>
            </a:pPr>
            <a:endParaRPr lang="en-US" smtClean="0"/>
          </a:p>
          <a:p>
            <a:pPr>
              <a:lnSpc>
                <a:spcPct val="85000"/>
              </a:lnSpc>
            </a:pPr>
            <a:r>
              <a:rPr lang="en-US" smtClean="0"/>
              <a:t>if (string =~ /point(.*)es/) then</a:t>
            </a:r>
          </a:p>
          <a:p>
            <a:pPr>
              <a:lnSpc>
                <a:spcPct val="85000"/>
              </a:lnSpc>
            </a:pPr>
            <a:r>
              <a:rPr lang="en-US" smtClean="0"/>
              <a:t>  puts("#{$1} is what matched.")</a:t>
            </a:r>
          </a:p>
          <a:p>
            <a:pPr>
              <a:lnSpc>
                <a:spcPct val="85000"/>
              </a:lnSpc>
            </a:pPr>
            <a:r>
              <a:rPr lang="en-US" smtClean="0"/>
              <a:t>end</a:t>
            </a:r>
          </a:p>
          <a:p>
            <a:pPr>
              <a:lnSpc>
                <a:spcPct val="85000"/>
              </a:lnSpc>
            </a:pPr>
            <a:endParaRPr lang="en-US" smtClean="0"/>
          </a:p>
          <a:p>
            <a:pPr>
              <a:lnSpc>
                <a:spcPct val="85000"/>
              </a:lnSpc>
            </a:pPr>
            <a:r>
              <a:rPr lang="en-US" smtClean="0"/>
              <a:t>if (string =~ /point(.*?)es/) then</a:t>
            </a:r>
          </a:p>
          <a:p>
            <a:pPr>
              <a:lnSpc>
                <a:spcPct val="85000"/>
              </a:lnSpc>
            </a:pPr>
            <a:r>
              <a:rPr lang="en-US" smtClean="0"/>
              <a:t>  puts("#{$1} is what matched.")</a:t>
            </a:r>
          </a:p>
          <a:p>
            <a:pPr>
              <a:lnSpc>
                <a:spcPct val="85000"/>
              </a:lnSpc>
            </a:pPr>
            <a:r>
              <a:rPr lang="en-US" smtClean="0"/>
              <a:t>end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5132A674-2DBA-4251-952B-CD5F0481764B}" type="slidenum">
              <a:rPr lang="en-US" smtClean="0"/>
              <a:pPr defTabSz="930275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BEE5F644-6526-4D9B-BA82-E9E13C5B3469}" type="slidenum">
              <a:rPr lang="en-US" smtClean="0"/>
              <a:pPr defTabSz="930275"/>
              <a:t>5</a:t>
            </a:fld>
            <a:endParaRPr lang="en-US" smtClean="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Note the parallel assignment does reference copy (which is OK here).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Parallel assignment is also common with arrays, e.g. a, b, c = arr[0..2], or even w, x, y, z = arr (arr can have four, more, or less elements in this case).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BD154426-BC14-467F-A13B-BC5639550B6D}" type="slidenum">
              <a:rPr lang="en-US" smtClean="0"/>
              <a:pPr defTabSz="930275"/>
              <a:t>6</a:t>
            </a:fld>
            <a:endParaRPr lang="en-US" smtClean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If you have more than one r.e. doing matching with backreferences, $1, $2, etc. will refer to what matched in between them.  If you want them to persist after a subsequent matching operation, you can save them in another variable.</a:t>
            </a:r>
          </a:p>
          <a:p>
            <a:endParaRPr lang="en-US" smtClean="0"/>
          </a:p>
          <a:p>
            <a:r>
              <a:rPr lang="en-US" smtClean="0"/>
              <a:t>The input is three "hello"s.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49BFB472-66F6-4FD4-BA7A-E5A0B36A2606}" type="slidenum">
              <a:rPr lang="en-US" smtClean="0"/>
              <a:pPr defTabSz="930275"/>
              <a:t>7</a:t>
            </a:fld>
            <a:endParaRPr lang="en-US" smtClean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F5432C7E-00EA-4A6D-BF77-1FC1243E122C}" type="slidenum">
              <a:rPr lang="en-US" smtClean="0"/>
              <a:pPr defTabSz="930275"/>
              <a:t>8</a:t>
            </a:fld>
            <a:endParaRPr lang="en-US" smtClean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Next time: show only the simplest form of the scan method? it's rather confusing and not that important…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8C5D294C-90A7-42EF-B333-33EED17B977B}" type="slidenum">
              <a:rPr lang="en-US" smtClean="0"/>
              <a:pPr defTabSz="930275"/>
              <a:t>9</a:t>
            </a:fld>
            <a:endParaRPr lang="en-US" smtClean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Note about the example- the strings are chosen sequentially from as-yet-unmatched portions of the string, so while "330 Fall" </a:t>
            </a:r>
            <a:r>
              <a:rPr lang="en-US" i="1" smtClean="0"/>
              <a:t>does</a:t>
            </a:r>
            <a:r>
              <a:rPr lang="en-US" smtClean="0"/>
              <a:t> match the regular expression, it is </a:t>
            </a:r>
            <a:r>
              <a:rPr lang="en-US" i="1" smtClean="0"/>
              <a:t>not </a:t>
            </a:r>
            <a:r>
              <a:rPr lang="en-US" smtClean="0"/>
              <a:t>returned since "330" was already matched by a previous substring.  (In other words, the result is not [[CMSC,330], [330,Fall], [Fall,2012]].)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609600" y="3200400"/>
            <a:ext cx="7924800" cy="0"/>
          </a:xfrm>
          <a:prstGeom prst="line">
            <a:avLst/>
          </a:prstGeom>
          <a:noFill/>
          <a:ln w="1270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DC0A12D1-33EA-4264-8AB9-DD1C7D8B7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47FB4-D625-4BA4-B67E-D38F58D79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4C034-B7C7-40AA-8206-33C00B27B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8153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068D7-8FC8-48CB-9E5F-F3CEE2610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9D5FA-C1CE-4250-B8E6-6C6E526A4A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E235F-3569-4131-92BF-AAF8CED9C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7D7AC-BB6F-43EB-8A80-D944D3108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CB7A4-EE06-4F1A-9D39-F130E2E11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A68E6-78CF-444C-8846-05B2AD84A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229BB-C84A-4335-BE17-98844F2FD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8C5E3-C312-40DE-A12D-7FCF1CC58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7AE44-5EFB-4C7B-91DE-F820C68DAB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556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+mn-lt"/>
              </a:defRPr>
            </a:lvl1pPr>
          </a:lstStyle>
          <a:p>
            <a:pPr>
              <a:defRPr/>
            </a:pPr>
            <a:fld id="{F0888447-911C-4BEB-988A-18AF32B36B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CMSC 330:  Organization of Programming Languages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162800" cy="1752600"/>
          </a:xfrm>
        </p:spPr>
        <p:txBody>
          <a:bodyPr/>
          <a:lstStyle/>
          <a:p>
            <a:pPr eaLnBrk="1" hangingPunct="1"/>
            <a:r>
              <a:rPr lang="en-US" smtClean="0"/>
              <a:t>Regular Expressions, Part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4549EE-3430-4E12-B4EA-659CA3F47EF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305800" cy="762000"/>
          </a:xfrm>
        </p:spPr>
        <p:txBody>
          <a:bodyPr/>
          <a:lstStyle/>
          <a:p>
            <a:r>
              <a:rPr lang="en-US" smtClean="0"/>
              <a:t>Practice with Scan and Backreferences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533400" y="3962400"/>
            <a:ext cx="7902575" cy="2076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Times" pitchFamily="18" charset="0"/>
              <a:buNone/>
            </a:pPr>
            <a:r>
              <a:rPr lang="en-US" sz="2400" b="0" dirty="0">
                <a:latin typeface="Arial" charset="0"/>
              </a:rPr>
              <a:t>Extract just the file or directory name from a line using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  <a:buFont typeface="Times" pitchFamily="18" charset="0"/>
              <a:buChar char="•"/>
            </a:pPr>
            <a:r>
              <a:rPr lang="en-US" sz="2400" b="0" dirty="0">
                <a:latin typeface="Arial" charset="0"/>
              </a:rPr>
              <a:t> scan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  <a:buFont typeface="Times" pitchFamily="18" charset="0"/>
              <a:buChar char="•"/>
            </a:pPr>
            <a:r>
              <a:rPr lang="en-US" sz="2400" b="0" dirty="0">
                <a:latin typeface="Arial" charset="0"/>
              </a:rPr>
              <a:t> </a:t>
            </a:r>
            <a:r>
              <a:rPr lang="en-US" sz="2400" b="0" dirty="0" err="1">
                <a:latin typeface="Arial" charset="0"/>
              </a:rPr>
              <a:t>backreferences</a:t>
            </a:r>
            <a:r>
              <a:rPr lang="en-US" sz="2400" b="0" dirty="0">
                <a:latin typeface="Arial" charset="0"/>
              </a:rPr>
              <a:t> </a:t>
            </a:r>
            <a:endParaRPr lang="en-US" b="0" dirty="0"/>
          </a:p>
        </p:txBody>
      </p:sp>
      <p:sp>
        <p:nvSpPr>
          <p:cNvPr id="1361925" name="Text Box 5"/>
          <p:cNvSpPr txBox="1">
            <a:spLocks noChangeArrowheads="1"/>
          </p:cNvSpPr>
          <p:nvPr/>
        </p:nvSpPr>
        <p:spPr bwMode="auto">
          <a:xfrm>
            <a:off x="2514600" y="4800600"/>
            <a:ext cx="5715000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name = line.scan(/\S+$/)  # ["bin"]</a:t>
            </a:r>
            <a:endParaRPr lang="en-US"/>
          </a:p>
        </p:txBody>
      </p:sp>
      <p:sp>
        <p:nvSpPr>
          <p:cNvPr id="1361926" name="Text Box 6"/>
          <p:cNvSpPr txBox="1">
            <a:spLocks noChangeArrowheads="1"/>
          </p:cNvSpPr>
          <p:nvPr/>
        </p:nvSpPr>
        <p:spPr bwMode="auto">
          <a:xfrm>
            <a:off x="3962400" y="5410200"/>
            <a:ext cx="4267200" cy="92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if line =~ /(\S+$)/</a:t>
            </a:r>
          </a:p>
          <a:p>
            <a:r>
              <a:rPr lang="en-US">
                <a:solidFill>
                  <a:srgbClr val="0000FF"/>
                </a:solidFill>
              </a:rPr>
              <a:t>  name = $1 	# "bin"</a:t>
            </a:r>
          </a:p>
          <a:p>
            <a:r>
              <a:rPr lang="en-US">
                <a:solidFill>
                  <a:srgbClr val="0000FF"/>
                </a:solidFill>
              </a:rPr>
              <a:t>end</a:t>
            </a:r>
            <a:endParaRPr lang="en-US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86868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</a:pPr>
            <a:r>
              <a:rPr lang="en-US" dirty="0"/>
              <a:t>&gt; </a:t>
            </a:r>
            <a:r>
              <a:rPr lang="en-US" dirty="0" err="1"/>
              <a:t>ls</a:t>
            </a:r>
            <a:r>
              <a:rPr lang="en-US" dirty="0"/>
              <a:t> -l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</a:pPr>
            <a:r>
              <a:rPr lang="en-US" dirty="0" err="1"/>
              <a:t>drwx</a:t>
            </a:r>
            <a:r>
              <a:rPr lang="en-US" dirty="0"/>
              <a:t>------	2 </a:t>
            </a:r>
            <a:r>
              <a:rPr lang="en-US" dirty="0" err="1"/>
              <a:t>sorelle</a:t>
            </a:r>
            <a:r>
              <a:rPr lang="en-US" dirty="0"/>
              <a:t>  </a:t>
            </a:r>
            <a:r>
              <a:rPr lang="en-US" dirty="0" err="1"/>
              <a:t>sorelle</a:t>
            </a:r>
            <a:r>
              <a:rPr lang="en-US" dirty="0"/>
              <a:t>	4096 Feb 18 18:05 bin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	1 </a:t>
            </a:r>
            <a:r>
              <a:rPr lang="en-US" dirty="0" err="1"/>
              <a:t>sorelle</a:t>
            </a:r>
            <a:r>
              <a:rPr lang="en-US" dirty="0"/>
              <a:t>  </a:t>
            </a:r>
            <a:r>
              <a:rPr lang="en-US" dirty="0" err="1"/>
              <a:t>sorelle</a:t>
            </a:r>
            <a:r>
              <a:rPr lang="en-US" dirty="0"/>
              <a:t>	674 Jun  1 15:27 calendar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</a:pPr>
            <a:r>
              <a:rPr lang="en-US" dirty="0" err="1"/>
              <a:t>drwx</a:t>
            </a:r>
            <a:r>
              <a:rPr lang="en-US" dirty="0"/>
              <a:t>------	3 </a:t>
            </a:r>
            <a:r>
              <a:rPr lang="en-US" dirty="0" err="1"/>
              <a:t>sorelle</a:t>
            </a:r>
            <a:r>
              <a:rPr lang="en-US" dirty="0"/>
              <a:t>  </a:t>
            </a:r>
            <a:r>
              <a:rPr lang="en-US" dirty="0" err="1"/>
              <a:t>sorelle</a:t>
            </a:r>
            <a:r>
              <a:rPr lang="en-US" dirty="0"/>
              <a:t>	4096 May 11 12:19 cmsc330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</a:pPr>
            <a:r>
              <a:rPr lang="en-US" dirty="0" err="1"/>
              <a:t>drwxrw</a:t>
            </a:r>
            <a:r>
              <a:rPr lang="en-US" dirty="0"/>
              <a:t>----	2 </a:t>
            </a:r>
            <a:r>
              <a:rPr lang="en-US" dirty="0" err="1"/>
              <a:t>sorelle</a:t>
            </a:r>
            <a:r>
              <a:rPr lang="en-US" dirty="0"/>
              <a:t>  </a:t>
            </a:r>
            <a:r>
              <a:rPr lang="en-US" dirty="0" err="1"/>
              <a:t>sorelle</a:t>
            </a:r>
            <a:r>
              <a:rPr lang="en-US" dirty="0"/>
              <a:t>	4096 Jun  4 17:31 cmsc351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</a:pPr>
            <a:r>
              <a:rPr lang="en-US" dirty="0" err="1"/>
              <a:t>drwx</a:t>
            </a:r>
            <a:r>
              <a:rPr lang="en-US" dirty="0"/>
              <a:t>----</a:t>
            </a:r>
            <a:r>
              <a:rPr lang="en-US" dirty="0" err="1"/>
              <a:t>wx</a:t>
            </a:r>
            <a:r>
              <a:rPr lang="en-US" dirty="0"/>
              <a:t>	1 </a:t>
            </a:r>
            <a:r>
              <a:rPr lang="en-US" dirty="0" err="1"/>
              <a:t>sorelle</a:t>
            </a:r>
            <a:r>
              <a:rPr lang="en-US" dirty="0"/>
              <a:t>  </a:t>
            </a:r>
            <a:r>
              <a:rPr lang="en-US" dirty="0" err="1"/>
              <a:t>sorelle</a:t>
            </a:r>
            <a:r>
              <a:rPr lang="en-US" dirty="0"/>
              <a:t>	4096 May 30 19:19 cmsc630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</a:pPr>
            <a:r>
              <a:rPr lang="en-US" dirty="0" err="1"/>
              <a:t>drwx</a:t>
            </a:r>
            <a:r>
              <a:rPr lang="en-US" dirty="0"/>
              <a:t>------	1 </a:t>
            </a:r>
            <a:r>
              <a:rPr lang="en-US" dirty="0" err="1"/>
              <a:t>sorelle</a:t>
            </a:r>
            <a:r>
              <a:rPr lang="en-US" dirty="0"/>
              <a:t>  </a:t>
            </a:r>
            <a:r>
              <a:rPr lang="en-US" dirty="0" err="1"/>
              <a:t>sorelle</a:t>
            </a:r>
            <a:r>
              <a:rPr lang="en-US" dirty="0"/>
              <a:t>	4096 May 30 19:20 cmsc631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</a:pP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25" grpId="0" animBg="1"/>
      <p:bldP spid="13619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D7BB39-C8FA-4400-B1F1-55CCE24F5ED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Second Form of the scan Method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876800"/>
          </a:xfrm>
        </p:spPr>
        <p:txBody>
          <a:bodyPr/>
          <a:lstStyle/>
          <a:p>
            <a:pPr eaLnBrk="1" hangingPunct="1"/>
            <a:r>
              <a:rPr lang="en-US" i="1" smtClean="0">
                <a:solidFill>
                  <a:srgbClr val="0000FF"/>
                </a:solidFill>
              </a:rPr>
              <a:t>str</a:t>
            </a:r>
            <a:r>
              <a:rPr lang="en-US" smtClean="0">
                <a:solidFill>
                  <a:srgbClr val="0000FF"/>
                </a:solidFill>
              </a:rPr>
              <a:t>.scan(</a:t>
            </a:r>
            <a:r>
              <a:rPr lang="en-US" i="1" smtClean="0">
                <a:solidFill>
                  <a:srgbClr val="0000FF"/>
                </a:solidFill>
              </a:rPr>
              <a:t>regexp</a:t>
            </a:r>
            <a:r>
              <a:rPr lang="en-US" smtClean="0">
                <a:solidFill>
                  <a:srgbClr val="0000FF"/>
                </a:solidFill>
              </a:rPr>
              <a:t>) { |</a:t>
            </a:r>
            <a:r>
              <a:rPr lang="en-US" i="1" smtClean="0">
                <a:solidFill>
                  <a:srgbClr val="0000FF"/>
                </a:solidFill>
              </a:rPr>
              <a:t>match</a:t>
            </a:r>
            <a:r>
              <a:rPr lang="en-US" smtClean="0">
                <a:solidFill>
                  <a:srgbClr val="0000FF"/>
                </a:solidFill>
              </a:rPr>
              <a:t>| </a:t>
            </a:r>
            <a:r>
              <a:rPr lang="en-US" i="1" smtClean="0">
                <a:solidFill>
                  <a:srgbClr val="0000FF"/>
                </a:solidFill>
              </a:rPr>
              <a:t>block</a:t>
            </a:r>
            <a:r>
              <a:rPr lang="en-US" smtClean="0">
                <a:solidFill>
                  <a:srgbClr val="0000FF"/>
                </a:solidFill>
              </a:rPr>
              <a:t> }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applies the code block to each match</a:t>
            </a:r>
          </a:p>
          <a:p>
            <a:pPr lvl="1" eaLnBrk="1" hangingPunct="1"/>
            <a:r>
              <a:rPr lang="en-US" smtClean="0"/>
              <a:t>short for </a:t>
            </a:r>
            <a:r>
              <a:rPr lang="en-US" i="1" smtClean="0">
                <a:solidFill>
                  <a:srgbClr val="0000FF"/>
                </a:solidFill>
              </a:rPr>
              <a:t>str</a:t>
            </a:r>
            <a:r>
              <a:rPr lang="en-US" smtClean="0">
                <a:solidFill>
                  <a:srgbClr val="0000FF"/>
                </a:solidFill>
              </a:rPr>
              <a:t>.scan(</a:t>
            </a:r>
            <a:r>
              <a:rPr lang="en-US" i="1" smtClean="0">
                <a:solidFill>
                  <a:srgbClr val="0000FF"/>
                </a:solidFill>
              </a:rPr>
              <a:t>regexp</a:t>
            </a:r>
            <a:r>
              <a:rPr lang="en-US" smtClean="0">
                <a:solidFill>
                  <a:srgbClr val="0000FF"/>
                </a:solidFill>
              </a:rPr>
              <a:t>).each() { |</a:t>
            </a:r>
            <a:r>
              <a:rPr lang="en-US" i="1" smtClean="0">
                <a:solidFill>
                  <a:srgbClr val="0000FF"/>
                </a:solidFill>
              </a:rPr>
              <a:t>match</a:t>
            </a:r>
            <a:r>
              <a:rPr lang="en-US" smtClean="0">
                <a:solidFill>
                  <a:srgbClr val="0000FF"/>
                </a:solidFill>
              </a:rPr>
              <a:t>| </a:t>
            </a:r>
            <a:r>
              <a:rPr lang="en-US" i="1" smtClean="0">
                <a:solidFill>
                  <a:srgbClr val="0000FF"/>
                </a:solidFill>
              </a:rPr>
              <a:t>block </a:t>
            </a:r>
            <a:r>
              <a:rPr lang="en-US" smtClean="0">
                <a:solidFill>
                  <a:srgbClr val="0000FF"/>
                </a:solidFill>
              </a:rPr>
              <a:t>}</a:t>
            </a:r>
          </a:p>
          <a:p>
            <a:pPr lvl="1" eaLnBrk="1" hangingPunct="1"/>
            <a:r>
              <a:rPr lang="en-US" smtClean="0"/>
              <a:t>the regular expression can also contain parenthesized subparts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1143000" y="3352800"/>
            <a:ext cx="46482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44A61C-4BB0-4480-AAF6-68C287604D3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Second Form of scan</a:t>
            </a:r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marL="457200" eaLnBrk="1" hangingPunct="1">
              <a:spcBef>
                <a:spcPts val="1200"/>
              </a:spcBef>
              <a:buFontTx/>
              <a:buNone/>
              <a:defRPr/>
            </a:pPr>
            <a:r>
              <a:rPr lang="en-US" dirty="0" smtClean="0"/>
              <a:t>Sums up three columns of numbers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609600" y="1447800"/>
            <a:ext cx="7315200" cy="2576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sum_a = sum_b = sum_c = 0</a:t>
            </a:r>
          </a:p>
          <a:p>
            <a:pPr eaLnBrk="0" hangingPunct="0"/>
            <a:r>
              <a:rPr lang="en-US"/>
              <a:t>while (line = gets())</a:t>
            </a:r>
          </a:p>
          <a:p>
            <a:pPr eaLnBrk="0" hangingPunct="0"/>
            <a:r>
              <a:rPr lang="en-US"/>
              <a:t>  line.scan(/(\d+)\s+(\d+)\s+(\d+)/) { |a, b, c|</a:t>
            </a:r>
          </a:p>
          <a:p>
            <a:pPr eaLnBrk="0" hangingPunct="0"/>
            <a:r>
              <a:rPr lang="en-US"/>
              <a:t>    sum_a += a.to_i()</a:t>
            </a:r>
          </a:p>
          <a:p>
            <a:pPr eaLnBrk="0" hangingPunct="0"/>
            <a:r>
              <a:rPr lang="en-US"/>
              <a:t>    sum_b += b.to_i()</a:t>
            </a:r>
          </a:p>
          <a:p>
            <a:pPr eaLnBrk="0" hangingPunct="0"/>
            <a:r>
              <a:rPr lang="en-US"/>
              <a:t>    sum_c += c.to_i()</a:t>
            </a:r>
          </a:p>
          <a:p>
            <a:pPr eaLnBrk="0" hangingPunct="0"/>
            <a:r>
              <a:rPr lang="en-US"/>
              <a:t>  }</a:t>
            </a:r>
          </a:p>
          <a:p>
            <a:pPr eaLnBrk="0" hangingPunct="0"/>
            <a:r>
              <a:rPr lang="en-US"/>
              <a:t>end</a:t>
            </a:r>
          </a:p>
          <a:p>
            <a:pPr eaLnBrk="0" hangingPunct="0"/>
            <a:r>
              <a:rPr lang="en-US"/>
              <a:t>printf("Total: %d %d %d\n", sum_a, sum_b, sum_c)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609600" y="4892675"/>
            <a:ext cx="1385888" cy="1203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lain" startAt="12"/>
            </a:pPr>
            <a:r>
              <a:rPr lang="en-US"/>
              <a:t>34	23</a:t>
            </a:r>
          </a:p>
          <a:p>
            <a:pPr marL="457200" indent="-457200">
              <a:buFont typeface="Arial" charset="0"/>
              <a:buAutoNum type="arabicPlain" startAt="19"/>
            </a:pPr>
            <a:r>
              <a:rPr lang="en-US"/>
              <a:t>77	87</a:t>
            </a:r>
          </a:p>
          <a:p>
            <a:pPr marL="457200" indent="-457200">
              <a:buFont typeface="Arial" charset="0"/>
              <a:buAutoNum type="arabicPlain" startAt="11"/>
            </a:pPr>
            <a:r>
              <a:rPr lang="en-US"/>
              <a:t>98	3</a:t>
            </a:r>
          </a:p>
          <a:p>
            <a:pPr marL="457200" indent="-457200">
              <a:buFont typeface="Arial" charset="0"/>
              <a:buNone/>
            </a:pPr>
            <a:r>
              <a:rPr lang="en-US"/>
              <a:t>2	45	0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2895600" y="4876800"/>
            <a:ext cx="4175125" cy="1200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Arial" charset="0"/>
                <a:cs typeface="Arial" charset="0"/>
              </a:rPr>
              <a:t>input file:</a:t>
            </a:r>
          </a:p>
          <a:p>
            <a:r>
              <a:rPr lang="en-US" sz="2400" b="0">
                <a:latin typeface="Arial" charset="0"/>
                <a:cs typeface="Arial" charset="0"/>
              </a:rPr>
              <a:t>will be read line by line, but </a:t>
            </a:r>
          </a:p>
          <a:p>
            <a:r>
              <a:rPr lang="en-US" sz="2400" b="0">
                <a:latin typeface="Arial" charset="0"/>
                <a:cs typeface="Arial" charset="0"/>
              </a:rPr>
              <a:t>column summation is desired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8E79-7B24-4C94-AA95-0D495FDCC4E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 Expression Coding Readability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733800"/>
            <a:ext cx="8153400" cy="1066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What if we want to specify the format of the output of </a:t>
            </a:r>
            <a:r>
              <a:rPr lang="en-US" dirty="0" err="1" smtClean="0"/>
              <a:t>ls</a:t>
            </a:r>
            <a:r>
              <a:rPr lang="en-US" dirty="0" smtClean="0"/>
              <a:t> –l exactly?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86868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</a:pPr>
            <a:r>
              <a:rPr lang="en-US" dirty="0"/>
              <a:t>&gt; </a:t>
            </a:r>
            <a:r>
              <a:rPr lang="en-US" dirty="0" err="1"/>
              <a:t>ls</a:t>
            </a:r>
            <a:r>
              <a:rPr lang="en-US" dirty="0"/>
              <a:t> -l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</a:pPr>
            <a:r>
              <a:rPr lang="en-US" dirty="0" err="1"/>
              <a:t>drwx</a:t>
            </a:r>
            <a:r>
              <a:rPr lang="en-US" dirty="0"/>
              <a:t>------	2 </a:t>
            </a:r>
            <a:r>
              <a:rPr lang="en-US" dirty="0" err="1"/>
              <a:t>sorelle</a:t>
            </a:r>
            <a:r>
              <a:rPr lang="en-US" dirty="0"/>
              <a:t>  </a:t>
            </a:r>
            <a:r>
              <a:rPr lang="en-US" dirty="0" err="1"/>
              <a:t>sorelle</a:t>
            </a:r>
            <a:r>
              <a:rPr lang="en-US" dirty="0"/>
              <a:t>	4096 Feb 18 18:05 bin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	1 </a:t>
            </a:r>
            <a:r>
              <a:rPr lang="en-US" dirty="0" err="1"/>
              <a:t>sorelle</a:t>
            </a:r>
            <a:r>
              <a:rPr lang="en-US" dirty="0"/>
              <a:t>  </a:t>
            </a:r>
            <a:r>
              <a:rPr lang="en-US" dirty="0" err="1"/>
              <a:t>sorelle</a:t>
            </a:r>
            <a:r>
              <a:rPr lang="en-US" dirty="0"/>
              <a:t>	674 Jun  1 15:27 calendar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</a:pPr>
            <a:r>
              <a:rPr lang="en-US" dirty="0" err="1"/>
              <a:t>drwx</a:t>
            </a:r>
            <a:r>
              <a:rPr lang="en-US" dirty="0"/>
              <a:t>------	3 </a:t>
            </a:r>
            <a:r>
              <a:rPr lang="en-US" dirty="0" err="1"/>
              <a:t>sorelle</a:t>
            </a:r>
            <a:r>
              <a:rPr lang="en-US" dirty="0"/>
              <a:t>  </a:t>
            </a:r>
            <a:r>
              <a:rPr lang="en-US" dirty="0" err="1"/>
              <a:t>sorelle</a:t>
            </a:r>
            <a:r>
              <a:rPr lang="en-US" dirty="0"/>
              <a:t>	4096 May 11 12:19 cmsc330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</a:pPr>
            <a:r>
              <a:rPr lang="en-US" dirty="0" err="1"/>
              <a:t>drwxrw</a:t>
            </a:r>
            <a:r>
              <a:rPr lang="en-US" dirty="0"/>
              <a:t>----	2 </a:t>
            </a:r>
            <a:r>
              <a:rPr lang="en-US" dirty="0" err="1"/>
              <a:t>sorelle</a:t>
            </a:r>
            <a:r>
              <a:rPr lang="en-US" dirty="0"/>
              <a:t>  </a:t>
            </a:r>
            <a:r>
              <a:rPr lang="en-US" dirty="0" err="1"/>
              <a:t>sorelle</a:t>
            </a:r>
            <a:r>
              <a:rPr lang="en-US" dirty="0"/>
              <a:t>	4096 Jun  4 17:31 cmsc351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</a:pPr>
            <a:r>
              <a:rPr lang="en-US" dirty="0" err="1"/>
              <a:t>drwx</a:t>
            </a:r>
            <a:r>
              <a:rPr lang="en-US" dirty="0"/>
              <a:t>----</a:t>
            </a:r>
            <a:r>
              <a:rPr lang="en-US" dirty="0" err="1"/>
              <a:t>wx</a:t>
            </a:r>
            <a:r>
              <a:rPr lang="en-US" dirty="0"/>
              <a:t>	1 </a:t>
            </a:r>
            <a:r>
              <a:rPr lang="en-US" dirty="0" err="1"/>
              <a:t>sorelle</a:t>
            </a:r>
            <a:r>
              <a:rPr lang="en-US" dirty="0"/>
              <a:t>  </a:t>
            </a:r>
            <a:r>
              <a:rPr lang="en-US" dirty="0" err="1"/>
              <a:t>sorelle</a:t>
            </a:r>
            <a:r>
              <a:rPr lang="en-US" dirty="0"/>
              <a:t>	4096 May 30 19:19 cmsc630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</a:pPr>
            <a:r>
              <a:rPr lang="en-US" dirty="0" err="1"/>
              <a:t>drwx</a:t>
            </a:r>
            <a:r>
              <a:rPr lang="en-US" dirty="0"/>
              <a:t>------	1 </a:t>
            </a:r>
            <a:r>
              <a:rPr lang="en-US" dirty="0" err="1"/>
              <a:t>sorelle</a:t>
            </a:r>
            <a:r>
              <a:rPr lang="en-US" dirty="0"/>
              <a:t>  </a:t>
            </a:r>
            <a:r>
              <a:rPr lang="en-US" dirty="0" err="1"/>
              <a:t>sorelle</a:t>
            </a:r>
            <a:r>
              <a:rPr lang="en-US" dirty="0"/>
              <a:t>	4096 May 30 19:20 cmsc631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60000"/>
            </a:pPr>
            <a:endParaRPr lang="en-US" sz="2400" dirty="0">
              <a:latin typeface="Arial" charset="0"/>
            </a:endParaRPr>
          </a:p>
        </p:txBody>
      </p:sp>
      <p:sp>
        <p:nvSpPr>
          <p:cNvPr id="1345541" name="Text Box 5"/>
          <p:cNvSpPr txBox="1">
            <a:spLocks noChangeArrowheads="1"/>
          </p:cNvSpPr>
          <p:nvPr/>
        </p:nvSpPr>
        <p:spPr bwMode="auto">
          <a:xfrm>
            <a:off x="2667000" y="6019800"/>
            <a:ext cx="2962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This is unreadable!</a:t>
            </a:r>
          </a:p>
        </p:txBody>
      </p:sp>
      <p:sp>
        <p:nvSpPr>
          <p:cNvPr id="1345542" name="Text Box 6"/>
          <p:cNvSpPr txBox="1">
            <a:spLocks noChangeArrowheads="1"/>
          </p:cNvSpPr>
          <p:nvPr/>
        </p:nvSpPr>
        <p:spPr bwMode="auto">
          <a:xfrm>
            <a:off x="381000" y="4724400"/>
            <a:ext cx="8137525" cy="12033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/^(d|-)(r|-)(w|-)(x|-)(r|-)(w|-)(x|-)(r|-)(w|-)(x|-)</a:t>
            </a:r>
          </a:p>
          <a:p>
            <a:r>
              <a:rPr lang="en-US">
                <a:solidFill>
                  <a:srgbClr val="0000FF"/>
                </a:solidFill>
              </a:rPr>
              <a:t>\s+\d+\s+\w+\s+\w+\s+\d+\s+(Jan|Feb</a:t>
            </a:r>
          </a:p>
          <a:p>
            <a:r>
              <a:rPr lang="en-US">
                <a:solidFill>
                  <a:srgbClr val="0000FF"/>
                </a:solidFill>
              </a:rPr>
              <a:t>|Mar|Apr|May|Jun|Jul|Aug|Sep|Oct|Nov|Dec)\s+\d\d</a:t>
            </a:r>
          </a:p>
          <a:p>
            <a:r>
              <a:rPr lang="en-US">
                <a:solidFill>
                  <a:srgbClr val="0000FF"/>
                </a:solidFill>
              </a:rPr>
              <a:t>\s+\d\d:\d\d\s+\S+$/</a:t>
            </a:r>
            <a:endParaRPr 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41" grpId="0"/>
      <p:bldP spid="13455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3F1353-91AB-4D28-BA88-A1A11B70762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 Expression Coding Readability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153400" cy="1066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dirty="0" smtClean="0"/>
              <a:t>Instead, we can do each part of the expression separately and then combine them: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dirty="0" smtClean="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163513" y="2425700"/>
            <a:ext cx="8731250" cy="412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/>
              <a:t>oneperm_re = '((r|-)(w|-)(x|-))'</a:t>
            </a:r>
          </a:p>
          <a:p>
            <a:pPr>
              <a:lnSpc>
                <a:spcPct val="95000"/>
              </a:lnSpc>
            </a:pPr>
            <a:r>
              <a:rPr lang="en-US"/>
              <a:t>permissions_re = '(d|-)' + oneperm_re + '{3}'</a:t>
            </a:r>
          </a:p>
          <a:p>
            <a:pPr>
              <a:lnSpc>
                <a:spcPct val="95000"/>
              </a:lnSpc>
            </a:pPr>
            <a:r>
              <a:rPr lang="en-US"/>
              <a:t>month_re = '(Jan|Feb|Mar|Apr|May|Jun|Jul|Aug|Sep|Oct|Nov|Dec)'</a:t>
            </a:r>
          </a:p>
          <a:p>
            <a:pPr>
              <a:lnSpc>
                <a:spcPct val="95000"/>
              </a:lnSpc>
            </a:pPr>
            <a:r>
              <a:rPr lang="en-US"/>
              <a:t>day_re = '\d{1,2}';   time_re = '(\d{2}:\d{2})'</a:t>
            </a:r>
          </a:p>
          <a:p>
            <a:pPr>
              <a:lnSpc>
                <a:spcPct val="95000"/>
              </a:lnSpc>
            </a:pPr>
            <a:r>
              <a:rPr lang="en-US"/>
              <a:t>date_re = month_re + '\s+' + day_re + '\s+' + time_re</a:t>
            </a:r>
          </a:p>
          <a:p>
            <a:pPr>
              <a:lnSpc>
                <a:spcPct val="95000"/>
              </a:lnSpc>
            </a:pPr>
            <a:r>
              <a:rPr lang="en-US"/>
              <a:t>total_re = '\d+';  user_re = '\w+';   group_re = '\w+'</a:t>
            </a:r>
          </a:p>
          <a:p>
            <a:pPr>
              <a:lnSpc>
                <a:spcPct val="95000"/>
              </a:lnSpc>
            </a:pPr>
            <a:r>
              <a:rPr lang="en-US"/>
              <a:t>space_re = '\d+';  filename_re = '\S+'</a:t>
            </a:r>
          </a:p>
          <a:p>
            <a:pPr>
              <a:lnSpc>
                <a:spcPct val="95000"/>
              </a:lnSpc>
            </a:pPr>
            <a:endParaRPr lang="en-US"/>
          </a:p>
          <a:p>
            <a:pPr>
              <a:lnSpc>
                <a:spcPct val="95000"/>
              </a:lnSpc>
            </a:pPr>
            <a:r>
              <a:rPr lang="en-US"/>
              <a:t>line_re = Regexp.new('^' + permissions_re + '\s+' + total_re </a:t>
            </a:r>
          </a:p>
          <a:p>
            <a:pPr>
              <a:lnSpc>
                <a:spcPct val="95000"/>
              </a:lnSpc>
            </a:pPr>
            <a:r>
              <a:rPr lang="en-US"/>
              <a:t>	+ '\s+' + user_re + '\s+' + group_re + '\s+' + </a:t>
            </a:r>
          </a:p>
          <a:p>
            <a:pPr>
              <a:lnSpc>
                <a:spcPct val="95000"/>
              </a:lnSpc>
            </a:pPr>
            <a:r>
              <a:rPr lang="en-US"/>
              <a:t>	space_re + '\s+' + date_re + '\s+' + filename_re + '$')</a:t>
            </a:r>
          </a:p>
          <a:p>
            <a:pPr>
              <a:lnSpc>
                <a:spcPct val="95000"/>
              </a:lnSpc>
            </a:pPr>
            <a:endParaRPr lang="en-US"/>
          </a:p>
          <a:p>
            <a:pPr>
              <a:lnSpc>
                <a:spcPct val="95000"/>
              </a:lnSpc>
            </a:pPr>
            <a:r>
              <a:rPr lang="en-US"/>
              <a:t>if (line =~ line_re) then</a:t>
            </a:r>
          </a:p>
          <a:p>
            <a:pPr>
              <a:lnSpc>
                <a:spcPct val="95000"/>
              </a:lnSpc>
            </a:pPr>
            <a:r>
              <a:rPr lang="en-US"/>
              <a:t>  puts("found it!")</a:t>
            </a:r>
          </a:p>
          <a:p>
            <a:pPr>
              <a:lnSpc>
                <a:spcPct val="95000"/>
              </a:lnSpc>
            </a:pPr>
            <a:r>
              <a:rPr lang="en-US"/>
              <a:t>end</a:t>
            </a:r>
            <a:endParaRPr lang="en-US" sz="2400">
              <a:latin typeface="Arial" charset="0"/>
            </a:endParaRPr>
          </a:p>
        </p:txBody>
      </p:sp>
      <p:sp>
        <p:nvSpPr>
          <p:cNvPr id="1347589" name="Oval 5"/>
          <p:cNvSpPr>
            <a:spLocks noChangeArrowheads="1"/>
          </p:cNvSpPr>
          <p:nvPr/>
        </p:nvSpPr>
        <p:spPr bwMode="auto">
          <a:xfrm>
            <a:off x="1447800" y="4419600"/>
            <a:ext cx="1828800" cy="5334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75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CCDA2E-020A-4BF7-9603-5B2B27A085F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609600"/>
            <a:ext cx="8305800" cy="685800"/>
          </a:xfrm>
        </p:spPr>
        <p:txBody>
          <a:bodyPr/>
          <a:lstStyle/>
          <a:p>
            <a:pPr eaLnBrk="1" hangingPunct="1"/>
            <a:r>
              <a:rPr lang="en-US" smtClean="0"/>
              <a:t>Extracting Substrings Based on r.e.'s</a:t>
            </a:r>
          </a:p>
        </p:txBody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876800"/>
          </a:xfrm>
        </p:spPr>
        <p:txBody>
          <a:bodyPr/>
          <a:lstStyle/>
          <a:p>
            <a:pPr eaLnBrk="1" hangingPunct="1"/>
            <a:r>
              <a:rPr lang="en-US" smtClean="0"/>
              <a:t>Can be done using the </a:t>
            </a:r>
            <a:r>
              <a:rPr lang="en-US" smtClean="0">
                <a:solidFill>
                  <a:srgbClr val="0000FF"/>
                </a:solidFill>
              </a:rPr>
              <a:t>String</a:t>
            </a:r>
            <a:r>
              <a:rPr lang="en-US" smtClean="0"/>
              <a:t> </a:t>
            </a:r>
            <a:r>
              <a:rPr lang="en-US" smtClean="0">
                <a:solidFill>
                  <a:srgbClr val="0000FF"/>
                </a:solidFill>
              </a:rPr>
              <a:t>scan</a:t>
            </a:r>
            <a:r>
              <a:rPr lang="en-US" smtClean="0"/>
              <a:t> method, or backreferences</a:t>
            </a:r>
          </a:p>
          <a:p>
            <a:pPr eaLnBrk="1" hangingPunct="1"/>
            <a:r>
              <a:rPr lang="en-US" smtClean="0"/>
              <a:t>Backreferences:</a:t>
            </a:r>
          </a:p>
          <a:p>
            <a:pPr lvl="1" eaLnBrk="1" hangingPunct="1"/>
            <a:r>
              <a:rPr lang="en-US" smtClean="0"/>
              <a:t>Ruby remembers or captures the parts of strings that match parenthesized parts of regular expressions</a:t>
            </a:r>
          </a:p>
          <a:p>
            <a:pPr lvl="1" eaLnBrk="1" hangingPunct="1"/>
            <a:r>
              <a:rPr lang="en-US" smtClean="0"/>
              <a:t>The captured substrings can be referred to using special global variables (called backreferences) named $1, $2,…</a:t>
            </a:r>
          </a:p>
          <a:p>
            <a:pPr lvl="1" eaLnBrk="1" hangingPunct="1"/>
            <a:r>
              <a:rPr lang="en-US" smtClean="0"/>
              <a:t>Examples:</a:t>
            </a:r>
          </a:p>
          <a:p>
            <a:pPr lvl="2" eaLnBrk="1" hangingPunct="1"/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/^Status: (.*)/</a:t>
            </a:r>
            <a:endParaRPr lang="en-US" sz="1800" b="1" smtClean="0">
              <a:latin typeface="Courier New" pitchFamily="49" charset="0"/>
            </a:endParaRPr>
          </a:p>
          <a:p>
            <a:pPr lvl="3" eaLnBrk="1" hangingPunct="1"/>
            <a:r>
              <a:rPr lang="en-US" smtClean="0"/>
              <a:t>capture all chars to the right on lines beginning with "Status"</a:t>
            </a:r>
          </a:p>
          <a:p>
            <a:pPr lvl="2" eaLnBrk="1" hangingPunct="1"/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/^Min: (\d+)  Max: (\d+)$/</a:t>
            </a:r>
            <a:endParaRPr lang="en-US" sz="1800" b="1" smtClean="0">
              <a:latin typeface="Courier New" pitchFamily="49" charset="0"/>
            </a:endParaRPr>
          </a:p>
          <a:p>
            <a:pPr lvl="3" eaLnBrk="1" hangingPunct="1"/>
            <a:r>
              <a:rPr lang="en-US" smtClean="0"/>
              <a:t>remember digits following “Min” and digits following “Max”	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F30B8B-B683-43F7-BA78-992C708D4BC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609600"/>
            <a:ext cx="8305800" cy="685800"/>
          </a:xfrm>
        </p:spPr>
        <p:txBody>
          <a:bodyPr/>
          <a:lstStyle/>
          <a:p>
            <a:pPr eaLnBrk="1" hangingPunct="1"/>
            <a:r>
              <a:rPr lang="en-US" smtClean="0"/>
              <a:t>Backreference Example</a:t>
            </a:r>
          </a:p>
        </p:txBody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876800"/>
          </a:xfrm>
        </p:spPr>
        <p:txBody>
          <a:bodyPr/>
          <a:lstStyle/>
          <a:p>
            <a:pPr eaLnBrk="1" hangingPunct="1"/>
            <a:r>
              <a:rPr lang="en-US" smtClean="0"/>
              <a:t>Extract information from a report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Note parallel assignment above</a:t>
            </a:r>
          </a:p>
          <a:p>
            <a:r>
              <a:rPr lang="en-US" smtClean="0"/>
              <a:t>Warning- despite their names, $1 etc are </a:t>
            </a:r>
            <a:r>
              <a:rPr lang="en-US" smtClean="0">
                <a:solidFill>
                  <a:srgbClr val="FF0000"/>
                </a:solidFill>
              </a:rPr>
              <a:t>local</a:t>
            </a:r>
            <a:r>
              <a:rPr lang="en-US" smtClean="0"/>
              <a:t> variables</a:t>
            </a:r>
          </a:p>
          <a:p>
            <a:pPr lvl="1">
              <a:buFontTx/>
              <a:buNone/>
            </a:pPr>
            <a:r>
              <a:rPr lang="en-US" smtClean="0"/>
              <a:t>	</a:t>
            </a:r>
          </a:p>
          <a:p>
            <a:pPr lvl="1" eaLnBrk="1" hangingPunct="1">
              <a:buFontTx/>
              <a:buNone/>
            </a:pPr>
            <a:r>
              <a:rPr lang="en-US" smtClean="0"/>
              <a:t>	</a:t>
            </a:r>
          </a:p>
          <a:p>
            <a:pPr eaLnBrk="1" hangingPunct="1"/>
            <a:endParaRPr lang="en-US" smtClean="0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914400" y="2012950"/>
            <a:ext cx="5334000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gets() =~ /^Min: (\d+)  Max: (\d+)$/</a:t>
            </a:r>
          </a:p>
          <a:p>
            <a:pPr eaLnBrk="0" hangingPunct="0"/>
            <a:r>
              <a:rPr lang="en-US"/>
              <a:t>min, max = $1, $2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71600" y="4419600"/>
            <a:ext cx="5334000" cy="203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def m(s)</a:t>
            </a:r>
          </a:p>
          <a:p>
            <a:r>
              <a:rPr lang="en-US"/>
              <a:t>  s =~ /(banana)/</a:t>
            </a:r>
          </a:p>
          <a:p>
            <a:r>
              <a:rPr lang="en-US"/>
              <a:t>  puts $1   # prints banana</a:t>
            </a:r>
          </a:p>
          <a:p>
            <a:r>
              <a:rPr lang="en-US"/>
              <a:t>end</a:t>
            </a:r>
          </a:p>
          <a:p>
            <a:endParaRPr lang="en-US"/>
          </a:p>
          <a:p>
            <a:r>
              <a:rPr lang="en-US"/>
              <a:t>m("banana")</a:t>
            </a:r>
          </a:p>
          <a:p>
            <a:r>
              <a:rPr lang="en-US"/>
              <a:t>puts $1     # prints nil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C7A58D-8C20-4483-ACF8-6963D650DE6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Backreference Example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Warning #2- if another search is performed, all backreferences are </a:t>
            </a:r>
            <a:r>
              <a:rPr lang="en-US" b="1" smtClean="0">
                <a:solidFill>
                  <a:srgbClr val="000000"/>
                </a:solidFill>
              </a:rPr>
              <a:t>reset</a:t>
            </a:r>
            <a:r>
              <a:rPr lang="en-US" smtClean="0"/>
              <a:t> to nil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066800" y="2613025"/>
            <a:ext cx="4056063" cy="3046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cs typeface="Courier New" pitchFamily="49" charset="0"/>
              </a:rPr>
              <a:t>gets() =~ /(h)e(ll)o/</a:t>
            </a:r>
          </a:p>
          <a:p>
            <a:r>
              <a:rPr lang="en-US" sz="2400">
                <a:solidFill>
                  <a:srgbClr val="0000FF"/>
                </a:solidFill>
                <a:cs typeface="Courier New" pitchFamily="49" charset="0"/>
              </a:rPr>
              <a:t>puts($1)</a:t>
            </a:r>
          </a:p>
          <a:p>
            <a:r>
              <a:rPr lang="en-US" sz="2400">
                <a:solidFill>
                  <a:srgbClr val="0000FF"/>
                </a:solidFill>
                <a:cs typeface="Courier New" pitchFamily="49" charset="0"/>
              </a:rPr>
              <a:t>puts($2)</a:t>
            </a:r>
          </a:p>
          <a:p>
            <a:r>
              <a:rPr lang="en-US" sz="2400">
                <a:solidFill>
                  <a:srgbClr val="0000FF"/>
                </a:solidFill>
                <a:cs typeface="Courier New" pitchFamily="49" charset="0"/>
              </a:rPr>
              <a:t>gets() =~ /h(e)llo/</a:t>
            </a:r>
          </a:p>
          <a:p>
            <a:r>
              <a:rPr lang="en-US" sz="2400">
                <a:solidFill>
                  <a:srgbClr val="0000FF"/>
                </a:solidFill>
                <a:cs typeface="Courier New" pitchFamily="49" charset="0"/>
              </a:rPr>
              <a:t>puts($1)</a:t>
            </a:r>
          </a:p>
          <a:p>
            <a:r>
              <a:rPr lang="en-US" sz="2400">
                <a:solidFill>
                  <a:srgbClr val="0000FF"/>
                </a:solidFill>
                <a:cs typeface="Courier New" pitchFamily="49" charset="0"/>
              </a:rPr>
              <a:t>puts($2)</a:t>
            </a:r>
          </a:p>
          <a:p>
            <a:r>
              <a:rPr lang="en-US" sz="2400">
                <a:solidFill>
                  <a:srgbClr val="0000FF"/>
                </a:solidFill>
                <a:cs typeface="Courier New" pitchFamily="49" charset="0"/>
              </a:rPr>
              <a:t>gets() =~ /hello/</a:t>
            </a:r>
          </a:p>
          <a:p>
            <a:r>
              <a:rPr lang="en-US" sz="2400">
                <a:solidFill>
                  <a:srgbClr val="0000FF"/>
                </a:solidFill>
                <a:cs typeface="Courier New" pitchFamily="49" charset="0"/>
              </a:rPr>
              <a:t>puts($1)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5241925" y="2613025"/>
            <a:ext cx="1768475" cy="3025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cs typeface="Courier New" pitchFamily="49" charset="0"/>
              </a:rPr>
              <a:t>hello</a:t>
            </a:r>
          </a:p>
          <a:p>
            <a:r>
              <a:rPr lang="en-US" sz="2400">
                <a:solidFill>
                  <a:srgbClr val="0000FF"/>
                </a:solidFill>
                <a:cs typeface="Courier New" pitchFamily="49" charset="0"/>
              </a:rPr>
              <a:t>h</a:t>
            </a:r>
          </a:p>
          <a:p>
            <a:r>
              <a:rPr lang="en-US" sz="2400">
                <a:solidFill>
                  <a:srgbClr val="0000FF"/>
                </a:solidFill>
                <a:cs typeface="Courier New" pitchFamily="49" charset="0"/>
              </a:rPr>
              <a:t>ll</a:t>
            </a:r>
            <a:endParaRPr lang="en-US" sz="2400">
              <a:cs typeface="Courier New" pitchFamily="49" charset="0"/>
            </a:endParaRPr>
          </a:p>
          <a:p>
            <a:r>
              <a:rPr lang="en-US" sz="2400">
                <a:cs typeface="Courier New" pitchFamily="49" charset="0"/>
              </a:rPr>
              <a:t>hello</a:t>
            </a:r>
          </a:p>
          <a:p>
            <a:r>
              <a:rPr lang="en-US" sz="2400">
                <a:solidFill>
                  <a:srgbClr val="0000FF"/>
                </a:solidFill>
                <a:cs typeface="Courier New" pitchFamily="49" charset="0"/>
              </a:rPr>
              <a:t>e</a:t>
            </a:r>
          </a:p>
          <a:p>
            <a:r>
              <a:rPr lang="en-US" sz="2400">
                <a:solidFill>
                  <a:srgbClr val="0000FF"/>
                </a:solidFill>
                <a:cs typeface="Courier New" pitchFamily="49" charset="0"/>
              </a:rPr>
              <a:t>nil</a:t>
            </a:r>
            <a:endParaRPr lang="en-US" sz="2400">
              <a:cs typeface="Courier New" pitchFamily="49" charset="0"/>
            </a:endParaRPr>
          </a:p>
          <a:p>
            <a:r>
              <a:rPr lang="en-US" sz="2400">
                <a:cs typeface="Courier New" pitchFamily="49" charset="0"/>
              </a:rPr>
              <a:t>hello</a:t>
            </a:r>
          </a:p>
          <a:p>
            <a:r>
              <a:rPr lang="en-US" sz="2400">
                <a:solidFill>
                  <a:srgbClr val="0000FF"/>
                </a:solidFill>
                <a:cs typeface="Courier New" pitchFamily="49" charset="0"/>
              </a:rPr>
              <a:t>nil</a:t>
            </a:r>
            <a:endParaRPr lang="en-US" sz="240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4B641A-3247-44BD-BDC2-82699976479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scan Method</a:t>
            </a:r>
          </a:p>
        </p:txBody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876800"/>
          </a:xfrm>
        </p:spPr>
        <p:txBody>
          <a:bodyPr/>
          <a:lstStyle/>
          <a:p>
            <a:pPr eaLnBrk="1" hangingPunct="1"/>
            <a:r>
              <a:rPr lang="en-US" smtClean="0"/>
              <a:t>Also extracts substrings based on regular expressions</a:t>
            </a:r>
          </a:p>
          <a:p>
            <a:pPr eaLnBrk="1" hangingPunct="1"/>
            <a:r>
              <a:rPr lang="en-US" smtClean="0"/>
              <a:t>Can optionally use parentheses in regular expression to affect how the extraction is done</a:t>
            </a:r>
          </a:p>
          <a:p>
            <a:pPr eaLnBrk="1" hangingPunct="1"/>
            <a:r>
              <a:rPr lang="en-US" smtClean="0"/>
              <a:t>Has two forms that differ in what Ruby does with the matched substrings</a:t>
            </a:r>
          </a:p>
          <a:p>
            <a:pPr lvl="1" eaLnBrk="1" hangingPunct="1"/>
            <a:r>
              <a:rPr lang="en-US" smtClean="0"/>
              <a:t>The first form returns an array</a:t>
            </a:r>
          </a:p>
          <a:p>
            <a:pPr lvl="1" eaLnBrk="1" hangingPunct="1"/>
            <a:r>
              <a:rPr lang="en-US" smtClean="0"/>
              <a:t>The second form uses a code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B86FDA-DFBE-4DD4-B437-BFE7C1A4629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 Form of the scan Method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876800"/>
          </a:xfrm>
        </p:spPr>
        <p:txBody>
          <a:bodyPr/>
          <a:lstStyle/>
          <a:p>
            <a:pPr eaLnBrk="1" hangingPunct="1"/>
            <a:r>
              <a:rPr lang="en-US" i="1" smtClean="0">
                <a:solidFill>
                  <a:srgbClr val="0000FF"/>
                </a:solidFill>
              </a:rPr>
              <a:t>str</a:t>
            </a:r>
            <a:r>
              <a:rPr lang="en-US" smtClean="0">
                <a:solidFill>
                  <a:srgbClr val="0000FF"/>
                </a:solidFill>
              </a:rPr>
              <a:t>.scan(</a:t>
            </a:r>
            <a:r>
              <a:rPr lang="en-US" i="1" smtClean="0">
                <a:solidFill>
                  <a:srgbClr val="0000FF"/>
                </a:solidFill>
              </a:rPr>
              <a:t>regexp</a:t>
            </a:r>
            <a:r>
              <a:rPr lang="en-US" smtClean="0">
                <a:solidFill>
                  <a:srgbClr val="0000FF"/>
                </a:solidFill>
              </a:rPr>
              <a:t>)</a:t>
            </a:r>
            <a:endParaRPr lang="en-US" smtClean="0"/>
          </a:p>
          <a:p>
            <a:pPr lvl="1" eaLnBrk="1" hangingPunct="1"/>
            <a:r>
              <a:rPr lang="en-US" smtClean="0"/>
              <a:t>if </a:t>
            </a:r>
            <a:r>
              <a:rPr lang="en-US" i="1" smtClean="0">
                <a:solidFill>
                  <a:srgbClr val="0000FF"/>
                </a:solidFill>
              </a:rPr>
              <a:t>regexp</a:t>
            </a:r>
            <a:r>
              <a:rPr lang="en-US" smtClean="0"/>
              <a:t> doesn't contain any parenthesized subparts, returns an array of matches (an array of </a:t>
            </a:r>
            <a:r>
              <a:rPr lang="en-US" b="1" smtClean="0"/>
              <a:t>all</a:t>
            </a:r>
            <a:r>
              <a:rPr lang="en-US" smtClean="0"/>
              <a:t> the substrings of </a:t>
            </a:r>
            <a:r>
              <a:rPr lang="en-US" i="1" smtClean="0">
                <a:solidFill>
                  <a:srgbClr val="0000FF"/>
                </a:solidFill>
              </a:rPr>
              <a:t>str  </a:t>
            </a:r>
            <a:r>
              <a:rPr lang="en-US" smtClean="0"/>
              <a:t>that matched)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	</a:t>
            </a:r>
          </a:p>
        </p:txBody>
      </p:sp>
      <p:sp>
        <p:nvSpPr>
          <p:cNvPr id="30725" name="Text Box 7"/>
          <p:cNvSpPr txBox="1">
            <a:spLocks noChangeArrowheads="1"/>
          </p:cNvSpPr>
          <p:nvPr/>
        </p:nvSpPr>
        <p:spPr bwMode="auto">
          <a:xfrm>
            <a:off x="1143000" y="3352800"/>
            <a:ext cx="46482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456712" name="Text Box 8"/>
          <p:cNvSpPr txBox="1">
            <a:spLocks noChangeArrowheads="1"/>
          </p:cNvSpPr>
          <p:nvPr/>
        </p:nvSpPr>
        <p:spPr bwMode="auto">
          <a:xfrm>
            <a:off x="1143000" y="3276600"/>
            <a:ext cx="5975350" cy="6461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 = "CMSC 330 Fall 2012"</a:t>
            </a:r>
          </a:p>
          <a:p>
            <a:pPr eaLnBrk="0" hangingPunct="0"/>
            <a:r>
              <a:rPr lang="en-US"/>
              <a:t>s.scan(/\d+/)  # returns array [330, 2012]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3613C3-A4BE-48E3-8B83-78F2F45FC8A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Form of the Scan Method (cont.)</a:t>
            </a:r>
          </a:p>
        </p:txBody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mtClean="0"/>
              <a:t>If </a:t>
            </a:r>
            <a:r>
              <a:rPr lang="en-US" smtClean="0">
                <a:solidFill>
                  <a:srgbClr val="0000FF"/>
                </a:solidFill>
              </a:rPr>
              <a:t>regexp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</a:rPr>
              <a:t>does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smtClean="0"/>
              <a:t>contain parenthesized subparts, returns an array of arrays</a:t>
            </a:r>
          </a:p>
          <a:p>
            <a:pPr lvl="2"/>
            <a:r>
              <a:rPr lang="en-US" smtClean="0"/>
              <a:t>Each subarray contains the parts of the string that matched one occurrence of the search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r>
              <a:rPr lang="en-US" smtClean="0"/>
              <a:t>Each subarray has the same number of entries as the number of parenthesized subparts</a:t>
            </a:r>
          </a:p>
          <a:p>
            <a:pPr lvl="2"/>
            <a:r>
              <a:rPr lang="en-US" smtClean="0"/>
              <a:t>All strings that matched the first part of the search (or $1 in backreference terms) are located in the first position of each subarray</a:t>
            </a:r>
          </a:p>
        </p:txBody>
      </p:sp>
      <p:sp>
        <p:nvSpPr>
          <p:cNvPr id="1359876" name="Text Box 4"/>
          <p:cNvSpPr txBox="1">
            <a:spLocks noChangeArrowheads="1"/>
          </p:cNvSpPr>
          <p:nvPr/>
        </p:nvSpPr>
        <p:spPr bwMode="auto">
          <a:xfrm>
            <a:off x="1676400" y="3048000"/>
            <a:ext cx="6111875" cy="9239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 = "CMSC 330 Fall 2012"</a:t>
            </a:r>
          </a:p>
          <a:p>
            <a:r>
              <a:rPr lang="en-US"/>
              <a:t>s.scan(/(\S+) (\S+)/)  # [["CMSC", "330"],</a:t>
            </a:r>
          </a:p>
          <a:p>
            <a:r>
              <a:rPr lang="en-US"/>
              <a:t>                       #  ["Fall", "2012"]]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9876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129981</TotalTime>
  <Words>1373</Words>
  <Application>Microsoft Office PowerPoint</Application>
  <PresentationFormat>On-screen Show (4:3)</PresentationFormat>
  <Paragraphs>212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Blank Presentation</vt:lpstr>
      <vt:lpstr>CMSC 330:  Organization of Programming Languages</vt:lpstr>
      <vt:lpstr>Regular Expression Coding Readability</vt:lpstr>
      <vt:lpstr>Regular Expression Coding Readability</vt:lpstr>
      <vt:lpstr>Extracting Substrings Based on r.e.'s</vt:lpstr>
      <vt:lpstr>Backreference Example</vt:lpstr>
      <vt:lpstr>Another Backreference Example</vt:lpstr>
      <vt:lpstr>The scan Method</vt:lpstr>
      <vt:lpstr>First Form of the scan Method</vt:lpstr>
      <vt:lpstr>First Form of the Scan Method (cont.)</vt:lpstr>
      <vt:lpstr>Practice with Scan and Backreferences</vt:lpstr>
      <vt:lpstr>Second Form of the scan Method</vt:lpstr>
      <vt:lpstr>Example of Second Form of scan</vt:lpstr>
    </vt:vector>
  </TitlesOfParts>
  <Company>J 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F</dc:creator>
  <cp:lastModifiedBy>Larry Herman</cp:lastModifiedBy>
  <cp:revision>429</cp:revision>
  <cp:lastPrinted>2012-09-13T17:19:46Z</cp:lastPrinted>
  <dcterms:created xsi:type="dcterms:W3CDTF">2005-08-02T15:09:14Z</dcterms:created>
  <dcterms:modified xsi:type="dcterms:W3CDTF">2012-09-16T00:23:44Z</dcterms:modified>
</cp:coreProperties>
</file>