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56" r:id="rId2"/>
    <p:sldId id="325" r:id="rId3"/>
    <p:sldId id="269" r:id="rId4"/>
    <p:sldId id="327" r:id="rId5"/>
    <p:sldId id="328" r:id="rId6"/>
    <p:sldId id="330" r:id="rId7"/>
    <p:sldId id="331" r:id="rId8"/>
    <p:sldId id="332" r:id="rId9"/>
    <p:sldId id="333" r:id="rId10"/>
    <p:sldId id="329" r:id="rId11"/>
    <p:sldId id="335" r:id="rId12"/>
    <p:sldId id="468" r:id="rId13"/>
    <p:sldId id="342" r:id="rId14"/>
    <p:sldId id="340" r:id="rId15"/>
    <p:sldId id="341" r:id="rId16"/>
    <p:sldId id="343" r:id="rId17"/>
    <p:sldId id="344" r:id="rId18"/>
    <p:sldId id="345" r:id="rId19"/>
    <p:sldId id="346" r:id="rId20"/>
    <p:sldId id="347" r:id="rId21"/>
    <p:sldId id="348" r:id="rId22"/>
    <p:sldId id="336" r:id="rId23"/>
    <p:sldId id="326" r:id="rId24"/>
    <p:sldId id="469" r:id="rId25"/>
    <p:sldId id="470" r:id="rId26"/>
  </p:sldIdLst>
  <p:sldSz cx="9144000" cy="6858000" type="screen4x3"/>
  <p:notesSz cx="6997700" cy="9283700"/>
  <p:defaultTextStyle>
    <a:defPPr>
      <a:defRPr lang="en-US"/>
    </a:defPPr>
    <a:lvl1pPr algn="l" rtl="0" fontAlgn="base">
      <a:spcBef>
        <a:spcPct val="0"/>
      </a:spcBef>
      <a:spcAft>
        <a:spcPct val="0"/>
      </a:spcAft>
      <a:defRPr b="1" kern="1200">
        <a:solidFill>
          <a:schemeClr val="tx1"/>
        </a:solidFill>
        <a:latin typeface="Courier New" pitchFamily="49" charset="0"/>
        <a:ea typeface="ＭＳ Ｐゴシック" charset="-128"/>
        <a:cs typeface="+mn-cs"/>
      </a:defRPr>
    </a:lvl1pPr>
    <a:lvl2pPr marL="457200" algn="l" rtl="0" fontAlgn="base">
      <a:spcBef>
        <a:spcPct val="0"/>
      </a:spcBef>
      <a:spcAft>
        <a:spcPct val="0"/>
      </a:spcAft>
      <a:defRPr b="1" kern="1200">
        <a:solidFill>
          <a:schemeClr val="tx1"/>
        </a:solidFill>
        <a:latin typeface="Courier New" pitchFamily="49" charset="0"/>
        <a:ea typeface="ＭＳ Ｐゴシック" charset="-128"/>
        <a:cs typeface="+mn-cs"/>
      </a:defRPr>
    </a:lvl2pPr>
    <a:lvl3pPr marL="914400" algn="l" rtl="0" fontAlgn="base">
      <a:spcBef>
        <a:spcPct val="0"/>
      </a:spcBef>
      <a:spcAft>
        <a:spcPct val="0"/>
      </a:spcAft>
      <a:defRPr b="1" kern="1200">
        <a:solidFill>
          <a:schemeClr val="tx1"/>
        </a:solidFill>
        <a:latin typeface="Courier New" pitchFamily="49" charset="0"/>
        <a:ea typeface="ＭＳ Ｐゴシック" charset="-128"/>
        <a:cs typeface="+mn-cs"/>
      </a:defRPr>
    </a:lvl3pPr>
    <a:lvl4pPr marL="1371600" algn="l" rtl="0" fontAlgn="base">
      <a:spcBef>
        <a:spcPct val="0"/>
      </a:spcBef>
      <a:spcAft>
        <a:spcPct val="0"/>
      </a:spcAft>
      <a:defRPr b="1" kern="1200">
        <a:solidFill>
          <a:schemeClr val="tx1"/>
        </a:solidFill>
        <a:latin typeface="Courier New" pitchFamily="49" charset="0"/>
        <a:ea typeface="ＭＳ Ｐゴシック" charset="-128"/>
        <a:cs typeface="+mn-cs"/>
      </a:defRPr>
    </a:lvl4pPr>
    <a:lvl5pPr marL="1828800" algn="l" rtl="0" fontAlgn="base">
      <a:spcBef>
        <a:spcPct val="0"/>
      </a:spcBef>
      <a:spcAft>
        <a:spcPct val="0"/>
      </a:spcAft>
      <a:defRPr b="1" kern="1200">
        <a:solidFill>
          <a:schemeClr val="tx1"/>
        </a:solidFill>
        <a:latin typeface="Courier New" pitchFamily="49" charset="0"/>
        <a:ea typeface="ＭＳ Ｐゴシック" charset="-128"/>
        <a:cs typeface="+mn-cs"/>
      </a:defRPr>
    </a:lvl5pPr>
    <a:lvl6pPr marL="2286000" algn="l" defTabSz="914400" rtl="0" eaLnBrk="1" latinLnBrk="0" hangingPunct="1">
      <a:defRPr b="1" kern="1200">
        <a:solidFill>
          <a:schemeClr val="tx1"/>
        </a:solidFill>
        <a:latin typeface="Courier New" pitchFamily="49" charset="0"/>
        <a:ea typeface="ＭＳ Ｐゴシック" charset="-128"/>
        <a:cs typeface="+mn-cs"/>
      </a:defRPr>
    </a:lvl6pPr>
    <a:lvl7pPr marL="2743200" algn="l" defTabSz="914400" rtl="0" eaLnBrk="1" latinLnBrk="0" hangingPunct="1">
      <a:defRPr b="1" kern="1200">
        <a:solidFill>
          <a:schemeClr val="tx1"/>
        </a:solidFill>
        <a:latin typeface="Courier New" pitchFamily="49" charset="0"/>
        <a:ea typeface="ＭＳ Ｐゴシック" charset="-128"/>
        <a:cs typeface="+mn-cs"/>
      </a:defRPr>
    </a:lvl7pPr>
    <a:lvl8pPr marL="3200400" algn="l" defTabSz="914400" rtl="0" eaLnBrk="1" latinLnBrk="0" hangingPunct="1">
      <a:defRPr b="1" kern="1200">
        <a:solidFill>
          <a:schemeClr val="tx1"/>
        </a:solidFill>
        <a:latin typeface="Courier New" pitchFamily="49" charset="0"/>
        <a:ea typeface="ＭＳ Ｐゴシック" charset="-128"/>
        <a:cs typeface="+mn-cs"/>
      </a:defRPr>
    </a:lvl8pPr>
    <a:lvl9pPr marL="3657600" algn="l" defTabSz="914400" rtl="0" eaLnBrk="1" latinLnBrk="0" hangingPunct="1">
      <a:defRPr b="1" kern="1200">
        <a:solidFill>
          <a:schemeClr val="tx1"/>
        </a:solidFill>
        <a:latin typeface="Courier New" pitchFamily="49"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6" autoAdjust="0"/>
    <p:restoredTop sz="74570" autoAdjust="0"/>
  </p:normalViewPr>
  <p:slideViewPr>
    <p:cSldViewPr>
      <p:cViewPr varScale="1">
        <p:scale>
          <a:sx n="77" d="100"/>
          <a:sy n="77" d="100"/>
        </p:scale>
        <p:origin x="-9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20"/>
    </p:cViewPr>
  </p:sorterViewPr>
  <p:notesViewPr>
    <p:cSldViewPr>
      <p:cViewPr varScale="1">
        <p:scale>
          <a:sx n="46" d="100"/>
          <a:sy n="46" d="100"/>
        </p:scale>
        <p:origin x="-1888" y="-84"/>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2125" cy="463550"/>
          </a:xfrm>
          <a:prstGeom prst="rect">
            <a:avLst/>
          </a:prstGeom>
          <a:noFill/>
          <a:ln w="9525">
            <a:noFill/>
            <a:miter lim="800000"/>
            <a:headEnd/>
            <a:tailEnd/>
          </a:ln>
        </p:spPr>
        <p:txBody>
          <a:bodyPr vert="horz" wrap="square" lIns="92964" tIns="46482" rIns="92964" bIns="46482" numCol="1" anchor="t" anchorCtr="0" compatLnSpc="1">
            <a:prstTxWarp prst="textNoShape">
              <a:avLst/>
            </a:prstTxWarp>
          </a:bodyPr>
          <a:lstStyle>
            <a:lvl1pPr defTabSz="930437" eaLnBrk="0" hangingPunct="0">
              <a:defRPr sz="1200" b="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p:spPr>
        <p:txBody>
          <a:bodyPr vert="horz" wrap="square" lIns="92964" tIns="46482" rIns="92964" bIns="46482" numCol="1" anchor="t" anchorCtr="0" compatLnSpc="1">
            <a:prstTxWarp prst="textNoShape">
              <a:avLst/>
            </a:prstTxWarp>
          </a:bodyPr>
          <a:lstStyle>
            <a:lvl1pPr algn="r" defTabSz="930437" eaLnBrk="0" hangingPunct="0">
              <a:defRPr sz="1200" b="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p:spPr>
        <p:txBody>
          <a:bodyPr vert="horz" wrap="square" lIns="92964" tIns="46482" rIns="92964" bIns="46482" numCol="1" anchor="b" anchorCtr="0" compatLnSpc="1">
            <a:prstTxWarp prst="textNoShape">
              <a:avLst/>
            </a:prstTxWarp>
          </a:bodyPr>
          <a:lstStyle>
            <a:lvl1pPr defTabSz="930437" eaLnBrk="0" hangingPunct="0">
              <a:defRPr sz="1200" b="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p:spPr>
        <p:txBody>
          <a:bodyPr vert="horz" wrap="square" lIns="92964" tIns="46482" rIns="92964" bIns="46482" numCol="1" anchor="b" anchorCtr="0" compatLnSpc="1">
            <a:prstTxWarp prst="textNoShape">
              <a:avLst/>
            </a:prstTxWarp>
          </a:bodyPr>
          <a:lstStyle>
            <a:lvl1pPr algn="r" defTabSz="930437" eaLnBrk="0" hangingPunct="0">
              <a:defRPr sz="1200" b="0">
                <a:latin typeface="Arial" charset="0"/>
              </a:defRPr>
            </a:lvl1pPr>
          </a:lstStyle>
          <a:p>
            <a:pPr>
              <a:defRPr/>
            </a:pPr>
            <a:fld id="{DA13E8CE-894E-4CD5-A9BB-395F8390602D}" type="slidenum">
              <a:rPr lang="en-US"/>
              <a:pPr>
                <a:defRPr/>
              </a:pPr>
              <a:t>‹#›</a:t>
            </a:fld>
            <a:endParaRPr lang="en-US"/>
          </a:p>
        </p:txBody>
      </p:sp>
    </p:spTree>
    <p:extLst>
      <p:ext uri="{BB962C8B-B14F-4D97-AF65-F5344CB8AC3E}">
        <p14:creationId xmlns:p14="http://schemas.microsoft.com/office/powerpoint/2010/main" val="730344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2125" cy="463550"/>
          </a:xfrm>
          <a:prstGeom prst="rect">
            <a:avLst/>
          </a:prstGeom>
          <a:noFill/>
          <a:ln w="9525">
            <a:noFill/>
            <a:miter lim="800000"/>
            <a:headEnd/>
            <a:tailEnd/>
          </a:ln>
        </p:spPr>
        <p:txBody>
          <a:bodyPr vert="horz" wrap="square" lIns="92964" tIns="46482" rIns="92964" bIns="46482" numCol="1" anchor="t" anchorCtr="0" compatLnSpc="1">
            <a:prstTxWarp prst="textNoShape">
              <a:avLst/>
            </a:prstTxWarp>
          </a:bodyPr>
          <a:lstStyle>
            <a:lvl1pPr defTabSz="930437" eaLnBrk="0" hangingPunct="0">
              <a:defRPr sz="1200" b="0">
                <a:latin typeface="Arial" charset="0"/>
              </a:defRPr>
            </a:lvl1pPr>
          </a:lstStyle>
          <a:p>
            <a:pPr>
              <a:defRPr/>
            </a:pPr>
            <a:endParaRPr lang="en-US"/>
          </a:p>
        </p:txBody>
      </p:sp>
      <p:sp>
        <p:nvSpPr>
          <p:cNvPr id="3075" name="Rectangle 3"/>
          <p:cNvSpPr>
            <a:spLocks noGrp="1" noChangeArrowheads="1"/>
          </p:cNvSpPr>
          <p:nvPr>
            <p:ph type="dt" idx="1"/>
          </p:nvPr>
        </p:nvSpPr>
        <p:spPr bwMode="auto">
          <a:xfrm>
            <a:off x="3965575" y="0"/>
            <a:ext cx="3032125" cy="463550"/>
          </a:xfrm>
          <a:prstGeom prst="rect">
            <a:avLst/>
          </a:prstGeom>
          <a:noFill/>
          <a:ln w="9525">
            <a:noFill/>
            <a:miter lim="800000"/>
            <a:headEnd/>
            <a:tailEnd/>
          </a:ln>
        </p:spPr>
        <p:txBody>
          <a:bodyPr vert="horz" wrap="square" lIns="92964" tIns="46482" rIns="92964" bIns="46482" numCol="1" anchor="t" anchorCtr="0" compatLnSpc="1">
            <a:prstTxWarp prst="textNoShape">
              <a:avLst/>
            </a:prstTxWarp>
          </a:bodyPr>
          <a:lstStyle>
            <a:lvl1pPr algn="r" defTabSz="930437" eaLnBrk="0" hangingPunct="0">
              <a:defRPr sz="1200" b="0">
                <a:latin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p:spPr>
        <p:txBody>
          <a:bodyPr vert="horz" wrap="square" lIns="92964" tIns="46482" rIns="92964" bIns="4648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p:spPr>
        <p:txBody>
          <a:bodyPr vert="horz" wrap="square" lIns="92964" tIns="46482" rIns="92964" bIns="46482" numCol="1" anchor="b" anchorCtr="0" compatLnSpc="1">
            <a:prstTxWarp prst="textNoShape">
              <a:avLst/>
            </a:prstTxWarp>
          </a:bodyPr>
          <a:lstStyle>
            <a:lvl1pPr defTabSz="930437" eaLnBrk="0" hangingPunct="0">
              <a:defRPr sz="1200" b="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p:spPr>
        <p:txBody>
          <a:bodyPr vert="horz" wrap="square" lIns="92964" tIns="46482" rIns="92964" bIns="46482" numCol="1" anchor="b" anchorCtr="0" compatLnSpc="1">
            <a:prstTxWarp prst="textNoShape">
              <a:avLst/>
            </a:prstTxWarp>
          </a:bodyPr>
          <a:lstStyle>
            <a:lvl1pPr algn="r" defTabSz="930437" eaLnBrk="0" hangingPunct="0">
              <a:defRPr sz="1200" b="0">
                <a:latin typeface="Arial" charset="0"/>
              </a:defRPr>
            </a:lvl1pPr>
          </a:lstStyle>
          <a:p>
            <a:pPr>
              <a:defRPr/>
            </a:pPr>
            <a:fld id="{8C314313-C58E-4F16-A3E6-31C844794D9A}" type="slidenum">
              <a:rPr lang="en-US"/>
              <a:pPr>
                <a:defRPr/>
              </a:pPr>
              <a:t>‹#›</a:t>
            </a:fld>
            <a:endParaRPr lang="en-US"/>
          </a:p>
        </p:txBody>
      </p:sp>
    </p:spTree>
    <p:extLst>
      <p:ext uri="{BB962C8B-B14F-4D97-AF65-F5344CB8AC3E}">
        <p14:creationId xmlns:p14="http://schemas.microsoft.com/office/powerpoint/2010/main" val="4804578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pPr defTabSz="930275"/>
            <a:fld id="{EC19F0AB-0734-4B51-90C4-6107F80F068B}" type="slidenum">
              <a:rPr lang="en-US" smtClean="0"/>
              <a:pPr defTabSz="930275"/>
              <a:t>1</a:t>
            </a:fld>
            <a:endParaRPr lang="en-US"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pPr defTabSz="930275"/>
            <a:fld id="{1715FCF9-3966-48CD-8D37-554D08772DD8}" type="slidenum">
              <a:rPr lang="en-US" smtClean="0"/>
              <a:pPr defTabSz="930275"/>
              <a:t>10</a:t>
            </a:fld>
            <a:endParaRPr lang="en-US" smtClean="0"/>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r>
              <a:rPr lang="en-US" smtClean="0"/>
              <a:t>These are basically the r.e. constants.</a:t>
            </a:r>
          </a:p>
          <a:p>
            <a:pPr eaLnBrk="1" hangingPunct="1"/>
            <a:endParaRPr lang="en-US" smtClean="0"/>
          </a:p>
          <a:p>
            <a:pPr eaLnBrk="1" hangingPunct="1"/>
            <a:r>
              <a:rPr lang="en-US" smtClean="0"/>
              <a:t>(Is there any way to animate the entries in the table???)</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pPr defTabSz="930275"/>
            <a:fld id="{C0D5F149-1C0E-41DD-9750-478BD673101D}" type="slidenum">
              <a:rPr lang="en-US" smtClean="0"/>
              <a:pPr defTabSz="930275"/>
              <a:t>11</a:t>
            </a:fld>
            <a:endParaRPr lang="en-US" smtClean="0"/>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pPr eaLnBrk="1" hangingPunct="1"/>
            <a:r>
              <a:rPr lang="en-US" smtClean="0"/>
              <a:t>What kind of definition is this?  An inductive one.  We defined certain basic things that are r.e.'s, and some operations that can be applied to r.e.'s to produce more complex r.e.'s. Since these operations operate upon regular expressions and also produce regular expressions, they can of course be nested, or applied to the results of themselves, or to other ones, an arbitrary number of times.</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pPr defTabSz="930275"/>
            <a:fld id="{7364F5AD-9D6B-4AF5-A712-FA4453827767}" type="slidenum">
              <a:rPr lang="en-US" smtClean="0"/>
              <a:pPr defTabSz="930275"/>
              <a:t>12</a:t>
            </a:fld>
            <a:endParaRPr lang="en-US" smtClean="0"/>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pPr defTabSz="930275"/>
            <a:fld id="{F23F2345-171B-48C7-A917-536C3C91C0DD}" type="slidenum">
              <a:rPr lang="en-US" smtClean="0"/>
              <a:pPr defTabSz="930275"/>
              <a:t>13</a:t>
            </a:fld>
            <a:endParaRPr lang="en-US" smtClean="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pPr defTabSz="930275"/>
            <a:fld id="{226580E4-C0EF-41D7-836C-22BDBD75A1FF}" type="slidenum">
              <a:rPr lang="en-US" smtClean="0"/>
              <a:pPr defTabSz="930275"/>
              <a:t>14</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pPr defTabSz="930275"/>
            <a:fld id="{0F1BDDB3-46DB-46CB-A140-049A4925D736}" type="slidenum">
              <a:rPr lang="en-US" smtClean="0"/>
              <a:pPr defTabSz="930275"/>
              <a:t>15</a:t>
            </a:fld>
            <a:endParaRPr lang="en-US" smtClean="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r>
              <a:rPr lang="en-US" smtClean="0"/>
              <a:t>Informally, to tell if a string is accepted or described or recognized by an r.e., you start at the beginning of both the string and the r.e. and try to work your way left-to-right through both of them, seeing if every part of the string is described by some part of the r.e., such that you get to the end of the string and the end of the r.e. at the same time.</a:t>
            </a:r>
          </a:p>
          <a:p>
            <a:pPr eaLnBrk="1" hangingPunct="1"/>
            <a:endParaRPr lang="en-US" smtClean="0"/>
          </a:p>
          <a:p>
            <a:pPr eaLnBrk="1" hangingPunct="1"/>
            <a:r>
              <a:rPr lang="en-US" smtClean="0"/>
              <a:t>Note the difference between the description of a formal regular expression describing a string, and Ruby's =~ regular expression matching operator, for the last two.  Formally the r.e. doesn't accept them, but if we used Ruby's =~ operator to search for the r.e. in them, it would return  true.  Ruby's r.e. =~ operator just searches for an occurrence of the r.e. in the string; it doesn’t have to be the entire string.  If we wanted to force it to match the entire string, we could use the anchors ^ and $.</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p:spPr>
        <p:txBody>
          <a:bodyPr/>
          <a:lstStyle/>
          <a:p>
            <a:pPr defTabSz="930275"/>
            <a:fld id="{15DA3AFA-99FC-4DD5-B30F-36CE7F41F95E}" type="slidenum">
              <a:rPr lang="en-US" smtClean="0"/>
              <a:pPr defTabSz="930275"/>
              <a:t>16</a:t>
            </a:fld>
            <a:endParaRPr lang="en-US" smtClean="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r>
              <a:rPr lang="en-US" smtClean="0"/>
              <a:t>So regular expressions aren't unique.  In fact, if you can describe a language using a regular expression, there exist infinitely many other r.e.'s which describe the same language.  Most of them are trivial or degenerate extensions.</a:t>
            </a:r>
          </a:p>
          <a:p>
            <a:pPr eaLnBrk="1" hangingPunct="1"/>
            <a:endParaRPr lang="en-US" smtClean="0"/>
          </a:p>
          <a:p>
            <a:pPr eaLnBrk="1" hangingPunct="1"/>
            <a:r>
              <a:rPr lang="en-US" smtClean="0"/>
              <a:t>Typically there's one or a few r.e.'s which are shortest or simplest or easiest in describing a language, and lots more which are longer and less clear.  Here I think the first one is clearest, as it has the least operations.</a:t>
            </a:r>
          </a:p>
          <a:p>
            <a:pPr eaLnBrk="1" hangingPunct="1"/>
            <a:endParaRPr lang="en-US" smtClean="0"/>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p>
            <a:pPr defTabSz="930275"/>
            <a:fld id="{06333787-BB9D-4B78-9ABA-CF87600C9584}" type="slidenum">
              <a:rPr lang="en-US" smtClean="0"/>
              <a:pPr defTabSz="930275"/>
              <a:t>17</a:t>
            </a:fld>
            <a:endParaRPr lang="en-US" smtClean="0"/>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pPr eaLnBrk="1" hangingPunct="1"/>
            <a:r>
              <a:rPr lang="en-US" smtClean="0"/>
              <a:t>Note … is not part of regular expressions; I'm just trying to type less.</a:t>
            </a:r>
          </a:p>
          <a:p>
            <a:pPr eaLnBrk="1" hangingPunct="1"/>
            <a:endParaRPr lang="en-US" smtClean="0"/>
          </a:p>
          <a:p>
            <a:pPr eaLnBrk="1" hangingPunct="1"/>
            <a:r>
              <a:rPr lang="en-US" smtClean="0"/>
              <a:t>Does this regular expression recognize epsilon?  Is that OK?  (Yes, unlike the earlier examples, epsilon isn't part of this language.)</a:t>
            </a:r>
          </a:p>
          <a:p>
            <a:pPr eaLnBrk="1" hangingPunct="1"/>
            <a:endParaRPr lang="en-US" smtClean="0"/>
          </a:p>
          <a:p>
            <a:pPr eaLnBrk="1" hangingPunct="1"/>
            <a:r>
              <a:rPr lang="en-US" smtClean="0"/>
              <a:t>Why is just the first part of the (second) r.e. not enough?  It doesn't describe numbers which start with "330".  A couple of ways to fix it could be to add "| epsilon" in the first part, or add * to it:</a:t>
            </a:r>
          </a:p>
          <a:p>
            <a:pPr eaLnBrk="1" hangingPunct="1"/>
            <a:endParaRPr lang="en-US" smtClean="0"/>
          </a:p>
          <a:p>
            <a:pPr eaLnBrk="1" hangingPunct="1"/>
            <a:r>
              <a:rPr lang="en-US" smtClean="0"/>
              <a:t>Emphasize that formal regular expressions only have the operations defined earlier- the basic r.e. elements plus concatentation, alternation, and Kleene star- </a:t>
            </a:r>
            <a:r>
              <a:rPr lang="en-US" b="1" smtClean="0"/>
              <a:t>not</a:t>
            </a:r>
            <a:r>
              <a:rPr lang="en-US" smtClean="0"/>
              <a:t> Ruby constructs such as \d, +, etc.</a:t>
            </a:r>
          </a:p>
          <a:p>
            <a:pPr eaLnBrk="1" hangingPunct="1"/>
            <a:endParaRPr lang="en-US" smtClean="0"/>
          </a:p>
          <a:p>
            <a:pPr eaLnBrk="1" hangingPunct="1"/>
            <a:r>
              <a:rPr lang="en-US" smtClean="0"/>
              <a:t>Shorter solutions which fix this: </a:t>
            </a:r>
            <a:r>
              <a:rPr lang="en-US" smtClean="0">
                <a:solidFill>
                  <a:srgbClr val="0000FF"/>
                </a:solidFill>
              </a:rPr>
              <a:t>(ε | (1|...|9)(0|1|...|9)*)330(0|1|...|9)* or ((1|...|9)(0|1|...|9)*)*330(0|1|...|9)*</a:t>
            </a:r>
          </a:p>
          <a:p>
            <a:pPr eaLnBrk="1" hangingPunct="1"/>
            <a:endParaRPr lang="en-US" smtClean="0">
              <a:solidFill>
                <a:srgbClr val="0000FF"/>
              </a:solidFill>
            </a:endParaRPr>
          </a:p>
          <a:p>
            <a:pPr eaLnBrk="1" hangingPunct="1"/>
            <a:r>
              <a:rPr lang="en-US" smtClean="0">
                <a:solidFill>
                  <a:srgbClr val="0000FF"/>
                </a:solidFill>
              </a:rPr>
              <a:t>The easy way to create an r.e. for numbers not containing 330 is to create a DFA for it, then convert it to an r.e.</a:t>
            </a:r>
          </a:p>
          <a:p>
            <a:pPr eaLnBrk="1" hangingPunct="1"/>
            <a:endParaRPr lang="en-US" smtClean="0">
              <a:solidFill>
                <a:srgbClr val="0000FF"/>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p:spPr>
        <p:txBody>
          <a:bodyPr/>
          <a:lstStyle/>
          <a:p>
            <a:pPr defTabSz="930275"/>
            <a:fld id="{64395EFA-1F88-4F5E-9DA0-FAE40D03936E}" type="slidenum">
              <a:rPr lang="en-US" smtClean="0"/>
              <a:pPr defTabSz="930275"/>
              <a:t>18</a:t>
            </a:fld>
            <a:endParaRPr lang="en-US" smtClean="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r>
              <a:rPr lang="en-US" smtClean="0"/>
              <a:t>(NOTE: not sure the wording is clear here how the last line follows from the preceding ones.)</a:t>
            </a:r>
          </a:p>
          <a:p>
            <a:pPr eaLnBrk="1" hangingPunct="1"/>
            <a:endParaRPr lang="en-US" smtClean="0"/>
          </a:p>
          <a:p>
            <a:pPr eaLnBrk="1" hangingPunct="1"/>
            <a:r>
              <a:rPr lang="en-US" smtClean="0"/>
              <a:t>In other words, no 00 may appear after 11.</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p:spPr>
        <p:txBody>
          <a:bodyPr/>
          <a:lstStyle/>
          <a:p>
            <a:pPr defTabSz="930275"/>
            <a:fld id="{A62BE791-175E-4239-B126-05BF45B139CA}" type="slidenum">
              <a:rPr lang="en-US" smtClean="0"/>
              <a:pPr defTabSz="930275"/>
              <a:t>19</a:t>
            </a:fld>
            <a:endParaRPr lang="en-US" smtClean="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pPr eaLnBrk="1" hangingPunct="1"/>
            <a:r>
              <a:rPr lang="en-US" smtClean="0"/>
              <a:t>Note that "strings of </a:t>
            </a:r>
            <a:r>
              <a:rPr lang="en-US" smtClean="0">
                <a:solidFill>
                  <a:srgbClr val="0000FF"/>
                </a:solidFill>
              </a:rPr>
              <a:t>0</a:t>
            </a:r>
            <a:r>
              <a:rPr lang="en-US" smtClean="0"/>
              <a:t>’s and </a:t>
            </a:r>
            <a:r>
              <a:rPr lang="en-US" smtClean="0">
                <a:solidFill>
                  <a:srgbClr val="0000FF"/>
                </a:solidFill>
              </a:rPr>
              <a:t>1</a:t>
            </a:r>
            <a:r>
              <a:rPr lang="en-US" smtClean="0"/>
              <a:t>’s where every pair of adjacent </a:t>
            </a:r>
            <a:r>
              <a:rPr lang="en-US" smtClean="0">
                <a:solidFill>
                  <a:srgbClr val="0000FF"/>
                </a:solidFill>
              </a:rPr>
              <a:t>0</a:t>
            </a:r>
            <a:r>
              <a:rPr lang="en-US" smtClean="0"/>
              <a:t>’s precedes any pair of adjacent </a:t>
            </a:r>
            <a:r>
              <a:rPr lang="en-US" smtClean="0">
                <a:solidFill>
                  <a:srgbClr val="0000FF"/>
                </a:solidFill>
              </a:rPr>
              <a:t>1</a:t>
            </a:r>
            <a:r>
              <a:rPr lang="en-US" smtClean="0"/>
              <a:t>’s" doesn't mean strings </a:t>
            </a:r>
            <a:r>
              <a:rPr lang="en-US" b="1" smtClean="0"/>
              <a:t>have</a:t>
            </a:r>
            <a:r>
              <a:rPr lang="en-US" smtClean="0"/>
              <a:t> to have adjacent 0's or adjacent 1's, it just means that if there </a:t>
            </a:r>
            <a:r>
              <a:rPr lang="en-US" b="1" smtClean="0"/>
              <a:t>are</a:t>
            </a:r>
            <a:r>
              <a:rPr lang="en-US" smtClean="0"/>
              <a:t> both adjacent 0's and adjacent 1's, all the pairs of adjacent 0's appear before all the adjacent 1's.</a:t>
            </a:r>
          </a:p>
          <a:p>
            <a:pPr eaLnBrk="1" hangingPunct="1"/>
            <a:endParaRPr lang="en-US" smtClean="0"/>
          </a:p>
          <a:p>
            <a:pPr eaLnBrk="1" hangingPunct="1"/>
            <a:r>
              <a:rPr lang="en-US" smtClean="0"/>
              <a:t>Note there's two ways for example 101 could be recognized; there's no sense that there's only one way a string can be accepted by an r.e. (some strings can be accepted by some r.e.'s in more than one way).</a:t>
            </a:r>
          </a:p>
          <a:p>
            <a:pPr eaLnBrk="1" hangingPunct="1"/>
            <a:endParaRPr lang="en-US" smtClean="0"/>
          </a:p>
          <a:p>
            <a:pPr eaLnBrk="1" hangingPunct="1"/>
            <a:r>
              <a:rPr lang="en-US" smtClean="0"/>
              <a:t>The language description doesn't require that adjacent 0s or adjacent 1s be present, but the natural language description, unlike the r.e., could potentially be ambiguous or open to misinterpretation.  Likewise, "precedes" in English sometimes means "appears directly before" and other times "appears somewhere before", but with the r.e. it's clear which of these is meant.</a:t>
            </a:r>
          </a:p>
          <a:p>
            <a:pPr eaLnBrk="1" hangingPunct="1"/>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pPr defTabSz="930275"/>
            <a:fld id="{E719DA5F-B6D6-4F1A-A17E-0B0835CB5C9E}" type="slidenum">
              <a:rPr lang="en-US" smtClean="0"/>
              <a:pPr defTabSz="930275"/>
              <a:t>2</a:t>
            </a:fld>
            <a:endParaRPr lang="en-US"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r>
              <a:rPr lang="en-US" smtClean="0"/>
              <a:t>Now we cover formal regular expressions.</a:t>
            </a:r>
          </a:p>
          <a:p>
            <a:pPr eaLnBrk="1" hangingPunct="1"/>
            <a:endParaRPr lang="en-US" smtClean="0"/>
          </a:p>
          <a:p>
            <a:pPr eaLnBrk="1" hangingPunct="1"/>
            <a:r>
              <a:rPr lang="en-US" smtClean="0"/>
              <a:t>We saw a lot of regular expression features in Ruby.  Are they all necessary?  We know not- for example, since e+ has the same effect as ee*, we don't </a:t>
            </a:r>
            <a:r>
              <a:rPr lang="en-US" b="1" smtClean="0"/>
              <a:t>need</a:t>
            </a:r>
            <a:r>
              <a:rPr lang="en-US" smtClean="0"/>
              <a:t> the + regular expression operator.</a:t>
            </a:r>
          </a:p>
          <a:p>
            <a:pPr eaLnBrk="1" hangingPunct="1"/>
            <a:endParaRPr lang="en-US" smtClean="0"/>
          </a:p>
          <a:p>
            <a:pPr eaLnBrk="1" hangingPunct="1"/>
            <a:r>
              <a:rPr lang="en-US" smtClean="0"/>
              <a:t>Why is it important to know what the basic components of regular expressions are?  To be able to reason about them easily, and if we need to manipulate regular expressions computationally it's much easier to have to deal with just a few cases, and transform other cases to those cases when possible.</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pPr defTabSz="930275"/>
            <a:fld id="{E588B27F-3C85-4912-8D9B-5823CECD2E9B}" type="slidenum">
              <a:rPr lang="en-US" smtClean="0"/>
              <a:pPr defTabSz="930275"/>
              <a:t>20</a:t>
            </a:fld>
            <a:endParaRPr lang="en-US" smtClean="0"/>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p:spPr>
        <p:txBody>
          <a:bodyPr/>
          <a:lstStyle/>
          <a:p>
            <a:pPr defTabSz="930275"/>
            <a:fld id="{A34D92A2-2640-49F2-BC18-EB2FE2E788F8}" type="slidenum">
              <a:rPr lang="en-US" smtClean="0"/>
              <a:pPr defTabSz="930275"/>
              <a:t>21</a:t>
            </a:fld>
            <a:endParaRPr lang="en-US" smtClean="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r>
              <a:rPr lang="en-US" smtClean="0"/>
              <a:t>The second one can be written other ways:</a:t>
            </a:r>
          </a:p>
          <a:p>
            <a:pPr eaLnBrk="1" hangingPunct="1"/>
            <a:endParaRPr lang="en-US" smtClean="0"/>
          </a:p>
          <a:p>
            <a:pPr>
              <a:lnSpc>
                <a:spcPct val="90000"/>
              </a:lnSpc>
            </a:pPr>
            <a:r>
              <a:rPr lang="en-US" smtClean="0">
                <a:solidFill>
                  <a:srgbClr val="0000FF"/>
                </a:solidFill>
              </a:rPr>
              <a:t>(00)*</a:t>
            </a:r>
          </a:p>
          <a:p>
            <a:pPr>
              <a:lnSpc>
                <a:spcPct val="90000"/>
              </a:lnSpc>
            </a:pPr>
            <a:r>
              <a:rPr lang="en-US" smtClean="0">
                <a:solidFill>
                  <a:srgbClr val="0000FF"/>
                </a:solidFill>
              </a:rPr>
              <a:t>(00|000000)*</a:t>
            </a:r>
          </a:p>
          <a:p>
            <a:pPr>
              <a:lnSpc>
                <a:spcPct val="90000"/>
              </a:lnSpc>
            </a:pPr>
            <a:r>
              <a:rPr lang="en-US" smtClean="0">
                <a:solidFill>
                  <a:srgbClr val="0000FF"/>
                </a:solidFill>
              </a:rPr>
              <a:t>(00|0000|000000)*</a:t>
            </a:r>
          </a:p>
          <a:p>
            <a:pPr>
              <a:lnSpc>
                <a:spcPct val="90000"/>
              </a:lnSpc>
            </a:pPr>
            <a:r>
              <a:rPr lang="en-US" smtClean="0">
                <a:solidFill>
                  <a:srgbClr val="0000FF"/>
                </a:solidFill>
              </a:rPr>
              <a:t>etc…</a:t>
            </a:r>
          </a:p>
          <a:p>
            <a:pPr>
              <a:lnSpc>
                <a:spcPct val="90000"/>
              </a:lnSpc>
            </a:pPr>
            <a:endParaRPr lang="en-US" smtClean="0">
              <a:solidFill>
                <a:srgbClr val="0000FF"/>
              </a:solidFill>
            </a:endParaRPr>
          </a:p>
          <a:p>
            <a:pPr>
              <a:lnSpc>
                <a:spcPct val="90000"/>
              </a:lnSpc>
            </a:pPr>
            <a:r>
              <a:rPr lang="en-US" smtClean="0">
                <a:solidFill>
                  <a:srgbClr val="0000FF"/>
                </a:solidFill>
              </a:rPr>
              <a:t>So r.e.'s are certainly not unique.</a:t>
            </a:r>
          </a:p>
          <a:p>
            <a:pPr>
              <a:lnSpc>
                <a:spcPct val="90000"/>
              </a:lnSpc>
            </a:pPr>
            <a:endParaRPr lang="en-US" smtClean="0"/>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pPr defTabSz="930275"/>
            <a:fld id="{52C7E468-3D4E-418D-A289-DF43A23FF299}" type="slidenum">
              <a:rPr lang="en-US" smtClean="0"/>
              <a:pPr defTabSz="930275"/>
              <a:t>22</a:t>
            </a:fld>
            <a:endParaRPr lang="en-US" smtClean="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pPr defTabSz="930275"/>
            <a:fld id="{88A2EAB9-E53C-4D17-81B8-74E62742BA25}" type="slidenum">
              <a:rPr lang="en-US" smtClean="0"/>
              <a:pPr defTabSz="930275"/>
              <a:t>23</a:t>
            </a:fld>
            <a:endParaRPr lang="en-US" smtClean="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endParaRPr lang="en-US" smtClean="0"/>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pPr defTabSz="930275"/>
            <a:fld id="{519DB313-DED8-4B86-9565-7C280366D93F}" type="slidenum">
              <a:rPr lang="en-US" smtClean="0">
                <a:solidFill>
                  <a:srgbClr val="000000"/>
                </a:solidFill>
              </a:rPr>
              <a:pPr defTabSz="930275"/>
              <a:t>24</a:t>
            </a:fld>
            <a:endParaRPr lang="en-US" smtClean="0">
              <a:solidFill>
                <a:srgbClr val="000000"/>
              </a:solidFill>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r>
              <a:rPr lang="en-US" smtClean="0"/>
              <a:t>This example uses not only scan, but also I/O and hashes.</a:t>
            </a:r>
          </a:p>
          <a:p>
            <a:endParaRPr lang="en-US" smtClean="0"/>
          </a:p>
          <a:p>
            <a:r>
              <a:rPr lang="en-US" smtClean="0"/>
              <a:t>Letters that can appear are g, c, t, and a.</a:t>
            </a:r>
          </a:p>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pPr defTabSz="930275"/>
            <a:fld id="{9002A6C6-AB84-4DE6-A181-8AD0FDF67483}" type="slidenum">
              <a:rPr lang="en-US" smtClean="0">
                <a:solidFill>
                  <a:srgbClr val="000000"/>
                </a:solidFill>
              </a:rPr>
              <a:pPr defTabSz="930275"/>
              <a:t>25</a:t>
            </a:fld>
            <a:endParaRPr lang="en-US" smtClean="0">
              <a:solidFill>
                <a:srgbClr val="000000"/>
              </a:solidFill>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pPr defTabSz="930275"/>
            <a:fld id="{E31473C2-1BF2-4FA9-BF6E-E91EE83E133E}" type="slidenum">
              <a:rPr lang="en-US" smtClean="0"/>
              <a:pPr defTabSz="930275"/>
              <a:t>3</a:t>
            </a:fld>
            <a:endParaRPr lang="en-US" smtClean="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eaLnBrk="1" hangingPunct="1"/>
            <a:r>
              <a:rPr lang="en-US" smtClean="0"/>
              <a:t>Concatenation is an operation on strings, which takes two strings and produces or returns a different string.</a:t>
            </a:r>
          </a:p>
          <a:p>
            <a:pPr eaLnBrk="1" hangingPunct="1"/>
            <a:endParaRPr lang="en-US" smtClean="0"/>
          </a:p>
          <a:p>
            <a:pPr eaLnBrk="1" hangingPunct="1"/>
            <a:r>
              <a:rPr lang="en-US" smtClean="0"/>
              <a:t>Give some example alphabets, for example the binary digits are </a:t>
            </a:r>
            <a:r>
              <a:rPr lang="en-US" smtClean="0">
                <a:solidFill>
                  <a:srgbClr val="0000FF"/>
                </a:solidFill>
              </a:rPr>
              <a:t>Σ = {0,1}</a:t>
            </a:r>
            <a:r>
              <a:rPr lang="en-US" smtClean="0"/>
              <a:t>, the hexadecimal digits are </a:t>
            </a:r>
            <a:r>
              <a:rPr lang="en-US" smtClean="0">
                <a:solidFill>
                  <a:srgbClr val="0000FF"/>
                </a:solidFill>
              </a:rPr>
              <a:t>Σ = {0,1,2,3,4,5,6,7,8,9,A,B,C,D,E,F} (ignoring lowercase), etc.</a:t>
            </a:r>
          </a:p>
          <a:p>
            <a:pPr eaLnBrk="1" hangingPunct="1"/>
            <a:endParaRPr lang="en-US" smtClean="0">
              <a:solidFill>
                <a:srgbClr val="0000FF"/>
              </a:solidFill>
            </a:endParaRPr>
          </a:p>
          <a:p>
            <a:pPr eaLnBrk="1" hangingPunct="1"/>
            <a:endParaRPr lang="en-US" smtClean="0">
              <a:solidFill>
                <a:srgbClr val="0000FF"/>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pPr defTabSz="930275"/>
            <a:fld id="{B9FEDE36-DCBB-4C8D-AB84-3C56C62A3598}" type="slidenum">
              <a:rPr lang="en-US" smtClean="0"/>
              <a:pPr defTabSz="930275"/>
              <a:t>4</a:t>
            </a:fld>
            <a:endParaRPr lang="en-US" smtClean="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smtClean="0">
              <a:solidFill>
                <a:srgbClr val="0000FF"/>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pPr defTabSz="930275"/>
            <a:fld id="{2354478D-8B29-427D-93A6-E61C590F5101}" type="slidenum">
              <a:rPr lang="en-US" smtClean="0"/>
              <a:pPr defTabSz="930275"/>
              <a:t>5</a:t>
            </a:fld>
            <a:endParaRPr lang="en-US" smtClean="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r>
              <a:rPr lang="en-US" smtClean="0"/>
              <a:t>Is this an infinite language (set)?  Yes.  What about the previous example (phone numbers)?  It's finite.  A language is just a set, and can be finte or infinite.</a:t>
            </a:r>
          </a:p>
          <a:p>
            <a:pPr eaLnBrk="1" hangingPunct="1"/>
            <a:endParaRPr lang="en-US" smtClean="0"/>
          </a:p>
          <a:p>
            <a:pPr eaLnBrk="1" hangingPunct="1"/>
            <a:r>
              <a:rPr lang="en-US" smtClean="0"/>
              <a:t>There is no Ruby regular expression for this language, because it turns out that some properties that this language has, like the fact that parentheses in arithmetic expression have to be properly nested and balanced, can't be captured by an r.e.</a:t>
            </a:r>
          </a:p>
          <a:p>
            <a:pPr eaLnBrk="1" hangingPunct="1"/>
            <a:endParaRPr lang="en-US" smtClean="0"/>
          </a:p>
          <a:p>
            <a:pPr eaLnBrk="1" hangingPunct="1"/>
            <a:r>
              <a:rPr lang="en-US" smtClean="0"/>
              <a:t>For this language the alphabet is implied- whatever symbols (those on the keyboard) can be used to write Ruby programs  (the ASCII character set).</a:t>
            </a:r>
          </a:p>
          <a:p>
            <a:pPr eaLnBrk="1" hangingPunct="1"/>
            <a:endParaRPr lang="en-US" smtClean="0"/>
          </a:p>
          <a:p>
            <a:pPr eaLnBrk="1" hangingPunct="1"/>
            <a:r>
              <a:rPr lang="en-US" b="1" smtClean="0"/>
              <a:t>Note</a:t>
            </a:r>
            <a:r>
              <a:rPr lang="en-US" smtClean="0"/>
              <a:t>: we </a:t>
            </a:r>
            <a:r>
              <a:rPr lang="en-US" b="1" smtClean="0"/>
              <a:t>can</a:t>
            </a:r>
            <a:r>
              <a:rPr lang="en-US" smtClean="0"/>
              <a:t> write a regular expression (a very large and complicated one) that recognizes all valid Ruby programs.  But it would also recognize invalid Ruby programs as well.  In other words, the question is asking whether a r.e. that will recognize all, and only all, Ruby programs is possible, which is not the case.</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pPr defTabSz="930275"/>
            <a:fld id="{0A7A59F5-E1D9-4581-8E58-FC6D6DA27FFE}" type="slidenum">
              <a:rPr lang="en-US" smtClean="0"/>
              <a:pPr defTabSz="930275"/>
              <a:t>6</a:t>
            </a:fld>
            <a:endParaRPr lang="en-US" smtClean="0"/>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pPr eaLnBrk="1" hangingPunct="1"/>
            <a:r>
              <a:rPr lang="en-US" smtClean="0"/>
              <a:t>We're defining these operations to be able to use them to formally describe r.e.'s, and other formalisms used in describing syntax.</a:t>
            </a:r>
          </a:p>
          <a:p>
            <a:pPr eaLnBrk="1" hangingPunct="1"/>
            <a:endParaRPr lang="en-US" smtClean="0"/>
          </a:p>
          <a:p>
            <a:pPr eaLnBrk="1" hangingPunct="1"/>
            <a:r>
              <a:rPr lang="en-US" smtClean="0"/>
              <a:t>Note that concatenation of languages is being defined in terms of string concatenation (x and y are strings, since they're elements of languages).</a:t>
            </a:r>
          </a:p>
          <a:p>
            <a:pPr eaLnBrk="1" hangingPunct="1"/>
            <a:r>
              <a:rPr lang="en-US" smtClean="0"/>
              <a:t> </a:t>
            </a:r>
            <a:r>
              <a:rPr lang="en-US" b="1" smtClean="0">
                <a:cs typeface="Times New Roman" pitchFamily="18" charset="0"/>
                <a:sym typeface="Symbol" pitchFamily="18" charset="2"/>
              </a:rPr>
              <a:t></a:t>
            </a:r>
            <a:r>
              <a:rPr lang="en-US" smtClean="0">
                <a:cs typeface="Times New Roman" pitchFamily="18" charset="0"/>
                <a:sym typeface="Symbol" pitchFamily="18" charset="2"/>
              </a:rPr>
              <a:t> </a:t>
            </a:r>
            <a:r>
              <a:rPr lang="en-US" b="1" smtClean="0">
                <a:cs typeface="Times New Roman" pitchFamily="18" charset="0"/>
                <a:sym typeface="Symbol" pitchFamily="18" charset="2"/>
              </a:rPr>
              <a:t></a:t>
            </a:r>
          </a:p>
          <a:p>
            <a:pPr eaLnBrk="1" hangingPunct="1"/>
            <a:endParaRPr lang="en-US" b="1" smtClean="0">
              <a:cs typeface="Times New Roman" pitchFamily="18" charset="0"/>
              <a:sym typeface="Symbol" pitchFamily="18" charset="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pPr defTabSz="930275"/>
            <a:fld id="{BEFB0229-0717-4944-8EBB-6E98EBE3B5E4}" type="slidenum">
              <a:rPr lang="en-US" smtClean="0"/>
              <a:pPr defTabSz="930275"/>
              <a:t>7</a:t>
            </a:fld>
            <a:endParaRPr lang="en-US" smtClean="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pPr defTabSz="930275"/>
            <a:fld id="{A9057C4A-15E6-4D50-BCBC-CFF2E87B3177}" type="slidenum">
              <a:rPr lang="en-US" smtClean="0"/>
              <a:pPr defTabSz="930275"/>
              <a:t>8</a:t>
            </a:fld>
            <a:endParaRPr lang="en-US" smtClean="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pPr defTabSz="930275"/>
            <a:fld id="{D935BB8A-7A05-4DF9-B201-AEEBD7C471DA}" type="slidenum">
              <a:rPr lang="en-US" smtClean="0"/>
              <a:pPr defTabSz="930275"/>
              <a:t>9</a:t>
            </a:fld>
            <a:endParaRPr lang="en-US" smtClean="0"/>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b="0">
                <a:latin typeface="+mn-lt"/>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8EB1AF07-3A6A-4B29-8EAC-3DC7B1BA8AB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A643A964-1182-4FC0-91A3-9441457AD56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F30B0AC9-7448-4216-8446-512EB06721C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524000"/>
            <a:ext cx="8153400" cy="4876800"/>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1ACDECAE-8BE2-4BED-A5FD-2412F8B6092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48480A9A-7298-4C65-8775-77A66DD20E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9DDC4F64-6DF4-49E8-AE78-44423FD4812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348AF71F-21CD-4629-AEC3-A48056DB225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843307F8-98F8-4174-A511-F7CFAF3402A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05D5F850-73F6-4F0F-AC07-87479EA57BD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B093A322-7568-4693-9C45-1C05226885E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7A570902-E088-45FA-BBDB-EA5F866A921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4E5BDF97-6F20-44EB-B2E9-B05E2E6A616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mn-lt"/>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mn-lt"/>
              </a:defRPr>
            </a:lvl1pPr>
          </a:lstStyle>
          <a:p>
            <a:pPr>
              <a:defRPr/>
            </a:pPr>
            <a:fld id="{036A3B61-181C-4AA0-9D3E-117215F13D5B}"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rgbClr val="0000FF"/>
          </a:solidFill>
          <a:latin typeface="+mj-lt"/>
          <a:ea typeface="+mj-ea"/>
          <a:cs typeface="+mj-cs"/>
        </a:defRPr>
      </a:lvl1pPr>
      <a:lvl2pPr algn="l" rtl="0" eaLnBrk="0" fontAlgn="base" hangingPunct="0">
        <a:spcBef>
          <a:spcPct val="0"/>
        </a:spcBef>
        <a:spcAft>
          <a:spcPct val="0"/>
        </a:spcAft>
        <a:defRPr sz="3600">
          <a:solidFill>
            <a:srgbClr val="0000FF"/>
          </a:solidFill>
          <a:latin typeface="Arial" charset="0"/>
          <a:ea typeface="ＭＳ Ｐゴシック" charset="-128"/>
        </a:defRPr>
      </a:lvl2pPr>
      <a:lvl3pPr algn="l" rtl="0" eaLnBrk="0" fontAlgn="base" hangingPunct="0">
        <a:spcBef>
          <a:spcPct val="0"/>
        </a:spcBef>
        <a:spcAft>
          <a:spcPct val="0"/>
        </a:spcAft>
        <a:defRPr sz="3600">
          <a:solidFill>
            <a:srgbClr val="0000FF"/>
          </a:solidFill>
          <a:latin typeface="Arial" charset="0"/>
          <a:ea typeface="ＭＳ Ｐゴシック" charset="-128"/>
        </a:defRPr>
      </a:lvl3pPr>
      <a:lvl4pPr algn="l" rtl="0" eaLnBrk="0" fontAlgn="base" hangingPunct="0">
        <a:spcBef>
          <a:spcPct val="0"/>
        </a:spcBef>
        <a:spcAft>
          <a:spcPct val="0"/>
        </a:spcAft>
        <a:defRPr sz="3600">
          <a:solidFill>
            <a:srgbClr val="0000FF"/>
          </a:solidFill>
          <a:latin typeface="Arial" charset="0"/>
          <a:ea typeface="ＭＳ Ｐゴシック" charset="-128"/>
        </a:defRPr>
      </a:lvl4pPr>
      <a:lvl5pPr algn="l" rtl="0" eaLnBrk="0" fontAlgn="base" hangingPunct="0">
        <a:spcBef>
          <a:spcPct val="0"/>
        </a:spcBef>
        <a:spcAft>
          <a:spcPct val="0"/>
        </a:spcAft>
        <a:defRPr sz="3600">
          <a:solidFill>
            <a:srgbClr val="0000FF"/>
          </a:solidFill>
          <a:latin typeface="Arial" charset="0"/>
          <a:ea typeface="ＭＳ Ｐゴシック" charset="-128"/>
        </a:defRPr>
      </a:lvl5pPr>
      <a:lvl6pPr marL="457200" algn="l" rtl="0" fontAlgn="base">
        <a:spcBef>
          <a:spcPct val="0"/>
        </a:spcBef>
        <a:spcAft>
          <a:spcPct val="0"/>
        </a:spcAft>
        <a:defRPr sz="3600">
          <a:solidFill>
            <a:srgbClr val="0000FF"/>
          </a:solidFill>
          <a:latin typeface="Arial" charset="0"/>
          <a:ea typeface="ＭＳ Ｐゴシック" charset="-128"/>
        </a:defRPr>
      </a:lvl6pPr>
      <a:lvl7pPr marL="914400" algn="l" rtl="0" fontAlgn="base">
        <a:spcBef>
          <a:spcPct val="0"/>
        </a:spcBef>
        <a:spcAft>
          <a:spcPct val="0"/>
        </a:spcAft>
        <a:defRPr sz="3600">
          <a:solidFill>
            <a:srgbClr val="0000FF"/>
          </a:solidFill>
          <a:latin typeface="Arial" charset="0"/>
          <a:ea typeface="ＭＳ Ｐゴシック" charset="-128"/>
        </a:defRPr>
      </a:lvl7pPr>
      <a:lvl8pPr marL="1371600" algn="l" rtl="0" fontAlgn="base">
        <a:spcBef>
          <a:spcPct val="0"/>
        </a:spcBef>
        <a:spcAft>
          <a:spcPct val="0"/>
        </a:spcAft>
        <a:defRPr sz="3600">
          <a:solidFill>
            <a:srgbClr val="0000FF"/>
          </a:solidFill>
          <a:latin typeface="Arial" charset="0"/>
          <a:ea typeface="ＭＳ Ｐゴシック" charset="-128"/>
        </a:defRPr>
      </a:lvl8pPr>
      <a:lvl9pPr marL="1828800" algn="l" rtl="0" fontAlgn="base">
        <a:spcBef>
          <a:spcPct val="0"/>
        </a:spcBef>
        <a:spcAft>
          <a:spcPct val="0"/>
        </a:spcAft>
        <a:defRPr sz="3600">
          <a:solidFill>
            <a:srgbClr val="0000FF"/>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6386" name="Rectangle 6"/>
          <p:cNvSpPr>
            <a:spLocks noGrp="1" noChangeArrowheads="1"/>
          </p:cNvSpPr>
          <p:nvPr>
            <p:ph type="subTitle" idx="1"/>
          </p:nvPr>
        </p:nvSpPr>
        <p:spPr>
          <a:xfrm>
            <a:off x="990600" y="3886200"/>
            <a:ext cx="7162800" cy="1752600"/>
          </a:xfrm>
        </p:spPr>
        <p:txBody>
          <a:bodyPr/>
          <a:lstStyle/>
          <a:p>
            <a:pPr eaLnBrk="1" hangingPunct="1"/>
            <a:r>
              <a:rPr lang="en-US" smtClean="0"/>
              <a:t>Regular Expressions, Part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Footer Placeholder 3"/>
          <p:cNvSpPr>
            <a:spLocks noGrp="1"/>
          </p:cNvSpPr>
          <p:nvPr>
            <p:ph type="ftr" sz="quarter" idx="10"/>
          </p:nvPr>
        </p:nvSpPr>
        <p:spPr/>
        <p:txBody>
          <a:bodyPr/>
          <a:lstStyle/>
          <a:p>
            <a:pPr>
              <a:defRPr/>
            </a:pPr>
            <a:r>
              <a:rPr lang="en-US"/>
              <a:t>CMSC 330</a:t>
            </a:r>
          </a:p>
        </p:txBody>
      </p:sp>
      <p:sp>
        <p:nvSpPr>
          <p:cNvPr id="22" name="Slide Number Placeholder 4"/>
          <p:cNvSpPr>
            <a:spLocks noGrp="1"/>
          </p:cNvSpPr>
          <p:nvPr>
            <p:ph type="sldNum" sz="quarter" idx="11"/>
          </p:nvPr>
        </p:nvSpPr>
        <p:spPr/>
        <p:txBody>
          <a:bodyPr/>
          <a:lstStyle/>
          <a:p>
            <a:pPr>
              <a:defRPr/>
            </a:pPr>
            <a:fld id="{C3AA241D-184F-4800-8A87-62D50AAF65A9}" type="slidenum">
              <a:rPr lang="en-US"/>
              <a:pPr>
                <a:defRPr/>
              </a:pPr>
              <a:t>10</a:t>
            </a:fld>
            <a:endParaRPr lang="en-US"/>
          </a:p>
        </p:txBody>
      </p:sp>
      <p:sp>
        <p:nvSpPr>
          <p:cNvPr id="34819" name="Rectangle 2"/>
          <p:cNvSpPr>
            <a:spLocks noGrp="1" noChangeArrowheads="1"/>
          </p:cNvSpPr>
          <p:nvPr>
            <p:ph type="title"/>
          </p:nvPr>
        </p:nvSpPr>
        <p:spPr/>
        <p:txBody>
          <a:bodyPr/>
          <a:lstStyle/>
          <a:p>
            <a:pPr eaLnBrk="1" hangingPunct="1"/>
            <a:r>
              <a:rPr lang="en-US" smtClean="0"/>
              <a:t>Definition of Regular Expressions</a:t>
            </a:r>
          </a:p>
        </p:txBody>
      </p:sp>
      <p:sp>
        <p:nvSpPr>
          <p:cNvPr id="34820" name="Rectangle 3"/>
          <p:cNvSpPr>
            <a:spLocks noGrp="1" noChangeArrowheads="1"/>
          </p:cNvSpPr>
          <p:nvPr>
            <p:ph type="body" idx="1"/>
          </p:nvPr>
        </p:nvSpPr>
        <p:spPr/>
        <p:txBody>
          <a:bodyPr/>
          <a:lstStyle/>
          <a:p>
            <a:pPr eaLnBrk="1" hangingPunct="1"/>
            <a:r>
              <a:rPr lang="en-US" smtClean="0"/>
              <a:t>Given an alphabet </a:t>
            </a:r>
            <a:r>
              <a:rPr lang="en-US" smtClean="0">
                <a:solidFill>
                  <a:srgbClr val="0000FF"/>
                </a:solidFill>
              </a:rPr>
              <a:t>Σ</a:t>
            </a:r>
            <a:r>
              <a:rPr lang="en-US" smtClean="0"/>
              <a:t>, the </a:t>
            </a:r>
            <a:r>
              <a:rPr lang="en-US" i="1" smtClean="0"/>
              <a:t>regular expressions</a:t>
            </a:r>
            <a:r>
              <a:rPr lang="en-US" smtClean="0"/>
              <a:t> over </a:t>
            </a:r>
            <a:r>
              <a:rPr lang="en-US" smtClean="0">
                <a:solidFill>
                  <a:srgbClr val="0000FF"/>
                </a:solidFill>
              </a:rPr>
              <a:t>Σ</a:t>
            </a:r>
            <a:r>
              <a:rPr lang="en-US" smtClean="0"/>
              <a:t> are defined as</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lvl="1" eaLnBrk="1" hangingPunct="1"/>
            <a:r>
              <a:rPr lang="en-US" smtClean="0"/>
              <a:t>...</a:t>
            </a:r>
          </a:p>
        </p:txBody>
      </p:sp>
      <p:graphicFrame>
        <p:nvGraphicFramePr>
          <p:cNvPr id="177216" name="Group 64"/>
          <p:cNvGraphicFramePr>
            <a:graphicFrameLocks noGrp="1"/>
          </p:cNvGraphicFramePr>
          <p:nvPr/>
        </p:nvGraphicFramePr>
        <p:xfrm>
          <a:off x="1066800" y="2667000"/>
          <a:ext cx="6858000" cy="2133600"/>
        </p:xfrm>
        <a:graphic>
          <a:graphicData uri="http://schemas.openxmlformats.org/drawingml/2006/table">
            <a:tbl>
              <a:tblPr/>
              <a:tblGrid>
                <a:gridCol w="3429000"/>
                <a:gridCol w="3429000"/>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rPr>
                        <a:t>regular expression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denotes language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FF"/>
                          </a:solidFill>
                          <a:effectLst/>
                          <a:latin typeface="ヒラギノ角ゴ Pro W3" pitchFamily="1" charset="-128"/>
                          <a:ea typeface="ＭＳ Ｐゴシック" charset="-128"/>
                        </a:rPr>
                        <a:t>∅</a:t>
                      </a:r>
                      <a:endParaRPr kumimoji="0" lang="en-US" sz="2400" b="0" i="0" u="none" strike="noStrike" cap="none" normalizeH="0" baseline="0" smtClean="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FF"/>
                          </a:solidFill>
                          <a:effectLst/>
                          <a:latin typeface="ヒラギノ角ゴ Pro W3" pitchFamily="1" charset="-128"/>
                          <a:ea typeface="ＭＳ Ｐゴシック" charset="-128"/>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FF"/>
                          </a:solidFill>
                          <a:effectLst/>
                          <a:latin typeface="Arial" charset="0"/>
                          <a:ea typeface="ＭＳ Ｐゴシック" charset="-128"/>
                        </a:rPr>
                        <a:t>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FF"/>
                          </a:solidFill>
                          <a:effectLst/>
                          <a:latin typeface="Arial" charset="0"/>
                          <a:ea typeface="ＭＳ Ｐゴシック" charset="-128"/>
                        </a:rPr>
                        <a:t>{ε}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rPr>
                        <a:t>each element</a:t>
                      </a:r>
                      <a:r>
                        <a:rPr kumimoji="0" lang="en-US" sz="2400" b="0" i="0" u="none" strike="noStrike" cap="none" normalizeH="0" baseline="0" dirty="0" smtClean="0">
                          <a:ln>
                            <a:noFill/>
                          </a:ln>
                          <a:solidFill>
                            <a:srgbClr val="0000FF"/>
                          </a:solidFill>
                          <a:effectLst/>
                          <a:latin typeface="Arial" charset="0"/>
                          <a:ea typeface="ＭＳ Ｐゴシック" charset="-128"/>
                        </a:rPr>
                        <a:t> </a:t>
                      </a:r>
                      <a:r>
                        <a:rPr kumimoji="0" lang="el-GR" sz="2400" b="0" i="0" u="none" strike="noStrike" cap="none" normalizeH="0" baseline="0" dirty="0" smtClean="0">
                          <a:ln>
                            <a:noFill/>
                          </a:ln>
                          <a:solidFill>
                            <a:srgbClr val="0000FF"/>
                          </a:solidFill>
                          <a:effectLst/>
                          <a:latin typeface="Arial" charset="0"/>
                          <a:ea typeface="ＭＳ Ｐゴシック" charset="-128"/>
                          <a:cs typeface="Arial" charset="0"/>
                        </a:rPr>
                        <a:t>σ</a:t>
                      </a:r>
                      <a:r>
                        <a:rPr kumimoji="0" lang="en-US" sz="2400" b="0" i="0" u="none" strike="noStrike" cap="none" normalizeH="0" baseline="0" dirty="0" smtClean="0">
                          <a:ln>
                            <a:noFill/>
                          </a:ln>
                          <a:solidFill>
                            <a:srgbClr val="0000FF"/>
                          </a:solidFill>
                          <a:effectLst/>
                          <a:latin typeface="Arial" charset="0"/>
                          <a:ea typeface="ＭＳ Ｐゴシック" charset="-128"/>
                        </a:rPr>
                        <a:t> </a:t>
                      </a:r>
                      <a:r>
                        <a:rPr kumimoji="0" lang="en-US" sz="2800" b="0" i="0" u="none" strike="noStrike" kern="0" cap="none" spc="0" normalizeH="0" baseline="0" noProof="0" dirty="0" smtClean="0">
                          <a:ln>
                            <a:noFill/>
                          </a:ln>
                          <a:solidFill>
                            <a:srgbClr val="0000FF"/>
                          </a:solidFill>
                          <a:effectLst/>
                          <a:uLnTx/>
                          <a:uFillTx/>
                          <a:latin typeface="Symbol" pitchFamily="18" charset="2"/>
                          <a:ea typeface="+mn-ea"/>
                          <a:cs typeface="+mn-cs"/>
                          <a:sym typeface="Symbol"/>
                        </a:rPr>
                        <a:t></a:t>
                      </a:r>
                      <a:r>
                        <a:rPr kumimoji="0" lang="en-US" sz="2400" b="0" i="0" u="none" strike="noStrike" cap="none" normalizeH="0" baseline="0" dirty="0" smtClean="0">
                          <a:ln>
                            <a:noFill/>
                          </a:ln>
                          <a:solidFill>
                            <a:srgbClr val="0000FF"/>
                          </a:solidFill>
                          <a:effectLst/>
                          <a:latin typeface="Arial" charset="0"/>
                          <a:ea typeface="ＭＳ Ｐゴシック" charset="-128"/>
                        </a:rPr>
                        <a:t> Σ</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FF"/>
                          </a:solidFill>
                          <a:effectLst/>
                          <a:latin typeface="Arial" charset="0"/>
                          <a:ea typeface="ＭＳ Ｐゴシック" charset="-128"/>
                        </a:rPr>
                        <a:t>{</a:t>
                      </a:r>
                      <a:r>
                        <a:rPr kumimoji="0" lang="el-GR" sz="2400" b="0" i="0" u="none" strike="noStrike" cap="none" normalizeH="0" baseline="0" smtClean="0">
                          <a:ln>
                            <a:noFill/>
                          </a:ln>
                          <a:solidFill>
                            <a:srgbClr val="0000FF"/>
                          </a:solidFill>
                          <a:effectLst/>
                          <a:latin typeface="Arial" charset="0"/>
                          <a:ea typeface="ＭＳ Ｐゴシック" charset="-128"/>
                          <a:cs typeface="Arial" charset="0"/>
                        </a:rPr>
                        <a:t>σ</a:t>
                      </a:r>
                      <a:r>
                        <a:rPr kumimoji="0" lang="en-US" sz="2400" b="0" i="0" u="none" strike="noStrike" cap="none" normalizeH="0" baseline="0" smtClean="0">
                          <a:ln>
                            <a:noFill/>
                          </a:ln>
                          <a:solidFill>
                            <a:srgbClr val="0000FF"/>
                          </a:solidFill>
                          <a:effectLst/>
                          <a:latin typeface="Arial"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Footer Placeholder 3"/>
          <p:cNvSpPr>
            <a:spLocks noGrp="1"/>
          </p:cNvSpPr>
          <p:nvPr>
            <p:ph type="ftr" sz="quarter" idx="10"/>
          </p:nvPr>
        </p:nvSpPr>
        <p:spPr/>
        <p:txBody>
          <a:bodyPr/>
          <a:lstStyle/>
          <a:p>
            <a:pPr>
              <a:defRPr/>
            </a:pPr>
            <a:r>
              <a:rPr lang="en-US"/>
              <a:t>CMSC 330</a:t>
            </a:r>
          </a:p>
        </p:txBody>
      </p:sp>
      <p:sp>
        <p:nvSpPr>
          <p:cNvPr id="22" name="Slide Number Placeholder 4"/>
          <p:cNvSpPr>
            <a:spLocks noGrp="1"/>
          </p:cNvSpPr>
          <p:nvPr>
            <p:ph type="sldNum" sz="quarter" idx="11"/>
          </p:nvPr>
        </p:nvSpPr>
        <p:spPr/>
        <p:txBody>
          <a:bodyPr/>
          <a:lstStyle/>
          <a:p>
            <a:pPr>
              <a:defRPr/>
            </a:pPr>
            <a:fld id="{9D6CDEA0-D9A8-4AEB-B5CD-68DD673FAF1C}" type="slidenum">
              <a:rPr lang="en-US"/>
              <a:pPr>
                <a:defRPr/>
              </a:pPr>
              <a:t>11</a:t>
            </a:fld>
            <a:endParaRPr lang="en-US"/>
          </a:p>
        </p:txBody>
      </p:sp>
      <p:sp>
        <p:nvSpPr>
          <p:cNvPr id="36867" name="Rectangle 2"/>
          <p:cNvSpPr>
            <a:spLocks noGrp="1" noChangeArrowheads="1"/>
          </p:cNvSpPr>
          <p:nvPr>
            <p:ph type="title"/>
          </p:nvPr>
        </p:nvSpPr>
        <p:spPr>
          <a:xfrm>
            <a:off x="457200" y="609600"/>
            <a:ext cx="8305800" cy="685800"/>
          </a:xfrm>
        </p:spPr>
        <p:txBody>
          <a:bodyPr/>
          <a:lstStyle/>
          <a:p>
            <a:pPr eaLnBrk="1" hangingPunct="1"/>
            <a:r>
              <a:rPr lang="en-US" smtClean="0"/>
              <a:t>Definition of Regular Expressions, con't.</a:t>
            </a:r>
          </a:p>
        </p:txBody>
      </p:sp>
      <p:sp>
        <p:nvSpPr>
          <p:cNvPr id="191492" name="Rectangle 3"/>
          <p:cNvSpPr>
            <a:spLocks noGrp="1" noChangeArrowheads="1"/>
          </p:cNvSpPr>
          <p:nvPr>
            <p:ph type="body" idx="1"/>
          </p:nvPr>
        </p:nvSpPr>
        <p:spPr/>
        <p:txBody>
          <a:bodyPr/>
          <a:lstStyle/>
          <a:p>
            <a:pPr eaLnBrk="1" hangingPunct="1"/>
            <a:r>
              <a:rPr lang="en-US" smtClean="0"/>
              <a:t>Let </a:t>
            </a:r>
            <a:r>
              <a:rPr lang="en-US" smtClean="0">
                <a:solidFill>
                  <a:srgbClr val="0000FF"/>
                </a:solidFill>
              </a:rPr>
              <a:t>A</a:t>
            </a:r>
            <a:r>
              <a:rPr lang="en-US" smtClean="0"/>
              <a:t> and </a:t>
            </a:r>
            <a:r>
              <a:rPr lang="en-US" smtClean="0">
                <a:solidFill>
                  <a:srgbClr val="0000FF"/>
                </a:solidFill>
              </a:rPr>
              <a:t>B</a:t>
            </a:r>
            <a:r>
              <a:rPr lang="en-US" smtClean="0"/>
              <a:t> be regular expressions over </a:t>
            </a:r>
            <a:r>
              <a:rPr lang="en-US" smtClean="0">
                <a:solidFill>
                  <a:srgbClr val="0000FF"/>
                </a:solidFill>
              </a:rPr>
              <a:t>Σ</a:t>
            </a:r>
            <a:r>
              <a:rPr lang="en-US" smtClean="0"/>
              <a:t>, denoting languages </a:t>
            </a:r>
            <a:r>
              <a:rPr lang="en-US" smtClean="0">
                <a:solidFill>
                  <a:srgbClr val="0000FF"/>
                </a:solidFill>
              </a:rPr>
              <a:t>L</a:t>
            </a:r>
            <a:r>
              <a:rPr lang="en-US" baseline="-25000" smtClean="0">
                <a:solidFill>
                  <a:srgbClr val="0000FF"/>
                </a:solidFill>
              </a:rPr>
              <a:t>A</a:t>
            </a:r>
            <a:r>
              <a:rPr lang="en-US" smtClean="0"/>
              <a:t> and </a:t>
            </a:r>
            <a:r>
              <a:rPr lang="en-US" smtClean="0">
                <a:solidFill>
                  <a:srgbClr val="0000FF"/>
                </a:solidFill>
              </a:rPr>
              <a:t>L</a:t>
            </a:r>
            <a:r>
              <a:rPr lang="en-US" baseline="-25000" smtClean="0">
                <a:solidFill>
                  <a:srgbClr val="0000FF"/>
                </a:solidFill>
              </a:rPr>
              <a:t>B</a:t>
            </a:r>
            <a:r>
              <a:rPr lang="en-US" smtClean="0"/>
              <a:t>, respectively</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There are no other regular expressions for </a:t>
            </a:r>
            <a:r>
              <a:rPr lang="en-US" smtClean="0">
                <a:solidFill>
                  <a:srgbClr val="0000FF"/>
                </a:solidFill>
              </a:rPr>
              <a:t>Σ</a:t>
            </a:r>
          </a:p>
          <a:p>
            <a:pPr eaLnBrk="1" hangingPunct="1"/>
            <a:r>
              <a:rPr lang="en-US" smtClean="0"/>
              <a:t>We use </a:t>
            </a:r>
            <a:r>
              <a:rPr lang="en-US" smtClean="0">
                <a:solidFill>
                  <a:srgbClr val="0000FF"/>
                </a:solidFill>
              </a:rPr>
              <a:t>()</a:t>
            </a:r>
            <a:r>
              <a:rPr lang="en-US" smtClean="0"/>
              <a:t>’s as needed for grouping</a:t>
            </a:r>
          </a:p>
          <a:p>
            <a:pPr eaLnBrk="1" hangingPunct="1">
              <a:buFontTx/>
              <a:buNone/>
            </a:pPr>
            <a:endParaRPr lang="en-US" smtClean="0">
              <a:solidFill>
                <a:srgbClr val="0000FF"/>
              </a:solidFill>
            </a:endParaRPr>
          </a:p>
        </p:txBody>
      </p:sp>
      <p:graphicFrame>
        <p:nvGraphicFramePr>
          <p:cNvPr id="190468" name="Group 4"/>
          <p:cNvGraphicFramePr>
            <a:graphicFrameLocks noGrp="1"/>
          </p:cNvGraphicFramePr>
          <p:nvPr/>
        </p:nvGraphicFramePr>
        <p:xfrm>
          <a:off x="1066800" y="2743200"/>
          <a:ext cx="6858000" cy="2133600"/>
        </p:xfrm>
        <a:graphic>
          <a:graphicData uri="http://schemas.openxmlformats.org/drawingml/2006/table">
            <a:tbl>
              <a:tblPr/>
              <a:tblGrid>
                <a:gridCol w="3429000"/>
                <a:gridCol w="3429000"/>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regular expression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denotes language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FF"/>
                          </a:solidFill>
                          <a:effectLst/>
                          <a:latin typeface="Arial" charset="0"/>
                          <a:ea typeface="ＭＳ Ｐゴシック" charset="-128"/>
                        </a:rPr>
                        <a:t>AB</a:t>
                      </a:r>
                      <a:endParaRPr kumimoji="0" lang="en-US" sz="2400" b="0" i="0" u="none" strike="noStrike" cap="none" normalizeH="0" baseline="0" smtClean="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FF"/>
                          </a:solidFill>
                          <a:effectLst/>
                          <a:latin typeface="Arial" charset="0"/>
                          <a:ea typeface="ＭＳ Ｐゴシック" charset="-128"/>
                        </a:rPr>
                        <a:t>L</a:t>
                      </a:r>
                      <a:r>
                        <a:rPr kumimoji="0" lang="en-US" sz="2400" b="0" i="0" u="none" strike="noStrike" cap="none" normalizeH="0" baseline="-25000" smtClean="0">
                          <a:ln>
                            <a:noFill/>
                          </a:ln>
                          <a:solidFill>
                            <a:srgbClr val="0000FF"/>
                          </a:solidFill>
                          <a:effectLst/>
                          <a:latin typeface="Arial" charset="0"/>
                          <a:ea typeface="ＭＳ Ｐゴシック" charset="-128"/>
                        </a:rPr>
                        <a:t>A</a:t>
                      </a:r>
                      <a:r>
                        <a:rPr kumimoji="0" lang="en-US" sz="2400" b="0" i="0" u="none" strike="noStrike" cap="none" normalizeH="0" baseline="0" smtClean="0">
                          <a:ln>
                            <a:noFill/>
                          </a:ln>
                          <a:solidFill>
                            <a:srgbClr val="0000FF"/>
                          </a:solidFill>
                          <a:effectLst/>
                          <a:latin typeface="Arial" charset="0"/>
                          <a:ea typeface="ＭＳ Ｐゴシック" charset="-128"/>
                        </a:rPr>
                        <a:t>L</a:t>
                      </a:r>
                      <a:r>
                        <a:rPr kumimoji="0" lang="en-US" sz="2400" b="0" i="0" u="none" strike="noStrike" cap="none" normalizeH="0" baseline="-25000" smtClean="0">
                          <a:ln>
                            <a:noFill/>
                          </a:ln>
                          <a:solidFill>
                            <a:srgbClr val="0000FF"/>
                          </a:solidFill>
                          <a:effectLst/>
                          <a:latin typeface="Arial" charset="0"/>
                          <a:ea typeface="ＭＳ Ｐゴシック" charset="-128"/>
                        </a:rPr>
                        <a:t>B</a:t>
                      </a:r>
                      <a:endParaRPr kumimoji="0" lang="en-US" sz="2400" b="0" i="0" u="none" strike="noStrike" cap="none" normalizeH="0" baseline="0" smtClean="0">
                        <a:ln>
                          <a:noFill/>
                        </a:ln>
                        <a:solidFill>
                          <a:srgbClr val="0000FF"/>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FF"/>
                          </a:solidFill>
                          <a:effectLst/>
                          <a:latin typeface="Arial" charset="0"/>
                          <a:ea typeface="ＭＳ Ｐゴシック" charset="-128"/>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FF"/>
                          </a:solidFill>
                          <a:effectLst/>
                          <a:latin typeface="Arial" charset="0"/>
                          <a:ea typeface="ＭＳ Ｐゴシック" charset="-128"/>
                        </a:rPr>
                        <a:t>L</a:t>
                      </a:r>
                      <a:r>
                        <a:rPr kumimoji="0" lang="en-US" sz="2400" b="0" i="0" u="none" strike="noStrike" cap="none" normalizeH="0" baseline="-25000" smtClean="0">
                          <a:ln>
                            <a:noFill/>
                          </a:ln>
                          <a:solidFill>
                            <a:srgbClr val="0000FF"/>
                          </a:solidFill>
                          <a:effectLst/>
                          <a:latin typeface="Arial" charset="0"/>
                          <a:ea typeface="ＭＳ Ｐゴシック" charset="-128"/>
                        </a:rPr>
                        <a:t>A</a:t>
                      </a:r>
                      <a:r>
                        <a:rPr kumimoji="0" lang="en-US" sz="2400" b="0" i="0" u="none" strike="noStrike" cap="none" normalizeH="0" baseline="0" smtClean="0">
                          <a:ln>
                            <a:noFill/>
                          </a:ln>
                          <a:solidFill>
                            <a:srgbClr val="0000FF"/>
                          </a:solidFill>
                          <a:effectLst/>
                          <a:latin typeface="Arial" charset="0"/>
                          <a:ea typeface="ＭＳ Ｐゴシック" charset="-128"/>
                        </a:rPr>
                        <a:t>∪L</a:t>
                      </a:r>
                      <a:r>
                        <a:rPr kumimoji="0" lang="en-US" sz="2400" b="0" i="0" u="none" strike="noStrike" cap="none" normalizeH="0" baseline="-25000" smtClean="0">
                          <a:ln>
                            <a:noFill/>
                          </a:ln>
                          <a:solidFill>
                            <a:srgbClr val="0000FF"/>
                          </a:solidFill>
                          <a:effectLst/>
                          <a:latin typeface="Arial" charset="0"/>
                          <a:ea typeface="ＭＳ Ｐゴシック" charset="-128"/>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FF"/>
                          </a:solidFill>
                          <a:effectLst/>
                          <a:latin typeface="Arial" charset="0"/>
                          <a:ea typeface="ＭＳ Ｐゴシック" charset="-128"/>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FF"/>
                          </a:solidFill>
                          <a:effectLst/>
                          <a:latin typeface="Arial" charset="0"/>
                          <a:ea typeface="ＭＳ Ｐゴシック" charset="-128"/>
                        </a:rPr>
                        <a:t>L</a:t>
                      </a:r>
                      <a:r>
                        <a:rPr kumimoji="0" lang="en-US" sz="2400" b="0" i="0" u="none" strike="noStrike" cap="none" normalizeH="0" baseline="-25000" smtClean="0">
                          <a:ln>
                            <a:noFill/>
                          </a:ln>
                          <a:solidFill>
                            <a:srgbClr val="0000FF"/>
                          </a:solidFill>
                          <a:effectLst/>
                          <a:latin typeface="Arial" charset="0"/>
                          <a:ea typeface="ＭＳ Ｐゴシック" charset="-128"/>
                        </a:rPr>
                        <a:t>A</a:t>
                      </a:r>
                      <a:r>
                        <a:rPr kumimoji="0" lang="en-US" sz="2400" b="0" i="0" u="none" strike="noStrike" cap="none" normalizeH="0" baseline="0" smtClean="0">
                          <a:ln>
                            <a:noFill/>
                          </a:ln>
                          <a:solidFill>
                            <a:srgbClr val="0000FF"/>
                          </a:solidFill>
                          <a:effectLst/>
                          <a:latin typeface="Arial"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4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CF8A6DD9-7D79-49AB-85B4-FAB6B1D3A240}" type="slidenum">
              <a:rPr lang="en-US"/>
              <a:pPr>
                <a:defRPr/>
              </a:pPr>
              <a:t>12</a:t>
            </a:fld>
            <a:endParaRPr lang="en-US"/>
          </a:p>
        </p:txBody>
      </p:sp>
      <p:sp>
        <p:nvSpPr>
          <p:cNvPr id="38915" name="Rectangle 2"/>
          <p:cNvSpPr>
            <a:spLocks noGrp="1" noChangeArrowheads="1"/>
          </p:cNvSpPr>
          <p:nvPr>
            <p:ph type="title"/>
          </p:nvPr>
        </p:nvSpPr>
        <p:spPr/>
        <p:txBody>
          <a:bodyPr/>
          <a:lstStyle/>
          <a:p>
            <a:r>
              <a:rPr lang="en-US" smtClean="0"/>
              <a:t>Precedence</a:t>
            </a:r>
          </a:p>
        </p:txBody>
      </p:sp>
      <p:sp>
        <p:nvSpPr>
          <p:cNvPr id="61444" name="Rectangle 3"/>
          <p:cNvSpPr>
            <a:spLocks noGrp="1" noChangeArrowheads="1"/>
          </p:cNvSpPr>
          <p:nvPr>
            <p:ph type="body" idx="1"/>
          </p:nvPr>
        </p:nvSpPr>
        <p:spPr/>
        <p:txBody>
          <a:bodyPr/>
          <a:lstStyle/>
          <a:p>
            <a:r>
              <a:rPr lang="en-US" smtClean="0"/>
              <a:t>Order in which operators are applied</a:t>
            </a:r>
          </a:p>
          <a:p>
            <a:pPr lvl="1"/>
            <a:r>
              <a:rPr lang="en-US" smtClean="0"/>
              <a:t>In arithmetic</a:t>
            </a:r>
          </a:p>
          <a:p>
            <a:pPr lvl="2"/>
            <a:r>
              <a:rPr lang="en-US" smtClean="0"/>
              <a:t>Multiplication × &gt; addition +</a:t>
            </a:r>
          </a:p>
          <a:p>
            <a:pPr lvl="2"/>
            <a:r>
              <a:rPr lang="en-US" smtClean="0"/>
              <a:t>2 × 3 + 4 = (2 × 3) + 4 = 10</a:t>
            </a:r>
          </a:p>
          <a:p>
            <a:pPr lvl="1"/>
            <a:r>
              <a:rPr lang="en-US" smtClean="0"/>
              <a:t>In regular expressions</a:t>
            </a:r>
          </a:p>
          <a:p>
            <a:pPr lvl="2"/>
            <a:r>
              <a:rPr lang="en-US" smtClean="0"/>
              <a:t>Kleene closure * &gt; concatenation &gt; union |</a:t>
            </a:r>
          </a:p>
          <a:p>
            <a:pPr lvl="2"/>
            <a:r>
              <a:rPr lang="en-US" smtClean="0"/>
              <a:t>ab|c = ( a b ) | c = {“ab”, “c”}</a:t>
            </a:r>
          </a:p>
          <a:p>
            <a:pPr lvl="2"/>
            <a:r>
              <a:rPr lang="en-US" smtClean="0"/>
              <a:t>ab* = a ( b* ) = {“a”, “ab”, “abb”…}</a:t>
            </a:r>
          </a:p>
          <a:p>
            <a:pPr lvl="2"/>
            <a:r>
              <a:rPr lang="en-US" smtClean="0"/>
              <a:t>a|b* = a | ( b* ) = {“a”, “”, “b”, “bb”, “bbb”…}</a:t>
            </a:r>
          </a:p>
          <a:p>
            <a:pPr lvl="1"/>
            <a:r>
              <a:rPr lang="en-US" smtClean="0"/>
              <a:t>Can change order using parentheses ( )</a:t>
            </a:r>
          </a:p>
          <a:p>
            <a:pPr lvl="2"/>
            <a:r>
              <a:rPr lang="en-US" smtClean="0"/>
              <a:t>E.g., a(b|c), (ab)*, (a|b)*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4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B996CC6E-F98E-44AA-958D-BBD5449717FE}" type="slidenum">
              <a:rPr lang="en-US"/>
              <a:pPr>
                <a:defRPr/>
              </a:pPr>
              <a:t>13</a:t>
            </a:fld>
            <a:endParaRPr lang="en-US"/>
          </a:p>
        </p:txBody>
      </p:sp>
      <p:sp>
        <p:nvSpPr>
          <p:cNvPr id="40963" name="Rectangle 2"/>
          <p:cNvSpPr>
            <a:spLocks noGrp="1" noChangeArrowheads="1"/>
          </p:cNvSpPr>
          <p:nvPr>
            <p:ph type="title"/>
          </p:nvPr>
        </p:nvSpPr>
        <p:spPr/>
        <p:txBody>
          <a:bodyPr/>
          <a:lstStyle/>
          <a:p>
            <a:pPr eaLnBrk="1" hangingPunct="1"/>
            <a:r>
              <a:rPr lang="en-US" smtClean="0"/>
              <a:t>The Language Denoted by an r.e.</a:t>
            </a:r>
          </a:p>
        </p:txBody>
      </p:sp>
      <p:sp>
        <p:nvSpPr>
          <p:cNvPr id="199683" name="Rectangle 3"/>
          <p:cNvSpPr>
            <a:spLocks noGrp="1" noChangeArrowheads="1"/>
          </p:cNvSpPr>
          <p:nvPr>
            <p:ph type="body" idx="1"/>
          </p:nvPr>
        </p:nvSpPr>
        <p:spPr/>
        <p:txBody>
          <a:bodyPr/>
          <a:lstStyle/>
          <a:p>
            <a:pPr eaLnBrk="1" hangingPunct="1"/>
            <a:r>
              <a:rPr lang="en-US" smtClean="0"/>
              <a:t>For a regular expression </a:t>
            </a:r>
            <a:r>
              <a:rPr lang="en-US" smtClean="0">
                <a:solidFill>
                  <a:srgbClr val="0000FF"/>
                </a:solidFill>
              </a:rPr>
              <a:t>e</a:t>
            </a:r>
            <a:r>
              <a:rPr lang="en-US" smtClean="0"/>
              <a:t>, we will write </a:t>
            </a:r>
            <a:r>
              <a:rPr lang="en-US" smtClean="0">
                <a:solidFill>
                  <a:srgbClr val="0000FF"/>
                </a:solidFill>
              </a:rPr>
              <a:t>[[e]]</a:t>
            </a:r>
            <a:r>
              <a:rPr lang="en-US" smtClean="0"/>
              <a:t> to mean the language denoted by </a:t>
            </a:r>
            <a:r>
              <a:rPr lang="en-US" smtClean="0">
                <a:solidFill>
                  <a:srgbClr val="0000FF"/>
                </a:solidFill>
              </a:rPr>
              <a:t>e</a:t>
            </a:r>
            <a:endParaRPr lang="en-US" smtClean="0"/>
          </a:p>
          <a:p>
            <a:pPr lvl="1" eaLnBrk="1" hangingPunct="1"/>
            <a:r>
              <a:rPr lang="en-US" smtClean="0">
                <a:solidFill>
                  <a:srgbClr val="0000FF"/>
                </a:solidFill>
              </a:rPr>
              <a:t>[[a]] = {a}</a:t>
            </a:r>
            <a:endParaRPr lang="en-US" smtClean="0"/>
          </a:p>
          <a:p>
            <a:pPr lvl="1" eaLnBrk="1" hangingPunct="1"/>
            <a:r>
              <a:rPr lang="en-US" smtClean="0">
                <a:solidFill>
                  <a:srgbClr val="0000FF"/>
                </a:solidFill>
              </a:rPr>
              <a:t>[[(a|b)]] = {a, b}</a:t>
            </a:r>
          </a:p>
          <a:p>
            <a:pPr lvl="1" eaLnBrk="1" hangingPunct="1"/>
            <a:endParaRPr lang="en-US" smtClean="0">
              <a:solidFill>
                <a:srgbClr val="0000FF"/>
              </a:solidFill>
            </a:endParaRPr>
          </a:p>
          <a:p>
            <a:pPr eaLnBrk="1" hangingPunct="1"/>
            <a:r>
              <a:rPr lang="en-US" smtClean="0"/>
              <a:t>If </a:t>
            </a:r>
            <a:r>
              <a:rPr lang="en-US" smtClean="0">
                <a:solidFill>
                  <a:srgbClr val="0000FF"/>
                </a:solidFill>
              </a:rPr>
              <a:t>s</a:t>
            </a:r>
            <a:r>
              <a:rPr lang="en-US" smtClean="0">
                <a:solidFill>
                  <a:srgbClr val="0000FF"/>
                </a:solidFill>
                <a:latin typeface="Symbol" pitchFamily="18" charset="2"/>
                <a:sym typeface="Symbol" pitchFamily="18" charset="2"/>
              </a:rPr>
              <a:t>  </a:t>
            </a:r>
            <a:r>
              <a:rPr lang="en-US" smtClean="0">
                <a:solidFill>
                  <a:srgbClr val="0000FF"/>
                </a:solidFill>
              </a:rPr>
              <a:t>[[re]]</a:t>
            </a:r>
            <a:r>
              <a:rPr lang="en-US" smtClean="0"/>
              <a:t>, we say that </a:t>
            </a:r>
            <a:r>
              <a:rPr lang="en-US" smtClean="0">
                <a:solidFill>
                  <a:srgbClr val="0000FF"/>
                </a:solidFill>
              </a:rPr>
              <a:t>re</a:t>
            </a:r>
            <a:r>
              <a:rPr lang="en-US" smtClean="0"/>
              <a:t> </a:t>
            </a:r>
            <a:r>
              <a:rPr lang="en-US" i="1" smtClean="0"/>
              <a:t>accepts</a:t>
            </a:r>
            <a:r>
              <a:rPr lang="en-US" smtClean="0"/>
              <a:t>,</a:t>
            </a:r>
            <a:r>
              <a:rPr lang="en-US" i="1" smtClean="0"/>
              <a:t> describes</a:t>
            </a:r>
            <a:r>
              <a:rPr lang="en-US" smtClean="0"/>
              <a:t>, or </a:t>
            </a:r>
            <a:r>
              <a:rPr lang="en-US" i="1" smtClean="0"/>
              <a:t>recognizes</a:t>
            </a:r>
            <a:r>
              <a:rPr lang="en-US" smtClean="0"/>
              <a:t> </a:t>
            </a:r>
            <a:r>
              <a:rPr lang="en-US" smtClean="0">
                <a:solidFill>
                  <a:srgbClr val="0000FF"/>
                </a:solidFill>
              </a:rPr>
              <a:t>s</a:t>
            </a:r>
            <a:r>
              <a:rPr 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9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0B880DC4-7D53-4768-8D3D-D776021D9212}" type="slidenum">
              <a:rPr lang="en-US"/>
              <a:pPr>
                <a:defRPr/>
              </a:pPr>
              <a:t>14</a:t>
            </a:fld>
            <a:endParaRPr lang="en-US"/>
          </a:p>
        </p:txBody>
      </p:sp>
      <p:sp>
        <p:nvSpPr>
          <p:cNvPr id="43011" name="Rectangle 2"/>
          <p:cNvSpPr>
            <a:spLocks noGrp="1" noChangeArrowheads="1"/>
          </p:cNvSpPr>
          <p:nvPr>
            <p:ph type="title"/>
          </p:nvPr>
        </p:nvSpPr>
        <p:spPr/>
        <p:txBody>
          <a:bodyPr/>
          <a:lstStyle/>
          <a:p>
            <a:pPr eaLnBrk="1" hangingPunct="1"/>
            <a:r>
              <a:rPr lang="en-US" smtClean="0"/>
              <a:t>Example 1</a:t>
            </a:r>
          </a:p>
        </p:txBody>
      </p:sp>
      <p:sp>
        <p:nvSpPr>
          <p:cNvPr id="197635" name="Rectangle 3"/>
          <p:cNvSpPr>
            <a:spLocks noGrp="1" noChangeArrowheads="1"/>
          </p:cNvSpPr>
          <p:nvPr>
            <p:ph type="body" idx="1"/>
          </p:nvPr>
        </p:nvSpPr>
        <p:spPr/>
        <p:txBody>
          <a:bodyPr/>
          <a:lstStyle/>
          <a:p>
            <a:pPr eaLnBrk="1" hangingPunct="1"/>
            <a:r>
              <a:rPr lang="en-US" smtClean="0"/>
              <a:t>All strings over </a:t>
            </a:r>
            <a:r>
              <a:rPr lang="en-US" smtClean="0">
                <a:solidFill>
                  <a:srgbClr val="0000FF"/>
                </a:solidFill>
              </a:rPr>
              <a:t>Σ = {a, b, c}</a:t>
            </a:r>
            <a:r>
              <a:rPr lang="en-US" smtClean="0"/>
              <a:t> such that all the </a:t>
            </a:r>
            <a:r>
              <a:rPr lang="en-US" smtClean="0">
                <a:solidFill>
                  <a:srgbClr val="0000FF"/>
                </a:solidFill>
              </a:rPr>
              <a:t>a</a:t>
            </a:r>
            <a:r>
              <a:rPr lang="en-US" smtClean="0"/>
              <a:t>’s are first, the </a:t>
            </a:r>
            <a:r>
              <a:rPr lang="en-US" smtClean="0">
                <a:solidFill>
                  <a:srgbClr val="0000FF"/>
                </a:solidFill>
              </a:rPr>
              <a:t>b</a:t>
            </a:r>
            <a:r>
              <a:rPr lang="en-US" smtClean="0"/>
              <a:t>’s are next, and the </a:t>
            </a:r>
            <a:r>
              <a:rPr lang="en-US" smtClean="0">
                <a:solidFill>
                  <a:srgbClr val="0000FF"/>
                </a:solidFill>
              </a:rPr>
              <a:t>c</a:t>
            </a:r>
            <a:r>
              <a:rPr lang="en-US" smtClean="0"/>
              <a:t>’s last</a:t>
            </a:r>
          </a:p>
          <a:p>
            <a:pPr lvl="1" eaLnBrk="1" hangingPunct="1"/>
            <a:r>
              <a:rPr lang="en-US" smtClean="0"/>
              <a:t>example:  </a:t>
            </a:r>
            <a:r>
              <a:rPr lang="en-US" smtClean="0">
                <a:solidFill>
                  <a:srgbClr val="0000FF"/>
                </a:solidFill>
              </a:rPr>
              <a:t>aaabbbbccc</a:t>
            </a:r>
            <a:r>
              <a:rPr lang="en-US" smtClean="0"/>
              <a:t> but not </a:t>
            </a:r>
            <a:r>
              <a:rPr lang="en-US" smtClean="0">
                <a:solidFill>
                  <a:srgbClr val="0000FF"/>
                </a:solidFill>
              </a:rPr>
              <a:t>abcb</a:t>
            </a:r>
            <a:endParaRPr lang="en-US" smtClean="0"/>
          </a:p>
          <a:p>
            <a:pPr eaLnBrk="1" hangingPunct="1"/>
            <a:r>
              <a:rPr lang="en-US" smtClean="0"/>
              <a:t>Regular expression:  </a:t>
            </a:r>
            <a:r>
              <a:rPr lang="en-US" smtClean="0">
                <a:solidFill>
                  <a:srgbClr val="0000FF"/>
                </a:solidFill>
              </a:rPr>
              <a:t>a*b*c*</a:t>
            </a:r>
            <a:endParaRPr lang="en-US" smtClean="0"/>
          </a:p>
          <a:p>
            <a:pPr lvl="1" eaLnBrk="1" hangingPunct="1"/>
            <a:r>
              <a:rPr lang="en-US" smtClean="0"/>
              <a:t>this is a valid regular expression for </a:t>
            </a:r>
            <a:r>
              <a:rPr lang="en-US" smtClean="0">
                <a:solidFill>
                  <a:srgbClr val="0000FF"/>
                </a:solidFill>
              </a:rPr>
              <a:t>Σ</a:t>
            </a:r>
            <a:r>
              <a:rPr lang="en-US" smtClean="0"/>
              <a:t> because...</a:t>
            </a:r>
          </a:p>
          <a:p>
            <a:pPr lvl="1" eaLnBrk="1" hangingPunct="1"/>
            <a:r>
              <a:rPr lang="en-US" smtClean="0">
                <a:solidFill>
                  <a:srgbClr val="0000FF"/>
                </a:solidFill>
              </a:rPr>
              <a:t>a</a:t>
            </a:r>
            <a:r>
              <a:rPr lang="en-US" smtClean="0"/>
              <a:t> is a regular expression (</a:t>
            </a:r>
            <a:r>
              <a:rPr lang="en-US" smtClean="0">
                <a:solidFill>
                  <a:srgbClr val="0000FF"/>
                </a:solidFill>
              </a:rPr>
              <a:t>[[a]] =</a:t>
            </a:r>
            <a:r>
              <a:rPr lang="en-US" smtClean="0"/>
              <a:t> </a:t>
            </a:r>
            <a:r>
              <a:rPr lang="en-US" smtClean="0">
                <a:solidFill>
                  <a:srgbClr val="0000FF"/>
                </a:solidFill>
              </a:rPr>
              <a:t>{a}</a:t>
            </a:r>
            <a:r>
              <a:rPr lang="en-US" smtClean="0"/>
              <a:t>)</a:t>
            </a:r>
          </a:p>
          <a:p>
            <a:pPr lvl="1" eaLnBrk="1" hangingPunct="1"/>
            <a:r>
              <a:rPr lang="en-US" smtClean="0">
                <a:solidFill>
                  <a:srgbClr val="0000FF"/>
                </a:solidFill>
              </a:rPr>
              <a:t>a*</a:t>
            </a:r>
            <a:r>
              <a:rPr lang="en-US" smtClean="0"/>
              <a:t> is a regular expression (</a:t>
            </a:r>
            <a:r>
              <a:rPr lang="en-US" smtClean="0">
                <a:solidFill>
                  <a:srgbClr val="0000FF"/>
                </a:solidFill>
              </a:rPr>
              <a:t>[[a*]] =</a:t>
            </a:r>
            <a:r>
              <a:rPr lang="en-US" smtClean="0"/>
              <a:t> </a:t>
            </a:r>
            <a:r>
              <a:rPr lang="en-US" smtClean="0">
                <a:solidFill>
                  <a:srgbClr val="0000FF"/>
                </a:solidFill>
              </a:rPr>
              <a:t>{ε, a, aa, ...}</a:t>
            </a:r>
            <a:r>
              <a:rPr lang="en-US" smtClean="0"/>
              <a:t>)</a:t>
            </a:r>
          </a:p>
          <a:p>
            <a:pPr lvl="1" eaLnBrk="1" hangingPunct="1"/>
            <a:r>
              <a:rPr lang="en-US" smtClean="0"/>
              <a:t>similarly for </a:t>
            </a:r>
            <a:r>
              <a:rPr lang="en-US" smtClean="0">
                <a:solidFill>
                  <a:srgbClr val="0000FF"/>
                </a:solidFill>
              </a:rPr>
              <a:t>b*</a:t>
            </a:r>
            <a:r>
              <a:rPr lang="en-US" smtClean="0"/>
              <a:t> and </a:t>
            </a:r>
            <a:r>
              <a:rPr lang="en-US" smtClean="0">
                <a:solidFill>
                  <a:srgbClr val="0000FF"/>
                </a:solidFill>
              </a:rPr>
              <a:t>c*</a:t>
            </a:r>
            <a:endParaRPr lang="en-US" smtClean="0"/>
          </a:p>
          <a:p>
            <a:pPr lvl="1" eaLnBrk="1" hangingPunct="1"/>
            <a:r>
              <a:rPr lang="en-US" smtClean="0"/>
              <a:t>so </a:t>
            </a:r>
            <a:r>
              <a:rPr lang="en-US" smtClean="0">
                <a:solidFill>
                  <a:srgbClr val="0000FF"/>
                </a:solidFill>
              </a:rPr>
              <a:t>a*b*c*</a:t>
            </a:r>
            <a:r>
              <a:rPr lang="en-US" smtClean="0"/>
              <a:t> is a regular expression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6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76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76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763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76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3EF1C702-77A3-4610-804D-60C6750A6763}" type="slidenum">
              <a:rPr lang="en-US"/>
              <a:pPr>
                <a:defRPr/>
              </a:pPr>
              <a:t>15</a:t>
            </a:fld>
            <a:endParaRPr lang="en-US"/>
          </a:p>
        </p:txBody>
      </p:sp>
      <p:sp>
        <p:nvSpPr>
          <p:cNvPr id="45059" name="Rectangle 1026"/>
          <p:cNvSpPr>
            <a:spLocks noGrp="1" noChangeArrowheads="1"/>
          </p:cNvSpPr>
          <p:nvPr>
            <p:ph type="title"/>
          </p:nvPr>
        </p:nvSpPr>
        <p:spPr/>
        <p:txBody>
          <a:bodyPr/>
          <a:lstStyle/>
          <a:p>
            <a:pPr eaLnBrk="1" hangingPunct="1"/>
            <a:r>
              <a:rPr lang="en-US" smtClean="0"/>
              <a:t>Which strings does a*b*c* recognize?</a:t>
            </a:r>
          </a:p>
        </p:txBody>
      </p:sp>
      <p:sp>
        <p:nvSpPr>
          <p:cNvPr id="198659" name="Rectangle 1027"/>
          <p:cNvSpPr>
            <a:spLocks noGrp="1" noChangeArrowheads="1"/>
          </p:cNvSpPr>
          <p:nvPr>
            <p:ph type="body" idx="1"/>
          </p:nvPr>
        </p:nvSpPr>
        <p:spPr>
          <a:xfrm>
            <a:off x="457200" y="1524000"/>
            <a:ext cx="8153400" cy="5105400"/>
          </a:xfrm>
        </p:spPr>
        <p:txBody>
          <a:bodyPr/>
          <a:lstStyle/>
          <a:p>
            <a:pPr lvl="1" eaLnBrk="1" hangingPunct="1">
              <a:buFontTx/>
              <a:buNone/>
            </a:pPr>
            <a:r>
              <a:rPr lang="en-US" smtClean="0">
                <a:solidFill>
                  <a:srgbClr val="0000FF"/>
                </a:solidFill>
              </a:rPr>
              <a:t>aabbbcc</a:t>
            </a:r>
            <a:endParaRPr lang="en-US" smtClean="0"/>
          </a:p>
          <a:p>
            <a:pPr lvl="2" eaLnBrk="1" hangingPunct="1">
              <a:buFontTx/>
              <a:buNone/>
            </a:pPr>
            <a:r>
              <a:rPr lang="en-US" smtClean="0"/>
              <a:t>yes; </a:t>
            </a:r>
            <a:r>
              <a:rPr lang="en-US" smtClean="0">
                <a:solidFill>
                  <a:srgbClr val="0000FF"/>
                </a:solidFill>
              </a:rPr>
              <a:t>aa </a:t>
            </a:r>
            <a:r>
              <a:rPr lang="en-US" smtClean="0">
                <a:solidFill>
                  <a:srgbClr val="0000FF"/>
                </a:solidFill>
                <a:latin typeface="Symbol" pitchFamily="18" charset="2"/>
                <a:sym typeface="Symbol" pitchFamily="18" charset="2"/>
              </a:rPr>
              <a:t> </a:t>
            </a:r>
            <a:r>
              <a:rPr lang="en-US" smtClean="0">
                <a:solidFill>
                  <a:srgbClr val="0000FF"/>
                </a:solidFill>
              </a:rPr>
              <a:t>[[a*]]</a:t>
            </a:r>
            <a:r>
              <a:rPr lang="en-US" smtClean="0"/>
              <a:t>, </a:t>
            </a:r>
            <a:r>
              <a:rPr lang="en-US" smtClean="0">
                <a:solidFill>
                  <a:srgbClr val="0000FF"/>
                </a:solidFill>
              </a:rPr>
              <a:t>bbb </a:t>
            </a:r>
            <a:r>
              <a:rPr lang="en-US" smtClean="0">
                <a:solidFill>
                  <a:srgbClr val="0000FF"/>
                </a:solidFill>
                <a:latin typeface="Symbol" pitchFamily="18" charset="2"/>
                <a:sym typeface="Symbol" pitchFamily="18" charset="2"/>
              </a:rPr>
              <a:t> </a:t>
            </a:r>
            <a:r>
              <a:rPr lang="en-US" smtClean="0">
                <a:solidFill>
                  <a:srgbClr val="0000FF"/>
                </a:solidFill>
              </a:rPr>
              <a:t>[[b*]]</a:t>
            </a:r>
            <a:r>
              <a:rPr lang="en-US" smtClean="0"/>
              <a:t>, and </a:t>
            </a:r>
            <a:r>
              <a:rPr lang="en-US" smtClean="0">
                <a:solidFill>
                  <a:srgbClr val="0000FF"/>
                </a:solidFill>
              </a:rPr>
              <a:t>cc </a:t>
            </a:r>
            <a:r>
              <a:rPr lang="en-US" smtClean="0">
                <a:solidFill>
                  <a:srgbClr val="0000FF"/>
                </a:solidFill>
                <a:latin typeface="Symbol" pitchFamily="18" charset="2"/>
                <a:sym typeface="Symbol" pitchFamily="18" charset="2"/>
              </a:rPr>
              <a:t> </a:t>
            </a:r>
            <a:r>
              <a:rPr lang="en-US" smtClean="0">
                <a:solidFill>
                  <a:srgbClr val="0000FF"/>
                </a:solidFill>
              </a:rPr>
              <a:t>[[c*]]</a:t>
            </a:r>
            <a:r>
              <a:rPr lang="en-US" smtClean="0"/>
              <a:t>, so the entire string is in </a:t>
            </a:r>
            <a:r>
              <a:rPr lang="en-US" smtClean="0">
                <a:solidFill>
                  <a:srgbClr val="0000FF"/>
                </a:solidFill>
              </a:rPr>
              <a:t>[[a*b*c*]]</a:t>
            </a:r>
            <a:endParaRPr lang="en-US" smtClean="0"/>
          </a:p>
          <a:p>
            <a:pPr lvl="1" eaLnBrk="1" hangingPunct="1">
              <a:buFontTx/>
              <a:buNone/>
            </a:pPr>
            <a:r>
              <a:rPr lang="en-US" smtClean="0">
                <a:solidFill>
                  <a:srgbClr val="0000FF"/>
                </a:solidFill>
              </a:rPr>
              <a:t>abb</a:t>
            </a:r>
            <a:endParaRPr lang="en-US" smtClean="0"/>
          </a:p>
          <a:p>
            <a:pPr lvl="2" eaLnBrk="1" hangingPunct="1">
              <a:buFontTx/>
              <a:buNone/>
            </a:pPr>
            <a:r>
              <a:rPr lang="en-US" smtClean="0"/>
              <a:t>yes, </a:t>
            </a:r>
            <a:r>
              <a:rPr lang="en-US" smtClean="0">
                <a:solidFill>
                  <a:srgbClr val="0000FF"/>
                </a:solidFill>
              </a:rPr>
              <a:t>abb = abbε</a:t>
            </a:r>
            <a:r>
              <a:rPr lang="en-US" smtClean="0"/>
              <a:t>, and </a:t>
            </a:r>
            <a:r>
              <a:rPr lang="el-GR" smtClean="0">
                <a:solidFill>
                  <a:srgbClr val="0000FF"/>
                </a:solidFill>
                <a:cs typeface="Arial" charset="0"/>
              </a:rPr>
              <a:t>ε</a:t>
            </a:r>
            <a:r>
              <a:rPr lang="en-US" smtClean="0">
                <a:solidFill>
                  <a:srgbClr val="0000FF"/>
                </a:solidFill>
              </a:rPr>
              <a:t> </a:t>
            </a:r>
            <a:r>
              <a:rPr lang="en-US" smtClean="0">
                <a:solidFill>
                  <a:srgbClr val="0000FF"/>
                </a:solidFill>
                <a:latin typeface="Symbol" pitchFamily="18" charset="2"/>
                <a:sym typeface="Symbol" pitchFamily="18" charset="2"/>
              </a:rPr>
              <a:t></a:t>
            </a:r>
            <a:r>
              <a:rPr lang="en-US" smtClean="0">
                <a:solidFill>
                  <a:srgbClr val="0000FF"/>
                </a:solidFill>
              </a:rPr>
              <a:t> [[c*]]</a:t>
            </a:r>
            <a:endParaRPr lang="en-US" smtClean="0"/>
          </a:p>
          <a:p>
            <a:pPr lvl="1" eaLnBrk="1" hangingPunct="1">
              <a:buFontTx/>
              <a:buNone/>
            </a:pPr>
            <a:r>
              <a:rPr lang="en-US" smtClean="0">
                <a:solidFill>
                  <a:srgbClr val="0000FF"/>
                </a:solidFill>
              </a:rPr>
              <a:t>ac</a:t>
            </a:r>
            <a:endParaRPr lang="en-US" smtClean="0"/>
          </a:p>
          <a:p>
            <a:pPr lvl="2" eaLnBrk="1" hangingPunct="1">
              <a:buFontTx/>
              <a:buNone/>
            </a:pPr>
            <a:r>
              <a:rPr lang="en-US" smtClean="0"/>
              <a:t>yes</a:t>
            </a:r>
          </a:p>
          <a:p>
            <a:pPr lvl="1" eaLnBrk="1" hangingPunct="1">
              <a:buFontTx/>
              <a:buNone/>
            </a:pPr>
            <a:r>
              <a:rPr lang="en-US" smtClean="0">
                <a:solidFill>
                  <a:srgbClr val="0000FF"/>
                </a:solidFill>
              </a:rPr>
              <a:t>ε</a:t>
            </a:r>
            <a:endParaRPr lang="en-US" smtClean="0"/>
          </a:p>
          <a:p>
            <a:pPr lvl="2" eaLnBrk="1" hangingPunct="1">
              <a:buFontTx/>
              <a:buNone/>
            </a:pPr>
            <a:r>
              <a:rPr lang="en-US" smtClean="0"/>
              <a:t>yes</a:t>
            </a:r>
          </a:p>
          <a:p>
            <a:pPr lvl="1" eaLnBrk="1" hangingPunct="1">
              <a:buFontTx/>
              <a:buNone/>
            </a:pPr>
            <a:r>
              <a:rPr lang="en-US" smtClean="0">
                <a:solidFill>
                  <a:srgbClr val="0000FF"/>
                </a:solidFill>
              </a:rPr>
              <a:t>aacbc</a:t>
            </a:r>
            <a:endParaRPr lang="en-US" smtClean="0"/>
          </a:p>
          <a:p>
            <a:pPr lvl="2" eaLnBrk="1" hangingPunct="1">
              <a:buFontTx/>
              <a:buNone/>
            </a:pPr>
            <a:r>
              <a:rPr lang="en-US" smtClean="0"/>
              <a:t>no</a:t>
            </a:r>
          </a:p>
          <a:p>
            <a:pPr lvl="1" eaLnBrk="1" hangingPunct="1">
              <a:buFontTx/>
              <a:buNone/>
            </a:pPr>
            <a:r>
              <a:rPr lang="en-US" smtClean="0">
                <a:solidFill>
                  <a:srgbClr val="0000FF"/>
                </a:solidFill>
              </a:rPr>
              <a:t>abcd</a:t>
            </a:r>
            <a:endParaRPr lang="en-US" smtClean="0"/>
          </a:p>
          <a:p>
            <a:pPr lvl="2" eaLnBrk="1" hangingPunct="1">
              <a:buFontTx/>
              <a:buNone/>
            </a:pPr>
            <a:r>
              <a:rPr lang="en-US" smtClean="0"/>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6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865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865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865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865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865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8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57869B73-CFFE-4DB9-95E8-128FB2537515}" type="slidenum">
              <a:rPr lang="en-US"/>
              <a:pPr>
                <a:defRPr/>
              </a:pPr>
              <a:t>16</a:t>
            </a:fld>
            <a:endParaRPr lang="en-US"/>
          </a:p>
        </p:txBody>
      </p:sp>
      <p:sp>
        <p:nvSpPr>
          <p:cNvPr id="47107" name="Rectangle 2"/>
          <p:cNvSpPr>
            <a:spLocks noGrp="1" noChangeArrowheads="1"/>
          </p:cNvSpPr>
          <p:nvPr>
            <p:ph type="title"/>
          </p:nvPr>
        </p:nvSpPr>
        <p:spPr/>
        <p:txBody>
          <a:bodyPr/>
          <a:lstStyle/>
          <a:p>
            <a:pPr eaLnBrk="1" hangingPunct="1"/>
            <a:r>
              <a:rPr lang="en-US" smtClean="0"/>
              <a:t>Example 2</a:t>
            </a:r>
          </a:p>
        </p:txBody>
      </p:sp>
      <p:sp>
        <p:nvSpPr>
          <p:cNvPr id="207875" name="Rectangle 3"/>
          <p:cNvSpPr>
            <a:spLocks noGrp="1" noChangeArrowheads="1"/>
          </p:cNvSpPr>
          <p:nvPr>
            <p:ph type="body" idx="1"/>
          </p:nvPr>
        </p:nvSpPr>
        <p:spPr/>
        <p:txBody>
          <a:bodyPr/>
          <a:lstStyle/>
          <a:p>
            <a:pPr eaLnBrk="1" hangingPunct="1"/>
            <a:r>
              <a:rPr lang="en-US" smtClean="0"/>
              <a:t>All strings over </a:t>
            </a:r>
            <a:r>
              <a:rPr lang="en-US" smtClean="0">
                <a:solidFill>
                  <a:srgbClr val="0000FF"/>
                </a:solidFill>
              </a:rPr>
              <a:t>Σ = {a, b, c}</a:t>
            </a:r>
          </a:p>
          <a:p>
            <a:pPr eaLnBrk="1" hangingPunct="1"/>
            <a:r>
              <a:rPr lang="en-US" smtClean="0"/>
              <a:t>Regular expression:  </a:t>
            </a:r>
            <a:r>
              <a:rPr lang="en-US" smtClean="0">
                <a:solidFill>
                  <a:srgbClr val="0000FF"/>
                </a:solidFill>
              </a:rPr>
              <a:t>(a|b|c)*</a:t>
            </a:r>
            <a:endParaRPr lang="en-US" smtClean="0"/>
          </a:p>
          <a:p>
            <a:pPr eaLnBrk="1" hangingPunct="1"/>
            <a:r>
              <a:rPr lang="en-US" smtClean="0"/>
              <a:t>Are there other regular expressions that describe the same language?</a:t>
            </a:r>
          </a:p>
          <a:p>
            <a:pPr lvl="1" eaLnBrk="1" hangingPunct="1"/>
            <a:r>
              <a:rPr lang="en-US" smtClean="0">
                <a:solidFill>
                  <a:srgbClr val="0000FF"/>
                </a:solidFill>
              </a:rPr>
              <a:t>(c|b|a)*</a:t>
            </a:r>
            <a:endParaRPr lang="en-US" smtClean="0"/>
          </a:p>
          <a:p>
            <a:pPr lvl="1" eaLnBrk="1" hangingPunct="1"/>
            <a:r>
              <a:rPr lang="en-US" smtClean="0">
                <a:solidFill>
                  <a:srgbClr val="0000FF"/>
                </a:solidFill>
              </a:rPr>
              <a:t>(a*|b*|c*)*</a:t>
            </a:r>
          </a:p>
          <a:p>
            <a:pPr lvl="1" eaLnBrk="1" hangingPunct="1"/>
            <a:r>
              <a:rPr lang="en-US" smtClean="0">
                <a:solidFill>
                  <a:srgbClr val="0000FF"/>
                </a:solidFill>
              </a:rPr>
              <a:t>(a*b*c*)*</a:t>
            </a:r>
            <a:endParaRPr lang="en-US" smtClean="0"/>
          </a:p>
          <a:p>
            <a:pPr lvl="1" eaLnBrk="1" hangingPunct="1"/>
            <a:r>
              <a:rPr lang="en-US" smtClean="0">
                <a:solidFill>
                  <a:srgbClr val="0000FF"/>
                </a:solidFill>
              </a:rPr>
              <a:t>((a|b|c)*|abc)</a:t>
            </a:r>
            <a:endParaRPr lang="en-US" smtClean="0"/>
          </a:p>
          <a:p>
            <a:pPr lvl="1" eaLnBrk="1" hangingPunct="1"/>
            <a:r>
              <a:rPr lang="en-US" smtClean="0"/>
              <a:t>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8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8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78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78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7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73B829BD-899B-498B-BA6D-8A6E69DA552C}" type="slidenum">
              <a:rPr lang="en-US"/>
              <a:pPr>
                <a:defRPr/>
              </a:pPr>
              <a:t>17</a:t>
            </a:fld>
            <a:endParaRPr lang="en-US"/>
          </a:p>
        </p:txBody>
      </p:sp>
      <p:sp>
        <p:nvSpPr>
          <p:cNvPr id="49155" name="Rectangle 2"/>
          <p:cNvSpPr>
            <a:spLocks noGrp="1" noChangeArrowheads="1"/>
          </p:cNvSpPr>
          <p:nvPr>
            <p:ph type="title"/>
          </p:nvPr>
        </p:nvSpPr>
        <p:spPr/>
        <p:txBody>
          <a:bodyPr/>
          <a:lstStyle/>
          <a:p>
            <a:pPr eaLnBrk="1" hangingPunct="1"/>
            <a:r>
              <a:rPr lang="en-US" smtClean="0"/>
              <a:t>Example 3</a:t>
            </a:r>
          </a:p>
        </p:txBody>
      </p:sp>
      <p:sp>
        <p:nvSpPr>
          <p:cNvPr id="209923" name="Rectangle 3"/>
          <p:cNvSpPr>
            <a:spLocks noGrp="1" noChangeArrowheads="1"/>
          </p:cNvSpPr>
          <p:nvPr>
            <p:ph type="body" idx="1"/>
          </p:nvPr>
        </p:nvSpPr>
        <p:spPr>
          <a:xfrm>
            <a:off x="457200" y="1524000"/>
            <a:ext cx="8382000" cy="4876800"/>
          </a:xfrm>
        </p:spPr>
        <p:txBody>
          <a:bodyPr/>
          <a:lstStyle/>
          <a:p>
            <a:pPr eaLnBrk="1" hangingPunct="1"/>
            <a:r>
              <a:rPr lang="en-US" smtClean="0"/>
              <a:t>All whole numbers containing the substring </a:t>
            </a:r>
            <a:r>
              <a:rPr lang="en-US" smtClean="0">
                <a:solidFill>
                  <a:srgbClr val="0000FF"/>
                </a:solidFill>
              </a:rPr>
              <a:t>330</a:t>
            </a:r>
            <a:endParaRPr lang="en-US" smtClean="0"/>
          </a:p>
          <a:p>
            <a:pPr eaLnBrk="1" hangingPunct="1"/>
            <a:r>
              <a:rPr lang="en-US" smtClean="0"/>
              <a:t>Regular expression:  </a:t>
            </a:r>
            <a:r>
              <a:rPr lang="en-US" smtClean="0">
                <a:solidFill>
                  <a:srgbClr val="0000FF"/>
                </a:solidFill>
              </a:rPr>
              <a:t>(0|1|...|9)*330(0|1|...|9)*</a:t>
            </a:r>
            <a:endParaRPr lang="en-US" smtClean="0"/>
          </a:p>
          <a:p>
            <a:pPr eaLnBrk="1" hangingPunct="1"/>
            <a:r>
              <a:rPr lang="en-US" smtClean="0"/>
              <a:t>What if we want to rule out numbers with leading </a:t>
            </a:r>
            <a:r>
              <a:rPr lang="en-US" smtClean="0">
                <a:solidFill>
                  <a:srgbClr val="0000FF"/>
                </a:solidFill>
              </a:rPr>
              <a:t>0</a:t>
            </a:r>
            <a:r>
              <a:rPr lang="en-US" smtClean="0"/>
              <a:t>’s?</a:t>
            </a:r>
          </a:p>
          <a:p>
            <a:pPr eaLnBrk="1" hangingPunct="1"/>
            <a:r>
              <a:rPr lang="en-US" smtClean="0">
                <a:solidFill>
                  <a:srgbClr val="0000FF"/>
                </a:solidFill>
              </a:rPr>
              <a:t>( (1|...|9)(0|1|...|9)*330(0|1|...|9)* | 330(0|1|...|9)* )</a:t>
            </a:r>
          </a:p>
          <a:p>
            <a:pPr eaLnBrk="1" hangingPunct="1"/>
            <a:r>
              <a:rPr lang="en-US" smtClean="0"/>
              <a:t>Any other solutions?</a:t>
            </a:r>
          </a:p>
          <a:p>
            <a:pPr eaLnBrk="1" hangingPunct="1"/>
            <a:r>
              <a:rPr lang="en-US" smtClean="0"/>
              <a:t>What about all whole numbers </a:t>
            </a:r>
            <a:r>
              <a:rPr lang="en-US" smtClean="0">
                <a:solidFill>
                  <a:srgbClr val="FF0000"/>
                </a:solidFill>
              </a:rPr>
              <a:t>not</a:t>
            </a:r>
            <a:r>
              <a:rPr lang="en-US" smtClean="0"/>
              <a:t> containing the substring </a:t>
            </a:r>
            <a:r>
              <a:rPr lang="en-US" smtClean="0">
                <a:solidFill>
                  <a:srgbClr val="0000FF"/>
                </a:solidFill>
              </a:rPr>
              <a:t>330</a:t>
            </a:r>
            <a:r>
              <a:rPr lang="en-US" smtClean="0"/>
              <a:t>?</a:t>
            </a:r>
          </a:p>
          <a:p>
            <a:pPr lvl="1" eaLnBrk="1" hangingPunct="1"/>
            <a:r>
              <a:rPr lang="en-US" smtClean="0"/>
              <a:t>We can write an r.e. for this, but it may not be obvious yet how</a:t>
            </a:r>
          </a:p>
          <a:p>
            <a:pPr lvl="1"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9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9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9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2C880BF1-53EE-483E-8B47-892745B921A4}" type="slidenum">
              <a:rPr lang="en-US"/>
              <a:pPr>
                <a:defRPr/>
              </a:pPr>
              <a:t>18</a:t>
            </a:fld>
            <a:endParaRPr lang="en-US"/>
          </a:p>
        </p:txBody>
      </p:sp>
      <p:sp>
        <p:nvSpPr>
          <p:cNvPr id="51203" name="Rectangle 2"/>
          <p:cNvSpPr>
            <a:spLocks noGrp="1" noChangeArrowheads="1"/>
          </p:cNvSpPr>
          <p:nvPr>
            <p:ph type="title"/>
          </p:nvPr>
        </p:nvSpPr>
        <p:spPr/>
        <p:txBody>
          <a:bodyPr/>
          <a:lstStyle/>
          <a:p>
            <a:pPr eaLnBrk="1" hangingPunct="1"/>
            <a:r>
              <a:rPr lang="en-US" smtClean="0"/>
              <a:t>Example 4</a:t>
            </a:r>
          </a:p>
        </p:txBody>
      </p:sp>
      <p:sp>
        <p:nvSpPr>
          <p:cNvPr id="211971" name="Rectangle 3"/>
          <p:cNvSpPr>
            <a:spLocks noGrp="1" noChangeArrowheads="1"/>
          </p:cNvSpPr>
          <p:nvPr>
            <p:ph type="body" idx="1"/>
          </p:nvPr>
        </p:nvSpPr>
        <p:spPr/>
        <p:txBody>
          <a:bodyPr/>
          <a:lstStyle/>
          <a:p>
            <a:pPr eaLnBrk="1" hangingPunct="1"/>
            <a:r>
              <a:rPr lang="en-US" smtClean="0"/>
              <a:t>What language does </a:t>
            </a:r>
            <a:r>
              <a:rPr lang="en-US" smtClean="0">
                <a:solidFill>
                  <a:srgbClr val="0000FF"/>
                </a:solidFill>
              </a:rPr>
              <a:t>(10|0)*(10|1)*</a:t>
            </a:r>
            <a:r>
              <a:rPr lang="en-US" smtClean="0"/>
              <a:t> denote?</a:t>
            </a:r>
          </a:p>
          <a:p>
            <a:pPr lvl="1" eaLnBrk="1" hangingPunct="1"/>
            <a:r>
              <a:rPr lang="en-US" smtClean="0">
                <a:solidFill>
                  <a:srgbClr val="0000FF"/>
                </a:solidFill>
              </a:rPr>
              <a:t>(10|0)*</a:t>
            </a:r>
            <a:endParaRPr lang="en-US" smtClean="0"/>
          </a:p>
          <a:p>
            <a:pPr lvl="2" eaLnBrk="1" hangingPunct="1"/>
            <a:r>
              <a:rPr lang="en-US" smtClean="0">
                <a:solidFill>
                  <a:srgbClr val="0000FF"/>
                </a:solidFill>
              </a:rPr>
              <a:t>0</a:t>
            </a:r>
            <a:r>
              <a:rPr lang="en-US" smtClean="0"/>
              <a:t> may appear anywhere</a:t>
            </a:r>
          </a:p>
          <a:p>
            <a:pPr lvl="2" eaLnBrk="1" hangingPunct="1"/>
            <a:r>
              <a:rPr lang="en-US" smtClean="0">
                <a:solidFill>
                  <a:srgbClr val="0000FF"/>
                </a:solidFill>
              </a:rPr>
              <a:t>1</a:t>
            </a:r>
            <a:r>
              <a:rPr lang="en-US" smtClean="0"/>
              <a:t> must always be followed by </a:t>
            </a:r>
            <a:r>
              <a:rPr lang="en-US" smtClean="0">
                <a:solidFill>
                  <a:srgbClr val="0000FF"/>
                </a:solidFill>
              </a:rPr>
              <a:t>0</a:t>
            </a:r>
          </a:p>
          <a:p>
            <a:pPr lvl="2" eaLnBrk="1" hangingPunct="1"/>
            <a:r>
              <a:rPr lang="en-US" smtClean="0"/>
              <a:t>so adjacent </a:t>
            </a:r>
            <a:r>
              <a:rPr lang="en-US" smtClean="0">
                <a:solidFill>
                  <a:srgbClr val="0000FF"/>
                </a:solidFill>
              </a:rPr>
              <a:t>1</a:t>
            </a:r>
            <a:r>
              <a:rPr lang="en-US" smtClean="0"/>
              <a:t>'s aren't possible</a:t>
            </a:r>
          </a:p>
          <a:p>
            <a:pPr lvl="1" eaLnBrk="1" hangingPunct="1"/>
            <a:r>
              <a:rPr lang="en-US" smtClean="0">
                <a:solidFill>
                  <a:srgbClr val="0000FF"/>
                </a:solidFill>
              </a:rPr>
              <a:t>(10|1)*</a:t>
            </a:r>
            <a:endParaRPr lang="en-US" smtClean="0"/>
          </a:p>
          <a:p>
            <a:pPr lvl="2" eaLnBrk="1" hangingPunct="1"/>
            <a:r>
              <a:rPr lang="en-US" smtClean="0">
                <a:solidFill>
                  <a:srgbClr val="0000FF"/>
                </a:solidFill>
              </a:rPr>
              <a:t>1</a:t>
            </a:r>
            <a:r>
              <a:rPr lang="en-US" smtClean="0"/>
              <a:t> may appear anywhere</a:t>
            </a:r>
          </a:p>
          <a:p>
            <a:pPr lvl="2" eaLnBrk="1" hangingPunct="1"/>
            <a:r>
              <a:rPr lang="en-US" smtClean="0">
                <a:solidFill>
                  <a:srgbClr val="0000FF"/>
                </a:solidFill>
              </a:rPr>
              <a:t>0</a:t>
            </a:r>
            <a:r>
              <a:rPr lang="en-US" smtClean="0"/>
              <a:t> must always be preceded by </a:t>
            </a:r>
            <a:r>
              <a:rPr lang="en-US" smtClean="0">
                <a:solidFill>
                  <a:srgbClr val="0000FF"/>
                </a:solidFill>
              </a:rPr>
              <a:t>1</a:t>
            </a:r>
          </a:p>
          <a:p>
            <a:pPr lvl="2" eaLnBrk="1" hangingPunct="1"/>
            <a:r>
              <a:rPr lang="en-US" smtClean="0"/>
              <a:t>so adjacent </a:t>
            </a:r>
            <a:r>
              <a:rPr lang="en-US" smtClean="0">
                <a:solidFill>
                  <a:srgbClr val="0000FF"/>
                </a:solidFill>
              </a:rPr>
              <a:t>0</a:t>
            </a:r>
            <a:r>
              <a:rPr lang="en-US" smtClean="0"/>
              <a:t>'s aren't possible</a:t>
            </a:r>
          </a:p>
          <a:p>
            <a:pPr lvl="1" eaLnBrk="1" hangingPunct="1"/>
            <a:r>
              <a:rPr lang="en-US" smtClean="0"/>
              <a:t>put together, all strings of </a:t>
            </a:r>
            <a:r>
              <a:rPr lang="en-US" smtClean="0">
                <a:solidFill>
                  <a:srgbClr val="0000FF"/>
                </a:solidFill>
              </a:rPr>
              <a:t>0</a:t>
            </a:r>
            <a:r>
              <a:rPr lang="en-US" smtClean="0"/>
              <a:t>’s and </a:t>
            </a:r>
            <a:r>
              <a:rPr lang="en-US" smtClean="0">
                <a:solidFill>
                  <a:srgbClr val="0000FF"/>
                </a:solidFill>
              </a:rPr>
              <a:t>1</a:t>
            </a:r>
            <a:r>
              <a:rPr lang="en-US" smtClean="0"/>
              <a:t>’s where every pair of adjacent </a:t>
            </a:r>
            <a:r>
              <a:rPr lang="en-US" smtClean="0">
                <a:solidFill>
                  <a:srgbClr val="0000FF"/>
                </a:solidFill>
              </a:rPr>
              <a:t>0</a:t>
            </a:r>
            <a:r>
              <a:rPr lang="en-US" smtClean="0"/>
              <a:t>’s precedes any pair of adjacent </a:t>
            </a:r>
            <a:r>
              <a:rPr lang="en-US" smtClean="0">
                <a:solidFill>
                  <a:srgbClr val="0000FF"/>
                </a:solidFill>
              </a:rPr>
              <a:t>1</a:t>
            </a:r>
            <a:r>
              <a:rPr lang="en-US" smtClean="0"/>
              <a: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1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1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19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197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19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05C6A7F6-54B7-4D01-AFDF-5834B0425949}" type="slidenum">
              <a:rPr lang="en-US"/>
              <a:pPr>
                <a:defRPr/>
              </a:pPr>
              <a:t>19</a:t>
            </a:fld>
            <a:endParaRPr lang="en-US"/>
          </a:p>
        </p:txBody>
      </p:sp>
      <p:sp>
        <p:nvSpPr>
          <p:cNvPr id="53251" name="Rectangle 2"/>
          <p:cNvSpPr>
            <a:spLocks noGrp="1" noChangeArrowheads="1"/>
          </p:cNvSpPr>
          <p:nvPr>
            <p:ph type="title"/>
          </p:nvPr>
        </p:nvSpPr>
        <p:spPr/>
        <p:txBody>
          <a:bodyPr/>
          <a:lstStyle/>
          <a:p>
            <a:pPr eaLnBrk="1" hangingPunct="1"/>
            <a:r>
              <a:rPr lang="en-US" smtClean="0"/>
              <a:t>What Strings are in (10|0)*(10|1)* ?</a:t>
            </a:r>
          </a:p>
        </p:txBody>
      </p:sp>
      <p:sp>
        <p:nvSpPr>
          <p:cNvPr id="214019" name="Rectangle 3"/>
          <p:cNvSpPr>
            <a:spLocks noGrp="1" noChangeArrowheads="1"/>
          </p:cNvSpPr>
          <p:nvPr>
            <p:ph type="body" idx="1"/>
          </p:nvPr>
        </p:nvSpPr>
        <p:spPr>
          <a:xfrm>
            <a:off x="457200" y="1524000"/>
            <a:ext cx="8153400" cy="5105400"/>
          </a:xfrm>
        </p:spPr>
        <p:txBody>
          <a:bodyPr/>
          <a:lstStyle/>
          <a:p>
            <a:pPr eaLnBrk="1" hangingPunct="1">
              <a:buFontTx/>
              <a:buNone/>
            </a:pPr>
            <a:r>
              <a:rPr lang="en-US" smtClean="0">
                <a:solidFill>
                  <a:srgbClr val="0000FF"/>
                </a:solidFill>
              </a:rPr>
              <a:t>00101000 110111101</a:t>
            </a:r>
          </a:p>
          <a:p>
            <a:pPr lvl="1" eaLnBrk="1" hangingPunct="1">
              <a:buFontTx/>
              <a:buNone/>
            </a:pPr>
            <a:r>
              <a:rPr lang="en-US" smtClean="0"/>
              <a:t>first part in</a:t>
            </a:r>
            <a:r>
              <a:rPr lang="en-US" smtClean="0">
                <a:solidFill>
                  <a:srgbClr val="0000FF"/>
                </a:solidFill>
              </a:rPr>
              <a:t> [[(10|0)*]]</a:t>
            </a:r>
            <a:endParaRPr lang="en-US" smtClean="0"/>
          </a:p>
          <a:p>
            <a:pPr lvl="1" eaLnBrk="1" hangingPunct="1">
              <a:buFontTx/>
              <a:buNone/>
            </a:pPr>
            <a:r>
              <a:rPr lang="en-US" smtClean="0"/>
              <a:t>second part in </a:t>
            </a:r>
            <a:r>
              <a:rPr lang="en-US" smtClean="0">
                <a:solidFill>
                  <a:srgbClr val="0000FF"/>
                </a:solidFill>
              </a:rPr>
              <a:t>[[(10|1)*]]</a:t>
            </a:r>
            <a:endParaRPr lang="en-US" smtClean="0"/>
          </a:p>
          <a:p>
            <a:pPr lvl="1" eaLnBrk="1" hangingPunct="1">
              <a:buFontTx/>
              <a:buNone/>
            </a:pPr>
            <a:r>
              <a:rPr lang="en-US" smtClean="0"/>
              <a:t>notice that </a:t>
            </a:r>
            <a:r>
              <a:rPr lang="en-US" smtClean="0">
                <a:solidFill>
                  <a:srgbClr val="0000FF"/>
                </a:solidFill>
              </a:rPr>
              <a:t>0010</a:t>
            </a:r>
            <a:r>
              <a:rPr lang="en-US" smtClean="0"/>
              <a:t> also in </a:t>
            </a:r>
            <a:r>
              <a:rPr lang="en-US" smtClean="0">
                <a:solidFill>
                  <a:srgbClr val="0000FF"/>
                </a:solidFill>
              </a:rPr>
              <a:t>[[(10|0)*]]</a:t>
            </a:r>
            <a:endParaRPr lang="en-US" smtClean="0"/>
          </a:p>
          <a:p>
            <a:pPr lvl="2" eaLnBrk="1" hangingPunct="1">
              <a:buFontTx/>
              <a:buNone/>
            </a:pPr>
            <a:r>
              <a:rPr lang="en-US" smtClean="0"/>
              <a:t>But the remainder of the string is not in </a:t>
            </a:r>
            <a:r>
              <a:rPr lang="en-US" smtClean="0">
                <a:solidFill>
                  <a:srgbClr val="0000FF"/>
                </a:solidFill>
              </a:rPr>
              <a:t>[[(10|1)*]]</a:t>
            </a:r>
            <a:endParaRPr lang="en-US" smtClean="0"/>
          </a:p>
          <a:p>
            <a:pPr eaLnBrk="1" hangingPunct="1">
              <a:buFontTx/>
              <a:buNone/>
            </a:pPr>
            <a:r>
              <a:rPr lang="en-US" smtClean="0">
                <a:solidFill>
                  <a:srgbClr val="0000FF"/>
                </a:solidFill>
              </a:rPr>
              <a:t>0010101</a:t>
            </a:r>
          </a:p>
          <a:p>
            <a:pPr lvl="1" eaLnBrk="1" hangingPunct="1">
              <a:buFontTx/>
              <a:buNone/>
            </a:pPr>
            <a:r>
              <a:rPr lang="en-US" smtClean="0"/>
              <a:t>yes</a:t>
            </a:r>
          </a:p>
          <a:p>
            <a:pPr eaLnBrk="1" hangingPunct="1">
              <a:buFontTx/>
              <a:buNone/>
            </a:pPr>
            <a:r>
              <a:rPr lang="en-US" smtClean="0">
                <a:solidFill>
                  <a:srgbClr val="0000FF"/>
                </a:solidFill>
              </a:rPr>
              <a:t>101</a:t>
            </a:r>
          </a:p>
          <a:p>
            <a:pPr lvl="1" eaLnBrk="1" hangingPunct="1">
              <a:buFontTx/>
              <a:buNone/>
            </a:pPr>
            <a:r>
              <a:rPr lang="en-US" smtClean="0"/>
              <a:t>yes</a:t>
            </a:r>
          </a:p>
          <a:p>
            <a:pPr eaLnBrk="1" hangingPunct="1">
              <a:buFontTx/>
              <a:buNone/>
            </a:pPr>
            <a:r>
              <a:rPr lang="en-US" smtClean="0">
                <a:solidFill>
                  <a:srgbClr val="0000FF"/>
                </a:solidFill>
              </a:rPr>
              <a:t>011001</a:t>
            </a:r>
          </a:p>
          <a:p>
            <a:pPr lvl="1" eaLnBrk="1" hangingPunct="1">
              <a:buFontTx/>
              <a:buNone/>
            </a:pPr>
            <a:r>
              <a:rPr lang="en-US" smtClean="0"/>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40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40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40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40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40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401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40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EBB863BD-18A6-4A59-ACB1-C4CA43DA1C0F}" type="slidenum">
              <a:rPr lang="en-US"/>
              <a:pPr>
                <a:defRPr/>
              </a:pPr>
              <a:t>2</a:t>
            </a:fld>
            <a:endParaRPr lang="en-US"/>
          </a:p>
        </p:txBody>
      </p:sp>
      <p:sp>
        <p:nvSpPr>
          <p:cNvPr id="18435" name="Rectangle 2"/>
          <p:cNvSpPr>
            <a:spLocks noGrp="1" noChangeArrowheads="1"/>
          </p:cNvSpPr>
          <p:nvPr>
            <p:ph type="title"/>
          </p:nvPr>
        </p:nvSpPr>
        <p:spPr>
          <a:xfrm>
            <a:off x="457200" y="609600"/>
            <a:ext cx="8382000" cy="685800"/>
          </a:xfrm>
        </p:spPr>
        <p:txBody>
          <a:bodyPr/>
          <a:lstStyle/>
          <a:p>
            <a:pPr eaLnBrk="1" hangingPunct="1"/>
            <a:r>
              <a:rPr lang="en-US" sz="3200" smtClean="0"/>
              <a:t>A Few Questions about Regular Expressions</a:t>
            </a:r>
          </a:p>
        </p:txBody>
      </p:sp>
      <p:sp>
        <p:nvSpPr>
          <p:cNvPr id="156675" name="Rectangle 3"/>
          <p:cNvSpPr>
            <a:spLocks noGrp="1" noChangeArrowheads="1"/>
          </p:cNvSpPr>
          <p:nvPr>
            <p:ph type="body" idx="1"/>
          </p:nvPr>
        </p:nvSpPr>
        <p:spPr/>
        <p:txBody>
          <a:bodyPr/>
          <a:lstStyle/>
          <a:p>
            <a:pPr eaLnBrk="1" hangingPunct="1"/>
            <a:r>
              <a:rPr lang="en-US" smtClean="0"/>
              <a:t>What does a regular expression represent?</a:t>
            </a:r>
          </a:p>
          <a:p>
            <a:pPr lvl="1" eaLnBrk="1" hangingPunct="1"/>
            <a:r>
              <a:rPr lang="en-US" smtClean="0"/>
              <a:t>just a set of strings</a:t>
            </a:r>
          </a:p>
          <a:p>
            <a:pPr eaLnBrk="1" hangingPunct="1"/>
            <a:r>
              <a:rPr lang="en-US" smtClean="0"/>
              <a:t>What are the basic components of r.e.'s?</a:t>
            </a:r>
          </a:p>
          <a:p>
            <a:pPr lvl="1" eaLnBrk="1" hangingPunct="1"/>
            <a:r>
              <a:rPr lang="en-US" smtClean="0"/>
              <a:t>e.g., we saw that </a:t>
            </a:r>
            <a:r>
              <a:rPr lang="en-US" smtClean="0">
                <a:solidFill>
                  <a:srgbClr val="0000FF"/>
                </a:solidFill>
              </a:rPr>
              <a:t>e+</a:t>
            </a:r>
            <a:r>
              <a:rPr lang="en-US" smtClean="0"/>
              <a:t> is the same as </a:t>
            </a:r>
            <a:r>
              <a:rPr lang="en-US" smtClean="0">
                <a:solidFill>
                  <a:srgbClr val="0000FF"/>
                </a:solidFill>
              </a:rPr>
              <a:t>ee*</a:t>
            </a:r>
            <a:endParaRPr lang="en-US" smtClean="0"/>
          </a:p>
          <a:p>
            <a:pPr eaLnBrk="1" hangingPunct="1"/>
            <a:r>
              <a:rPr lang="en-US" smtClean="0"/>
              <a:t>How are r.e.'s implemented?</a:t>
            </a:r>
          </a:p>
          <a:p>
            <a:pPr lvl="1" eaLnBrk="1" hangingPunct="1"/>
            <a:r>
              <a:rPr lang="en-US" smtClean="0"/>
              <a:t>we’ll see how to turn a r.e. into a program</a:t>
            </a:r>
          </a:p>
          <a:p>
            <a:pPr eaLnBrk="1" hangingPunct="1"/>
            <a:r>
              <a:rPr lang="en-US" smtClean="0"/>
              <a:t>Can r.e.'s represent all possible languages?</a:t>
            </a:r>
          </a:p>
          <a:p>
            <a:pPr lvl="1" eaLnBrk="1" hangingPunct="1"/>
            <a:r>
              <a:rPr lang="en-US" smtClean="0"/>
              <a:t>the answer turns out to be no!</a:t>
            </a:r>
          </a:p>
          <a:p>
            <a:pPr lvl="1" eaLnBrk="1" hangingPunct="1"/>
            <a:r>
              <a:rPr lang="en-US" smtClean="0"/>
              <a:t>the languages representable by regular expressions are called, appropriately, the </a:t>
            </a:r>
            <a:r>
              <a:rPr lang="en-US" i="1" smtClean="0"/>
              <a:t>regular languages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6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6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66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6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1848B229-C5C8-4550-B37E-0E00F3D17634}" type="slidenum">
              <a:rPr lang="en-US"/>
              <a:pPr>
                <a:defRPr/>
              </a:pPr>
              <a:t>20</a:t>
            </a:fld>
            <a:endParaRPr lang="en-US"/>
          </a:p>
        </p:txBody>
      </p:sp>
      <p:sp>
        <p:nvSpPr>
          <p:cNvPr id="55299" name="Rectangle 2"/>
          <p:cNvSpPr>
            <a:spLocks noGrp="1" noChangeArrowheads="1"/>
          </p:cNvSpPr>
          <p:nvPr>
            <p:ph type="title"/>
          </p:nvPr>
        </p:nvSpPr>
        <p:spPr/>
        <p:txBody>
          <a:bodyPr/>
          <a:lstStyle/>
          <a:p>
            <a:pPr eaLnBrk="1" hangingPunct="1"/>
            <a:r>
              <a:rPr lang="en-US" smtClean="0"/>
              <a:t>Example 5</a:t>
            </a:r>
          </a:p>
        </p:txBody>
      </p:sp>
      <p:sp>
        <p:nvSpPr>
          <p:cNvPr id="216067" name="Rectangle 3"/>
          <p:cNvSpPr>
            <a:spLocks noGrp="1" noChangeArrowheads="1"/>
          </p:cNvSpPr>
          <p:nvPr>
            <p:ph type="body" idx="1"/>
          </p:nvPr>
        </p:nvSpPr>
        <p:spPr/>
        <p:txBody>
          <a:bodyPr/>
          <a:lstStyle/>
          <a:p>
            <a:pPr eaLnBrk="1" hangingPunct="1"/>
            <a:r>
              <a:rPr lang="en-US" smtClean="0"/>
              <a:t>What language does this regular expression recognize?</a:t>
            </a:r>
          </a:p>
          <a:p>
            <a:pPr lvl="1" eaLnBrk="1" hangingPunct="1"/>
            <a:r>
              <a:rPr lang="en-US" sz="3200" smtClean="0">
                <a:solidFill>
                  <a:srgbClr val="0000FF"/>
                </a:solidFill>
              </a:rPr>
              <a:t>(</a:t>
            </a:r>
            <a:r>
              <a:rPr lang="en-US" smtClean="0">
                <a:solidFill>
                  <a:srgbClr val="0000FF"/>
                </a:solidFill>
              </a:rPr>
              <a:t> (1|ε)(0|1|...|9) | (2(0|1|2|3)) </a:t>
            </a:r>
            <a:r>
              <a:rPr lang="en-US" sz="3200" smtClean="0">
                <a:solidFill>
                  <a:srgbClr val="0000FF"/>
                </a:solidFill>
              </a:rPr>
              <a:t>)</a:t>
            </a:r>
            <a:r>
              <a:rPr lang="en-US" smtClean="0">
                <a:solidFill>
                  <a:srgbClr val="0000FF"/>
                </a:solidFill>
              </a:rPr>
              <a:t> : (0|1|...|5)(0|1|...|9)</a:t>
            </a:r>
            <a:endParaRPr lang="en-US" smtClean="0"/>
          </a:p>
          <a:p>
            <a:pPr lvl="1" eaLnBrk="1" hangingPunct="1"/>
            <a:endParaRPr lang="en-US" smtClean="0"/>
          </a:p>
          <a:p>
            <a:pPr eaLnBrk="1" hangingPunct="1"/>
            <a:r>
              <a:rPr lang="en-US" smtClean="0"/>
              <a:t>All valid times written in 24-hour format</a:t>
            </a:r>
          </a:p>
          <a:p>
            <a:pPr lvl="1" eaLnBrk="1" hangingPunct="1"/>
            <a:r>
              <a:rPr lang="en-US" smtClean="0">
                <a:solidFill>
                  <a:srgbClr val="0000FF"/>
                </a:solidFill>
              </a:rPr>
              <a:t>10:17</a:t>
            </a:r>
            <a:endParaRPr lang="en-US" smtClean="0"/>
          </a:p>
          <a:p>
            <a:pPr lvl="1" eaLnBrk="1" hangingPunct="1"/>
            <a:r>
              <a:rPr lang="en-US" smtClean="0">
                <a:solidFill>
                  <a:srgbClr val="0000FF"/>
                </a:solidFill>
              </a:rPr>
              <a:t>23:59</a:t>
            </a:r>
            <a:endParaRPr lang="en-US" smtClean="0"/>
          </a:p>
          <a:p>
            <a:pPr lvl="1" eaLnBrk="1" hangingPunct="1"/>
            <a:r>
              <a:rPr lang="en-US" smtClean="0">
                <a:solidFill>
                  <a:srgbClr val="0000FF"/>
                </a:solidFill>
              </a:rPr>
              <a:t>0:45</a:t>
            </a:r>
            <a:endParaRPr lang="en-US" smtClean="0"/>
          </a:p>
          <a:p>
            <a:pPr lvl="1" eaLnBrk="1" hangingPunct="1"/>
            <a:r>
              <a:rPr lang="en-US" smtClean="0">
                <a:solidFill>
                  <a:srgbClr val="0000FF"/>
                </a:solidFill>
              </a:rPr>
              <a:t>8:30</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0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606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606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60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D7D9B103-D9F3-49EA-8CEE-236B0B8EDF63}" type="slidenum">
              <a:rPr lang="en-US"/>
              <a:pPr>
                <a:defRPr/>
              </a:pPr>
              <a:t>21</a:t>
            </a:fld>
            <a:endParaRPr lang="en-US"/>
          </a:p>
        </p:txBody>
      </p:sp>
      <p:sp>
        <p:nvSpPr>
          <p:cNvPr id="57347" name="Rectangle 2"/>
          <p:cNvSpPr>
            <a:spLocks noGrp="1" noChangeArrowheads="1"/>
          </p:cNvSpPr>
          <p:nvPr>
            <p:ph type="title"/>
          </p:nvPr>
        </p:nvSpPr>
        <p:spPr/>
        <p:txBody>
          <a:bodyPr/>
          <a:lstStyle/>
          <a:p>
            <a:pPr eaLnBrk="1" hangingPunct="1"/>
            <a:r>
              <a:rPr lang="en-US" smtClean="0"/>
              <a:t>Two More Examples</a:t>
            </a:r>
          </a:p>
        </p:txBody>
      </p:sp>
      <p:sp>
        <p:nvSpPr>
          <p:cNvPr id="218115" name="Rectangle 3"/>
          <p:cNvSpPr>
            <a:spLocks noGrp="1" noChangeArrowheads="1"/>
          </p:cNvSpPr>
          <p:nvPr>
            <p:ph type="body" idx="1"/>
          </p:nvPr>
        </p:nvSpPr>
        <p:spPr/>
        <p:txBody>
          <a:bodyPr/>
          <a:lstStyle/>
          <a:p>
            <a:pPr eaLnBrk="1" hangingPunct="1"/>
            <a:r>
              <a:rPr lang="en-US" smtClean="0">
                <a:solidFill>
                  <a:srgbClr val="0000FF"/>
                </a:solidFill>
              </a:rPr>
              <a:t>(000|00|1)*</a:t>
            </a:r>
          </a:p>
          <a:p>
            <a:pPr lvl="1" eaLnBrk="1" hangingPunct="1"/>
            <a:r>
              <a:rPr lang="en-US" smtClean="0"/>
              <a:t>any string of </a:t>
            </a:r>
            <a:r>
              <a:rPr lang="en-US" smtClean="0">
                <a:solidFill>
                  <a:srgbClr val="0000FF"/>
                </a:solidFill>
              </a:rPr>
              <a:t>0</a:t>
            </a:r>
            <a:r>
              <a:rPr lang="en-US" smtClean="0"/>
              <a:t>'s and </a:t>
            </a:r>
            <a:r>
              <a:rPr lang="en-US" smtClean="0">
                <a:solidFill>
                  <a:srgbClr val="0000FF"/>
                </a:solidFill>
              </a:rPr>
              <a:t>1</a:t>
            </a:r>
            <a:r>
              <a:rPr lang="en-US" smtClean="0"/>
              <a:t>'s with no single </a:t>
            </a:r>
            <a:r>
              <a:rPr lang="en-US" smtClean="0">
                <a:solidFill>
                  <a:srgbClr val="0000FF"/>
                </a:solidFill>
              </a:rPr>
              <a:t>0</a:t>
            </a:r>
            <a:r>
              <a:rPr lang="en-US" smtClean="0"/>
              <a:t>’s</a:t>
            </a:r>
          </a:p>
          <a:p>
            <a:pPr eaLnBrk="1" hangingPunct="1"/>
            <a:r>
              <a:rPr lang="en-US" smtClean="0">
                <a:solidFill>
                  <a:srgbClr val="0000FF"/>
                </a:solidFill>
              </a:rPr>
              <a:t>(00|0000)*</a:t>
            </a:r>
          </a:p>
          <a:p>
            <a:pPr lvl="1" eaLnBrk="1" hangingPunct="1"/>
            <a:r>
              <a:rPr lang="en-US" smtClean="0"/>
              <a:t>strings with an even number of </a:t>
            </a:r>
            <a:r>
              <a:rPr lang="en-US" smtClean="0">
                <a:solidFill>
                  <a:srgbClr val="0000FF"/>
                </a:solidFill>
              </a:rPr>
              <a:t>0</a:t>
            </a:r>
            <a:r>
              <a:rPr lang="en-US" smtClean="0"/>
              <a:t>’s</a:t>
            </a:r>
          </a:p>
          <a:p>
            <a:pPr lvl="1" eaLnBrk="1" hangingPunct="1"/>
            <a:r>
              <a:rPr lang="en-US" smtClean="0"/>
              <a:t>notice that some strings can be accepted more than one way</a:t>
            </a:r>
          </a:p>
          <a:p>
            <a:pPr lvl="2" eaLnBrk="1" hangingPunct="1"/>
            <a:r>
              <a:rPr lang="en-US" smtClean="0">
                <a:solidFill>
                  <a:srgbClr val="0000FF"/>
                </a:solidFill>
              </a:rPr>
              <a:t>000000 = 00·00·00 = 00·0000 = 0000·00</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1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1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1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8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BD55B8F7-F25C-4A72-BE00-6C3A001D13F8}" type="slidenum">
              <a:rPr lang="en-US"/>
              <a:pPr>
                <a:defRPr/>
              </a:pPr>
              <a:t>22</a:t>
            </a:fld>
            <a:endParaRPr lang="en-US"/>
          </a:p>
        </p:txBody>
      </p:sp>
      <p:sp>
        <p:nvSpPr>
          <p:cNvPr id="59395" name="Rectangle 2"/>
          <p:cNvSpPr>
            <a:spLocks noGrp="1" noChangeArrowheads="1"/>
          </p:cNvSpPr>
          <p:nvPr>
            <p:ph type="title"/>
          </p:nvPr>
        </p:nvSpPr>
        <p:spPr/>
        <p:txBody>
          <a:bodyPr/>
          <a:lstStyle/>
          <a:p>
            <a:pPr eaLnBrk="1" hangingPunct="1"/>
            <a:r>
              <a:rPr lang="en-US" smtClean="0"/>
              <a:t>Regular Languages</a:t>
            </a:r>
          </a:p>
        </p:txBody>
      </p:sp>
      <p:sp>
        <p:nvSpPr>
          <p:cNvPr id="192515" name="Rectangle 3"/>
          <p:cNvSpPr>
            <a:spLocks noGrp="1" noChangeArrowheads="1"/>
          </p:cNvSpPr>
          <p:nvPr>
            <p:ph type="body" idx="1"/>
          </p:nvPr>
        </p:nvSpPr>
        <p:spPr>
          <a:xfrm>
            <a:off x="228600" y="1524000"/>
            <a:ext cx="8610600" cy="4876800"/>
          </a:xfrm>
        </p:spPr>
        <p:txBody>
          <a:bodyPr/>
          <a:lstStyle/>
          <a:p>
            <a:pPr eaLnBrk="1" hangingPunct="1"/>
            <a:r>
              <a:rPr lang="en-US" dirty="0" smtClean="0"/>
              <a:t>The languages that can be described using regular expressions are the </a:t>
            </a:r>
            <a:r>
              <a:rPr lang="en-US" i="1" dirty="0" smtClean="0"/>
              <a:t>regular languages</a:t>
            </a:r>
            <a:r>
              <a:rPr lang="en-US" dirty="0" smtClean="0"/>
              <a:t> or </a:t>
            </a:r>
            <a:r>
              <a:rPr lang="en-US" i="1" dirty="0" smtClean="0"/>
              <a:t>regular sets</a:t>
            </a:r>
            <a:endParaRPr lang="en-US" dirty="0" smtClean="0"/>
          </a:p>
          <a:p>
            <a:pPr eaLnBrk="1" hangingPunct="1"/>
            <a:r>
              <a:rPr lang="en-US" dirty="0" smtClean="0"/>
              <a:t>Not all languages are regular</a:t>
            </a:r>
          </a:p>
          <a:p>
            <a:pPr lvl="1" eaLnBrk="1" hangingPunct="1"/>
            <a:r>
              <a:rPr lang="en-US" dirty="0" smtClean="0"/>
              <a:t>examples (without proof):</a:t>
            </a:r>
          </a:p>
          <a:p>
            <a:pPr lvl="2" eaLnBrk="1" hangingPunct="1"/>
            <a:r>
              <a:rPr lang="en-US" dirty="0" smtClean="0"/>
              <a:t>the set of palindromes over </a:t>
            </a:r>
            <a:r>
              <a:rPr lang="en-US" dirty="0" smtClean="0">
                <a:solidFill>
                  <a:srgbClr val="0000FF"/>
                </a:solidFill>
              </a:rPr>
              <a:t>Σ</a:t>
            </a:r>
            <a:endParaRPr lang="en-US" dirty="0" smtClean="0"/>
          </a:p>
          <a:p>
            <a:pPr lvl="2" eaLnBrk="1" hangingPunct="1"/>
            <a:r>
              <a:rPr lang="en-US" dirty="0" smtClean="0">
                <a:solidFill>
                  <a:srgbClr val="0000FF"/>
                </a:solidFill>
              </a:rPr>
              <a:t>{ </a:t>
            </a:r>
            <a:r>
              <a:rPr lang="en-US" dirty="0" err="1" smtClean="0">
                <a:solidFill>
                  <a:srgbClr val="0000FF"/>
                </a:solidFill>
              </a:rPr>
              <a:t>a</a:t>
            </a:r>
            <a:r>
              <a:rPr lang="en-US" baseline="30000" dirty="0" err="1" smtClean="0">
                <a:solidFill>
                  <a:srgbClr val="0000FF"/>
                </a:solidFill>
              </a:rPr>
              <a:t>n</a:t>
            </a:r>
            <a:r>
              <a:rPr lang="en-US" dirty="0" err="1" smtClean="0">
                <a:solidFill>
                  <a:srgbClr val="0000FF"/>
                </a:solidFill>
              </a:rPr>
              <a:t>b</a:t>
            </a:r>
            <a:r>
              <a:rPr lang="en-US" baseline="30000" dirty="0" err="1" smtClean="0">
                <a:solidFill>
                  <a:srgbClr val="0000FF"/>
                </a:solidFill>
              </a:rPr>
              <a:t>n</a:t>
            </a:r>
            <a:r>
              <a:rPr lang="en-US" dirty="0" smtClean="0">
                <a:solidFill>
                  <a:srgbClr val="0000FF"/>
                </a:solidFill>
              </a:rPr>
              <a:t> </a:t>
            </a:r>
            <a:r>
              <a:rPr lang="en-US" dirty="0" smtClean="0">
                <a:solidFill>
                  <a:srgbClr val="0000FF"/>
                </a:solidFill>
              </a:rPr>
              <a:t>| n &gt; 0 }   (a</a:t>
            </a:r>
            <a:r>
              <a:rPr lang="en-US" baseline="30000" dirty="0" smtClean="0">
                <a:solidFill>
                  <a:srgbClr val="0000FF"/>
                </a:solidFill>
              </a:rPr>
              <a:t>n</a:t>
            </a:r>
            <a:r>
              <a:rPr lang="en-US" dirty="0" smtClean="0">
                <a:solidFill>
                  <a:srgbClr val="0000FF"/>
                </a:solidFill>
              </a:rPr>
              <a:t> = </a:t>
            </a:r>
            <a:r>
              <a:rPr lang="en-US" dirty="0" smtClean="0"/>
              <a:t>sequence of </a:t>
            </a:r>
            <a:r>
              <a:rPr lang="en-US" dirty="0" smtClean="0">
                <a:solidFill>
                  <a:srgbClr val="0000FF"/>
                </a:solidFill>
              </a:rPr>
              <a:t>n a’s)</a:t>
            </a:r>
            <a:endParaRPr lang="en-US" dirty="0" smtClean="0"/>
          </a:p>
          <a:p>
            <a:pPr eaLnBrk="1" hangingPunct="1"/>
            <a:r>
              <a:rPr lang="en-US" dirty="0" smtClean="0"/>
              <a:t>Almost all programming languages are not regular</a:t>
            </a:r>
          </a:p>
          <a:p>
            <a:pPr lvl="1" eaLnBrk="1" hangingPunct="1"/>
            <a:r>
              <a:rPr lang="en-US" dirty="0" smtClean="0"/>
              <a:t>but aspects of them sometimes are (e.g., identifiers)</a:t>
            </a:r>
          </a:p>
          <a:p>
            <a:pPr lvl="1" eaLnBrk="1" hangingPunct="1"/>
            <a:r>
              <a:rPr lang="en-US" dirty="0" smtClean="0"/>
              <a:t>regular expressions are commonly used in parsing tools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25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25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25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25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251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2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3EB2D0E5-CC7B-4882-B4B9-FC3254461582}" type="slidenum">
              <a:rPr lang="en-US"/>
              <a:pPr>
                <a:defRPr/>
              </a:pPr>
              <a:t>23</a:t>
            </a:fld>
            <a:endParaRPr lang="en-US"/>
          </a:p>
        </p:txBody>
      </p:sp>
      <p:sp>
        <p:nvSpPr>
          <p:cNvPr id="61443" name="Rectangle 2"/>
          <p:cNvSpPr>
            <a:spLocks noGrp="1" noChangeArrowheads="1"/>
          </p:cNvSpPr>
          <p:nvPr>
            <p:ph type="title"/>
          </p:nvPr>
        </p:nvSpPr>
        <p:spPr/>
        <p:txBody>
          <a:bodyPr/>
          <a:lstStyle/>
          <a:p>
            <a:pPr eaLnBrk="1" hangingPunct="1"/>
            <a:r>
              <a:rPr lang="en-US" smtClean="0"/>
              <a:t>Ruby Regular Expressions</a:t>
            </a:r>
          </a:p>
        </p:txBody>
      </p:sp>
      <p:sp>
        <p:nvSpPr>
          <p:cNvPr id="157699" name="Rectangle 3"/>
          <p:cNvSpPr>
            <a:spLocks noGrp="1" noChangeArrowheads="1"/>
          </p:cNvSpPr>
          <p:nvPr>
            <p:ph type="body" idx="1"/>
          </p:nvPr>
        </p:nvSpPr>
        <p:spPr>
          <a:xfrm>
            <a:off x="381000" y="1524000"/>
            <a:ext cx="8153400" cy="4876800"/>
          </a:xfrm>
        </p:spPr>
        <p:txBody>
          <a:bodyPr/>
          <a:lstStyle/>
          <a:p>
            <a:pPr eaLnBrk="1" hangingPunct="1"/>
            <a:r>
              <a:rPr lang="en-US" smtClean="0"/>
              <a:t>Almost all of the features we’ve seen for Ruby r.e.'s can be reduced to this formal definition</a:t>
            </a:r>
          </a:p>
          <a:p>
            <a:pPr lvl="1" eaLnBrk="1" hangingPunct="1"/>
            <a:r>
              <a:rPr lang="en-US" smtClean="0">
                <a:solidFill>
                  <a:srgbClr val="0000FF"/>
                </a:solidFill>
              </a:rPr>
              <a:t>/Ruby/</a:t>
            </a:r>
            <a:r>
              <a:rPr lang="en-US" smtClean="0"/>
              <a:t> – concatenation of single-character r.e.'s</a:t>
            </a:r>
          </a:p>
          <a:p>
            <a:pPr lvl="1" eaLnBrk="1" hangingPunct="1"/>
            <a:r>
              <a:rPr lang="en-US" smtClean="0">
                <a:solidFill>
                  <a:srgbClr val="0000FF"/>
                </a:solidFill>
              </a:rPr>
              <a:t>/(Ruby|Regular)/</a:t>
            </a:r>
            <a:r>
              <a:rPr lang="en-US" smtClean="0"/>
              <a:t> – union</a:t>
            </a:r>
          </a:p>
          <a:p>
            <a:pPr lvl="1" eaLnBrk="1" hangingPunct="1"/>
            <a:r>
              <a:rPr lang="en-US" smtClean="0">
                <a:solidFill>
                  <a:srgbClr val="0000FF"/>
                </a:solidFill>
              </a:rPr>
              <a:t>/(Ruby)*/</a:t>
            </a:r>
            <a:r>
              <a:rPr lang="en-US" smtClean="0"/>
              <a:t> – Kleene closure</a:t>
            </a:r>
          </a:p>
          <a:p>
            <a:pPr lvl="1" eaLnBrk="1" hangingPunct="1"/>
            <a:r>
              <a:rPr lang="en-US" smtClean="0">
                <a:solidFill>
                  <a:srgbClr val="0000FF"/>
                </a:solidFill>
              </a:rPr>
              <a:t>/(Ruby)+/</a:t>
            </a:r>
            <a:r>
              <a:rPr lang="en-US" smtClean="0"/>
              <a:t> – same as </a:t>
            </a:r>
            <a:r>
              <a:rPr lang="en-US" smtClean="0">
                <a:solidFill>
                  <a:srgbClr val="0000FF"/>
                </a:solidFill>
              </a:rPr>
              <a:t>(Ruby)(Ruby)*</a:t>
            </a:r>
            <a:endParaRPr lang="en-US" smtClean="0"/>
          </a:p>
          <a:p>
            <a:pPr lvl="1" eaLnBrk="1" hangingPunct="1"/>
            <a:r>
              <a:rPr lang="en-US" smtClean="0">
                <a:solidFill>
                  <a:srgbClr val="0000FF"/>
                </a:solidFill>
              </a:rPr>
              <a:t>/(Ruby)?/</a:t>
            </a:r>
            <a:r>
              <a:rPr lang="en-US" smtClean="0"/>
              <a:t> – same as (</a:t>
            </a:r>
            <a:r>
              <a:rPr lang="en-US" smtClean="0">
                <a:solidFill>
                  <a:srgbClr val="0000FF"/>
                </a:solidFill>
              </a:rPr>
              <a:t>ε|(Ruby))</a:t>
            </a:r>
            <a:r>
              <a:rPr lang="en-US" smtClean="0"/>
              <a:t>  (</a:t>
            </a:r>
            <a:r>
              <a:rPr lang="en-US" smtClean="0">
                <a:solidFill>
                  <a:srgbClr val="0000FF"/>
                </a:solidFill>
              </a:rPr>
              <a:t>//</a:t>
            </a:r>
            <a:r>
              <a:rPr lang="en-US" smtClean="0"/>
              <a:t> is </a:t>
            </a:r>
            <a:r>
              <a:rPr lang="en-US" smtClean="0">
                <a:solidFill>
                  <a:srgbClr val="0000FF"/>
                </a:solidFill>
              </a:rPr>
              <a:t>ε</a:t>
            </a:r>
            <a:r>
              <a:rPr lang="en-US" smtClean="0"/>
              <a:t>)</a:t>
            </a:r>
          </a:p>
          <a:p>
            <a:pPr lvl="1" eaLnBrk="1" hangingPunct="1"/>
            <a:r>
              <a:rPr lang="en-US" smtClean="0">
                <a:solidFill>
                  <a:srgbClr val="0000FF"/>
                </a:solidFill>
              </a:rPr>
              <a:t>/[a-z]/</a:t>
            </a:r>
            <a:r>
              <a:rPr lang="en-US" smtClean="0"/>
              <a:t> – same as (</a:t>
            </a:r>
            <a:r>
              <a:rPr lang="en-US" smtClean="0">
                <a:solidFill>
                  <a:srgbClr val="0000FF"/>
                </a:solidFill>
              </a:rPr>
              <a:t>a|b|c|...|z)</a:t>
            </a:r>
            <a:endParaRPr lang="en-US" smtClean="0"/>
          </a:p>
          <a:p>
            <a:pPr lvl="1" eaLnBrk="1" hangingPunct="1"/>
            <a:r>
              <a:rPr lang="en-US" smtClean="0">
                <a:solidFill>
                  <a:srgbClr val="0000FF"/>
                </a:solidFill>
              </a:rPr>
              <a:t>/ [^0-9]/</a:t>
            </a:r>
            <a:r>
              <a:rPr lang="en-US" smtClean="0"/>
              <a:t> – same as (</a:t>
            </a:r>
            <a:r>
              <a:rPr lang="en-US" smtClean="0">
                <a:solidFill>
                  <a:srgbClr val="0000FF"/>
                </a:solidFill>
              </a:rPr>
              <a:t>a|b|c|...)</a:t>
            </a:r>
            <a:r>
              <a:rPr lang="en-US" smtClean="0"/>
              <a:t> for </a:t>
            </a:r>
            <a:r>
              <a:rPr lang="en-US" smtClean="0">
                <a:solidFill>
                  <a:srgbClr val="0000FF"/>
                </a:solidFill>
              </a:rPr>
              <a:t>a,b,c,... ∈ Σ - {0..9}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76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7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solidFill>
                  <a:srgbClr val="000000"/>
                </a:solidFill>
              </a:rPr>
              <a:t>CMSC 330</a:t>
            </a:r>
          </a:p>
        </p:txBody>
      </p:sp>
      <p:sp>
        <p:nvSpPr>
          <p:cNvPr id="6" name="Slide Number Placeholder 4"/>
          <p:cNvSpPr>
            <a:spLocks noGrp="1"/>
          </p:cNvSpPr>
          <p:nvPr>
            <p:ph type="sldNum" sz="quarter" idx="11"/>
          </p:nvPr>
        </p:nvSpPr>
        <p:spPr/>
        <p:txBody>
          <a:bodyPr/>
          <a:lstStyle/>
          <a:p>
            <a:pPr>
              <a:defRPr/>
            </a:pPr>
            <a:fld id="{24796237-5C0A-47D9-9CFA-D7E685D0117F}" type="slidenum">
              <a:rPr lang="en-US">
                <a:solidFill>
                  <a:srgbClr val="000000"/>
                </a:solidFill>
              </a:rPr>
              <a:pPr>
                <a:defRPr/>
              </a:pPr>
              <a:t>24</a:t>
            </a:fld>
            <a:endParaRPr lang="en-US">
              <a:solidFill>
                <a:srgbClr val="000000"/>
              </a:solidFill>
            </a:endParaRPr>
          </a:p>
        </p:txBody>
      </p:sp>
      <p:sp>
        <p:nvSpPr>
          <p:cNvPr id="63491" name="Rectangle 2"/>
          <p:cNvSpPr>
            <a:spLocks noGrp="1" noChangeArrowheads="1"/>
          </p:cNvSpPr>
          <p:nvPr>
            <p:ph type="title"/>
          </p:nvPr>
        </p:nvSpPr>
        <p:spPr/>
        <p:txBody>
          <a:bodyPr/>
          <a:lstStyle/>
          <a:p>
            <a:r>
              <a:rPr lang="en-US" smtClean="0"/>
              <a:t>Practice: Amino Acid counting in DNA</a:t>
            </a:r>
          </a:p>
        </p:txBody>
      </p:sp>
      <p:sp>
        <p:nvSpPr>
          <p:cNvPr id="63492" name="Rectangle 3"/>
          <p:cNvSpPr>
            <a:spLocks noGrp="1" noChangeArrowheads="1"/>
          </p:cNvSpPr>
          <p:nvPr>
            <p:ph type="body" idx="1"/>
          </p:nvPr>
        </p:nvSpPr>
        <p:spPr/>
        <p:txBody>
          <a:bodyPr/>
          <a:lstStyle/>
          <a:p>
            <a:pPr marL="0" indent="0">
              <a:buFontTx/>
              <a:buNone/>
            </a:pPr>
            <a:r>
              <a:rPr lang="en-US" smtClean="0"/>
              <a:t>Write a method that will take a filename and read through that file counting the number of times each group of three letters appears so these numbers can be accessed from a hash.</a:t>
            </a:r>
          </a:p>
          <a:p>
            <a:pPr marL="0" indent="0">
              <a:buFontTx/>
              <a:buNone/>
            </a:pPr>
            <a:r>
              <a:rPr lang="en-US" sz="2400" smtClean="0"/>
              <a:t>(Assume that the number of chars per line is a multiple of 3.)</a:t>
            </a:r>
          </a:p>
        </p:txBody>
      </p:sp>
      <p:sp>
        <p:nvSpPr>
          <p:cNvPr id="63493" name="Rectangle 4"/>
          <p:cNvSpPr>
            <a:spLocks noChangeArrowheads="1"/>
          </p:cNvSpPr>
          <p:nvPr/>
        </p:nvSpPr>
        <p:spPr bwMode="auto">
          <a:xfrm>
            <a:off x="381000" y="4203700"/>
            <a:ext cx="8415338" cy="1739900"/>
          </a:xfrm>
          <a:prstGeom prst="rect">
            <a:avLst/>
          </a:prstGeom>
          <a:noFill/>
          <a:ln w="12700">
            <a:noFill/>
            <a:miter lim="800000"/>
            <a:headEnd/>
            <a:tailEnd/>
          </a:ln>
        </p:spPr>
        <p:txBody>
          <a:bodyPr wrap="none">
            <a:spAutoFit/>
          </a:bodyPr>
          <a:lstStyle/>
          <a:p>
            <a:r>
              <a:rPr lang="en-US">
                <a:solidFill>
                  <a:srgbClr val="000000"/>
                </a:solidFill>
              </a:rPr>
              <a:t>gcggcattcagcacccgtatactgttaagcaatccagatttttgtgtataacataccggc</a:t>
            </a:r>
          </a:p>
          <a:p>
            <a:r>
              <a:rPr lang="en-US">
                <a:solidFill>
                  <a:srgbClr val="000000"/>
                </a:solidFill>
              </a:rPr>
              <a:t>catactgaagcattcattgaggctagcgctgataacagtagcgctaacaatgggggaatg</a:t>
            </a:r>
          </a:p>
          <a:p>
            <a:r>
              <a:rPr lang="en-US">
                <a:solidFill>
                  <a:srgbClr val="000000"/>
                </a:solidFill>
              </a:rPr>
              <a:t>tggcaatacggtgcgattactaagagccgggaccacacaccccgtaaggatggagcgtgg</a:t>
            </a:r>
          </a:p>
          <a:p>
            <a:r>
              <a:rPr lang="en-US">
                <a:solidFill>
                  <a:srgbClr val="000000"/>
                </a:solidFill>
              </a:rPr>
              <a:t>taacataataatccgttcaagcagtgggcgaaggtggagatgttccagtaagaatagtgg</a:t>
            </a:r>
          </a:p>
          <a:p>
            <a:r>
              <a:rPr lang="en-US">
                <a:solidFill>
                  <a:srgbClr val="000000"/>
                </a:solidFill>
              </a:rPr>
              <a:t>gggcctactacccatggtacataattaagagatcgtcaatcttgagacggtcaatggtac</a:t>
            </a:r>
          </a:p>
          <a:p>
            <a:r>
              <a:rPr lang="en-US">
                <a:solidFill>
                  <a:srgbClr val="000000"/>
                </a:solidFill>
              </a:rPr>
              <a:t>cgagactatatcactcaactccggacgtatgcgcttactggtcacctcgttactgacgga</a:t>
            </a:r>
            <a:endParaRPr lang="en-US" sz="2400">
              <a:solidFill>
                <a:srgbClr val="000000"/>
              </a:solidFill>
              <a:latin typeface="Arial" charset="0"/>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Footer Placeholder 3"/>
          <p:cNvSpPr>
            <a:spLocks noGrp="1"/>
          </p:cNvSpPr>
          <p:nvPr>
            <p:ph type="ftr" sz="quarter" idx="10"/>
          </p:nvPr>
        </p:nvSpPr>
        <p:spPr/>
        <p:txBody>
          <a:bodyPr/>
          <a:lstStyle/>
          <a:p>
            <a:pPr>
              <a:defRPr/>
            </a:pPr>
            <a:r>
              <a:rPr lang="en-US">
                <a:solidFill>
                  <a:srgbClr val="000000"/>
                </a:solidFill>
              </a:rPr>
              <a:t>CMSC 330</a:t>
            </a:r>
          </a:p>
        </p:txBody>
      </p:sp>
      <p:sp>
        <p:nvSpPr>
          <p:cNvPr id="18" name="Slide Number Placeholder 4"/>
          <p:cNvSpPr>
            <a:spLocks noGrp="1"/>
          </p:cNvSpPr>
          <p:nvPr>
            <p:ph type="sldNum" sz="quarter" idx="11"/>
          </p:nvPr>
        </p:nvSpPr>
        <p:spPr/>
        <p:txBody>
          <a:bodyPr/>
          <a:lstStyle/>
          <a:p>
            <a:pPr>
              <a:defRPr/>
            </a:pPr>
            <a:fld id="{916C4ED5-9AF4-4117-82D5-2C3D46C75BE7}" type="slidenum">
              <a:rPr lang="en-US">
                <a:solidFill>
                  <a:srgbClr val="000000"/>
                </a:solidFill>
              </a:rPr>
              <a:pPr>
                <a:defRPr/>
              </a:pPr>
              <a:t>25</a:t>
            </a:fld>
            <a:endParaRPr lang="en-US">
              <a:solidFill>
                <a:srgbClr val="000000"/>
              </a:solidFill>
            </a:endParaRPr>
          </a:p>
        </p:txBody>
      </p:sp>
      <p:sp>
        <p:nvSpPr>
          <p:cNvPr id="65539" name="Rectangle 2"/>
          <p:cNvSpPr>
            <a:spLocks noGrp="1" noChangeArrowheads="1"/>
          </p:cNvSpPr>
          <p:nvPr>
            <p:ph type="title"/>
          </p:nvPr>
        </p:nvSpPr>
        <p:spPr/>
        <p:txBody>
          <a:bodyPr/>
          <a:lstStyle/>
          <a:p>
            <a:r>
              <a:rPr lang="en-US" smtClean="0"/>
              <a:t>Practice: Amino Acid counting in DNA</a:t>
            </a:r>
          </a:p>
        </p:txBody>
      </p:sp>
      <p:sp>
        <p:nvSpPr>
          <p:cNvPr id="65540" name="Rectangle 3"/>
          <p:cNvSpPr>
            <a:spLocks noChangeArrowheads="1"/>
          </p:cNvSpPr>
          <p:nvPr/>
        </p:nvSpPr>
        <p:spPr bwMode="auto">
          <a:xfrm>
            <a:off x="1600200" y="1752600"/>
            <a:ext cx="4733925" cy="4246563"/>
          </a:xfrm>
          <a:prstGeom prst="rect">
            <a:avLst/>
          </a:prstGeom>
          <a:noFill/>
          <a:ln w="12700">
            <a:solidFill>
              <a:schemeClr val="tx1"/>
            </a:solidFill>
            <a:miter lim="800000"/>
            <a:headEnd/>
            <a:tailEnd/>
          </a:ln>
        </p:spPr>
        <p:txBody>
          <a:bodyPr wrap="none">
            <a:spAutoFit/>
          </a:bodyPr>
          <a:lstStyle/>
          <a:p>
            <a:r>
              <a:rPr lang="en-US">
                <a:solidFill>
                  <a:srgbClr val="000000"/>
                </a:solidFill>
              </a:rPr>
              <a:t>def countaa(filename)</a:t>
            </a:r>
          </a:p>
          <a:p>
            <a:r>
              <a:rPr lang="en-US">
                <a:solidFill>
                  <a:srgbClr val="000000"/>
                </a:solidFill>
              </a:rPr>
              <a:t>   file = File.new(filename, "r")</a:t>
            </a:r>
          </a:p>
          <a:p>
            <a:r>
              <a:rPr lang="en-US">
                <a:solidFill>
                  <a:srgbClr val="000000"/>
                </a:solidFill>
              </a:rPr>
              <a:t>   lines = file.readlines</a:t>
            </a:r>
          </a:p>
          <a:p>
            <a:r>
              <a:rPr lang="en-US">
                <a:solidFill>
                  <a:srgbClr val="000000"/>
                </a:solidFill>
              </a:rPr>
              <a:t>   hash = Hash.new</a:t>
            </a:r>
          </a:p>
          <a:p>
            <a:r>
              <a:rPr lang="en-US">
                <a:solidFill>
                  <a:srgbClr val="000000"/>
                </a:solidFill>
              </a:rPr>
              <a:t>   lines.each{ |line|</a:t>
            </a:r>
          </a:p>
          <a:p>
            <a:r>
              <a:rPr lang="en-US">
                <a:solidFill>
                  <a:srgbClr val="000000"/>
                </a:solidFill>
              </a:rPr>
              <a:t>      acids = line.scan(/.../)</a:t>
            </a:r>
          </a:p>
          <a:p>
            <a:r>
              <a:rPr lang="en-US">
                <a:solidFill>
                  <a:srgbClr val="000000"/>
                </a:solidFill>
              </a:rPr>
              <a:t>      acids.each{ |aa|</a:t>
            </a:r>
          </a:p>
          <a:p>
            <a:r>
              <a:rPr lang="en-US">
                <a:solidFill>
                  <a:srgbClr val="000000"/>
                </a:solidFill>
              </a:rPr>
              <a:t>        if hash[aa] == nil</a:t>
            </a:r>
          </a:p>
          <a:p>
            <a:r>
              <a:rPr lang="en-US">
                <a:solidFill>
                  <a:srgbClr val="000000"/>
                </a:solidFill>
              </a:rPr>
              <a:t>          hash[aa] = 1</a:t>
            </a:r>
          </a:p>
          <a:p>
            <a:r>
              <a:rPr lang="en-US">
                <a:solidFill>
                  <a:srgbClr val="000000"/>
                </a:solidFill>
              </a:rPr>
              <a:t>        else</a:t>
            </a:r>
          </a:p>
          <a:p>
            <a:r>
              <a:rPr lang="en-US">
                <a:solidFill>
                  <a:srgbClr val="000000"/>
                </a:solidFill>
              </a:rPr>
              <a:t>          hash[aa] += 1</a:t>
            </a:r>
          </a:p>
          <a:p>
            <a:r>
              <a:rPr lang="en-US">
                <a:solidFill>
                  <a:srgbClr val="000000"/>
                </a:solidFill>
              </a:rPr>
              <a:t>        end</a:t>
            </a:r>
          </a:p>
          <a:p>
            <a:r>
              <a:rPr lang="en-US">
                <a:solidFill>
                  <a:srgbClr val="000000"/>
                </a:solidFill>
              </a:rPr>
              <a:t>      }</a:t>
            </a:r>
          </a:p>
          <a:p>
            <a:r>
              <a:rPr lang="en-US">
                <a:solidFill>
                  <a:srgbClr val="000000"/>
                </a:solidFill>
              </a:rPr>
              <a:t>   }</a:t>
            </a:r>
          </a:p>
          <a:p>
            <a:r>
              <a:rPr lang="en-US">
                <a:solidFill>
                  <a:srgbClr val="000000"/>
                </a:solidFill>
              </a:rPr>
              <a:t>end</a:t>
            </a:r>
          </a:p>
        </p:txBody>
      </p:sp>
      <p:sp>
        <p:nvSpPr>
          <p:cNvPr id="1400836" name="Line 4"/>
          <p:cNvSpPr>
            <a:spLocks noChangeShapeType="1"/>
          </p:cNvSpPr>
          <p:nvPr/>
        </p:nvSpPr>
        <p:spPr bwMode="auto">
          <a:xfrm flipH="1">
            <a:off x="5105400" y="2773363"/>
            <a:ext cx="1828800" cy="76200"/>
          </a:xfrm>
          <a:prstGeom prst="line">
            <a:avLst/>
          </a:prstGeom>
          <a:noFill/>
          <a:ln w="38100">
            <a:solidFill>
              <a:srgbClr val="FF0000"/>
            </a:solidFill>
            <a:round/>
            <a:headEnd/>
            <a:tailEnd type="arrow" w="lg" len="lg"/>
          </a:ln>
        </p:spPr>
        <p:txBody>
          <a:bodyPr wrap="none" anchor="ctr"/>
          <a:lstStyle/>
          <a:p>
            <a:endParaRPr lang="en-US"/>
          </a:p>
        </p:txBody>
      </p:sp>
      <p:sp>
        <p:nvSpPr>
          <p:cNvPr id="1400837" name="Text Box 5"/>
          <p:cNvSpPr txBox="1">
            <a:spLocks noChangeArrowheads="1"/>
          </p:cNvSpPr>
          <p:nvPr/>
        </p:nvSpPr>
        <p:spPr bwMode="auto">
          <a:xfrm>
            <a:off x="6934200" y="2362200"/>
            <a:ext cx="2057400" cy="2301875"/>
          </a:xfrm>
          <a:prstGeom prst="rect">
            <a:avLst/>
          </a:prstGeom>
          <a:noFill/>
          <a:ln w="12700">
            <a:solidFill>
              <a:srgbClr val="FF0000"/>
            </a:solidFill>
            <a:miter lim="800000"/>
            <a:headEnd/>
            <a:tailEnd/>
          </a:ln>
        </p:spPr>
        <p:txBody>
          <a:bodyPr>
            <a:spAutoFit/>
          </a:bodyPr>
          <a:lstStyle/>
          <a:p>
            <a:r>
              <a:rPr lang="en-US" sz="2000" b="0">
                <a:solidFill>
                  <a:srgbClr val="FF0000"/>
                </a:solidFill>
                <a:latin typeface="Arial" charset="0"/>
              </a:rPr>
              <a:t>initialize the hash, or you will get an error when trying to index into an array with a string</a:t>
            </a:r>
          </a:p>
        </p:txBody>
      </p:sp>
      <p:sp>
        <p:nvSpPr>
          <p:cNvPr id="1400838" name="Line 6"/>
          <p:cNvSpPr>
            <a:spLocks noChangeShapeType="1"/>
          </p:cNvSpPr>
          <p:nvPr/>
        </p:nvSpPr>
        <p:spPr bwMode="auto">
          <a:xfrm flipH="1">
            <a:off x="5334000" y="3733800"/>
            <a:ext cx="1600200" cy="533400"/>
          </a:xfrm>
          <a:prstGeom prst="line">
            <a:avLst/>
          </a:prstGeom>
          <a:noFill/>
          <a:ln w="38100">
            <a:solidFill>
              <a:srgbClr val="FF0000"/>
            </a:solidFill>
            <a:round/>
            <a:headEnd/>
            <a:tailEnd type="arrow" w="lg" len="lg"/>
          </a:ln>
        </p:spPr>
        <p:txBody>
          <a:bodyPr wrap="none" anchor="ctr"/>
          <a:lstStyle/>
          <a:p>
            <a:endParaRPr lang="en-US"/>
          </a:p>
        </p:txBody>
      </p:sp>
      <p:sp>
        <p:nvSpPr>
          <p:cNvPr id="1400839" name="Text Box 7"/>
          <p:cNvSpPr txBox="1">
            <a:spLocks noChangeArrowheads="1"/>
          </p:cNvSpPr>
          <p:nvPr/>
        </p:nvSpPr>
        <p:spPr bwMode="auto">
          <a:xfrm>
            <a:off x="212725" y="1600200"/>
            <a:ext cx="1311275" cy="1016000"/>
          </a:xfrm>
          <a:prstGeom prst="rect">
            <a:avLst/>
          </a:prstGeom>
          <a:noFill/>
          <a:ln w="12700">
            <a:solidFill>
              <a:srgbClr val="FF0000"/>
            </a:solidFill>
            <a:miter lim="800000"/>
            <a:headEnd/>
            <a:tailEnd/>
          </a:ln>
        </p:spPr>
        <p:txBody>
          <a:bodyPr>
            <a:spAutoFit/>
          </a:bodyPr>
          <a:lstStyle/>
          <a:p>
            <a:r>
              <a:rPr lang="en-US" sz="2000" b="0">
                <a:solidFill>
                  <a:srgbClr val="FF0000"/>
                </a:solidFill>
                <a:latin typeface="Arial" charset="0"/>
              </a:rPr>
              <a:t>get the file handle</a:t>
            </a:r>
          </a:p>
        </p:txBody>
      </p:sp>
      <p:sp>
        <p:nvSpPr>
          <p:cNvPr id="1400840" name="Text Box 8"/>
          <p:cNvSpPr txBox="1">
            <a:spLocks noChangeArrowheads="1"/>
          </p:cNvSpPr>
          <p:nvPr/>
        </p:nvSpPr>
        <p:spPr bwMode="auto">
          <a:xfrm>
            <a:off x="212725" y="2647950"/>
            <a:ext cx="1311275" cy="1016000"/>
          </a:xfrm>
          <a:prstGeom prst="rect">
            <a:avLst/>
          </a:prstGeom>
          <a:noFill/>
          <a:ln w="12700">
            <a:solidFill>
              <a:srgbClr val="FF0000"/>
            </a:solidFill>
            <a:miter lim="800000"/>
            <a:headEnd/>
            <a:tailEnd/>
          </a:ln>
        </p:spPr>
        <p:txBody>
          <a:bodyPr>
            <a:spAutoFit/>
          </a:bodyPr>
          <a:lstStyle/>
          <a:p>
            <a:r>
              <a:rPr lang="en-US" sz="2000" b="0">
                <a:solidFill>
                  <a:srgbClr val="FF0000"/>
                </a:solidFill>
                <a:latin typeface="Arial" charset="0"/>
              </a:rPr>
              <a:t>array of lines from the file</a:t>
            </a:r>
          </a:p>
        </p:txBody>
      </p:sp>
      <p:sp>
        <p:nvSpPr>
          <p:cNvPr id="1400841" name="Text Box 9"/>
          <p:cNvSpPr txBox="1">
            <a:spLocks noChangeArrowheads="1"/>
          </p:cNvSpPr>
          <p:nvPr/>
        </p:nvSpPr>
        <p:spPr bwMode="auto">
          <a:xfrm>
            <a:off x="228600" y="3962400"/>
            <a:ext cx="1295400" cy="1016000"/>
          </a:xfrm>
          <a:prstGeom prst="rect">
            <a:avLst/>
          </a:prstGeom>
          <a:noFill/>
          <a:ln w="12700">
            <a:solidFill>
              <a:srgbClr val="FF0000"/>
            </a:solidFill>
            <a:miter lim="800000"/>
            <a:headEnd/>
            <a:tailEnd/>
          </a:ln>
        </p:spPr>
        <p:txBody>
          <a:bodyPr>
            <a:spAutoFit/>
          </a:bodyPr>
          <a:lstStyle/>
          <a:p>
            <a:r>
              <a:rPr lang="en-US" sz="2000" b="0">
                <a:solidFill>
                  <a:srgbClr val="FF0000"/>
                </a:solidFill>
                <a:latin typeface="Arial" charset="0"/>
              </a:rPr>
              <a:t>for each line in the file</a:t>
            </a:r>
          </a:p>
        </p:txBody>
      </p:sp>
      <p:sp>
        <p:nvSpPr>
          <p:cNvPr id="1400842" name="Text Box 10"/>
          <p:cNvSpPr txBox="1">
            <a:spLocks noChangeArrowheads="1"/>
          </p:cNvSpPr>
          <p:nvPr/>
        </p:nvSpPr>
        <p:spPr bwMode="auto">
          <a:xfrm>
            <a:off x="212725" y="5086350"/>
            <a:ext cx="1311275" cy="1016000"/>
          </a:xfrm>
          <a:prstGeom prst="rect">
            <a:avLst/>
          </a:prstGeom>
          <a:noFill/>
          <a:ln w="12700">
            <a:solidFill>
              <a:srgbClr val="FF0000"/>
            </a:solidFill>
            <a:miter lim="800000"/>
            <a:headEnd/>
            <a:tailEnd/>
          </a:ln>
        </p:spPr>
        <p:txBody>
          <a:bodyPr>
            <a:spAutoFit/>
          </a:bodyPr>
          <a:lstStyle/>
          <a:p>
            <a:r>
              <a:rPr lang="en-US" sz="2000" b="0">
                <a:solidFill>
                  <a:srgbClr val="FF0000"/>
                </a:solidFill>
                <a:latin typeface="Arial" charset="0"/>
              </a:rPr>
              <a:t>for each triplet in the line</a:t>
            </a:r>
          </a:p>
        </p:txBody>
      </p:sp>
      <p:sp>
        <p:nvSpPr>
          <p:cNvPr id="1400843" name="Line 11"/>
          <p:cNvSpPr>
            <a:spLocks noChangeShapeType="1"/>
          </p:cNvSpPr>
          <p:nvPr/>
        </p:nvSpPr>
        <p:spPr bwMode="auto">
          <a:xfrm>
            <a:off x="1524000" y="2209800"/>
            <a:ext cx="533400" cy="0"/>
          </a:xfrm>
          <a:prstGeom prst="line">
            <a:avLst/>
          </a:prstGeom>
          <a:noFill/>
          <a:ln w="38100">
            <a:solidFill>
              <a:srgbClr val="FF0000"/>
            </a:solidFill>
            <a:round/>
            <a:headEnd/>
            <a:tailEnd type="arrow" w="lg" len="lg"/>
          </a:ln>
        </p:spPr>
        <p:txBody>
          <a:bodyPr wrap="none" anchor="ctr"/>
          <a:lstStyle/>
          <a:p>
            <a:endParaRPr lang="en-US"/>
          </a:p>
        </p:txBody>
      </p:sp>
      <p:sp>
        <p:nvSpPr>
          <p:cNvPr id="1400844" name="Line 12"/>
          <p:cNvSpPr>
            <a:spLocks noChangeShapeType="1"/>
          </p:cNvSpPr>
          <p:nvPr/>
        </p:nvSpPr>
        <p:spPr bwMode="auto">
          <a:xfrm flipV="1">
            <a:off x="1524000" y="2667000"/>
            <a:ext cx="533400" cy="304800"/>
          </a:xfrm>
          <a:prstGeom prst="line">
            <a:avLst/>
          </a:prstGeom>
          <a:noFill/>
          <a:ln w="38100">
            <a:solidFill>
              <a:srgbClr val="FF0000"/>
            </a:solidFill>
            <a:round/>
            <a:headEnd/>
            <a:tailEnd type="arrow" w="lg" len="lg"/>
          </a:ln>
        </p:spPr>
        <p:txBody>
          <a:bodyPr wrap="none" anchor="ctr"/>
          <a:lstStyle/>
          <a:p>
            <a:endParaRPr lang="en-US"/>
          </a:p>
        </p:txBody>
      </p:sp>
      <p:sp>
        <p:nvSpPr>
          <p:cNvPr id="1400845" name="Line 13"/>
          <p:cNvSpPr>
            <a:spLocks noChangeShapeType="1"/>
          </p:cNvSpPr>
          <p:nvPr/>
        </p:nvSpPr>
        <p:spPr bwMode="auto">
          <a:xfrm flipV="1">
            <a:off x="1524000" y="3352800"/>
            <a:ext cx="533400" cy="914400"/>
          </a:xfrm>
          <a:prstGeom prst="line">
            <a:avLst/>
          </a:prstGeom>
          <a:noFill/>
          <a:ln w="38100">
            <a:solidFill>
              <a:srgbClr val="FF0000"/>
            </a:solidFill>
            <a:round/>
            <a:headEnd/>
            <a:tailEnd type="arrow" w="lg" len="lg"/>
          </a:ln>
        </p:spPr>
        <p:txBody>
          <a:bodyPr wrap="none" anchor="ctr"/>
          <a:lstStyle/>
          <a:p>
            <a:endParaRPr lang="en-US"/>
          </a:p>
        </p:txBody>
      </p:sp>
      <p:sp>
        <p:nvSpPr>
          <p:cNvPr id="1400846" name="Line 14"/>
          <p:cNvSpPr>
            <a:spLocks noChangeShapeType="1"/>
          </p:cNvSpPr>
          <p:nvPr/>
        </p:nvSpPr>
        <p:spPr bwMode="auto">
          <a:xfrm flipV="1">
            <a:off x="1524000" y="3962400"/>
            <a:ext cx="1295400" cy="1371600"/>
          </a:xfrm>
          <a:prstGeom prst="line">
            <a:avLst/>
          </a:prstGeom>
          <a:noFill/>
          <a:ln w="38100">
            <a:solidFill>
              <a:srgbClr val="FF0000"/>
            </a:solidFill>
            <a:round/>
            <a:headEnd/>
            <a:tailEnd type="arrow" w="lg" len="lg"/>
          </a:ln>
        </p:spPr>
        <p:txBody>
          <a:bodyPr wrap="none" anchor="ctr"/>
          <a:lstStyle/>
          <a:p>
            <a:endParaRPr lang="en-US"/>
          </a:p>
        </p:txBody>
      </p:sp>
      <p:sp>
        <p:nvSpPr>
          <p:cNvPr id="1400847" name="Text Box 15"/>
          <p:cNvSpPr txBox="1">
            <a:spLocks noChangeArrowheads="1"/>
          </p:cNvSpPr>
          <p:nvPr/>
        </p:nvSpPr>
        <p:spPr bwMode="auto">
          <a:xfrm>
            <a:off x="6934200" y="4816475"/>
            <a:ext cx="2057400" cy="1016000"/>
          </a:xfrm>
          <a:prstGeom prst="rect">
            <a:avLst/>
          </a:prstGeom>
          <a:noFill/>
          <a:ln w="12700">
            <a:solidFill>
              <a:srgbClr val="FF0000"/>
            </a:solidFill>
            <a:miter lim="800000"/>
            <a:headEnd/>
            <a:tailEnd/>
          </a:ln>
        </p:spPr>
        <p:txBody>
          <a:bodyPr>
            <a:spAutoFit/>
          </a:bodyPr>
          <a:lstStyle/>
          <a:p>
            <a:r>
              <a:rPr lang="en-US" sz="2000" b="0">
                <a:solidFill>
                  <a:srgbClr val="FF0000"/>
                </a:solidFill>
                <a:latin typeface="Arial" charset="0"/>
              </a:rPr>
              <a:t>get an array of triplets in the line</a:t>
            </a:r>
          </a:p>
        </p:txBody>
      </p:sp>
      <p:sp>
        <p:nvSpPr>
          <p:cNvPr id="1400848" name="Line 16"/>
          <p:cNvSpPr>
            <a:spLocks noChangeShapeType="1"/>
          </p:cNvSpPr>
          <p:nvPr/>
        </p:nvSpPr>
        <p:spPr bwMode="auto">
          <a:xfrm flipH="1" flipV="1">
            <a:off x="5791200" y="3429000"/>
            <a:ext cx="1143000" cy="1554163"/>
          </a:xfrm>
          <a:prstGeom prst="line">
            <a:avLst/>
          </a:prstGeom>
          <a:noFill/>
          <a:ln w="38100">
            <a:solidFill>
              <a:srgbClr val="FF0000"/>
            </a:solidFill>
            <a:round/>
            <a:headEnd/>
            <a:tailEnd type="arrow" w="lg" len="lg"/>
          </a:ln>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0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08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008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008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08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008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008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008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008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008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008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008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00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0836" grpId="0" animBg="1"/>
      <p:bldP spid="1400837" grpId="0" animBg="1"/>
      <p:bldP spid="1400838" grpId="0" animBg="1"/>
      <p:bldP spid="1400839" grpId="0" animBg="1"/>
      <p:bldP spid="1400840" grpId="0" animBg="1"/>
      <p:bldP spid="1400841" grpId="0" animBg="1"/>
      <p:bldP spid="1400842" grpId="0" animBg="1"/>
      <p:bldP spid="1400843" grpId="0" animBg="1"/>
      <p:bldP spid="1400844" grpId="0" animBg="1"/>
      <p:bldP spid="1400845" grpId="0" animBg="1"/>
      <p:bldP spid="1400846" grpId="0" animBg="1"/>
      <p:bldP spid="1400847" grpId="0" animBg="1"/>
      <p:bldP spid="14008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4E89C108-76A8-40DE-992E-667FFD8641E6}" type="slidenum">
              <a:rPr lang="en-US"/>
              <a:pPr>
                <a:defRPr/>
              </a:pPr>
              <a:t>3</a:t>
            </a:fld>
            <a:endParaRPr lang="en-US"/>
          </a:p>
        </p:txBody>
      </p:sp>
      <p:sp>
        <p:nvSpPr>
          <p:cNvPr id="20483" name="Rectangle 2"/>
          <p:cNvSpPr>
            <a:spLocks noGrp="1" noChangeArrowheads="1"/>
          </p:cNvSpPr>
          <p:nvPr>
            <p:ph type="title"/>
          </p:nvPr>
        </p:nvSpPr>
        <p:spPr/>
        <p:txBody>
          <a:bodyPr/>
          <a:lstStyle/>
          <a:p>
            <a:pPr eaLnBrk="1" hangingPunct="1"/>
            <a:r>
              <a:rPr lang="en-US" smtClean="0"/>
              <a:t>Some Definitions</a:t>
            </a:r>
          </a:p>
        </p:txBody>
      </p:sp>
      <p:sp>
        <p:nvSpPr>
          <p:cNvPr id="175108" name="Rectangle 3"/>
          <p:cNvSpPr>
            <a:spLocks noGrp="1" noChangeArrowheads="1"/>
          </p:cNvSpPr>
          <p:nvPr>
            <p:ph type="body" idx="1"/>
          </p:nvPr>
        </p:nvSpPr>
        <p:spPr/>
        <p:txBody>
          <a:bodyPr/>
          <a:lstStyle/>
          <a:p>
            <a:pPr eaLnBrk="1" hangingPunct="1"/>
            <a:r>
              <a:rPr lang="en-US" smtClean="0"/>
              <a:t>An </a:t>
            </a:r>
            <a:r>
              <a:rPr lang="en-US" i="1" smtClean="0"/>
              <a:t>alphabet</a:t>
            </a:r>
            <a:r>
              <a:rPr lang="en-US" smtClean="0"/>
              <a:t> is a finite set of symbols</a:t>
            </a:r>
          </a:p>
          <a:p>
            <a:pPr lvl="1" eaLnBrk="1" hangingPunct="1"/>
            <a:r>
              <a:rPr lang="en-US" smtClean="0"/>
              <a:t>usually denoted </a:t>
            </a:r>
            <a:r>
              <a:rPr lang="en-US" smtClean="0">
                <a:solidFill>
                  <a:srgbClr val="0000FF"/>
                </a:solidFill>
              </a:rPr>
              <a:t>Σ</a:t>
            </a:r>
            <a:endParaRPr lang="en-US" smtClean="0"/>
          </a:p>
          <a:p>
            <a:pPr eaLnBrk="1" hangingPunct="1"/>
            <a:r>
              <a:rPr lang="en-US" smtClean="0"/>
              <a:t>A </a:t>
            </a:r>
            <a:r>
              <a:rPr lang="en-US" i="1" smtClean="0"/>
              <a:t>string</a:t>
            </a:r>
            <a:r>
              <a:rPr lang="en-US" smtClean="0"/>
              <a:t> is a finite sequence of symbols from </a:t>
            </a:r>
            <a:r>
              <a:rPr lang="en-US" smtClean="0">
                <a:solidFill>
                  <a:srgbClr val="0000FF"/>
                </a:solidFill>
              </a:rPr>
              <a:t>Σ</a:t>
            </a:r>
            <a:endParaRPr lang="en-US" smtClean="0"/>
          </a:p>
          <a:p>
            <a:pPr lvl="1" eaLnBrk="1" hangingPunct="1"/>
            <a:r>
              <a:rPr lang="en-US" smtClean="0">
                <a:solidFill>
                  <a:srgbClr val="0000FF"/>
                </a:solidFill>
              </a:rPr>
              <a:t>ε</a:t>
            </a:r>
            <a:r>
              <a:rPr lang="en-US" smtClean="0"/>
              <a:t> is the empty string (</a:t>
            </a:r>
            <a:r>
              <a:rPr lang="en-US" smtClean="0">
                <a:solidFill>
                  <a:srgbClr val="0000FF"/>
                </a:solidFill>
              </a:rPr>
              <a:t>""</a:t>
            </a:r>
            <a:r>
              <a:rPr lang="en-US" smtClean="0"/>
              <a:t> in Ruby)</a:t>
            </a:r>
          </a:p>
          <a:p>
            <a:pPr lvl="1" eaLnBrk="1" hangingPunct="1"/>
            <a:r>
              <a:rPr lang="en-US" smtClean="0">
                <a:solidFill>
                  <a:srgbClr val="0000FF"/>
                </a:solidFill>
              </a:rPr>
              <a:t>|s|</a:t>
            </a:r>
            <a:r>
              <a:rPr lang="en-US" smtClean="0"/>
              <a:t> is the length of string </a:t>
            </a:r>
            <a:r>
              <a:rPr lang="en-US" smtClean="0">
                <a:solidFill>
                  <a:srgbClr val="0000FF"/>
                </a:solidFill>
              </a:rPr>
              <a:t>s</a:t>
            </a:r>
            <a:endParaRPr lang="en-US" smtClean="0"/>
          </a:p>
          <a:p>
            <a:pPr lvl="2" eaLnBrk="1" hangingPunct="1"/>
            <a:r>
              <a:rPr lang="en-US" smtClean="0">
                <a:solidFill>
                  <a:srgbClr val="0000FF"/>
                </a:solidFill>
              </a:rPr>
              <a:t>|Hello|</a:t>
            </a:r>
            <a:r>
              <a:rPr lang="en-US" smtClean="0"/>
              <a:t> = 5, </a:t>
            </a:r>
            <a:r>
              <a:rPr lang="en-US" smtClean="0">
                <a:solidFill>
                  <a:srgbClr val="0000FF"/>
                </a:solidFill>
              </a:rPr>
              <a:t>|ε|</a:t>
            </a:r>
            <a:r>
              <a:rPr lang="en-US" smtClean="0"/>
              <a:t> = 0</a:t>
            </a:r>
          </a:p>
          <a:p>
            <a:pPr eaLnBrk="1" hangingPunct="1"/>
            <a:r>
              <a:rPr lang="en-US" i="1" smtClean="0"/>
              <a:t>Concatenation</a:t>
            </a:r>
            <a:r>
              <a:rPr lang="en-US" smtClean="0"/>
              <a:t> is indicated by juxtaposition</a:t>
            </a:r>
          </a:p>
          <a:p>
            <a:pPr lvl="1" eaLnBrk="1" hangingPunct="1"/>
            <a:r>
              <a:rPr lang="en-US" smtClean="0"/>
              <a:t>if </a:t>
            </a:r>
            <a:r>
              <a:rPr lang="en-US" smtClean="0">
                <a:solidFill>
                  <a:srgbClr val="0000FF"/>
                </a:solidFill>
              </a:rPr>
              <a:t>s</a:t>
            </a:r>
            <a:r>
              <a:rPr lang="en-US" baseline="-25000" smtClean="0">
                <a:solidFill>
                  <a:srgbClr val="0000FF"/>
                </a:solidFill>
              </a:rPr>
              <a:t>1</a:t>
            </a:r>
            <a:r>
              <a:rPr lang="en-US" smtClean="0">
                <a:solidFill>
                  <a:srgbClr val="0000FF"/>
                </a:solidFill>
              </a:rPr>
              <a:t> = super</a:t>
            </a:r>
            <a:r>
              <a:rPr lang="en-US" smtClean="0"/>
              <a:t> and </a:t>
            </a:r>
            <a:r>
              <a:rPr lang="en-US" smtClean="0">
                <a:solidFill>
                  <a:srgbClr val="0000FF"/>
                </a:solidFill>
              </a:rPr>
              <a:t>s</a:t>
            </a:r>
            <a:r>
              <a:rPr lang="en-US" baseline="-25000" smtClean="0">
                <a:solidFill>
                  <a:srgbClr val="0000FF"/>
                </a:solidFill>
              </a:rPr>
              <a:t>2</a:t>
            </a:r>
            <a:r>
              <a:rPr lang="en-US" smtClean="0">
                <a:solidFill>
                  <a:srgbClr val="0000FF"/>
                </a:solidFill>
              </a:rPr>
              <a:t> = hero</a:t>
            </a:r>
            <a:r>
              <a:rPr lang="en-US" smtClean="0"/>
              <a:t>, then </a:t>
            </a:r>
            <a:r>
              <a:rPr lang="en-US" smtClean="0">
                <a:solidFill>
                  <a:srgbClr val="0000FF"/>
                </a:solidFill>
              </a:rPr>
              <a:t>s</a:t>
            </a:r>
            <a:r>
              <a:rPr lang="en-US" baseline="-25000" smtClean="0">
                <a:solidFill>
                  <a:srgbClr val="0000FF"/>
                </a:solidFill>
              </a:rPr>
              <a:t>1</a:t>
            </a:r>
            <a:r>
              <a:rPr lang="en-US" smtClean="0">
                <a:solidFill>
                  <a:srgbClr val="0000FF"/>
                </a:solidFill>
              </a:rPr>
              <a:t>s</a:t>
            </a:r>
            <a:r>
              <a:rPr lang="en-US" baseline="-25000" smtClean="0">
                <a:solidFill>
                  <a:srgbClr val="0000FF"/>
                </a:solidFill>
              </a:rPr>
              <a:t>2</a:t>
            </a:r>
            <a:r>
              <a:rPr lang="en-US" smtClean="0">
                <a:solidFill>
                  <a:srgbClr val="0000FF"/>
                </a:solidFill>
              </a:rPr>
              <a:t> = superhero</a:t>
            </a:r>
          </a:p>
          <a:p>
            <a:pPr lvl="1" eaLnBrk="1" hangingPunct="1"/>
            <a:r>
              <a:rPr lang="en-US" smtClean="0"/>
              <a:t>sometimes also written </a:t>
            </a:r>
            <a:r>
              <a:rPr lang="en-US" smtClean="0">
                <a:solidFill>
                  <a:srgbClr val="0000FF"/>
                </a:solidFill>
              </a:rPr>
              <a:t>s</a:t>
            </a:r>
            <a:r>
              <a:rPr lang="en-US" baseline="-25000" smtClean="0">
                <a:solidFill>
                  <a:srgbClr val="0000FF"/>
                </a:solidFill>
              </a:rPr>
              <a:t>1</a:t>
            </a:r>
            <a:r>
              <a:rPr lang="en-US" smtClean="0">
                <a:solidFill>
                  <a:srgbClr val="0000FF"/>
                </a:solidFill>
              </a:rPr>
              <a:t>·s</a:t>
            </a:r>
            <a:r>
              <a:rPr lang="en-US" baseline="-25000" smtClean="0">
                <a:solidFill>
                  <a:srgbClr val="0000FF"/>
                </a:solidFill>
              </a:rPr>
              <a:t>2</a:t>
            </a:r>
            <a:endParaRPr lang="en-US" smtClean="0"/>
          </a:p>
          <a:p>
            <a:pPr lvl="1" eaLnBrk="1" hangingPunct="1"/>
            <a:r>
              <a:rPr lang="en-US" smtClean="0"/>
              <a:t>for any string </a:t>
            </a:r>
            <a:r>
              <a:rPr lang="en-US" smtClean="0">
                <a:solidFill>
                  <a:srgbClr val="0000FF"/>
                </a:solidFill>
              </a:rPr>
              <a:t>s</a:t>
            </a:r>
            <a:r>
              <a:rPr lang="en-US" smtClean="0"/>
              <a:t>, we have </a:t>
            </a:r>
            <a:r>
              <a:rPr lang="en-US" smtClean="0">
                <a:solidFill>
                  <a:srgbClr val="0000FF"/>
                </a:solidFill>
              </a:rPr>
              <a:t>sε = εs =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10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510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510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510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5108">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51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EF295596-82A1-4013-AAEA-A7ED909031B0}" type="slidenum">
              <a:rPr lang="en-US"/>
              <a:pPr>
                <a:defRPr/>
              </a:pPr>
              <a:t>4</a:t>
            </a:fld>
            <a:endParaRPr lang="en-US"/>
          </a:p>
        </p:txBody>
      </p:sp>
      <p:sp>
        <p:nvSpPr>
          <p:cNvPr id="22531" name="Rectangle 2"/>
          <p:cNvSpPr>
            <a:spLocks noGrp="1" noChangeArrowheads="1"/>
          </p:cNvSpPr>
          <p:nvPr>
            <p:ph type="title"/>
          </p:nvPr>
        </p:nvSpPr>
        <p:spPr/>
        <p:txBody>
          <a:bodyPr/>
          <a:lstStyle/>
          <a:p>
            <a:pPr eaLnBrk="1" hangingPunct="1"/>
            <a:r>
              <a:rPr lang="en-US" smtClean="0"/>
              <a:t>Languages</a:t>
            </a:r>
          </a:p>
        </p:txBody>
      </p:sp>
      <p:sp>
        <p:nvSpPr>
          <p:cNvPr id="177156" name="Rectangle 3"/>
          <p:cNvSpPr>
            <a:spLocks noGrp="1" noChangeArrowheads="1"/>
          </p:cNvSpPr>
          <p:nvPr>
            <p:ph type="body" idx="1"/>
          </p:nvPr>
        </p:nvSpPr>
        <p:spPr/>
        <p:txBody>
          <a:bodyPr/>
          <a:lstStyle/>
          <a:p>
            <a:pPr eaLnBrk="1" hangingPunct="1"/>
            <a:r>
              <a:rPr lang="en-US" smtClean="0"/>
              <a:t>A </a:t>
            </a:r>
            <a:r>
              <a:rPr lang="en-US" i="1" smtClean="0"/>
              <a:t>language</a:t>
            </a:r>
            <a:r>
              <a:rPr lang="en-US" smtClean="0"/>
              <a:t> is a set of strings over an alphabet</a:t>
            </a:r>
          </a:p>
          <a:p>
            <a:pPr eaLnBrk="1" hangingPunct="1">
              <a:lnSpc>
                <a:spcPct val="40000"/>
              </a:lnSpc>
            </a:pPr>
            <a:endParaRPr lang="en-US" smtClean="0"/>
          </a:p>
          <a:p>
            <a:pPr eaLnBrk="1" hangingPunct="1"/>
            <a:r>
              <a:rPr lang="en-US" smtClean="0"/>
              <a:t>Example:  The set of phone numbers over the alphabet </a:t>
            </a:r>
            <a:r>
              <a:rPr lang="en-US" smtClean="0">
                <a:solidFill>
                  <a:srgbClr val="0000FF"/>
                </a:solidFill>
              </a:rPr>
              <a:t>Σ</a:t>
            </a:r>
            <a:r>
              <a:rPr lang="en-US" smtClean="0"/>
              <a:t> </a:t>
            </a:r>
            <a:r>
              <a:rPr lang="en-US" smtClean="0">
                <a:solidFill>
                  <a:srgbClr val="0000FF"/>
                </a:solidFill>
              </a:rPr>
              <a:t>= {0, 1, 2, 3, 4, 5, 6, 7, 9, (, ), -}</a:t>
            </a:r>
            <a:endParaRPr lang="en-US" smtClean="0"/>
          </a:p>
          <a:p>
            <a:pPr lvl="1" eaLnBrk="1" hangingPunct="1"/>
            <a:r>
              <a:rPr lang="en-US" smtClean="0"/>
              <a:t>Give an example element of this language</a:t>
            </a:r>
          </a:p>
          <a:p>
            <a:pPr lvl="1" eaLnBrk="1" hangingPunct="1"/>
            <a:r>
              <a:rPr lang="en-US" smtClean="0"/>
              <a:t>Are all strings over the alphabet in the language?</a:t>
            </a:r>
          </a:p>
          <a:p>
            <a:pPr lvl="1" eaLnBrk="1" hangingPunct="1"/>
            <a:r>
              <a:rPr lang="en-US" smtClean="0"/>
              <a:t>Is there a Ruby regular expression for this language?</a:t>
            </a:r>
          </a:p>
          <a:p>
            <a:pPr lvl="2" eaLnBrk="1" hangingPunct="1"/>
            <a:r>
              <a:rPr lang="en-US" smtClean="0"/>
              <a:t>Is the Ruby regular expression over the same alphabet?</a:t>
            </a:r>
          </a:p>
          <a:p>
            <a:pPr eaLnBrk="1" hangingPunct="1">
              <a:lnSpc>
                <a:spcPct val="40000"/>
              </a:lnSpc>
            </a:pPr>
            <a:endParaRPr lang="en-US" smtClean="0"/>
          </a:p>
          <a:p>
            <a:pPr eaLnBrk="1" hangingPunct="1"/>
            <a:r>
              <a:rPr lang="en-US" smtClean="0"/>
              <a:t>Example: The set of all strings over </a:t>
            </a:r>
            <a:r>
              <a:rPr lang="en-US" smtClean="0">
                <a:solidFill>
                  <a:srgbClr val="0000FF"/>
                </a:solidFill>
              </a:rPr>
              <a:t>Σ</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5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15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71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24CCEADB-7A31-455E-A76D-AC68644DEC58}" type="slidenum">
              <a:rPr lang="en-US"/>
              <a:pPr>
                <a:defRPr/>
              </a:pPr>
              <a:t>5</a:t>
            </a:fld>
            <a:endParaRPr lang="en-US"/>
          </a:p>
        </p:txBody>
      </p:sp>
      <p:sp>
        <p:nvSpPr>
          <p:cNvPr id="24579" name="Rectangle 2"/>
          <p:cNvSpPr>
            <a:spLocks noGrp="1" noChangeArrowheads="1"/>
          </p:cNvSpPr>
          <p:nvPr>
            <p:ph type="title"/>
          </p:nvPr>
        </p:nvSpPr>
        <p:spPr/>
        <p:txBody>
          <a:bodyPr/>
          <a:lstStyle/>
          <a:p>
            <a:pPr eaLnBrk="1" hangingPunct="1"/>
            <a:r>
              <a:rPr lang="en-US" smtClean="0"/>
              <a:t>Languages (cont’d)</a:t>
            </a:r>
          </a:p>
        </p:txBody>
      </p:sp>
      <p:sp>
        <p:nvSpPr>
          <p:cNvPr id="176131" name="Rectangle 3"/>
          <p:cNvSpPr>
            <a:spLocks noGrp="1" noChangeArrowheads="1"/>
          </p:cNvSpPr>
          <p:nvPr>
            <p:ph type="body" idx="1"/>
          </p:nvPr>
        </p:nvSpPr>
        <p:spPr/>
        <p:txBody>
          <a:bodyPr/>
          <a:lstStyle/>
          <a:p>
            <a:pPr eaLnBrk="1" hangingPunct="1"/>
            <a:r>
              <a:rPr lang="en-US" smtClean="0"/>
              <a:t>Example:  The set of all valid Ruby programs</a:t>
            </a:r>
          </a:p>
          <a:p>
            <a:pPr lvl="1" eaLnBrk="1" hangingPunct="1"/>
            <a:r>
              <a:rPr lang="en-US" smtClean="0"/>
              <a:t>Is there a Ruby regular expression for this language?</a:t>
            </a:r>
          </a:p>
          <a:p>
            <a:pPr eaLnBrk="1" hangingPunct="1"/>
            <a:endParaRPr lang="en-US" smtClean="0"/>
          </a:p>
          <a:p>
            <a:pPr eaLnBrk="1" hangingPunct="1"/>
            <a:r>
              <a:rPr lang="en-US" smtClean="0"/>
              <a:t>Example:  The set of strings of length 0 over the alphabet </a:t>
            </a:r>
            <a:r>
              <a:rPr lang="en-US" smtClean="0">
                <a:solidFill>
                  <a:srgbClr val="0000FF"/>
                </a:solidFill>
              </a:rPr>
              <a:t>Σ = {a, b, c}</a:t>
            </a:r>
          </a:p>
          <a:p>
            <a:pPr lvl="1" eaLnBrk="1" hangingPunct="1"/>
            <a:r>
              <a:rPr lang="en-US" smtClean="0">
                <a:solidFill>
                  <a:srgbClr val="0000FF"/>
                </a:solidFill>
              </a:rPr>
              <a:t>{s | s is composed of zero or more symbols of the  	alphabet, and |s| = 0} = {ε} ≠ </a:t>
            </a:r>
            <a:r>
              <a:rPr lang="en-US" smtClean="0">
                <a:solidFill>
                  <a:srgbClr val="0000FF"/>
                </a:solidFill>
                <a:latin typeface="ヒラギノ角ゴ Pro W3"/>
              </a:rPr>
              <a:t>∅</a:t>
            </a:r>
            <a:endParaRPr lang="en-US" smtClean="0"/>
          </a:p>
          <a:p>
            <a:pPr lvl="1"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13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1553A245-A6F9-4675-8DE2-7EEF44578A3F}" type="slidenum">
              <a:rPr lang="en-US"/>
              <a:pPr>
                <a:defRPr/>
              </a:pPr>
              <a:t>6</a:t>
            </a:fld>
            <a:endParaRPr lang="en-US"/>
          </a:p>
        </p:txBody>
      </p:sp>
      <p:sp>
        <p:nvSpPr>
          <p:cNvPr id="26627" name="Rectangle 2"/>
          <p:cNvSpPr>
            <a:spLocks noGrp="1" noChangeArrowheads="1"/>
          </p:cNvSpPr>
          <p:nvPr>
            <p:ph type="title"/>
          </p:nvPr>
        </p:nvSpPr>
        <p:spPr/>
        <p:txBody>
          <a:bodyPr/>
          <a:lstStyle/>
          <a:p>
            <a:pPr eaLnBrk="1" hangingPunct="1"/>
            <a:r>
              <a:rPr lang="en-US" smtClean="0"/>
              <a:t>Operations on Languages</a:t>
            </a:r>
          </a:p>
        </p:txBody>
      </p:sp>
      <p:sp>
        <p:nvSpPr>
          <p:cNvPr id="178179" name="Rectangle 3"/>
          <p:cNvSpPr>
            <a:spLocks noGrp="1" noChangeArrowheads="1"/>
          </p:cNvSpPr>
          <p:nvPr>
            <p:ph type="body" idx="1"/>
          </p:nvPr>
        </p:nvSpPr>
        <p:spPr/>
        <p:txBody>
          <a:bodyPr/>
          <a:lstStyle/>
          <a:p>
            <a:pPr eaLnBrk="1" hangingPunct="1">
              <a:defRPr/>
            </a:pPr>
            <a:r>
              <a:rPr lang="en-US" dirty="0" smtClean="0"/>
              <a:t>Let </a:t>
            </a:r>
            <a:r>
              <a:rPr lang="en-US" dirty="0" smtClean="0">
                <a:solidFill>
                  <a:srgbClr val="0000FF"/>
                </a:solidFill>
              </a:rPr>
              <a:t>Σ</a:t>
            </a:r>
            <a:r>
              <a:rPr lang="en-US" dirty="0" smtClean="0"/>
              <a:t> be an alphabet and let </a:t>
            </a:r>
            <a:r>
              <a:rPr lang="en-US" dirty="0" smtClean="0">
                <a:solidFill>
                  <a:srgbClr val="0000FF"/>
                </a:solidFill>
              </a:rPr>
              <a:t>L,</a:t>
            </a:r>
            <a:r>
              <a:rPr lang="en-US" dirty="0" smtClean="0"/>
              <a:t> </a:t>
            </a:r>
            <a:r>
              <a:rPr lang="en-US" dirty="0" smtClean="0">
                <a:solidFill>
                  <a:srgbClr val="0000FF"/>
                </a:solidFill>
              </a:rPr>
              <a:t>L</a:t>
            </a:r>
            <a:r>
              <a:rPr lang="en-US" baseline="-25000" dirty="0" smtClean="0">
                <a:solidFill>
                  <a:srgbClr val="0000FF"/>
                </a:solidFill>
              </a:rPr>
              <a:t>1</a:t>
            </a:r>
            <a:r>
              <a:rPr lang="en-US" dirty="0" smtClean="0"/>
              <a:t>, </a:t>
            </a:r>
            <a:r>
              <a:rPr lang="en-US" dirty="0" smtClean="0">
                <a:solidFill>
                  <a:srgbClr val="0000FF"/>
                </a:solidFill>
              </a:rPr>
              <a:t>L</a:t>
            </a:r>
            <a:r>
              <a:rPr lang="en-US" baseline="-25000" dirty="0" smtClean="0">
                <a:solidFill>
                  <a:srgbClr val="0000FF"/>
                </a:solidFill>
              </a:rPr>
              <a:t>2</a:t>
            </a:r>
            <a:r>
              <a:rPr lang="en-US" dirty="0" smtClean="0"/>
              <a:t> be languages over </a:t>
            </a:r>
            <a:r>
              <a:rPr lang="en-US" dirty="0" smtClean="0">
                <a:solidFill>
                  <a:srgbClr val="0000FF"/>
                </a:solidFill>
              </a:rPr>
              <a:t>Σ</a:t>
            </a:r>
            <a:endParaRPr lang="en-US" dirty="0" smtClean="0"/>
          </a:p>
          <a:p>
            <a:pPr eaLnBrk="1" hangingPunct="1">
              <a:defRPr/>
            </a:pPr>
            <a:r>
              <a:rPr lang="en-US" dirty="0" smtClean="0"/>
              <a:t>Concatenation </a:t>
            </a:r>
            <a:r>
              <a:rPr lang="en-US" dirty="0" smtClean="0">
                <a:solidFill>
                  <a:srgbClr val="0000FF"/>
                </a:solidFill>
              </a:rPr>
              <a:t>L</a:t>
            </a:r>
            <a:r>
              <a:rPr lang="en-US" baseline="-25000" dirty="0" smtClean="0">
                <a:solidFill>
                  <a:srgbClr val="0000FF"/>
                </a:solidFill>
              </a:rPr>
              <a:t>1</a:t>
            </a:r>
            <a:r>
              <a:rPr lang="en-US" dirty="0" smtClean="0">
                <a:solidFill>
                  <a:srgbClr val="0000FF"/>
                </a:solidFill>
              </a:rPr>
              <a:t>L</a:t>
            </a:r>
            <a:r>
              <a:rPr lang="en-US" baseline="-25000" dirty="0" smtClean="0">
                <a:solidFill>
                  <a:srgbClr val="0000FF"/>
                </a:solidFill>
              </a:rPr>
              <a:t>2</a:t>
            </a:r>
            <a:r>
              <a:rPr lang="en-US" dirty="0" smtClean="0"/>
              <a:t> is defined as</a:t>
            </a:r>
          </a:p>
          <a:p>
            <a:pPr lvl="1" eaLnBrk="1" hangingPunct="1">
              <a:defRPr/>
            </a:pPr>
            <a:r>
              <a:rPr lang="en-US" dirty="0" smtClean="0">
                <a:solidFill>
                  <a:srgbClr val="0000FF"/>
                </a:solidFill>
              </a:rPr>
              <a:t>L</a:t>
            </a:r>
            <a:r>
              <a:rPr lang="en-US" baseline="-25000" dirty="0" smtClean="0">
                <a:solidFill>
                  <a:srgbClr val="0000FF"/>
                </a:solidFill>
              </a:rPr>
              <a:t>1</a:t>
            </a:r>
            <a:r>
              <a:rPr lang="en-US" dirty="0" smtClean="0">
                <a:solidFill>
                  <a:srgbClr val="0000FF"/>
                </a:solidFill>
              </a:rPr>
              <a:t>L</a:t>
            </a:r>
            <a:r>
              <a:rPr lang="en-US" baseline="-25000" dirty="0" smtClean="0">
                <a:solidFill>
                  <a:srgbClr val="0000FF"/>
                </a:solidFill>
              </a:rPr>
              <a:t>2</a:t>
            </a:r>
            <a:r>
              <a:rPr lang="en-US" dirty="0" smtClean="0">
                <a:solidFill>
                  <a:srgbClr val="0000FF"/>
                </a:solidFill>
              </a:rPr>
              <a:t> = {</a:t>
            </a:r>
            <a:r>
              <a:rPr lang="en-US" dirty="0" err="1" smtClean="0">
                <a:solidFill>
                  <a:srgbClr val="0000FF"/>
                </a:solidFill>
              </a:rPr>
              <a:t>xy</a:t>
            </a:r>
            <a:r>
              <a:rPr lang="en-US" dirty="0" smtClean="0">
                <a:solidFill>
                  <a:srgbClr val="0000FF"/>
                </a:solidFill>
              </a:rPr>
              <a:t> | x </a:t>
            </a:r>
            <a:r>
              <a:rPr lang="en-US" dirty="0" smtClean="0">
                <a:solidFill>
                  <a:srgbClr val="0000FF"/>
                </a:solidFill>
                <a:latin typeface="Symbol" pitchFamily="18" charset="2"/>
                <a:sym typeface="Symbol"/>
              </a:rPr>
              <a:t></a:t>
            </a:r>
            <a:r>
              <a:rPr lang="en-US" dirty="0" smtClean="0">
                <a:solidFill>
                  <a:srgbClr val="0000FF"/>
                </a:solidFill>
              </a:rPr>
              <a:t> L</a:t>
            </a:r>
            <a:r>
              <a:rPr lang="en-US" baseline="-25000" dirty="0" smtClean="0">
                <a:solidFill>
                  <a:srgbClr val="0000FF"/>
                </a:solidFill>
              </a:rPr>
              <a:t>1</a:t>
            </a:r>
            <a:r>
              <a:rPr lang="en-US" dirty="0" smtClean="0">
                <a:solidFill>
                  <a:srgbClr val="0000FF"/>
                </a:solidFill>
              </a:rPr>
              <a:t> and y </a:t>
            </a:r>
            <a:r>
              <a:rPr lang="en-US" dirty="0">
                <a:solidFill>
                  <a:srgbClr val="0000FF"/>
                </a:solidFill>
                <a:latin typeface="Symbol" pitchFamily="18" charset="2"/>
                <a:sym typeface="Symbol"/>
              </a:rPr>
              <a:t></a:t>
            </a:r>
            <a:r>
              <a:rPr lang="en-US" dirty="0" smtClean="0">
                <a:solidFill>
                  <a:srgbClr val="0000FF"/>
                </a:solidFill>
              </a:rPr>
              <a:t> L</a:t>
            </a:r>
            <a:r>
              <a:rPr lang="en-US" baseline="-25000" dirty="0" smtClean="0">
                <a:solidFill>
                  <a:srgbClr val="0000FF"/>
                </a:solidFill>
              </a:rPr>
              <a:t>2</a:t>
            </a:r>
            <a:r>
              <a:rPr lang="en-US" dirty="0" smtClean="0">
                <a:solidFill>
                  <a:srgbClr val="0000FF"/>
                </a:solidFill>
              </a:rPr>
              <a:t>}</a:t>
            </a:r>
          </a:p>
          <a:p>
            <a:pPr lvl="1" eaLnBrk="1" hangingPunct="1">
              <a:defRPr/>
            </a:pPr>
            <a:r>
              <a:rPr lang="en-US" dirty="0" smtClean="0"/>
              <a:t>example:  </a:t>
            </a:r>
            <a:r>
              <a:rPr lang="en-US" dirty="0" smtClean="0">
                <a:solidFill>
                  <a:srgbClr val="0000FF"/>
                </a:solidFill>
              </a:rPr>
              <a:t>L</a:t>
            </a:r>
            <a:r>
              <a:rPr lang="en-US" baseline="-25000" dirty="0" smtClean="0">
                <a:solidFill>
                  <a:srgbClr val="0000FF"/>
                </a:solidFill>
              </a:rPr>
              <a:t>1</a:t>
            </a:r>
            <a:r>
              <a:rPr lang="en-US" dirty="0" smtClean="0">
                <a:solidFill>
                  <a:srgbClr val="0000FF"/>
                </a:solidFill>
              </a:rPr>
              <a:t> = {hi, bye}</a:t>
            </a:r>
            <a:r>
              <a:rPr lang="en-US" dirty="0" smtClean="0"/>
              <a:t>, </a:t>
            </a:r>
            <a:r>
              <a:rPr lang="en-US" dirty="0" smtClean="0">
                <a:solidFill>
                  <a:srgbClr val="0000FF"/>
                </a:solidFill>
              </a:rPr>
              <a:t>L</a:t>
            </a:r>
            <a:r>
              <a:rPr lang="en-US" baseline="-25000" dirty="0" smtClean="0">
                <a:solidFill>
                  <a:srgbClr val="0000FF"/>
                </a:solidFill>
              </a:rPr>
              <a:t>2</a:t>
            </a:r>
            <a:r>
              <a:rPr lang="en-US" dirty="0" smtClean="0">
                <a:solidFill>
                  <a:srgbClr val="0000FF"/>
                </a:solidFill>
              </a:rPr>
              <a:t> = {1, 2}</a:t>
            </a:r>
            <a:endParaRPr lang="en-US" dirty="0" smtClean="0"/>
          </a:p>
          <a:p>
            <a:pPr lvl="2" eaLnBrk="1" hangingPunct="1">
              <a:defRPr/>
            </a:pPr>
            <a:r>
              <a:rPr lang="en-US" dirty="0" smtClean="0">
                <a:solidFill>
                  <a:srgbClr val="0000FF"/>
                </a:solidFill>
              </a:rPr>
              <a:t>L</a:t>
            </a:r>
            <a:r>
              <a:rPr lang="en-US" baseline="-25000" dirty="0" smtClean="0">
                <a:solidFill>
                  <a:srgbClr val="0000FF"/>
                </a:solidFill>
              </a:rPr>
              <a:t>1</a:t>
            </a:r>
            <a:r>
              <a:rPr lang="en-US" dirty="0" smtClean="0">
                <a:solidFill>
                  <a:srgbClr val="0000FF"/>
                </a:solidFill>
              </a:rPr>
              <a:t>L</a:t>
            </a:r>
            <a:r>
              <a:rPr lang="en-US" baseline="-25000" dirty="0" smtClean="0">
                <a:solidFill>
                  <a:srgbClr val="0000FF"/>
                </a:solidFill>
              </a:rPr>
              <a:t>2</a:t>
            </a:r>
            <a:r>
              <a:rPr lang="en-US" dirty="0" smtClean="0">
                <a:solidFill>
                  <a:srgbClr val="0000FF"/>
                </a:solidFill>
              </a:rPr>
              <a:t> = {hi1, hi2, bye1, bye2}</a:t>
            </a:r>
            <a:endParaRPr lang="en-US" dirty="0" smtClean="0"/>
          </a:p>
          <a:p>
            <a:pPr eaLnBrk="1" hangingPunct="1">
              <a:defRPr/>
            </a:pPr>
            <a:r>
              <a:rPr lang="en-US" dirty="0" smtClean="0"/>
              <a:t>Union is defined as</a:t>
            </a:r>
            <a:endParaRPr lang="en-US" b="1" dirty="0" smtClean="0">
              <a:sym typeface="Symbol" pitchFamily="18" charset="2"/>
            </a:endParaRPr>
          </a:p>
          <a:p>
            <a:pPr lvl="1" eaLnBrk="1" hangingPunct="1">
              <a:defRPr/>
            </a:pPr>
            <a:r>
              <a:rPr lang="en-US" dirty="0" smtClean="0">
                <a:solidFill>
                  <a:srgbClr val="0000FF"/>
                </a:solidFill>
              </a:rPr>
              <a:t>L</a:t>
            </a:r>
            <a:r>
              <a:rPr lang="en-US" baseline="-25000" dirty="0" smtClean="0">
                <a:solidFill>
                  <a:srgbClr val="0000FF"/>
                </a:solidFill>
              </a:rPr>
              <a:t>1</a:t>
            </a:r>
            <a:r>
              <a:rPr lang="en-US" dirty="0" smtClean="0">
                <a:solidFill>
                  <a:srgbClr val="0000FF"/>
                </a:solidFill>
              </a:rPr>
              <a:t>∪L</a:t>
            </a:r>
            <a:r>
              <a:rPr lang="en-US" baseline="-25000" dirty="0" smtClean="0">
                <a:solidFill>
                  <a:srgbClr val="0000FF"/>
                </a:solidFill>
              </a:rPr>
              <a:t>2</a:t>
            </a:r>
            <a:r>
              <a:rPr lang="en-US" dirty="0" smtClean="0">
                <a:solidFill>
                  <a:srgbClr val="0000FF"/>
                </a:solidFill>
              </a:rPr>
              <a:t> = { x | x </a:t>
            </a:r>
            <a:r>
              <a:rPr lang="en-US" sz="2800" dirty="0">
                <a:solidFill>
                  <a:srgbClr val="0000FF"/>
                </a:solidFill>
                <a:latin typeface="Symbol" pitchFamily="18" charset="2"/>
                <a:cs typeface="+mn-cs"/>
                <a:sym typeface="Symbol"/>
              </a:rPr>
              <a:t></a:t>
            </a:r>
            <a:r>
              <a:rPr lang="en-US" dirty="0" smtClean="0">
                <a:solidFill>
                  <a:srgbClr val="0000FF"/>
                </a:solidFill>
              </a:rPr>
              <a:t> L</a:t>
            </a:r>
            <a:r>
              <a:rPr lang="en-US" baseline="-25000" dirty="0" smtClean="0">
                <a:solidFill>
                  <a:srgbClr val="0000FF"/>
                </a:solidFill>
              </a:rPr>
              <a:t>1</a:t>
            </a:r>
            <a:r>
              <a:rPr lang="en-US" dirty="0" smtClean="0">
                <a:solidFill>
                  <a:srgbClr val="0000FF"/>
                </a:solidFill>
              </a:rPr>
              <a:t> or x </a:t>
            </a:r>
            <a:r>
              <a:rPr lang="en-US" sz="2800" dirty="0">
                <a:solidFill>
                  <a:srgbClr val="0000FF"/>
                </a:solidFill>
                <a:latin typeface="Symbol" pitchFamily="18" charset="2"/>
                <a:cs typeface="+mn-cs"/>
                <a:sym typeface="Symbol"/>
              </a:rPr>
              <a:t></a:t>
            </a:r>
            <a:r>
              <a:rPr lang="en-US" dirty="0" smtClean="0">
                <a:solidFill>
                  <a:srgbClr val="0000FF"/>
                </a:solidFill>
              </a:rPr>
              <a:t> L</a:t>
            </a:r>
            <a:r>
              <a:rPr lang="en-US" baseline="-25000" dirty="0" smtClean="0">
                <a:solidFill>
                  <a:srgbClr val="0000FF"/>
                </a:solidFill>
              </a:rPr>
              <a:t>2</a:t>
            </a:r>
            <a:r>
              <a:rPr lang="en-US" dirty="0" smtClean="0">
                <a:solidFill>
                  <a:srgbClr val="0000FF"/>
                </a:solidFill>
              </a:rPr>
              <a:t>}</a:t>
            </a:r>
            <a:endParaRPr lang="en-US" dirty="0" smtClean="0"/>
          </a:p>
          <a:p>
            <a:pPr lvl="1" eaLnBrk="1" hangingPunct="1">
              <a:defRPr/>
            </a:pPr>
            <a:r>
              <a:rPr lang="en-US" dirty="0" smtClean="0"/>
              <a:t>example:  </a:t>
            </a:r>
            <a:r>
              <a:rPr lang="en-US" dirty="0" smtClean="0">
                <a:solidFill>
                  <a:srgbClr val="0000FF"/>
                </a:solidFill>
              </a:rPr>
              <a:t>L</a:t>
            </a:r>
            <a:r>
              <a:rPr lang="en-US" baseline="-25000" dirty="0" smtClean="0">
                <a:solidFill>
                  <a:srgbClr val="0000FF"/>
                </a:solidFill>
              </a:rPr>
              <a:t>1</a:t>
            </a:r>
            <a:r>
              <a:rPr lang="en-US" dirty="0" smtClean="0">
                <a:solidFill>
                  <a:srgbClr val="0000FF"/>
                </a:solidFill>
              </a:rPr>
              <a:t> = {hi, bye}</a:t>
            </a:r>
            <a:r>
              <a:rPr lang="en-US" dirty="0" smtClean="0"/>
              <a:t>, </a:t>
            </a:r>
            <a:r>
              <a:rPr lang="en-US" dirty="0" smtClean="0">
                <a:solidFill>
                  <a:srgbClr val="0000FF"/>
                </a:solidFill>
              </a:rPr>
              <a:t>L</a:t>
            </a:r>
            <a:r>
              <a:rPr lang="en-US" baseline="-25000" dirty="0" smtClean="0">
                <a:solidFill>
                  <a:srgbClr val="0000FF"/>
                </a:solidFill>
              </a:rPr>
              <a:t>2</a:t>
            </a:r>
            <a:r>
              <a:rPr lang="en-US" dirty="0" smtClean="0">
                <a:solidFill>
                  <a:srgbClr val="0000FF"/>
                </a:solidFill>
              </a:rPr>
              <a:t> = {1, 2}</a:t>
            </a:r>
            <a:endParaRPr lang="en-US" dirty="0" smtClean="0"/>
          </a:p>
          <a:p>
            <a:pPr lvl="2" eaLnBrk="1" hangingPunct="1">
              <a:defRPr/>
            </a:pPr>
            <a:r>
              <a:rPr lang="en-US" dirty="0" smtClean="0">
                <a:solidFill>
                  <a:srgbClr val="0000FF"/>
                </a:solidFill>
              </a:rPr>
              <a:t>L</a:t>
            </a:r>
            <a:r>
              <a:rPr lang="en-US" baseline="-25000" dirty="0" smtClean="0">
                <a:solidFill>
                  <a:srgbClr val="0000FF"/>
                </a:solidFill>
              </a:rPr>
              <a:t>1</a:t>
            </a:r>
            <a:r>
              <a:rPr lang="en-US" dirty="0" smtClean="0">
                <a:solidFill>
                  <a:srgbClr val="0000FF"/>
                </a:solidFill>
              </a:rPr>
              <a:t>∪L</a:t>
            </a:r>
            <a:r>
              <a:rPr lang="en-US" baseline="-25000" dirty="0" smtClean="0">
                <a:solidFill>
                  <a:srgbClr val="0000FF"/>
                </a:solidFill>
              </a:rPr>
              <a:t>2</a:t>
            </a:r>
            <a:r>
              <a:rPr lang="en-US" dirty="0" smtClean="0">
                <a:solidFill>
                  <a:srgbClr val="0000FF"/>
                </a:solidFill>
              </a:rPr>
              <a:t> = {hi, bye, 1,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17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81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817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81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817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817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81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8AB3CB01-FFA0-49FB-A509-2F264ED6CA6C}" type="slidenum">
              <a:rPr lang="en-US"/>
              <a:pPr>
                <a:defRPr/>
              </a:pPr>
              <a:t>7</a:t>
            </a:fld>
            <a:endParaRPr lang="en-US"/>
          </a:p>
        </p:txBody>
      </p:sp>
      <p:sp>
        <p:nvSpPr>
          <p:cNvPr id="28675" name="Rectangle 2"/>
          <p:cNvSpPr>
            <a:spLocks noGrp="1" noChangeArrowheads="1"/>
          </p:cNvSpPr>
          <p:nvPr>
            <p:ph type="title"/>
          </p:nvPr>
        </p:nvSpPr>
        <p:spPr/>
        <p:txBody>
          <a:bodyPr/>
          <a:lstStyle/>
          <a:p>
            <a:pPr eaLnBrk="1" hangingPunct="1"/>
            <a:r>
              <a:rPr lang="en-US" smtClean="0"/>
              <a:t>Operations on Languages (cont’d)</a:t>
            </a:r>
          </a:p>
        </p:txBody>
      </p:sp>
      <p:sp>
        <p:nvSpPr>
          <p:cNvPr id="2" name="Rectangle 3"/>
          <p:cNvSpPr>
            <a:spLocks noGrp="1" noChangeArrowheads="1"/>
          </p:cNvSpPr>
          <p:nvPr>
            <p:ph type="body" idx="1"/>
          </p:nvPr>
        </p:nvSpPr>
        <p:spPr/>
        <p:txBody>
          <a:bodyPr/>
          <a:lstStyle/>
          <a:p>
            <a:pPr eaLnBrk="1" hangingPunct="1"/>
            <a:r>
              <a:rPr lang="en-US" smtClean="0"/>
              <a:t>Define </a:t>
            </a:r>
            <a:r>
              <a:rPr lang="en-US" smtClean="0">
                <a:solidFill>
                  <a:srgbClr val="0000FF"/>
                </a:solidFill>
              </a:rPr>
              <a:t>L</a:t>
            </a:r>
            <a:r>
              <a:rPr lang="en-US" baseline="30000" smtClean="0">
                <a:solidFill>
                  <a:srgbClr val="0000FF"/>
                </a:solidFill>
              </a:rPr>
              <a:t>n</a:t>
            </a:r>
            <a:r>
              <a:rPr lang="en-US" smtClean="0"/>
              <a:t> inductively as</a:t>
            </a:r>
          </a:p>
          <a:p>
            <a:pPr lvl="1" eaLnBrk="1" hangingPunct="1"/>
            <a:r>
              <a:rPr lang="en-US" smtClean="0">
                <a:solidFill>
                  <a:srgbClr val="0000FF"/>
                </a:solidFill>
              </a:rPr>
              <a:t>L</a:t>
            </a:r>
            <a:r>
              <a:rPr lang="en-US" baseline="30000" smtClean="0">
                <a:solidFill>
                  <a:srgbClr val="0000FF"/>
                </a:solidFill>
              </a:rPr>
              <a:t>0</a:t>
            </a:r>
            <a:r>
              <a:rPr lang="en-US" smtClean="0">
                <a:solidFill>
                  <a:srgbClr val="0000FF"/>
                </a:solidFill>
              </a:rPr>
              <a:t> = {ε}</a:t>
            </a:r>
            <a:endParaRPr lang="en-US" smtClean="0"/>
          </a:p>
          <a:p>
            <a:pPr lvl="1" eaLnBrk="1" hangingPunct="1"/>
            <a:r>
              <a:rPr lang="en-US" smtClean="0">
                <a:solidFill>
                  <a:srgbClr val="0000FF"/>
                </a:solidFill>
              </a:rPr>
              <a:t>L</a:t>
            </a:r>
            <a:r>
              <a:rPr lang="en-US" baseline="30000" smtClean="0">
                <a:solidFill>
                  <a:srgbClr val="0000FF"/>
                </a:solidFill>
              </a:rPr>
              <a:t>n</a:t>
            </a:r>
            <a:r>
              <a:rPr lang="en-US" smtClean="0">
                <a:solidFill>
                  <a:srgbClr val="0000FF"/>
                </a:solidFill>
              </a:rPr>
              <a:t> = LL</a:t>
            </a:r>
            <a:r>
              <a:rPr lang="en-US" baseline="30000" smtClean="0">
                <a:solidFill>
                  <a:srgbClr val="0000FF"/>
                </a:solidFill>
              </a:rPr>
              <a:t>n-1</a:t>
            </a:r>
            <a:r>
              <a:rPr lang="en-US" smtClean="0"/>
              <a:t> for </a:t>
            </a:r>
            <a:r>
              <a:rPr lang="en-US" smtClean="0">
                <a:solidFill>
                  <a:srgbClr val="0000FF"/>
                </a:solidFill>
              </a:rPr>
              <a:t>n &gt; 0</a:t>
            </a:r>
            <a:endParaRPr lang="en-US" smtClean="0"/>
          </a:p>
          <a:p>
            <a:pPr eaLnBrk="1" hangingPunct="1"/>
            <a:r>
              <a:rPr lang="en-US" smtClean="0"/>
              <a:t>In other words,</a:t>
            </a:r>
          </a:p>
          <a:p>
            <a:pPr lvl="1" eaLnBrk="1" hangingPunct="1"/>
            <a:r>
              <a:rPr lang="en-US" smtClean="0">
                <a:solidFill>
                  <a:srgbClr val="0000FF"/>
                </a:solidFill>
              </a:rPr>
              <a:t>L</a:t>
            </a:r>
            <a:r>
              <a:rPr lang="en-US" baseline="30000" smtClean="0">
                <a:solidFill>
                  <a:srgbClr val="0000FF"/>
                </a:solidFill>
              </a:rPr>
              <a:t>1</a:t>
            </a:r>
            <a:r>
              <a:rPr lang="en-US" smtClean="0">
                <a:solidFill>
                  <a:srgbClr val="0000FF"/>
                </a:solidFill>
              </a:rPr>
              <a:t> = LL</a:t>
            </a:r>
            <a:r>
              <a:rPr lang="en-US" baseline="30000" smtClean="0">
                <a:solidFill>
                  <a:srgbClr val="0000FF"/>
                </a:solidFill>
              </a:rPr>
              <a:t>0</a:t>
            </a:r>
            <a:r>
              <a:rPr lang="en-US" smtClean="0">
                <a:solidFill>
                  <a:srgbClr val="0000FF"/>
                </a:solidFill>
              </a:rPr>
              <a:t> = L{ε} = L</a:t>
            </a:r>
            <a:endParaRPr lang="en-US" smtClean="0"/>
          </a:p>
          <a:p>
            <a:pPr lvl="1" eaLnBrk="1" hangingPunct="1"/>
            <a:r>
              <a:rPr lang="en-US" smtClean="0">
                <a:solidFill>
                  <a:srgbClr val="0000FF"/>
                </a:solidFill>
              </a:rPr>
              <a:t>L</a:t>
            </a:r>
            <a:r>
              <a:rPr lang="en-US" baseline="30000" smtClean="0">
                <a:solidFill>
                  <a:srgbClr val="0000FF"/>
                </a:solidFill>
              </a:rPr>
              <a:t>2</a:t>
            </a:r>
            <a:r>
              <a:rPr lang="en-US" smtClean="0">
                <a:solidFill>
                  <a:srgbClr val="0000FF"/>
                </a:solidFill>
              </a:rPr>
              <a:t> = LL</a:t>
            </a:r>
            <a:r>
              <a:rPr lang="en-US" baseline="30000" smtClean="0">
                <a:solidFill>
                  <a:srgbClr val="0000FF"/>
                </a:solidFill>
              </a:rPr>
              <a:t>1</a:t>
            </a:r>
            <a:r>
              <a:rPr lang="en-US" smtClean="0">
                <a:solidFill>
                  <a:srgbClr val="0000FF"/>
                </a:solidFill>
              </a:rPr>
              <a:t> = LL</a:t>
            </a:r>
            <a:endParaRPr lang="en-US" smtClean="0"/>
          </a:p>
          <a:p>
            <a:pPr lvl="1" eaLnBrk="1" hangingPunct="1"/>
            <a:r>
              <a:rPr lang="en-US" smtClean="0">
                <a:solidFill>
                  <a:srgbClr val="0000FF"/>
                </a:solidFill>
              </a:rPr>
              <a:t>L</a:t>
            </a:r>
            <a:r>
              <a:rPr lang="en-US" baseline="30000" smtClean="0">
                <a:solidFill>
                  <a:srgbClr val="0000FF"/>
                </a:solidFill>
              </a:rPr>
              <a:t>3</a:t>
            </a:r>
            <a:r>
              <a:rPr lang="en-US" smtClean="0">
                <a:solidFill>
                  <a:srgbClr val="0000FF"/>
                </a:solidFill>
              </a:rPr>
              <a:t> = LL</a:t>
            </a:r>
            <a:r>
              <a:rPr lang="en-US" baseline="30000" smtClean="0">
                <a:solidFill>
                  <a:srgbClr val="0000FF"/>
                </a:solidFill>
              </a:rPr>
              <a:t>2</a:t>
            </a:r>
            <a:r>
              <a:rPr lang="en-US" smtClean="0">
                <a:solidFill>
                  <a:srgbClr val="0000FF"/>
                </a:solidFill>
              </a:rPr>
              <a:t> = LLL</a:t>
            </a:r>
            <a:endParaRPr lang="en-US" smtClean="0"/>
          </a:p>
          <a:p>
            <a:pPr lvl="1" eaLnBrk="1" hangingPunct="1"/>
            <a:r>
              <a:rPr 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0338A12D-C89E-4F44-A348-55DE0F0899C4}" type="slidenum">
              <a:rPr lang="en-US"/>
              <a:pPr>
                <a:defRPr/>
              </a:pPr>
              <a:t>8</a:t>
            </a:fld>
            <a:endParaRPr lang="en-US"/>
          </a:p>
        </p:txBody>
      </p:sp>
      <p:sp>
        <p:nvSpPr>
          <p:cNvPr id="30723" name="Rectangle 2"/>
          <p:cNvSpPr>
            <a:spLocks noGrp="1" noChangeArrowheads="1"/>
          </p:cNvSpPr>
          <p:nvPr>
            <p:ph type="title"/>
          </p:nvPr>
        </p:nvSpPr>
        <p:spPr/>
        <p:txBody>
          <a:bodyPr/>
          <a:lstStyle/>
          <a:p>
            <a:pPr eaLnBrk="1" hangingPunct="1"/>
            <a:r>
              <a:rPr lang="en-US" smtClean="0"/>
              <a:t>Examples of L</a:t>
            </a:r>
            <a:r>
              <a:rPr lang="en-US" baseline="30000" smtClean="0"/>
              <a:t>n</a:t>
            </a:r>
            <a:endParaRPr lang="en-US" smtClean="0"/>
          </a:p>
        </p:txBody>
      </p:sp>
      <p:sp>
        <p:nvSpPr>
          <p:cNvPr id="184323" name="Rectangle 3"/>
          <p:cNvSpPr>
            <a:spLocks noGrp="1" noChangeArrowheads="1"/>
          </p:cNvSpPr>
          <p:nvPr>
            <p:ph type="body" idx="1"/>
          </p:nvPr>
        </p:nvSpPr>
        <p:spPr/>
        <p:txBody>
          <a:bodyPr/>
          <a:lstStyle/>
          <a:p>
            <a:pPr eaLnBrk="1" hangingPunct="1"/>
            <a:r>
              <a:rPr lang="en-US" smtClean="0"/>
              <a:t>Let </a:t>
            </a:r>
            <a:r>
              <a:rPr lang="en-US" smtClean="0">
                <a:solidFill>
                  <a:srgbClr val="0000FF"/>
                </a:solidFill>
              </a:rPr>
              <a:t>L = {a, b, cd}</a:t>
            </a:r>
            <a:endParaRPr lang="en-US" smtClean="0"/>
          </a:p>
          <a:p>
            <a:pPr eaLnBrk="1" hangingPunct="1"/>
            <a:r>
              <a:rPr lang="en-US" smtClean="0"/>
              <a:t>Then</a:t>
            </a:r>
          </a:p>
          <a:p>
            <a:pPr lvl="1" eaLnBrk="1" hangingPunct="1"/>
            <a:r>
              <a:rPr lang="en-US" smtClean="0">
                <a:solidFill>
                  <a:srgbClr val="0000FF"/>
                </a:solidFill>
              </a:rPr>
              <a:t>L</a:t>
            </a:r>
            <a:r>
              <a:rPr lang="en-US" baseline="30000" smtClean="0">
                <a:solidFill>
                  <a:srgbClr val="0000FF"/>
                </a:solidFill>
              </a:rPr>
              <a:t>0</a:t>
            </a:r>
            <a:r>
              <a:rPr lang="en-US" smtClean="0">
                <a:solidFill>
                  <a:srgbClr val="0000FF"/>
                </a:solidFill>
              </a:rPr>
              <a:t> = {ε}</a:t>
            </a:r>
            <a:endParaRPr lang="en-US" smtClean="0"/>
          </a:p>
          <a:p>
            <a:pPr lvl="1" eaLnBrk="1" hangingPunct="1"/>
            <a:r>
              <a:rPr lang="en-US" smtClean="0">
                <a:solidFill>
                  <a:srgbClr val="0000FF"/>
                </a:solidFill>
              </a:rPr>
              <a:t>L</a:t>
            </a:r>
            <a:r>
              <a:rPr lang="en-US" baseline="30000" smtClean="0">
                <a:solidFill>
                  <a:srgbClr val="0000FF"/>
                </a:solidFill>
              </a:rPr>
              <a:t>1</a:t>
            </a:r>
            <a:r>
              <a:rPr lang="en-US" smtClean="0">
                <a:solidFill>
                  <a:srgbClr val="0000FF"/>
                </a:solidFill>
              </a:rPr>
              <a:t> = {a, b, cd}</a:t>
            </a:r>
            <a:endParaRPr lang="en-US" smtClean="0"/>
          </a:p>
          <a:p>
            <a:pPr lvl="1" eaLnBrk="1" hangingPunct="1"/>
            <a:r>
              <a:rPr lang="en-US" smtClean="0">
                <a:solidFill>
                  <a:srgbClr val="0000FF"/>
                </a:solidFill>
              </a:rPr>
              <a:t>L</a:t>
            </a:r>
            <a:r>
              <a:rPr lang="en-US" baseline="30000" smtClean="0">
                <a:solidFill>
                  <a:srgbClr val="0000FF"/>
                </a:solidFill>
              </a:rPr>
              <a:t>2</a:t>
            </a:r>
            <a:r>
              <a:rPr lang="en-US" smtClean="0">
                <a:solidFill>
                  <a:srgbClr val="0000FF"/>
                </a:solidFill>
              </a:rPr>
              <a:t> = {aa, ab, acd, ba, bb, bcd, cda, cdb, cdcd}</a:t>
            </a:r>
          </a:p>
          <a:p>
            <a:pPr lvl="1"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F81BC5B4-619F-400F-8BA4-E28F1B55F9AD}" type="slidenum">
              <a:rPr lang="en-US"/>
              <a:pPr>
                <a:defRPr/>
              </a:pPr>
              <a:t>9</a:t>
            </a:fld>
            <a:endParaRPr lang="en-US"/>
          </a:p>
        </p:txBody>
      </p:sp>
      <p:sp>
        <p:nvSpPr>
          <p:cNvPr id="32771" name="Rectangle 2"/>
          <p:cNvSpPr>
            <a:spLocks noGrp="1" noChangeArrowheads="1"/>
          </p:cNvSpPr>
          <p:nvPr>
            <p:ph type="title"/>
          </p:nvPr>
        </p:nvSpPr>
        <p:spPr/>
        <p:txBody>
          <a:bodyPr/>
          <a:lstStyle/>
          <a:p>
            <a:pPr eaLnBrk="1" hangingPunct="1"/>
            <a:r>
              <a:rPr lang="en-US" smtClean="0"/>
              <a:t>Operations on Languages (cont’d)</a:t>
            </a:r>
          </a:p>
        </p:txBody>
      </p:sp>
      <p:sp>
        <p:nvSpPr>
          <p:cNvPr id="185347" name="Rectangle 3"/>
          <p:cNvSpPr>
            <a:spLocks noGrp="1" noChangeArrowheads="1"/>
          </p:cNvSpPr>
          <p:nvPr>
            <p:ph type="body" idx="1"/>
          </p:nvPr>
        </p:nvSpPr>
        <p:spPr>
          <a:xfrm>
            <a:off x="457200" y="1524000"/>
            <a:ext cx="8305800" cy="4876800"/>
          </a:xfrm>
        </p:spPr>
        <p:txBody>
          <a:bodyPr/>
          <a:lstStyle/>
          <a:p>
            <a:pPr eaLnBrk="1" hangingPunct="1"/>
            <a:r>
              <a:rPr lang="en-US" i="1" smtClean="0"/>
              <a:t>Kleene closure</a:t>
            </a:r>
            <a:r>
              <a:rPr lang="en-US" smtClean="0"/>
              <a:t> is defined as</a:t>
            </a:r>
          </a:p>
          <a:p>
            <a:pPr lvl="1" eaLnBrk="1" hangingPunct="1"/>
            <a:r>
              <a:rPr lang="en-US" smtClean="0">
                <a:solidFill>
                  <a:srgbClr val="0000FF"/>
                </a:solidFill>
              </a:rPr>
              <a:t>L* = </a:t>
            </a:r>
            <a:r>
              <a:rPr lang="en-US" sz="3600" smtClean="0">
                <a:solidFill>
                  <a:srgbClr val="0000FF"/>
                </a:solidFill>
              </a:rPr>
              <a:t>∪</a:t>
            </a:r>
            <a:r>
              <a:rPr lang="en-US" baseline="-25000" smtClean="0">
                <a:solidFill>
                  <a:srgbClr val="0000FF"/>
                </a:solidFill>
              </a:rPr>
              <a:t>i </a:t>
            </a:r>
            <a:r>
              <a:rPr lang="en-US" baseline="-25000" smtClean="0">
                <a:solidFill>
                  <a:srgbClr val="0000FF"/>
                </a:solidFill>
                <a:sym typeface="Symbol" pitchFamily="18" charset="2"/>
              </a:rPr>
              <a:t></a:t>
            </a:r>
            <a:r>
              <a:rPr lang="en-US" baseline="-25000" smtClean="0">
                <a:solidFill>
                  <a:srgbClr val="0000FF"/>
                </a:solidFill>
              </a:rPr>
              <a:t>[0..∞]</a:t>
            </a:r>
            <a:r>
              <a:rPr lang="en-US" smtClean="0">
                <a:solidFill>
                  <a:srgbClr val="0000FF"/>
                </a:solidFill>
              </a:rPr>
              <a:t> L</a:t>
            </a:r>
            <a:r>
              <a:rPr lang="en-US" baseline="30000" smtClean="0">
                <a:solidFill>
                  <a:srgbClr val="0000FF"/>
                </a:solidFill>
              </a:rPr>
              <a:t>i</a:t>
            </a:r>
            <a:endParaRPr lang="en-US" smtClean="0"/>
          </a:p>
          <a:p>
            <a:pPr eaLnBrk="1" hangingPunct="1"/>
            <a:r>
              <a:rPr lang="en-US" smtClean="0"/>
              <a:t>In other words...</a:t>
            </a:r>
          </a:p>
          <a:p>
            <a:pPr lvl="1" eaLnBrk="1" hangingPunct="1"/>
            <a:r>
              <a:rPr lang="en-US" smtClean="0">
                <a:solidFill>
                  <a:srgbClr val="0000FF"/>
                </a:solidFill>
              </a:rPr>
              <a:t>L*</a:t>
            </a:r>
            <a:r>
              <a:rPr lang="en-US" smtClean="0"/>
              <a:t> is the language (set of all strings) formed by concatenating together zero or more strings from </a:t>
            </a:r>
            <a:r>
              <a:rPr lang="en-US" smtClean="0">
                <a:solidFill>
                  <a:srgbClr val="0000FF"/>
                </a:solidFill>
              </a:rPr>
              <a:t>L</a:t>
            </a:r>
          </a:p>
          <a:p>
            <a:pPr eaLnBrk="1" hangingPunct="1"/>
            <a:r>
              <a:rPr lang="en-US" smtClean="0"/>
              <a:t>Example: for </a:t>
            </a:r>
            <a:r>
              <a:rPr lang="en-US" smtClean="0">
                <a:solidFill>
                  <a:srgbClr val="0000FF"/>
                </a:solidFill>
              </a:rPr>
              <a:t>L = {a, b}</a:t>
            </a:r>
          </a:p>
          <a:p>
            <a:pPr eaLnBrk="1" hangingPunct="1">
              <a:buFontTx/>
              <a:buNone/>
            </a:pPr>
            <a:r>
              <a:rPr lang="en-US" smtClean="0">
                <a:solidFill>
                  <a:srgbClr val="0000FF"/>
                </a:solidFill>
              </a:rPr>
              <a:t>			      L*</a:t>
            </a:r>
            <a:r>
              <a:rPr lang="en-US" smtClean="0"/>
              <a:t> </a:t>
            </a:r>
            <a:r>
              <a:rPr lang="en-US" smtClean="0">
                <a:solidFill>
                  <a:srgbClr val="0000FF"/>
                </a:solidFill>
              </a:rPr>
              <a:t>= {ε, a, b, aa, ab, bb, ba, aaa,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34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534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5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urier New" pitchFamily="49" charset="0"/>
            <a:ea typeface="ＭＳ Ｐゴシック" charset="-128"/>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urier New" pitchFamily="49"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130037</TotalTime>
  <Words>2963</Words>
  <Application>Microsoft Office PowerPoint</Application>
  <PresentationFormat>On-screen Show (4:3)</PresentationFormat>
  <Paragraphs>382</Paragraphs>
  <Slides>25</Slides>
  <Notes>25</Notes>
  <HiddenSlides>2</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Blank Presentation</vt:lpstr>
      <vt:lpstr>CMSC 330:  Organization of Programming Languages</vt:lpstr>
      <vt:lpstr>A Few Questions about Regular Expressions</vt:lpstr>
      <vt:lpstr>Some Definitions</vt:lpstr>
      <vt:lpstr>Languages</vt:lpstr>
      <vt:lpstr>Languages (cont’d)</vt:lpstr>
      <vt:lpstr>Operations on Languages</vt:lpstr>
      <vt:lpstr>Operations on Languages (cont’d)</vt:lpstr>
      <vt:lpstr>Examples of Ln</vt:lpstr>
      <vt:lpstr>Operations on Languages (cont’d)</vt:lpstr>
      <vt:lpstr>Definition of Regular Expressions</vt:lpstr>
      <vt:lpstr>Definition of Regular Expressions, con't.</vt:lpstr>
      <vt:lpstr>Precedence</vt:lpstr>
      <vt:lpstr>The Language Denoted by an r.e.</vt:lpstr>
      <vt:lpstr>Example 1</vt:lpstr>
      <vt:lpstr>Which strings does a*b*c* recognize?</vt:lpstr>
      <vt:lpstr>Example 2</vt:lpstr>
      <vt:lpstr>Example 3</vt:lpstr>
      <vt:lpstr>Example 4</vt:lpstr>
      <vt:lpstr>What Strings are in (10|0)*(10|1)* ?</vt:lpstr>
      <vt:lpstr>Example 5</vt:lpstr>
      <vt:lpstr>Two More Examples</vt:lpstr>
      <vt:lpstr>Regular Languages</vt:lpstr>
      <vt:lpstr>Ruby Regular Expressions</vt:lpstr>
      <vt:lpstr>Practice: Amino Acid counting in DNA</vt:lpstr>
      <vt:lpstr>Practice: Amino Acid counting in DNA</vt:lpstr>
    </vt:vector>
  </TitlesOfParts>
  <Company>J 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433</cp:revision>
  <cp:lastPrinted>2012-09-13T17:19:46Z</cp:lastPrinted>
  <dcterms:created xsi:type="dcterms:W3CDTF">2005-08-02T15:09:14Z</dcterms:created>
  <dcterms:modified xsi:type="dcterms:W3CDTF">2012-09-20T15:58:47Z</dcterms:modified>
</cp:coreProperties>
</file>