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3"/>
  </p:notesMasterIdLst>
  <p:handoutMasterIdLst>
    <p:handoutMasterId r:id="rId24"/>
  </p:handoutMasterIdLst>
  <p:sldIdLst>
    <p:sldId id="256" r:id="rId2"/>
    <p:sldId id="337" r:id="rId3"/>
    <p:sldId id="349" r:id="rId4"/>
    <p:sldId id="381" r:id="rId5"/>
    <p:sldId id="350" r:id="rId6"/>
    <p:sldId id="351" r:id="rId7"/>
    <p:sldId id="354" r:id="rId8"/>
    <p:sldId id="382" r:id="rId9"/>
    <p:sldId id="383" r:id="rId10"/>
    <p:sldId id="384" r:id="rId11"/>
    <p:sldId id="385" r:id="rId12"/>
    <p:sldId id="386" r:id="rId13"/>
    <p:sldId id="387" r:id="rId14"/>
    <p:sldId id="388" r:id="rId15"/>
    <p:sldId id="352" r:id="rId16"/>
    <p:sldId id="389" r:id="rId17"/>
    <p:sldId id="359" r:id="rId18"/>
    <p:sldId id="360" r:id="rId19"/>
    <p:sldId id="364" r:id="rId20"/>
    <p:sldId id="362" r:id="rId21"/>
    <p:sldId id="365" r:id="rId22"/>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Courier New" pitchFamily="49" charset="0"/>
        <a:ea typeface="ＭＳ Ｐゴシック" charset="-128"/>
        <a:cs typeface="+mn-cs"/>
      </a:defRPr>
    </a:lvl1pPr>
    <a:lvl2pPr marL="457200" algn="l" rtl="0" fontAlgn="base">
      <a:spcBef>
        <a:spcPct val="0"/>
      </a:spcBef>
      <a:spcAft>
        <a:spcPct val="0"/>
      </a:spcAft>
      <a:defRPr b="1" kern="1200">
        <a:solidFill>
          <a:schemeClr val="tx1"/>
        </a:solidFill>
        <a:latin typeface="Courier New" pitchFamily="49" charset="0"/>
        <a:ea typeface="ＭＳ Ｐゴシック" charset="-128"/>
        <a:cs typeface="+mn-cs"/>
      </a:defRPr>
    </a:lvl2pPr>
    <a:lvl3pPr marL="914400" algn="l" rtl="0" fontAlgn="base">
      <a:spcBef>
        <a:spcPct val="0"/>
      </a:spcBef>
      <a:spcAft>
        <a:spcPct val="0"/>
      </a:spcAft>
      <a:defRPr b="1" kern="1200">
        <a:solidFill>
          <a:schemeClr val="tx1"/>
        </a:solidFill>
        <a:latin typeface="Courier New" pitchFamily="49" charset="0"/>
        <a:ea typeface="ＭＳ Ｐゴシック" charset="-128"/>
        <a:cs typeface="+mn-cs"/>
      </a:defRPr>
    </a:lvl3pPr>
    <a:lvl4pPr marL="1371600" algn="l" rtl="0" fontAlgn="base">
      <a:spcBef>
        <a:spcPct val="0"/>
      </a:spcBef>
      <a:spcAft>
        <a:spcPct val="0"/>
      </a:spcAft>
      <a:defRPr b="1" kern="1200">
        <a:solidFill>
          <a:schemeClr val="tx1"/>
        </a:solidFill>
        <a:latin typeface="Courier New" pitchFamily="49" charset="0"/>
        <a:ea typeface="ＭＳ Ｐゴシック" charset="-128"/>
        <a:cs typeface="+mn-cs"/>
      </a:defRPr>
    </a:lvl4pPr>
    <a:lvl5pPr marL="1828800" algn="l" rtl="0" fontAlgn="base">
      <a:spcBef>
        <a:spcPct val="0"/>
      </a:spcBef>
      <a:spcAft>
        <a:spcPct val="0"/>
      </a:spcAft>
      <a:defRPr b="1" kern="1200">
        <a:solidFill>
          <a:schemeClr val="tx1"/>
        </a:solidFill>
        <a:latin typeface="Courier New" pitchFamily="49" charset="0"/>
        <a:ea typeface="ＭＳ Ｐゴシック" charset="-128"/>
        <a:cs typeface="+mn-cs"/>
      </a:defRPr>
    </a:lvl5pPr>
    <a:lvl6pPr marL="2286000" algn="l" defTabSz="914400" rtl="0" eaLnBrk="1" latinLnBrk="0" hangingPunct="1">
      <a:defRPr b="1" kern="1200">
        <a:solidFill>
          <a:schemeClr val="tx1"/>
        </a:solidFill>
        <a:latin typeface="Courier New" pitchFamily="49" charset="0"/>
        <a:ea typeface="ＭＳ Ｐゴシック" charset="-128"/>
        <a:cs typeface="+mn-cs"/>
      </a:defRPr>
    </a:lvl6pPr>
    <a:lvl7pPr marL="2743200" algn="l" defTabSz="914400" rtl="0" eaLnBrk="1" latinLnBrk="0" hangingPunct="1">
      <a:defRPr b="1" kern="1200">
        <a:solidFill>
          <a:schemeClr val="tx1"/>
        </a:solidFill>
        <a:latin typeface="Courier New" pitchFamily="49" charset="0"/>
        <a:ea typeface="ＭＳ Ｐゴシック" charset="-128"/>
        <a:cs typeface="+mn-cs"/>
      </a:defRPr>
    </a:lvl7pPr>
    <a:lvl8pPr marL="3200400" algn="l" defTabSz="914400" rtl="0" eaLnBrk="1" latinLnBrk="0" hangingPunct="1">
      <a:defRPr b="1" kern="1200">
        <a:solidFill>
          <a:schemeClr val="tx1"/>
        </a:solidFill>
        <a:latin typeface="Courier New" pitchFamily="49" charset="0"/>
        <a:ea typeface="ＭＳ Ｐゴシック" charset="-128"/>
        <a:cs typeface="+mn-cs"/>
      </a:defRPr>
    </a:lvl8pPr>
    <a:lvl9pPr marL="3657600" algn="l" defTabSz="914400" rtl="0" eaLnBrk="1" latinLnBrk="0" hangingPunct="1">
      <a:defRPr b="1" kern="1200">
        <a:solidFill>
          <a:schemeClr val="tx1"/>
        </a:solidFill>
        <a:latin typeface="Courier New" pitchFamily="49"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0000"/>
    <a:srgbClr val="0000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6" autoAdjust="0"/>
    <p:restoredTop sz="74570" autoAdjust="0"/>
  </p:normalViewPr>
  <p:slideViewPr>
    <p:cSldViewPr>
      <p:cViewPr varScale="1">
        <p:scale>
          <a:sx n="65" d="100"/>
          <a:sy n="65" d="100"/>
        </p:scale>
        <p:origin x="-216"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820"/>
    </p:cViewPr>
  </p:sorterViewPr>
  <p:notesViewPr>
    <p:cSldViewPr>
      <p:cViewPr varScale="1">
        <p:scale>
          <a:sx n="76" d="100"/>
          <a:sy n="76" d="100"/>
        </p:scale>
        <p:origin x="-2160" y="-108"/>
      </p:cViewPr>
      <p:guideLst>
        <p:guide orient="horz" pos="3024"/>
        <p:guide pos="2304"/>
      </p:guideLst>
    </p:cSldViewPr>
  </p:notesViewPr>
  <p:gridSpacing cx="39327138" cy="3932713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596" tIns="48298" rIns="96596" bIns="48298" numCol="1" anchor="t" anchorCtr="0" compatLnSpc="1">
            <a:prstTxWarp prst="textNoShape">
              <a:avLst/>
            </a:prstTxWarp>
          </a:bodyPr>
          <a:lstStyle>
            <a:lvl1pPr defTabSz="966788" eaLnBrk="0" hangingPunct="0">
              <a:defRPr sz="1200" b="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p:spPr>
        <p:txBody>
          <a:bodyPr vert="horz" wrap="square" lIns="96596" tIns="48298" rIns="96596" bIns="48298" numCol="1" anchor="t" anchorCtr="0" compatLnSpc="1">
            <a:prstTxWarp prst="textNoShape">
              <a:avLst/>
            </a:prstTxWarp>
          </a:bodyPr>
          <a:lstStyle>
            <a:lvl1pPr algn="r" defTabSz="966788" eaLnBrk="0" hangingPunct="0">
              <a:defRPr sz="1200" b="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p:spPr>
        <p:txBody>
          <a:bodyPr vert="horz" wrap="square" lIns="96596" tIns="48298" rIns="96596" bIns="48298" numCol="1" anchor="b" anchorCtr="0" compatLnSpc="1">
            <a:prstTxWarp prst="textNoShape">
              <a:avLst/>
            </a:prstTxWarp>
          </a:bodyPr>
          <a:lstStyle>
            <a:lvl1pPr defTabSz="966788" eaLnBrk="0" hangingPunct="0">
              <a:defRPr sz="1200" b="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p:spPr>
        <p:txBody>
          <a:bodyPr vert="horz" wrap="square" lIns="96596" tIns="48298" rIns="96596" bIns="48298" numCol="1" anchor="b" anchorCtr="0" compatLnSpc="1">
            <a:prstTxWarp prst="textNoShape">
              <a:avLst/>
            </a:prstTxWarp>
          </a:bodyPr>
          <a:lstStyle>
            <a:lvl1pPr algn="r" defTabSz="966788" eaLnBrk="0" hangingPunct="0">
              <a:defRPr sz="1200" b="0">
                <a:latin typeface="Arial" charset="0"/>
              </a:defRPr>
            </a:lvl1pPr>
          </a:lstStyle>
          <a:p>
            <a:pPr>
              <a:defRPr/>
            </a:pPr>
            <a:fld id="{DD8873A2-AC95-4836-AD7A-291900B4DDE5}"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596" tIns="48298" rIns="96596" bIns="48298" numCol="1" anchor="t" anchorCtr="0" compatLnSpc="1">
            <a:prstTxWarp prst="textNoShape">
              <a:avLst/>
            </a:prstTxWarp>
          </a:bodyPr>
          <a:lstStyle>
            <a:lvl1pPr defTabSz="966788" eaLnBrk="0" hangingPunct="0">
              <a:defRPr sz="1200" b="0">
                <a:latin typeface="Arial" charset="0"/>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p:spPr>
        <p:txBody>
          <a:bodyPr vert="horz" wrap="square" lIns="96596" tIns="48298" rIns="96596" bIns="48298" numCol="1" anchor="t" anchorCtr="0" compatLnSpc="1">
            <a:prstTxWarp prst="textNoShape">
              <a:avLst/>
            </a:prstTxWarp>
          </a:bodyPr>
          <a:lstStyle>
            <a:lvl1pPr algn="r" defTabSz="966788" eaLnBrk="0" hangingPunct="0">
              <a:defRPr sz="1200" b="0">
                <a:latin typeface="Arial"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p:spPr>
        <p:txBody>
          <a:bodyPr vert="horz" wrap="square" lIns="96596" tIns="48298" rIns="96596" bIns="4829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p:spPr>
        <p:txBody>
          <a:bodyPr vert="horz" wrap="square" lIns="96596" tIns="48298" rIns="96596" bIns="48298" numCol="1" anchor="b" anchorCtr="0" compatLnSpc="1">
            <a:prstTxWarp prst="textNoShape">
              <a:avLst/>
            </a:prstTxWarp>
          </a:bodyPr>
          <a:lstStyle>
            <a:lvl1pPr defTabSz="966788" eaLnBrk="0" hangingPunct="0">
              <a:defRPr sz="1200" b="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p:spPr>
        <p:txBody>
          <a:bodyPr vert="horz" wrap="square" lIns="96596" tIns="48298" rIns="96596" bIns="48298" numCol="1" anchor="b" anchorCtr="0" compatLnSpc="1">
            <a:prstTxWarp prst="textNoShape">
              <a:avLst/>
            </a:prstTxWarp>
          </a:bodyPr>
          <a:lstStyle>
            <a:lvl1pPr algn="r" defTabSz="966788" eaLnBrk="0" hangingPunct="0">
              <a:defRPr sz="1200" b="0">
                <a:latin typeface="Arial" charset="0"/>
              </a:defRPr>
            </a:lvl1pPr>
          </a:lstStyle>
          <a:p>
            <a:pPr>
              <a:defRPr/>
            </a:pPr>
            <a:fld id="{4827C29B-60B7-489E-ADEA-E38BE5EF33E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4F042F8D-CF77-4B11-8ED6-D64DFD3DE0A9}" type="slidenum">
              <a:rPr lang="en-US" smtClean="0"/>
              <a:pPr/>
              <a:t>1</a:t>
            </a:fld>
            <a:endParaRPr lang="en-US"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959D45B9-0F3F-4F3B-B99E-173FF3E94F52}" type="slidenum">
              <a:rPr lang="en-US" smtClean="0"/>
              <a:pPr/>
              <a:t>11</a:t>
            </a:fld>
            <a:endParaRPr lang="en-US" smtClean="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D0AB32D6-F98D-4203-9F8B-2CDB438ADBF2}" type="slidenum">
              <a:rPr lang="en-US" smtClean="0"/>
              <a:pPr/>
              <a:t>12</a:t>
            </a:fld>
            <a:endParaRPr lang="en-US" smtClean="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594F104D-50AD-4E77-87B7-CA83D0B58A4B}" type="slidenum">
              <a:rPr lang="en-US" smtClean="0"/>
              <a:pPr/>
              <a:t>13</a:t>
            </a:fld>
            <a:endParaRPr lang="en-US" smtClean="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r>
              <a:rPr lang="en-US" smtClean="0"/>
              <a:t>S0 = “Haven’t seen anything yet” OR “seen zero or more b’s” OR “Last symbol seen was a b”</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F8F2203D-2487-4FF1-B0A3-1B998A0814EC}" type="slidenum">
              <a:rPr lang="en-US" smtClean="0"/>
              <a:pPr/>
              <a:t>14</a:t>
            </a:fld>
            <a:endParaRPr lang="en-US" smtClean="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marL="0" lvl="2" eaLnBrk="1" hangingPunct="1"/>
            <a:r>
              <a:rPr lang="en-US" smtClean="0"/>
              <a:t>There may be 0, 1, or many final states.</a:t>
            </a:r>
          </a:p>
          <a:p>
            <a:pPr eaLnBrk="1" hangingPunct="1"/>
            <a:endParaRPr lang="en-US" smtClean="0"/>
          </a:p>
          <a:p>
            <a:pPr eaLnBrk="1" hangingPunct="1"/>
            <a:r>
              <a:rPr lang="en-US" smtClean="0"/>
              <a:t>What is </a:t>
            </a:r>
            <a:r>
              <a:rPr lang="en-US" smtClean="0">
                <a:solidFill>
                  <a:srgbClr val="0000FF"/>
                </a:solidFill>
              </a:rPr>
              <a:t>δ?  It's a function, mapping pairs (the cross product) of states and alphabet symbols, to (new) states.</a:t>
            </a:r>
            <a:endParaRPr lang="en-US" smtClean="0"/>
          </a:p>
          <a:p>
            <a:pPr eaLnBrk="1" hangingPunct="1"/>
            <a:endParaRPr lang="en-US" smtClean="0"/>
          </a:p>
          <a:p>
            <a:pPr eaLnBrk="1" hangingPunct="1"/>
            <a:r>
              <a:rPr lang="en-US" smtClean="0"/>
              <a:t>It must be a total function (not sure if that was defined in CMSC 250 or not).</a:t>
            </a:r>
          </a:p>
          <a:p>
            <a:pPr eaLnBrk="1" hangingPunct="1"/>
            <a:endParaRPr lang="en-US" smtClean="0"/>
          </a:p>
          <a:p>
            <a:pPr eaLnBrk="1" hangingPunct="1"/>
            <a:r>
              <a:rPr lang="en-US" smtClean="0"/>
              <a:t>What about the definition of DFAs implies that the second diagram, in the example showing the shorthand notation of omitting the dead state, is what the DFA actually must look like, and the first one is just a shorthand representation for it?  </a:t>
            </a:r>
            <a:r>
              <a:rPr lang="en-US" smtClean="0">
                <a:solidFill>
                  <a:srgbClr val="0000FF"/>
                </a:solidFill>
              </a:rPr>
              <a:t>δ is a function, and by the definition of functions in CMSC 250 said that every element of the domain must map to some element of the codomain (sometimes we define partial functions which don't have this property, but by default "function" implies this property).  Therefore every element of the domain of the transition function (every pair of state and alphabet symbols) must map to some element of the codomain (some new state, where the transition goes to).</a:t>
            </a:r>
          </a:p>
          <a:p>
            <a:pPr eaLnBrk="1" hangingPunct="1"/>
            <a:endParaRPr lang="en-US" smtClean="0"/>
          </a:p>
          <a:p>
            <a:pPr eaLnBrk="1" hangingPunct="1"/>
            <a:r>
              <a:rPr lang="en-US" smtClean="0"/>
              <a:t>So a complete DFA always has one outgoing transition from every state on every alphabet symbol, otherwise it's not a valid DFA</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EEE27007-0E08-4839-B596-60C3302E81F7}" type="slidenum">
              <a:rPr lang="en-US" smtClean="0"/>
              <a:pPr/>
              <a:t>15</a:t>
            </a:fld>
            <a:endParaRPr lang="en-US" smtClean="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362C1686-D721-494A-B130-02A246EF17DB}" type="slidenum">
              <a:rPr lang="en-US" smtClean="0"/>
              <a:pPr/>
              <a:t>16</a:t>
            </a:fld>
            <a:endParaRPr lang="en-US" smtClean="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6B24D1AE-D3CC-49C8-BA38-262BC574A6E4}" type="slidenum">
              <a:rPr lang="en-US" smtClean="0"/>
              <a:pPr/>
              <a:t>17</a:t>
            </a:fld>
            <a:endParaRPr lang="en-US" smtClean="0"/>
          </a:p>
        </p:txBody>
      </p:sp>
      <p:sp>
        <p:nvSpPr>
          <p:cNvPr id="49154" name="Rectangle 2"/>
          <p:cNvSpPr>
            <a:spLocks noGrp="1" noRot="1" noChangeAspect="1" noChangeArrowheads="1"/>
          </p:cNvSpPr>
          <p:nvPr>
            <p:ph type="sldImg"/>
          </p:nvPr>
        </p:nvSpPr>
        <p:spPr>
          <a:solidFill>
            <a:srgbClr val="FFFFFF"/>
          </a:solidFill>
          <a:ln/>
        </p:spPr>
      </p:sp>
      <p:sp>
        <p:nvSpPr>
          <p:cNvPr id="239619" name="Rectangle 3"/>
          <p:cNvSpPr>
            <a:spLocks noGrp="1" noChangeArrowheads="1"/>
          </p:cNvSpPr>
          <p:nvPr>
            <p:ph type="body" idx="1"/>
          </p:nvPr>
        </p:nvSpPr>
        <p:spPr>
          <a:solidFill>
            <a:srgbClr val="FFFFFF"/>
          </a:solidFill>
          <a:ln/>
        </p:spPr>
        <p:txBody>
          <a:bodyPr/>
          <a:lstStyle/>
          <a:p>
            <a:pPr eaLnBrk="1" hangingPunct="1">
              <a:defRPr/>
            </a:pPr>
            <a:r>
              <a:rPr lang="en-US" dirty="0" smtClean="0">
                <a:solidFill>
                  <a:srgbClr val="000000"/>
                </a:solidFill>
              </a:rPr>
              <a:t>ε is the empty string.</a:t>
            </a:r>
          </a:p>
          <a:p>
            <a:pPr eaLnBrk="1" hangingPunct="1">
              <a:defRPr/>
            </a:pPr>
            <a:endParaRPr lang="en-US" dirty="0" smtClean="0">
              <a:solidFill>
                <a:srgbClr val="000000"/>
              </a:solidFill>
            </a:endParaRPr>
          </a:p>
          <a:p>
            <a:pPr eaLnBrk="1" hangingPunct="1">
              <a:defRPr/>
            </a:pPr>
            <a:r>
              <a:rPr lang="en-US" dirty="0" smtClean="0">
                <a:solidFill>
                  <a:srgbClr val="000000"/>
                </a:solidFill>
              </a:rPr>
              <a:t>For an NFA, δ differs from a DFA in that:</a:t>
            </a:r>
          </a:p>
          <a:p>
            <a:pPr marL="228600" indent="-228600" eaLnBrk="1" hangingPunct="1">
              <a:spcBef>
                <a:spcPct val="20000"/>
              </a:spcBef>
              <a:buFontTx/>
              <a:buChar char="•"/>
              <a:defRPr/>
            </a:pPr>
            <a:r>
              <a:rPr lang="en-US" sz="2000" kern="0" dirty="0" smtClean="0">
                <a:solidFill>
                  <a:srgbClr val="000000"/>
                </a:solidFill>
                <a:latin typeface="Arial"/>
                <a:ea typeface="ＭＳ Ｐゴシック"/>
              </a:rPr>
              <a:t>transitions on </a:t>
            </a:r>
            <a:r>
              <a:rPr lang="en-US" sz="2000" kern="0" dirty="0" smtClean="0">
                <a:solidFill>
                  <a:srgbClr val="0000FF"/>
                </a:solidFill>
                <a:latin typeface="Arial"/>
                <a:ea typeface="ＭＳ Ｐゴシック"/>
              </a:rPr>
              <a:t>ε</a:t>
            </a:r>
            <a:r>
              <a:rPr lang="en-US" sz="2000" kern="0" dirty="0" smtClean="0">
                <a:solidFill>
                  <a:srgbClr val="000000"/>
                </a:solidFill>
                <a:latin typeface="Arial"/>
                <a:ea typeface="ＭＳ Ｐゴシック"/>
              </a:rPr>
              <a:t> are allowed – can optionally take these transitions without consuming any input (the middle component of any triple can be </a:t>
            </a:r>
            <a:r>
              <a:rPr lang="en-US" sz="2000" kern="0" dirty="0" smtClean="0">
                <a:solidFill>
                  <a:srgbClr val="0000FF"/>
                </a:solidFill>
                <a:latin typeface="Arial"/>
                <a:ea typeface="ＭＳ Ｐゴシック"/>
              </a:rPr>
              <a:t>ε)</a:t>
            </a:r>
            <a:endParaRPr lang="en-US" sz="2000" kern="0" dirty="0" smtClean="0">
              <a:solidFill>
                <a:srgbClr val="000000"/>
              </a:solidFill>
              <a:latin typeface="Arial"/>
              <a:ea typeface="ＭＳ Ｐゴシック"/>
            </a:endParaRPr>
          </a:p>
          <a:p>
            <a:pPr marL="228600" indent="-228600" eaLnBrk="1" hangingPunct="1">
              <a:spcBef>
                <a:spcPct val="20000"/>
              </a:spcBef>
              <a:buFontTx/>
              <a:buChar char="•"/>
              <a:defRPr/>
            </a:pPr>
            <a:r>
              <a:rPr lang="en-US" sz="2000" kern="0" dirty="0" smtClean="0">
                <a:solidFill>
                  <a:srgbClr val="000000"/>
                </a:solidFill>
                <a:latin typeface="Arial"/>
                <a:ea typeface="ＭＳ Ｐゴシック"/>
              </a:rPr>
              <a:t>can have more than one transition for a given state and symbol (because any number of triples with the same first two components, but different third component, can be elements of </a:t>
            </a:r>
            <a:r>
              <a:rPr lang="en-US" dirty="0" smtClean="0">
                <a:solidFill>
                  <a:srgbClr val="000000"/>
                </a:solidFill>
              </a:rPr>
              <a:t>δ)</a:t>
            </a:r>
            <a:endParaRPr lang="en-US" sz="2000" kern="0" dirty="0" smtClean="0">
              <a:solidFill>
                <a:srgbClr val="000000"/>
              </a:solidFill>
              <a:latin typeface="Arial"/>
              <a:ea typeface="ＭＳ Ｐゴシック"/>
            </a:endParaRPr>
          </a:p>
          <a:p>
            <a:pPr eaLnBrk="1" hangingPunct="1">
              <a:defRPr/>
            </a:pPr>
            <a:endParaRPr lang="en-US" dirty="0" smtClean="0">
              <a:solidFill>
                <a:srgbClr val="000000"/>
              </a:solidFill>
            </a:endParaRPr>
          </a:p>
          <a:p>
            <a:pPr eaLnBrk="1" hangingPunct="1">
              <a:defRPr/>
            </a:pPr>
            <a:r>
              <a:rPr lang="en-US" dirty="0" smtClean="0">
                <a:solidFill>
                  <a:srgbClr val="000000"/>
                </a:solidFill>
              </a:rPr>
              <a:t>What is this saying δ is for an NFA, and how does it differ from δ for a DFA?  See if students realize.  (Discuss the specification of δ).  For an NFA δ is a relation (why)?</a:t>
            </a:r>
          </a:p>
          <a:p>
            <a:pPr eaLnBrk="1" hangingPunct="1">
              <a:defRPr/>
            </a:pP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8B61D83D-157E-4E90-BF58-D4EF30C47F0A}" type="slidenum">
              <a:rPr lang="en-US" smtClean="0"/>
              <a:pPr/>
              <a:t>18</a:t>
            </a:fld>
            <a:endParaRPr lang="en-US" smtClean="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EFADA714-478B-4237-A7F9-1B6A4E7CE793}" type="slidenum">
              <a:rPr lang="en-US" smtClean="0"/>
              <a:pPr/>
              <a:t>19</a:t>
            </a:fld>
            <a:endParaRPr lang="en-US" smtClean="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182E7CF3-6552-4FBD-A1E0-46C0DDB364AC}" type="slidenum">
              <a:rPr lang="en-US" smtClean="0"/>
              <a:pPr/>
              <a:t>20</a:t>
            </a:fld>
            <a:endParaRPr lang="en-US" smtClean="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r>
              <a:rPr lang="en-US" smtClean="0"/>
              <a:t>NFAs must be more powerful than DFAs, right?  No, NFAs, DFAs, and regular expressions can all recognize or accept the same class of languages, the regular languages.</a:t>
            </a:r>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B1F56E5E-866D-4D36-B82E-7F37F5A55D25}" type="slidenum">
              <a:rPr lang="en-US" smtClean="0"/>
              <a:pPr/>
              <a:t>2</a:t>
            </a:fld>
            <a:endParaRPr lang="en-US" smtClean="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r>
              <a:rPr lang="en-US" smtClean="0"/>
              <a:t>An r.e. is like a machine that says "yes" or "no" to an input string, as is a finite automaton.</a:t>
            </a:r>
          </a:p>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22D3832F-F4CB-40E4-8A06-AA2E2C6EF265}" type="slidenum">
              <a:rPr lang="en-US" smtClean="0"/>
              <a:pPr/>
              <a:t>21</a:t>
            </a:fld>
            <a:endParaRPr lang="en-US" smtClean="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pPr eaLnBrk="1" hangingPunct="1"/>
            <a:r>
              <a:rPr lang="en-US" smtClean="0"/>
              <a:t>We'll briefly discuss that it's easy to write a program to simulate a DFA, but hard to computationally implement an NFA or an r.e.</a:t>
            </a:r>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6581C063-D676-496D-AC54-261870208387}" type="slidenum">
              <a:rPr lang="en-US" smtClean="0"/>
              <a:pPr/>
              <a:t>3</a:t>
            </a:fld>
            <a:endParaRPr lang="en-US" smtClean="0"/>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pPr eaLnBrk="1" hangingPunct="1"/>
            <a:r>
              <a:rPr lang="en-US" smtClean="0"/>
              <a:t>First we'll see an example intuitively, then some examples, and then a formal definition.</a:t>
            </a:r>
          </a:p>
          <a:p>
            <a:pPr eaLnBrk="1" hangingPunct="1"/>
            <a:endParaRPr lang="en-US" smtClean="0"/>
          </a:p>
          <a:p>
            <a:pPr eaLnBrk="1" hangingPunct="1"/>
            <a:r>
              <a:rPr lang="en-US" smtClean="0"/>
              <a:t>"Symbol" just means "character" for now.</a:t>
            </a:r>
          </a:p>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p:spPr>
        <p:txBody>
          <a:bodyPr/>
          <a:lstStyle/>
          <a:p>
            <a:fld id="{D232F343-0D44-44AD-8A02-751766065B9A}" type="slidenum">
              <a:rPr lang="en-US" smtClean="0"/>
              <a:pPr/>
              <a:t>5</a:t>
            </a:fld>
            <a:endParaRPr lang="en-US" smtClean="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8E8790BB-D42F-4438-937D-492DB2A0F102}" type="slidenum">
              <a:rPr lang="en-US" smtClean="0"/>
              <a:pPr/>
              <a:t>6</a:t>
            </a:fld>
            <a:endParaRPr lang="en-US" smtClean="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B7A115C1-4D55-4A0E-AE9F-F325DAD2B4D2}" type="slidenum">
              <a:rPr lang="en-US" smtClean="0"/>
              <a:pPr/>
              <a:t>7</a:t>
            </a:fld>
            <a:endParaRPr lang="en-US" smtClean="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EBEC36D9-1A61-45D8-82AE-02420F5F2790}" type="slidenum">
              <a:rPr lang="en-US" smtClean="0"/>
              <a:pPr/>
              <a:t>8</a:t>
            </a:fld>
            <a:endParaRPr lang="en-US" smtClean="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pPr eaLnBrk="1" hangingPunct="1"/>
            <a:r>
              <a:rPr lang="en-US" smtClean="0"/>
              <a:t>Personally I don't like this shorthand notation (but it's too hard to draw the diagrams without it), so don't use it.</a:t>
            </a: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DE261246-C0E6-4A3B-8EA0-994666503D60}" type="slidenum">
              <a:rPr lang="en-US" smtClean="0"/>
              <a:pPr/>
              <a:t>9</a:t>
            </a:fld>
            <a:endParaRPr lang="en-US" smtClean="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pPr marL="228600" indent="-228600" eaLnBrk="1" hangingPunct="1"/>
            <a:r>
              <a:rPr lang="en-US" smtClean="0"/>
              <a:t>On the board, write a DFA and an r.e. (or get the students say how to do it) for two simple examples:</a:t>
            </a:r>
          </a:p>
          <a:p>
            <a:pPr marL="228600" indent="-228600" eaLnBrk="1" hangingPunct="1"/>
            <a:endParaRPr lang="en-US" smtClean="0"/>
          </a:p>
          <a:p>
            <a:pPr marL="228600" indent="-228600" eaLnBrk="1" hangingPunct="1">
              <a:buFontTx/>
              <a:buAutoNum type="arabicPeriod"/>
            </a:pPr>
            <a:r>
              <a:rPr lang="en-US" smtClean="0"/>
              <a:t>Strings with odd 1's over the alphabet {1}.  1(11)* (the DFA has two states, one is final, each goes to the other on a 1).</a:t>
            </a:r>
          </a:p>
          <a:p>
            <a:pPr marL="228600" indent="-228600" eaLnBrk="1" hangingPunct="1">
              <a:buFontTx/>
              <a:buAutoNum type="arabicPeriod"/>
            </a:pPr>
            <a:r>
              <a:rPr lang="en-US" smtClean="0"/>
              <a:t>Strings with odd 1's over the alphabet {0, 1}. 0*10*(10*10*)* (the DFA is the same except each state has a self-transition on 0).  Or 0*(10*10*)*10*.  Or (0*10*10*) 0*10*.</a:t>
            </a:r>
          </a:p>
          <a:p>
            <a:pPr marL="228600" indent="-228600" eaLnBrk="1" hangingPunct="1">
              <a:buFontTx/>
              <a:buAutoNum type="arabicPeriod"/>
            </a:pPr>
            <a:endParaRPr lang="en-US" smtClean="0"/>
          </a:p>
          <a:p>
            <a:pPr marL="228600" indent="-228600" eaLnBrk="1" hangingPunct="1"/>
            <a:r>
              <a:rPr lang="en-US" smtClean="0"/>
              <a:t>For some languages an r.e. and a DFA might be of comparable complexity and difficulty, but for others one or the other might be much easier or harder to come up with or to understand.</a:t>
            </a:r>
          </a:p>
          <a:p>
            <a:pPr marL="228600" indent="-228600"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58CA2F9E-BA01-4521-9EEB-619CB654E29A}" type="slidenum">
              <a:rPr lang="en-US" smtClean="0"/>
              <a:pPr/>
              <a:t>10</a:t>
            </a:fld>
            <a:endParaRPr lang="en-US" smtClean="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pPr eaLnBrk="1" hangingPunct="1"/>
            <a:r>
              <a:rPr lang="en-US" smtClean="0"/>
              <a:t>You should understand this notation because you'll sometimes see it used, but I don't like it so you should not use it.</a:t>
            </a:r>
          </a:p>
          <a:p>
            <a:pPr eaLnBrk="1" hangingPunct="1"/>
            <a:endParaRPr lang="en-US" smtClean="0"/>
          </a:p>
          <a:p>
            <a:pPr eaLnBrk="1" hangingPunct="1"/>
            <a:r>
              <a:rPr lang="en-US" smtClean="0"/>
              <a:t>Exercise: try writing an r.e. which describes the same language as this NFA.</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609600" y="3200400"/>
            <a:ext cx="7924800" cy="0"/>
          </a:xfrm>
          <a:prstGeom prst="line">
            <a:avLst/>
          </a:prstGeom>
          <a:noFill/>
          <a:ln w="127000">
            <a:solidFill>
              <a:srgbClr val="0000FF"/>
            </a:solidFill>
            <a:round/>
            <a:headEnd/>
            <a:tailEnd/>
          </a:ln>
        </p:spPr>
        <p:txBody>
          <a:bodyPr wrap="none" anchor="ctr"/>
          <a:lstStyle/>
          <a:p>
            <a:pPr eaLnBrk="0" hangingPunct="0">
              <a:defRPr/>
            </a:pPr>
            <a:endParaRPr lang="en-US"/>
          </a:p>
        </p:txBody>
      </p:sp>
      <p:sp>
        <p:nvSpPr>
          <p:cNvPr id="8194" name="Rectangle 2"/>
          <p:cNvSpPr>
            <a:spLocks noGrp="1" noChangeArrowheads="1"/>
          </p:cNvSpPr>
          <p:nvPr>
            <p:ph type="ctrTitle"/>
          </p:nvPr>
        </p:nvSpPr>
        <p:spPr>
          <a:xfrm>
            <a:off x="685800" y="1066800"/>
            <a:ext cx="7772400" cy="1828800"/>
          </a:xfrm>
        </p:spPr>
        <p:txBody>
          <a:bodyPr/>
          <a:lstStyle>
            <a:lvl1pPr>
              <a:defRPr/>
            </a:lvl1pPr>
          </a:lstStyle>
          <a:p>
            <a:r>
              <a:rPr lang="en-US"/>
              <a:t>Click to edit Master title style</a:t>
            </a:r>
          </a:p>
        </p:txBody>
      </p:sp>
      <p:sp>
        <p:nvSpPr>
          <p:cNvPr id="8195" name="Rectangle 3"/>
          <p:cNvSpPr>
            <a:spLocks noGrp="1" noChangeArrowheads="1"/>
          </p:cNvSpPr>
          <p:nvPr>
            <p:ph type="subTitle" idx="1"/>
          </p:nvPr>
        </p:nvSpPr>
        <p:spPr>
          <a:xfrm>
            <a:off x="1371600" y="3886200"/>
            <a:ext cx="6400800" cy="1752600"/>
          </a:xfrm>
        </p:spPr>
        <p:txBody>
          <a:bodyPr/>
          <a:lstStyle>
            <a:lvl1pPr marL="0" indent="0" algn="ctr">
              <a:buFontTx/>
              <a:buNone/>
              <a:defRPr>
                <a:solidFill>
                  <a:srgbClr val="0000FF"/>
                </a:solidFill>
              </a:defRPr>
            </a:lvl1pPr>
          </a:lstStyle>
          <a:p>
            <a:r>
              <a:rPr lang="en-US"/>
              <a:t>Click to edit Master subtitle style</a:t>
            </a:r>
          </a:p>
        </p:txBody>
      </p:sp>
      <p:sp>
        <p:nvSpPr>
          <p:cNvPr id="5" name="Date Placeholder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defRPr sz="1400" b="0">
                <a:latin typeface="+mn-lt"/>
              </a:defRPr>
            </a:lvl1pPr>
          </a:lstStyle>
          <a:p>
            <a:pPr>
              <a:defRPr/>
            </a:pPr>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lgn="ctr">
              <a:defRPr sz="1400"/>
            </a:lvl1pPr>
          </a:lstStyle>
          <a:p>
            <a:pPr>
              <a:defRPr/>
            </a:pPr>
            <a:endParaRPr 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sz="1400"/>
            </a:lvl1pPr>
          </a:lstStyle>
          <a:p>
            <a:pPr>
              <a:defRPr/>
            </a:pPr>
            <a:fld id="{8D2E1378-D935-4CD4-8331-05447243DBD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A2CF5B4A-E240-4358-98B0-730942B0B2D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09600"/>
            <a:ext cx="20383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9626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BD001F76-4839-46B8-9A46-2D50790B7E6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53400" cy="685800"/>
          </a:xfrm>
        </p:spPr>
        <p:txBody>
          <a:bodyPr/>
          <a:lstStyle/>
          <a:p>
            <a:r>
              <a:rPr lang="en-US"/>
              <a:t>Click to edit Master title style</a:t>
            </a:r>
          </a:p>
        </p:txBody>
      </p:sp>
      <p:sp>
        <p:nvSpPr>
          <p:cNvPr id="3" name="Table Placeholder 2"/>
          <p:cNvSpPr>
            <a:spLocks noGrp="1"/>
          </p:cNvSpPr>
          <p:nvPr>
            <p:ph type="tbl" idx="1"/>
          </p:nvPr>
        </p:nvSpPr>
        <p:spPr>
          <a:xfrm>
            <a:off x="457200" y="1524000"/>
            <a:ext cx="8153400" cy="4876800"/>
          </a:xfr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C93D9CB8-BD35-4BAB-ACC9-250202E4EFA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4BAC01FA-6147-4453-A7E1-42D0EEA83BF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5" name="Rectangle 6"/>
          <p:cNvSpPr>
            <a:spLocks noGrp="1" noChangeArrowheads="1"/>
          </p:cNvSpPr>
          <p:nvPr>
            <p:ph type="sldNum" sz="quarter" idx="11"/>
          </p:nvPr>
        </p:nvSpPr>
        <p:spPr>
          <a:ln/>
        </p:spPr>
        <p:txBody>
          <a:bodyPr/>
          <a:lstStyle>
            <a:lvl1pPr>
              <a:defRPr/>
            </a:lvl1pPr>
          </a:lstStyle>
          <a:p>
            <a:pPr>
              <a:defRPr/>
            </a:pPr>
            <a:fld id="{EAD4CEEC-A71A-4A7B-A3FA-F4815B321C3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B82DB9D7-CD2A-444F-8BD0-CB580D4ABBD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8" name="Rectangle 6"/>
          <p:cNvSpPr>
            <a:spLocks noGrp="1" noChangeArrowheads="1"/>
          </p:cNvSpPr>
          <p:nvPr>
            <p:ph type="sldNum" sz="quarter" idx="11"/>
          </p:nvPr>
        </p:nvSpPr>
        <p:spPr>
          <a:ln/>
        </p:spPr>
        <p:txBody>
          <a:bodyPr/>
          <a:lstStyle>
            <a:lvl1pPr>
              <a:defRPr/>
            </a:lvl1pPr>
          </a:lstStyle>
          <a:p>
            <a:pPr>
              <a:defRPr/>
            </a:pPr>
            <a:fld id="{5CB4E7D7-3082-4FC6-B749-86BC6E06B2E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4" name="Rectangle 6"/>
          <p:cNvSpPr>
            <a:spLocks noGrp="1" noChangeArrowheads="1"/>
          </p:cNvSpPr>
          <p:nvPr>
            <p:ph type="sldNum" sz="quarter" idx="11"/>
          </p:nvPr>
        </p:nvSpPr>
        <p:spPr>
          <a:ln/>
        </p:spPr>
        <p:txBody>
          <a:bodyPr/>
          <a:lstStyle>
            <a:lvl1pPr>
              <a:defRPr/>
            </a:lvl1pPr>
          </a:lstStyle>
          <a:p>
            <a:pPr>
              <a:defRPr/>
            </a:pPr>
            <a:fld id="{7AADFB7E-3779-4711-B014-BDCC1BE61AE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3" name="Rectangle 6"/>
          <p:cNvSpPr>
            <a:spLocks noGrp="1" noChangeArrowheads="1"/>
          </p:cNvSpPr>
          <p:nvPr>
            <p:ph type="sldNum" sz="quarter" idx="11"/>
          </p:nvPr>
        </p:nvSpPr>
        <p:spPr>
          <a:ln/>
        </p:spPr>
        <p:txBody>
          <a:bodyPr/>
          <a:lstStyle>
            <a:lvl1pPr>
              <a:defRPr/>
            </a:lvl1pPr>
          </a:lstStyle>
          <a:p>
            <a:pPr>
              <a:defRPr/>
            </a:pPr>
            <a:fld id="{C152E707-6580-4F21-978F-3412B992110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C8F13400-261A-48BB-97CF-BCED908AE92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CMSC 330</a:t>
            </a:r>
          </a:p>
        </p:txBody>
      </p:sp>
      <p:sp>
        <p:nvSpPr>
          <p:cNvPr id="6" name="Rectangle 6"/>
          <p:cNvSpPr>
            <a:spLocks noGrp="1" noChangeArrowheads="1"/>
          </p:cNvSpPr>
          <p:nvPr>
            <p:ph type="sldNum" sz="quarter" idx="11"/>
          </p:nvPr>
        </p:nvSpPr>
        <p:spPr>
          <a:ln/>
        </p:spPr>
        <p:txBody>
          <a:bodyPr/>
          <a:lstStyle>
            <a:lvl1pPr>
              <a:defRPr/>
            </a:lvl1pPr>
          </a:lstStyle>
          <a:p>
            <a:pPr>
              <a:defRPr/>
            </a:pPr>
            <a:fld id="{98889670-506A-4D1F-9BF8-F4773A5C193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153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57200" y="6477000"/>
            <a:ext cx="55626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mn-lt"/>
              </a:defRPr>
            </a:lvl1pPr>
          </a:lstStyle>
          <a:p>
            <a:pPr>
              <a:defRPr/>
            </a:pPr>
            <a:r>
              <a:rPr lang="en-US"/>
              <a:t>CMSC 330</a:t>
            </a:r>
          </a:p>
        </p:txBody>
      </p:sp>
      <p:sp>
        <p:nvSpPr>
          <p:cNvPr id="1030" name="Rectangle 6"/>
          <p:cNvSpPr>
            <a:spLocks noGrp="1" noChangeArrowheads="1"/>
          </p:cNvSpPr>
          <p:nvPr>
            <p:ph type="sldNum" sz="quarter" idx="4"/>
          </p:nvPr>
        </p:nvSpPr>
        <p:spPr bwMode="auto">
          <a:xfrm>
            <a:off x="6705600" y="6477000"/>
            <a:ext cx="19050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mn-lt"/>
              </a:defRPr>
            </a:lvl1pPr>
          </a:lstStyle>
          <a:p>
            <a:pPr>
              <a:defRPr/>
            </a:pPr>
            <a:fld id="{1B9B1D01-A2A7-4D1B-9B5F-0EB02AB2B7B7}" type="slidenum">
              <a:rPr lang="en-US"/>
              <a:pPr>
                <a:defRPr/>
              </a:pPr>
              <a:t>‹#›</a:t>
            </a:fld>
            <a:endParaRPr lang="en-US"/>
          </a:p>
        </p:txBody>
      </p:sp>
      <p:sp>
        <p:nvSpPr>
          <p:cNvPr id="1031" name="Line 7"/>
          <p:cNvSpPr>
            <a:spLocks noChangeShapeType="1"/>
          </p:cNvSpPr>
          <p:nvPr userDrawn="1"/>
        </p:nvSpPr>
        <p:spPr bwMode="auto">
          <a:xfrm>
            <a:off x="457200" y="1295400"/>
            <a:ext cx="8153400" cy="0"/>
          </a:xfrm>
          <a:prstGeom prst="line">
            <a:avLst/>
          </a:prstGeom>
          <a:noFill/>
          <a:ln w="38100">
            <a:solidFill>
              <a:srgbClr val="0000FF"/>
            </a:solidFill>
            <a:round/>
            <a:headEnd/>
            <a:tailEnd/>
          </a:ln>
        </p:spPr>
        <p:txBody>
          <a:bodyPr wrap="none" anchor="ctr"/>
          <a:lstStyle/>
          <a:p>
            <a:pPr eaLnBrk="0" hangingPunct="0">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timing>
    <p:tnLst>
      <p:par>
        <p:cTn id="1" dur="indefinite" restart="never" nodeType="tmRoot"/>
      </p:par>
    </p:tnLst>
  </p:timing>
  <p:hf hdr="0" dt="0"/>
  <p:txStyles>
    <p:titleStyle>
      <a:lvl1pPr algn="l" rtl="0" eaLnBrk="0" fontAlgn="base" hangingPunct="0">
        <a:spcBef>
          <a:spcPct val="0"/>
        </a:spcBef>
        <a:spcAft>
          <a:spcPct val="0"/>
        </a:spcAft>
        <a:defRPr sz="3600">
          <a:solidFill>
            <a:srgbClr val="0000FF"/>
          </a:solidFill>
          <a:latin typeface="+mj-lt"/>
          <a:ea typeface="+mj-ea"/>
          <a:cs typeface="+mj-cs"/>
        </a:defRPr>
      </a:lvl1pPr>
      <a:lvl2pPr algn="l" rtl="0" eaLnBrk="0" fontAlgn="base" hangingPunct="0">
        <a:spcBef>
          <a:spcPct val="0"/>
        </a:spcBef>
        <a:spcAft>
          <a:spcPct val="0"/>
        </a:spcAft>
        <a:defRPr sz="3600">
          <a:solidFill>
            <a:srgbClr val="0000FF"/>
          </a:solidFill>
          <a:latin typeface="Arial" charset="0"/>
          <a:ea typeface="ＭＳ Ｐゴシック" charset="-128"/>
        </a:defRPr>
      </a:lvl2pPr>
      <a:lvl3pPr algn="l" rtl="0" eaLnBrk="0" fontAlgn="base" hangingPunct="0">
        <a:spcBef>
          <a:spcPct val="0"/>
        </a:spcBef>
        <a:spcAft>
          <a:spcPct val="0"/>
        </a:spcAft>
        <a:defRPr sz="3600">
          <a:solidFill>
            <a:srgbClr val="0000FF"/>
          </a:solidFill>
          <a:latin typeface="Arial" charset="0"/>
          <a:ea typeface="ＭＳ Ｐゴシック" charset="-128"/>
        </a:defRPr>
      </a:lvl3pPr>
      <a:lvl4pPr algn="l" rtl="0" eaLnBrk="0" fontAlgn="base" hangingPunct="0">
        <a:spcBef>
          <a:spcPct val="0"/>
        </a:spcBef>
        <a:spcAft>
          <a:spcPct val="0"/>
        </a:spcAft>
        <a:defRPr sz="3600">
          <a:solidFill>
            <a:srgbClr val="0000FF"/>
          </a:solidFill>
          <a:latin typeface="Arial" charset="0"/>
          <a:ea typeface="ＭＳ Ｐゴシック" charset="-128"/>
        </a:defRPr>
      </a:lvl4pPr>
      <a:lvl5pPr algn="l" rtl="0" eaLnBrk="0" fontAlgn="base" hangingPunct="0">
        <a:spcBef>
          <a:spcPct val="0"/>
        </a:spcBef>
        <a:spcAft>
          <a:spcPct val="0"/>
        </a:spcAft>
        <a:defRPr sz="3600">
          <a:solidFill>
            <a:srgbClr val="0000FF"/>
          </a:solidFill>
          <a:latin typeface="Arial" charset="0"/>
          <a:ea typeface="ＭＳ Ｐゴシック" charset="-128"/>
        </a:defRPr>
      </a:lvl5pPr>
      <a:lvl6pPr marL="457200" algn="l" rtl="0" fontAlgn="base">
        <a:spcBef>
          <a:spcPct val="0"/>
        </a:spcBef>
        <a:spcAft>
          <a:spcPct val="0"/>
        </a:spcAft>
        <a:defRPr sz="3600">
          <a:solidFill>
            <a:srgbClr val="0000FF"/>
          </a:solidFill>
          <a:latin typeface="Arial" charset="0"/>
          <a:ea typeface="ＭＳ Ｐゴシック" charset="-128"/>
        </a:defRPr>
      </a:lvl6pPr>
      <a:lvl7pPr marL="914400" algn="l" rtl="0" fontAlgn="base">
        <a:spcBef>
          <a:spcPct val="0"/>
        </a:spcBef>
        <a:spcAft>
          <a:spcPct val="0"/>
        </a:spcAft>
        <a:defRPr sz="3600">
          <a:solidFill>
            <a:srgbClr val="0000FF"/>
          </a:solidFill>
          <a:latin typeface="Arial" charset="0"/>
          <a:ea typeface="ＭＳ Ｐゴシック" charset="-128"/>
        </a:defRPr>
      </a:lvl7pPr>
      <a:lvl8pPr marL="1371600" algn="l" rtl="0" fontAlgn="base">
        <a:spcBef>
          <a:spcPct val="0"/>
        </a:spcBef>
        <a:spcAft>
          <a:spcPct val="0"/>
        </a:spcAft>
        <a:defRPr sz="3600">
          <a:solidFill>
            <a:srgbClr val="0000FF"/>
          </a:solidFill>
          <a:latin typeface="Arial" charset="0"/>
          <a:ea typeface="ＭＳ Ｐゴシック" charset="-128"/>
        </a:defRPr>
      </a:lvl8pPr>
      <a:lvl9pPr marL="1828800" algn="l" rtl="0" fontAlgn="base">
        <a:spcBef>
          <a:spcPct val="0"/>
        </a:spcBef>
        <a:spcAft>
          <a:spcPct val="0"/>
        </a:spcAft>
        <a:defRPr sz="3600">
          <a:solidFill>
            <a:srgbClr val="0000FF"/>
          </a:solidFill>
          <a:latin typeface="Arial" charset="0"/>
          <a:ea typeface="ＭＳ Ｐゴシック" charset="-128"/>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5" name="Rectangle 5"/>
          <p:cNvSpPr>
            <a:spLocks noGrp="1" noChangeArrowheads="1"/>
          </p:cNvSpPr>
          <p:nvPr>
            <p:ph type="ctrTitle"/>
          </p:nvPr>
        </p:nvSpPr>
        <p:spPr/>
        <p:txBody>
          <a:bodyPr/>
          <a:lstStyle/>
          <a:p>
            <a:pPr algn="ctr" eaLnBrk="1" hangingPunct="1"/>
            <a:r>
              <a:rPr lang="en-US" smtClean="0"/>
              <a:t>CMSC 330:  Organization of Programming Languages</a:t>
            </a:r>
          </a:p>
        </p:txBody>
      </p:sp>
      <p:sp>
        <p:nvSpPr>
          <p:cNvPr id="16386" name="Rectangle 6"/>
          <p:cNvSpPr>
            <a:spLocks noGrp="1" noChangeArrowheads="1"/>
          </p:cNvSpPr>
          <p:nvPr>
            <p:ph type="subTitle" idx="1"/>
          </p:nvPr>
        </p:nvSpPr>
        <p:spPr>
          <a:xfrm>
            <a:off x="990600" y="3886200"/>
            <a:ext cx="7162800" cy="1752600"/>
          </a:xfrm>
        </p:spPr>
        <p:txBody>
          <a:bodyPr/>
          <a:lstStyle/>
          <a:p>
            <a:pPr eaLnBrk="1" hangingPunct="1"/>
            <a:r>
              <a:rPr lang="en-US" smtClean="0"/>
              <a:t>Finite Automata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pPr>
              <a:defRPr/>
            </a:pPr>
            <a:r>
              <a:rPr lang="en-US"/>
              <a:t>CMSC 330</a:t>
            </a:r>
          </a:p>
        </p:txBody>
      </p:sp>
      <p:sp>
        <p:nvSpPr>
          <p:cNvPr id="10" name="Slide Number Placeholder 4"/>
          <p:cNvSpPr>
            <a:spLocks noGrp="1"/>
          </p:cNvSpPr>
          <p:nvPr>
            <p:ph type="sldNum" sz="quarter" idx="11"/>
          </p:nvPr>
        </p:nvSpPr>
        <p:spPr/>
        <p:txBody>
          <a:bodyPr/>
          <a:lstStyle/>
          <a:p>
            <a:pPr>
              <a:defRPr/>
            </a:pPr>
            <a:fld id="{02C11D46-A30B-41D6-AE0C-6C97581AA732}" type="slidenum">
              <a:rPr lang="en-US"/>
              <a:pPr>
                <a:defRPr/>
              </a:pPr>
              <a:t>10</a:t>
            </a:fld>
            <a:endParaRPr lang="en-US"/>
          </a:p>
        </p:txBody>
      </p:sp>
      <p:sp>
        <p:nvSpPr>
          <p:cNvPr id="33795" name="Rectangle 2"/>
          <p:cNvSpPr>
            <a:spLocks noGrp="1" noChangeArrowheads="1"/>
          </p:cNvSpPr>
          <p:nvPr>
            <p:ph type="title"/>
          </p:nvPr>
        </p:nvSpPr>
        <p:spPr/>
        <p:txBody>
          <a:bodyPr/>
          <a:lstStyle/>
          <a:p>
            <a:pPr eaLnBrk="1" hangingPunct="1"/>
            <a:r>
              <a:rPr lang="en-US" smtClean="0"/>
              <a:t>Shorthand Notation</a:t>
            </a:r>
          </a:p>
        </p:txBody>
      </p:sp>
      <p:sp>
        <p:nvSpPr>
          <p:cNvPr id="33796" name="Rectangle 3"/>
          <p:cNvSpPr>
            <a:spLocks noGrp="1" noChangeArrowheads="1"/>
          </p:cNvSpPr>
          <p:nvPr>
            <p:ph type="body" idx="1"/>
          </p:nvPr>
        </p:nvSpPr>
        <p:spPr/>
        <p:txBody>
          <a:bodyPr/>
          <a:lstStyle/>
          <a:p>
            <a:pPr eaLnBrk="1" hangingPunct="1"/>
            <a:r>
              <a:rPr lang="en-US" smtClean="0"/>
              <a:t>If a transition is omitted, assume it goes to a dead state that is not shown</a:t>
            </a:r>
          </a:p>
        </p:txBody>
      </p:sp>
      <p:pic>
        <p:nvPicPr>
          <p:cNvPr id="236548" name="Picture 4" descr="ruby"/>
          <p:cNvPicPr>
            <a:picLocks noChangeAspect="1" noChangeArrowheads="1"/>
          </p:cNvPicPr>
          <p:nvPr/>
        </p:nvPicPr>
        <p:blipFill>
          <a:blip r:embed="rId3"/>
          <a:srcRect/>
          <a:stretch>
            <a:fillRect/>
          </a:stretch>
        </p:blipFill>
        <p:spPr bwMode="auto">
          <a:xfrm>
            <a:off x="838200" y="2971800"/>
            <a:ext cx="2770188" cy="1300163"/>
          </a:xfrm>
          <a:prstGeom prst="rect">
            <a:avLst/>
          </a:prstGeom>
          <a:noFill/>
          <a:ln w="9525">
            <a:noFill/>
            <a:miter lim="800000"/>
            <a:headEnd/>
            <a:tailEnd/>
          </a:ln>
        </p:spPr>
      </p:pic>
      <p:pic>
        <p:nvPicPr>
          <p:cNvPr id="236549" name="Picture 5" descr="ruby"/>
          <p:cNvPicPr>
            <a:picLocks noChangeAspect="1" noChangeArrowheads="1"/>
          </p:cNvPicPr>
          <p:nvPr/>
        </p:nvPicPr>
        <p:blipFill>
          <a:blip r:embed="rId4"/>
          <a:srcRect/>
          <a:stretch>
            <a:fillRect/>
          </a:stretch>
        </p:blipFill>
        <p:spPr bwMode="auto">
          <a:xfrm>
            <a:off x="5181600" y="2895600"/>
            <a:ext cx="2860675" cy="2770188"/>
          </a:xfrm>
          <a:prstGeom prst="rect">
            <a:avLst/>
          </a:prstGeom>
          <a:noFill/>
          <a:ln w="9525">
            <a:noFill/>
            <a:miter lim="800000"/>
            <a:headEnd/>
            <a:tailEnd/>
          </a:ln>
        </p:spPr>
      </p:pic>
      <p:sp>
        <p:nvSpPr>
          <p:cNvPr id="236550" name="Text Box 6"/>
          <p:cNvSpPr txBox="1">
            <a:spLocks noChangeArrowheads="1"/>
          </p:cNvSpPr>
          <p:nvPr/>
        </p:nvSpPr>
        <p:spPr bwMode="auto">
          <a:xfrm>
            <a:off x="3657600" y="3505200"/>
            <a:ext cx="1676400" cy="457200"/>
          </a:xfrm>
          <a:prstGeom prst="rect">
            <a:avLst/>
          </a:prstGeom>
          <a:noFill/>
          <a:ln w="28575">
            <a:noFill/>
            <a:miter lim="800000"/>
            <a:headEnd/>
            <a:tailEnd/>
          </a:ln>
        </p:spPr>
        <p:txBody>
          <a:bodyPr>
            <a:spAutoFit/>
          </a:bodyPr>
          <a:lstStyle/>
          <a:p>
            <a:pPr eaLnBrk="0" hangingPunct="0">
              <a:spcBef>
                <a:spcPct val="50000"/>
              </a:spcBef>
            </a:pPr>
            <a:r>
              <a:rPr lang="en-US" sz="2400" b="0">
                <a:latin typeface="Arial" charset="0"/>
              </a:rPr>
              <a:t>is short for</a:t>
            </a:r>
          </a:p>
        </p:txBody>
      </p:sp>
      <p:sp>
        <p:nvSpPr>
          <p:cNvPr id="236551" name="Text Box 7"/>
          <p:cNvSpPr txBox="1">
            <a:spLocks noChangeArrowheads="1"/>
          </p:cNvSpPr>
          <p:nvPr/>
        </p:nvSpPr>
        <p:spPr bwMode="auto">
          <a:xfrm>
            <a:off x="784225" y="5097463"/>
            <a:ext cx="1730375" cy="457200"/>
          </a:xfrm>
          <a:prstGeom prst="rect">
            <a:avLst/>
          </a:prstGeom>
          <a:noFill/>
          <a:ln w="28575">
            <a:noFill/>
            <a:miter lim="800000"/>
            <a:headEnd/>
            <a:tailEnd/>
          </a:ln>
        </p:spPr>
        <p:txBody>
          <a:bodyPr>
            <a:spAutoFit/>
          </a:bodyPr>
          <a:lstStyle/>
          <a:p>
            <a:pPr eaLnBrk="0" hangingPunct="0">
              <a:spcBef>
                <a:spcPct val="50000"/>
              </a:spcBef>
            </a:pPr>
            <a:r>
              <a:rPr lang="en-US" sz="2400" b="0">
                <a:latin typeface="Arial" charset="0"/>
              </a:rPr>
              <a:t>Language?</a:t>
            </a:r>
          </a:p>
        </p:txBody>
      </p:sp>
      <p:sp>
        <p:nvSpPr>
          <p:cNvPr id="236552" name="Text Box 8"/>
          <p:cNvSpPr txBox="1">
            <a:spLocks noChangeArrowheads="1"/>
          </p:cNvSpPr>
          <p:nvPr/>
        </p:nvSpPr>
        <p:spPr bwMode="auto">
          <a:xfrm>
            <a:off x="838200" y="5638800"/>
            <a:ext cx="6248400" cy="822325"/>
          </a:xfrm>
          <a:prstGeom prst="rect">
            <a:avLst/>
          </a:prstGeom>
          <a:noFill/>
          <a:ln w="28575">
            <a:noFill/>
            <a:miter lim="800000"/>
            <a:headEnd/>
            <a:tailEnd/>
          </a:ln>
        </p:spPr>
        <p:txBody>
          <a:bodyPr>
            <a:spAutoFit/>
          </a:bodyPr>
          <a:lstStyle/>
          <a:p>
            <a:pPr eaLnBrk="0" hangingPunct="0">
              <a:spcBef>
                <a:spcPct val="50000"/>
              </a:spcBef>
            </a:pPr>
            <a:r>
              <a:rPr lang="en-US" sz="2400" b="0">
                <a:latin typeface="Arial" charset="0"/>
              </a:rPr>
              <a:t>Strings over </a:t>
            </a:r>
            <a:r>
              <a:rPr lang="en-US" sz="2400" b="0">
                <a:solidFill>
                  <a:srgbClr val="0000FF"/>
                </a:solidFill>
                <a:latin typeface="Arial" charset="0"/>
              </a:rPr>
              <a:t>{0,1,2,3}</a:t>
            </a:r>
            <a:r>
              <a:rPr lang="en-US" sz="2400" b="0">
                <a:latin typeface="Arial" charset="0"/>
              </a:rPr>
              <a:t> with alternating even and odd digits, beginning with odd digit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5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65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65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65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65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0"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CMSC 330</a:t>
            </a:r>
          </a:p>
        </p:txBody>
      </p:sp>
      <p:sp>
        <p:nvSpPr>
          <p:cNvPr id="6" name="Slide Number Placeholder 4"/>
          <p:cNvSpPr>
            <a:spLocks noGrp="1"/>
          </p:cNvSpPr>
          <p:nvPr>
            <p:ph type="sldNum" sz="quarter" idx="11"/>
          </p:nvPr>
        </p:nvSpPr>
        <p:spPr/>
        <p:txBody>
          <a:bodyPr/>
          <a:lstStyle/>
          <a:p>
            <a:pPr>
              <a:defRPr/>
            </a:pPr>
            <a:fld id="{8B8AA768-9277-431E-AE70-6DD0391AF070}" type="slidenum">
              <a:rPr lang="en-US"/>
              <a:pPr>
                <a:defRPr/>
              </a:pPr>
              <a:t>11</a:t>
            </a:fld>
            <a:endParaRPr lang="en-US"/>
          </a:p>
        </p:txBody>
      </p:sp>
      <p:sp>
        <p:nvSpPr>
          <p:cNvPr id="35843" name="Rectangle 2"/>
          <p:cNvSpPr>
            <a:spLocks noGrp="1" noChangeArrowheads="1"/>
          </p:cNvSpPr>
          <p:nvPr>
            <p:ph type="title"/>
          </p:nvPr>
        </p:nvSpPr>
        <p:spPr>
          <a:xfrm>
            <a:off x="457200" y="609600"/>
            <a:ext cx="8686800" cy="685800"/>
          </a:xfrm>
        </p:spPr>
        <p:txBody>
          <a:bodyPr/>
          <a:lstStyle/>
          <a:p>
            <a:pPr eaLnBrk="1" hangingPunct="1"/>
            <a:r>
              <a:rPr lang="en-US" smtClean="0"/>
              <a:t>What Language Does This DFA Accept?</a:t>
            </a:r>
          </a:p>
        </p:txBody>
      </p:sp>
      <p:sp>
        <p:nvSpPr>
          <p:cNvPr id="236548" name="Rectangle 3"/>
          <p:cNvSpPr>
            <a:spLocks noGrp="1" noChangeArrowheads="1"/>
          </p:cNvSpPr>
          <p:nvPr>
            <p:ph type="body" idx="1"/>
          </p:nvPr>
        </p:nvSpPr>
        <p:spPr>
          <a:xfrm>
            <a:off x="457200" y="5486400"/>
            <a:ext cx="8153400" cy="914400"/>
          </a:xfrm>
        </p:spPr>
        <p:txBody>
          <a:bodyPr/>
          <a:lstStyle/>
          <a:p>
            <a:pPr eaLnBrk="1" hangingPunct="1">
              <a:buFontTx/>
              <a:buNone/>
            </a:pPr>
            <a:r>
              <a:rPr lang="en-US" smtClean="0">
                <a:solidFill>
                  <a:srgbClr val="0000FF"/>
                </a:solidFill>
              </a:rPr>
              <a:t>a*b*c*</a:t>
            </a:r>
            <a:r>
              <a:rPr lang="en-US" smtClean="0"/>
              <a:t> again, so DFAs are not unique</a:t>
            </a:r>
          </a:p>
        </p:txBody>
      </p:sp>
      <p:pic>
        <p:nvPicPr>
          <p:cNvPr id="35845" name="Picture 5" descr="ruby"/>
          <p:cNvPicPr>
            <a:picLocks noChangeAspect="1" noChangeArrowheads="1"/>
          </p:cNvPicPr>
          <p:nvPr/>
        </p:nvPicPr>
        <p:blipFill>
          <a:blip r:embed="rId3"/>
          <a:srcRect/>
          <a:stretch>
            <a:fillRect/>
          </a:stretch>
        </p:blipFill>
        <p:spPr bwMode="auto">
          <a:xfrm>
            <a:off x="2286000" y="1676400"/>
            <a:ext cx="4589463" cy="3444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654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8"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pPr>
              <a:defRPr/>
            </a:pPr>
            <a:r>
              <a:rPr lang="en-US"/>
              <a:t>CMSC 330</a:t>
            </a:r>
          </a:p>
        </p:txBody>
      </p:sp>
      <p:sp>
        <p:nvSpPr>
          <p:cNvPr id="7" name="Slide Number Placeholder 4"/>
          <p:cNvSpPr>
            <a:spLocks noGrp="1"/>
          </p:cNvSpPr>
          <p:nvPr>
            <p:ph type="sldNum" sz="quarter" idx="11"/>
          </p:nvPr>
        </p:nvSpPr>
        <p:spPr/>
        <p:txBody>
          <a:bodyPr/>
          <a:lstStyle/>
          <a:p>
            <a:pPr>
              <a:defRPr/>
            </a:pPr>
            <a:fld id="{C8E45BDC-B469-48E4-A3A5-AF61AEFF4A07}" type="slidenum">
              <a:rPr lang="en-US"/>
              <a:pPr>
                <a:defRPr/>
              </a:pPr>
              <a:t>12</a:t>
            </a:fld>
            <a:endParaRPr lang="en-US"/>
          </a:p>
        </p:txBody>
      </p:sp>
      <p:sp>
        <p:nvSpPr>
          <p:cNvPr id="37891" name="Rectangle 2"/>
          <p:cNvSpPr>
            <a:spLocks noGrp="1" noChangeArrowheads="1"/>
          </p:cNvSpPr>
          <p:nvPr>
            <p:ph type="title"/>
          </p:nvPr>
        </p:nvSpPr>
        <p:spPr/>
        <p:txBody>
          <a:bodyPr/>
          <a:lstStyle/>
          <a:p>
            <a:pPr eaLnBrk="1" hangingPunct="1"/>
            <a:r>
              <a:rPr lang="en-US" smtClean="0"/>
              <a:t>Practice</a:t>
            </a:r>
          </a:p>
        </p:txBody>
      </p:sp>
      <p:sp>
        <p:nvSpPr>
          <p:cNvPr id="1592323" name="Rectangle 3"/>
          <p:cNvSpPr>
            <a:spLocks noGrp="1" noChangeArrowheads="1"/>
          </p:cNvSpPr>
          <p:nvPr>
            <p:ph type="body" idx="1"/>
          </p:nvPr>
        </p:nvSpPr>
        <p:spPr/>
        <p:txBody>
          <a:bodyPr/>
          <a:lstStyle/>
          <a:p>
            <a:pPr eaLnBrk="1" hangingPunct="1">
              <a:buFontTx/>
              <a:buNone/>
            </a:pPr>
            <a:r>
              <a:rPr lang="en-US" smtClean="0"/>
              <a:t>Give the English descriptions and the DFA or regular expression of the following languages:</a:t>
            </a:r>
          </a:p>
          <a:p>
            <a:pPr eaLnBrk="1" hangingPunct="1"/>
            <a:r>
              <a:rPr lang="en-US" smtClean="0"/>
              <a:t>((0|1)(0|1)(0|1)(0|1)(0|1))*</a:t>
            </a:r>
          </a:p>
          <a:p>
            <a:pPr lvl="1" eaLnBrk="1" hangingPunct="1"/>
            <a:r>
              <a:rPr lang="en-US" smtClean="0"/>
              <a:t>All strings of binary digits with length a multiple of 5</a:t>
            </a:r>
          </a:p>
          <a:p>
            <a:pPr eaLnBrk="1" hangingPunct="1"/>
            <a:r>
              <a:rPr lang="en-US" smtClean="0"/>
              <a:t>(01)*|(10)*|(01)*0|(10)*1</a:t>
            </a:r>
          </a:p>
          <a:p>
            <a:pPr lvl="1" eaLnBrk="1" hangingPunct="1"/>
            <a:r>
              <a:rPr lang="en-US" smtClean="0"/>
              <a:t>All alternating binary digit strings </a:t>
            </a:r>
          </a:p>
        </p:txBody>
      </p:sp>
      <p:pic>
        <p:nvPicPr>
          <p:cNvPr id="1592324" name="Picture 4" descr="dfa1"/>
          <p:cNvPicPr>
            <a:picLocks noChangeAspect="1" noChangeArrowheads="1"/>
          </p:cNvPicPr>
          <p:nvPr/>
        </p:nvPicPr>
        <p:blipFill>
          <a:blip r:embed="rId3"/>
          <a:srcRect/>
          <a:stretch>
            <a:fillRect/>
          </a:stretch>
        </p:blipFill>
        <p:spPr bwMode="auto">
          <a:xfrm>
            <a:off x="838200" y="4699000"/>
            <a:ext cx="3822700" cy="1397000"/>
          </a:xfrm>
          <a:prstGeom prst="rect">
            <a:avLst/>
          </a:prstGeom>
          <a:noFill/>
          <a:ln w="9525">
            <a:noFill/>
            <a:miter lim="800000"/>
            <a:headEnd/>
            <a:tailEnd/>
          </a:ln>
        </p:spPr>
      </p:pic>
      <p:sp>
        <p:nvSpPr>
          <p:cNvPr id="1592325" name="Text Box 5"/>
          <p:cNvSpPr txBox="1">
            <a:spLocks noChangeArrowheads="1"/>
          </p:cNvSpPr>
          <p:nvPr/>
        </p:nvSpPr>
        <p:spPr bwMode="auto">
          <a:xfrm>
            <a:off x="5181600" y="4800600"/>
            <a:ext cx="2590800" cy="1600200"/>
          </a:xfrm>
          <a:prstGeom prst="rect">
            <a:avLst/>
          </a:prstGeom>
          <a:noFill/>
          <a:ln w="12700">
            <a:noFill/>
            <a:miter lim="800000"/>
            <a:headEnd/>
            <a:tailEnd/>
          </a:ln>
        </p:spPr>
        <p:txBody>
          <a:bodyPr>
            <a:spAutoFit/>
          </a:bodyPr>
          <a:lstStyle/>
          <a:p>
            <a:r>
              <a:rPr lang="en-US" sz="2400">
                <a:solidFill>
                  <a:schemeClr val="hlink"/>
                </a:solidFill>
                <a:latin typeface="Arial" charset="0"/>
              </a:rPr>
              <a:t>All binary strings containing the substring “11”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23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232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923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923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92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2325"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CMSC 330</a:t>
            </a:r>
          </a:p>
        </p:txBody>
      </p:sp>
      <p:sp>
        <p:nvSpPr>
          <p:cNvPr id="6" name="Slide Number Placeholder 4"/>
          <p:cNvSpPr>
            <a:spLocks noGrp="1"/>
          </p:cNvSpPr>
          <p:nvPr>
            <p:ph type="sldNum" sz="quarter" idx="11"/>
          </p:nvPr>
        </p:nvSpPr>
        <p:spPr/>
        <p:txBody>
          <a:bodyPr/>
          <a:lstStyle/>
          <a:p>
            <a:pPr>
              <a:defRPr/>
            </a:pPr>
            <a:fld id="{43EE620A-2452-4591-AD3C-BC22D5420F97}" type="slidenum">
              <a:rPr lang="en-US"/>
              <a:pPr>
                <a:defRPr/>
              </a:pPr>
              <a:t>13</a:t>
            </a:fld>
            <a:endParaRPr lang="en-US"/>
          </a:p>
        </p:txBody>
      </p:sp>
      <p:sp>
        <p:nvSpPr>
          <p:cNvPr id="39939" name="Rectangle 2"/>
          <p:cNvSpPr>
            <a:spLocks noGrp="1" noChangeArrowheads="1"/>
          </p:cNvSpPr>
          <p:nvPr>
            <p:ph type="title"/>
          </p:nvPr>
        </p:nvSpPr>
        <p:spPr/>
        <p:txBody>
          <a:bodyPr/>
          <a:lstStyle/>
          <a:p>
            <a:pPr eaLnBrk="1" hangingPunct="1"/>
            <a:r>
              <a:rPr lang="en-US" smtClean="0"/>
              <a:t>Example DFA</a:t>
            </a:r>
          </a:p>
        </p:txBody>
      </p:sp>
      <p:sp>
        <p:nvSpPr>
          <p:cNvPr id="245763" name="Rectangle 3"/>
          <p:cNvSpPr>
            <a:spLocks noGrp="1" noChangeArrowheads="1"/>
          </p:cNvSpPr>
          <p:nvPr>
            <p:ph type="body" idx="1"/>
          </p:nvPr>
        </p:nvSpPr>
        <p:spPr>
          <a:xfrm>
            <a:off x="457200" y="3657600"/>
            <a:ext cx="8229600" cy="2895600"/>
          </a:xfrm>
        </p:spPr>
        <p:txBody>
          <a:bodyPr/>
          <a:lstStyle/>
          <a:p>
            <a:pPr eaLnBrk="1" hangingPunct="1">
              <a:lnSpc>
                <a:spcPct val="90000"/>
              </a:lnSpc>
            </a:pPr>
            <a:r>
              <a:rPr lang="en-US" smtClean="0"/>
              <a:t>Language?</a:t>
            </a:r>
            <a:endParaRPr lang="en-US" smtClean="0">
              <a:solidFill>
                <a:srgbClr val="0000FF"/>
              </a:solidFill>
            </a:endParaRPr>
          </a:p>
          <a:p>
            <a:pPr lvl="1" eaLnBrk="1" hangingPunct="1">
              <a:lnSpc>
                <a:spcPct val="90000"/>
              </a:lnSpc>
            </a:pPr>
            <a:r>
              <a:rPr lang="en-US" smtClean="0">
                <a:solidFill>
                  <a:srgbClr val="0000FF"/>
                </a:solidFill>
              </a:rPr>
              <a:t>S0</a:t>
            </a:r>
            <a:r>
              <a:rPr lang="en-US" smtClean="0"/>
              <a:t> = “Haven’t seen anything yet” OR “Seen zero or more b’s” OR “Last three symbols seen were abbb”</a:t>
            </a:r>
          </a:p>
          <a:p>
            <a:pPr lvl="1" eaLnBrk="1" hangingPunct="1">
              <a:lnSpc>
                <a:spcPct val="90000"/>
              </a:lnSpc>
            </a:pPr>
            <a:r>
              <a:rPr lang="en-US" smtClean="0">
                <a:solidFill>
                  <a:srgbClr val="0000FF"/>
                </a:solidFill>
              </a:rPr>
              <a:t>S1</a:t>
            </a:r>
            <a:r>
              <a:rPr lang="en-US" smtClean="0"/>
              <a:t> = “Last symbol seen was an </a:t>
            </a:r>
            <a:r>
              <a:rPr lang="en-US" smtClean="0">
                <a:solidFill>
                  <a:srgbClr val="0000FF"/>
                </a:solidFill>
              </a:rPr>
              <a:t>a</a:t>
            </a:r>
            <a:r>
              <a:rPr lang="en-US" smtClean="0"/>
              <a:t>”</a:t>
            </a:r>
          </a:p>
          <a:p>
            <a:pPr lvl="1" eaLnBrk="1" hangingPunct="1">
              <a:lnSpc>
                <a:spcPct val="90000"/>
              </a:lnSpc>
            </a:pPr>
            <a:r>
              <a:rPr lang="en-US" smtClean="0">
                <a:solidFill>
                  <a:srgbClr val="0000FF"/>
                </a:solidFill>
              </a:rPr>
              <a:t>S2</a:t>
            </a:r>
            <a:r>
              <a:rPr lang="en-US" smtClean="0"/>
              <a:t> = “Last two symbols seen were </a:t>
            </a:r>
            <a:r>
              <a:rPr lang="en-US" smtClean="0">
                <a:solidFill>
                  <a:srgbClr val="0000FF"/>
                </a:solidFill>
              </a:rPr>
              <a:t>ab</a:t>
            </a:r>
            <a:r>
              <a:rPr lang="en-US" smtClean="0"/>
              <a:t>”</a:t>
            </a:r>
          </a:p>
          <a:p>
            <a:pPr lvl="1" eaLnBrk="1" hangingPunct="1">
              <a:lnSpc>
                <a:spcPct val="90000"/>
              </a:lnSpc>
            </a:pPr>
            <a:r>
              <a:rPr lang="en-US" smtClean="0">
                <a:solidFill>
                  <a:srgbClr val="0000FF"/>
                </a:solidFill>
              </a:rPr>
              <a:t>S3</a:t>
            </a:r>
            <a:r>
              <a:rPr lang="en-US" smtClean="0"/>
              <a:t> = “Last three symbols seen were </a:t>
            </a:r>
            <a:r>
              <a:rPr lang="en-US" smtClean="0">
                <a:solidFill>
                  <a:srgbClr val="0000FF"/>
                </a:solidFill>
              </a:rPr>
              <a:t>abb</a:t>
            </a:r>
            <a:r>
              <a:rPr lang="en-US" smtClean="0"/>
              <a:t>”</a:t>
            </a:r>
          </a:p>
          <a:p>
            <a:pPr eaLnBrk="1" hangingPunct="1">
              <a:lnSpc>
                <a:spcPct val="90000"/>
              </a:lnSpc>
            </a:pPr>
            <a:r>
              <a:rPr lang="en-US" smtClean="0">
                <a:solidFill>
                  <a:srgbClr val="0000FF"/>
                </a:solidFill>
              </a:rPr>
              <a:t>(a|b)*abb</a:t>
            </a:r>
          </a:p>
        </p:txBody>
      </p:sp>
      <p:pic>
        <p:nvPicPr>
          <p:cNvPr id="39941" name="Picture 4" descr="ruby"/>
          <p:cNvPicPr>
            <a:picLocks noChangeAspect="1" noChangeArrowheads="1"/>
          </p:cNvPicPr>
          <p:nvPr/>
        </p:nvPicPr>
        <p:blipFill>
          <a:blip r:embed="rId3"/>
          <a:srcRect/>
          <a:stretch>
            <a:fillRect/>
          </a:stretch>
        </p:blipFill>
        <p:spPr bwMode="auto">
          <a:xfrm>
            <a:off x="1447800" y="1371600"/>
            <a:ext cx="5694363" cy="2330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7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CMSC 330</a:t>
            </a:r>
          </a:p>
        </p:txBody>
      </p:sp>
      <p:sp>
        <p:nvSpPr>
          <p:cNvPr id="5" name="Slide Number Placeholder 4"/>
          <p:cNvSpPr>
            <a:spLocks noGrp="1"/>
          </p:cNvSpPr>
          <p:nvPr>
            <p:ph type="sldNum" sz="quarter" idx="11"/>
          </p:nvPr>
        </p:nvSpPr>
        <p:spPr/>
        <p:txBody>
          <a:bodyPr/>
          <a:lstStyle/>
          <a:p>
            <a:pPr>
              <a:defRPr/>
            </a:pPr>
            <a:fld id="{F499B2BB-CCC6-4A4A-AFE1-F8FA34509B57}" type="slidenum">
              <a:rPr lang="en-US"/>
              <a:pPr>
                <a:defRPr/>
              </a:pPr>
              <a:t>14</a:t>
            </a:fld>
            <a:endParaRPr lang="en-US"/>
          </a:p>
        </p:txBody>
      </p:sp>
      <p:sp>
        <p:nvSpPr>
          <p:cNvPr id="41987" name="Rectangle 2"/>
          <p:cNvSpPr>
            <a:spLocks noGrp="1" noChangeArrowheads="1"/>
          </p:cNvSpPr>
          <p:nvPr>
            <p:ph type="title"/>
          </p:nvPr>
        </p:nvSpPr>
        <p:spPr/>
        <p:txBody>
          <a:bodyPr/>
          <a:lstStyle/>
          <a:p>
            <a:pPr eaLnBrk="1" hangingPunct="1"/>
            <a:r>
              <a:rPr lang="en-US" smtClean="0"/>
              <a:t>Formal Definition</a:t>
            </a:r>
          </a:p>
        </p:txBody>
      </p:sp>
      <p:sp>
        <p:nvSpPr>
          <p:cNvPr id="195587" name="Rectangle 3"/>
          <p:cNvSpPr>
            <a:spLocks noGrp="1" noChangeArrowheads="1"/>
          </p:cNvSpPr>
          <p:nvPr>
            <p:ph type="body" idx="1"/>
          </p:nvPr>
        </p:nvSpPr>
        <p:spPr/>
        <p:txBody>
          <a:bodyPr/>
          <a:lstStyle/>
          <a:p>
            <a:pPr eaLnBrk="1" hangingPunct="1"/>
            <a:r>
              <a:rPr lang="en-US" smtClean="0"/>
              <a:t>A </a:t>
            </a:r>
            <a:r>
              <a:rPr lang="en-US" i="1" smtClean="0"/>
              <a:t>deterministic finite automaton (DFA)</a:t>
            </a:r>
            <a:r>
              <a:rPr lang="en-US" smtClean="0"/>
              <a:t> is a 5-tuple </a:t>
            </a:r>
            <a:r>
              <a:rPr lang="en-US" smtClean="0">
                <a:solidFill>
                  <a:srgbClr val="0000FF"/>
                </a:solidFill>
              </a:rPr>
              <a:t>(Σ, Q, q</a:t>
            </a:r>
            <a:r>
              <a:rPr lang="en-US" baseline="-25000" smtClean="0">
                <a:solidFill>
                  <a:srgbClr val="0000FF"/>
                </a:solidFill>
              </a:rPr>
              <a:t>0</a:t>
            </a:r>
            <a:r>
              <a:rPr lang="en-US" smtClean="0">
                <a:solidFill>
                  <a:srgbClr val="0000FF"/>
                </a:solidFill>
              </a:rPr>
              <a:t>, F, δ)</a:t>
            </a:r>
            <a:r>
              <a:rPr lang="en-US" smtClean="0"/>
              <a:t> where</a:t>
            </a:r>
          </a:p>
          <a:p>
            <a:pPr lvl="1" eaLnBrk="1" hangingPunct="1"/>
            <a:r>
              <a:rPr lang="en-US" smtClean="0">
                <a:solidFill>
                  <a:srgbClr val="0000FF"/>
                </a:solidFill>
              </a:rPr>
              <a:t>Σ</a:t>
            </a:r>
            <a:r>
              <a:rPr lang="en-US" smtClean="0"/>
              <a:t> is an alphabet</a:t>
            </a:r>
          </a:p>
          <a:p>
            <a:pPr lvl="2" eaLnBrk="1" hangingPunct="1"/>
            <a:r>
              <a:rPr lang="en-US" smtClean="0"/>
              <a:t>the strings recognized by the DFA are over this set</a:t>
            </a:r>
          </a:p>
          <a:p>
            <a:pPr lvl="1" eaLnBrk="1" hangingPunct="1"/>
            <a:r>
              <a:rPr lang="en-US" smtClean="0">
                <a:solidFill>
                  <a:srgbClr val="0000FF"/>
                </a:solidFill>
              </a:rPr>
              <a:t>Q</a:t>
            </a:r>
            <a:r>
              <a:rPr lang="en-US" smtClean="0"/>
              <a:t> is a nonempty set of states</a:t>
            </a:r>
          </a:p>
          <a:p>
            <a:pPr lvl="1" eaLnBrk="1" hangingPunct="1"/>
            <a:r>
              <a:rPr lang="en-US" smtClean="0">
                <a:solidFill>
                  <a:srgbClr val="0000FF"/>
                </a:solidFill>
              </a:rPr>
              <a:t>q</a:t>
            </a:r>
            <a:r>
              <a:rPr lang="en-US" baseline="-25000" smtClean="0">
                <a:solidFill>
                  <a:srgbClr val="0000FF"/>
                </a:solidFill>
              </a:rPr>
              <a:t>0 </a:t>
            </a:r>
            <a:r>
              <a:rPr lang="en-US" smtClean="0">
                <a:solidFill>
                  <a:srgbClr val="0000FF"/>
                </a:solidFill>
                <a:latin typeface="Symbol" pitchFamily="18" charset="2"/>
                <a:sym typeface="Symbol" pitchFamily="18" charset="2"/>
              </a:rPr>
              <a:t>∊ </a:t>
            </a:r>
            <a:r>
              <a:rPr lang="en-US" smtClean="0">
                <a:solidFill>
                  <a:srgbClr val="0000FF"/>
                </a:solidFill>
                <a:latin typeface="Math Font"/>
                <a:sym typeface="Symbol" pitchFamily="18" charset="2"/>
              </a:rPr>
              <a:t>∈</a:t>
            </a:r>
            <a:r>
              <a:rPr lang="en-US" smtClean="0">
                <a:solidFill>
                  <a:srgbClr val="0000FF"/>
                </a:solidFill>
              </a:rPr>
              <a:t> Q</a:t>
            </a:r>
            <a:r>
              <a:rPr lang="en-US" smtClean="0"/>
              <a:t> is the start state</a:t>
            </a:r>
          </a:p>
          <a:p>
            <a:pPr lvl="1" eaLnBrk="1" hangingPunct="1"/>
            <a:r>
              <a:rPr lang="en-US" smtClean="0">
                <a:solidFill>
                  <a:srgbClr val="0000FF"/>
                </a:solidFill>
              </a:rPr>
              <a:t>F </a:t>
            </a:r>
            <a:r>
              <a:rPr lang="en-US" smtClean="0">
                <a:solidFill>
                  <a:srgbClr val="0000FF"/>
                </a:solidFill>
                <a:latin typeface="Symbol" pitchFamily="18" charset="2"/>
                <a:sym typeface="Symbol" pitchFamily="18" charset="2"/>
              </a:rPr>
              <a:t></a:t>
            </a:r>
            <a:r>
              <a:rPr lang="en-US" smtClean="0">
                <a:solidFill>
                  <a:srgbClr val="0000FF"/>
                </a:solidFill>
              </a:rPr>
              <a:t> Q</a:t>
            </a:r>
            <a:r>
              <a:rPr lang="en-US" smtClean="0"/>
              <a:t> is the set of final states</a:t>
            </a:r>
          </a:p>
          <a:p>
            <a:pPr lvl="2" eaLnBrk="1" hangingPunct="1"/>
            <a:r>
              <a:rPr lang="en-US" smtClean="0"/>
              <a:t>how many can there be?</a:t>
            </a:r>
          </a:p>
          <a:p>
            <a:pPr lvl="1" eaLnBrk="1" hangingPunct="1"/>
            <a:r>
              <a:rPr lang="en-US" smtClean="0">
                <a:solidFill>
                  <a:srgbClr val="0000FF"/>
                </a:solidFill>
              </a:rPr>
              <a:t>δ : Q x Σ </a:t>
            </a:r>
            <a:r>
              <a:rPr lang="en-US" smtClean="0">
                <a:solidFill>
                  <a:srgbClr val="0000FF"/>
                </a:solidFill>
                <a:latin typeface="Symbol" pitchFamily="18" charset="2"/>
                <a:sym typeface="Symbol" pitchFamily="18" charset="2"/>
              </a:rPr>
              <a:t></a:t>
            </a:r>
            <a:r>
              <a:rPr lang="en-US" smtClean="0">
                <a:solidFill>
                  <a:srgbClr val="0000FF"/>
                </a:solidFill>
              </a:rPr>
              <a:t> Q</a:t>
            </a:r>
            <a:r>
              <a:rPr lang="en-US" smtClean="0"/>
              <a:t> specifies the DFA's transitions</a:t>
            </a:r>
          </a:p>
          <a:p>
            <a:pPr lvl="2" eaLnBrk="1" hangingPunct="1"/>
            <a:r>
              <a:rPr lang="en-US" smtClean="0"/>
              <a:t>what's this definition saying that </a:t>
            </a:r>
            <a:r>
              <a:rPr lang="en-US" smtClean="0">
                <a:solidFill>
                  <a:srgbClr val="0000FF"/>
                </a:solidFill>
              </a:rPr>
              <a:t>δ </a:t>
            </a:r>
            <a:r>
              <a:rPr lang="en-US" smtClean="0"/>
              <a:t>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5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558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558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558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558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558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5587">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55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3"/>
          <p:cNvSpPr>
            <a:spLocks noGrp="1"/>
          </p:cNvSpPr>
          <p:nvPr>
            <p:ph type="ftr" sz="quarter" idx="10"/>
          </p:nvPr>
        </p:nvSpPr>
        <p:spPr/>
        <p:txBody>
          <a:bodyPr/>
          <a:lstStyle/>
          <a:p>
            <a:pPr>
              <a:defRPr/>
            </a:pPr>
            <a:r>
              <a:rPr lang="en-US"/>
              <a:t>CMSC 330</a:t>
            </a:r>
          </a:p>
        </p:txBody>
      </p:sp>
      <p:sp>
        <p:nvSpPr>
          <p:cNvPr id="30" name="Slide Number Placeholder 4"/>
          <p:cNvSpPr>
            <a:spLocks noGrp="1"/>
          </p:cNvSpPr>
          <p:nvPr>
            <p:ph type="sldNum" sz="quarter" idx="11"/>
          </p:nvPr>
        </p:nvSpPr>
        <p:spPr/>
        <p:txBody>
          <a:bodyPr/>
          <a:lstStyle/>
          <a:p>
            <a:pPr>
              <a:defRPr/>
            </a:pPr>
            <a:fld id="{CB369398-CCED-4C5B-9E82-8F324BBA3D47}" type="slidenum">
              <a:rPr lang="en-US"/>
              <a:pPr>
                <a:defRPr/>
              </a:pPr>
              <a:t>15</a:t>
            </a:fld>
            <a:endParaRPr lang="en-US"/>
          </a:p>
        </p:txBody>
      </p:sp>
      <p:pic>
        <p:nvPicPr>
          <p:cNvPr id="44035" name="Picture 6" descr="ruby"/>
          <p:cNvPicPr>
            <a:picLocks noChangeAspect="1" noChangeArrowheads="1"/>
          </p:cNvPicPr>
          <p:nvPr/>
        </p:nvPicPr>
        <p:blipFill>
          <a:blip r:embed="rId3"/>
          <a:srcRect/>
          <a:stretch>
            <a:fillRect/>
          </a:stretch>
        </p:blipFill>
        <p:spPr bwMode="auto">
          <a:xfrm>
            <a:off x="5638800" y="1676400"/>
            <a:ext cx="2751138" cy="1824038"/>
          </a:xfrm>
          <a:prstGeom prst="rect">
            <a:avLst/>
          </a:prstGeom>
          <a:noFill/>
          <a:ln w="9525">
            <a:noFill/>
            <a:miter lim="800000"/>
            <a:headEnd/>
            <a:tailEnd/>
          </a:ln>
        </p:spPr>
      </p:pic>
      <p:sp>
        <p:nvSpPr>
          <p:cNvPr id="44036" name="Rectangle 2"/>
          <p:cNvSpPr>
            <a:spLocks noGrp="1" noChangeArrowheads="1"/>
          </p:cNvSpPr>
          <p:nvPr>
            <p:ph type="title"/>
          </p:nvPr>
        </p:nvSpPr>
        <p:spPr/>
        <p:txBody>
          <a:bodyPr/>
          <a:lstStyle/>
          <a:p>
            <a:pPr eaLnBrk="1" hangingPunct="1"/>
            <a:r>
              <a:rPr lang="en-US" smtClean="0"/>
              <a:t>Our First Example, Formally</a:t>
            </a:r>
          </a:p>
        </p:txBody>
      </p:sp>
      <p:sp>
        <p:nvSpPr>
          <p:cNvPr id="44037" name="Rectangle 5"/>
          <p:cNvSpPr>
            <a:spLocks noChangeArrowheads="1"/>
          </p:cNvSpPr>
          <p:nvPr/>
        </p:nvSpPr>
        <p:spPr bwMode="auto">
          <a:xfrm>
            <a:off x="457200" y="1524000"/>
            <a:ext cx="8153400" cy="4876800"/>
          </a:xfrm>
          <a:prstGeom prst="rect">
            <a:avLst/>
          </a:prstGeom>
          <a:noFill/>
          <a:ln w="9525">
            <a:noFill/>
            <a:miter lim="800000"/>
            <a:headEnd/>
            <a:tailEnd/>
          </a:ln>
        </p:spPr>
        <p:txBody>
          <a:bodyPr/>
          <a:lstStyle/>
          <a:p>
            <a:pPr marL="742950" lvl="1" indent="-285750">
              <a:spcBef>
                <a:spcPct val="20000"/>
              </a:spcBef>
              <a:buFontTx/>
              <a:buChar char="–"/>
            </a:pPr>
            <a:r>
              <a:rPr lang="en-US" sz="2400" b="0">
                <a:solidFill>
                  <a:srgbClr val="0000FF"/>
                </a:solidFill>
                <a:latin typeface="Arial" charset="0"/>
              </a:rPr>
              <a:t>Σ = {0, 1}</a:t>
            </a:r>
            <a:endParaRPr lang="en-US" sz="2400" b="0">
              <a:latin typeface="Arial" charset="0"/>
            </a:endParaRPr>
          </a:p>
          <a:p>
            <a:pPr marL="742950" lvl="1" indent="-285750">
              <a:spcBef>
                <a:spcPct val="20000"/>
              </a:spcBef>
              <a:buFontTx/>
              <a:buChar char="–"/>
            </a:pPr>
            <a:r>
              <a:rPr lang="en-US" sz="2400" b="0">
                <a:solidFill>
                  <a:srgbClr val="0000FF"/>
                </a:solidFill>
                <a:latin typeface="Arial" charset="0"/>
              </a:rPr>
              <a:t>Q = {S0, S1}</a:t>
            </a:r>
            <a:endParaRPr lang="en-US" sz="2400" b="0">
              <a:latin typeface="Arial" charset="0"/>
            </a:endParaRPr>
          </a:p>
          <a:p>
            <a:pPr marL="742950" lvl="1" indent="-285750">
              <a:spcBef>
                <a:spcPct val="20000"/>
              </a:spcBef>
              <a:buFontTx/>
              <a:buChar char="–"/>
            </a:pPr>
            <a:r>
              <a:rPr lang="en-US" sz="2400" b="0">
                <a:solidFill>
                  <a:srgbClr val="0000FF"/>
                </a:solidFill>
                <a:latin typeface="Arial" charset="0"/>
              </a:rPr>
              <a:t>q</a:t>
            </a:r>
            <a:r>
              <a:rPr lang="en-US" sz="2400" b="0" baseline="-25000">
                <a:solidFill>
                  <a:srgbClr val="0000FF"/>
                </a:solidFill>
                <a:latin typeface="Arial" charset="0"/>
              </a:rPr>
              <a:t>0</a:t>
            </a:r>
            <a:r>
              <a:rPr lang="en-US" sz="2400" b="0">
                <a:solidFill>
                  <a:srgbClr val="0000FF"/>
                </a:solidFill>
                <a:latin typeface="Symbol" pitchFamily="18" charset="2"/>
                <a:sym typeface="Symbol" pitchFamily="18" charset="2"/>
              </a:rPr>
              <a:t> </a:t>
            </a:r>
            <a:r>
              <a:rPr lang="en-US" sz="2400" b="0">
                <a:solidFill>
                  <a:srgbClr val="0000FF"/>
                </a:solidFill>
                <a:latin typeface="Arial" charset="0"/>
              </a:rPr>
              <a:t>=</a:t>
            </a:r>
            <a:r>
              <a:rPr lang="en-US" sz="2400" b="0">
                <a:solidFill>
                  <a:srgbClr val="0000FF"/>
                </a:solidFill>
                <a:latin typeface="Symbol" pitchFamily="18" charset="2"/>
                <a:sym typeface="Symbol" pitchFamily="18" charset="2"/>
              </a:rPr>
              <a:t> </a:t>
            </a:r>
            <a:r>
              <a:rPr lang="en-US" sz="2400" b="0">
                <a:solidFill>
                  <a:srgbClr val="0000FF"/>
                </a:solidFill>
                <a:latin typeface="Arial" charset="0"/>
              </a:rPr>
              <a:t>S0</a:t>
            </a:r>
            <a:endParaRPr lang="en-US" sz="2400" b="0">
              <a:latin typeface="Arial" charset="0"/>
            </a:endParaRPr>
          </a:p>
          <a:p>
            <a:pPr marL="742950" lvl="1" indent="-285750">
              <a:spcBef>
                <a:spcPct val="20000"/>
              </a:spcBef>
              <a:buFontTx/>
              <a:buChar char="–"/>
            </a:pPr>
            <a:r>
              <a:rPr lang="en-US" sz="2400" b="0">
                <a:solidFill>
                  <a:srgbClr val="0000FF"/>
                </a:solidFill>
                <a:latin typeface="Arial" charset="0"/>
              </a:rPr>
              <a:t>F = {S1}</a:t>
            </a:r>
            <a:endParaRPr lang="en-US" sz="2400" b="0">
              <a:latin typeface="Arial" charset="0"/>
            </a:endParaRPr>
          </a:p>
          <a:p>
            <a:pPr marL="742950" lvl="1" indent="-285750">
              <a:spcBef>
                <a:spcPct val="20000"/>
              </a:spcBef>
              <a:buFontTx/>
              <a:buChar char="–"/>
            </a:pPr>
            <a:r>
              <a:rPr lang="en-US" sz="2400" b="0">
                <a:solidFill>
                  <a:srgbClr val="0000FF"/>
                </a:solidFill>
                <a:latin typeface="Arial" charset="0"/>
              </a:rPr>
              <a:t> </a:t>
            </a:r>
          </a:p>
        </p:txBody>
      </p:sp>
      <p:graphicFrame>
        <p:nvGraphicFramePr>
          <p:cNvPr id="226364" name="Group 60"/>
          <p:cNvGraphicFramePr>
            <a:graphicFrameLocks noGrp="1"/>
          </p:cNvGraphicFramePr>
          <p:nvPr/>
        </p:nvGraphicFramePr>
        <p:xfrm>
          <a:off x="1447800" y="3505200"/>
          <a:ext cx="2133600" cy="1447800"/>
        </p:xfrm>
        <a:graphic>
          <a:graphicData uri="http://schemas.openxmlformats.org/drawingml/2006/table">
            <a:tbl>
              <a:tblPr/>
              <a:tblGrid>
                <a:gridCol w="711200"/>
                <a:gridCol w="711200"/>
                <a:gridCol w="711200"/>
              </a:tblGrid>
              <a:tr h="4826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FF"/>
                          </a:solidFill>
                          <a:effectLst/>
                          <a:latin typeface="Arial" charset="0"/>
                          <a:ea typeface="ＭＳ Ｐゴシック" charset="-128"/>
                        </a:rPr>
                        <a:t>δ</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charset="-128"/>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charset="-128"/>
                        </a:rPr>
                        <a:t>1</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charset="-128"/>
                        </a:rPr>
                        <a:t>S0</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charset="-128"/>
                        </a:rPr>
                        <a:t>S0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charset="-128"/>
                        </a:rPr>
                        <a:t>S1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charset="-128"/>
                        </a:rPr>
                        <a:t>S1</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charset="-128"/>
                        </a:rPr>
                        <a:t>S0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ＭＳ Ｐゴシック" charset="-128"/>
                        </a:rPr>
                        <a:t>S1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Footer Placeholder 3"/>
          <p:cNvSpPr>
            <a:spLocks noGrp="1"/>
          </p:cNvSpPr>
          <p:nvPr>
            <p:ph type="ftr" sz="quarter" idx="10"/>
          </p:nvPr>
        </p:nvSpPr>
        <p:spPr/>
        <p:txBody>
          <a:bodyPr/>
          <a:lstStyle/>
          <a:p>
            <a:pPr>
              <a:defRPr/>
            </a:pPr>
            <a:r>
              <a:rPr lang="en-US"/>
              <a:t>CMSC 330</a:t>
            </a:r>
          </a:p>
        </p:txBody>
      </p:sp>
      <p:sp>
        <p:nvSpPr>
          <p:cNvPr id="14" name="Slide Number Placeholder 4"/>
          <p:cNvSpPr>
            <a:spLocks noGrp="1"/>
          </p:cNvSpPr>
          <p:nvPr>
            <p:ph type="sldNum" sz="quarter" idx="11"/>
          </p:nvPr>
        </p:nvSpPr>
        <p:spPr/>
        <p:txBody>
          <a:bodyPr/>
          <a:lstStyle/>
          <a:p>
            <a:pPr>
              <a:defRPr/>
            </a:pPr>
            <a:fld id="{3F95AA32-487F-45CB-B57D-61C40D992F1C}" type="slidenum">
              <a:rPr lang="en-US"/>
              <a:pPr>
                <a:defRPr/>
              </a:pPr>
              <a:t>16</a:t>
            </a:fld>
            <a:endParaRPr lang="en-US"/>
          </a:p>
        </p:txBody>
      </p:sp>
      <p:sp>
        <p:nvSpPr>
          <p:cNvPr id="46083" name="Rectangle 2"/>
          <p:cNvSpPr>
            <a:spLocks noGrp="1" noChangeArrowheads="1"/>
          </p:cNvSpPr>
          <p:nvPr>
            <p:ph type="title"/>
          </p:nvPr>
        </p:nvSpPr>
        <p:spPr/>
        <p:txBody>
          <a:bodyPr/>
          <a:lstStyle/>
          <a:p>
            <a:pPr eaLnBrk="1" hangingPunct="1"/>
            <a:r>
              <a:rPr lang="en-US" smtClean="0"/>
              <a:t>DFA Requirements</a:t>
            </a:r>
          </a:p>
        </p:txBody>
      </p:sp>
      <p:sp>
        <p:nvSpPr>
          <p:cNvPr id="1604611" name="Rectangle 3"/>
          <p:cNvSpPr>
            <a:spLocks noGrp="1" noChangeArrowheads="1"/>
          </p:cNvSpPr>
          <p:nvPr>
            <p:ph type="body" idx="1"/>
          </p:nvPr>
        </p:nvSpPr>
        <p:spPr>
          <a:xfrm>
            <a:off x="457200" y="1524000"/>
            <a:ext cx="8153400" cy="5105400"/>
          </a:xfrm>
        </p:spPr>
        <p:txBody>
          <a:bodyPr/>
          <a:lstStyle/>
          <a:p>
            <a:pPr eaLnBrk="1" hangingPunct="1">
              <a:lnSpc>
                <a:spcPct val="90000"/>
              </a:lnSpc>
            </a:pPr>
            <a:r>
              <a:rPr lang="en-US" smtClean="0"/>
              <a:t>Can't have more than one transition leaving a state on the same symbol </a:t>
            </a:r>
          </a:p>
          <a:p>
            <a:pPr lvl="1" eaLnBrk="1" hangingPunct="1">
              <a:lnSpc>
                <a:spcPct val="90000"/>
              </a:lnSpc>
            </a:pPr>
            <a:r>
              <a:rPr lang="en-US" smtClean="0"/>
              <a:t>I.e., the transition function must be a valid function</a:t>
            </a:r>
          </a:p>
          <a:p>
            <a:pPr lvl="1"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r>
              <a:rPr lang="en-US" smtClean="0"/>
              <a:t>Can't have transitions with empty labels</a:t>
            </a:r>
          </a:p>
          <a:p>
            <a:pPr lvl="1" eaLnBrk="1" hangingPunct="1">
              <a:lnSpc>
                <a:spcPct val="90000"/>
              </a:lnSpc>
            </a:pPr>
            <a:r>
              <a:rPr lang="en-US" smtClean="0"/>
              <a:t>Each transition must be labeled by a single alphabet symbol</a:t>
            </a:r>
          </a:p>
          <a:p>
            <a:pPr eaLnBrk="1" hangingPunct="1">
              <a:lnSpc>
                <a:spcPct val="90000"/>
              </a:lnSpc>
            </a:pPr>
            <a:endParaRPr lang="en-US" smtClean="0"/>
          </a:p>
          <a:p>
            <a:pPr eaLnBrk="1" hangingPunct="1">
              <a:lnSpc>
                <a:spcPct val="90000"/>
              </a:lnSpc>
            </a:pPr>
            <a:endParaRPr lang="en-US" smtClean="0"/>
          </a:p>
        </p:txBody>
      </p:sp>
      <p:sp>
        <p:nvSpPr>
          <p:cNvPr id="46085" name="Line 4"/>
          <p:cNvSpPr>
            <a:spLocks noChangeShapeType="1"/>
          </p:cNvSpPr>
          <p:nvPr/>
        </p:nvSpPr>
        <p:spPr bwMode="auto">
          <a:xfrm flipV="1">
            <a:off x="4343400" y="2971800"/>
            <a:ext cx="1219200" cy="304800"/>
          </a:xfrm>
          <a:prstGeom prst="line">
            <a:avLst/>
          </a:prstGeom>
          <a:noFill/>
          <a:ln w="28575">
            <a:solidFill>
              <a:schemeClr val="tx1"/>
            </a:solidFill>
            <a:round/>
            <a:headEnd/>
            <a:tailEnd type="triangle" w="lg" len="lg"/>
          </a:ln>
        </p:spPr>
        <p:txBody>
          <a:bodyPr>
            <a:spAutoFit/>
          </a:bodyPr>
          <a:lstStyle/>
          <a:p>
            <a:endParaRPr lang="en-US"/>
          </a:p>
        </p:txBody>
      </p:sp>
      <p:sp>
        <p:nvSpPr>
          <p:cNvPr id="46086" name="Oval 5"/>
          <p:cNvSpPr>
            <a:spLocks noChangeArrowheads="1"/>
          </p:cNvSpPr>
          <p:nvPr/>
        </p:nvSpPr>
        <p:spPr bwMode="auto">
          <a:xfrm>
            <a:off x="3581400" y="2895600"/>
            <a:ext cx="762000" cy="762000"/>
          </a:xfrm>
          <a:prstGeom prst="ellipse">
            <a:avLst/>
          </a:prstGeom>
          <a:noFill/>
          <a:ln w="28575" algn="ctr">
            <a:solidFill>
              <a:schemeClr val="tx1"/>
            </a:solidFill>
            <a:round/>
            <a:headEnd/>
            <a:tailEnd/>
          </a:ln>
        </p:spPr>
        <p:txBody>
          <a:bodyPr wrap="none" anchor="ctr">
            <a:spAutoFit/>
          </a:bodyPr>
          <a:lstStyle/>
          <a:p>
            <a:endParaRPr lang="en-US"/>
          </a:p>
        </p:txBody>
      </p:sp>
      <p:sp>
        <p:nvSpPr>
          <p:cNvPr id="1604614" name="Line 6"/>
          <p:cNvSpPr>
            <a:spLocks noChangeShapeType="1"/>
          </p:cNvSpPr>
          <p:nvPr/>
        </p:nvSpPr>
        <p:spPr bwMode="auto">
          <a:xfrm>
            <a:off x="4343400" y="5486400"/>
            <a:ext cx="1295400" cy="0"/>
          </a:xfrm>
          <a:prstGeom prst="line">
            <a:avLst/>
          </a:prstGeom>
          <a:noFill/>
          <a:ln w="28575">
            <a:solidFill>
              <a:schemeClr val="tx1"/>
            </a:solidFill>
            <a:round/>
            <a:headEnd/>
            <a:tailEnd type="triangle" w="lg" len="lg"/>
          </a:ln>
        </p:spPr>
        <p:txBody>
          <a:bodyPr>
            <a:spAutoFit/>
          </a:bodyPr>
          <a:lstStyle/>
          <a:p>
            <a:endParaRPr lang="en-US"/>
          </a:p>
        </p:txBody>
      </p:sp>
      <p:sp>
        <p:nvSpPr>
          <p:cNvPr id="1604615" name="Oval 7"/>
          <p:cNvSpPr>
            <a:spLocks noChangeArrowheads="1"/>
          </p:cNvSpPr>
          <p:nvPr/>
        </p:nvSpPr>
        <p:spPr bwMode="auto">
          <a:xfrm>
            <a:off x="3581400" y="5105400"/>
            <a:ext cx="762000" cy="762000"/>
          </a:xfrm>
          <a:prstGeom prst="ellipse">
            <a:avLst/>
          </a:prstGeom>
          <a:noFill/>
          <a:ln w="28575" algn="ctr">
            <a:solidFill>
              <a:schemeClr val="tx1"/>
            </a:solidFill>
            <a:round/>
            <a:headEnd/>
            <a:tailEnd/>
          </a:ln>
        </p:spPr>
        <p:txBody>
          <a:bodyPr wrap="none" anchor="ctr">
            <a:spAutoFit/>
          </a:bodyPr>
          <a:lstStyle/>
          <a:p>
            <a:endParaRPr lang="en-US"/>
          </a:p>
        </p:txBody>
      </p:sp>
      <p:sp>
        <p:nvSpPr>
          <p:cNvPr id="46089" name="Line 8"/>
          <p:cNvSpPr>
            <a:spLocks noChangeShapeType="1"/>
          </p:cNvSpPr>
          <p:nvPr/>
        </p:nvSpPr>
        <p:spPr bwMode="auto">
          <a:xfrm>
            <a:off x="4343400" y="3352800"/>
            <a:ext cx="1219200" cy="304800"/>
          </a:xfrm>
          <a:prstGeom prst="line">
            <a:avLst/>
          </a:prstGeom>
          <a:noFill/>
          <a:ln w="28575">
            <a:solidFill>
              <a:schemeClr val="tx1"/>
            </a:solidFill>
            <a:round/>
            <a:headEnd/>
            <a:tailEnd type="triangle" w="lg" len="lg"/>
          </a:ln>
        </p:spPr>
        <p:txBody>
          <a:bodyPr>
            <a:spAutoFit/>
          </a:bodyPr>
          <a:lstStyle/>
          <a:p>
            <a:endParaRPr lang="en-US"/>
          </a:p>
        </p:txBody>
      </p:sp>
      <p:sp>
        <p:nvSpPr>
          <p:cNvPr id="46090" name="Text Box 9"/>
          <p:cNvSpPr txBox="1">
            <a:spLocks noChangeArrowheads="1"/>
          </p:cNvSpPr>
          <p:nvPr/>
        </p:nvSpPr>
        <p:spPr bwMode="auto">
          <a:xfrm>
            <a:off x="4953000" y="2667000"/>
            <a:ext cx="354013" cy="457200"/>
          </a:xfrm>
          <a:prstGeom prst="rect">
            <a:avLst/>
          </a:prstGeom>
          <a:noFill/>
          <a:ln w="12700" algn="ctr">
            <a:noFill/>
            <a:miter lim="800000"/>
            <a:headEnd/>
            <a:tailEnd/>
          </a:ln>
        </p:spPr>
        <p:txBody>
          <a:bodyPr wrap="none">
            <a:spAutoFit/>
          </a:bodyPr>
          <a:lstStyle/>
          <a:p>
            <a:r>
              <a:rPr lang="en-US" sz="2400" b="0">
                <a:solidFill>
                  <a:srgbClr val="000000"/>
                </a:solidFill>
                <a:latin typeface="Arial" charset="0"/>
              </a:rPr>
              <a:t>a</a:t>
            </a:r>
          </a:p>
        </p:txBody>
      </p:sp>
      <p:sp>
        <p:nvSpPr>
          <p:cNvPr id="46091" name="Text Box 10"/>
          <p:cNvSpPr txBox="1">
            <a:spLocks noChangeArrowheads="1"/>
          </p:cNvSpPr>
          <p:nvPr/>
        </p:nvSpPr>
        <p:spPr bwMode="auto">
          <a:xfrm>
            <a:off x="4953000" y="3124200"/>
            <a:ext cx="354013" cy="457200"/>
          </a:xfrm>
          <a:prstGeom prst="rect">
            <a:avLst/>
          </a:prstGeom>
          <a:noFill/>
          <a:ln w="12700" algn="ctr">
            <a:noFill/>
            <a:miter lim="800000"/>
            <a:headEnd/>
            <a:tailEnd/>
          </a:ln>
        </p:spPr>
        <p:txBody>
          <a:bodyPr wrap="none">
            <a:spAutoFit/>
          </a:bodyPr>
          <a:lstStyle/>
          <a:p>
            <a:r>
              <a:rPr lang="en-US" sz="2400" b="0">
                <a:solidFill>
                  <a:srgbClr val="000000"/>
                </a:solidFill>
                <a:latin typeface="Arial" charset="0"/>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461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04611">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046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046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4614" grpId="0" animBg="1"/>
      <p:bldP spid="160461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CMSC 330</a:t>
            </a:r>
          </a:p>
        </p:txBody>
      </p:sp>
      <p:sp>
        <p:nvSpPr>
          <p:cNvPr id="5" name="Slide Number Placeholder 4"/>
          <p:cNvSpPr>
            <a:spLocks noGrp="1"/>
          </p:cNvSpPr>
          <p:nvPr>
            <p:ph type="sldNum" sz="quarter" idx="11"/>
          </p:nvPr>
        </p:nvSpPr>
        <p:spPr/>
        <p:txBody>
          <a:bodyPr/>
          <a:lstStyle/>
          <a:p>
            <a:pPr>
              <a:defRPr/>
            </a:pPr>
            <a:fld id="{BCC90546-E98B-49C7-962C-C9364F63CD7F}" type="slidenum">
              <a:rPr lang="en-US"/>
              <a:pPr>
                <a:defRPr/>
              </a:pPr>
              <a:t>17</a:t>
            </a:fld>
            <a:endParaRPr lang="en-US"/>
          </a:p>
        </p:txBody>
      </p:sp>
      <p:sp>
        <p:nvSpPr>
          <p:cNvPr id="48131" name="Rectangle 2"/>
          <p:cNvSpPr>
            <a:spLocks noGrp="1" noChangeArrowheads="1"/>
          </p:cNvSpPr>
          <p:nvPr>
            <p:ph type="title"/>
          </p:nvPr>
        </p:nvSpPr>
        <p:spPr>
          <a:xfrm>
            <a:off x="457200" y="609600"/>
            <a:ext cx="8382000" cy="685800"/>
          </a:xfrm>
        </p:spPr>
        <p:txBody>
          <a:bodyPr/>
          <a:lstStyle/>
          <a:p>
            <a:pPr eaLnBrk="1" hangingPunct="1"/>
            <a:r>
              <a:rPr lang="en-US" smtClean="0"/>
              <a:t>Nondeterministic Finite Automata (NFA)</a:t>
            </a:r>
          </a:p>
        </p:txBody>
      </p:sp>
      <p:sp>
        <p:nvSpPr>
          <p:cNvPr id="241667" name="Rectangle 3"/>
          <p:cNvSpPr>
            <a:spLocks noGrp="1" noChangeArrowheads="1"/>
          </p:cNvSpPr>
          <p:nvPr>
            <p:ph type="body" idx="1"/>
          </p:nvPr>
        </p:nvSpPr>
        <p:spPr>
          <a:xfrm>
            <a:off x="304800" y="1524000"/>
            <a:ext cx="8534400" cy="5181600"/>
          </a:xfrm>
        </p:spPr>
        <p:txBody>
          <a:bodyPr/>
          <a:lstStyle/>
          <a:p>
            <a:pPr eaLnBrk="1" hangingPunct="1"/>
            <a:r>
              <a:rPr lang="en-US" smtClean="0"/>
              <a:t>An</a:t>
            </a:r>
            <a:r>
              <a:rPr lang="en-US" i="1" smtClean="0"/>
              <a:t> NFA</a:t>
            </a:r>
            <a:r>
              <a:rPr lang="en-US" smtClean="0"/>
              <a:t> is a 5-tuple </a:t>
            </a:r>
            <a:r>
              <a:rPr lang="en-US" smtClean="0">
                <a:solidFill>
                  <a:srgbClr val="0000FF"/>
                </a:solidFill>
              </a:rPr>
              <a:t>(Σ, Q, q</a:t>
            </a:r>
            <a:r>
              <a:rPr lang="en-US" baseline="-25000" smtClean="0">
                <a:solidFill>
                  <a:srgbClr val="0000FF"/>
                </a:solidFill>
              </a:rPr>
              <a:t>0</a:t>
            </a:r>
            <a:r>
              <a:rPr lang="en-US" smtClean="0">
                <a:solidFill>
                  <a:srgbClr val="0000FF"/>
                </a:solidFill>
              </a:rPr>
              <a:t>, F, δ)</a:t>
            </a:r>
            <a:r>
              <a:rPr lang="en-US" smtClean="0"/>
              <a:t> where</a:t>
            </a:r>
          </a:p>
          <a:p>
            <a:pPr lvl="1" eaLnBrk="1" hangingPunct="1"/>
            <a:r>
              <a:rPr lang="en-US" smtClean="0">
                <a:solidFill>
                  <a:srgbClr val="0000FF"/>
                </a:solidFill>
              </a:rPr>
              <a:t>Σ</a:t>
            </a:r>
            <a:r>
              <a:rPr lang="en-US" smtClean="0"/>
              <a:t> is an alphabet</a:t>
            </a:r>
          </a:p>
          <a:p>
            <a:pPr lvl="1" eaLnBrk="1" hangingPunct="1"/>
            <a:r>
              <a:rPr lang="en-US" smtClean="0">
                <a:solidFill>
                  <a:srgbClr val="0000FF"/>
                </a:solidFill>
              </a:rPr>
              <a:t>Q</a:t>
            </a:r>
            <a:r>
              <a:rPr lang="en-US" smtClean="0"/>
              <a:t> is a nonempty set of states</a:t>
            </a:r>
          </a:p>
          <a:p>
            <a:pPr lvl="1" eaLnBrk="1" hangingPunct="1"/>
            <a:r>
              <a:rPr lang="en-US" smtClean="0">
                <a:solidFill>
                  <a:srgbClr val="0000FF"/>
                </a:solidFill>
              </a:rPr>
              <a:t>q</a:t>
            </a:r>
            <a:r>
              <a:rPr lang="en-US" baseline="-25000" smtClean="0">
                <a:solidFill>
                  <a:srgbClr val="0000FF"/>
                </a:solidFill>
              </a:rPr>
              <a:t>0</a:t>
            </a:r>
            <a:r>
              <a:rPr lang="en-US" smtClean="0">
                <a:solidFill>
                  <a:srgbClr val="0000FF"/>
                </a:solidFill>
                <a:latin typeface="Symbol" pitchFamily="18" charset="2"/>
                <a:sym typeface="Symbol" pitchFamily="18" charset="2"/>
              </a:rPr>
              <a:t> </a:t>
            </a:r>
            <a:r>
              <a:rPr lang="en-US" smtClean="0">
                <a:solidFill>
                  <a:srgbClr val="0000FF"/>
                </a:solidFill>
                <a:latin typeface="Math Font"/>
                <a:sym typeface="Symbol" pitchFamily="18" charset="2"/>
              </a:rPr>
              <a:t>∈</a:t>
            </a:r>
            <a:r>
              <a:rPr lang="en-US" smtClean="0">
                <a:solidFill>
                  <a:srgbClr val="0000FF"/>
                </a:solidFill>
              </a:rPr>
              <a:t> Q</a:t>
            </a:r>
            <a:r>
              <a:rPr lang="en-US" smtClean="0"/>
              <a:t> is the start state</a:t>
            </a:r>
          </a:p>
          <a:p>
            <a:pPr lvl="1" eaLnBrk="1" hangingPunct="1"/>
            <a:r>
              <a:rPr lang="en-US" smtClean="0">
                <a:solidFill>
                  <a:srgbClr val="0000FF"/>
                </a:solidFill>
              </a:rPr>
              <a:t>F </a:t>
            </a:r>
            <a:r>
              <a:rPr lang="en-US" smtClean="0">
                <a:solidFill>
                  <a:srgbClr val="0000FF"/>
                </a:solidFill>
                <a:latin typeface="Symbol" pitchFamily="18" charset="2"/>
                <a:sym typeface="Symbol" pitchFamily="18" charset="2"/>
              </a:rPr>
              <a:t></a:t>
            </a:r>
            <a:r>
              <a:rPr lang="en-US" smtClean="0">
                <a:solidFill>
                  <a:srgbClr val="0000FF"/>
                </a:solidFill>
              </a:rPr>
              <a:t> Q</a:t>
            </a:r>
            <a:r>
              <a:rPr lang="en-US" smtClean="0"/>
              <a:t> is the set of final states</a:t>
            </a:r>
          </a:p>
          <a:p>
            <a:pPr lvl="1" eaLnBrk="1" hangingPunct="1"/>
            <a:r>
              <a:rPr lang="en-US" smtClean="0">
                <a:solidFill>
                  <a:srgbClr val="0000FF"/>
                </a:solidFill>
              </a:rPr>
              <a:t>δ </a:t>
            </a:r>
            <a:r>
              <a:rPr lang="en-US" smtClean="0">
                <a:solidFill>
                  <a:srgbClr val="0000FF"/>
                </a:solidFill>
                <a:latin typeface="Symbol" pitchFamily="18" charset="2"/>
                <a:sym typeface="Symbol" pitchFamily="18" charset="2"/>
              </a:rPr>
              <a:t></a:t>
            </a:r>
            <a:r>
              <a:rPr lang="en-US" smtClean="0">
                <a:solidFill>
                  <a:srgbClr val="0000FF"/>
                </a:solidFill>
              </a:rPr>
              <a:t> Q x (Σ </a:t>
            </a:r>
            <a:r>
              <a:rPr lang="en-US" smtClean="0">
                <a:solidFill>
                  <a:srgbClr val="0000FF"/>
                </a:solidFill>
                <a:latin typeface="Symbol" pitchFamily="18" charset="2"/>
                <a:sym typeface="Symbol" pitchFamily="18" charset="2"/>
              </a:rPr>
              <a:t></a:t>
            </a:r>
            <a:r>
              <a:rPr lang="en-US" smtClean="0">
                <a:solidFill>
                  <a:srgbClr val="0000FF"/>
                </a:solidFill>
              </a:rPr>
              <a:t> {ε}) x Q</a:t>
            </a:r>
            <a:r>
              <a:rPr lang="en-US" smtClean="0"/>
              <a:t> specifies the NFA's transitions</a:t>
            </a:r>
          </a:p>
          <a:p>
            <a:pPr eaLnBrk="1" hangingPunct="1"/>
            <a:r>
              <a:rPr lang="en-US" smtClean="0"/>
              <a:t>An NFA accepts a string </a:t>
            </a:r>
            <a:r>
              <a:rPr lang="en-US" smtClean="0">
                <a:solidFill>
                  <a:srgbClr val="0000FF"/>
                </a:solidFill>
              </a:rPr>
              <a:t>s</a:t>
            </a:r>
            <a:r>
              <a:rPr lang="en-US" smtClean="0"/>
              <a:t> if there is </a:t>
            </a:r>
            <a:r>
              <a:rPr lang="en-US" i="1" smtClean="0"/>
              <a:t>at least one</a:t>
            </a:r>
            <a:r>
              <a:rPr lang="en-US" smtClean="0"/>
              <a:t> path from its start to final state on </a:t>
            </a:r>
            <a:r>
              <a:rPr lang="en-US" smtClean="0">
                <a:solidFill>
                  <a:srgbClr val="0000FF"/>
                </a:solidFill>
              </a:rPr>
              <a:t>s</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16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16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16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16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16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16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CMSC 330</a:t>
            </a:r>
          </a:p>
        </p:txBody>
      </p:sp>
      <p:sp>
        <p:nvSpPr>
          <p:cNvPr id="6" name="Slide Number Placeholder 4"/>
          <p:cNvSpPr>
            <a:spLocks noGrp="1"/>
          </p:cNvSpPr>
          <p:nvPr>
            <p:ph type="sldNum" sz="quarter" idx="11"/>
          </p:nvPr>
        </p:nvSpPr>
        <p:spPr/>
        <p:txBody>
          <a:bodyPr/>
          <a:lstStyle/>
          <a:p>
            <a:pPr>
              <a:defRPr/>
            </a:pPr>
            <a:fld id="{B25A6779-DD89-43C4-85DC-97BF3761A824}" type="slidenum">
              <a:rPr lang="en-US"/>
              <a:pPr>
                <a:defRPr/>
              </a:pPr>
              <a:t>18</a:t>
            </a:fld>
            <a:endParaRPr lang="en-US"/>
          </a:p>
        </p:txBody>
      </p:sp>
      <p:sp>
        <p:nvSpPr>
          <p:cNvPr id="50179" name="Rectangle 2"/>
          <p:cNvSpPr>
            <a:spLocks noGrp="1" noChangeArrowheads="1"/>
          </p:cNvSpPr>
          <p:nvPr>
            <p:ph type="title"/>
          </p:nvPr>
        </p:nvSpPr>
        <p:spPr/>
        <p:txBody>
          <a:bodyPr/>
          <a:lstStyle/>
          <a:p>
            <a:pPr eaLnBrk="1" hangingPunct="1"/>
            <a:r>
              <a:rPr lang="en-US" smtClean="0"/>
              <a:t>NFA for (a|b)*abb</a:t>
            </a:r>
          </a:p>
        </p:txBody>
      </p:sp>
      <p:sp>
        <p:nvSpPr>
          <p:cNvPr id="243715" name="Rectangle 3"/>
          <p:cNvSpPr>
            <a:spLocks noGrp="1" noChangeArrowheads="1"/>
          </p:cNvSpPr>
          <p:nvPr>
            <p:ph type="body" idx="1"/>
          </p:nvPr>
        </p:nvSpPr>
        <p:spPr>
          <a:xfrm>
            <a:off x="457200" y="2819400"/>
            <a:ext cx="8153400" cy="3276600"/>
          </a:xfrm>
        </p:spPr>
        <p:txBody>
          <a:bodyPr/>
          <a:lstStyle/>
          <a:p>
            <a:pPr eaLnBrk="1" hangingPunct="1"/>
            <a:r>
              <a:rPr lang="en-US" smtClean="0">
                <a:solidFill>
                  <a:srgbClr val="0000FF"/>
                </a:solidFill>
              </a:rPr>
              <a:t>ba</a:t>
            </a:r>
            <a:endParaRPr lang="en-US" smtClean="0"/>
          </a:p>
          <a:p>
            <a:pPr lvl="1" eaLnBrk="1" hangingPunct="1"/>
            <a:r>
              <a:rPr lang="en-US" smtClean="0"/>
              <a:t>Has paths to either </a:t>
            </a:r>
            <a:r>
              <a:rPr lang="en-US" smtClean="0">
                <a:solidFill>
                  <a:srgbClr val="0000FF"/>
                </a:solidFill>
              </a:rPr>
              <a:t>S0</a:t>
            </a:r>
            <a:r>
              <a:rPr lang="en-US" smtClean="0"/>
              <a:t> or </a:t>
            </a:r>
            <a:r>
              <a:rPr lang="en-US" smtClean="0">
                <a:solidFill>
                  <a:srgbClr val="0000FF"/>
                </a:solidFill>
              </a:rPr>
              <a:t>S1</a:t>
            </a:r>
            <a:endParaRPr lang="en-US" smtClean="0"/>
          </a:p>
          <a:p>
            <a:pPr lvl="1" eaLnBrk="1" hangingPunct="1"/>
            <a:r>
              <a:rPr lang="en-US" smtClean="0"/>
              <a:t>neither is final, so rejected</a:t>
            </a:r>
          </a:p>
          <a:p>
            <a:pPr eaLnBrk="1" hangingPunct="1"/>
            <a:r>
              <a:rPr lang="en-US" smtClean="0">
                <a:solidFill>
                  <a:srgbClr val="0000FF"/>
                </a:solidFill>
              </a:rPr>
              <a:t>babaabb</a:t>
            </a:r>
            <a:endParaRPr lang="en-US" smtClean="0"/>
          </a:p>
          <a:p>
            <a:pPr lvl="1" eaLnBrk="1" hangingPunct="1"/>
            <a:r>
              <a:rPr lang="en-US" smtClean="0"/>
              <a:t>Has paths to different states</a:t>
            </a:r>
          </a:p>
          <a:p>
            <a:pPr lvl="1" eaLnBrk="1" hangingPunct="1"/>
            <a:r>
              <a:rPr lang="en-US" smtClean="0"/>
              <a:t>one leads to </a:t>
            </a:r>
            <a:r>
              <a:rPr lang="en-US" smtClean="0">
                <a:solidFill>
                  <a:srgbClr val="0000FF"/>
                </a:solidFill>
              </a:rPr>
              <a:t>S3</a:t>
            </a:r>
            <a:r>
              <a:rPr lang="en-US" smtClean="0"/>
              <a:t>, so accepted</a:t>
            </a:r>
          </a:p>
        </p:txBody>
      </p:sp>
      <p:pic>
        <p:nvPicPr>
          <p:cNvPr id="50181" name="Picture 4" descr="ruby"/>
          <p:cNvPicPr>
            <a:picLocks noChangeAspect="1" noChangeArrowheads="1"/>
          </p:cNvPicPr>
          <p:nvPr/>
        </p:nvPicPr>
        <p:blipFill>
          <a:blip r:embed="rId3"/>
          <a:srcRect/>
          <a:stretch>
            <a:fillRect/>
          </a:stretch>
        </p:blipFill>
        <p:spPr bwMode="auto">
          <a:xfrm>
            <a:off x="1600200" y="1447800"/>
            <a:ext cx="5694363" cy="16589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3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37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37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37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37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CMSC 330</a:t>
            </a:r>
          </a:p>
        </p:txBody>
      </p:sp>
      <p:sp>
        <p:nvSpPr>
          <p:cNvPr id="6" name="Slide Number Placeholder 4"/>
          <p:cNvSpPr>
            <a:spLocks noGrp="1"/>
          </p:cNvSpPr>
          <p:nvPr>
            <p:ph type="sldNum" sz="quarter" idx="11"/>
          </p:nvPr>
        </p:nvSpPr>
        <p:spPr/>
        <p:txBody>
          <a:bodyPr/>
          <a:lstStyle/>
          <a:p>
            <a:pPr>
              <a:defRPr/>
            </a:pPr>
            <a:fld id="{EB59999D-E5FD-46A9-93E5-02F278D202BD}" type="slidenum">
              <a:rPr lang="en-US"/>
              <a:pPr>
                <a:defRPr/>
              </a:pPr>
              <a:t>19</a:t>
            </a:fld>
            <a:endParaRPr lang="en-US"/>
          </a:p>
        </p:txBody>
      </p:sp>
      <p:sp>
        <p:nvSpPr>
          <p:cNvPr id="52227" name="Rectangle 4"/>
          <p:cNvSpPr>
            <a:spLocks noGrp="1" noChangeArrowheads="1"/>
          </p:cNvSpPr>
          <p:nvPr>
            <p:ph type="body" idx="1"/>
          </p:nvPr>
        </p:nvSpPr>
        <p:spPr>
          <a:xfrm>
            <a:off x="381000" y="4800600"/>
            <a:ext cx="8153400" cy="1066800"/>
          </a:xfrm>
        </p:spPr>
        <p:txBody>
          <a:bodyPr/>
          <a:lstStyle/>
          <a:p>
            <a:pPr eaLnBrk="1" hangingPunct="1"/>
            <a:r>
              <a:rPr lang="en-US" smtClean="0"/>
              <a:t>Language?</a:t>
            </a:r>
          </a:p>
          <a:p>
            <a:pPr eaLnBrk="1" hangingPunct="1"/>
            <a:r>
              <a:rPr lang="en-US" smtClean="0">
                <a:solidFill>
                  <a:srgbClr val="0000FF"/>
                </a:solidFill>
              </a:rPr>
              <a:t>(ab|aba)*</a:t>
            </a:r>
          </a:p>
        </p:txBody>
      </p:sp>
      <p:sp>
        <p:nvSpPr>
          <p:cNvPr id="52228" name="Rectangle 2"/>
          <p:cNvSpPr>
            <a:spLocks noGrp="1" noChangeArrowheads="1"/>
          </p:cNvSpPr>
          <p:nvPr>
            <p:ph type="title"/>
          </p:nvPr>
        </p:nvSpPr>
        <p:spPr/>
        <p:txBody>
          <a:bodyPr/>
          <a:lstStyle/>
          <a:p>
            <a:pPr eaLnBrk="1" hangingPunct="1"/>
            <a:r>
              <a:rPr lang="en-US" smtClean="0"/>
              <a:t>Another example DFA</a:t>
            </a:r>
          </a:p>
        </p:txBody>
      </p:sp>
      <p:pic>
        <p:nvPicPr>
          <p:cNvPr id="52229" name="Picture 3" descr="ruby"/>
          <p:cNvPicPr>
            <a:picLocks noChangeAspect="1" noChangeArrowheads="1"/>
          </p:cNvPicPr>
          <p:nvPr/>
        </p:nvPicPr>
        <p:blipFill>
          <a:blip r:embed="rId3"/>
          <a:srcRect/>
          <a:stretch>
            <a:fillRect/>
          </a:stretch>
        </p:blipFill>
        <p:spPr bwMode="auto">
          <a:xfrm>
            <a:off x="1600200" y="1524000"/>
            <a:ext cx="5978525" cy="2943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CMSC 330</a:t>
            </a:r>
          </a:p>
        </p:txBody>
      </p:sp>
      <p:sp>
        <p:nvSpPr>
          <p:cNvPr id="5" name="Slide Number Placeholder 4"/>
          <p:cNvSpPr>
            <a:spLocks noGrp="1"/>
          </p:cNvSpPr>
          <p:nvPr>
            <p:ph type="sldNum" sz="quarter" idx="11"/>
          </p:nvPr>
        </p:nvSpPr>
        <p:spPr/>
        <p:txBody>
          <a:bodyPr/>
          <a:lstStyle/>
          <a:p>
            <a:pPr>
              <a:defRPr/>
            </a:pPr>
            <a:fld id="{73AA7C3D-8702-442B-BF21-DE8A2E11E804}" type="slidenum">
              <a:rPr lang="en-US"/>
              <a:pPr>
                <a:defRPr/>
              </a:pPr>
              <a:t>2</a:t>
            </a:fld>
            <a:endParaRPr lang="en-US"/>
          </a:p>
        </p:txBody>
      </p:sp>
      <p:sp>
        <p:nvSpPr>
          <p:cNvPr id="18435" name="Rectangle 2"/>
          <p:cNvSpPr>
            <a:spLocks noGrp="1" noChangeArrowheads="1"/>
          </p:cNvSpPr>
          <p:nvPr>
            <p:ph type="title"/>
          </p:nvPr>
        </p:nvSpPr>
        <p:spPr/>
        <p:txBody>
          <a:bodyPr/>
          <a:lstStyle/>
          <a:p>
            <a:pPr eaLnBrk="1" hangingPunct="1"/>
            <a:r>
              <a:rPr lang="en-US" smtClean="0"/>
              <a:t>Implementing Regular Expressions</a:t>
            </a:r>
          </a:p>
        </p:txBody>
      </p:sp>
      <p:sp>
        <p:nvSpPr>
          <p:cNvPr id="18436" name="Rectangle 3"/>
          <p:cNvSpPr>
            <a:spLocks noGrp="1" noChangeArrowheads="1"/>
          </p:cNvSpPr>
          <p:nvPr>
            <p:ph type="body" idx="1"/>
          </p:nvPr>
        </p:nvSpPr>
        <p:spPr/>
        <p:txBody>
          <a:bodyPr/>
          <a:lstStyle/>
          <a:p>
            <a:pPr eaLnBrk="1" hangingPunct="1"/>
            <a:r>
              <a:rPr lang="en-US" smtClean="0"/>
              <a:t>We can implement regular expressions by turning them into a </a:t>
            </a:r>
            <a:r>
              <a:rPr lang="en-US" i="1" smtClean="0"/>
              <a:t>finite automaton</a:t>
            </a:r>
            <a:endParaRPr lang="en-US" smtClean="0"/>
          </a:p>
          <a:p>
            <a:pPr lvl="1" eaLnBrk="1" hangingPunct="1"/>
            <a:r>
              <a:rPr lang="en-US" smtClean="0"/>
              <a:t>a “machine” for recognizing a language</a:t>
            </a:r>
          </a:p>
          <a:p>
            <a:pPr lvl="1" eaLnBrk="1" hangingPunct="1"/>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CMSC 330</a:t>
            </a:r>
          </a:p>
        </p:txBody>
      </p:sp>
      <p:sp>
        <p:nvSpPr>
          <p:cNvPr id="6" name="Slide Number Placeholder 4"/>
          <p:cNvSpPr>
            <a:spLocks noGrp="1"/>
          </p:cNvSpPr>
          <p:nvPr>
            <p:ph type="sldNum" sz="quarter" idx="11"/>
          </p:nvPr>
        </p:nvSpPr>
        <p:spPr/>
        <p:txBody>
          <a:bodyPr/>
          <a:lstStyle/>
          <a:p>
            <a:pPr>
              <a:defRPr/>
            </a:pPr>
            <a:fld id="{ACC31BDA-8E61-493C-92D2-1C371B263D01}" type="slidenum">
              <a:rPr lang="en-US"/>
              <a:pPr>
                <a:defRPr/>
              </a:pPr>
              <a:t>20</a:t>
            </a:fld>
            <a:endParaRPr lang="en-US"/>
          </a:p>
        </p:txBody>
      </p:sp>
      <p:sp>
        <p:nvSpPr>
          <p:cNvPr id="54275" name="Rectangle 2"/>
          <p:cNvSpPr>
            <a:spLocks noGrp="1" noChangeArrowheads="1"/>
          </p:cNvSpPr>
          <p:nvPr>
            <p:ph type="title"/>
          </p:nvPr>
        </p:nvSpPr>
        <p:spPr/>
        <p:txBody>
          <a:bodyPr/>
          <a:lstStyle/>
          <a:p>
            <a:pPr eaLnBrk="1" hangingPunct="1"/>
            <a:r>
              <a:rPr lang="en-US" smtClean="0"/>
              <a:t>NFA for (ab|aba)*</a:t>
            </a:r>
          </a:p>
        </p:txBody>
      </p:sp>
      <p:sp>
        <p:nvSpPr>
          <p:cNvPr id="2" name="Rectangle 3"/>
          <p:cNvSpPr>
            <a:spLocks noGrp="1" noChangeArrowheads="1"/>
          </p:cNvSpPr>
          <p:nvPr>
            <p:ph type="body" idx="1"/>
          </p:nvPr>
        </p:nvSpPr>
        <p:spPr>
          <a:xfrm>
            <a:off x="457200" y="4038600"/>
            <a:ext cx="8153400" cy="2362200"/>
          </a:xfrm>
        </p:spPr>
        <p:txBody>
          <a:bodyPr/>
          <a:lstStyle/>
          <a:p>
            <a:pPr eaLnBrk="1" hangingPunct="1"/>
            <a:r>
              <a:rPr lang="en-US" smtClean="0">
                <a:solidFill>
                  <a:srgbClr val="0000FF"/>
                </a:solidFill>
              </a:rPr>
              <a:t>aba</a:t>
            </a:r>
            <a:endParaRPr lang="en-US" smtClean="0"/>
          </a:p>
          <a:p>
            <a:pPr lvl="1" eaLnBrk="1" hangingPunct="1"/>
            <a:r>
              <a:rPr lang="en-US" smtClean="0"/>
              <a:t>has paths to states </a:t>
            </a:r>
            <a:r>
              <a:rPr lang="en-US" smtClean="0">
                <a:solidFill>
                  <a:srgbClr val="0000FF"/>
                </a:solidFill>
              </a:rPr>
              <a:t>S0</a:t>
            </a:r>
            <a:r>
              <a:rPr lang="en-US" smtClean="0"/>
              <a:t>, </a:t>
            </a:r>
            <a:r>
              <a:rPr lang="en-US" smtClean="0">
                <a:solidFill>
                  <a:srgbClr val="0000FF"/>
                </a:solidFill>
              </a:rPr>
              <a:t>S1</a:t>
            </a:r>
            <a:endParaRPr lang="en-US" smtClean="0"/>
          </a:p>
          <a:p>
            <a:pPr eaLnBrk="1" hangingPunct="1"/>
            <a:r>
              <a:rPr lang="en-US" smtClean="0">
                <a:solidFill>
                  <a:srgbClr val="0000FF"/>
                </a:solidFill>
              </a:rPr>
              <a:t>ababa</a:t>
            </a:r>
            <a:endParaRPr lang="en-US" smtClean="0"/>
          </a:p>
          <a:p>
            <a:pPr lvl="1" eaLnBrk="1" hangingPunct="1"/>
            <a:r>
              <a:rPr lang="en-US" smtClean="0"/>
              <a:t>has paths to </a:t>
            </a:r>
            <a:r>
              <a:rPr lang="en-US" smtClean="0">
                <a:solidFill>
                  <a:srgbClr val="0000FF"/>
                </a:solidFill>
              </a:rPr>
              <a:t>S0</a:t>
            </a:r>
            <a:r>
              <a:rPr lang="en-US" smtClean="0"/>
              <a:t>,</a:t>
            </a:r>
            <a:r>
              <a:rPr lang="en-US" smtClean="0">
                <a:solidFill>
                  <a:srgbClr val="0000FF"/>
                </a:solidFill>
              </a:rPr>
              <a:t> S1</a:t>
            </a:r>
            <a:endParaRPr lang="en-US" smtClean="0"/>
          </a:p>
          <a:p>
            <a:pPr lvl="1" eaLnBrk="1" hangingPunct="1"/>
            <a:r>
              <a:rPr lang="en-US" smtClean="0"/>
              <a:t>need to use </a:t>
            </a:r>
            <a:r>
              <a:rPr lang="en-US" smtClean="0">
                <a:solidFill>
                  <a:srgbClr val="0000FF"/>
                </a:solidFill>
              </a:rPr>
              <a:t>ε</a:t>
            </a:r>
            <a:r>
              <a:rPr lang="en-US" smtClean="0"/>
              <a:t>-transition</a:t>
            </a:r>
          </a:p>
        </p:txBody>
      </p:sp>
      <p:pic>
        <p:nvPicPr>
          <p:cNvPr id="54277" name="Picture 4" descr="ruby"/>
          <p:cNvPicPr>
            <a:picLocks noChangeAspect="1" noChangeArrowheads="1"/>
          </p:cNvPicPr>
          <p:nvPr/>
        </p:nvPicPr>
        <p:blipFill>
          <a:blip r:embed="rId3"/>
          <a:srcRect/>
          <a:stretch>
            <a:fillRect/>
          </a:stretch>
        </p:blipFill>
        <p:spPr bwMode="auto">
          <a:xfrm>
            <a:off x="3048000" y="1447800"/>
            <a:ext cx="2660650" cy="2447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pPr>
              <a:defRPr/>
            </a:pPr>
            <a:r>
              <a:rPr lang="en-US"/>
              <a:t>CMSC 330</a:t>
            </a:r>
          </a:p>
        </p:txBody>
      </p:sp>
      <p:sp>
        <p:nvSpPr>
          <p:cNvPr id="15" name="Slide Number Placeholder 4"/>
          <p:cNvSpPr>
            <a:spLocks noGrp="1"/>
          </p:cNvSpPr>
          <p:nvPr>
            <p:ph type="sldNum" sz="quarter" idx="11"/>
          </p:nvPr>
        </p:nvSpPr>
        <p:spPr/>
        <p:txBody>
          <a:bodyPr/>
          <a:lstStyle/>
          <a:p>
            <a:pPr>
              <a:defRPr/>
            </a:pPr>
            <a:fld id="{B549C2A1-1F19-4A33-BD99-88054930C131}" type="slidenum">
              <a:rPr lang="en-US"/>
              <a:pPr>
                <a:defRPr/>
              </a:pPr>
              <a:t>21</a:t>
            </a:fld>
            <a:endParaRPr lang="en-US"/>
          </a:p>
        </p:txBody>
      </p:sp>
      <p:sp>
        <p:nvSpPr>
          <p:cNvPr id="56323" name="Rectangle 2"/>
          <p:cNvSpPr>
            <a:spLocks noGrp="1" noChangeArrowheads="1"/>
          </p:cNvSpPr>
          <p:nvPr>
            <p:ph type="title"/>
          </p:nvPr>
        </p:nvSpPr>
        <p:spPr/>
        <p:txBody>
          <a:bodyPr/>
          <a:lstStyle/>
          <a:p>
            <a:pPr eaLnBrk="1" hangingPunct="1"/>
            <a:r>
              <a:rPr lang="en-US" smtClean="0"/>
              <a:t>Relating R.E.'s to DFAs and NFAs</a:t>
            </a:r>
          </a:p>
        </p:txBody>
      </p:sp>
      <p:sp>
        <p:nvSpPr>
          <p:cNvPr id="56324" name="Rectangle 3"/>
          <p:cNvSpPr>
            <a:spLocks noGrp="1" noChangeArrowheads="1"/>
          </p:cNvSpPr>
          <p:nvPr>
            <p:ph type="body" idx="1"/>
          </p:nvPr>
        </p:nvSpPr>
        <p:spPr/>
        <p:txBody>
          <a:bodyPr/>
          <a:lstStyle/>
          <a:p>
            <a:pPr eaLnBrk="1" hangingPunct="1"/>
            <a:r>
              <a:rPr lang="en-US" smtClean="0"/>
              <a:t>Regular expressions, NFAs, and DFAs accept the same languages!</a:t>
            </a:r>
          </a:p>
        </p:txBody>
      </p:sp>
      <p:sp>
        <p:nvSpPr>
          <p:cNvPr id="252932" name="Text Box 4"/>
          <p:cNvSpPr txBox="1">
            <a:spLocks noChangeArrowheads="1"/>
          </p:cNvSpPr>
          <p:nvPr/>
        </p:nvSpPr>
        <p:spPr bwMode="auto">
          <a:xfrm>
            <a:off x="3124200" y="3200400"/>
            <a:ext cx="793750" cy="457200"/>
          </a:xfrm>
          <a:prstGeom prst="rect">
            <a:avLst/>
          </a:prstGeom>
          <a:noFill/>
          <a:ln w="28575">
            <a:noFill/>
            <a:miter lim="800000"/>
            <a:headEnd/>
            <a:tailEnd/>
          </a:ln>
        </p:spPr>
        <p:txBody>
          <a:bodyPr wrap="none">
            <a:spAutoFit/>
          </a:bodyPr>
          <a:lstStyle/>
          <a:p>
            <a:pPr eaLnBrk="0" hangingPunct="0"/>
            <a:r>
              <a:rPr lang="en-US" sz="2400" b="0">
                <a:latin typeface="Arial" charset="0"/>
              </a:rPr>
              <a:t>DFA</a:t>
            </a:r>
          </a:p>
        </p:txBody>
      </p:sp>
      <p:sp>
        <p:nvSpPr>
          <p:cNvPr id="252933" name="Text Box 5"/>
          <p:cNvSpPr txBox="1">
            <a:spLocks noChangeArrowheads="1"/>
          </p:cNvSpPr>
          <p:nvPr/>
        </p:nvSpPr>
        <p:spPr bwMode="auto">
          <a:xfrm>
            <a:off x="5715000" y="3200400"/>
            <a:ext cx="793750" cy="457200"/>
          </a:xfrm>
          <a:prstGeom prst="rect">
            <a:avLst/>
          </a:prstGeom>
          <a:noFill/>
          <a:ln w="28575">
            <a:noFill/>
            <a:miter lim="800000"/>
            <a:headEnd/>
            <a:tailEnd/>
          </a:ln>
        </p:spPr>
        <p:txBody>
          <a:bodyPr wrap="none">
            <a:spAutoFit/>
          </a:bodyPr>
          <a:lstStyle/>
          <a:p>
            <a:pPr eaLnBrk="0" hangingPunct="0"/>
            <a:r>
              <a:rPr lang="en-US" sz="2400" b="0">
                <a:latin typeface="Arial" charset="0"/>
              </a:rPr>
              <a:t>NFA</a:t>
            </a:r>
          </a:p>
        </p:txBody>
      </p:sp>
      <p:sp>
        <p:nvSpPr>
          <p:cNvPr id="252934" name="Text Box 6"/>
          <p:cNvSpPr txBox="1">
            <a:spLocks noChangeArrowheads="1"/>
          </p:cNvSpPr>
          <p:nvPr/>
        </p:nvSpPr>
        <p:spPr bwMode="auto">
          <a:xfrm>
            <a:off x="4572000" y="5181600"/>
            <a:ext cx="623888" cy="457200"/>
          </a:xfrm>
          <a:prstGeom prst="rect">
            <a:avLst/>
          </a:prstGeom>
          <a:noFill/>
          <a:ln w="28575">
            <a:noFill/>
            <a:miter lim="800000"/>
            <a:headEnd/>
            <a:tailEnd/>
          </a:ln>
        </p:spPr>
        <p:txBody>
          <a:bodyPr wrap="none">
            <a:spAutoFit/>
          </a:bodyPr>
          <a:lstStyle/>
          <a:p>
            <a:pPr eaLnBrk="0" hangingPunct="0"/>
            <a:r>
              <a:rPr lang="en-US" sz="2400" b="0">
                <a:latin typeface="Arial" charset="0"/>
              </a:rPr>
              <a:t>r.e.</a:t>
            </a:r>
          </a:p>
        </p:txBody>
      </p:sp>
      <p:cxnSp>
        <p:nvCxnSpPr>
          <p:cNvPr id="252947" name="AutoShape 19"/>
          <p:cNvCxnSpPr>
            <a:cxnSpLocks noChangeShapeType="1"/>
            <a:stCxn id="252934" idx="3"/>
            <a:endCxn id="252933" idx="2"/>
          </p:cNvCxnSpPr>
          <p:nvPr/>
        </p:nvCxnSpPr>
        <p:spPr bwMode="auto">
          <a:xfrm flipV="1">
            <a:off x="5195888" y="3657600"/>
            <a:ext cx="915987" cy="1752600"/>
          </a:xfrm>
          <a:prstGeom prst="straightConnector1">
            <a:avLst/>
          </a:prstGeom>
          <a:noFill/>
          <a:ln w="28575">
            <a:solidFill>
              <a:srgbClr val="FF0000"/>
            </a:solidFill>
            <a:round/>
            <a:headEnd/>
            <a:tailEnd type="triangle" w="med" len="med"/>
          </a:ln>
        </p:spPr>
      </p:cxnSp>
      <p:cxnSp>
        <p:nvCxnSpPr>
          <p:cNvPr id="252948" name="AutoShape 20"/>
          <p:cNvCxnSpPr>
            <a:cxnSpLocks noChangeShapeType="1"/>
            <a:stCxn id="252933" idx="1"/>
            <a:endCxn id="252932" idx="3"/>
          </p:cNvCxnSpPr>
          <p:nvPr/>
        </p:nvCxnSpPr>
        <p:spPr bwMode="auto">
          <a:xfrm flipH="1">
            <a:off x="3917950" y="3429000"/>
            <a:ext cx="1797050" cy="0"/>
          </a:xfrm>
          <a:prstGeom prst="straightConnector1">
            <a:avLst/>
          </a:prstGeom>
          <a:noFill/>
          <a:ln w="28575">
            <a:solidFill>
              <a:srgbClr val="FF0000"/>
            </a:solidFill>
            <a:round/>
            <a:headEnd/>
            <a:tailEnd type="triangle" w="med" len="med"/>
          </a:ln>
        </p:spPr>
      </p:cxnSp>
      <p:cxnSp>
        <p:nvCxnSpPr>
          <p:cNvPr id="252949" name="AutoShape 21"/>
          <p:cNvCxnSpPr>
            <a:cxnSpLocks noChangeShapeType="1"/>
            <a:stCxn id="252932" idx="2"/>
            <a:endCxn id="252934" idx="1"/>
          </p:cNvCxnSpPr>
          <p:nvPr/>
        </p:nvCxnSpPr>
        <p:spPr bwMode="auto">
          <a:xfrm>
            <a:off x="3521075" y="3657600"/>
            <a:ext cx="1050925" cy="1752600"/>
          </a:xfrm>
          <a:prstGeom prst="straightConnector1">
            <a:avLst/>
          </a:prstGeom>
          <a:noFill/>
          <a:ln w="28575">
            <a:solidFill>
              <a:srgbClr val="FF0000"/>
            </a:solidFill>
            <a:round/>
            <a:headEnd/>
            <a:tailEnd type="triangle" w="med" len="med"/>
          </a:ln>
        </p:spPr>
      </p:cxnSp>
      <p:sp>
        <p:nvSpPr>
          <p:cNvPr id="252950" name="Text Box 22"/>
          <p:cNvSpPr txBox="1">
            <a:spLocks noChangeArrowheads="1"/>
          </p:cNvSpPr>
          <p:nvPr/>
        </p:nvSpPr>
        <p:spPr bwMode="auto">
          <a:xfrm>
            <a:off x="5943600" y="4114800"/>
            <a:ext cx="1257300" cy="701675"/>
          </a:xfrm>
          <a:prstGeom prst="rect">
            <a:avLst/>
          </a:prstGeom>
          <a:noFill/>
          <a:ln w="28575">
            <a:noFill/>
            <a:miter lim="800000"/>
            <a:headEnd/>
            <a:tailEnd/>
          </a:ln>
        </p:spPr>
        <p:txBody>
          <a:bodyPr wrap="none">
            <a:spAutoFit/>
          </a:bodyPr>
          <a:lstStyle/>
          <a:p>
            <a:pPr eaLnBrk="0" hangingPunct="0"/>
            <a:r>
              <a:rPr lang="en-US" sz="2000" b="0">
                <a:solidFill>
                  <a:srgbClr val="FF0000"/>
                </a:solidFill>
                <a:latin typeface="Arial" charset="0"/>
              </a:rPr>
              <a:t>can</a:t>
            </a:r>
          </a:p>
          <a:p>
            <a:pPr eaLnBrk="0" hangingPunct="0"/>
            <a:r>
              <a:rPr lang="en-US" sz="2000" b="0">
                <a:solidFill>
                  <a:srgbClr val="FF0000"/>
                </a:solidFill>
                <a:latin typeface="Arial" charset="0"/>
              </a:rPr>
              <a:t>transform</a:t>
            </a:r>
          </a:p>
        </p:txBody>
      </p:sp>
      <p:sp>
        <p:nvSpPr>
          <p:cNvPr id="252951" name="Text Box 23"/>
          <p:cNvSpPr txBox="1">
            <a:spLocks noChangeArrowheads="1"/>
          </p:cNvSpPr>
          <p:nvPr/>
        </p:nvSpPr>
        <p:spPr bwMode="auto">
          <a:xfrm>
            <a:off x="4267200" y="2667000"/>
            <a:ext cx="1257300" cy="701675"/>
          </a:xfrm>
          <a:prstGeom prst="rect">
            <a:avLst/>
          </a:prstGeom>
          <a:noFill/>
          <a:ln w="28575">
            <a:noFill/>
            <a:miter lim="800000"/>
            <a:headEnd/>
            <a:tailEnd/>
          </a:ln>
        </p:spPr>
        <p:txBody>
          <a:bodyPr wrap="none">
            <a:spAutoFit/>
          </a:bodyPr>
          <a:lstStyle/>
          <a:p>
            <a:pPr eaLnBrk="0" hangingPunct="0"/>
            <a:r>
              <a:rPr lang="en-US" sz="2000" b="0">
                <a:solidFill>
                  <a:srgbClr val="FF0000"/>
                </a:solidFill>
                <a:latin typeface="Arial" charset="0"/>
              </a:rPr>
              <a:t>can</a:t>
            </a:r>
          </a:p>
          <a:p>
            <a:pPr eaLnBrk="0" hangingPunct="0"/>
            <a:r>
              <a:rPr lang="en-US" sz="2000" b="0">
                <a:solidFill>
                  <a:srgbClr val="FF0000"/>
                </a:solidFill>
                <a:latin typeface="Arial" charset="0"/>
              </a:rPr>
              <a:t>transform</a:t>
            </a:r>
          </a:p>
        </p:txBody>
      </p:sp>
      <p:sp>
        <p:nvSpPr>
          <p:cNvPr id="252952" name="Text Box 24"/>
          <p:cNvSpPr txBox="1">
            <a:spLocks noChangeArrowheads="1"/>
          </p:cNvSpPr>
          <p:nvPr/>
        </p:nvSpPr>
        <p:spPr bwMode="auto">
          <a:xfrm>
            <a:off x="2514600" y="4191000"/>
            <a:ext cx="1257300" cy="701675"/>
          </a:xfrm>
          <a:prstGeom prst="rect">
            <a:avLst/>
          </a:prstGeom>
          <a:noFill/>
          <a:ln w="28575">
            <a:noFill/>
            <a:miter lim="800000"/>
            <a:headEnd/>
            <a:tailEnd/>
          </a:ln>
        </p:spPr>
        <p:txBody>
          <a:bodyPr wrap="none">
            <a:spAutoFit/>
          </a:bodyPr>
          <a:lstStyle/>
          <a:p>
            <a:pPr eaLnBrk="0" hangingPunct="0"/>
            <a:r>
              <a:rPr lang="en-US" sz="2000" b="0">
                <a:solidFill>
                  <a:srgbClr val="FF0000"/>
                </a:solidFill>
                <a:latin typeface="Arial" charset="0"/>
              </a:rPr>
              <a:t>can</a:t>
            </a:r>
          </a:p>
          <a:p>
            <a:pPr eaLnBrk="0" hangingPunct="0"/>
            <a:r>
              <a:rPr lang="en-US" sz="2000" b="0">
                <a:solidFill>
                  <a:srgbClr val="FF0000"/>
                </a:solidFill>
                <a:latin typeface="Arial" charset="0"/>
              </a:rPr>
              <a:t>transform</a:t>
            </a:r>
          </a:p>
        </p:txBody>
      </p:sp>
      <p:sp>
        <p:nvSpPr>
          <p:cNvPr id="252953" name="Text Box 25"/>
          <p:cNvSpPr txBox="1">
            <a:spLocks noChangeArrowheads="1"/>
          </p:cNvSpPr>
          <p:nvPr/>
        </p:nvSpPr>
        <p:spPr bwMode="auto">
          <a:xfrm>
            <a:off x="5715000" y="5181600"/>
            <a:ext cx="3254375" cy="366713"/>
          </a:xfrm>
          <a:prstGeom prst="rect">
            <a:avLst/>
          </a:prstGeom>
          <a:noFill/>
          <a:ln w="28575">
            <a:noFill/>
            <a:miter lim="800000"/>
            <a:headEnd/>
            <a:tailEnd/>
          </a:ln>
        </p:spPr>
        <p:txBody>
          <a:bodyPr>
            <a:spAutoFit/>
          </a:bodyPr>
          <a:lstStyle/>
          <a:p>
            <a:pPr eaLnBrk="0" hangingPunct="0">
              <a:spcBef>
                <a:spcPct val="50000"/>
              </a:spcBef>
            </a:pPr>
            <a:r>
              <a:rPr lang="en-US" b="0">
                <a:latin typeface="Arial" charset="0"/>
              </a:rPr>
              <a:t>(we’ll discuss this next)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29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29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29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29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29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29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29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295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29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2" grpId="0"/>
      <p:bldP spid="252933" grpId="0"/>
      <p:bldP spid="252934" grpId="0"/>
      <p:bldP spid="252950" grpId="0"/>
      <p:bldP spid="252951" grpId="0"/>
      <p:bldP spid="252952" grpId="0"/>
      <p:bldP spid="252953"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p:txBody>
          <a:bodyPr/>
          <a:lstStyle/>
          <a:p>
            <a:pPr>
              <a:defRPr/>
            </a:pPr>
            <a:r>
              <a:rPr lang="en-US"/>
              <a:t>CMSC 330</a:t>
            </a:r>
          </a:p>
        </p:txBody>
      </p:sp>
      <p:sp>
        <p:nvSpPr>
          <p:cNvPr id="13" name="Slide Number Placeholder 4"/>
          <p:cNvSpPr>
            <a:spLocks noGrp="1"/>
          </p:cNvSpPr>
          <p:nvPr>
            <p:ph type="sldNum" sz="quarter" idx="11"/>
          </p:nvPr>
        </p:nvSpPr>
        <p:spPr/>
        <p:txBody>
          <a:bodyPr/>
          <a:lstStyle/>
          <a:p>
            <a:pPr>
              <a:defRPr/>
            </a:pPr>
            <a:fld id="{BEB310ED-C804-4655-8F8A-386E875C215A}" type="slidenum">
              <a:rPr lang="en-US"/>
              <a:pPr>
                <a:defRPr/>
              </a:pPr>
              <a:t>3</a:t>
            </a:fld>
            <a:endParaRPr lang="en-US"/>
          </a:p>
        </p:txBody>
      </p:sp>
      <p:pic>
        <p:nvPicPr>
          <p:cNvPr id="20483" name="Picture 15" descr="ruby"/>
          <p:cNvPicPr>
            <a:picLocks noChangeAspect="1" noChangeArrowheads="1"/>
          </p:cNvPicPr>
          <p:nvPr/>
        </p:nvPicPr>
        <p:blipFill>
          <a:blip r:embed="rId3"/>
          <a:srcRect/>
          <a:stretch>
            <a:fillRect/>
          </a:stretch>
        </p:blipFill>
        <p:spPr bwMode="auto">
          <a:xfrm>
            <a:off x="2514600" y="1600200"/>
            <a:ext cx="3675063" cy="2436813"/>
          </a:xfrm>
          <a:prstGeom prst="rect">
            <a:avLst/>
          </a:prstGeom>
          <a:noFill/>
          <a:ln w="9525">
            <a:noFill/>
            <a:miter lim="800000"/>
            <a:headEnd/>
            <a:tailEnd/>
          </a:ln>
        </p:spPr>
      </p:pic>
      <p:sp>
        <p:nvSpPr>
          <p:cNvPr id="20484" name="Rectangle 2"/>
          <p:cNvSpPr>
            <a:spLocks noGrp="1" noChangeArrowheads="1"/>
          </p:cNvSpPr>
          <p:nvPr>
            <p:ph type="title"/>
          </p:nvPr>
        </p:nvSpPr>
        <p:spPr/>
        <p:txBody>
          <a:bodyPr/>
          <a:lstStyle/>
          <a:p>
            <a:pPr eaLnBrk="1" hangingPunct="1"/>
            <a:r>
              <a:rPr lang="en-US" smtClean="0"/>
              <a:t>Example</a:t>
            </a:r>
          </a:p>
        </p:txBody>
      </p:sp>
      <p:sp>
        <p:nvSpPr>
          <p:cNvPr id="219139" name="Rectangle 3"/>
          <p:cNvSpPr>
            <a:spLocks noGrp="1" noChangeArrowheads="1"/>
          </p:cNvSpPr>
          <p:nvPr>
            <p:ph type="body" idx="1"/>
          </p:nvPr>
        </p:nvSpPr>
        <p:spPr>
          <a:xfrm>
            <a:off x="457200" y="4114800"/>
            <a:ext cx="8229600" cy="2590800"/>
          </a:xfrm>
        </p:spPr>
        <p:txBody>
          <a:bodyPr/>
          <a:lstStyle/>
          <a:p>
            <a:pPr eaLnBrk="1" hangingPunct="1"/>
            <a:r>
              <a:rPr lang="en-US" sz="2400" smtClean="0"/>
              <a:t>Machine starts in </a:t>
            </a:r>
            <a:r>
              <a:rPr lang="en-US" sz="2400" i="1" smtClean="0"/>
              <a:t>start</a:t>
            </a:r>
            <a:r>
              <a:rPr lang="en-US" sz="2400" smtClean="0"/>
              <a:t> or </a:t>
            </a:r>
            <a:r>
              <a:rPr lang="en-US" sz="2400" i="1" smtClean="0"/>
              <a:t>initial</a:t>
            </a:r>
            <a:r>
              <a:rPr lang="en-US" sz="2400" smtClean="0"/>
              <a:t> state as current state</a:t>
            </a:r>
          </a:p>
          <a:p>
            <a:pPr eaLnBrk="1" hangingPunct="1"/>
            <a:r>
              <a:rPr lang="en-US" sz="2400" smtClean="0"/>
              <a:t>Repeat until the end of the string is reached:</a:t>
            </a:r>
          </a:p>
          <a:p>
            <a:pPr lvl="1" eaLnBrk="1" hangingPunct="1"/>
            <a:r>
              <a:rPr lang="en-US" sz="2000" smtClean="0"/>
              <a:t>scan the next symbol s of the string</a:t>
            </a:r>
          </a:p>
          <a:p>
            <a:pPr lvl="1" eaLnBrk="1" hangingPunct="1"/>
            <a:r>
              <a:rPr lang="en-US" sz="2000" smtClean="0"/>
              <a:t>take transition edge from the current state labeled with s</a:t>
            </a:r>
          </a:p>
          <a:p>
            <a:pPr eaLnBrk="1" hangingPunct="1"/>
            <a:r>
              <a:rPr lang="en-US" sz="2400" smtClean="0"/>
              <a:t>The string is </a:t>
            </a:r>
            <a:r>
              <a:rPr lang="en-US" sz="2400" i="1" smtClean="0"/>
              <a:t>accepted</a:t>
            </a:r>
            <a:r>
              <a:rPr lang="en-US" sz="2400" smtClean="0"/>
              <a:t> if the automaton is in a </a:t>
            </a:r>
            <a:r>
              <a:rPr lang="en-US" sz="2400" i="1" smtClean="0"/>
              <a:t>final</a:t>
            </a:r>
            <a:r>
              <a:rPr lang="en-US" sz="2400" smtClean="0"/>
              <a:t> or </a:t>
            </a:r>
            <a:r>
              <a:rPr lang="en-US" sz="2400" i="1" smtClean="0"/>
              <a:t>accepting</a:t>
            </a:r>
            <a:r>
              <a:rPr lang="en-US" sz="2400" smtClean="0"/>
              <a:t> state when the end of the string is reached</a:t>
            </a:r>
          </a:p>
        </p:txBody>
      </p:sp>
      <p:sp>
        <p:nvSpPr>
          <p:cNvPr id="219141" name="Text Box 5"/>
          <p:cNvSpPr txBox="1">
            <a:spLocks noChangeArrowheads="1"/>
          </p:cNvSpPr>
          <p:nvPr/>
        </p:nvSpPr>
        <p:spPr bwMode="auto">
          <a:xfrm>
            <a:off x="533400" y="3581400"/>
            <a:ext cx="1133475" cy="457200"/>
          </a:xfrm>
          <a:prstGeom prst="rect">
            <a:avLst/>
          </a:prstGeom>
          <a:noFill/>
          <a:ln w="9525">
            <a:noFill/>
            <a:miter lim="800000"/>
            <a:headEnd/>
            <a:tailEnd/>
          </a:ln>
        </p:spPr>
        <p:txBody>
          <a:bodyPr wrap="none">
            <a:spAutoFit/>
          </a:bodyPr>
          <a:lstStyle/>
          <a:p>
            <a:pPr algn="r" eaLnBrk="0" hangingPunct="0"/>
            <a:r>
              <a:rPr lang="en-US" sz="2400" b="0">
                <a:solidFill>
                  <a:srgbClr val="FF0000"/>
                </a:solidFill>
                <a:latin typeface="Arial" charset="0"/>
              </a:rPr>
              <a:t>States </a:t>
            </a:r>
          </a:p>
        </p:txBody>
      </p:sp>
      <p:sp>
        <p:nvSpPr>
          <p:cNvPr id="219143" name="Line 7"/>
          <p:cNvSpPr>
            <a:spLocks noChangeShapeType="1"/>
          </p:cNvSpPr>
          <p:nvPr/>
        </p:nvSpPr>
        <p:spPr bwMode="auto">
          <a:xfrm flipV="1">
            <a:off x="1524000" y="2667000"/>
            <a:ext cx="1295400" cy="1143000"/>
          </a:xfrm>
          <a:prstGeom prst="line">
            <a:avLst/>
          </a:prstGeom>
          <a:noFill/>
          <a:ln w="28575">
            <a:solidFill>
              <a:srgbClr val="FF0000"/>
            </a:solidFill>
            <a:round/>
            <a:headEnd/>
            <a:tailEnd type="triangle" w="med" len="med"/>
          </a:ln>
        </p:spPr>
        <p:txBody>
          <a:bodyPr wrap="none" anchor="ctr"/>
          <a:lstStyle/>
          <a:p>
            <a:endParaRPr lang="en-US"/>
          </a:p>
        </p:txBody>
      </p:sp>
      <p:sp>
        <p:nvSpPr>
          <p:cNvPr id="219145" name="Freeform 9"/>
          <p:cNvSpPr>
            <a:spLocks/>
          </p:cNvSpPr>
          <p:nvPr/>
        </p:nvSpPr>
        <p:spPr bwMode="auto">
          <a:xfrm>
            <a:off x="1524000" y="2895600"/>
            <a:ext cx="3656013" cy="1298575"/>
          </a:xfrm>
          <a:custGeom>
            <a:avLst/>
            <a:gdLst>
              <a:gd name="T0" fmla="*/ 0 w 2304"/>
              <a:gd name="T1" fmla="*/ 2147483647 h 816"/>
              <a:gd name="T2" fmla="*/ 2147483647 w 2304"/>
              <a:gd name="T3" fmla="*/ 2147483647 h 816"/>
              <a:gd name="T4" fmla="*/ 2147483647 w 2304"/>
              <a:gd name="T5" fmla="*/ 0 h 816"/>
              <a:gd name="T6" fmla="*/ 0 60000 65536"/>
              <a:gd name="T7" fmla="*/ 0 60000 65536"/>
              <a:gd name="T8" fmla="*/ 0 60000 65536"/>
              <a:gd name="T9" fmla="*/ 0 w 2304"/>
              <a:gd name="T10" fmla="*/ 0 h 816"/>
              <a:gd name="T11" fmla="*/ 2304 w 2304"/>
              <a:gd name="T12" fmla="*/ 816 h 816"/>
            </a:gdLst>
            <a:ahLst/>
            <a:cxnLst>
              <a:cxn ang="T6">
                <a:pos x="T0" y="T1"/>
              </a:cxn>
              <a:cxn ang="T7">
                <a:pos x="T2" y="T3"/>
              </a:cxn>
              <a:cxn ang="T8">
                <a:pos x="T4" y="T5"/>
              </a:cxn>
            </a:cxnLst>
            <a:rect l="T9" t="T10" r="T11" b="T12"/>
            <a:pathLst>
              <a:path w="2304" h="816">
                <a:moveTo>
                  <a:pt x="0" y="576"/>
                </a:moveTo>
                <a:cubicBezTo>
                  <a:pt x="600" y="696"/>
                  <a:pt x="1200" y="816"/>
                  <a:pt x="1584" y="720"/>
                </a:cubicBezTo>
                <a:cubicBezTo>
                  <a:pt x="1968" y="624"/>
                  <a:pt x="2184" y="120"/>
                  <a:pt x="2304" y="0"/>
                </a:cubicBezTo>
              </a:path>
            </a:pathLst>
          </a:custGeom>
          <a:noFill/>
          <a:ln w="28575" cap="flat" cmpd="sng">
            <a:solidFill>
              <a:srgbClr val="FF0000"/>
            </a:solidFill>
            <a:prstDash val="solid"/>
            <a:round/>
            <a:headEnd type="none" w="med" len="med"/>
            <a:tailEnd type="triangle" w="med" len="med"/>
          </a:ln>
        </p:spPr>
        <p:txBody>
          <a:bodyPr wrap="none" anchor="ctr"/>
          <a:lstStyle/>
          <a:p>
            <a:endParaRPr lang="en-US"/>
          </a:p>
        </p:txBody>
      </p:sp>
      <p:sp>
        <p:nvSpPr>
          <p:cNvPr id="219146" name="Text Box 10"/>
          <p:cNvSpPr txBox="1">
            <a:spLocks noChangeArrowheads="1"/>
          </p:cNvSpPr>
          <p:nvPr/>
        </p:nvSpPr>
        <p:spPr bwMode="auto">
          <a:xfrm>
            <a:off x="722313" y="1676400"/>
            <a:ext cx="1571625" cy="457200"/>
          </a:xfrm>
          <a:prstGeom prst="rect">
            <a:avLst/>
          </a:prstGeom>
          <a:noFill/>
          <a:ln w="9525">
            <a:noFill/>
            <a:miter lim="800000"/>
            <a:headEnd/>
            <a:tailEnd/>
          </a:ln>
        </p:spPr>
        <p:txBody>
          <a:bodyPr wrap="none">
            <a:spAutoFit/>
          </a:bodyPr>
          <a:lstStyle/>
          <a:p>
            <a:pPr algn="r" eaLnBrk="0" hangingPunct="0"/>
            <a:r>
              <a:rPr lang="en-US" sz="2400" b="0">
                <a:solidFill>
                  <a:srgbClr val="FF0000"/>
                </a:solidFill>
                <a:latin typeface="Arial" charset="0"/>
              </a:rPr>
              <a:t>Start state</a:t>
            </a:r>
          </a:p>
        </p:txBody>
      </p:sp>
      <p:sp>
        <p:nvSpPr>
          <p:cNvPr id="219147" name="Text Box 11"/>
          <p:cNvSpPr txBox="1">
            <a:spLocks noChangeArrowheads="1"/>
          </p:cNvSpPr>
          <p:nvPr/>
        </p:nvSpPr>
        <p:spPr bwMode="auto">
          <a:xfrm>
            <a:off x="6505575" y="1828800"/>
            <a:ext cx="1590675" cy="457200"/>
          </a:xfrm>
          <a:prstGeom prst="rect">
            <a:avLst/>
          </a:prstGeom>
          <a:noFill/>
          <a:ln w="9525">
            <a:noFill/>
            <a:miter lim="800000"/>
            <a:headEnd/>
            <a:tailEnd/>
          </a:ln>
        </p:spPr>
        <p:txBody>
          <a:bodyPr wrap="none">
            <a:spAutoFit/>
          </a:bodyPr>
          <a:lstStyle/>
          <a:p>
            <a:pPr algn="r" eaLnBrk="0" hangingPunct="0"/>
            <a:r>
              <a:rPr lang="en-US" sz="2400" b="0">
                <a:solidFill>
                  <a:srgbClr val="FF0000"/>
                </a:solidFill>
                <a:latin typeface="Arial" charset="0"/>
              </a:rPr>
              <a:t>Final state</a:t>
            </a:r>
          </a:p>
        </p:txBody>
      </p:sp>
      <p:sp>
        <p:nvSpPr>
          <p:cNvPr id="219148" name="Text Box 12"/>
          <p:cNvSpPr txBox="1">
            <a:spLocks noChangeArrowheads="1"/>
          </p:cNvSpPr>
          <p:nvPr/>
        </p:nvSpPr>
        <p:spPr bwMode="auto">
          <a:xfrm>
            <a:off x="5154613" y="609600"/>
            <a:ext cx="2201862" cy="457200"/>
          </a:xfrm>
          <a:prstGeom prst="rect">
            <a:avLst/>
          </a:prstGeom>
          <a:noFill/>
          <a:ln w="9525">
            <a:noFill/>
            <a:miter lim="800000"/>
            <a:headEnd/>
            <a:tailEnd/>
          </a:ln>
        </p:spPr>
        <p:txBody>
          <a:bodyPr wrap="none">
            <a:spAutoFit/>
          </a:bodyPr>
          <a:lstStyle/>
          <a:p>
            <a:pPr algn="r" eaLnBrk="0" hangingPunct="0"/>
            <a:r>
              <a:rPr lang="en-US" sz="2400" b="0">
                <a:solidFill>
                  <a:srgbClr val="FF0000"/>
                </a:solidFill>
                <a:latin typeface="Arial" charset="0"/>
              </a:rPr>
              <a:t>Transition on 1</a:t>
            </a:r>
          </a:p>
        </p:txBody>
      </p:sp>
      <p:sp>
        <p:nvSpPr>
          <p:cNvPr id="219149" name="Line 13"/>
          <p:cNvSpPr>
            <a:spLocks noChangeShapeType="1"/>
          </p:cNvSpPr>
          <p:nvPr/>
        </p:nvSpPr>
        <p:spPr bwMode="auto">
          <a:xfrm flipH="1">
            <a:off x="4876800" y="990600"/>
            <a:ext cx="609600" cy="990600"/>
          </a:xfrm>
          <a:prstGeom prst="line">
            <a:avLst/>
          </a:prstGeom>
          <a:noFill/>
          <a:ln w="28575">
            <a:solidFill>
              <a:srgbClr val="FF0000"/>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1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1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91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913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914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9139">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9139">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913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91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91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9139">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91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1" grpId="0"/>
      <p:bldP spid="219143" grpId="0" animBg="1"/>
      <p:bldP spid="219145" grpId="0" animBg="1"/>
      <p:bldP spid="219148" grpId="0"/>
      <p:bldP spid="219149"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p:txBody>
          <a:bodyPr/>
          <a:lstStyle/>
          <a:p>
            <a:pPr>
              <a:defRPr/>
            </a:pPr>
            <a:r>
              <a:rPr lang="en-US"/>
              <a:t>CMSC 330</a:t>
            </a:r>
          </a:p>
        </p:txBody>
      </p:sp>
      <p:sp>
        <p:nvSpPr>
          <p:cNvPr id="13" name="Slide Number Placeholder 4"/>
          <p:cNvSpPr>
            <a:spLocks noGrp="1"/>
          </p:cNvSpPr>
          <p:nvPr>
            <p:ph type="sldNum" sz="quarter" idx="11"/>
          </p:nvPr>
        </p:nvSpPr>
        <p:spPr/>
        <p:txBody>
          <a:bodyPr/>
          <a:lstStyle/>
          <a:p>
            <a:pPr>
              <a:defRPr/>
            </a:pPr>
            <a:fld id="{2921AF8F-3D77-4F27-8182-512DD836DF9E}" type="slidenum">
              <a:rPr lang="en-US"/>
              <a:pPr>
                <a:defRPr/>
              </a:pPr>
              <a:t>4</a:t>
            </a:fld>
            <a:endParaRPr lang="en-US"/>
          </a:p>
        </p:txBody>
      </p:sp>
      <p:sp>
        <p:nvSpPr>
          <p:cNvPr id="22531" name="Rectangle 2"/>
          <p:cNvSpPr>
            <a:spLocks noGrp="1" noChangeArrowheads="1"/>
          </p:cNvSpPr>
          <p:nvPr>
            <p:ph type="title"/>
          </p:nvPr>
        </p:nvSpPr>
        <p:spPr/>
        <p:txBody>
          <a:bodyPr/>
          <a:lstStyle/>
          <a:p>
            <a:pPr eaLnBrk="1" hangingPunct="1"/>
            <a:r>
              <a:rPr lang="en-US" smtClean="0"/>
              <a:t>Finite Automata: States</a:t>
            </a:r>
          </a:p>
        </p:txBody>
      </p:sp>
      <p:sp>
        <p:nvSpPr>
          <p:cNvPr id="22532" name="Rectangle 3"/>
          <p:cNvSpPr>
            <a:spLocks noGrp="1" noChangeArrowheads="1"/>
          </p:cNvSpPr>
          <p:nvPr>
            <p:ph type="body" idx="1"/>
          </p:nvPr>
        </p:nvSpPr>
        <p:spPr/>
        <p:txBody>
          <a:bodyPr/>
          <a:lstStyle/>
          <a:p>
            <a:pPr eaLnBrk="1" hangingPunct="1"/>
            <a:r>
              <a:rPr lang="en-US" smtClean="0"/>
              <a:t>Start state</a:t>
            </a:r>
          </a:p>
          <a:p>
            <a:pPr lvl="1" eaLnBrk="1" hangingPunct="1"/>
            <a:r>
              <a:rPr lang="en-US" smtClean="0"/>
              <a:t>A state that has an  incoming transition from no other state</a:t>
            </a:r>
          </a:p>
          <a:p>
            <a:pPr lvl="1" eaLnBrk="1" hangingPunct="1"/>
            <a:r>
              <a:rPr lang="en-US" smtClean="0"/>
              <a:t>Can have only 1 start state</a:t>
            </a:r>
          </a:p>
          <a:p>
            <a:pPr eaLnBrk="1" hangingPunct="1"/>
            <a:endParaRPr lang="en-US" smtClean="0"/>
          </a:p>
          <a:p>
            <a:pPr eaLnBrk="1" hangingPunct="1"/>
            <a:endParaRPr lang="en-US" smtClean="0"/>
          </a:p>
          <a:p>
            <a:pPr eaLnBrk="1" hangingPunct="1"/>
            <a:r>
              <a:rPr lang="en-US" smtClean="0"/>
              <a:t>Final state</a:t>
            </a:r>
          </a:p>
          <a:p>
            <a:pPr lvl="1" eaLnBrk="1" hangingPunct="1"/>
            <a:r>
              <a:rPr lang="en-US" smtClean="0"/>
              <a:t>State with double circle</a:t>
            </a:r>
          </a:p>
          <a:p>
            <a:pPr lvl="1" eaLnBrk="1" hangingPunct="1"/>
            <a:r>
              <a:rPr lang="en-US" smtClean="0"/>
              <a:t>Can have 0 or more final states</a:t>
            </a:r>
          </a:p>
        </p:txBody>
      </p:sp>
      <p:sp>
        <p:nvSpPr>
          <p:cNvPr id="22533" name="Oval 4"/>
          <p:cNvSpPr>
            <a:spLocks noChangeArrowheads="1"/>
          </p:cNvSpPr>
          <p:nvPr/>
        </p:nvSpPr>
        <p:spPr bwMode="auto">
          <a:xfrm>
            <a:off x="6172200" y="4572000"/>
            <a:ext cx="762000" cy="762000"/>
          </a:xfrm>
          <a:prstGeom prst="ellipse">
            <a:avLst/>
          </a:prstGeom>
          <a:noFill/>
          <a:ln w="28575" algn="ctr">
            <a:solidFill>
              <a:schemeClr val="tx1"/>
            </a:solidFill>
            <a:round/>
            <a:headEnd/>
            <a:tailEnd/>
          </a:ln>
        </p:spPr>
        <p:txBody>
          <a:bodyPr wrap="none" anchor="ctr">
            <a:spAutoFit/>
          </a:bodyPr>
          <a:lstStyle/>
          <a:p>
            <a:endParaRPr lang="en-US"/>
          </a:p>
        </p:txBody>
      </p:sp>
      <p:sp>
        <p:nvSpPr>
          <p:cNvPr id="22534" name="Line 5"/>
          <p:cNvSpPr>
            <a:spLocks noChangeShapeType="1"/>
          </p:cNvSpPr>
          <p:nvPr/>
        </p:nvSpPr>
        <p:spPr bwMode="auto">
          <a:xfrm>
            <a:off x="5257800" y="3048000"/>
            <a:ext cx="838200" cy="0"/>
          </a:xfrm>
          <a:prstGeom prst="line">
            <a:avLst/>
          </a:prstGeom>
          <a:noFill/>
          <a:ln w="28575">
            <a:solidFill>
              <a:schemeClr val="tx1"/>
            </a:solidFill>
            <a:round/>
            <a:headEnd/>
            <a:tailEnd type="triangle" w="lg" len="lg"/>
          </a:ln>
        </p:spPr>
        <p:txBody>
          <a:bodyPr>
            <a:spAutoFit/>
          </a:bodyPr>
          <a:lstStyle/>
          <a:p>
            <a:endParaRPr lang="en-US"/>
          </a:p>
        </p:txBody>
      </p:sp>
      <p:sp>
        <p:nvSpPr>
          <p:cNvPr id="22535" name="Oval 6"/>
          <p:cNvSpPr>
            <a:spLocks noChangeArrowheads="1"/>
          </p:cNvSpPr>
          <p:nvPr/>
        </p:nvSpPr>
        <p:spPr bwMode="auto">
          <a:xfrm>
            <a:off x="6096000" y="2667000"/>
            <a:ext cx="762000" cy="762000"/>
          </a:xfrm>
          <a:prstGeom prst="ellipse">
            <a:avLst/>
          </a:prstGeom>
          <a:noFill/>
          <a:ln w="28575" algn="ctr">
            <a:solidFill>
              <a:schemeClr val="tx1"/>
            </a:solidFill>
            <a:round/>
            <a:headEnd/>
            <a:tailEnd/>
          </a:ln>
        </p:spPr>
        <p:txBody>
          <a:bodyPr wrap="none" anchor="ctr">
            <a:spAutoFit/>
          </a:bodyPr>
          <a:lstStyle/>
          <a:p>
            <a:endParaRPr lang="en-US"/>
          </a:p>
        </p:txBody>
      </p:sp>
      <p:sp>
        <p:nvSpPr>
          <p:cNvPr id="22536" name="Oval 7"/>
          <p:cNvSpPr>
            <a:spLocks noChangeArrowheads="1"/>
          </p:cNvSpPr>
          <p:nvPr/>
        </p:nvSpPr>
        <p:spPr bwMode="auto">
          <a:xfrm>
            <a:off x="6248400" y="4648200"/>
            <a:ext cx="609600" cy="609600"/>
          </a:xfrm>
          <a:prstGeom prst="ellipse">
            <a:avLst/>
          </a:prstGeom>
          <a:noFill/>
          <a:ln w="28575" algn="ctr">
            <a:solidFill>
              <a:schemeClr val="tx1"/>
            </a:solidFill>
            <a:round/>
            <a:headEnd/>
            <a:tailEnd/>
          </a:ln>
        </p:spPr>
        <p:txBody>
          <a:bodyPr anchor="ctr">
            <a:spAutoFit/>
          </a:bodyPr>
          <a:lstStyle/>
          <a:p>
            <a:endParaRPr lang="en-US"/>
          </a:p>
        </p:txBody>
      </p:sp>
      <p:sp>
        <p:nvSpPr>
          <p:cNvPr id="22537" name="Text Box 8"/>
          <p:cNvSpPr txBox="1">
            <a:spLocks noChangeArrowheads="1"/>
          </p:cNvSpPr>
          <p:nvPr/>
        </p:nvSpPr>
        <p:spPr bwMode="auto">
          <a:xfrm>
            <a:off x="6248400" y="4724400"/>
            <a:ext cx="557213" cy="457200"/>
          </a:xfrm>
          <a:prstGeom prst="rect">
            <a:avLst/>
          </a:prstGeom>
          <a:noFill/>
          <a:ln w="12700" algn="ctr">
            <a:noFill/>
            <a:miter lim="800000"/>
            <a:headEnd/>
            <a:tailEnd/>
          </a:ln>
        </p:spPr>
        <p:txBody>
          <a:bodyPr wrap="none">
            <a:spAutoFit/>
          </a:bodyPr>
          <a:lstStyle/>
          <a:p>
            <a:r>
              <a:rPr lang="en-US" sz="2400">
                <a:latin typeface="Arial" charset="0"/>
              </a:rPr>
              <a:t>S1</a:t>
            </a:r>
          </a:p>
        </p:txBody>
      </p:sp>
      <p:sp>
        <p:nvSpPr>
          <p:cNvPr id="22538" name="Oval 9"/>
          <p:cNvSpPr>
            <a:spLocks noChangeArrowheads="1"/>
          </p:cNvSpPr>
          <p:nvPr/>
        </p:nvSpPr>
        <p:spPr bwMode="auto">
          <a:xfrm>
            <a:off x="7239000" y="4572000"/>
            <a:ext cx="762000" cy="762000"/>
          </a:xfrm>
          <a:prstGeom prst="ellipse">
            <a:avLst/>
          </a:prstGeom>
          <a:noFill/>
          <a:ln w="28575" algn="ctr">
            <a:solidFill>
              <a:schemeClr val="tx1"/>
            </a:solidFill>
            <a:round/>
            <a:headEnd/>
            <a:tailEnd/>
          </a:ln>
        </p:spPr>
        <p:txBody>
          <a:bodyPr wrap="none" anchor="ctr">
            <a:spAutoFit/>
          </a:bodyPr>
          <a:lstStyle/>
          <a:p>
            <a:endParaRPr lang="en-US"/>
          </a:p>
        </p:txBody>
      </p:sp>
      <p:sp>
        <p:nvSpPr>
          <p:cNvPr id="22539" name="Oval 10"/>
          <p:cNvSpPr>
            <a:spLocks noChangeArrowheads="1"/>
          </p:cNvSpPr>
          <p:nvPr/>
        </p:nvSpPr>
        <p:spPr bwMode="auto">
          <a:xfrm>
            <a:off x="7315200" y="4648200"/>
            <a:ext cx="609600" cy="609600"/>
          </a:xfrm>
          <a:prstGeom prst="ellipse">
            <a:avLst/>
          </a:prstGeom>
          <a:noFill/>
          <a:ln w="28575" algn="ctr">
            <a:solidFill>
              <a:schemeClr val="tx1"/>
            </a:solidFill>
            <a:round/>
            <a:headEnd/>
            <a:tailEnd/>
          </a:ln>
        </p:spPr>
        <p:txBody>
          <a:bodyPr anchor="ctr">
            <a:spAutoFit/>
          </a:bodyPr>
          <a:lstStyle/>
          <a:p>
            <a:endParaRPr lang="en-US"/>
          </a:p>
        </p:txBody>
      </p:sp>
      <p:sp>
        <p:nvSpPr>
          <p:cNvPr id="22540" name="Text Box 11"/>
          <p:cNvSpPr txBox="1">
            <a:spLocks noChangeArrowheads="1"/>
          </p:cNvSpPr>
          <p:nvPr/>
        </p:nvSpPr>
        <p:spPr bwMode="auto">
          <a:xfrm>
            <a:off x="7315200" y="4724400"/>
            <a:ext cx="557213" cy="457200"/>
          </a:xfrm>
          <a:prstGeom prst="rect">
            <a:avLst/>
          </a:prstGeom>
          <a:noFill/>
          <a:ln w="12700" algn="ctr">
            <a:noFill/>
            <a:miter lim="800000"/>
            <a:headEnd/>
            <a:tailEnd/>
          </a:ln>
        </p:spPr>
        <p:txBody>
          <a:bodyPr wrap="none">
            <a:spAutoFit/>
          </a:bodyPr>
          <a:lstStyle/>
          <a:p>
            <a:r>
              <a:rPr lang="en-US" sz="2400">
                <a:latin typeface="Arial" charset="0"/>
              </a:rPr>
              <a:t>S2</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p:cNvSpPr>
            <a:spLocks noGrp="1"/>
          </p:cNvSpPr>
          <p:nvPr>
            <p:ph type="ftr" sz="quarter" idx="10"/>
          </p:nvPr>
        </p:nvSpPr>
        <p:spPr/>
        <p:txBody>
          <a:bodyPr/>
          <a:lstStyle/>
          <a:p>
            <a:pPr>
              <a:defRPr/>
            </a:pPr>
            <a:r>
              <a:rPr lang="en-US"/>
              <a:t>CMSC 330</a:t>
            </a:r>
          </a:p>
        </p:txBody>
      </p:sp>
      <p:sp>
        <p:nvSpPr>
          <p:cNvPr id="19" name="Slide Number Placeholder 4"/>
          <p:cNvSpPr>
            <a:spLocks noGrp="1"/>
          </p:cNvSpPr>
          <p:nvPr>
            <p:ph type="sldNum" sz="quarter" idx="11"/>
          </p:nvPr>
        </p:nvSpPr>
        <p:spPr/>
        <p:txBody>
          <a:bodyPr/>
          <a:lstStyle/>
          <a:p>
            <a:pPr>
              <a:defRPr/>
            </a:pPr>
            <a:fld id="{9FD5919E-EE5F-408D-AA47-4B9E546E0EB1}" type="slidenum">
              <a:rPr lang="en-US"/>
              <a:pPr>
                <a:defRPr/>
              </a:pPr>
              <a:t>5</a:t>
            </a:fld>
            <a:endParaRPr lang="en-US"/>
          </a:p>
        </p:txBody>
      </p:sp>
      <p:pic>
        <p:nvPicPr>
          <p:cNvPr id="23555" name="Picture 32" descr="ruby"/>
          <p:cNvPicPr>
            <a:picLocks noChangeAspect="1" noChangeArrowheads="1"/>
          </p:cNvPicPr>
          <p:nvPr/>
        </p:nvPicPr>
        <p:blipFill>
          <a:blip r:embed="rId3"/>
          <a:srcRect/>
          <a:stretch>
            <a:fillRect/>
          </a:stretch>
        </p:blipFill>
        <p:spPr bwMode="auto">
          <a:xfrm>
            <a:off x="2514600" y="1676400"/>
            <a:ext cx="3675063" cy="2436813"/>
          </a:xfrm>
          <a:prstGeom prst="rect">
            <a:avLst/>
          </a:prstGeom>
          <a:noFill/>
          <a:ln w="9525">
            <a:noFill/>
            <a:miter lim="800000"/>
            <a:headEnd/>
            <a:tailEnd/>
          </a:ln>
        </p:spPr>
      </p:pic>
      <p:sp>
        <p:nvSpPr>
          <p:cNvPr id="23556" name="Rectangle 2"/>
          <p:cNvSpPr>
            <a:spLocks noGrp="1" noChangeArrowheads="1"/>
          </p:cNvSpPr>
          <p:nvPr>
            <p:ph type="title"/>
          </p:nvPr>
        </p:nvSpPr>
        <p:spPr/>
        <p:txBody>
          <a:bodyPr/>
          <a:lstStyle/>
          <a:p>
            <a:pPr eaLnBrk="1" hangingPunct="1"/>
            <a:r>
              <a:rPr lang="en-US" smtClean="0"/>
              <a:t>Example</a:t>
            </a:r>
          </a:p>
        </p:txBody>
      </p:sp>
      <p:sp>
        <p:nvSpPr>
          <p:cNvPr id="23557" name="Rectangle 3"/>
          <p:cNvSpPr>
            <a:spLocks noGrp="1" noChangeArrowheads="1"/>
          </p:cNvSpPr>
          <p:nvPr>
            <p:ph type="body" idx="1"/>
          </p:nvPr>
        </p:nvSpPr>
        <p:spPr>
          <a:xfrm>
            <a:off x="457200" y="4800600"/>
            <a:ext cx="8153400" cy="457200"/>
          </a:xfrm>
        </p:spPr>
        <p:txBody>
          <a:bodyPr/>
          <a:lstStyle/>
          <a:p>
            <a:pPr algn="ctr" eaLnBrk="1" hangingPunct="1">
              <a:buFontTx/>
              <a:buNone/>
            </a:pPr>
            <a:r>
              <a:rPr lang="en-US" sz="2400" smtClean="0"/>
              <a:t>0 0 1 0 1 1</a:t>
            </a:r>
          </a:p>
        </p:txBody>
      </p:sp>
      <p:sp>
        <p:nvSpPr>
          <p:cNvPr id="220176" name="Rectangle 16"/>
          <p:cNvSpPr>
            <a:spLocks noChangeArrowheads="1"/>
          </p:cNvSpPr>
          <p:nvPr/>
        </p:nvSpPr>
        <p:spPr bwMode="auto">
          <a:xfrm>
            <a:off x="3124200" y="2362200"/>
            <a:ext cx="457200" cy="457200"/>
          </a:xfrm>
          <a:prstGeom prst="rect">
            <a:avLst/>
          </a:prstGeom>
          <a:solidFill>
            <a:srgbClr val="FF0000"/>
          </a:solidFill>
          <a:ln w="28575">
            <a:solidFill>
              <a:srgbClr val="FF0000"/>
            </a:solidFill>
            <a:miter lim="800000"/>
            <a:headEnd/>
            <a:tailEnd/>
          </a:ln>
        </p:spPr>
        <p:txBody>
          <a:bodyPr wrap="none" anchor="ctr"/>
          <a:lstStyle/>
          <a:p>
            <a:pPr eaLnBrk="0" hangingPunct="0"/>
            <a:endParaRPr lang="en-US"/>
          </a:p>
        </p:txBody>
      </p:sp>
      <p:sp>
        <p:nvSpPr>
          <p:cNvPr id="220177" name="Rectangle 17"/>
          <p:cNvSpPr>
            <a:spLocks noChangeArrowheads="1"/>
          </p:cNvSpPr>
          <p:nvPr/>
        </p:nvSpPr>
        <p:spPr bwMode="auto">
          <a:xfrm>
            <a:off x="5334000" y="2362200"/>
            <a:ext cx="457200" cy="457200"/>
          </a:xfrm>
          <a:prstGeom prst="rect">
            <a:avLst/>
          </a:prstGeom>
          <a:solidFill>
            <a:srgbClr val="FF0000"/>
          </a:solidFill>
          <a:ln w="28575">
            <a:solidFill>
              <a:srgbClr val="FF0000"/>
            </a:solidFill>
            <a:miter lim="800000"/>
            <a:headEnd/>
            <a:tailEnd/>
          </a:ln>
        </p:spPr>
        <p:txBody>
          <a:bodyPr wrap="none" anchor="ctr"/>
          <a:lstStyle/>
          <a:p>
            <a:pPr eaLnBrk="0" hangingPunct="0"/>
            <a:endParaRPr lang="en-US"/>
          </a:p>
        </p:txBody>
      </p:sp>
      <p:sp>
        <p:nvSpPr>
          <p:cNvPr id="220178" name="Line 18"/>
          <p:cNvSpPr>
            <a:spLocks noChangeShapeType="1"/>
          </p:cNvSpPr>
          <p:nvPr/>
        </p:nvSpPr>
        <p:spPr bwMode="auto">
          <a:xfrm flipV="1">
            <a:off x="3733800" y="2057400"/>
            <a:ext cx="381000" cy="152400"/>
          </a:xfrm>
          <a:prstGeom prst="line">
            <a:avLst/>
          </a:prstGeom>
          <a:noFill/>
          <a:ln w="28575">
            <a:solidFill>
              <a:srgbClr val="FF0000"/>
            </a:solidFill>
            <a:round/>
            <a:headEnd/>
            <a:tailEnd type="triangle" w="med" len="med"/>
          </a:ln>
        </p:spPr>
        <p:txBody>
          <a:bodyPr wrap="none" anchor="ctr"/>
          <a:lstStyle/>
          <a:p>
            <a:endParaRPr lang="en-US"/>
          </a:p>
        </p:txBody>
      </p:sp>
      <p:sp>
        <p:nvSpPr>
          <p:cNvPr id="220179" name="Line 19"/>
          <p:cNvSpPr>
            <a:spLocks noChangeShapeType="1"/>
          </p:cNvSpPr>
          <p:nvPr/>
        </p:nvSpPr>
        <p:spPr bwMode="auto">
          <a:xfrm flipH="1">
            <a:off x="4800600" y="2895600"/>
            <a:ext cx="304800" cy="228600"/>
          </a:xfrm>
          <a:prstGeom prst="line">
            <a:avLst/>
          </a:prstGeom>
          <a:noFill/>
          <a:ln w="28575">
            <a:solidFill>
              <a:srgbClr val="FF0000"/>
            </a:solidFill>
            <a:round/>
            <a:headEnd/>
            <a:tailEnd type="triangle" w="med" len="med"/>
          </a:ln>
        </p:spPr>
        <p:txBody>
          <a:bodyPr wrap="none" anchor="ctr"/>
          <a:lstStyle/>
          <a:p>
            <a:endParaRPr lang="en-US"/>
          </a:p>
        </p:txBody>
      </p:sp>
      <p:sp>
        <p:nvSpPr>
          <p:cNvPr id="220180" name="Line 20"/>
          <p:cNvSpPr>
            <a:spLocks noChangeShapeType="1"/>
          </p:cNvSpPr>
          <p:nvPr/>
        </p:nvSpPr>
        <p:spPr bwMode="auto">
          <a:xfrm>
            <a:off x="5867400" y="2971800"/>
            <a:ext cx="152400" cy="304800"/>
          </a:xfrm>
          <a:prstGeom prst="line">
            <a:avLst/>
          </a:prstGeom>
          <a:noFill/>
          <a:ln w="28575">
            <a:solidFill>
              <a:srgbClr val="FF0000"/>
            </a:solidFill>
            <a:round/>
            <a:headEnd/>
            <a:tailEnd type="triangle" w="med" len="med"/>
          </a:ln>
        </p:spPr>
        <p:txBody>
          <a:bodyPr wrap="none" anchor="ctr"/>
          <a:lstStyle/>
          <a:p>
            <a:endParaRPr lang="en-US"/>
          </a:p>
        </p:txBody>
      </p:sp>
      <p:sp>
        <p:nvSpPr>
          <p:cNvPr id="220181" name="Line 21"/>
          <p:cNvSpPr>
            <a:spLocks noChangeShapeType="1"/>
          </p:cNvSpPr>
          <p:nvPr/>
        </p:nvSpPr>
        <p:spPr bwMode="auto">
          <a:xfrm>
            <a:off x="3581400" y="3048000"/>
            <a:ext cx="152400" cy="304800"/>
          </a:xfrm>
          <a:prstGeom prst="line">
            <a:avLst/>
          </a:prstGeom>
          <a:noFill/>
          <a:ln w="28575">
            <a:solidFill>
              <a:srgbClr val="FF0000"/>
            </a:solidFill>
            <a:round/>
            <a:headEnd/>
            <a:tailEnd type="triangle" w="med" len="med"/>
          </a:ln>
        </p:spPr>
        <p:txBody>
          <a:bodyPr wrap="none" anchor="ctr"/>
          <a:lstStyle/>
          <a:p>
            <a:endParaRPr lang="en-US"/>
          </a:p>
        </p:txBody>
      </p:sp>
      <p:sp>
        <p:nvSpPr>
          <p:cNvPr id="220183" name="AutoShape 23"/>
          <p:cNvSpPr>
            <a:spLocks/>
          </p:cNvSpPr>
          <p:nvPr/>
        </p:nvSpPr>
        <p:spPr bwMode="auto">
          <a:xfrm rot="-5400000">
            <a:off x="3848100" y="5219700"/>
            <a:ext cx="76200" cy="152400"/>
          </a:xfrm>
          <a:prstGeom prst="leftBrace">
            <a:avLst>
              <a:gd name="adj1" fmla="val 16667"/>
              <a:gd name="adj2" fmla="val 50000"/>
            </a:avLst>
          </a:prstGeom>
          <a:noFill/>
          <a:ln w="28575">
            <a:solidFill>
              <a:srgbClr val="FF0000"/>
            </a:solidFill>
            <a:round/>
            <a:headEnd/>
            <a:tailEnd/>
          </a:ln>
        </p:spPr>
        <p:txBody>
          <a:bodyPr wrap="none" anchor="ctr"/>
          <a:lstStyle/>
          <a:p>
            <a:pPr eaLnBrk="0" hangingPunct="0"/>
            <a:endParaRPr lang="en-US"/>
          </a:p>
        </p:txBody>
      </p:sp>
      <p:sp>
        <p:nvSpPr>
          <p:cNvPr id="220186" name="AutoShape 26"/>
          <p:cNvSpPr>
            <a:spLocks/>
          </p:cNvSpPr>
          <p:nvPr/>
        </p:nvSpPr>
        <p:spPr bwMode="auto">
          <a:xfrm rot="-5400000">
            <a:off x="4076700" y="5219700"/>
            <a:ext cx="76200" cy="152400"/>
          </a:xfrm>
          <a:prstGeom prst="leftBrace">
            <a:avLst>
              <a:gd name="adj1" fmla="val 16667"/>
              <a:gd name="adj2" fmla="val 50000"/>
            </a:avLst>
          </a:prstGeom>
          <a:noFill/>
          <a:ln w="28575">
            <a:solidFill>
              <a:srgbClr val="FF0000"/>
            </a:solidFill>
            <a:round/>
            <a:headEnd/>
            <a:tailEnd/>
          </a:ln>
        </p:spPr>
        <p:txBody>
          <a:bodyPr wrap="none" anchor="ctr"/>
          <a:lstStyle/>
          <a:p>
            <a:pPr eaLnBrk="0" hangingPunct="0"/>
            <a:endParaRPr lang="en-US"/>
          </a:p>
        </p:txBody>
      </p:sp>
      <p:sp>
        <p:nvSpPr>
          <p:cNvPr id="220187" name="AutoShape 27"/>
          <p:cNvSpPr>
            <a:spLocks/>
          </p:cNvSpPr>
          <p:nvPr/>
        </p:nvSpPr>
        <p:spPr bwMode="auto">
          <a:xfrm rot="-5400000">
            <a:off x="4381500" y="5219700"/>
            <a:ext cx="76200" cy="152400"/>
          </a:xfrm>
          <a:prstGeom prst="leftBrace">
            <a:avLst>
              <a:gd name="adj1" fmla="val 16667"/>
              <a:gd name="adj2" fmla="val 50000"/>
            </a:avLst>
          </a:prstGeom>
          <a:noFill/>
          <a:ln w="28575">
            <a:solidFill>
              <a:srgbClr val="FF0000"/>
            </a:solidFill>
            <a:round/>
            <a:headEnd/>
            <a:tailEnd/>
          </a:ln>
        </p:spPr>
        <p:txBody>
          <a:bodyPr wrap="none" anchor="ctr"/>
          <a:lstStyle/>
          <a:p>
            <a:pPr eaLnBrk="0" hangingPunct="0"/>
            <a:endParaRPr lang="en-US"/>
          </a:p>
        </p:txBody>
      </p:sp>
      <p:sp>
        <p:nvSpPr>
          <p:cNvPr id="220188" name="AutoShape 28"/>
          <p:cNvSpPr>
            <a:spLocks/>
          </p:cNvSpPr>
          <p:nvPr/>
        </p:nvSpPr>
        <p:spPr bwMode="auto">
          <a:xfrm rot="-5400000">
            <a:off x="4610100" y="5219700"/>
            <a:ext cx="76200" cy="152400"/>
          </a:xfrm>
          <a:prstGeom prst="leftBrace">
            <a:avLst>
              <a:gd name="adj1" fmla="val 16667"/>
              <a:gd name="adj2" fmla="val 50000"/>
            </a:avLst>
          </a:prstGeom>
          <a:noFill/>
          <a:ln w="28575">
            <a:solidFill>
              <a:srgbClr val="FF0000"/>
            </a:solidFill>
            <a:round/>
            <a:headEnd/>
            <a:tailEnd/>
          </a:ln>
        </p:spPr>
        <p:txBody>
          <a:bodyPr wrap="none" anchor="ctr"/>
          <a:lstStyle/>
          <a:p>
            <a:pPr eaLnBrk="0" hangingPunct="0"/>
            <a:endParaRPr lang="en-US"/>
          </a:p>
        </p:txBody>
      </p:sp>
      <p:sp>
        <p:nvSpPr>
          <p:cNvPr id="220189" name="AutoShape 29"/>
          <p:cNvSpPr>
            <a:spLocks/>
          </p:cNvSpPr>
          <p:nvPr/>
        </p:nvSpPr>
        <p:spPr bwMode="auto">
          <a:xfrm rot="-5400000">
            <a:off x="4838700" y="5219700"/>
            <a:ext cx="76200" cy="152400"/>
          </a:xfrm>
          <a:prstGeom prst="leftBrace">
            <a:avLst>
              <a:gd name="adj1" fmla="val 16667"/>
              <a:gd name="adj2" fmla="val 50000"/>
            </a:avLst>
          </a:prstGeom>
          <a:noFill/>
          <a:ln w="28575">
            <a:solidFill>
              <a:srgbClr val="FF0000"/>
            </a:solidFill>
            <a:round/>
            <a:headEnd/>
            <a:tailEnd/>
          </a:ln>
        </p:spPr>
        <p:txBody>
          <a:bodyPr wrap="none" anchor="ctr"/>
          <a:lstStyle/>
          <a:p>
            <a:pPr eaLnBrk="0" hangingPunct="0"/>
            <a:endParaRPr lang="en-US"/>
          </a:p>
        </p:txBody>
      </p:sp>
      <p:sp>
        <p:nvSpPr>
          <p:cNvPr id="220190" name="AutoShape 30"/>
          <p:cNvSpPr>
            <a:spLocks/>
          </p:cNvSpPr>
          <p:nvPr/>
        </p:nvSpPr>
        <p:spPr bwMode="auto">
          <a:xfrm rot="-5400000">
            <a:off x="5143500" y="5219700"/>
            <a:ext cx="76200" cy="152400"/>
          </a:xfrm>
          <a:prstGeom prst="leftBrace">
            <a:avLst>
              <a:gd name="adj1" fmla="val 16667"/>
              <a:gd name="adj2" fmla="val 50000"/>
            </a:avLst>
          </a:prstGeom>
          <a:noFill/>
          <a:ln w="28575">
            <a:solidFill>
              <a:srgbClr val="FF0000"/>
            </a:solidFill>
            <a:round/>
            <a:headEnd/>
            <a:tailEnd/>
          </a:ln>
        </p:spPr>
        <p:txBody>
          <a:bodyPr wrap="none" anchor="ctr"/>
          <a:lstStyle/>
          <a:p>
            <a:pPr eaLnBrk="0" hangingPunct="0"/>
            <a:endParaRPr lang="en-US"/>
          </a:p>
        </p:txBody>
      </p:sp>
      <p:sp>
        <p:nvSpPr>
          <p:cNvPr id="220191" name="Text Box 31"/>
          <p:cNvSpPr txBox="1">
            <a:spLocks noChangeArrowheads="1"/>
          </p:cNvSpPr>
          <p:nvPr/>
        </p:nvSpPr>
        <p:spPr bwMode="auto">
          <a:xfrm>
            <a:off x="6232525" y="5145088"/>
            <a:ext cx="1422400" cy="457200"/>
          </a:xfrm>
          <a:prstGeom prst="rect">
            <a:avLst/>
          </a:prstGeom>
          <a:noFill/>
          <a:ln w="28575">
            <a:noFill/>
            <a:miter lim="800000"/>
            <a:headEnd/>
            <a:tailEnd/>
          </a:ln>
        </p:spPr>
        <p:txBody>
          <a:bodyPr wrap="none">
            <a:spAutoFit/>
          </a:bodyPr>
          <a:lstStyle/>
          <a:p>
            <a:pPr eaLnBrk="0" hangingPunct="0"/>
            <a:r>
              <a:rPr lang="en-US" sz="2400" b="0">
                <a:solidFill>
                  <a:srgbClr val="0000FF"/>
                </a:solidFill>
                <a:latin typeface="Arial" charset="0"/>
              </a:rPr>
              <a:t>accepted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1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01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2017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201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20181"/>
                                        </p:tgtEl>
                                        <p:attrNameLst>
                                          <p:attrName>style.visibility</p:attrName>
                                        </p:attrNameLst>
                                      </p:cBhvr>
                                      <p:to>
                                        <p:strVal val="hidden"/>
                                      </p:to>
                                    </p:set>
                                  </p:childTnLst>
                                </p:cTn>
                              </p:par>
                              <p:par>
                                <p:cTn id="21" presetID="1" presetClass="entr" presetSubtype="0" fill="hold" grpId="2" nodeType="withEffect">
                                  <p:stCondLst>
                                    <p:cond delay="0"/>
                                  </p:stCondLst>
                                  <p:childTnLst>
                                    <p:set>
                                      <p:cBhvr>
                                        <p:cTn id="22" dur="1" fill="hold">
                                          <p:stCondLst>
                                            <p:cond delay="0"/>
                                          </p:stCondLst>
                                        </p:cTn>
                                        <p:tgtEl>
                                          <p:spTgt spid="2201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20183"/>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2018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3" nodeType="clickEffect">
                                  <p:stCondLst>
                                    <p:cond delay="0"/>
                                  </p:stCondLst>
                                  <p:childTnLst>
                                    <p:set>
                                      <p:cBhvr>
                                        <p:cTn id="32" dur="1" fill="hold">
                                          <p:stCondLst>
                                            <p:cond delay="0"/>
                                          </p:stCondLst>
                                        </p:cTn>
                                        <p:tgtEl>
                                          <p:spTgt spid="220176"/>
                                        </p:tgtEl>
                                        <p:attrNameLst>
                                          <p:attrName>style.visibility</p:attrName>
                                        </p:attrNameLst>
                                      </p:cBhvr>
                                      <p:to>
                                        <p:strVal val="hidden"/>
                                      </p:to>
                                    </p:set>
                                  </p:childTnLst>
                                </p:cTn>
                              </p:par>
                              <p:par>
                                <p:cTn id="33" presetID="1" presetClass="entr" presetSubtype="0" fill="hold" grpId="2" nodeType="withEffect">
                                  <p:stCondLst>
                                    <p:cond delay="0"/>
                                  </p:stCondLst>
                                  <p:childTnLst>
                                    <p:set>
                                      <p:cBhvr>
                                        <p:cTn id="34" dur="1" fill="hold">
                                          <p:stCondLst>
                                            <p:cond delay="0"/>
                                          </p:stCondLst>
                                        </p:cTn>
                                        <p:tgtEl>
                                          <p:spTgt spid="22018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3" nodeType="clickEffect">
                                  <p:stCondLst>
                                    <p:cond delay="0"/>
                                  </p:stCondLst>
                                  <p:childTnLst>
                                    <p:set>
                                      <p:cBhvr>
                                        <p:cTn id="38" dur="1" fill="hold">
                                          <p:stCondLst>
                                            <p:cond delay="0"/>
                                          </p:stCondLst>
                                        </p:cTn>
                                        <p:tgtEl>
                                          <p:spTgt spid="220181"/>
                                        </p:tgtEl>
                                        <p:attrNameLst>
                                          <p:attrName>style.visibility</p:attrName>
                                        </p:attrNameLst>
                                      </p:cBhvr>
                                      <p:to>
                                        <p:strVal val="hidden"/>
                                      </p:to>
                                    </p:set>
                                  </p:childTnLst>
                                </p:cTn>
                              </p:par>
                              <p:par>
                                <p:cTn id="39" presetID="1" presetClass="entr" presetSubtype="0" fill="hold" grpId="4" nodeType="withEffect">
                                  <p:stCondLst>
                                    <p:cond delay="0"/>
                                  </p:stCondLst>
                                  <p:childTnLst>
                                    <p:set>
                                      <p:cBhvr>
                                        <p:cTn id="40" dur="1" fill="hold">
                                          <p:stCondLst>
                                            <p:cond delay="0"/>
                                          </p:stCondLst>
                                        </p:cTn>
                                        <p:tgtEl>
                                          <p:spTgt spid="22017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20186"/>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22018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5" nodeType="clickEffect">
                                  <p:stCondLst>
                                    <p:cond delay="0"/>
                                  </p:stCondLst>
                                  <p:childTnLst>
                                    <p:set>
                                      <p:cBhvr>
                                        <p:cTn id="50" dur="1" fill="hold">
                                          <p:stCondLst>
                                            <p:cond delay="0"/>
                                          </p:stCondLst>
                                        </p:cTn>
                                        <p:tgtEl>
                                          <p:spTgt spid="220176"/>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22017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20178"/>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22017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220187"/>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22018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220177"/>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22017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220179"/>
                                        </p:tgtEl>
                                        <p:attrNameLst>
                                          <p:attrName>style.visibility</p:attrName>
                                        </p:attrNameLst>
                                      </p:cBhvr>
                                      <p:to>
                                        <p:strVal val="hidden"/>
                                      </p:to>
                                    </p:set>
                                  </p:childTnLst>
                                </p:cTn>
                              </p:par>
                              <p:par>
                                <p:cTn id="75" presetID="1" presetClass="entr" presetSubtype="0" fill="hold" grpId="6" nodeType="withEffect">
                                  <p:stCondLst>
                                    <p:cond delay="0"/>
                                  </p:stCondLst>
                                  <p:childTnLst>
                                    <p:set>
                                      <p:cBhvr>
                                        <p:cTn id="76" dur="1" fill="hold">
                                          <p:stCondLst>
                                            <p:cond delay="0"/>
                                          </p:stCondLst>
                                        </p:cTn>
                                        <p:tgtEl>
                                          <p:spTgt spid="22017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220188"/>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22018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7" nodeType="clickEffect">
                                  <p:stCondLst>
                                    <p:cond delay="0"/>
                                  </p:stCondLst>
                                  <p:childTnLst>
                                    <p:set>
                                      <p:cBhvr>
                                        <p:cTn id="86" dur="1" fill="hold">
                                          <p:stCondLst>
                                            <p:cond delay="0"/>
                                          </p:stCondLst>
                                        </p:cTn>
                                        <p:tgtEl>
                                          <p:spTgt spid="220176"/>
                                        </p:tgtEl>
                                        <p:attrNameLst>
                                          <p:attrName>style.visibility</p:attrName>
                                        </p:attrNameLst>
                                      </p:cBhvr>
                                      <p:to>
                                        <p:strVal val="hidden"/>
                                      </p:to>
                                    </p:set>
                                  </p:childTnLst>
                                </p:cTn>
                              </p:par>
                              <p:par>
                                <p:cTn id="87" presetID="1" presetClass="entr" presetSubtype="0" fill="hold" grpId="2" nodeType="withEffect">
                                  <p:stCondLst>
                                    <p:cond delay="0"/>
                                  </p:stCondLst>
                                  <p:childTnLst>
                                    <p:set>
                                      <p:cBhvr>
                                        <p:cTn id="88" dur="1" fill="hold">
                                          <p:stCondLst>
                                            <p:cond delay="0"/>
                                          </p:stCondLst>
                                        </p:cTn>
                                        <p:tgtEl>
                                          <p:spTgt spid="22017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3" nodeType="clickEffect">
                                  <p:stCondLst>
                                    <p:cond delay="0"/>
                                  </p:stCondLst>
                                  <p:childTnLst>
                                    <p:set>
                                      <p:cBhvr>
                                        <p:cTn id="92" dur="1" fill="hold">
                                          <p:stCondLst>
                                            <p:cond delay="0"/>
                                          </p:stCondLst>
                                        </p:cTn>
                                        <p:tgtEl>
                                          <p:spTgt spid="220178"/>
                                        </p:tgtEl>
                                        <p:attrNameLst>
                                          <p:attrName>style.visibility</p:attrName>
                                        </p:attrNameLst>
                                      </p:cBhvr>
                                      <p:to>
                                        <p:strVal val="hidden"/>
                                      </p:to>
                                    </p:set>
                                  </p:childTnLst>
                                </p:cTn>
                              </p:par>
                              <p:par>
                                <p:cTn id="93" presetID="1" presetClass="entr" presetSubtype="0" fill="hold" grpId="2" nodeType="withEffect">
                                  <p:stCondLst>
                                    <p:cond delay="0"/>
                                  </p:stCondLst>
                                  <p:childTnLst>
                                    <p:set>
                                      <p:cBhvr>
                                        <p:cTn id="94" dur="1" fill="hold">
                                          <p:stCondLst>
                                            <p:cond delay="0"/>
                                          </p:stCondLst>
                                        </p:cTn>
                                        <p:tgtEl>
                                          <p:spTgt spid="22017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220189"/>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22019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3" nodeType="clickEffect">
                                  <p:stCondLst>
                                    <p:cond delay="0"/>
                                  </p:stCondLst>
                                  <p:childTnLst>
                                    <p:set>
                                      <p:cBhvr>
                                        <p:cTn id="104" dur="1" fill="hold">
                                          <p:stCondLst>
                                            <p:cond delay="0"/>
                                          </p:stCondLst>
                                        </p:cTn>
                                        <p:tgtEl>
                                          <p:spTgt spid="220177"/>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22018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0180"/>
                                        </p:tgtEl>
                                        <p:attrNameLst>
                                          <p:attrName>style.visibility</p:attrName>
                                        </p:attrNameLst>
                                      </p:cBhvr>
                                      <p:to>
                                        <p:strVal val="hidden"/>
                                      </p:to>
                                    </p:set>
                                  </p:childTnLst>
                                </p:cTn>
                              </p:par>
                              <p:par>
                                <p:cTn id="111" presetID="1" presetClass="entr" presetSubtype="0" fill="hold" grpId="4" nodeType="withEffect">
                                  <p:stCondLst>
                                    <p:cond delay="0"/>
                                  </p:stCondLst>
                                  <p:childTnLst>
                                    <p:set>
                                      <p:cBhvr>
                                        <p:cTn id="112" dur="1" fill="hold">
                                          <p:stCondLst>
                                            <p:cond delay="0"/>
                                          </p:stCondLst>
                                        </p:cTn>
                                        <p:tgtEl>
                                          <p:spTgt spid="22017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220190"/>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201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76" grpId="0" animBg="1"/>
      <p:bldP spid="220176" grpId="1" animBg="1"/>
      <p:bldP spid="220176" grpId="2" animBg="1"/>
      <p:bldP spid="220176" grpId="3" animBg="1"/>
      <p:bldP spid="220176" grpId="4" animBg="1"/>
      <p:bldP spid="220176" grpId="5" animBg="1"/>
      <p:bldP spid="220176" grpId="6" animBg="1"/>
      <p:bldP spid="220176" grpId="7" animBg="1"/>
      <p:bldP spid="220177" grpId="0" animBg="1"/>
      <p:bldP spid="220177" grpId="1" animBg="1"/>
      <p:bldP spid="220177" grpId="2" animBg="1"/>
      <p:bldP spid="220177" grpId="3" animBg="1"/>
      <p:bldP spid="220177" grpId="4" animBg="1"/>
      <p:bldP spid="220178" grpId="0" animBg="1"/>
      <p:bldP spid="220178" grpId="1" animBg="1"/>
      <p:bldP spid="220178" grpId="2" animBg="1"/>
      <p:bldP spid="220178" grpId="3" animBg="1"/>
      <p:bldP spid="220179" grpId="0" animBg="1"/>
      <p:bldP spid="220179" grpId="1" animBg="1"/>
      <p:bldP spid="220180" grpId="0" animBg="1"/>
      <p:bldP spid="220180" grpId="1" animBg="1"/>
      <p:bldP spid="220181" grpId="0" animBg="1"/>
      <p:bldP spid="220181" grpId="1" animBg="1"/>
      <p:bldP spid="220181" grpId="2" animBg="1"/>
      <p:bldP spid="220181" grpId="3" animBg="1"/>
      <p:bldP spid="220183" grpId="0" animBg="1"/>
      <p:bldP spid="220183" grpId="1" animBg="1"/>
      <p:bldP spid="220186" grpId="0" animBg="1"/>
      <p:bldP spid="220186" grpId="1" animBg="1"/>
      <p:bldP spid="220187" grpId="0" animBg="1"/>
      <p:bldP spid="220187" grpId="1" animBg="1"/>
      <p:bldP spid="220188" grpId="0" animBg="1"/>
      <p:bldP spid="220188" grpId="1" animBg="1"/>
      <p:bldP spid="220189" grpId="0" animBg="1"/>
      <p:bldP spid="220189" grpId="1" animBg="1"/>
      <p:bldP spid="220190" grpId="0" animBg="1"/>
      <p:bldP spid="220190" grpId="1" animBg="1"/>
      <p:bldP spid="2201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pPr>
              <a:defRPr/>
            </a:pPr>
            <a:r>
              <a:rPr lang="en-US"/>
              <a:t>CMSC 330</a:t>
            </a:r>
          </a:p>
        </p:txBody>
      </p:sp>
      <p:sp>
        <p:nvSpPr>
          <p:cNvPr id="15" name="Slide Number Placeholder 4"/>
          <p:cNvSpPr>
            <a:spLocks noGrp="1"/>
          </p:cNvSpPr>
          <p:nvPr>
            <p:ph type="sldNum" sz="quarter" idx="11"/>
          </p:nvPr>
        </p:nvSpPr>
        <p:spPr/>
        <p:txBody>
          <a:bodyPr/>
          <a:lstStyle/>
          <a:p>
            <a:pPr>
              <a:defRPr/>
            </a:pPr>
            <a:fld id="{583C4D1F-6AE9-482C-83E4-525B0E81D59F}" type="slidenum">
              <a:rPr lang="en-US"/>
              <a:pPr>
                <a:defRPr/>
              </a:pPr>
              <a:t>6</a:t>
            </a:fld>
            <a:endParaRPr lang="en-US"/>
          </a:p>
        </p:txBody>
      </p:sp>
      <p:pic>
        <p:nvPicPr>
          <p:cNvPr id="25603" name="Picture 18" descr="ruby"/>
          <p:cNvPicPr>
            <a:picLocks noChangeAspect="1" noChangeArrowheads="1"/>
          </p:cNvPicPr>
          <p:nvPr/>
        </p:nvPicPr>
        <p:blipFill>
          <a:blip r:embed="rId3"/>
          <a:srcRect/>
          <a:stretch>
            <a:fillRect/>
          </a:stretch>
        </p:blipFill>
        <p:spPr bwMode="auto">
          <a:xfrm>
            <a:off x="2514600" y="1676400"/>
            <a:ext cx="3675063" cy="2436813"/>
          </a:xfrm>
          <a:prstGeom prst="rect">
            <a:avLst/>
          </a:prstGeom>
          <a:noFill/>
          <a:ln w="9525">
            <a:noFill/>
            <a:miter lim="800000"/>
            <a:headEnd/>
            <a:tailEnd/>
          </a:ln>
        </p:spPr>
      </p:pic>
      <p:sp>
        <p:nvSpPr>
          <p:cNvPr id="25604" name="Rectangle 2"/>
          <p:cNvSpPr>
            <a:spLocks noGrp="1" noChangeArrowheads="1"/>
          </p:cNvSpPr>
          <p:nvPr>
            <p:ph type="title"/>
          </p:nvPr>
        </p:nvSpPr>
        <p:spPr/>
        <p:txBody>
          <a:bodyPr/>
          <a:lstStyle/>
          <a:p>
            <a:pPr eaLnBrk="1" hangingPunct="1"/>
            <a:r>
              <a:rPr lang="en-US" smtClean="0"/>
              <a:t>Example</a:t>
            </a:r>
          </a:p>
        </p:txBody>
      </p:sp>
      <p:sp>
        <p:nvSpPr>
          <p:cNvPr id="25605" name="Rectangle 3"/>
          <p:cNvSpPr>
            <a:spLocks noGrp="1" noChangeArrowheads="1"/>
          </p:cNvSpPr>
          <p:nvPr>
            <p:ph type="body" idx="1"/>
          </p:nvPr>
        </p:nvSpPr>
        <p:spPr>
          <a:xfrm>
            <a:off x="457200" y="4800600"/>
            <a:ext cx="8153400" cy="457200"/>
          </a:xfrm>
        </p:spPr>
        <p:txBody>
          <a:bodyPr/>
          <a:lstStyle/>
          <a:p>
            <a:pPr algn="ctr" eaLnBrk="1" hangingPunct="1">
              <a:buFontTx/>
              <a:buNone/>
            </a:pPr>
            <a:r>
              <a:rPr lang="en-US" sz="2400" smtClean="0"/>
              <a:t>0 0 1 0 1 0</a:t>
            </a:r>
          </a:p>
        </p:txBody>
      </p:sp>
      <p:sp>
        <p:nvSpPr>
          <p:cNvPr id="224261" name="Rectangle 5"/>
          <p:cNvSpPr>
            <a:spLocks noChangeArrowheads="1"/>
          </p:cNvSpPr>
          <p:nvPr/>
        </p:nvSpPr>
        <p:spPr bwMode="auto">
          <a:xfrm>
            <a:off x="3124200" y="2362200"/>
            <a:ext cx="457200" cy="457200"/>
          </a:xfrm>
          <a:prstGeom prst="rect">
            <a:avLst/>
          </a:prstGeom>
          <a:solidFill>
            <a:srgbClr val="FF0000"/>
          </a:solidFill>
          <a:ln w="28575">
            <a:solidFill>
              <a:srgbClr val="FF0000"/>
            </a:solidFill>
            <a:miter lim="800000"/>
            <a:headEnd/>
            <a:tailEnd/>
          </a:ln>
        </p:spPr>
        <p:txBody>
          <a:bodyPr wrap="none" anchor="ctr"/>
          <a:lstStyle/>
          <a:p>
            <a:pPr eaLnBrk="0" hangingPunct="0"/>
            <a:endParaRPr lang="en-US"/>
          </a:p>
        </p:txBody>
      </p:sp>
      <p:sp>
        <p:nvSpPr>
          <p:cNvPr id="224262" name="Rectangle 6"/>
          <p:cNvSpPr>
            <a:spLocks noChangeArrowheads="1"/>
          </p:cNvSpPr>
          <p:nvPr/>
        </p:nvSpPr>
        <p:spPr bwMode="auto">
          <a:xfrm>
            <a:off x="5334000" y="2362200"/>
            <a:ext cx="457200" cy="457200"/>
          </a:xfrm>
          <a:prstGeom prst="rect">
            <a:avLst/>
          </a:prstGeom>
          <a:solidFill>
            <a:srgbClr val="FF0000"/>
          </a:solidFill>
          <a:ln w="28575">
            <a:solidFill>
              <a:srgbClr val="FF0000"/>
            </a:solidFill>
            <a:miter lim="800000"/>
            <a:headEnd/>
            <a:tailEnd/>
          </a:ln>
        </p:spPr>
        <p:txBody>
          <a:bodyPr wrap="none" anchor="ctr"/>
          <a:lstStyle/>
          <a:p>
            <a:pPr eaLnBrk="0" hangingPunct="0"/>
            <a:endParaRPr lang="en-US"/>
          </a:p>
        </p:txBody>
      </p:sp>
      <p:sp>
        <p:nvSpPr>
          <p:cNvPr id="224267" name="AutoShape 11"/>
          <p:cNvSpPr>
            <a:spLocks/>
          </p:cNvSpPr>
          <p:nvPr/>
        </p:nvSpPr>
        <p:spPr bwMode="auto">
          <a:xfrm rot="-5400000">
            <a:off x="3848100" y="5219700"/>
            <a:ext cx="76200" cy="152400"/>
          </a:xfrm>
          <a:prstGeom prst="leftBrace">
            <a:avLst>
              <a:gd name="adj1" fmla="val 16667"/>
              <a:gd name="adj2" fmla="val 50000"/>
            </a:avLst>
          </a:prstGeom>
          <a:noFill/>
          <a:ln w="28575">
            <a:solidFill>
              <a:srgbClr val="FF0000"/>
            </a:solidFill>
            <a:round/>
            <a:headEnd/>
            <a:tailEnd/>
          </a:ln>
        </p:spPr>
        <p:txBody>
          <a:bodyPr wrap="none" anchor="ctr"/>
          <a:lstStyle/>
          <a:p>
            <a:pPr eaLnBrk="0" hangingPunct="0"/>
            <a:endParaRPr lang="en-US"/>
          </a:p>
        </p:txBody>
      </p:sp>
      <p:sp>
        <p:nvSpPr>
          <p:cNvPr id="224268" name="AutoShape 12"/>
          <p:cNvSpPr>
            <a:spLocks/>
          </p:cNvSpPr>
          <p:nvPr/>
        </p:nvSpPr>
        <p:spPr bwMode="auto">
          <a:xfrm rot="-5400000">
            <a:off x="4076700" y="5219700"/>
            <a:ext cx="76200" cy="152400"/>
          </a:xfrm>
          <a:prstGeom prst="leftBrace">
            <a:avLst>
              <a:gd name="adj1" fmla="val 16667"/>
              <a:gd name="adj2" fmla="val 50000"/>
            </a:avLst>
          </a:prstGeom>
          <a:noFill/>
          <a:ln w="28575">
            <a:solidFill>
              <a:srgbClr val="FF0000"/>
            </a:solidFill>
            <a:round/>
            <a:headEnd/>
            <a:tailEnd/>
          </a:ln>
        </p:spPr>
        <p:txBody>
          <a:bodyPr wrap="none" anchor="ctr"/>
          <a:lstStyle/>
          <a:p>
            <a:pPr eaLnBrk="0" hangingPunct="0"/>
            <a:endParaRPr lang="en-US"/>
          </a:p>
        </p:txBody>
      </p:sp>
      <p:sp>
        <p:nvSpPr>
          <p:cNvPr id="224269" name="AutoShape 13"/>
          <p:cNvSpPr>
            <a:spLocks/>
          </p:cNvSpPr>
          <p:nvPr/>
        </p:nvSpPr>
        <p:spPr bwMode="auto">
          <a:xfrm rot="-5400000">
            <a:off x="4381500" y="5219700"/>
            <a:ext cx="76200" cy="152400"/>
          </a:xfrm>
          <a:prstGeom prst="leftBrace">
            <a:avLst>
              <a:gd name="adj1" fmla="val 16667"/>
              <a:gd name="adj2" fmla="val 50000"/>
            </a:avLst>
          </a:prstGeom>
          <a:noFill/>
          <a:ln w="28575">
            <a:solidFill>
              <a:srgbClr val="FF0000"/>
            </a:solidFill>
            <a:round/>
            <a:headEnd/>
            <a:tailEnd/>
          </a:ln>
        </p:spPr>
        <p:txBody>
          <a:bodyPr wrap="none" anchor="ctr"/>
          <a:lstStyle/>
          <a:p>
            <a:pPr eaLnBrk="0" hangingPunct="0"/>
            <a:endParaRPr lang="en-US"/>
          </a:p>
        </p:txBody>
      </p:sp>
      <p:sp>
        <p:nvSpPr>
          <p:cNvPr id="224270" name="AutoShape 14"/>
          <p:cNvSpPr>
            <a:spLocks/>
          </p:cNvSpPr>
          <p:nvPr/>
        </p:nvSpPr>
        <p:spPr bwMode="auto">
          <a:xfrm rot="-5400000">
            <a:off x="4610100" y="5219700"/>
            <a:ext cx="76200" cy="152400"/>
          </a:xfrm>
          <a:prstGeom prst="leftBrace">
            <a:avLst>
              <a:gd name="adj1" fmla="val 16667"/>
              <a:gd name="adj2" fmla="val 50000"/>
            </a:avLst>
          </a:prstGeom>
          <a:noFill/>
          <a:ln w="28575">
            <a:solidFill>
              <a:srgbClr val="FF0000"/>
            </a:solidFill>
            <a:round/>
            <a:headEnd/>
            <a:tailEnd/>
          </a:ln>
        </p:spPr>
        <p:txBody>
          <a:bodyPr wrap="none" anchor="ctr"/>
          <a:lstStyle/>
          <a:p>
            <a:pPr eaLnBrk="0" hangingPunct="0"/>
            <a:endParaRPr lang="en-US"/>
          </a:p>
        </p:txBody>
      </p:sp>
      <p:sp>
        <p:nvSpPr>
          <p:cNvPr id="224271" name="AutoShape 15"/>
          <p:cNvSpPr>
            <a:spLocks/>
          </p:cNvSpPr>
          <p:nvPr/>
        </p:nvSpPr>
        <p:spPr bwMode="auto">
          <a:xfrm rot="-5400000">
            <a:off x="4838700" y="5219700"/>
            <a:ext cx="76200" cy="152400"/>
          </a:xfrm>
          <a:prstGeom prst="leftBrace">
            <a:avLst>
              <a:gd name="adj1" fmla="val 16667"/>
              <a:gd name="adj2" fmla="val 50000"/>
            </a:avLst>
          </a:prstGeom>
          <a:noFill/>
          <a:ln w="28575">
            <a:solidFill>
              <a:srgbClr val="FF0000"/>
            </a:solidFill>
            <a:round/>
            <a:headEnd/>
            <a:tailEnd/>
          </a:ln>
        </p:spPr>
        <p:txBody>
          <a:bodyPr wrap="none" anchor="ctr"/>
          <a:lstStyle/>
          <a:p>
            <a:pPr eaLnBrk="0" hangingPunct="0"/>
            <a:endParaRPr lang="en-US"/>
          </a:p>
        </p:txBody>
      </p:sp>
      <p:sp>
        <p:nvSpPr>
          <p:cNvPr id="224272" name="AutoShape 16"/>
          <p:cNvSpPr>
            <a:spLocks/>
          </p:cNvSpPr>
          <p:nvPr/>
        </p:nvSpPr>
        <p:spPr bwMode="auto">
          <a:xfrm rot="-5400000">
            <a:off x="5143500" y="5219700"/>
            <a:ext cx="76200" cy="152400"/>
          </a:xfrm>
          <a:prstGeom prst="leftBrace">
            <a:avLst>
              <a:gd name="adj1" fmla="val 16667"/>
              <a:gd name="adj2" fmla="val 50000"/>
            </a:avLst>
          </a:prstGeom>
          <a:noFill/>
          <a:ln w="28575">
            <a:solidFill>
              <a:srgbClr val="FF0000"/>
            </a:solidFill>
            <a:round/>
            <a:headEnd/>
            <a:tailEnd/>
          </a:ln>
        </p:spPr>
        <p:txBody>
          <a:bodyPr wrap="none" anchor="ctr"/>
          <a:lstStyle/>
          <a:p>
            <a:pPr eaLnBrk="0" hangingPunct="0"/>
            <a:endParaRPr lang="en-US"/>
          </a:p>
        </p:txBody>
      </p:sp>
      <p:sp>
        <p:nvSpPr>
          <p:cNvPr id="224273" name="Text Box 17"/>
          <p:cNvSpPr txBox="1">
            <a:spLocks noChangeArrowheads="1"/>
          </p:cNvSpPr>
          <p:nvPr/>
        </p:nvSpPr>
        <p:spPr bwMode="auto">
          <a:xfrm>
            <a:off x="6232525" y="5145088"/>
            <a:ext cx="1930400" cy="457200"/>
          </a:xfrm>
          <a:prstGeom prst="rect">
            <a:avLst/>
          </a:prstGeom>
          <a:noFill/>
          <a:ln w="28575">
            <a:noFill/>
            <a:miter lim="800000"/>
            <a:headEnd/>
            <a:tailEnd/>
          </a:ln>
        </p:spPr>
        <p:txBody>
          <a:bodyPr wrap="none">
            <a:spAutoFit/>
          </a:bodyPr>
          <a:lstStyle/>
          <a:p>
            <a:pPr eaLnBrk="0" hangingPunct="0"/>
            <a:r>
              <a:rPr lang="en-US" sz="2400" b="0">
                <a:solidFill>
                  <a:srgbClr val="0000FF"/>
                </a:solidFill>
                <a:latin typeface="Arial" charset="0"/>
              </a:rPr>
              <a:t>not accepted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42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2426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242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24268"/>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2242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2426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24261"/>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242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42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2427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24262"/>
                                        </p:tgtEl>
                                        <p:attrNameLst>
                                          <p:attrName>style.visibility</p:attrName>
                                        </p:attrNameLst>
                                      </p:cBhvr>
                                      <p:to>
                                        <p:strVal val="hidden"/>
                                      </p:to>
                                    </p:set>
                                  </p:childTnLst>
                                </p:cTn>
                              </p:par>
                              <p:par>
                                <p:cTn id="39" presetID="1" presetClass="entr" presetSubtype="0" fill="hold" grpId="2" nodeType="withEffect">
                                  <p:stCondLst>
                                    <p:cond delay="0"/>
                                  </p:stCondLst>
                                  <p:childTnLst>
                                    <p:set>
                                      <p:cBhvr>
                                        <p:cTn id="40" dur="1" fill="hold">
                                          <p:stCondLst>
                                            <p:cond delay="0"/>
                                          </p:stCondLst>
                                        </p:cTn>
                                        <p:tgtEl>
                                          <p:spTgt spid="22426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42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24271"/>
                                        </p:tgtEl>
                                        <p:attrNameLst>
                                          <p:attrName>style.visibility</p:attrName>
                                        </p:attrNameLst>
                                      </p:cBhvr>
                                      <p:to>
                                        <p:strVal val="hidden"/>
                                      </p:to>
                                    </p:set>
                                  </p:childTnLst>
                                </p:cTn>
                              </p:par>
                              <p:par>
                                <p:cTn id="47" presetID="1" presetClass="exit" presetSubtype="0" fill="hold" grpId="3" nodeType="withEffect">
                                  <p:stCondLst>
                                    <p:cond delay="0"/>
                                  </p:stCondLst>
                                  <p:childTnLst>
                                    <p:set>
                                      <p:cBhvr>
                                        <p:cTn id="48" dur="1" fill="hold">
                                          <p:stCondLst>
                                            <p:cond delay="0"/>
                                          </p:stCondLst>
                                        </p:cTn>
                                        <p:tgtEl>
                                          <p:spTgt spid="224261"/>
                                        </p:tgtEl>
                                        <p:attrNameLst>
                                          <p:attrName>style.visibility</p:attrName>
                                        </p:attrNameLst>
                                      </p:cBhvr>
                                      <p:to>
                                        <p:strVal val="hidden"/>
                                      </p:to>
                                    </p:set>
                                  </p:childTnLst>
                                </p:cTn>
                              </p:par>
                              <p:par>
                                <p:cTn id="49" presetID="1" presetClass="entr" presetSubtype="0" fill="hold" grpId="2" nodeType="withEffect">
                                  <p:stCondLst>
                                    <p:cond delay="0"/>
                                  </p:stCondLst>
                                  <p:childTnLst>
                                    <p:set>
                                      <p:cBhvr>
                                        <p:cTn id="50" dur="1" fill="hold">
                                          <p:stCondLst>
                                            <p:cond delay="0"/>
                                          </p:stCondLst>
                                        </p:cTn>
                                        <p:tgtEl>
                                          <p:spTgt spid="22426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427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24272"/>
                                        </p:tgtEl>
                                        <p:attrNameLst>
                                          <p:attrName>style.visibility</p:attrName>
                                        </p:attrNameLst>
                                      </p:cBhvr>
                                      <p:to>
                                        <p:strVal val="hidden"/>
                                      </p:to>
                                    </p:set>
                                  </p:childTnLst>
                                </p:cTn>
                              </p:par>
                              <p:par>
                                <p:cTn id="57" presetID="1" presetClass="exit" presetSubtype="0" fill="hold" grpId="3" nodeType="withEffect">
                                  <p:stCondLst>
                                    <p:cond delay="0"/>
                                  </p:stCondLst>
                                  <p:childTnLst>
                                    <p:set>
                                      <p:cBhvr>
                                        <p:cTn id="58" dur="1" fill="hold">
                                          <p:stCondLst>
                                            <p:cond delay="0"/>
                                          </p:stCondLst>
                                        </p:cTn>
                                        <p:tgtEl>
                                          <p:spTgt spid="224262"/>
                                        </p:tgtEl>
                                        <p:attrNameLst>
                                          <p:attrName>style.visibility</p:attrName>
                                        </p:attrNameLst>
                                      </p:cBhvr>
                                      <p:to>
                                        <p:strVal val="hidden"/>
                                      </p:to>
                                    </p:set>
                                  </p:childTnLst>
                                </p:cTn>
                              </p:par>
                              <p:par>
                                <p:cTn id="59" presetID="1" presetClass="entr" presetSubtype="0" fill="hold" grpId="4" nodeType="withEffect">
                                  <p:stCondLst>
                                    <p:cond delay="0"/>
                                  </p:stCondLst>
                                  <p:childTnLst>
                                    <p:set>
                                      <p:cBhvr>
                                        <p:cTn id="60" dur="1" fill="hold">
                                          <p:stCondLst>
                                            <p:cond delay="0"/>
                                          </p:stCondLst>
                                        </p:cTn>
                                        <p:tgtEl>
                                          <p:spTgt spid="22426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4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1" grpId="0" animBg="1"/>
      <p:bldP spid="224261" grpId="1" animBg="1"/>
      <p:bldP spid="224261" grpId="2" animBg="1"/>
      <p:bldP spid="224261" grpId="3" animBg="1"/>
      <p:bldP spid="224261" grpId="4" animBg="1"/>
      <p:bldP spid="224262" grpId="0" animBg="1"/>
      <p:bldP spid="224262" grpId="1" animBg="1"/>
      <p:bldP spid="224262" grpId="2" animBg="1"/>
      <p:bldP spid="224262" grpId="3" animBg="1"/>
      <p:bldP spid="224267" grpId="0" animBg="1"/>
      <p:bldP spid="224267" grpId="1" animBg="1"/>
      <p:bldP spid="224268" grpId="0" animBg="1"/>
      <p:bldP spid="224268" grpId="1" animBg="1"/>
      <p:bldP spid="224269" grpId="0" animBg="1"/>
      <p:bldP spid="224269" grpId="1" animBg="1"/>
      <p:bldP spid="224270" grpId="0" animBg="1"/>
      <p:bldP spid="224270" grpId="1" animBg="1"/>
      <p:bldP spid="224271" grpId="0" animBg="1"/>
      <p:bldP spid="224271" grpId="1" animBg="1"/>
      <p:bldP spid="224272" grpId="0" animBg="1"/>
      <p:bldP spid="224272" grpId="1" animBg="1"/>
      <p:bldP spid="224273"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pPr>
              <a:defRPr/>
            </a:pPr>
            <a:r>
              <a:rPr lang="en-US"/>
              <a:t>CMSC 330</a:t>
            </a:r>
          </a:p>
        </p:txBody>
      </p:sp>
      <p:sp>
        <p:nvSpPr>
          <p:cNvPr id="6" name="Slide Number Placeholder 4"/>
          <p:cNvSpPr>
            <a:spLocks noGrp="1"/>
          </p:cNvSpPr>
          <p:nvPr>
            <p:ph type="sldNum" sz="quarter" idx="11"/>
          </p:nvPr>
        </p:nvSpPr>
        <p:spPr/>
        <p:txBody>
          <a:bodyPr/>
          <a:lstStyle/>
          <a:p>
            <a:pPr>
              <a:defRPr/>
            </a:pPr>
            <a:fld id="{6C64193F-77E7-4769-A93C-18CAF71D8052}" type="slidenum">
              <a:rPr lang="en-US"/>
              <a:pPr>
                <a:defRPr/>
              </a:pPr>
              <a:t>7</a:t>
            </a:fld>
            <a:endParaRPr lang="en-US"/>
          </a:p>
        </p:txBody>
      </p:sp>
      <p:sp>
        <p:nvSpPr>
          <p:cNvPr id="27651" name="Rectangle 2"/>
          <p:cNvSpPr>
            <a:spLocks noGrp="1" noChangeArrowheads="1"/>
          </p:cNvSpPr>
          <p:nvPr>
            <p:ph type="title"/>
          </p:nvPr>
        </p:nvSpPr>
        <p:spPr/>
        <p:txBody>
          <a:bodyPr/>
          <a:lstStyle/>
          <a:p>
            <a:pPr eaLnBrk="1" hangingPunct="1"/>
            <a:r>
              <a:rPr lang="en-US" smtClean="0"/>
              <a:t>What Language is This?</a:t>
            </a:r>
          </a:p>
        </p:txBody>
      </p:sp>
      <p:sp>
        <p:nvSpPr>
          <p:cNvPr id="229379" name="Rectangle 3"/>
          <p:cNvSpPr>
            <a:spLocks noGrp="1" noChangeArrowheads="1"/>
          </p:cNvSpPr>
          <p:nvPr>
            <p:ph type="body" idx="1"/>
          </p:nvPr>
        </p:nvSpPr>
        <p:spPr>
          <a:xfrm>
            <a:off x="457200" y="4343400"/>
            <a:ext cx="8153400" cy="2057400"/>
          </a:xfrm>
        </p:spPr>
        <p:txBody>
          <a:bodyPr/>
          <a:lstStyle/>
          <a:p>
            <a:pPr eaLnBrk="1" hangingPunct="1"/>
            <a:r>
              <a:rPr lang="en-US" smtClean="0"/>
              <a:t>All strings over </a:t>
            </a:r>
            <a:r>
              <a:rPr lang="en-US" smtClean="0">
                <a:solidFill>
                  <a:srgbClr val="0000FF"/>
                </a:solidFill>
              </a:rPr>
              <a:t>{0, 1}</a:t>
            </a:r>
            <a:r>
              <a:rPr lang="en-US" smtClean="0"/>
              <a:t> that end in </a:t>
            </a:r>
            <a:r>
              <a:rPr lang="en-US" smtClean="0">
                <a:solidFill>
                  <a:srgbClr val="0000FF"/>
                </a:solidFill>
              </a:rPr>
              <a:t>1</a:t>
            </a:r>
            <a:endParaRPr lang="en-US" smtClean="0"/>
          </a:p>
          <a:p>
            <a:pPr eaLnBrk="1" hangingPunct="1"/>
            <a:r>
              <a:rPr lang="en-US" smtClean="0"/>
              <a:t>What is a regular expression for this language?</a:t>
            </a:r>
          </a:p>
          <a:p>
            <a:pPr lvl="1" eaLnBrk="1" hangingPunct="1"/>
            <a:r>
              <a:rPr lang="en-US" smtClean="0">
                <a:solidFill>
                  <a:srgbClr val="0000FF"/>
                </a:solidFill>
              </a:rPr>
              <a:t>(0|1)*1</a:t>
            </a:r>
            <a:endParaRPr lang="en-US" smtClean="0"/>
          </a:p>
        </p:txBody>
      </p:sp>
      <p:pic>
        <p:nvPicPr>
          <p:cNvPr id="27653" name="Picture 4" descr="ruby"/>
          <p:cNvPicPr>
            <a:picLocks noChangeAspect="1" noChangeArrowheads="1"/>
          </p:cNvPicPr>
          <p:nvPr/>
        </p:nvPicPr>
        <p:blipFill>
          <a:blip r:embed="rId3"/>
          <a:srcRect/>
          <a:stretch>
            <a:fillRect/>
          </a:stretch>
        </p:blipFill>
        <p:spPr bwMode="auto">
          <a:xfrm>
            <a:off x="2514600" y="1600200"/>
            <a:ext cx="3675063" cy="24368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93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3"/>
          <p:cNvSpPr>
            <a:spLocks noGrp="1"/>
          </p:cNvSpPr>
          <p:nvPr>
            <p:ph type="ftr" sz="quarter" idx="10"/>
          </p:nvPr>
        </p:nvSpPr>
        <p:spPr/>
        <p:txBody>
          <a:bodyPr/>
          <a:lstStyle/>
          <a:p>
            <a:pPr>
              <a:defRPr/>
            </a:pPr>
            <a:r>
              <a:rPr lang="en-US"/>
              <a:t>CMSC 330</a:t>
            </a:r>
          </a:p>
        </p:txBody>
      </p:sp>
      <p:sp>
        <p:nvSpPr>
          <p:cNvPr id="43" name="Slide Number Placeholder 4"/>
          <p:cNvSpPr>
            <a:spLocks noGrp="1"/>
          </p:cNvSpPr>
          <p:nvPr>
            <p:ph type="sldNum" sz="quarter" idx="11"/>
          </p:nvPr>
        </p:nvSpPr>
        <p:spPr/>
        <p:txBody>
          <a:bodyPr/>
          <a:lstStyle/>
          <a:p>
            <a:pPr>
              <a:defRPr/>
            </a:pPr>
            <a:fld id="{F6C1227B-F973-4208-855E-C8FC94EBE51D}" type="slidenum">
              <a:rPr lang="en-US"/>
              <a:pPr>
                <a:defRPr/>
              </a:pPr>
              <a:t>8</a:t>
            </a:fld>
            <a:endParaRPr lang="en-US"/>
          </a:p>
        </p:txBody>
      </p:sp>
      <p:sp>
        <p:nvSpPr>
          <p:cNvPr id="29699" name="Rectangle 2"/>
          <p:cNvSpPr>
            <a:spLocks noGrp="1" noChangeArrowheads="1"/>
          </p:cNvSpPr>
          <p:nvPr>
            <p:ph type="title"/>
          </p:nvPr>
        </p:nvSpPr>
        <p:spPr/>
        <p:txBody>
          <a:bodyPr/>
          <a:lstStyle/>
          <a:p>
            <a:pPr eaLnBrk="1" hangingPunct="1"/>
            <a:r>
              <a:rPr lang="en-US" smtClean="0"/>
              <a:t>Another Example</a:t>
            </a:r>
          </a:p>
        </p:txBody>
      </p:sp>
      <p:pic>
        <p:nvPicPr>
          <p:cNvPr id="29700" name="Picture 4" descr="ruby"/>
          <p:cNvPicPr>
            <a:picLocks noChangeAspect="1" noChangeArrowheads="1"/>
          </p:cNvPicPr>
          <p:nvPr/>
        </p:nvPicPr>
        <p:blipFill>
          <a:blip r:embed="rId3"/>
          <a:srcRect/>
          <a:stretch>
            <a:fillRect/>
          </a:stretch>
        </p:blipFill>
        <p:spPr bwMode="auto">
          <a:xfrm>
            <a:off x="914400" y="1600200"/>
            <a:ext cx="4341813" cy="4584700"/>
          </a:xfrm>
          <a:prstGeom prst="rect">
            <a:avLst/>
          </a:prstGeom>
          <a:noFill/>
          <a:ln w="9525">
            <a:noFill/>
            <a:miter lim="800000"/>
            <a:headEnd/>
            <a:tailEnd/>
          </a:ln>
        </p:spPr>
      </p:pic>
      <p:sp>
        <p:nvSpPr>
          <p:cNvPr id="29701" name="Text Box 5"/>
          <p:cNvSpPr txBox="1">
            <a:spLocks noChangeArrowheads="1"/>
          </p:cNvSpPr>
          <p:nvPr/>
        </p:nvSpPr>
        <p:spPr bwMode="auto">
          <a:xfrm>
            <a:off x="2971800" y="6172200"/>
            <a:ext cx="4733925" cy="366713"/>
          </a:xfrm>
          <a:prstGeom prst="rect">
            <a:avLst/>
          </a:prstGeom>
          <a:noFill/>
          <a:ln w="28575">
            <a:noFill/>
            <a:miter lim="800000"/>
            <a:headEnd/>
            <a:tailEnd/>
          </a:ln>
        </p:spPr>
        <p:txBody>
          <a:bodyPr wrap="none">
            <a:spAutoFit/>
          </a:bodyPr>
          <a:lstStyle/>
          <a:p>
            <a:pPr eaLnBrk="0" hangingPunct="0"/>
            <a:r>
              <a:rPr lang="en-US" b="0">
                <a:latin typeface="Arial" charset="0"/>
              </a:rPr>
              <a:t>(a,b,c notation shorthand for three self loops)</a:t>
            </a:r>
          </a:p>
        </p:txBody>
      </p:sp>
      <p:sp>
        <p:nvSpPr>
          <p:cNvPr id="228382" name="Rectangle 30"/>
          <p:cNvSpPr>
            <a:spLocks noChangeArrowheads="1"/>
          </p:cNvSpPr>
          <p:nvPr/>
        </p:nvSpPr>
        <p:spPr bwMode="auto">
          <a:xfrm>
            <a:off x="7670800" y="5195888"/>
            <a:ext cx="1092200" cy="508000"/>
          </a:xfrm>
          <a:prstGeom prst="rect">
            <a:avLst/>
          </a:prstGeom>
          <a:noFill/>
          <a:ln w="28575">
            <a:noFill/>
            <a:miter lim="800000"/>
            <a:headEnd/>
            <a:tailEnd/>
          </a:ln>
        </p:spPr>
        <p:txBody>
          <a:bodyPr/>
          <a:lstStyle/>
          <a:p>
            <a:pPr algn="r">
              <a:spcBef>
                <a:spcPct val="20000"/>
              </a:spcBef>
            </a:pPr>
            <a:r>
              <a:rPr lang="en-US" sz="2000" b="0">
                <a:latin typeface="Arial" charset="0"/>
              </a:rPr>
              <a:t>N</a:t>
            </a:r>
          </a:p>
        </p:txBody>
      </p:sp>
      <p:sp>
        <p:nvSpPr>
          <p:cNvPr id="228381" name="Rectangle 29"/>
          <p:cNvSpPr>
            <a:spLocks noChangeArrowheads="1"/>
          </p:cNvSpPr>
          <p:nvPr/>
        </p:nvSpPr>
        <p:spPr bwMode="auto">
          <a:xfrm>
            <a:off x="6578600" y="5195888"/>
            <a:ext cx="1092200" cy="508000"/>
          </a:xfrm>
          <a:prstGeom prst="rect">
            <a:avLst/>
          </a:prstGeom>
          <a:noFill/>
          <a:ln w="28575">
            <a:noFill/>
            <a:miter lim="800000"/>
            <a:headEnd/>
            <a:tailEnd/>
          </a:ln>
        </p:spPr>
        <p:txBody>
          <a:bodyPr/>
          <a:lstStyle/>
          <a:p>
            <a:pPr algn="r">
              <a:spcBef>
                <a:spcPct val="20000"/>
              </a:spcBef>
            </a:pPr>
            <a:r>
              <a:rPr lang="en-US" sz="2000" b="0">
                <a:latin typeface="Arial" charset="0"/>
              </a:rPr>
              <a:t>S3</a:t>
            </a:r>
          </a:p>
        </p:txBody>
      </p:sp>
      <p:sp>
        <p:nvSpPr>
          <p:cNvPr id="29704" name="Rectangle 28"/>
          <p:cNvSpPr>
            <a:spLocks noChangeArrowheads="1"/>
          </p:cNvSpPr>
          <p:nvPr/>
        </p:nvSpPr>
        <p:spPr bwMode="auto">
          <a:xfrm>
            <a:off x="5486400" y="5195888"/>
            <a:ext cx="1092200" cy="508000"/>
          </a:xfrm>
          <a:prstGeom prst="rect">
            <a:avLst/>
          </a:prstGeom>
          <a:noFill/>
          <a:ln w="28575">
            <a:noFill/>
            <a:miter lim="800000"/>
            <a:headEnd/>
            <a:tailEnd/>
          </a:ln>
        </p:spPr>
        <p:txBody>
          <a:bodyPr/>
          <a:lstStyle/>
          <a:p>
            <a:pPr algn="r">
              <a:spcBef>
                <a:spcPct val="20000"/>
              </a:spcBef>
            </a:pPr>
            <a:r>
              <a:rPr lang="en-US" sz="2000" b="0">
                <a:latin typeface="Arial" charset="0"/>
              </a:rPr>
              <a:t>acba</a:t>
            </a:r>
          </a:p>
        </p:txBody>
      </p:sp>
      <p:sp>
        <p:nvSpPr>
          <p:cNvPr id="228379" name="Rectangle 27"/>
          <p:cNvSpPr>
            <a:spLocks noChangeArrowheads="1"/>
          </p:cNvSpPr>
          <p:nvPr/>
        </p:nvSpPr>
        <p:spPr bwMode="auto">
          <a:xfrm>
            <a:off x="7670800" y="4687888"/>
            <a:ext cx="1092200" cy="508000"/>
          </a:xfrm>
          <a:prstGeom prst="rect">
            <a:avLst/>
          </a:prstGeom>
          <a:noFill/>
          <a:ln w="28575">
            <a:noFill/>
            <a:miter lim="800000"/>
            <a:headEnd/>
            <a:tailEnd/>
          </a:ln>
        </p:spPr>
        <p:txBody>
          <a:bodyPr/>
          <a:lstStyle/>
          <a:p>
            <a:pPr algn="r">
              <a:spcBef>
                <a:spcPct val="20000"/>
              </a:spcBef>
            </a:pPr>
            <a:r>
              <a:rPr lang="en-US" sz="2000" b="0">
                <a:latin typeface="Arial" charset="0"/>
              </a:rPr>
              <a:t>Y</a:t>
            </a:r>
          </a:p>
        </p:txBody>
      </p:sp>
      <p:sp>
        <p:nvSpPr>
          <p:cNvPr id="228378" name="Rectangle 26"/>
          <p:cNvSpPr>
            <a:spLocks noChangeArrowheads="1"/>
          </p:cNvSpPr>
          <p:nvPr/>
        </p:nvSpPr>
        <p:spPr bwMode="auto">
          <a:xfrm>
            <a:off x="6578600" y="4687888"/>
            <a:ext cx="1092200" cy="508000"/>
          </a:xfrm>
          <a:prstGeom prst="rect">
            <a:avLst/>
          </a:prstGeom>
          <a:noFill/>
          <a:ln w="28575">
            <a:noFill/>
            <a:miter lim="800000"/>
            <a:headEnd/>
            <a:tailEnd/>
          </a:ln>
        </p:spPr>
        <p:txBody>
          <a:bodyPr/>
          <a:lstStyle/>
          <a:p>
            <a:pPr algn="r">
              <a:spcBef>
                <a:spcPct val="20000"/>
              </a:spcBef>
            </a:pPr>
            <a:r>
              <a:rPr lang="en-US" sz="2000" b="0">
                <a:latin typeface="Arial" charset="0"/>
              </a:rPr>
              <a:t>S0</a:t>
            </a:r>
          </a:p>
        </p:txBody>
      </p:sp>
      <p:sp>
        <p:nvSpPr>
          <p:cNvPr id="29707" name="Rectangle 25"/>
          <p:cNvSpPr>
            <a:spLocks noChangeArrowheads="1"/>
          </p:cNvSpPr>
          <p:nvPr/>
        </p:nvSpPr>
        <p:spPr bwMode="auto">
          <a:xfrm>
            <a:off x="5486400" y="4687888"/>
            <a:ext cx="1092200" cy="508000"/>
          </a:xfrm>
          <a:prstGeom prst="rect">
            <a:avLst/>
          </a:prstGeom>
          <a:noFill/>
          <a:ln w="28575">
            <a:noFill/>
            <a:miter lim="800000"/>
            <a:headEnd/>
            <a:tailEnd/>
          </a:ln>
        </p:spPr>
        <p:txBody>
          <a:bodyPr/>
          <a:lstStyle/>
          <a:p>
            <a:pPr algn="r">
              <a:spcBef>
                <a:spcPct val="20000"/>
              </a:spcBef>
            </a:pPr>
            <a:r>
              <a:rPr lang="el-GR" sz="2000" b="0">
                <a:latin typeface="Arial" charset="0"/>
                <a:cs typeface="Arial" charset="0"/>
              </a:rPr>
              <a:t>ε</a:t>
            </a:r>
            <a:r>
              <a:rPr lang="en-US" sz="2000" b="0">
                <a:latin typeface="Arial" charset="0"/>
              </a:rPr>
              <a:t> </a:t>
            </a:r>
            <a:endParaRPr lang="en-US" sz="2400" b="0">
              <a:solidFill>
                <a:srgbClr val="0000FF"/>
              </a:solidFill>
              <a:latin typeface="Arial" charset="0"/>
            </a:endParaRPr>
          </a:p>
        </p:txBody>
      </p:sp>
      <p:sp>
        <p:nvSpPr>
          <p:cNvPr id="228376" name="Rectangle 24"/>
          <p:cNvSpPr>
            <a:spLocks noChangeArrowheads="1"/>
          </p:cNvSpPr>
          <p:nvPr/>
        </p:nvSpPr>
        <p:spPr bwMode="auto">
          <a:xfrm>
            <a:off x="7670800" y="4179888"/>
            <a:ext cx="1092200" cy="508000"/>
          </a:xfrm>
          <a:prstGeom prst="rect">
            <a:avLst/>
          </a:prstGeom>
          <a:noFill/>
          <a:ln w="28575">
            <a:noFill/>
            <a:miter lim="800000"/>
            <a:headEnd/>
            <a:tailEnd/>
          </a:ln>
        </p:spPr>
        <p:txBody>
          <a:bodyPr/>
          <a:lstStyle/>
          <a:p>
            <a:pPr algn="r">
              <a:spcBef>
                <a:spcPct val="20000"/>
              </a:spcBef>
            </a:pPr>
            <a:r>
              <a:rPr lang="en-US" sz="2000" b="0">
                <a:latin typeface="Arial" charset="0"/>
              </a:rPr>
              <a:t>Y</a:t>
            </a:r>
          </a:p>
        </p:txBody>
      </p:sp>
      <p:sp>
        <p:nvSpPr>
          <p:cNvPr id="228375" name="Rectangle 23"/>
          <p:cNvSpPr>
            <a:spLocks noChangeArrowheads="1"/>
          </p:cNvSpPr>
          <p:nvPr/>
        </p:nvSpPr>
        <p:spPr bwMode="auto">
          <a:xfrm>
            <a:off x="6578600" y="4179888"/>
            <a:ext cx="1092200" cy="508000"/>
          </a:xfrm>
          <a:prstGeom prst="rect">
            <a:avLst/>
          </a:prstGeom>
          <a:noFill/>
          <a:ln w="28575">
            <a:noFill/>
            <a:miter lim="800000"/>
            <a:headEnd/>
            <a:tailEnd/>
          </a:ln>
        </p:spPr>
        <p:txBody>
          <a:bodyPr/>
          <a:lstStyle/>
          <a:p>
            <a:pPr algn="r">
              <a:spcBef>
                <a:spcPct val="20000"/>
              </a:spcBef>
            </a:pPr>
            <a:r>
              <a:rPr lang="en-US" sz="2000" b="0">
                <a:latin typeface="Arial" charset="0"/>
              </a:rPr>
              <a:t>S0</a:t>
            </a:r>
          </a:p>
        </p:txBody>
      </p:sp>
      <p:sp>
        <p:nvSpPr>
          <p:cNvPr id="29710" name="Rectangle 22"/>
          <p:cNvSpPr>
            <a:spLocks noChangeArrowheads="1"/>
          </p:cNvSpPr>
          <p:nvPr/>
        </p:nvSpPr>
        <p:spPr bwMode="auto">
          <a:xfrm>
            <a:off x="5486400" y="4179888"/>
            <a:ext cx="1092200" cy="508000"/>
          </a:xfrm>
          <a:prstGeom prst="rect">
            <a:avLst/>
          </a:prstGeom>
          <a:noFill/>
          <a:ln w="28575">
            <a:noFill/>
            <a:miter lim="800000"/>
            <a:headEnd/>
            <a:tailEnd/>
          </a:ln>
        </p:spPr>
        <p:txBody>
          <a:bodyPr/>
          <a:lstStyle/>
          <a:p>
            <a:pPr algn="r">
              <a:spcBef>
                <a:spcPct val="20000"/>
              </a:spcBef>
            </a:pPr>
            <a:r>
              <a:rPr lang="en-US" sz="2000" b="0">
                <a:latin typeface="Arial" charset="0"/>
              </a:rPr>
              <a:t>aa</a:t>
            </a:r>
          </a:p>
        </p:txBody>
      </p:sp>
      <p:sp>
        <p:nvSpPr>
          <p:cNvPr id="228373" name="Rectangle 21"/>
          <p:cNvSpPr>
            <a:spLocks noChangeArrowheads="1"/>
          </p:cNvSpPr>
          <p:nvPr/>
        </p:nvSpPr>
        <p:spPr bwMode="auto">
          <a:xfrm>
            <a:off x="7670800" y="3671888"/>
            <a:ext cx="1092200" cy="508000"/>
          </a:xfrm>
          <a:prstGeom prst="rect">
            <a:avLst/>
          </a:prstGeom>
          <a:noFill/>
          <a:ln w="28575">
            <a:noFill/>
            <a:miter lim="800000"/>
            <a:headEnd/>
            <a:tailEnd/>
          </a:ln>
        </p:spPr>
        <p:txBody>
          <a:bodyPr/>
          <a:lstStyle/>
          <a:p>
            <a:pPr algn="r">
              <a:spcBef>
                <a:spcPct val="20000"/>
              </a:spcBef>
            </a:pPr>
            <a:r>
              <a:rPr lang="en-US" sz="2000" b="0">
                <a:latin typeface="Arial" charset="0"/>
              </a:rPr>
              <a:t>Y</a:t>
            </a:r>
          </a:p>
        </p:txBody>
      </p:sp>
      <p:sp>
        <p:nvSpPr>
          <p:cNvPr id="228372" name="Rectangle 20"/>
          <p:cNvSpPr>
            <a:spLocks noChangeArrowheads="1"/>
          </p:cNvSpPr>
          <p:nvPr/>
        </p:nvSpPr>
        <p:spPr bwMode="auto">
          <a:xfrm>
            <a:off x="6578600" y="3671888"/>
            <a:ext cx="1092200" cy="508000"/>
          </a:xfrm>
          <a:prstGeom prst="rect">
            <a:avLst/>
          </a:prstGeom>
          <a:noFill/>
          <a:ln w="28575">
            <a:noFill/>
            <a:miter lim="800000"/>
            <a:headEnd/>
            <a:tailEnd/>
          </a:ln>
        </p:spPr>
        <p:txBody>
          <a:bodyPr/>
          <a:lstStyle/>
          <a:p>
            <a:pPr algn="r">
              <a:spcBef>
                <a:spcPct val="20000"/>
              </a:spcBef>
            </a:pPr>
            <a:r>
              <a:rPr lang="en-US" sz="2000" b="0">
                <a:latin typeface="Arial" charset="0"/>
              </a:rPr>
              <a:t>S1</a:t>
            </a:r>
          </a:p>
        </p:txBody>
      </p:sp>
      <p:sp>
        <p:nvSpPr>
          <p:cNvPr id="29713" name="Rectangle 19"/>
          <p:cNvSpPr>
            <a:spLocks noChangeArrowheads="1"/>
          </p:cNvSpPr>
          <p:nvPr/>
        </p:nvSpPr>
        <p:spPr bwMode="auto">
          <a:xfrm>
            <a:off x="5486400" y="3671888"/>
            <a:ext cx="1092200" cy="508000"/>
          </a:xfrm>
          <a:prstGeom prst="rect">
            <a:avLst/>
          </a:prstGeom>
          <a:noFill/>
          <a:ln w="28575">
            <a:noFill/>
            <a:miter lim="800000"/>
            <a:headEnd/>
            <a:tailEnd/>
          </a:ln>
        </p:spPr>
        <p:txBody>
          <a:bodyPr/>
          <a:lstStyle/>
          <a:p>
            <a:pPr algn="r">
              <a:spcBef>
                <a:spcPct val="20000"/>
              </a:spcBef>
            </a:pPr>
            <a:r>
              <a:rPr lang="en-US" sz="2000" b="0">
                <a:latin typeface="Arial" charset="0"/>
              </a:rPr>
              <a:t>aabbb</a:t>
            </a:r>
          </a:p>
        </p:txBody>
      </p:sp>
      <p:sp>
        <p:nvSpPr>
          <p:cNvPr id="228370" name="Rectangle 18"/>
          <p:cNvSpPr>
            <a:spLocks noChangeArrowheads="1"/>
          </p:cNvSpPr>
          <p:nvPr/>
        </p:nvSpPr>
        <p:spPr bwMode="auto">
          <a:xfrm>
            <a:off x="7670800" y="3163888"/>
            <a:ext cx="1092200" cy="508000"/>
          </a:xfrm>
          <a:prstGeom prst="rect">
            <a:avLst/>
          </a:prstGeom>
          <a:noFill/>
          <a:ln w="28575">
            <a:noFill/>
            <a:miter lim="800000"/>
            <a:headEnd/>
            <a:tailEnd/>
          </a:ln>
        </p:spPr>
        <p:txBody>
          <a:bodyPr/>
          <a:lstStyle/>
          <a:p>
            <a:pPr algn="r">
              <a:spcBef>
                <a:spcPct val="20000"/>
              </a:spcBef>
            </a:pPr>
            <a:r>
              <a:rPr lang="en-US" sz="2000" b="0">
                <a:latin typeface="Arial" charset="0"/>
              </a:rPr>
              <a:t>Y</a:t>
            </a:r>
          </a:p>
        </p:txBody>
      </p:sp>
      <p:sp>
        <p:nvSpPr>
          <p:cNvPr id="228369" name="Rectangle 17"/>
          <p:cNvSpPr>
            <a:spLocks noChangeArrowheads="1"/>
          </p:cNvSpPr>
          <p:nvPr/>
        </p:nvSpPr>
        <p:spPr bwMode="auto">
          <a:xfrm>
            <a:off x="6578600" y="3163888"/>
            <a:ext cx="1092200" cy="508000"/>
          </a:xfrm>
          <a:prstGeom prst="rect">
            <a:avLst/>
          </a:prstGeom>
          <a:noFill/>
          <a:ln w="28575">
            <a:noFill/>
            <a:miter lim="800000"/>
            <a:headEnd/>
            <a:tailEnd/>
          </a:ln>
        </p:spPr>
        <p:txBody>
          <a:bodyPr/>
          <a:lstStyle/>
          <a:p>
            <a:pPr algn="r">
              <a:spcBef>
                <a:spcPct val="20000"/>
              </a:spcBef>
            </a:pPr>
            <a:r>
              <a:rPr lang="en-US" sz="2000" b="0">
                <a:latin typeface="Arial" charset="0"/>
              </a:rPr>
              <a:t>S2</a:t>
            </a:r>
          </a:p>
        </p:txBody>
      </p:sp>
      <p:sp>
        <p:nvSpPr>
          <p:cNvPr id="29716" name="Rectangle 16"/>
          <p:cNvSpPr>
            <a:spLocks noChangeArrowheads="1"/>
          </p:cNvSpPr>
          <p:nvPr/>
        </p:nvSpPr>
        <p:spPr bwMode="auto">
          <a:xfrm>
            <a:off x="5486400" y="3163888"/>
            <a:ext cx="1092200" cy="508000"/>
          </a:xfrm>
          <a:prstGeom prst="rect">
            <a:avLst/>
          </a:prstGeom>
          <a:noFill/>
          <a:ln w="28575">
            <a:noFill/>
            <a:miter lim="800000"/>
            <a:headEnd/>
            <a:tailEnd/>
          </a:ln>
        </p:spPr>
        <p:txBody>
          <a:bodyPr/>
          <a:lstStyle/>
          <a:p>
            <a:pPr algn="r">
              <a:spcBef>
                <a:spcPct val="20000"/>
              </a:spcBef>
            </a:pPr>
            <a:r>
              <a:rPr lang="en-US" sz="2000" b="0">
                <a:latin typeface="Arial" charset="0"/>
              </a:rPr>
              <a:t>bbc</a:t>
            </a:r>
          </a:p>
        </p:txBody>
      </p:sp>
      <p:sp>
        <p:nvSpPr>
          <p:cNvPr id="228367" name="Rectangle 15"/>
          <p:cNvSpPr>
            <a:spLocks noChangeArrowheads="1"/>
          </p:cNvSpPr>
          <p:nvPr/>
        </p:nvSpPr>
        <p:spPr bwMode="auto">
          <a:xfrm>
            <a:off x="7670800" y="2655888"/>
            <a:ext cx="1092200" cy="508000"/>
          </a:xfrm>
          <a:prstGeom prst="rect">
            <a:avLst/>
          </a:prstGeom>
          <a:noFill/>
          <a:ln w="28575">
            <a:noFill/>
            <a:miter lim="800000"/>
            <a:headEnd/>
            <a:tailEnd/>
          </a:ln>
        </p:spPr>
        <p:txBody>
          <a:bodyPr/>
          <a:lstStyle/>
          <a:p>
            <a:pPr algn="r">
              <a:spcBef>
                <a:spcPct val="20000"/>
              </a:spcBef>
            </a:pPr>
            <a:r>
              <a:rPr lang="en-US" sz="2000" b="0">
                <a:latin typeface="Arial" charset="0"/>
              </a:rPr>
              <a:t>Y</a:t>
            </a:r>
          </a:p>
        </p:txBody>
      </p:sp>
      <p:sp>
        <p:nvSpPr>
          <p:cNvPr id="228366" name="Rectangle 14"/>
          <p:cNvSpPr>
            <a:spLocks noChangeArrowheads="1"/>
          </p:cNvSpPr>
          <p:nvPr/>
        </p:nvSpPr>
        <p:spPr bwMode="auto">
          <a:xfrm>
            <a:off x="6578600" y="2655888"/>
            <a:ext cx="1092200" cy="508000"/>
          </a:xfrm>
          <a:prstGeom prst="rect">
            <a:avLst/>
          </a:prstGeom>
          <a:noFill/>
          <a:ln w="28575">
            <a:noFill/>
            <a:miter lim="800000"/>
            <a:headEnd/>
            <a:tailEnd/>
          </a:ln>
        </p:spPr>
        <p:txBody>
          <a:bodyPr/>
          <a:lstStyle/>
          <a:p>
            <a:pPr algn="r">
              <a:spcBef>
                <a:spcPct val="20000"/>
              </a:spcBef>
            </a:pPr>
            <a:r>
              <a:rPr lang="en-US" sz="2000" b="0">
                <a:latin typeface="Arial" charset="0"/>
              </a:rPr>
              <a:t>S2</a:t>
            </a:r>
          </a:p>
        </p:txBody>
      </p:sp>
      <p:sp>
        <p:nvSpPr>
          <p:cNvPr id="29719" name="Rectangle 13"/>
          <p:cNvSpPr>
            <a:spLocks noChangeArrowheads="1"/>
          </p:cNvSpPr>
          <p:nvPr/>
        </p:nvSpPr>
        <p:spPr bwMode="auto">
          <a:xfrm>
            <a:off x="5486400" y="2655888"/>
            <a:ext cx="1092200" cy="508000"/>
          </a:xfrm>
          <a:prstGeom prst="rect">
            <a:avLst/>
          </a:prstGeom>
          <a:noFill/>
          <a:ln w="28575">
            <a:noFill/>
            <a:miter lim="800000"/>
            <a:headEnd/>
            <a:tailEnd/>
          </a:ln>
        </p:spPr>
        <p:txBody>
          <a:bodyPr/>
          <a:lstStyle/>
          <a:p>
            <a:pPr algn="r">
              <a:spcBef>
                <a:spcPct val="20000"/>
              </a:spcBef>
            </a:pPr>
            <a:r>
              <a:rPr lang="en-US" sz="2000" b="0">
                <a:latin typeface="Arial" charset="0"/>
              </a:rPr>
              <a:t>acc</a:t>
            </a:r>
          </a:p>
        </p:txBody>
      </p:sp>
      <p:sp>
        <p:nvSpPr>
          <p:cNvPr id="228364" name="Rectangle 12"/>
          <p:cNvSpPr>
            <a:spLocks noChangeArrowheads="1"/>
          </p:cNvSpPr>
          <p:nvPr/>
        </p:nvSpPr>
        <p:spPr bwMode="auto">
          <a:xfrm>
            <a:off x="7670800" y="2147888"/>
            <a:ext cx="1092200" cy="508000"/>
          </a:xfrm>
          <a:prstGeom prst="rect">
            <a:avLst/>
          </a:prstGeom>
          <a:noFill/>
          <a:ln w="28575">
            <a:noFill/>
            <a:miter lim="800000"/>
            <a:headEnd/>
            <a:tailEnd/>
          </a:ln>
        </p:spPr>
        <p:txBody>
          <a:bodyPr/>
          <a:lstStyle/>
          <a:p>
            <a:pPr algn="r">
              <a:spcBef>
                <a:spcPct val="20000"/>
              </a:spcBef>
            </a:pPr>
            <a:r>
              <a:rPr lang="en-US" sz="2000" b="0">
                <a:latin typeface="Arial" charset="0"/>
              </a:rPr>
              <a:t>Y</a:t>
            </a:r>
          </a:p>
        </p:txBody>
      </p:sp>
      <p:sp>
        <p:nvSpPr>
          <p:cNvPr id="228363" name="Rectangle 11"/>
          <p:cNvSpPr>
            <a:spLocks noChangeArrowheads="1"/>
          </p:cNvSpPr>
          <p:nvPr/>
        </p:nvSpPr>
        <p:spPr bwMode="auto">
          <a:xfrm>
            <a:off x="6578600" y="2147888"/>
            <a:ext cx="1092200" cy="508000"/>
          </a:xfrm>
          <a:prstGeom prst="rect">
            <a:avLst/>
          </a:prstGeom>
          <a:noFill/>
          <a:ln w="28575">
            <a:noFill/>
            <a:miter lim="800000"/>
            <a:headEnd/>
            <a:tailEnd/>
          </a:ln>
        </p:spPr>
        <p:txBody>
          <a:bodyPr/>
          <a:lstStyle/>
          <a:p>
            <a:pPr algn="r">
              <a:spcBef>
                <a:spcPct val="20000"/>
              </a:spcBef>
            </a:pPr>
            <a:r>
              <a:rPr lang="en-US" sz="2000" b="0">
                <a:latin typeface="Arial" charset="0"/>
              </a:rPr>
              <a:t>S2</a:t>
            </a:r>
          </a:p>
        </p:txBody>
      </p:sp>
      <p:sp>
        <p:nvSpPr>
          <p:cNvPr id="29722" name="Rectangle 10"/>
          <p:cNvSpPr>
            <a:spLocks noChangeArrowheads="1"/>
          </p:cNvSpPr>
          <p:nvPr/>
        </p:nvSpPr>
        <p:spPr bwMode="auto">
          <a:xfrm>
            <a:off x="5486400" y="2147888"/>
            <a:ext cx="1092200" cy="508000"/>
          </a:xfrm>
          <a:prstGeom prst="rect">
            <a:avLst/>
          </a:prstGeom>
          <a:noFill/>
          <a:ln w="28575">
            <a:noFill/>
            <a:miter lim="800000"/>
            <a:headEnd/>
            <a:tailEnd/>
          </a:ln>
        </p:spPr>
        <p:txBody>
          <a:bodyPr/>
          <a:lstStyle/>
          <a:p>
            <a:pPr algn="r">
              <a:spcBef>
                <a:spcPct val="20000"/>
              </a:spcBef>
            </a:pPr>
            <a:r>
              <a:rPr lang="en-US" sz="2000" b="0">
                <a:latin typeface="Arial" charset="0"/>
              </a:rPr>
              <a:t>aabcc</a:t>
            </a:r>
          </a:p>
        </p:txBody>
      </p:sp>
      <p:sp>
        <p:nvSpPr>
          <p:cNvPr id="29723" name="Rectangle 9"/>
          <p:cNvSpPr>
            <a:spLocks noChangeArrowheads="1"/>
          </p:cNvSpPr>
          <p:nvPr/>
        </p:nvSpPr>
        <p:spPr bwMode="auto">
          <a:xfrm>
            <a:off x="7670800" y="1447800"/>
            <a:ext cx="1092200" cy="700088"/>
          </a:xfrm>
          <a:prstGeom prst="rect">
            <a:avLst/>
          </a:prstGeom>
          <a:noFill/>
          <a:ln w="28575">
            <a:noFill/>
            <a:miter lim="800000"/>
            <a:headEnd/>
            <a:tailEnd/>
          </a:ln>
        </p:spPr>
        <p:txBody>
          <a:bodyPr/>
          <a:lstStyle/>
          <a:p>
            <a:pPr algn="ctr">
              <a:spcBef>
                <a:spcPct val="20000"/>
              </a:spcBef>
            </a:pPr>
            <a:r>
              <a:rPr lang="en-US" sz="2000" b="0">
                <a:latin typeface="Arial" charset="0"/>
              </a:rPr>
              <a:t>accepts?</a:t>
            </a:r>
          </a:p>
        </p:txBody>
      </p:sp>
      <p:sp>
        <p:nvSpPr>
          <p:cNvPr id="29724" name="Rectangle 8"/>
          <p:cNvSpPr>
            <a:spLocks noChangeArrowheads="1"/>
          </p:cNvSpPr>
          <p:nvPr/>
        </p:nvSpPr>
        <p:spPr bwMode="auto">
          <a:xfrm>
            <a:off x="6578600" y="1447800"/>
            <a:ext cx="1092200" cy="700088"/>
          </a:xfrm>
          <a:prstGeom prst="rect">
            <a:avLst/>
          </a:prstGeom>
          <a:noFill/>
          <a:ln w="28575">
            <a:noFill/>
            <a:miter lim="800000"/>
            <a:headEnd/>
            <a:tailEnd/>
          </a:ln>
        </p:spPr>
        <p:txBody>
          <a:bodyPr/>
          <a:lstStyle/>
          <a:p>
            <a:pPr algn="ctr">
              <a:spcBef>
                <a:spcPct val="20000"/>
              </a:spcBef>
            </a:pPr>
            <a:r>
              <a:rPr lang="en-US" sz="2000" b="0">
                <a:latin typeface="Arial" charset="0"/>
              </a:rPr>
              <a:t>state at end</a:t>
            </a:r>
          </a:p>
        </p:txBody>
      </p:sp>
      <p:sp>
        <p:nvSpPr>
          <p:cNvPr id="29725" name="Rectangle 7"/>
          <p:cNvSpPr>
            <a:spLocks noChangeArrowheads="1"/>
          </p:cNvSpPr>
          <p:nvPr/>
        </p:nvSpPr>
        <p:spPr bwMode="auto">
          <a:xfrm>
            <a:off x="5486400" y="1447800"/>
            <a:ext cx="1092200" cy="700088"/>
          </a:xfrm>
          <a:prstGeom prst="rect">
            <a:avLst/>
          </a:prstGeom>
          <a:noFill/>
          <a:ln w="28575">
            <a:noFill/>
            <a:miter lim="800000"/>
            <a:headEnd/>
            <a:tailEnd/>
          </a:ln>
        </p:spPr>
        <p:txBody>
          <a:bodyPr/>
          <a:lstStyle/>
          <a:p>
            <a:pPr algn="ctr">
              <a:spcBef>
                <a:spcPct val="20000"/>
              </a:spcBef>
            </a:pPr>
            <a:r>
              <a:rPr lang="en-US" sz="2000" b="0">
                <a:latin typeface="Arial" charset="0"/>
              </a:rPr>
              <a:t>string</a:t>
            </a:r>
          </a:p>
        </p:txBody>
      </p:sp>
      <p:sp>
        <p:nvSpPr>
          <p:cNvPr id="29726" name="Line 31"/>
          <p:cNvSpPr>
            <a:spLocks noChangeShapeType="1"/>
          </p:cNvSpPr>
          <p:nvPr/>
        </p:nvSpPr>
        <p:spPr bwMode="auto">
          <a:xfrm>
            <a:off x="5486400" y="1447800"/>
            <a:ext cx="3276600" cy="0"/>
          </a:xfrm>
          <a:prstGeom prst="line">
            <a:avLst/>
          </a:prstGeom>
          <a:noFill/>
          <a:ln w="28575" cap="sq">
            <a:solidFill>
              <a:schemeClr val="tx1"/>
            </a:solidFill>
            <a:round/>
            <a:headEnd/>
            <a:tailEnd/>
          </a:ln>
        </p:spPr>
        <p:txBody>
          <a:bodyPr/>
          <a:lstStyle/>
          <a:p>
            <a:endParaRPr lang="en-US"/>
          </a:p>
        </p:txBody>
      </p:sp>
      <p:sp>
        <p:nvSpPr>
          <p:cNvPr id="29727" name="Line 32"/>
          <p:cNvSpPr>
            <a:spLocks noChangeShapeType="1"/>
          </p:cNvSpPr>
          <p:nvPr/>
        </p:nvSpPr>
        <p:spPr bwMode="auto">
          <a:xfrm>
            <a:off x="5486400" y="2147888"/>
            <a:ext cx="3276600" cy="0"/>
          </a:xfrm>
          <a:prstGeom prst="line">
            <a:avLst/>
          </a:prstGeom>
          <a:noFill/>
          <a:ln w="12700">
            <a:solidFill>
              <a:schemeClr val="tx1"/>
            </a:solidFill>
            <a:round/>
            <a:headEnd/>
            <a:tailEnd/>
          </a:ln>
        </p:spPr>
        <p:txBody>
          <a:bodyPr/>
          <a:lstStyle/>
          <a:p>
            <a:endParaRPr lang="en-US"/>
          </a:p>
        </p:txBody>
      </p:sp>
      <p:sp>
        <p:nvSpPr>
          <p:cNvPr id="29728" name="Line 33"/>
          <p:cNvSpPr>
            <a:spLocks noChangeShapeType="1"/>
          </p:cNvSpPr>
          <p:nvPr/>
        </p:nvSpPr>
        <p:spPr bwMode="auto">
          <a:xfrm>
            <a:off x="5486400" y="2655888"/>
            <a:ext cx="3276600" cy="0"/>
          </a:xfrm>
          <a:prstGeom prst="line">
            <a:avLst/>
          </a:prstGeom>
          <a:noFill/>
          <a:ln w="12700">
            <a:solidFill>
              <a:schemeClr val="tx1"/>
            </a:solidFill>
            <a:round/>
            <a:headEnd/>
            <a:tailEnd/>
          </a:ln>
        </p:spPr>
        <p:txBody>
          <a:bodyPr/>
          <a:lstStyle/>
          <a:p>
            <a:endParaRPr lang="en-US"/>
          </a:p>
        </p:txBody>
      </p:sp>
      <p:sp>
        <p:nvSpPr>
          <p:cNvPr id="29729" name="Line 34"/>
          <p:cNvSpPr>
            <a:spLocks noChangeShapeType="1"/>
          </p:cNvSpPr>
          <p:nvPr/>
        </p:nvSpPr>
        <p:spPr bwMode="auto">
          <a:xfrm>
            <a:off x="5486400" y="3163888"/>
            <a:ext cx="3276600" cy="0"/>
          </a:xfrm>
          <a:prstGeom prst="line">
            <a:avLst/>
          </a:prstGeom>
          <a:noFill/>
          <a:ln w="12700">
            <a:solidFill>
              <a:schemeClr val="tx1"/>
            </a:solidFill>
            <a:round/>
            <a:headEnd/>
            <a:tailEnd/>
          </a:ln>
        </p:spPr>
        <p:txBody>
          <a:bodyPr/>
          <a:lstStyle/>
          <a:p>
            <a:endParaRPr lang="en-US"/>
          </a:p>
        </p:txBody>
      </p:sp>
      <p:sp>
        <p:nvSpPr>
          <p:cNvPr id="29730" name="Line 35"/>
          <p:cNvSpPr>
            <a:spLocks noChangeShapeType="1"/>
          </p:cNvSpPr>
          <p:nvPr/>
        </p:nvSpPr>
        <p:spPr bwMode="auto">
          <a:xfrm>
            <a:off x="5486400" y="3671888"/>
            <a:ext cx="3276600" cy="0"/>
          </a:xfrm>
          <a:prstGeom prst="line">
            <a:avLst/>
          </a:prstGeom>
          <a:noFill/>
          <a:ln w="12700">
            <a:solidFill>
              <a:schemeClr val="tx1"/>
            </a:solidFill>
            <a:round/>
            <a:headEnd/>
            <a:tailEnd/>
          </a:ln>
        </p:spPr>
        <p:txBody>
          <a:bodyPr/>
          <a:lstStyle/>
          <a:p>
            <a:endParaRPr lang="en-US"/>
          </a:p>
        </p:txBody>
      </p:sp>
      <p:sp>
        <p:nvSpPr>
          <p:cNvPr id="29731" name="Line 36"/>
          <p:cNvSpPr>
            <a:spLocks noChangeShapeType="1"/>
          </p:cNvSpPr>
          <p:nvPr/>
        </p:nvSpPr>
        <p:spPr bwMode="auto">
          <a:xfrm>
            <a:off x="5486400" y="4179888"/>
            <a:ext cx="3276600" cy="0"/>
          </a:xfrm>
          <a:prstGeom prst="line">
            <a:avLst/>
          </a:prstGeom>
          <a:noFill/>
          <a:ln w="12700">
            <a:solidFill>
              <a:schemeClr val="tx1"/>
            </a:solidFill>
            <a:round/>
            <a:headEnd/>
            <a:tailEnd/>
          </a:ln>
        </p:spPr>
        <p:txBody>
          <a:bodyPr/>
          <a:lstStyle/>
          <a:p>
            <a:endParaRPr lang="en-US"/>
          </a:p>
        </p:txBody>
      </p:sp>
      <p:sp>
        <p:nvSpPr>
          <p:cNvPr id="29732" name="Line 37"/>
          <p:cNvSpPr>
            <a:spLocks noChangeShapeType="1"/>
          </p:cNvSpPr>
          <p:nvPr/>
        </p:nvSpPr>
        <p:spPr bwMode="auto">
          <a:xfrm>
            <a:off x="5486400" y="4687888"/>
            <a:ext cx="3276600" cy="0"/>
          </a:xfrm>
          <a:prstGeom prst="line">
            <a:avLst/>
          </a:prstGeom>
          <a:noFill/>
          <a:ln w="12700">
            <a:solidFill>
              <a:schemeClr val="tx1"/>
            </a:solidFill>
            <a:round/>
            <a:headEnd/>
            <a:tailEnd/>
          </a:ln>
        </p:spPr>
        <p:txBody>
          <a:bodyPr/>
          <a:lstStyle/>
          <a:p>
            <a:endParaRPr lang="en-US"/>
          </a:p>
        </p:txBody>
      </p:sp>
      <p:sp>
        <p:nvSpPr>
          <p:cNvPr id="29733" name="Line 38"/>
          <p:cNvSpPr>
            <a:spLocks noChangeShapeType="1"/>
          </p:cNvSpPr>
          <p:nvPr/>
        </p:nvSpPr>
        <p:spPr bwMode="auto">
          <a:xfrm>
            <a:off x="5486400" y="5195888"/>
            <a:ext cx="3276600" cy="0"/>
          </a:xfrm>
          <a:prstGeom prst="line">
            <a:avLst/>
          </a:prstGeom>
          <a:noFill/>
          <a:ln w="12700">
            <a:solidFill>
              <a:schemeClr val="tx1"/>
            </a:solidFill>
            <a:round/>
            <a:headEnd/>
            <a:tailEnd/>
          </a:ln>
        </p:spPr>
        <p:txBody>
          <a:bodyPr/>
          <a:lstStyle/>
          <a:p>
            <a:endParaRPr lang="en-US"/>
          </a:p>
        </p:txBody>
      </p:sp>
      <p:sp>
        <p:nvSpPr>
          <p:cNvPr id="29734" name="Line 39"/>
          <p:cNvSpPr>
            <a:spLocks noChangeShapeType="1"/>
          </p:cNvSpPr>
          <p:nvPr/>
        </p:nvSpPr>
        <p:spPr bwMode="auto">
          <a:xfrm>
            <a:off x="5486400" y="5703888"/>
            <a:ext cx="3276600" cy="0"/>
          </a:xfrm>
          <a:prstGeom prst="line">
            <a:avLst/>
          </a:prstGeom>
          <a:noFill/>
          <a:ln w="28575" cap="sq">
            <a:solidFill>
              <a:schemeClr val="tx1"/>
            </a:solidFill>
            <a:round/>
            <a:headEnd/>
            <a:tailEnd/>
          </a:ln>
        </p:spPr>
        <p:txBody>
          <a:bodyPr/>
          <a:lstStyle/>
          <a:p>
            <a:endParaRPr lang="en-US"/>
          </a:p>
        </p:txBody>
      </p:sp>
      <p:sp>
        <p:nvSpPr>
          <p:cNvPr id="29735" name="Line 40"/>
          <p:cNvSpPr>
            <a:spLocks noChangeShapeType="1"/>
          </p:cNvSpPr>
          <p:nvPr/>
        </p:nvSpPr>
        <p:spPr bwMode="auto">
          <a:xfrm>
            <a:off x="5486400" y="1447800"/>
            <a:ext cx="0" cy="4256088"/>
          </a:xfrm>
          <a:prstGeom prst="line">
            <a:avLst/>
          </a:prstGeom>
          <a:noFill/>
          <a:ln w="28575" cap="sq">
            <a:solidFill>
              <a:schemeClr val="tx1"/>
            </a:solidFill>
            <a:round/>
            <a:headEnd/>
            <a:tailEnd/>
          </a:ln>
        </p:spPr>
        <p:txBody>
          <a:bodyPr/>
          <a:lstStyle/>
          <a:p>
            <a:endParaRPr lang="en-US"/>
          </a:p>
        </p:txBody>
      </p:sp>
      <p:sp>
        <p:nvSpPr>
          <p:cNvPr id="29736" name="Line 41"/>
          <p:cNvSpPr>
            <a:spLocks noChangeShapeType="1"/>
          </p:cNvSpPr>
          <p:nvPr/>
        </p:nvSpPr>
        <p:spPr bwMode="auto">
          <a:xfrm>
            <a:off x="6578600" y="1447800"/>
            <a:ext cx="0" cy="4256088"/>
          </a:xfrm>
          <a:prstGeom prst="line">
            <a:avLst/>
          </a:prstGeom>
          <a:noFill/>
          <a:ln w="12700">
            <a:solidFill>
              <a:schemeClr val="tx1"/>
            </a:solidFill>
            <a:round/>
            <a:headEnd/>
            <a:tailEnd/>
          </a:ln>
        </p:spPr>
        <p:txBody>
          <a:bodyPr/>
          <a:lstStyle/>
          <a:p>
            <a:endParaRPr lang="en-US"/>
          </a:p>
        </p:txBody>
      </p:sp>
      <p:sp>
        <p:nvSpPr>
          <p:cNvPr id="29737" name="Line 42"/>
          <p:cNvSpPr>
            <a:spLocks noChangeShapeType="1"/>
          </p:cNvSpPr>
          <p:nvPr/>
        </p:nvSpPr>
        <p:spPr bwMode="auto">
          <a:xfrm>
            <a:off x="7670800" y="1447800"/>
            <a:ext cx="0" cy="4256088"/>
          </a:xfrm>
          <a:prstGeom prst="line">
            <a:avLst/>
          </a:prstGeom>
          <a:noFill/>
          <a:ln w="12700">
            <a:solidFill>
              <a:schemeClr val="tx1"/>
            </a:solidFill>
            <a:round/>
            <a:headEnd/>
            <a:tailEnd/>
          </a:ln>
        </p:spPr>
        <p:txBody>
          <a:bodyPr/>
          <a:lstStyle/>
          <a:p>
            <a:endParaRPr lang="en-US"/>
          </a:p>
        </p:txBody>
      </p:sp>
      <p:sp>
        <p:nvSpPr>
          <p:cNvPr id="29738" name="Line 43"/>
          <p:cNvSpPr>
            <a:spLocks noChangeShapeType="1"/>
          </p:cNvSpPr>
          <p:nvPr/>
        </p:nvSpPr>
        <p:spPr bwMode="auto">
          <a:xfrm>
            <a:off x="8763000" y="1447800"/>
            <a:ext cx="0" cy="4256088"/>
          </a:xfrm>
          <a:prstGeom prst="line">
            <a:avLst/>
          </a:prstGeom>
          <a:noFill/>
          <a:ln w="28575" cap="sq">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83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83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83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83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83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83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83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837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837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83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837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838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83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82" grpId="0"/>
      <p:bldP spid="228381" grpId="0"/>
      <p:bldP spid="228379" grpId="0"/>
      <p:bldP spid="228378" grpId="0"/>
      <p:bldP spid="228376" grpId="0"/>
      <p:bldP spid="228375" grpId="0"/>
      <p:bldP spid="228373" grpId="0"/>
      <p:bldP spid="228372" grpId="0"/>
      <p:bldP spid="228370" grpId="0"/>
      <p:bldP spid="228369" grpId="0"/>
      <p:bldP spid="228367" grpId="0"/>
      <p:bldP spid="228366" grpId="0"/>
      <p:bldP spid="228364" grpId="0"/>
      <p:bldP spid="22836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pPr>
              <a:defRPr/>
            </a:pPr>
            <a:r>
              <a:rPr lang="en-US"/>
              <a:t>CMSC 330</a:t>
            </a:r>
          </a:p>
        </p:txBody>
      </p:sp>
      <p:sp>
        <p:nvSpPr>
          <p:cNvPr id="8" name="Slide Number Placeholder 4"/>
          <p:cNvSpPr>
            <a:spLocks noGrp="1"/>
          </p:cNvSpPr>
          <p:nvPr>
            <p:ph type="sldNum" sz="quarter" idx="11"/>
          </p:nvPr>
        </p:nvSpPr>
        <p:spPr/>
        <p:txBody>
          <a:bodyPr/>
          <a:lstStyle/>
          <a:p>
            <a:pPr>
              <a:defRPr/>
            </a:pPr>
            <a:fld id="{CCDEC41C-E4E5-43A7-BDEB-BBC7A441EA70}" type="slidenum">
              <a:rPr lang="en-US"/>
              <a:pPr>
                <a:defRPr/>
              </a:pPr>
              <a:t>9</a:t>
            </a:fld>
            <a:endParaRPr lang="en-US"/>
          </a:p>
        </p:txBody>
      </p:sp>
      <p:sp>
        <p:nvSpPr>
          <p:cNvPr id="31747" name="Rectangle 2"/>
          <p:cNvSpPr>
            <a:spLocks noGrp="1" noChangeArrowheads="1"/>
          </p:cNvSpPr>
          <p:nvPr>
            <p:ph type="title"/>
          </p:nvPr>
        </p:nvSpPr>
        <p:spPr/>
        <p:txBody>
          <a:bodyPr/>
          <a:lstStyle/>
          <a:p>
            <a:pPr eaLnBrk="1" hangingPunct="1"/>
            <a:r>
              <a:rPr lang="en-US" smtClean="0"/>
              <a:t>Another Example (cont’d)</a:t>
            </a:r>
          </a:p>
        </p:txBody>
      </p:sp>
      <p:pic>
        <p:nvPicPr>
          <p:cNvPr id="31748" name="Picture 3" descr="ruby"/>
          <p:cNvPicPr>
            <a:picLocks noChangeAspect="1" noChangeArrowheads="1"/>
          </p:cNvPicPr>
          <p:nvPr/>
        </p:nvPicPr>
        <p:blipFill>
          <a:blip r:embed="rId3"/>
          <a:srcRect/>
          <a:stretch>
            <a:fillRect/>
          </a:stretch>
        </p:blipFill>
        <p:spPr bwMode="auto">
          <a:xfrm>
            <a:off x="914400" y="1600200"/>
            <a:ext cx="4341813" cy="4584700"/>
          </a:xfrm>
          <a:prstGeom prst="rect">
            <a:avLst/>
          </a:prstGeom>
          <a:noFill/>
          <a:ln w="9525">
            <a:noFill/>
            <a:miter lim="800000"/>
            <a:headEnd/>
            <a:tailEnd/>
          </a:ln>
        </p:spPr>
      </p:pic>
      <p:sp>
        <p:nvSpPr>
          <p:cNvPr id="31749" name="Text Box 42"/>
          <p:cNvSpPr txBox="1">
            <a:spLocks noChangeArrowheads="1"/>
          </p:cNvSpPr>
          <p:nvPr/>
        </p:nvSpPr>
        <p:spPr bwMode="auto">
          <a:xfrm>
            <a:off x="5181600" y="1752600"/>
            <a:ext cx="3538538" cy="822325"/>
          </a:xfrm>
          <a:prstGeom prst="rect">
            <a:avLst/>
          </a:prstGeom>
          <a:noFill/>
          <a:ln w="28575">
            <a:noFill/>
            <a:miter lim="800000"/>
            <a:headEnd/>
            <a:tailEnd/>
          </a:ln>
        </p:spPr>
        <p:txBody>
          <a:bodyPr wrap="none">
            <a:spAutoFit/>
          </a:bodyPr>
          <a:lstStyle/>
          <a:p>
            <a:pPr eaLnBrk="0" hangingPunct="0"/>
            <a:r>
              <a:rPr lang="en-US" sz="2400" b="0">
                <a:latin typeface="Arial" charset="0"/>
              </a:rPr>
              <a:t>What language does this</a:t>
            </a:r>
          </a:p>
          <a:p>
            <a:pPr eaLnBrk="0" hangingPunct="0"/>
            <a:r>
              <a:rPr lang="en-US" sz="2400" b="0">
                <a:latin typeface="Arial" charset="0"/>
              </a:rPr>
              <a:t>DFA accept?</a:t>
            </a:r>
          </a:p>
        </p:txBody>
      </p:sp>
      <p:sp>
        <p:nvSpPr>
          <p:cNvPr id="232491" name="Text Box 43"/>
          <p:cNvSpPr txBox="1">
            <a:spLocks noChangeArrowheads="1"/>
          </p:cNvSpPr>
          <p:nvPr/>
        </p:nvSpPr>
        <p:spPr bwMode="auto">
          <a:xfrm>
            <a:off x="7086600" y="2133600"/>
            <a:ext cx="1031875" cy="457200"/>
          </a:xfrm>
          <a:prstGeom prst="rect">
            <a:avLst/>
          </a:prstGeom>
          <a:noFill/>
          <a:ln w="28575">
            <a:noFill/>
            <a:miter lim="800000"/>
            <a:headEnd/>
            <a:tailEnd/>
          </a:ln>
        </p:spPr>
        <p:txBody>
          <a:bodyPr wrap="none">
            <a:spAutoFit/>
          </a:bodyPr>
          <a:lstStyle/>
          <a:p>
            <a:pPr eaLnBrk="0" hangingPunct="0"/>
            <a:r>
              <a:rPr lang="en-US" sz="2400" b="0">
                <a:solidFill>
                  <a:srgbClr val="0000FF"/>
                </a:solidFill>
                <a:latin typeface="Arial" charset="0"/>
              </a:rPr>
              <a:t>a*b*c*</a:t>
            </a:r>
            <a:endParaRPr lang="en-US" sz="2400" b="0">
              <a:latin typeface="Arial" charset="0"/>
            </a:endParaRPr>
          </a:p>
        </p:txBody>
      </p:sp>
      <p:sp>
        <p:nvSpPr>
          <p:cNvPr id="232492" name="Text Box 44"/>
          <p:cNvSpPr txBox="1">
            <a:spLocks noChangeArrowheads="1"/>
          </p:cNvSpPr>
          <p:nvPr/>
        </p:nvSpPr>
        <p:spPr bwMode="auto">
          <a:xfrm>
            <a:off x="5486400" y="3505200"/>
            <a:ext cx="3132138" cy="1552575"/>
          </a:xfrm>
          <a:prstGeom prst="rect">
            <a:avLst/>
          </a:prstGeom>
          <a:noFill/>
          <a:ln w="28575">
            <a:noFill/>
            <a:miter lim="800000"/>
            <a:headEnd/>
            <a:tailEnd/>
          </a:ln>
        </p:spPr>
        <p:txBody>
          <a:bodyPr wrap="none">
            <a:spAutoFit/>
          </a:bodyPr>
          <a:lstStyle/>
          <a:p>
            <a:pPr eaLnBrk="0" hangingPunct="0"/>
            <a:r>
              <a:rPr lang="en-US" sz="2400" b="0">
                <a:solidFill>
                  <a:srgbClr val="0000FF"/>
                </a:solidFill>
                <a:latin typeface="Arial" charset="0"/>
              </a:rPr>
              <a:t>S3</a:t>
            </a:r>
            <a:r>
              <a:rPr lang="en-US" sz="2400" b="0">
                <a:latin typeface="Arial" charset="0"/>
              </a:rPr>
              <a:t> is a </a:t>
            </a:r>
            <a:r>
              <a:rPr lang="en-US" sz="2400" b="0" i="1">
                <a:latin typeface="Arial" charset="0"/>
              </a:rPr>
              <a:t>dead state</a:t>
            </a:r>
            <a:r>
              <a:rPr lang="en-US" sz="2400" b="0">
                <a:latin typeface="Arial" charset="0"/>
              </a:rPr>
              <a:t> – a</a:t>
            </a:r>
          </a:p>
          <a:p>
            <a:pPr eaLnBrk="0" hangingPunct="0"/>
            <a:r>
              <a:rPr lang="en-US" sz="2400" b="0">
                <a:latin typeface="Arial" charset="0"/>
              </a:rPr>
              <a:t>nonfinal state with no</a:t>
            </a:r>
          </a:p>
          <a:p>
            <a:pPr eaLnBrk="0" hangingPunct="0"/>
            <a:r>
              <a:rPr lang="en-US" sz="2400" b="0">
                <a:latin typeface="Arial" charset="0"/>
              </a:rPr>
              <a:t>transition to another</a:t>
            </a:r>
          </a:p>
          <a:p>
            <a:pPr eaLnBrk="0" hangingPunct="0"/>
            <a:r>
              <a:rPr lang="en-US" sz="2400" b="0">
                <a:latin typeface="Arial" charset="0"/>
              </a:rPr>
              <a:t>state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4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2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91" grpId="0"/>
      <p:bldP spid="232492" grpId="0"/>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urier New" pitchFamily="49" charset="0"/>
            <a:ea typeface="ＭＳ Ｐゴシック" charset="-128"/>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urier New" pitchFamily="49" charset="0"/>
            <a:ea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129883</TotalTime>
  <Words>1317</Words>
  <Application>Microsoft Office PowerPoint</Application>
  <PresentationFormat>On-screen Show (4:3)</PresentationFormat>
  <Paragraphs>255</Paragraphs>
  <Slides>21</Slides>
  <Notes>20</Notes>
  <HiddenSlides>0</HiddenSlides>
  <MMClips>0</MMClips>
  <ScaleCrop>false</ScaleCrop>
  <HeadingPairs>
    <vt:vector size="6" baseType="variant">
      <vt:variant>
        <vt:lpstr>Fonts Used</vt:lpstr>
      </vt:variant>
      <vt:variant>
        <vt:i4>5</vt:i4>
      </vt:variant>
      <vt:variant>
        <vt:lpstr>Design Template</vt:lpstr>
      </vt:variant>
      <vt:variant>
        <vt:i4>2</vt:i4>
      </vt:variant>
      <vt:variant>
        <vt:lpstr>Slide Titles</vt:lpstr>
      </vt:variant>
      <vt:variant>
        <vt:i4>21</vt:i4>
      </vt:variant>
    </vt:vector>
  </HeadingPairs>
  <TitlesOfParts>
    <vt:vector size="28" baseType="lpstr">
      <vt:lpstr>Courier New</vt:lpstr>
      <vt:lpstr>ＭＳ Ｐゴシック</vt:lpstr>
      <vt:lpstr>Arial</vt:lpstr>
      <vt:lpstr>Symbol</vt:lpstr>
      <vt:lpstr>Math Font</vt:lpstr>
      <vt:lpstr>Blank Presentation</vt:lpstr>
      <vt:lpstr>Blank Presentation</vt:lpstr>
      <vt:lpstr>CMSC 330:  Organization of Programming Languages</vt:lpstr>
      <vt:lpstr>Implementing Regular Expressions</vt:lpstr>
      <vt:lpstr>Example</vt:lpstr>
      <vt:lpstr>Finite Automata: States</vt:lpstr>
      <vt:lpstr>Example</vt:lpstr>
      <vt:lpstr>Example</vt:lpstr>
      <vt:lpstr>What Language is This?</vt:lpstr>
      <vt:lpstr>Another Example</vt:lpstr>
      <vt:lpstr>Another Example (cont’d)</vt:lpstr>
      <vt:lpstr>Shorthand Notation</vt:lpstr>
      <vt:lpstr>What Language Does This DFA Accept?</vt:lpstr>
      <vt:lpstr>Practice</vt:lpstr>
      <vt:lpstr>Example DFA</vt:lpstr>
      <vt:lpstr>Formal Definition</vt:lpstr>
      <vt:lpstr>Our First Example, Formally</vt:lpstr>
      <vt:lpstr>DFA Requirements</vt:lpstr>
      <vt:lpstr>Nondeterministic Finite Automata (NFA)</vt:lpstr>
      <vt:lpstr>NFA for (a|b)*abb</vt:lpstr>
      <vt:lpstr>Another example DFA</vt:lpstr>
      <vt:lpstr>NFA for (ab|aba)*</vt:lpstr>
      <vt:lpstr>Relating R.E.'s to DFAs and NFAs</vt:lpstr>
    </vt:vector>
  </TitlesOfParts>
  <Company>J F</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F</dc:creator>
  <cp:lastModifiedBy>Larry Herman</cp:lastModifiedBy>
  <cp:revision>420</cp:revision>
  <dcterms:created xsi:type="dcterms:W3CDTF">2005-08-02T15:09:14Z</dcterms:created>
  <dcterms:modified xsi:type="dcterms:W3CDTF">2012-09-24T00:26:27Z</dcterms:modified>
</cp:coreProperties>
</file>