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366" r:id="rId3"/>
    <p:sldId id="367" r:id="rId4"/>
    <p:sldId id="368" r:id="rId5"/>
    <p:sldId id="370" r:id="rId6"/>
    <p:sldId id="371" r:id="rId7"/>
    <p:sldId id="372" r:id="rId8"/>
    <p:sldId id="373" r:id="rId9"/>
    <p:sldId id="374" r:id="rId10"/>
    <p:sldId id="378"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00"/>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4570" autoAdjust="0"/>
  </p:normalViewPr>
  <p:slideViewPr>
    <p:cSldViewPr>
      <p:cViewPr varScale="1">
        <p:scale>
          <a:sx n="65" d="100"/>
          <a:sy n="65" d="100"/>
        </p:scale>
        <p:origin x="-21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62" d="100"/>
          <a:sy n="62" d="100"/>
        </p:scale>
        <p:origin x="-1195" y="-91"/>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54E2CDCE-857F-4E66-9717-5F6AC4F4696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F788F3EF-F2E7-48B4-840E-2E6E48EFF1F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00A51D94-CB09-4CFA-83A4-BC7668EDB6CD}"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93BFA6F9-D8B0-4C8F-8315-BB439AD19AA7}" type="slidenum">
              <a:rPr lang="en-US" smtClean="0"/>
              <a:pPr/>
              <a:t>10</a:t>
            </a:fld>
            <a:endParaRPr lang="en-US" smtClean="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smtClean="0"/>
              <a:t>So it's fine if we let our users write complex regular expressions using constructs like A</a:t>
            </a:r>
            <a:r>
              <a:rPr lang="en-US" baseline="30000" smtClean="0"/>
              <a:t>+</a:t>
            </a:r>
            <a:r>
              <a:rPr lang="en-US" smtClean="0"/>
              <a:t>, because we can convert the r.e. internally to A</a:t>
            </a:r>
            <a:r>
              <a:rPr lang="en-US" baseline="30000" smtClean="0"/>
              <a:t>*</a:t>
            </a:r>
            <a:r>
              <a:rPr lang="en-US" smtClean="0"/>
              <a:t> and everything gets converted to a DFA anyway, which we can clean up so it's efficient to execute.</a:t>
            </a:r>
          </a:p>
          <a:p>
            <a:pPr eaLnBrk="1" hangingPunct="1"/>
            <a:endParaRPr lang="en-US" smtClean="0"/>
          </a:p>
          <a:p>
            <a:pPr eaLnBrk="1" hangingPunct="1"/>
            <a:r>
              <a:rPr lang="en-US" smtClean="0"/>
              <a:t>If you look at the construction you see that at most two states and four transitions are added for each symbol or operation in the r.e., so this is </a:t>
            </a:r>
            <a:r>
              <a:rPr lang="en-US" i="1" smtClean="0"/>
              <a:t>O</a:t>
            </a:r>
            <a:r>
              <a:rPr lang="en-US" smtClean="0"/>
              <a:t>(n).  In fact, you can't do better than </a:t>
            </a:r>
            <a:r>
              <a:rPr lang="en-US" i="1" smtClean="0"/>
              <a:t>O</a:t>
            </a:r>
            <a:r>
              <a:rPr lang="en-US" smtClean="0"/>
              <a:t>(n), since our algorithm needs to at least look at every symbol of the r.e.</a:t>
            </a:r>
          </a:p>
          <a:p>
            <a:pPr eaLnBrk="1" hangingPunct="1"/>
            <a:endParaRPr lang="en-US" smtClean="0"/>
          </a:p>
          <a:p>
            <a:pPr eaLnBrk="1" hangingPunct="1"/>
            <a:r>
              <a:rPr lang="en-US" smtClean="0"/>
              <a:t>So now we know how to convert an r.e. to an NFA. The only problem is that it's not so easy to computationally implement an NFA, since it can have multiple possible actions on a string (we would have to try to trace all possible paths).  It seems easy to computationally implement a DFA- just start at the start state, and keep moving to new states based on the current state and next character of the string to be matched.  If you end in a final state, the r.e. matches the string.  But we can actually convert an NFA to a DFA, which is then easy to computationally simulate.</a:t>
            </a:r>
          </a:p>
          <a:p>
            <a:pPr eaLnBrk="1" hangingPunct="1"/>
            <a:endParaRPr lang="en-US" smtClean="0"/>
          </a:p>
          <a:p>
            <a:pPr eaLnBrk="1" hangingPunct="1"/>
            <a:r>
              <a:rPr lang="en-US" smtClean="0"/>
              <a:t>We can typically avoid  2</a:t>
            </a:r>
            <a:r>
              <a:rPr lang="en-US" baseline="30000" smtClean="0"/>
              <a:t>n</a:t>
            </a:r>
            <a:r>
              <a:rPr lang="en-US" smtClean="0"/>
              <a:t> states; it occurs only in extreme cases (which cases?  When every state has a transition to every other state on every symbol.)</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A81800AB-4325-4DDB-B495-E6F136580535}" type="slidenum">
              <a:rPr lang="en-US" smtClean="0"/>
              <a:pPr/>
              <a:t>11</a:t>
            </a:fld>
            <a:endParaRPr lang="en-US" smtClean="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r>
              <a:rPr lang="en-US" smtClean="0"/>
              <a:t>Don't forget that this drawing of the DFA is just using one of the notational conveniences (omitting the dead state and transitions to it)- but they're really there.  A DFA always has one and exactly one transition from every state on every alphabet symbol.  The notational convenience just means we were lazy and didn't show the dead state, but you have to understand that it's really there.</a:t>
            </a:r>
          </a:p>
          <a:p>
            <a:pPr eaLnBrk="1" hangingPunct="1"/>
            <a:endParaRPr lang="en-US" smtClean="0"/>
          </a:p>
          <a:p>
            <a:pPr eaLnBrk="1" hangingPunct="1"/>
            <a:r>
              <a:rPr lang="en-US" smtClean="0"/>
              <a:t>(Note this NFA has no final state; this may be unclear….)</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5A97700A-98E1-4391-8E8F-6EE0580DEC13}" type="slidenum">
              <a:rPr lang="en-US" smtClean="0"/>
              <a:pPr/>
              <a:t>12</a:t>
            </a:fld>
            <a:endParaRPr lang="en-US" smtClean="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CC58D581-E7BD-498D-BA91-8C11682F0602}" type="slidenum">
              <a:rPr lang="en-US" smtClean="0"/>
              <a:pPr/>
              <a:t>13</a:t>
            </a:fld>
            <a:endParaRPr lang="en-US" smtClean="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92106BD-1D29-43BA-BCC5-4B75BD55EFA3}" type="slidenum">
              <a:rPr lang="en-US" smtClean="0"/>
              <a:pPr/>
              <a:t>14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r>
              <a:rPr lang="el-GR" smtClean="0"/>
              <a:t>ε</a:t>
            </a:r>
            <a:r>
              <a:rPr lang="en-US" smtClean="0"/>
              <a:t>-closure is only defined for NFAs.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en-US" smtClean="0"/>
              <a:t>S1 </a:t>
            </a:r>
            <a:r>
              <a:rPr lang="en-US" smtClean="0">
                <a:cs typeface="Arial" charset="0"/>
              </a:rPr>
              <a:t>→</a:t>
            </a:r>
            <a:r>
              <a:rPr lang="en-US" smtClean="0"/>
              <a:t> S3 indirectly (using two </a:t>
            </a:r>
            <a:r>
              <a:rPr lang="el-GR" smtClean="0">
                <a:solidFill>
                  <a:schemeClr val="hlink"/>
                </a:solidFill>
                <a:cs typeface="Arial" charset="0"/>
              </a:rPr>
              <a:t>ε</a:t>
            </a:r>
            <a:r>
              <a:rPr lang="en-US" smtClean="0">
                <a:solidFill>
                  <a:schemeClr val="hlink"/>
                </a:solidFill>
                <a:cs typeface="Arial" charset="0"/>
              </a:rPr>
              <a:t> transitions).</a:t>
            </a:r>
          </a:p>
          <a:p>
            <a:endParaRPr lang="en-US" smtClean="0">
              <a:solidFill>
                <a:schemeClr val="hlin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16B3C36E-F398-4791-BDCB-D55A317B4EAB}" type="slidenum">
              <a:rPr lang="en-US" smtClean="0"/>
              <a:pPr/>
              <a:t>17</a:t>
            </a:fld>
            <a:endParaRPr lang="en-US" smtClean="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mtClean="0"/>
              <a:t>move(p, a) is the same as a transition for a DFA.</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22F59B9D-75CB-4C6F-855D-80F2C30EB0D6}" type="slidenum">
              <a:rPr lang="en-US" smtClean="0"/>
              <a:pPr/>
              <a:t>21</a:t>
            </a:fld>
            <a:endParaRPr lang="en-US"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en-US" smtClean="0"/>
              <a:t>Explain the intuition before showing the algorithm.  You make a state of everyplace you can get to from a state in the NFA by following transitions on a symbol followed by </a:t>
            </a:r>
            <a:r>
              <a:rPr lang="en-US" smtClean="0">
                <a:solidFill>
                  <a:schemeClr val="hlink"/>
                </a:solidFill>
                <a:sym typeface="Symbol" pitchFamily="18" charset="2"/>
              </a:rPr>
              <a:t> transitions.</a:t>
            </a:r>
          </a:p>
          <a:p>
            <a:pPr eaLnBrk="1" hangingPunct="1"/>
            <a:endParaRPr lang="en-US" smtClean="0">
              <a:solidFill>
                <a:schemeClr val="hlink"/>
              </a:solidFill>
              <a:sym typeface="Symbol" pitchFamily="18" charset="2"/>
            </a:endParaRPr>
          </a:p>
          <a:p>
            <a:pPr eaLnBrk="1" hangingPunct="1"/>
            <a:r>
              <a:rPr lang="en-US" smtClean="0">
                <a:solidFill>
                  <a:schemeClr val="hlink"/>
                </a:solidFill>
                <a:sym typeface="Symbol" pitchFamily="18" charset="2"/>
              </a:rPr>
              <a:t>Continuing until there's an unmarked state is kind of like the graph algorthms (DFS, BFS, Dijkstra's) covered in CMSC 132.</a:t>
            </a:r>
          </a:p>
          <a:p>
            <a:pPr eaLnBrk="1" hangingPunct="1"/>
            <a:endParaRPr lang="en-US" smtClean="0">
              <a:solidFill>
                <a:schemeClr val="hlink"/>
              </a:solidFill>
              <a:sym typeface="Symbol" pitchFamily="18" charset="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mtClean="0"/>
              <a:t>We're not done- we've marked or processed {S1, S3} so far, but we added S2 so there's still an unmarkied state.</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298911D5-1533-46B1-B1EF-6A464E60086B}" type="slidenum">
              <a:rPr lang="en-US" smtClean="0"/>
              <a:pPr/>
              <a:t>2</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r>
              <a:rPr lang="en-US" smtClean="0"/>
              <a:t>An automaton has an "algorithm" to simulate it- trace it through on a string, seeing if we end up at a final state.  Intuitively you can probably see that it would be possible to code up a simulation of an automaton, while it's difficult to see how you'd simulate the action of an r.e. directly.</a:t>
            </a:r>
          </a:p>
          <a:p>
            <a:pPr eaLnBrk="1" hangingPunct="1"/>
            <a:endParaRPr lang="en-US" smtClean="0"/>
          </a:p>
          <a:p>
            <a:pPr eaLnBrk="1" hangingPunct="1"/>
            <a:r>
              <a:rPr lang="en-US" smtClean="0"/>
              <a:t>This is one reason we wanted to have a formal definition of regular expressions (review the 6 cases here that all r.e.'s can be expressed in terms of)- we want to be able to express this construction in a minimal number of cases.  Even if we want to implement a Ruby r.e. we can first transform all of its extensions to these basic components, then do the transformation.</a:t>
            </a:r>
          </a:p>
          <a:p>
            <a:pPr eaLnBrk="1" hangingPunct="1"/>
            <a:endParaRPr lang="en-US" smtClean="0"/>
          </a:p>
          <a:p>
            <a:pPr eaLnBrk="1" hangingPunct="1"/>
            <a:r>
              <a:rPr lang="en-US" smtClean="0"/>
              <a:t>The invariant is just to make the cases easier to implement.  If we had an NFA with n final states, how could we transform it to one with just one final state?</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r>
              <a:rPr lang="en-US" smtClean="0"/>
              <a:t>We're still not done- we processed S1 and S2, but we added S3, so it needs to be processed now too.</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EAE120B2-EF12-48E6-91B1-C0D5D8F30112}" type="slidenum">
              <a:rPr lang="en-US" smtClean="0"/>
              <a:pPr/>
              <a:t>25</a:t>
            </a:fld>
            <a:endParaRPr lang="en-US" smtClean="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646F9D37-F92E-47C1-AD59-7A1800BD9D41}" type="slidenum">
              <a:rPr lang="en-US" smtClean="0"/>
              <a:pPr/>
              <a:t>3</a:t>
            </a:fld>
            <a:endParaRPr lang="en-US" smtClean="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smtClean="0"/>
              <a:t>In both these cases the resulting NFA has no transitions.  The second one needs to have a final state anyway, to preserve the invariant.</a:t>
            </a:r>
          </a:p>
          <a:p>
            <a:pPr eaLnBrk="1" hangingPunct="1"/>
            <a:endParaRPr lang="en-US" smtClean="0"/>
          </a:p>
          <a:p>
            <a:pPr eaLnBrk="1" hangingPunct="1"/>
            <a:r>
              <a:rPr lang="en-US" smtClean="0"/>
              <a:t>For the first one we could also have an NFA with a start state and an epsilon transition to a final state.  NFAs aren't unique, so there's more than one way to write an NFA equivalent to the r.e. </a:t>
            </a:r>
            <a:r>
              <a:rPr lang="en-US" smtClean="0">
                <a:solidFill>
                  <a:srgbClr val="0000FF"/>
                </a:solidFill>
              </a:rPr>
              <a:t>ε.</a:t>
            </a:r>
          </a:p>
          <a:p>
            <a:pPr eaLnBrk="1" hangingPunct="1"/>
            <a:endParaRPr lang="en-US" smtClean="0">
              <a:solidFill>
                <a:srgbClr val="0000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71553DD0-52C3-439A-B421-0040D0E11E4F}" type="slidenum">
              <a:rPr lang="en-US" smtClean="0"/>
              <a:pPr/>
              <a:t>4</a:t>
            </a:fld>
            <a:endParaRPr lang="en-US" smtClean="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5232BFD6-9362-4C46-AAF9-AD4BA67E0FAF}" type="slidenum">
              <a:rPr lang="en-US" smtClean="0"/>
              <a:pPr/>
              <a:t>5</a:t>
            </a:fld>
            <a:endParaRPr lang="en-US" smtClean="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C14FDF31-2E59-49BF-BDB7-D66D4CC6A942}" type="slidenum">
              <a:rPr lang="en-US" smtClean="0"/>
              <a:pPr/>
              <a:t>6</a:t>
            </a:fld>
            <a:endParaRPr lang="en-US" smtClean="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06676456-40BD-4578-8EE8-B061297EEA54}" type="slidenum">
              <a:rPr lang="en-US" smtClean="0"/>
              <a:pPr/>
              <a:t>7</a:t>
            </a:fld>
            <a:endParaRPr lang="en-US" smtClean="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F940335D-4013-4453-BAA4-15781E940DA1}" type="slidenum">
              <a:rPr lang="en-US" smtClean="0"/>
              <a:pPr/>
              <a:t>8</a:t>
            </a:fld>
            <a:endParaRPr lang="en-US"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DB9D9225-F4BF-4478-B0E2-FB9114C05EF4}" type="slidenum">
              <a:rPr lang="en-US" smtClean="0"/>
              <a:pPr/>
              <a:t>9</a:t>
            </a:fld>
            <a:endParaRPr lang="en-US" smtClean="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r>
              <a:rPr lang="en-US" smtClean="0"/>
              <a:t>Without the ε-transition from S0 to S1 it would accept A</a:t>
            </a:r>
            <a:r>
              <a:rPr lang="en-US" baseline="30000" smtClean="0"/>
              <a:t>+</a:t>
            </a:r>
            <a:r>
              <a:rPr lang="en-US" smtClean="0"/>
              <a:t> rather than A</a:t>
            </a:r>
            <a:r>
              <a:rPr lang="en-US" baseline="30000" smtClean="0"/>
              <a:t>*</a:t>
            </a:r>
            <a:r>
              <a:rPr lang="en-US" smtClean="0"/>
              <a:t>.</a:t>
            </a:r>
          </a:p>
          <a:p>
            <a:pPr eaLnBrk="1" hangingPunct="1"/>
            <a:endParaRPr lang="en-US" smtClean="0"/>
          </a:p>
          <a:p>
            <a:pPr eaLnBrk="1" hangingPunct="1"/>
            <a:r>
              <a:rPr lang="en-US" smtClean="0"/>
              <a:t>The two new states are needed because?  (We can't just add epsilon transitions from the start to the final state, and vice versa?)</a:t>
            </a:r>
          </a:p>
          <a:p>
            <a:pPr eaLnBrk="1" hangingPunct="1"/>
            <a:endParaRPr lang="en-US" smtClean="0"/>
          </a:p>
          <a:p>
            <a:pPr eaLnBrk="1" hangingPunct="1"/>
            <a:r>
              <a:rPr lang="en-US" smtClean="0"/>
              <a:t>So this is an algorithm.  We could write a program to do this.  If we did this to any nontrivial r.e. we'd get a whole lot of states with ε-transitions, but we could also clean up the resulting NFA afterwards.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5906847A-F6F5-4C02-AAF0-7BEDD18C27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CB84754-68B4-40DA-AE69-C5E4FD378AB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E35418CC-8BD1-4EAB-B938-7C04375895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24DC8B48-DBBB-4EC3-B48B-E46A41D2904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E3E72446-3F28-47EE-83C1-8C7CB896DD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A980462-8299-41AD-87AD-909FFC334F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2498074-613C-4D97-B0ED-8150AB51A5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3A2DDF96-A8AB-4C43-AFF1-17F11D10EA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402879DD-0D21-4AB8-ABC1-6CB2E48554C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C01E2AA8-2C6E-443F-AB65-95AB84E8C46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D33331E-476A-4CE5-B520-7D8245586F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3F9B7A59-6D01-47A7-8BAF-1E01D2F48F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mn-lt"/>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AB3C91CA-F1BF-49F0-B170-C8303FD991CE}"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6" name="Rectangle 6"/>
          <p:cNvSpPr>
            <a:spLocks noGrp="1" noChangeArrowheads="1"/>
          </p:cNvSpPr>
          <p:nvPr>
            <p:ph type="subTitle" idx="1"/>
          </p:nvPr>
        </p:nvSpPr>
        <p:spPr>
          <a:xfrm>
            <a:off x="990600" y="3886200"/>
            <a:ext cx="7162800" cy="1752600"/>
          </a:xfrm>
        </p:spPr>
        <p:txBody>
          <a:bodyPr/>
          <a:lstStyle/>
          <a:p>
            <a:pPr eaLnBrk="1" hangingPunct="1"/>
            <a:r>
              <a:rPr lang="en-US" smtClean="0"/>
              <a:t>Finite Automata, con't.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C84DFF50-3005-43DA-A02E-30DA0D9C7635}" type="slidenum">
              <a:rPr lang="en-US"/>
              <a:pPr>
                <a:defRPr/>
              </a:pPr>
              <a:t>10</a:t>
            </a:fld>
            <a:endParaRPr lang="en-US"/>
          </a:p>
        </p:txBody>
      </p:sp>
      <p:sp>
        <p:nvSpPr>
          <p:cNvPr id="34819" name="Rectangle 2"/>
          <p:cNvSpPr>
            <a:spLocks noGrp="1" noChangeArrowheads="1"/>
          </p:cNvSpPr>
          <p:nvPr>
            <p:ph type="title"/>
          </p:nvPr>
        </p:nvSpPr>
        <p:spPr/>
        <p:txBody>
          <a:bodyPr/>
          <a:lstStyle/>
          <a:p>
            <a:pPr eaLnBrk="1" hangingPunct="1"/>
            <a:r>
              <a:rPr lang="en-US" smtClean="0"/>
              <a:t>Reduction Complexity</a:t>
            </a:r>
          </a:p>
        </p:txBody>
      </p:sp>
      <p:sp>
        <p:nvSpPr>
          <p:cNvPr id="267268" name="Rectangle 3"/>
          <p:cNvSpPr>
            <a:spLocks noGrp="1" noChangeArrowheads="1"/>
          </p:cNvSpPr>
          <p:nvPr>
            <p:ph type="body" idx="1"/>
          </p:nvPr>
        </p:nvSpPr>
        <p:spPr/>
        <p:txBody>
          <a:bodyPr/>
          <a:lstStyle/>
          <a:p>
            <a:pPr eaLnBrk="1" hangingPunct="1"/>
            <a:r>
              <a:rPr lang="en-US" smtClean="0"/>
              <a:t>Given a regular expression </a:t>
            </a:r>
            <a:r>
              <a:rPr lang="en-US" smtClean="0">
                <a:solidFill>
                  <a:srgbClr val="0000FF"/>
                </a:solidFill>
              </a:rPr>
              <a:t>A</a:t>
            </a:r>
            <a:r>
              <a:rPr lang="en-US" smtClean="0"/>
              <a:t> of size </a:t>
            </a:r>
            <a:r>
              <a:rPr lang="en-US" smtClean="0">
                <a:solidFill>
                  <a:srgbClr val="0000FF"/>
                </a:solidFill>
              </a:rPr>
              <a:t>n</a:t>
            </a:r>
            <a:r>
              <a:rPr lang="en-US" smtClean="0"/>
              <a:t>...</a:t>
            </a:r>
          </a:p>
          <a:p>
            <a:pPr lvl="1" eaLnBrk="1" hangingPunct="1"/>
            <a:r>
              <a:rPr lang="en-US" smtClean="0"/>
              <a:t>size = # of symbols + # of operations</a:t>
            </a:r>
          </a:p>
          <a:p>
            <a:pPr eaLnBrk="1" hangingPunct="1"/>
            <a:r>
              <a:rPr lang="en-US" smtClean="0"/>
              <a:t>How many states does </a:t>
            </a:r>
            <a:r>
              <a:rPr lang="en-US" smtClean="0">
                <a:solidFill>
                  <a:srgbClr val="0000FF"/>
                </a:solidFill>
              </a:rPr>
              <a:t>&lt;A&gt;</a:t>
            </a:r>
            <a:r>
              <a:rPr lang="en-US" smtClean="0"/>
              <a:t> have?</a:t>
            </a:r>
          </a:p>
          <a:p>
            <a:pPr lvl="1" eaLnBrk="1" hangingPunct="1"/>
            <a:r>
              <a:rPr lang="en-US" smtClean="0">
                <a:solidFill>
                  <a:srgbClr val="0000FF"/>
                </a:solidFill>
              </a:rPr>
              <a:t>O(n)</a:t>
            </a:r>
            <a:endParaRPr lang="en-US" smtClean="0"/>
          </a:p>
          <a:p>
            <a:pPr lvl="1" eaLnBrk="1" hangingPunct="1">
              <a:buFontTx/>
              <a:buNone/>
            </a:pPr>
            <a:r>
              <a:rPr lang="en-US" smtClean="0"/>
              <a:t>	that’s pretty good!</a:t>
            </a:r>
          </a:p>
          <a:p>
            <a:pPr eaLnBrk="1" hangingPunct="1"/>
            <a:r>
              <a:rPr lang="en-US" smtClean="0"/>
              <a:t>NFA to DFA reduction</a:t>
            </a:r>
          </a:p>
          <a:p>
            <a:pPr lvl="1" eaLnBrk="1" hangingPunct="1"/>
            <a:r>
              <a:rPr lang="en-US" smtClean="0"/>
              <a:t>intuition:  Build DFA where each DFA state represents a set of NFA states</a:t>
            </a:r>
          </a:p>
          <a:p>
            <a:pPr lvl="1" eaLnBrk="1" hangingPunct="1"/>
            <a:r>
              <a:rPr lang="en-US" smtClean="0"/>
              <a:t>given NFA with </a:t>
            </a:r>
            <a:r>
              <a:rPr lang="en-US" smtClean="0">
                <a:solidFill>
                  <a:srgbClr val="0000FF"/>
                </a:solidFill>
              </a:rPr>
              <a:t>n</a:t>
            </a:r>
            <a:r>
              <a:rPr lang="en-US" smtClean="0"/>
              <a:t> states, DFA may have </a:t>
            </a:r>
            <a:r>
              <a:rPr lang="en-US" smtClean="0">
                <a:solidFill>
                  <a:srgbClr val="0000FF"/>
                </a:solidFill>
              </a:rPr>
              <a:t>2</a:t>
            </a:r>
            <a:r>
              <a:rPr lang="en-US" baseline="30000" smtClean="0">
                <a:solidFill>
                  <a:srgbClr val="0000FF"/>
                </a:solidFill>
              </a:rPr>
              <a:t>n</a:t>
            </a:r>
            <a:r>
              <a:rPr lang="en-US" smtClean="0"/>
              <a:t> states</a:t>
            </a:r>
          </a:p>
          <a:p>
            <a:pPr lvl="1" eaLnBrk="1" hangingPunct="1"/>
            <a:r>
              <a:rPr lang="en-US" smtClean="0"/>
              <a:t>not so good, since DFAs are what we can implement easily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726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726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26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2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18" name="Slide Number Placeholder 4"/>
          <p:cNvSpPr>
            <a:spLocks noGrp="1"/>
          </p:cNvSpPr>
          <p:nvPr>
            <p:ph type="sldNum" sz="quarter" idx="11"/>
          </p:nvPr>
        </p:nvSpPr>
        <p:spPr/>
        <p:txBody>
          <a:bodyPr/>
          <a:lstStyle/>
          <a:p>
            <a:pPr>
              <a:defRPr/>
            </a:pPr>
            <a:fld id="{4ED72AA1-CEF8-4C56-ADF2-AA0CA52E68C7}" type="slidenum">
              <a:rPr lang="en-US"/>
              <a:pPr>
                <a:defRPr/>
              </a:pPr>
              <a:t>11</a:t>
            </a:fld>
            <a:endParaRPr lang="en-US"/>
          </a:p>
        </p:txBody>
      </p:sp>
      <p:sp>
        <p:nvSpPr>
          <p:cNvPr id="36867" name="Rectangle 2"/>
          <p:cNvSpPr>
            <a:spLocks noGrp="1" noChangeArrowheads="1"/>
          </p:cNvSpPr>
          <p:nvPr>
            <p:ph type="title"/>
          </p:nvPr>
        </p:nvSpPr>
        <p:spPr/>
        <p:txBody>
          <a:bodyPr/>
          <a:lstStyle/>
          <a:p>
            <a:pPr eaLnBrk="1" hangingPunct="1"/>
            <a:r>
              <a:rPr lang="en-US" smtClean="0"/>
              <a:t>How an NFA Works</a:t>
            </a:r>
          </a:p>
        </p:txBody>
      </p:sp>
      <p:sp>
        <p:nvSpPr>
          <p:cNvPr id="1645571" name="Rectangle 3"/>
          <p:cNvSpPr>
            <a:spLocks noGrp="1" noChangeArrowheads="1"/>
          </p:cNvSpPr>
          <p:nvPr>
            <p:ph type="body" idx="1"/>
          </p:nvPr>
        </p:nvSpPr>
        <p:spPr/>
        <p:txBody>
          <a:bodyPr/>
          <a:lstStyle/>
          <a:p>
            <a:pPr eaLnBrk="1" hangingPunct="1"/>
            <a:r>
              <a:rPr lang="en-US" smtClean="0"/>
              <a:t>When an NFA processes a string it may be in several possible states</a:t>
            </a:r>
          </a:p>
          <a:p>
            <a:pPr lvl="1" eaLnBrk="1" hangingPunct="1"/>
            <a:r>
              <a:rPr lang="en-US" smtClean="0"/>
              <a:t>Multiple transitions with same label</a:t>
            </a:r>
          </a:p>
          <a:p>
            <a:pPr lvl="1" eaLnBrk="1" hangingPunct="1"/>
            <a:r>
              <a:rPr lang="el-GR" smtClean="0"/>
              <a:t>ε</a:t>
            </a:r>
            <a:r>
              <a:rPr lang="en-US" smtClean="0"/>
              <a:t>-transitions</a:t>
            </a:r>
          </a:p>
          <a:p>
            <a:pPr eaLnBrk="1" hangingPunct="1"/>
            <a:r>
              <a:rPr lang="en-US" smtClean="0"/>
              <a:t>Example</a:t>
            </a:r>
          </a:p>
          <a:p>
            <a:pPr lvl="1" eaLnBrk="1" hangingPunct="1"/>
            <a:r>
              <a:rPr lang="en-US" smtClean="0"/>
              <a:t>After processing “a” NFA may be in states </a:t>
            </a:r>
          </a:p>
          <a:p>
            <a:pPr lvl="3" eaLnBrk="1" hangingPunct="1">
              <a:buFontTx/>
              <a:buNone/>
            </a:pPr>
            <a:r>
              <a:rPr lang="en-US" smtClean="0"/>
              <a:t>S1</a:t>
            </a:r>
          </a:p>
          <a:p>
            <a:pPr lvl="3" eaLnBrk="1" hangingPunct="1">
              <a:buFontTx/>
              <a:buNone/>
            </a:pPr>
            <a:r>
              <a:rPr lang="en-US" smtClean="0"/>
              <a:t>S2</a:t>
            </a:r>
          </a:p>
          <a:p>
            <a:pPr lvl="3" eaLnBrk="1" hangingPunct="1">
              <a:buFontTx/>
              <a:buNone/>
            </a:pPr>
            <a:r>
              <a:rPr lang="en-US" smtClean="0"/>
              <a:t>S3</a:t>
            </a:r>
          </a:p>
        </p:txBody>
      </p:sp>
      <p:sp>
        <p:nvSpPr>
          <p:cNvPr id="1645572" name="Oval 4"/>
          <p:cNvSpPr>
            <a:spLocks noChangeArrowheads="1"/>
          </p:cNvSpPr>
          <p:nvPr/>
        </p:nvSpPr>
        <p:spPr bwMode="auto">
          <a:xfrm>
            <a:off x="44196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5573" name="Oval 5"/>
          <p:cNvSpPr>
            <a:spLocks noChangeArrowheads="1"/>
          </p:cNvSpPr>
          <p:nvPr/>
        </p:nvSpPr>
        <p:spPr bwMode="auto">
          <a:xfrm>
            <a:off x="57150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5574" name="Oval 6"/>
          <p:cNvSpPr>
            <a:spLocks noChangeArrowheads="1"/>
          </p:cNvSpPr>
          <p:nvPr/>
        </p:nvSpPr>
        <p:spPr bwMode="auto">
          <a:xfrm>
            <a:off x="70104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5575" name="Text Box 7"/>
          <p:cNvSpPr txBox="1">
            <a:spLocks noChangeArrowheads="1"/>
          </p:cNvSpPr>
          <p:nvPr/>
        </p:nvSpPr>
        <p:spPr bwMode="auto">
          <a:xfrm>
            <a:off x="5105400" y="4419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45576" name="Text Box 8"/>
          <p:cNvSpPr txBox="1">
            <a:spLocks noChangeArrowheads="1"/>
          </p:cNvSpPr>
          <p:nvPr/>
        </p:nvSpPr>
        <p:spPr bwMode="auto">
          <a:xfrm>
            <a:off x="6553200" y="5181600"/>
            <a:ext cx="457200" cy="519113"/>
          </a:xfrm>
          <a:prstGeom prst="rect">
            <a:avLst/>
          </a:prstGeom>
          <a:noFill/>
          <a:ln w="12700">
            <a:noFill/>
            <a:miter lim="800000"/>
            <a:headEnd/>
            <a:tailEnd/>
          </a:ln>
        </p:spPr>
        <p:txBody>
          <a:bodyPr>
            <a:spAutoFit/>
          </a:bodyPr>
          <a:lstStyle/>
          <a:p>
            <a:pPr>
              <a:spcBef>
                <a:spcPct val="50000"/>
              </a:spcBef>
            </a:pPr>
            <a:r>
              <a:rPr lang="el-GR" sz="2800">
                <a:solidFill>
                  <a:srgbClr val="0000FF"/>
                </a:solidFill>
                <a:latin typeface="Arial" charset="0"/>
              </a:rPr>
              <a:t>ε</a:t>
            </a:r>
            <a:endParaRPr lang="en-US" sz="2800">
              <a:solidFill>
                <a:srgbClr val="0000FF"/>
              </a:solidFill>
              <a:latin typeface="Arial" charset="0"/>
            </a:endParaRPr>
          </a:p>
        </p:txBody>
      </p:sp>
      <p:sp>
        <p:nvSpPr>
          <p:cNvPr id="1645577" name="Freeform 9"/>
          <p:cNvSpPr>
            <a:spLocks/>
          </p:cNvSpPr>
          <p:nvPr/>
        </p:nvSpPr>
        <p:spPr bwMode="auto">
          <a:xfrm>
            <a:off x="4343400" y="4572000"/>
            <a:ext cx="819150" cy="67310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0 60000 65536"/>
              <a:gd name="T9" fmla="*/ 0 60000 65536"/>
              <a:gd name="T10" fmla="*/ 0 60000 65536"/>
              <a:gd name="T11" fmla="*/ 0 60000 65536"/>
              <a:gd name="T12" fmla="*/ 0 w 240"/>
              <a:gd name="T13" fmla="*/ 0 h 224"/>
              <a:gd name="T14" fmla="*/ 240 w 240"/>
              <a:gd name="T15" fmla="*/ 224 h 224"/>
            </a:gdLst>
            <a:ahLst/>
            <a:cxnLst>
              <a:cxn ang="T8">
                <a:pos x="T0" y="T1"/>
              </a:cxn>
              <a:cxn ang="T9">
                <a:pos x="T2" y="T3"/>
              </a:cxn>
              <a:cxn ang="T10">
                <a:pos x="T4" y="T5"/>
              </a:cxn>
              <a:cxn ang="T11">
                <a:pos x="T6" y="T7"/>
              </a:cxn>
            </a:cxnLst>
            <a:rect l="T12" t="T13" r="T14" b="T15"/>
            <a:pathLst>
              <a:path w="240" h="224">
                <a:moveTo>
                  <a:pt x="168" y="224"/>
                </a:moveTo>
                <a:cubicBezTo>
                  <a:pt x="204" y="144"/>
                  <a:pt x="240" y="64"/>
                  <a:pt x="216" y="32"/>
                </a:cubicBezTo>
                <a:cubicBezTo>
                  <a:pt x="192" y="0"/>
                  <a:pt x="48" y="0"/>
                  <a:pt x="24" y="32"/>
                </a:cubicBezTo>
                <a:cubicBezTo>
                  <a:pt x="0" y="64"/>
                  <a:pt x="48" y="160"/>
                  <a:pt x="72" y="224"/>
                </a:cubicBezTo>
              </a:path>
            </a:pathLst>
          </a:custGeom>
          <a:noFill/>
          <a:ln w="38100">
            <a:solidFill>
              <a:schemeClr val="tx1"/>
            </a:solidFill>
            <a:round/>
            <a:headEnd/>
            <a:tailEnd type="triangle" w="lg" len="lg"/>
          </a:ln>
        </p:spPr>
        <p:txBody>
          <a:bodyPr>
            <a:spAutoFit/>
          </a:bodyPr>
          <a:lstStyle/>
          <a:p>
            <a:endParaRPr lang="en-US"/>
          </a:p>
        </p:txBody>
      </p:sp>
      <p:sp>
        <p:nvSpPr>
          <p:cNvPr id="1645578" name="Text Box 10"/>
          <p:cNvSpPr txBox="1">
            <a:spLocks noChangeArrowheads="1"/>
          </p:cNvSpPr>
          <p:nvPr/>
        </p:nvSpPr>
        <p:spPr bwMode="auto">
          <a:xfrm>
            <a:off x="45720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1645579" name="Text Box 11"/>
          <p:cNvSpPr txBox="1">
            <a:spLocks noChangeArrowheads="1"/>
          </p:cNvSpPr>
          <p:nvPr/>
        </p:nvSpPr>
        <p:spPr bwMode="auto">
          <a:xfrm>
            <a:off x="58674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1645580" name="Text Box 12"/>
          <p:cNvSpPr txBox="1">
            <a:spLocks noChangeArrowheads="1"/>
          </p:cNvSpPr>
          <p:nvPr/>
        </p:nvSpPr>
        <p:spPr bwMode="auto">
          <a:xfrm>
            <a:off x="5257800" y="5181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45581" name="Line 13"/>
          <p:cNvSpPr>
            <a:spLocks noChangeShapeType="1"/>
          </p:cNvSpPr>
          <p:nvPr/>
        </p:nvSpPr>
        <p:spPr bwMode="auto">
          <a:xfrm>
            <a:off x="52578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5582" name="Line 14"/>
          <p:cNvSpPr>
            <a:spLocks noChangeShapeType="1"/>
          </p:cNvSpPr>
          <p:nvPr/>
        </p:nvSpPr>
        <p:spPr bwMode="auto">
          <a:xfrm>
            <a:off x="65532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5583" name="Line 15"/>
          <p:cNvSpPr>
            <a:spLocks noChangeShapeType="1"/>
          </p:cNvSpPr>
          <p:nvPr/>
        </p:nvSpPr>
        <p:spPr bwMode="auto">
          <a:xfrm>
            <a:off x="39624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5584" name="Text Box 16"/>
          <p:cNvSpPr txBox="1">
            <a:spLocks noChangeArrowheads="1"/>
          </p:cNvSpPr>
          <p:nvPr/>
        </p:nvSpPr>
        <p:spPr bwMode="auto">
          <a:xfrm>
            <a:off x="70866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55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557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55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455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55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55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55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55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55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455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55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55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55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55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55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557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5571">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5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2" grpId="0" animBg="1"/>
      <p:bldP spid="1645573" grpId="0" animBg="1"/>
      <p:bldP spid="1645574" grpId="0" animBg="1"/>
      <p:bldP spid="1645575" grpId="0"/>
      <p:bldP spid="1645576" grpId="0"/>
      <p:bldP spid="1645577" grpId="0" animBg="1"/>
      <p:bldP spid="1645578" grpId="0"/>
      <p:bldP spid="1645579" grpId="0"/>
      <p:bldP spid="1645580" grpId="0"/>
      <p:bldP spid="1645581" grpId="0" animBg="1"/>
      <p:bldP spid="1645582" grpId="0" animBg="1"/>
      <p:bldP spid="1645583" grpId="0" animBg="1"/>
      <p:bldP spid="16455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8" name="Slide Number Placeholder 4"/>
          <p:cNvSpPr>
            <a:spLocks noGrp="1"/>
          </p:cNvSpPr>
          <p:nvPr>
            <p:ph type="sldNum" sz="quarter" idx="11"/>
          </p:nvPr>
        </p:nvSpPr>
        <p:spPr/>
        <p:txBody>
          <a:bodyPr/>
          <a:lstStyle/>
          <a:p>
            <a:pPr>
              <a:defRPr/>
            </a:pPr>
            <a:fld id="{12C8B063-0018-4D6D-BBE7-AB66879C2DC8}" type="slidenum">
              <a:rPr lang="en-US"/>
              <a:pPr>
                <a:defRPr/>
              </a:pPr>
              <a:t>12</a:t>
            </a:fld>
            <a:endParaRPr lang="en-US"/>
          </a:p>
        </p:txBody>
      </p:sp>
      <p:sp>
        <p:nvSpPr>
          <p:cNvPr id="38915" name="Rectangle 2"/>
          <p:cNvSpPr>
            <a:spLocks noGrp="1" noChangeArrowheads="1"/>
          </p:cNvSpPr>
          <p:nvPr>
            <p:ph type="title"/>
          </p:nvPr>
        </p:nvSpPr>
        <p:spPr/>
        <p:txBody>
          <a:bodyPr/>
          <a:lstStyle/>
          <a:p>
            <a:pPr eaLnBrk="1" hangingPunct="1"/>
            <a:r>
              <a:rPr lang="en-US" smtClean="0"/>
              <a:t>Reducing NFA to DFA</a:t>
            </a:r>
          </a:p>
        </p:txBody>
      </p:sp>
      <p:sp>
        <p:nvSpPr>
          <p:cNvPr id="1647619" name="Rectangle 3"/>
          <p:cNvSpPr>
            <a:spLocks noGrp="1" noChangeArrowheads="1"/>
          </p:cNvSpPr>
          <p:nvPr>
            <p:ph type="body" idx="1"/>
          </p:nvPr>
        </p:nvSpPr>
        <p:spPr>
          <a:xfrm>
            <a:off x="457200" y="1739900"/>
            <a:ext cx="8153400" cy="4876800"/>
          </a:xfrm>
        </p:spPr>
        <p:txBody>
          <a:bodyPr/>
          <a:lstStyle/>
          <a:p>
            <a:pPr eaLnBrk="1" hangingPunct="1"/>
            <a:r>
              <a:rPr lang="en-US" smtClean="0"/>
              <a:t>NFA may be reduced to DFA by explicitly tracking the set of NFA states</a:t>
            </a:r>
          </a:p>
          <a:p>
            <a:pPr eaLnBrk="1" hangingPunct="1"/>
            <a:r>
              <a:rPr lang="en-US" smtClean="0"/>
              <a:t>Intuition: build DFA where each DFA state represents a set of NFA states</a:t>
            </a:r>
          </a:p>
          <a:p>
            <a:pPr eaLnBrk="1" hangingPunct="1"/>
            <a:r>
              <a:rPr lang="en-US" smtClean="0"/>
              <a:t>Example</a:t>
            </a:r>
          </a:p>
        </p:txBody>
      </p:sp>
      <p:sp>
        <p:nvSpPr>
          <p:cNvPr id="1647620" name="Text Box 4"/>
          <p:cNvSpPr txBox="1">
            <a:spLocks noChangeArrowheads="1"/>
          </p:cNvSpPr>
          <p:nvPr/>
        </p:nvSpPr>
        <p:spPr bwMode="auto">
          <a:xfrm>
            <a:off x="5715000" y="54102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1647621" name="Text Box 5"/>
          <p:cNvSpPr txBox="1">
            <a:spLocks noChangeArrowheads="1"/>
          </p:cNvSpPr>
          <p:nvPr/>
        </p:nvSpPr>
        <p:spPr bwMode="auto">
          <a:xfrm>
            <a:off x="6400800" y="5029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47622" name="Text Box 6"/>
          <p:cNvSpPr txBox="1">
            <a:spLocks noChangeArrowheads="1"/>
          </p:cNvSpPr>
          <p:nvPr/>
        </p:nvSpPr>
        <p:spPr bwMode="auto">
          <a:xfrm>
            <a:off x="6934200" y="5410200"/>
            <a:ext cx="16764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 S2, S3</a:t>
            </a:r>
          </a:p>
        </p:txBody>
      </p:sp>
      <p:sp>
        <p:nvSpPr>
          <p:cNvPr id="1647623" name="Oval 7"/>
          <p:cNvSpPr>
            <a:spLocks noChangeArrowheads="1"/>
          </p:cNvSpPr>
          <p:nvPr/>
        </p:nvSpPr>
        <p:spPr bwMode="auto">
          <a:xfrm>
            <a:off x="5562600" y="51816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7624" name="Oval 8"/>
          <p:cNvSpPr>
            <a:spLocks noChangeArrowheads="1"/>
          </p:cNvSpPr>
          <p:nvPr/>
        </p:nvSpPr>
        <p:spPr bwMode="auto">
          <a:xfrm>
            <a:off x="12954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7625" name="Oval 9"/>
          <p:cNvSpPr>
            <a:spLocks noChangeArrowheads="1"/>
          </p:cNvSpPr>
          <p:nvPr/>
        </p:nvSpPr>
        <p:spPr bwMode="auto">
          <a:xfrm>
            <a:off x="25908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7626" name="Oval 10"/>
          <p:cNvSpPr>
            <a:spLocks noChangeArrowheads="1"/>
          </p:cNvSpPr>
          <p:nvPr/>
        </p:nvSpPr>
        <p:spPr bwMode="auto">
          <a:xfrm>
            <a:off x="3886200" y="5257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47627" name="Text Box 11"/>
          <p:cNvSpPr txBox="1">
            <a:spLocks noChangeArrowheads="1"/>
          </p:cNvSpPr>
          <p:nvPr/>
        </p:nvSpPr>
        <p:spPr bwMode="auto">
          <a:xfrm>
            <a:off x="1981200" y="43434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47628" name="Text Box 12"/>
          <p:cNvSpPr txBox="1">
            <a:spLocks noChangeArrowheads="1"/>
          </p:cNvSpPr>
          <p:nvPr/>
        </p:nvSpPr>
        <p:spPr bwMode="auto">
          <a:xfrm>
            <a:off x="3429000" y="5181600"/>
            <a:ext cx="457200" cy="519113"/>
          </a:xfrm>
          <a:prstGeom prst="rect">
            <a:avLst/>
          </a:prstGeom>
          <a:noFill/>
          <a:ln w="12700">
            <a:noFill/>
            <a:miter lim="800000"/>
            <a:headEnd/>
            <a:tailEnd/>
          </a:ln>
        </p:spPr>
        <p:txBody>
          <a:bodyPr>
            <a:spAutoFit/>
          </a:bodyPr>
          <a:lstStyle/>
          <a:p>
            <a:pPr>
              <a:spcBef>
                <a:spcPct val="50000"/>
              </a:spcBef>
            </a:pPr>
            <a:r>
              <a:rPr lang="el-GR" sz="2800">
                <a:solidFill>
                  <a:srgbClr val="0000FF"/>
                </a:solidFill>
                <a:latin typeface="Arial" charset="0"/>
              </a:rPr>
              <a:t>ε</a:t>
            </a:r>
            <a:endParaRPr lang="en-US" sz="2800">
              <a:solidFill>
                <a:srgbClr val="0000FF"/>
              </a:solidFill>
              <a:latin typeface="Arial" charset="0"/>
            </a:endParaRPr>
          </a:p>
        </p:txBody>
      </p:sp>
      <p:sp>
        <p:nvSpPr>
          <p:cNvPr id="1647629" name="Freeform 13"/>
          <p:cNvSpPr>
            <a:spLocks/>
          </p:cNvSpPr>
          <p:nvPr/>
        </p:nvSpPr>
        <p:spPr bwMode="auto">
          <a:xfrm>
            <a:off x="7391400" y="4572000"/>
            <a:ext cx="819150" cy="67310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0 60000 65536"/>
              <a:gd name="T9" fmla="*/ 0 60000 65536"/>
              <a:gd name="T10" fmla="*/ 0 60000 65536"/>
              <a:gd name="T11" fmla="*/ 0 60000 65536"/>
              <a:gd name="T12" fmla="*/ 0 w 240"/>
              <a:gd name="T13" fmla="*/ 0 h 224"/>
              <a:gd name="T14" fmla="*/ 240 w 240"/>
              <a:gd name="T15" fmla="*/ 224 h 224"/>
            </a:gdLst>
            <a:ahLst/>
            <a:cxnLst>
              <a:cxn ang="T8">
                <a:pos x="T0" y="T1"/>
              </a:cxn>
              <a:cxn ang="T9">
                <a:pos x="T2" y="T3"/>
              </a:cxn>
              <a:cxn ang="T10">
                <a:pos x="T4" y="T5"/>
              </a:cxn>
              <a:cxn ang="T11">
                <a:pos x="T6" y="T7"/>
              </a:cxn>
            </a:cxnLst>
            <a:rect l="T12" t="T13" r="T14" b="T15"/>
            <a:pathLst>
              <a:path w="240" h="224">
                <a:moveTo>
                  <a:pt x="168" y="224"/>
                </a:moveTo>
                <a:cubicBezTo>
                  <a:pt x="204" y="144"/>
                  <a:pt x="240" y="64"/>
                  <a:pt x="216" y="32"/>
                </a:cubicBezTo>
                <a:cubicBezTo>
                  <a:pt x="192" y="0"/>
                  <a:pt x="48" y="0"/>
                  <a:pt x="24" y="32"/>
                </a:cubicBezTo>
                <a:cubicBezTo>
                  <a:pt x="0" y="64"/>
                  <a:pt x="48" y="160"/>
                  <a:pt x="72" y="224"/>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1647630" name="Text Box 14"/>
          <p:cNvSpPr txBox="1">
            <a:spLocks noChangeArrowheads="1"/>
          </p:cNvSpPr>
          <p:nvPr/>
        </p:nvSpPr>
        <p:spPr bwMode="auto">
          <a:xfrm>
            <a:off x="14478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1647631" name="Text Box 15"/>
          <p:cNvSpPr txBox="1">
            <a:spLocks noChangeArrowheads="1"/>
          </p:cNvSpPr>
          <p:nvPr/>
        </p:nvSpPr>
        <p:spPr bwMode="auto">
          <a:xfrm>
            <a:off x="27432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1647632" name="Text Box 16"/>
          <p:cNvSpPr txBox="1">
            <a:spLocks noChangeArrowheads="1"/>
          </p:cNvSpPr>
          <p:nvPr/>
        </p:nvSpPr>
        <p:spPr bwMode="auto">
          <a:xfrm>
            <a:off x="2133600" y="5181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47633" name="Line 17"/>
          <p:cNvSpPr>
            <a:spLocks noChangeShapeType="1"/>
          </p:cNvSpPr>
          <p:nvPr/>
        </p:nvSpPr>
        <p:spPr bwMode="auto">
          <a:xfrm>
            <a:off x="21336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7634" name="Line 18"/>
          <p:cNvSpPr>
            <a:spLocks noChangeShapeType="1"/>
          </p:cNvSpPr>
          <p:nvPr/>
        </p:nvSpPr>
        <p:spPr bwMode="auto">
          <a:xfrm>
            <a:off x="34290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7635" name="Line 19"/>
          <p:cNvSpPr>
            <a:spLocks noChangeShapeType="1"/>
          </p:cNvSpPr>
          <p:nvPr/>
        </p:nvSpPr>
        <p:spPr bwMode="auto">
          <a:xfrm>
            <a:off x="838200" y="5715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7636" name="Line 20"/>
          <p:cNvSpPr>
            <a:spLocks noChangeShapeType="1"/>
          </p:cNvSpPr>
          <p:nvPr/>
        </p:nvSpPr>
        <p:spPr bwMode="auto">
          <a:xfrm>
            <a:off x="5105400" y="56388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7637" name="Line 21"/>
          <p:cNvSpPr>
            <a:spLocks noChangeShapeType="1"/>
          </p:cNvSpPr>
          <p:nvPr/>
        </p:nvSpPr>
        <p:spPr bwMode="auto">
          <a:xfrm>
            <a:off x="6400800" y="5562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47638" name="Line 22"/>
          <p:cNvSpPr>
            <a:spLocks noChangeShapeType="1"/>
          </p:cNvSpPr>
          <p:nvPr/>
        </p:nvSpPr>
        <p:spPr bwMode="auto">
          <a:xfrm>
            <a:off x="4953000" y="4267200"/>
            <a:ext cx="0" cy="2286000"/>
          </a:xfrm>
          <a:prstGeom prst="line">
            <a:avLst/>
          </a:prstGeom>
          <a:noFill/>
          <a:ln w="28575" cap="rnd">
            <a:solidFill>
              <a:srgbClr val="FF0000"/>
            </a:solidFill>
            <a:prstDash val="sysDot"/>
            <a:round/>
            <a:headEnd/>
            <a:tailEnd/>
          </a:ln>
        </p:spPr>
        <p:txBody>
          <a:bodyPr>
            <a:spAutoFit/>
          </a:bodyPr>
          <a:lstStyle/>
          <a:p>
            <a:endParaRPr lang="en-US"/>
          </a:p>
        </p:txBody>
      </p:sp>
      <p:sp>
        <p:nvSpPr>
          <p:cNvPr id="1647639" name="Text Box 23"/>
          <p:cNvSpPr txBox="1">
            <a:spLocks noChangeArrowheads="1"/>
          </p:cNvSpPr>
          <p:nvPr/>
        </p:nvSpPr>
        <p:spPr bwMode="auto">
          <a:xfrm>
            <a:off x="2438400" y="61722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NFA</a:t>
            </a:r>
          </a:p>
        </p:txBody>
      </p:sp>
      <p:sp>
        <p:nvSpPr>
          <p:cNvPr id="1647640" name="Text Box 24"/>
          <p:cNvSpPr txBox="1">
            <a:spLocks noChangeArrowheads="1"/>
          </p:cNvSpPr>
          <p:nvPr/>
        </p:nvSpPr>
        <p:spPr bwMode="auto">
          <a:xfrm>
            <a:off x="6400800" y="61722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DFA</a:t>
            </a:r>
          </a:p>
        </p:txBody>
      </p:sp>
      <p:sp>
        <p:nvSpPr>
          <p:cNvPr id="1647641" name="Text Box 25"/>
          <p:cNvSpPr txBox="1">
            <a:spLocks noChangeArrowheads="1"/>
          </p:cNvSpPr>
          <p:nvPr/>
        </p:nvSpPr>
        <p:spPr bwMode="auto">
          <a:xfrm>
            <a:off x="4038600" y="54864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23580" name="AutoShape 26"/>
          <p:cNvSpPr>
            <a:spLocks noChangeArrowheads="1"/>
          </p:cNvSpPr>
          <p:nvPr/>
        </p:nvSpPr>
        <p:spPr bwMode="auto">
          <a:xfrm>
            <a:off x="6934200" y="5257800"/>
            <a:ext cx="1676400" cy="762000"/>
          </a:xfrm>
          <a:prstGeom prst="roundRect">
            <a:avLst>
              <a:gd name="adj" fmla="val 16667"/>
            </a:avLst>
          </a:prstGeom>
          <a:noFill/>
          <a:ln w="38100">
            <a:solidFill>
              <a:schemeClr val="tx1"/>
            </a:solidFill>
            <a:round/>
            <a:headEnd/>
            <a:tailEnd/>
          </a:ln>
        </p:spPr>
        <p:txBody>
          <a:bodyPr anchor="ctr">
            <a:spAutoFit/>
          </a:bodyPr>
          <a:lstStyle/>
          <a:p>
            <a:endParaRPr lang="en-US"/>
          </a:p>
        </p:txBody>
      </p:sp>
      <p:sp>
        <p:nvSpPr>
          <p:cNvPr id="29" name="Text Box 11"/>
          <p:cNvSpPr txBox="1">
            <a:spLocks noChangeArrowheads="1"/>
          </p:cNvSpPr>
          <p:nvPr/>
        </p:nvSpPr>
        <p:spPr bwMode="auto">
          <a:xfrm>
            <a:off x="7772400" y="41910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30" name="Freeform 13"/>
          <p:cNvSpPr>
            <a:spLocks/>
          </p:cNvSpPr>
          <p:nvPr/>
        </p:nvSpPr>
        <p:spPr bwMode="auto">
          <a:xfrm>
            <a:off x="1371600" y="4648200"/>
            <a:ext cx="819150" cy="67310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0 60000 65536"/>
              <a:gd name="T9" fmla="*/ 0 60000 65536"/>
              <a:gd name="T10" fmla="*/ 0 60000 65536"/>
              <a:gd name="T11" fmla="*/ 0 60000 65536"/>
              <a:gd name="T12" fmla="*/ 0 w 240"/>
              <a:gd name="T13" fmla="*/ 0 h 224"/>
              <a:gd name="T14" fmla="*/ 240 w 240"/>
              <a:gd name="T15" fmla="*/ 224 h 224"/>
            </a:gdLst>
            <a:ahLst/>
            <a:cxnLst>
              <a:cxn ang="T8">
                <a:pos x="T0" y="T1"/>
              </a:cxn>
              <a:cxn ang="T9">
                <a:pos x="T2" y="T3"/>
              </a:cxn>
              <a:cxn ang="T10">
                <a:pos x="T4" y="T5"/>
              </a:cxn>
              <a:cxn ang="T11">
                <a:pos x="T6" y="T7"/>
              </a:cxn>
            </a:cxnLst>
            <a:rect l="T12" t="T13" r="T14" b="T15"/>
            <a:pathLst>
              <a:path w="240" h="224">
                <a:moveTo>
                  <a:pt x="168" y="224"/>
                </a:moveTo>
                <a:cubicBezTo>
                  <a:pt x="204" y="144"/>
                  <a:pt x="240" y="64"/>
                  <a:pt x="216" y="32"/>
                </a:cubicBezTo>
                <a:cubicBezTo>
                  <a:pt x="192" y="0"/>
                  <a:pt x="48" y="0"/>
                  <a:pt x="24" y="32"/>
                </a:cubicBezTo>
                <a:cubicBezTo>
                  <a:pt x="0" y="64"/>
                  <a:pt x="48" y="160"/>
                  <a:pt x="72" y="224"/>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76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7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47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76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76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76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76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76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476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76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76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76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76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76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476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476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476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476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476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476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476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476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76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476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620" grpId="0"/>
      <p:bldP spid="1647621" grpId="0"/>
      <p:bldP spid="1647622" grpId="0"/>
      <p:bldP spid="1647623" grpId="0" animBg="1"/>
      <p:bldP spid="1647624" grpId="0" animBg="1"/>
      <p:bldP spid="1647625" grpId="0" animBg="1"/>
      <p:bldP spid="1647626" grpId="0" animBg="1"/>
      <p:bldP spid="1647627" grpId="0"/>
      <p:bldP spid="1647628" grpId="0"/>
      <p:bldP spid="1647629" grpId="0" animBg="1"/>
      <p:bldP spid="1647630" grpId="0"/>
      <p:bldP spid="1647631" grpId="0"/>
      <p:bldP spid="1647632" grpId="0"/>
      <p:bldP spid="1647633" grpId="0" animBg="1"/>
      <p:bldP spid="1647634" grpId="0" animBg="1"/>
      <p:bldP spid="1647635" grpId="0" animBg="1"/>
      <p:bldP spid="1647636" grpId="0" animBg="1"/>
      <p:bldP spid="1647637" grpId="0" animBg="1"/>
      <p:bldP spid="1647638" grpId="0" animBg="1"/>
      <p:bldP spid="1647639" grpId="0"/>
      <p:bldP spid="1647640" grpId="0"/>
      <p:bldP spid="1647641" grpId="0"/>
      <p:bldP spid="23580" grpId="0" animBg="1"/>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5" name="Slide Number Placeholder 4"/>
          <p:cNvSpPr>
            <a:spLocks noGrp="1"/>
          </p:cNvSpPr>
          <p:nvPr>
            <p:ph type="sldNum" sz="quarter" idx="11"/>
          </p:nvPr>
        </p:nvSpPr>
        <p:spPr/>
        <p:txBody>
          <a:bodyPr/>
          <a:lstStyle/>
          <a:p>
            <a:pPr>
              <a:defRPr/>
            </a:pPr>
            <a:fld id="{9E323A16-71F2-40F6-8915-1BF87D0F7A9C}" type="slidenum">
              <a:rPr lang="en-US"/>
              <a:pPr>
                <a:defRPr/>
              </a:pPr>
              <a:t>13</a:t>
            </a:fld>
            <a:endParaRPr lang="en-US"/>
          </a:p>
        </p:txBody>
      </p:sp>
      <p:sp>
        <p:nvSpPr>
          <p:cNvPr id="40963" name="Rectangle 2"/>
          <p:cNvSpPr>
            <a:spLocks noGrp="1" noChangeArrowheads="1"/>
          </p:cNvSpPr>
          <p:nvPr>
            <p:ph type="title"/>
          </p:nvPr>
        </p:nvSpPr>
        <p:spPr/>
        <p:txBody>
          <a:bodyPr/>
          <a:lstStyle/>
          <a:p>
            <a:pPr eaLnBrk="1" hangingPunct="1"/>
            <a:r>
              <a:rPr lang="en-US" smtClean="0"/>
              <a:t>Reducing NFA to DFA (cont.)</a:t>
            </a:r>
          </a:p>
        </p:txBody>
      </p:sp>
      <p:sp>
        <p:nvSpPr>
          <p:cNvPr id="25605" name="Rectangle 3"/>
          <p:cNvSpPr>
            <a:spLocks noGrp="1" noChangeArrowheads="1"/>
          </p:cNvSpPr>
          <p:nvPr>
            <p:ph type="body" idx="1"/>
          </p:nvPr>
        </p:nvSpPr>
        <p:spPr/>
        <p:txBody>
          <a:bodyPr/>
          <a:lstStyle/>
          <a:p>
            <a:pPr eaLnBrk="1" hangingPunct="1"/>
            <a:r>
              <a:rPr lang="en-US" smtClean="0"/>
              <a:t>Reduction applied using the </a:t>
            </a:r>
            <a:r>
              <a:rPr lang="en-US" smtClean="0">
                <a:solidFill>
                  <a:srgbClr val="FF0000"/>
                </a:solidFill>
              </a:rPr>
              <a:t>subset</a:t>
            </a:r>
            <a:r>
              <a:rPr lang="en-US" smtClean="0"/>
              <a:t> algorithm</a:t>
            </a:r>
          </a:p>
          <a:p>
            <a:pPr lvl="1" eaLnBrk="1" hangingPunct="1"/>
            <a:r>
              <a:rPr lang="en-US" smtClean="0"/>
              <a:t>DFA state is a subset of set of all NFA states</a:t>
            </a:r>
          </a:p>
          <a:p>
            <a:pPr eaLnBrk="1" hangingPunct="1"/>
            <a:r>
              <a:rPr lang="en-US" smtClean="0"/>
              <a:t>Algorithm</a:t>
            </a:r>
          </a:p>
          <a:p>
            <a:pPr lvl="1" eaLnBrk="1" hangingPunct="1"/>
            <a:r>
              <a:rPr lang="en-US" smtClean="0"/>
              <a:t>Input</a:t>
            </a:r>
          </a:p>
          <a:p>
            <a:pPr lvl="2" eaLnBrk="1" hangingPunct="1"/>
            <a:r>
              <a:rPr lang="en-US" smtClean="0">
                <a:solidFill>
                  <a:srgbClr val="0000FF"/>
                </a:solidFill>
              </a:rPr>
              <a:t>NFA (Σ, Q, q</a:t>
            </a:r>
            <a:r>
              <a:rPr lang="en-US" baseline="-25000" smtClean="0">
                <a:solidFill>
                  <a:srgbClr val="0000FF"/>
                </a:solidFill>
              </a:rPr>
              <a:t>0</a:t>
            </a:r>
            <a:r>
              <a:rPr lang="en-US" smtClean="0">
                <a:solidFill>
                  <a:srgbClr val="0000FF"/>
                </a:solidFill>
              </a:rPr>
              <a:t>, F</a:t>
            </a:r>
            <a:r>
              <a:rPr lang="en-US" baseline="-25000" smtClean="0">
                <a:solidFill>
                  <a:srgbClr val="0000FF"/>
                </a:solidFill>
              </a:rPr>
              <a:t>n</a:t>
            </a:r>
            <a:r>
              <a:rPr lang="en-US" smtClean="0">
                <a:solidFill>
                  <a:srgbClr val="0000FF"/>
                </a:solidFill>
              </a:rPr>
              <a:t>, </a:t>
            </a:r>
            <a:r>
              <a:rPr lang="en-US" smtClean="0">
                <a:solidFill>
                  <a:srgbClr val="0000FF"/>
                </a:solidFill>
                <a:sym typeface="Symbol" pitchFamily="18" charset="2"/>
              </a:rPr>
              <a:t></a:t>
            </a:r>
            <a:r>
              <a:rPr lang="en-US" baseline="-25000" smtClean="0">
                <a:solidFill>
                  <a:srgbClr val="0000FF"/>
                </a:solidFill>
                <a:sym typeface="Symbol" pitchFamily="18" charset="2"/>
              </a:rPr>
              <a:t>n</a:t>
            </a:r>
            <a:r>
              <a:rPr lang="en-US" smtClean="0">
                <a:solidFill>
                  <a:srgbClr val="0000FF"/>
                </a:solidFill>
              </a:rPr>
              <a:t>)</a:t>
            </a:r>
            <a:endParaRPr lang="en-US" smtClean="0"/>
          </a:p>
          <a:p>
            <a:pPr lvl="1" eaLnBrk="1" hangingPunct="1"/>
            <a:r>
              <a:rPr lang="en-US" smtClean="0"/>
              <a:t>Output</a:t>
            </a:r>
          </a:p>
          <a:p>
            <a:pPr lvl="2" eaLnBrk="1" hangingPunct="1"/>
            <a:r>
              <a:rPr lang="en-US" smtClean="0">
                <a:solidFill>
                  <a:srgbClr val="0000FF"/>
                </a:solidFill>
              </a:rPr>
              <a:t>DFA (Σ, R, r</a:t>
            </a:r>
            <a:r>
              <a:rPr lang="en-US" baseline="-25000" smtClean="0">
                <a:solidFill>
                  <a:srgbClr val="0000FF"/>
                </a:solidFill>
              </a:rPr>
              <a:t>0</a:t>
            </a:r>
            <a:r>
              <a:rPr lang="en-US" smtClean="0">
                <a:solidFill>
                  <a:srgbClr val="0000FF"/>
                </a:solidFill>
              </a:rPr>
              <a:t>, F</a:t>
            </a:r>
            <a:r>
              <a:rPr lang="en-US" baseline="-25000" smtClean="0">
                <a:solidFill>
                  <a:srgbClr val="0000FF"/>
                </a:solidFill>
              </a:rPr>
              <a:t>d</a:t>
            </a:r>
            <a:r>
              <a:rPr lang="en-US" smtClean="0">
                <a:solidFill>
                  <a:srgbClr val="0000FF"/>
                </a:solidFill>
              </a:rPr>
              <a:t>, </a:t>
            </a:r>
            <a:r>
              <a:rPr lang="en-US" smtClean="0">
                <a:solidFill>
                  <a:srgbClr val="0000FF"/>
                </a:solidFill>
                <a:sym typeface="Symbol" pitchFamily="18" charset="2"/>
              </a:rPr>
              <a:t></a:t>
            </a:r>
            <a:r>
              <a:rPr lang="en-US" baseline="-25000" smtClean="0">
                <a:solidFill>
                  <a:srgbClr val="0000FF"/>
                </a:solidFill>
                <a:sym typeface="Symbol" pitchFamily="18" charset="2"/>
              </a:rPr>
              <a:t>d</a:t>
            </a:r>
            <a:r>
              <a:rPr lang="en-US" smtClean="0">
                <a:solidFill>
                  <a:srgbClr val="0000FF"/>
                </a:solidFill>
              </a:rPr>
              <a:t>)</a:t>
            </a:r>
            <a:endParaRPr lang="en-US" smtClean="0"/>
          </a:p>
          <a:p>
            <a:pPr lvl="1" eaLnBrk="1" hangingPunct="1"/>
            <a:r>
              <a:rPr lang="en-US" smtClean="0"/>
              <a:t>Using</a:t>
            </a:r>
          </a:p>
          <a:p>
            <a:pPr lvl="2" eaLnBrk="1" hangingPunct="1"/>
            <a:r>
              <a:rPr lang="el-GR" smtClean="0"/>
              <a:t>ε</a:t>
            </a:r>
            <a:r>
              <a:rPr lang="en-US" smtClean="0"/>
              <a:t>-closure(p)</a:t>
            </a:r>
          </a:p>
          <a:p>
            <a:pPr lvl="2" eaLnBrk="1" hangingPunct="1"/>
            <a:r>
              <a:rPr lang="en-US" smtClean="0"/>
              <a:t>move(p,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8" name="Slide Number Placeholder 4"/>
          <p:cNvSpPr>
            <a:spLocks noGrp="1"/>
          </p:cNvSpPr>
          <p:nvPr>
            <p:ph type="sldNum" sz="quarter" idx="11"/>
          </p:nvPr>
        </p:nvSpPr>
        <p:spPr/>
        <p:txBody>
          <a:bodyPr/>
          <a:lstStyle/>
          <a:p>
            <a:pPr>
              <a:defRPr/>
            </a:pPr>
            <a:fld id="{221DDE3F-5DED-48D3-8BC8-3FEA6BD8CF78}" type="slidenum">
              <a:rPr lang="en-US"/>
              <a:pPr>
                <a:defRPr/>
              </a:pPr>
              <a:t>14</a:t>
            </a:fld>
            <a:endParaRPr lang="en-US"/>
          </a:p>
        </p:txBody>
      </p:sp>
      <p:sp>
        <p:nvSpPr>
          <p:cNvPr id="43011" name="Rectangle 2"/>
          <p:cNvSpPr>
            <a:spLocks noGrp="1" noChangeArrowheads="1"/>
          </p:cNvSpPr>
          <p:nvPr>
            <p:ph type="title"/>
          </p:nvPr>
        </p:nvSpPr>
        <p:spPr/>
        <p:txBody>
          <a:bodyPr/>
          <a:lstStyle/>
          <a:p>
            <a:pPr eaLnBrk="1" hangingPunct="1"/>
            <a:r>
              <a:rPr lang="el-GR" smtClean="0"/>
              <a:t>ε</a:t>
            </a:r>
            <a:r>
              <a:rPr lang="en-US" smtClean="0">
                <a:sym typeface="Symbol" pitchFamily="18" charset="2"/>
              </a:rPr>
              <a:t>-transitions</a:t>
            </a:r>
            <a:r>
              <a:rPr lang="el-GR" smtClean="0"/>
              <a:t> </a:t>
            </a:r>
            <a:r>
              <a:rPr lang="en-US" smtClean="0"/>
              <a:t>and </a:t>
            </a:r>
            <a:r>
              <a:rPr lang="el-GR" smtClean="0"/>
              <a:t>ε</a:t>
            </a:r>
            <a:r>
              <a:rPr lang="en-US" smtClean="0"/>
              <a:t>-closure</a:t>
            </a:r>
          </a:p>
        </p:txBody>
      </p:sp>
      <p:sp>
        <p:nvSpPr>
          <p:cNvPr id="1651715" name="Rectangle 3"/>
          <p:cNvSpPr>
            <a:spLocks noGrp="1" noChangeArrowheads="1"/>
          </p:cNvSpPr>
          <p:nvPr>
            <p:ph type="body" idx="1"/>
          </p:nvPr>
        </p:nvSpPr>
        <p:spPr>
          <a:xfrm>
            <a:off x="457200" y="1524000"/>
            <a:ext cx="8305800" cy="5105400"/>
          </a:xfrm>
        </p:spPr>
        <p:txBody>
          <a:bodyPr/>
          <a:lstStyle/>
          <a:p>
            <a:pPr eaLnBrk="1" hangingPunct="1">
              <a:lnSpc>
                <a:spcPct val="90000"/>
              </a:lnSpc>
            </a:pPr>
            <a:r>
              <a:rPr lang="en-US" smtClean="0"/>
              <a:t>We say </a:t>
            </a:r>
            <a:r>
              <a:rPr lang="en-US" smtClean="0">
                <a:solidFill>
                  <a:srgbClr val="FF0000"/>
                </a:solidFill>
              </a:rPr>
              <a:t>p </a:t>
            </a:r>
            <a:r>
              <a:rPr lang="en-US" sz="3200" b="1" smtClean="0">
                <a:solidFill>
                  <a:srgbClr val="FF0000"/>
                </a:solidFill>
                <a:cs typeface="Arial" charset="0"/>
              </a:rPr>
              <a:t>→</a:t>
            </a:r>
            <a:r>
              <a:rPr lang="en-US" smtClean="0">
                <a:solidFill>
                  <a:srgbClr val="FF0000"/>
                </a:solidFill>
              </a:rPr>
              <a:t> q</a:t>
            </a:r>
            <a:r>
              <a:rPr lang="en-US" smtClean="0"/>
              <a:t> if it is possible to go from state p to state q by taking only </a:t>
            </a:r>
            <a:r>
              <a:rPr lang="en-US" smtClean="0">
                <a:sym typeface="Symbol" pitchFamily="18" charset="2"/>
              </a:rPr>
              <a:t>-transitions</a:t>
            </a:r>
          </a:p>
          <a:p>
            <a:pPr lvl="1" eaLnBrk="1" hangingPunct="1">
              <a:lnSpc>
                <a:spcPct val="90000"/>
              </a:lnSpc>
            </a:pPr>
            <a:r>
              <a:rPr lang="en-US" smtClean="0">
                <a:sym typeface="Symbol" pitchFamily="18" charset="2"/>
              </a:rPr>
              <a:t>If  p, p</a:t>
            </a:r>
            <a:r>
              <a:rPr lang="en-US" baseline="-25000" smtClean="0"/>
              <a:t>1</a:t>
            </a:r>
            <a:r>
              <a:rPr lang="en-US" smtClean="0">
                <a:sym typeface="Symbol" pitchFamily="18" charset="2"/>
              </a:rPr>
              <a:t>, p</a:t>
            </a:r>
            <a:r>
              <a:rPr lang="en-US" baseline="-25000" smtClean="0"/>
              <a:t>2</a:t>
            </a:r>
            <a:r>
              <a:rPr lang="en-US" smtClean="0">
                <a:sym typeface="Symbol" pitchFamily="18" charset="2"/>
              </a:rPr>
              <a:t>, … p</a:t>
            </a:r>
            <a:r>
              <a:rPr lang="en-US" baseline="-25000" smtClean="0"/>
              <a:t>n</a:t>
            </a:r>
            <a:r>
              <a:rPr lang="en-US" smtClean="0">
                <a:sym typeface="Symbol" pitchFamily="18" charset="2"/>
              </a:rPr>
              <a:t>, q  Q, such that {p,ε,p</a:t>
            </a:r>
            <a:r>
              <a:rPr lang="en-US" baseline="-25000" smtClean="0">
                <a:sym typeface="Symbol" pitchFamily="18" charset="2"/>
              </a:rPr>
              <a:t>1</a:t>
            </a:r>
            <a:r>
              <a:rPr lang="en-US" smtClean="0">
                <a:sym typeface="Symbol" pitchFamily="18" charset="2"/>
              </a:rPr>
              <a:t>} </a:t>
            </a:r>
            <a:r>
              <a:rPr lang="en-US" smtClean="0">
                <a:ea typeface="Arial Unicode MS" pitchFamily="34" charset="-128"/>
                <a:cs typeface="Arial Unicode MS" pitchFamily="34" charset="-128"/>
                <a:sym typeface="Symbol" pitchFamily="18" charset="2"/>
              </a:rPr>
              <a:t>∈ </a:t>
            </a:r>
            <a:r>
              <a:rPr lang="en-US" smtClean="0">
                <a:ea typeface="Arial Unicode MS" pitchFamily="34" charset="-128"/>
                <a:cs typeface="Arial Unicode MS" pitchFamily="34" charset="-128"/>
              </a:rPr>
              <a:t>δ</a:t>
            </a:r>
            <a:r>
              <a:rPr lang="en-US" smtClean="0">
                <a:sym typeface="Symbol" pitchFamily="18" charset="2"/>
              </a:rPr>
              <a:t>, {p</a:t>
            </a:r>
            <a:r>
              <a:rPr lang="en-US" baseline="-25000" smtClean="0">
                <a:sym typeface="Symbol" pitchFamily="18" charset="2"/>
              </a:rPr>
              <a:t>1</a:t>
            </a:r>
            <a:r>
              <a:rPr lang="en-US" smtClean="0">
                <a:sym typeface="Symbol" pitchFamily="18" charset="2"/>
              </a:rPr>
              <a:t>,ε,p</a:t>
            </a:r>
            <a:r>
              <a:rPr lang="en-US" baseline="-25000" smtClean="0">
                <a:sym typeface="Symbol" pitchFamily="18" charset="2"/>
              </a:rPr>
              <a:t>2</a:t>
            </a:r>
            <a:r>
              <a:rPr lang="en-US" smtClean="0">
                <a:sym typeface="Symbol" pitchFamily="18" charset="2"/>
              </a:rPr>
              <a:t>} </a:t>
            </a:r>
            <a:r>
              <a:rPr lang="en-US" smtClean="0">
                <a:ea typeface="Arial Unicode MS" pitchFamily="34" charset="-128"/>
                <a:cs typeface="Arial Unicode MS" pitchFamily="34" charset="-128"/>
                <a:sym typeface="Symbol" pitchFamily="18" charset="2"/>
              </a:rPr>
              <a:t>∈ </a:t>
            </a:r>
            <a:r>
              <a:rPr lang="en-US" smtClean="0">
                <a:ea typeface="Arial Unicode MS" pitchFamily="34" charset="-128"/>
                <a:cs typeface="Arial Unicode MS" pitchFamily="34" charset="-128"/>
              </a:rPr>
              <a:t>δ</a:t>
            </a:r>
            <a:r>
              <a:rPr lang="en-US" smtClean="0">
                <a:sym typeface="Symbol" pitchFamily="18" charset="2"/>
              </a:rPr>
              <a:t>, … , {p</a:t>
            </a:r>
            <a:r>
              <a:rPr lang="en-US" baseline="-25000" smtClean="0">
                <a:sym typeface="Symbol" pitchFamily="18" charset="2"/>
              </a:rPr>
              <a:t>n</a:t>
            </a:r>
            <a:r>
              <a:rPr lang="en-US" smtClean="0">
                <a:sym typeface="Symbol" pitchFamily="18" charset="2"/>
              </a:rPr>
              <a:t>,ε,q} </a:t>
            </a:r>
            <a:r>
              <a:rPr lang="en-US" smtClean="0">
                <a:ea typeface="Arial Unicode MS" pitchFamily="34" charset="-128"/>
                <a:cs typeface="Arial Unicode MS" pitchFamily="34" charset="-128"/>
                <a:sym typeface="Symbol" pitchFamily="18" charset="2"/>
              </a:rPr>
              <a:t>∈ </a:t>
            </a:r>
            <a:r>
              <a:rPr lang="en-US" smtClean="0">
                <a:ea typeface="Arial Unicode MS" pitchFamily="34" charset="-128"/>
                <a:cs typeface="Arial Unicode MS" pitchFamily="34" charset="-128"/>
              </a:rPr>
              <a:t>δ</a:t>
            </a:r>
            <a:endParaRPr lang="en-US" smtClean="0">
              <a:sym typeface="Symbol" pitchFamily="18" charset="2"/>
            </a:endParaRPr>
          </a:p>
          <a:p>
            <a:pPr eaLnBrk="1" hangingPunct="1">
              <a:lnSpc>
                <a:spcPct val="90000"/>
              </a:lnSpc>
            </a:pPr>
            <a:r>
              <a:rPr lang="el-GR" smtClean="0"/>
              <a:t>ε</a:t>
            </a:r>
            <a:r>
              <a:rPr lang="en-US" smtClean="0"/>
              <a:t>-closure(p) is defined as the set of states reachable from p using </a:t>
            </a:r>
            <a:r>
              <a:rPr lang="el-GR" smtClean="0"/>
              <a:t>ε</a:t>
            </a:r>
            <a:r>
              <a:rPr lang="en-US" smtClean="0">
                <a:sym typeface="Symbol" pitchFamily="18" charset="2"/>
              </a:rPr>
              <a:t>-transitions alone</a:t>
            </a:r>
          </a:p>
          <a:p>
            <a:pPr lvl="1" eaLnBrk="1" hangingPunct="1">
              <a:lnSpc>
                <a:spcPct val="90000"/>
              </a:lnSpc>
            </a:pPr>
            <a:r>
              <a:rPr lang="en-US" smtClean="0"/>
              <a:t>Set of states q such that p </a:t>
            </a:r>
            <a:r>
              <a:rPr lang="en-US" sz="2800" b="1" smtClean="0">
                <a:cs typeface="Arial" charset="0"/>
              </a:rPr>
              <a:t>→</a:t>
            </a:r>
            <a:r>
              <a:rPr lang="en-US" smtClean="0"/>
              <a:t> q</a:t>
            </a:r>
          </a:p>
          <a:p>
            <a:pPr lvl="1" eaLnBrk="1" hangingPunct="1">
              <a:lnSpc>
                <a:spcPct val="90000"/>
              </a:lnSpc>
            </a:pPr>
            <a:r>
              <a:rPr lang="el-GR" smtClean="0"/>
              <a:t>ε</a:t>
            </a:r>
            <a:r>
              <a:rPr lang="en-US" smtClean="0"/>
              <a:t>-closure(p) = </a:t>
            </a:r>
            <a:r>
              <a:rPr lang="en-US" smtClean="0">
                <a:sym typeface="Symbol" pitchFamily="18" charset="2"/>
              </a:rPr>
              <a:t>{q | </a:t>
            </a:r>
            <a:r>
              <a:rPr lang="en-US" smtClean="0"/>
              <a:t>p </a:t>
            </a:r>
            <a:r>
              <a:rPr lang="en-US" smtClean="0">
                <a:cs typeface="Arial" charset="0"/>
              </a:rPr>
              <a:t>→</a:t>
            </a:r>
            <a:r>
              <a:rPr lang="en-US" smtClean="0"/>
              <a:t> q</a:t>
            </a:r>
            <a:r>
              <a:rPr lang="en-US" smtClean="0">
                <a:sym typeface="Symbol" pitchFamily="18" charset="2"/>
              </a:rPr>
              <a:t> }</a:t>
            </a:r>
          </a:p>
          <a:p>
            <a:pPr lvl="1" eaLnBrk="1" hangingPunct="1">
              <a:lnSpc>
                <a:spcPct val="90000"/>
              </a:lnSpc>
            </a:pPr>
            <a:r>
              <a:rPr lang="en-US" smtClean="0"/>
              <a:t>Note: </a:t>
            </a:r>
          </a:p>
          <a:p>
            <a:pPr lvl="2" eaLnBrk="1" hangingPunct="1">
              <a:lnSpc>
                <a:spcPct val="90000"/>
              </a:lnSpc>
            </a:pPr>
            <a:r>
              <a:rPr lang="el-GR" smtClean="0"/>
              <a:t>ε</a:t>
            </a:r>
            <a:r>
              <a:rPr lang="en-US" smtClean="0"/>
              <a:t>-closure(p) always includes p</a:t>
            </a:r>
          </a:p>
          <a:p>
            <a:pPr lvl="2" eaLnBrk="1" hangingPunct="1">
              <a:lnSpc>
                <a:spcPct val="90000"/>
              </a:lnSpc>
            </a:pPr>
            <a:r>
              <a:rPr lang="el-GR" smtClean="0"/>
              <a:t>ε</a:t>
            </a:r>
            <a:r>
              <a:rPr lang="en-US" smtClean="0"/>
              <a:t>-closure() may be applied to set of states (take union)</a:t>
            </a:r>
          </a:p>
        </p:txBody>
      </p:sp>
      <p:sp>
        <p:nvSpPr>
          <p:cNvPr id="43013" name="Text Box 4"/>
          <p:cNvSpPr txBox="1">
            <a:spLocks noChangeArrowheads="1"/>
          </p:cNvSpPr>
          <p:nvPr/>
        </p:nvSpPr>
        <p:spPr bwMode="auto">
          <a:xfrm>
            <a:off x="2438400" y="1704975"/>
            <a:ext cx="381000" cy="457200"/>
          </a:xfrm>
          <a:prstGeom prst="rect">
            <a:avLst/>
          </a:prstGeom>
          <a:noFill/>
          <a:ln w="12700">
            <a:noFill/>
            <a:miter lim="800000"/>
            <a:headEnd/>
            <a:tailEnd/>
          </a:ln>
        </p:spPr>
        <p:txBody>
          <a:bodyPr>
            <a:spAutoFit/>
          </a:bodyPr>
          <a:lstStyle/>
          <a:p>
            <a:pPr>
              <a:spcBef>
                <a:spcPct val="50000"/>
              </a:spcBef>
            </a:pPr>
            <a:r>
              <a:rPr lang="el-GR" sz="2400">
                <a:solidFill>
                  <a:srgbClr val="FF0000"/>
                </a:solidFill>
                <a:latin typeface="Arial" charset="0"/>
              </a:rPr>
              <a:t>ε</a:t>
            </a:r>
            <a:endParaRPr lang="en-US">
              <a:solidFill>
                <a:srgbClr val="FF0000"/>
              </a:solidFill>
              <a:latin typeface="Arial" charset="0"/>
            </a:endParaRPr>
          </a:p>
        </p:txBody>
      </p:sp>
      <p:sp>
        <p:nvSpPr>
          <p:cNvPr id="1651717" name="Text Box 5"/>
          <p:cNvSpPr txBox="1">
            <a:spLocks noChangeArrowheads="1"/>
          </p:cNvSpPr>
          <p:nvPr/>
        </p:nvSpPr>
        <p:spPr bwMode="auto">
          <a:xfrm>
            <a:off x="4876800" y="4251325"/>
            <a:ext cx="381000" cy="396875"/>
          </a:xfrm>
          <a:prstGeom prst="rect">
            <a:avLst/>
          </a:prstGeom>
          <a:noFill/>
          <a:ln w="12700">
            <a:noFill/>
            <a:miter lim="800000"/>
            <a:headEnd/>
            <a:tailEnd/>
          </a:ln>
        </p:spPr>
        <p:txBody>
          <a:bodyPr>
            <a:spAutoFit/>
          </a:bodyPr>
          <a:lstStyle/>
          <a:p>
            <a:pPr>
              <a:spcBef>
                <a:spcPct val="50000"/>
              </a:spcBef>
            </a:pPr>
            <a:r>
              <a:rPr lang="el-GR">
                <a:solidFill>
                  <a:srgbClr val="FF0000"/>
                </a:solidFill>
                <a:latin typeface="Arial" charset="0"/>
              </a:rPr>
              <a:t>ε</a:t>
            </a:r>
            <a:endParaRPr lang="en-US" sz="1600">
              <a:solidFill>
                <a:srgbClr val="FF0000"/>
              </a:solidFill>
              <a:latin typeface="Arial" charset="0"/>
            </a:endParaRPr>
          </a:p>
        </p:txBody>
      </p:sp>
      <p:sp>
        <p:nvSpPr>
          <p:cNvPr id="1651718" name="Text Box 6"/>
          <p:cNvSpPr txBox="1">
            <a:spLocks noChangeArrowheads="1"/>
          </p:cNvSpPr>
          <p:nvPr/>
        </p:nvSpPr>
        <p:spPr bwMode="auto">
          <a:xfrm>
            <a:off x="3962400" y="4632325"/>
            <a:ext cx="381000" cy="396875"/>
          </a:xfrm>
          <a:prstGeom prst="rect">
            <a:avLst/>
          </a:prstGeom>
          <a:noFill/>
          <a:ln w="12700">
            <a:noFill/>
            <a:miter lim="800000"/>
            <a:headEnd/>
            <a:tailEnd/>
          </a:ln>
        </p:spPr>
        <p:txBody>
          <a:bodyPr>
            <a:spAutoFit/>
          </a:bodyPr>
          <a:lstStyle/>
          <a:p>
            <a:pPr>
              <a:spcBef>
                <a:spcPct val="50000"/>
              </a:spcBef>
            </a:pPr>
            <a:r>
              <a:rPr lang="el-GR">
                <a:solidFill>
                  <a:srgbClr val="FF0000"/>
                </a:solidFill>
                <a:latin typeface="Arial" charset="0"/>
              </a:rPr>
              <a:t>ε</a:t>
            </a:r>
            <a:endParaRPr lang="en-US" sz="1600">
              <a:solidFill>
                <a:srgbClr val="FF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1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1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17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17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1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1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5171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517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51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1717" grpId="0"/>
      <p:bldP spid="16517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6" name="Slide Number Placeholder 4"/>
          <p:cNvSpPr>
            <a:spLocks noGrp="1"/>
          </p:cNvSpPr>
          <p:nvPr>
            <p:ph type="sldNum" sz="quarter" idx="11"/>
          </p:nvPr>
        </p:nvSpPr>
        <p:spPr/>
        <p:txBody>
          <a:bodyPr/>
          <a:lstStyle/>
          <a:p>
            <a:pPr>
              <a:defRPr/>
            </a:pPr>
            <a:fld id="{1FF9862F-AB3A-4EA2-8462-89DE9505F014}" type="slidenum">
              <a:rPr lang="en-US"/>
              <a:pPr>
                <a:defRPr/>
              </a:pPr>
              <a:t>15</a:t>
            </a:fld>
            <a:endParaRPr lang="en-US"/>
          </a:p>
        </p:txBody>
      </p:sp>
      <p:sp>
        <p:nvSpPr>
          <p:cNvPr id="45059" name="Rectangle 2"/>
          <p:cNvSpPr>
            <a:spLocks noGrp="1" noChangeArrowheads="1"/>
          </p:cNvSpPr>
          <p:nvPr>
            <p:ph type="title"/>
          </p:nvPr>
        </p:nvSpPr>
        <p:spPr/>
        <p:txBody>
          <a:bodyPr/>
          <a:lstStyle/>
          <a:p>
            <a:pPr eaLnBrk="1" hangingPunct="1"/>
            <a:r>
              <a:rPr lang="el-GR" smtClean="0"/>
              <a:t>ε</a:t>
            </a:r>
            <a:r>
              <a:rPr lang="en-US" smtClean="0"/>
              <a:t>-closure: Example 1 </a:t>
            </a:r>
          </a:p>
        </p:txBody>
      </p:sp>
      <p:sp>
        <p:nvSpPr>
          <p:cNvPr id="45060" name="Rectangle 3"/>
          <p:cNvSpPr>
            <a:spLocks noGrp="1" noChangeArrowheads="1"/>
          </p:cNvSpPr>
          <p:nvPr>
            <p:ph type="body" idx="1"/>
          </p:nvPr>
        </p:nvSpPr>
        <p:spPr/>
        <p:txBody>
          <a:bodyPr/>
          <a:lstStyle/>
          <a:p>
            <a:pPr eaLnBrk="1" hangingPunct="1"/>
            <a:r>
              <a:rPr lang="en-US" smtClean="0"/>
              <a:t>Following NFA contains</a:t>
            </a:r>
          </a:p>
          <a:p>
            <a:pPr lvl="1" eaLnBrk="1" hangingPunct="1"/>
            <a:r>
              <a:rPr lang="en-US" smtClean="0"/>
              <a:t>S1 </a:t>
            </a:r>
            <a:r>
              <a:rPr lang="en-US" smtClean="0">
                <a:cs typeface="Arial" charset="0"/>
              </a:rPr>
              <a:t>→</a:t>
            </a:r>
            <a:r>
              <a:rPr lang="en-US" smtClean="0"/>
              <a:t> S2</a:t>
            </a:r>
          </a:p>
          <a:p>
            <a:pPr lvl="1" eaLnBrk="1" hangingPunct="1"/>
            <a:r>
              <a:rPr lang="en-US" smtClean="0"/>
              <a:t>S2 </a:t>
            </a:r>
            <a:r>
              <a:rPr lang="en-US" smtClean="0">
                <a:cs typeface="Arial" charset="0"/>
              </a:rPr>
              <a:t>→</a:t>
            </a:r>
            <a:r>
              <a:rPr lang="en-US" smtClean="0"/>
              <a:t> S3</a:t>
            </a:r>
          </a:p>
          <a:p>
            <a:pPr lvl="1" eaLnBrk="1" hangingPunct="1"/>
            <a:r>
              <a:rPr lang="en-US" smtClean="0"/>
              <a:t>S1 </a:t>
            </a:r>
            <a:r>
              <a:rPr lang="en-US" smtClean="0">
                <a:cs typeface="Arial" charset="0"/>
              </a:rPr>
              <a:t>→</a:t>
            </a:r>
            <a:r>
              <a:rPr lang="en-US" smtClean="0"/>
              <a:t> S3</a:t>
            </a:r>
          </a:p>
          <a:p>
            <a:pPr eaLnBrk="1" hangingPunct="1"/>
            <a:endParaRPr lang="en-US" smtClean="0"/>
          </a:p>
          <a:p>
            <a:pPr eaLnBrk="1" hangingPunct="1"/>
            <a:r>
              <a:rPr lang="el-GR" smtClean="0"/>
              <a:t>ε</a:t>
            </a:r>
            <a:r>
              <a:rPr lang="en-US" smtClean="0"/>
              <a:t>-closures</a:t>
            </a:r>
          </a:p>
          <a:p>
            <a:pPr lvl="1" eaLnBrk="1" hangingPunct="1"/>
            <a:r>
              <a:rPr lang="el-GR" smtClean="0"/>
              <a:t>ε</a:t>
            </a:r>
            <a:r>
              <a:rPr lang="en-US" smtClean="0"/>
              <a:t>-closure(S1) =</a:t>
            </a:r>
          </a:p>
          <a:p>
            <a:pPr lvl="1" eaLnBrk="1" hangingPunct="1"/>
            <a:r>
              <a:rPr lang="el-GR" smtClean="0"/>
              <a:t>ε</a:t>
            </a:r>
            <a:r>
              <a:rPr lang="en-US" smtClean="0"/>
              <a:t>-closure(S2) =</a:t>
            </a:r>
          </a:p>
          <a:p>
            <a:pPr lvl="1" eaLnBrk="1" hangingPunct="1"/>
            <a:r>
              <a:rPr lang="el-GR" smtClean="0"/>
              <a:t>ε</a:t>
            </a:r>
            <a:r>
              <a:rPr lang="en-US" smtClean="0"/>
              <a:t>-closure(S3) =</a:t>
            </a:r>
          </a:p>
          <a:p>
            <a:pPr lvl="1" eaLnBrk="1" hangingPunct="1"/>
            <a:r>
              <a:rPr lang="el-GR" smtClean="0"/>
              <a:t>ε</a:t>
            </a:r>
            <a:r>
              <a:rPr lang="en-US" smtClean="0"/>
              <a:t>-closure( { S1, S2 } ) =</a:t>
            </a:r>
          </a:p>
        </p:txBody>
      </p:sp>
      <p:sp>
        <p:nvSpPr>
          <p:cNvPr id="45061" name="Oval 4"/>
          <p:cNvSpPr>
            <a:spLocks noChangeArrowheads="1"/>
          </p:cNvSpPr>
          <p:nvPr/>
        </p:nvSpPr>
        <p:spPr bwMode="auto">
          <a:xfrm>
            <a:off x="51816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5062" name="Oval 5"/>
          <p:cNvSpPr>
            <a:spLocks noChangeArrowheads="1"/>
          </p:cNvSpPr>
          <p:nvPr/>
        </p:nvSpPr>
        <p:spPr bwMode="auto">
          <a:xfrm>
            <a:off x="64770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5063" name="Oval 6"/>
          <p:cNvSpPr>
            <a:spLocks noChangeArrowheads="1"/>
          </p:cNvSpPr>
          <p:nvPr/>
        </p:nvSpPr>
        <p:spPr bwMode="auto">
          <a:xfrm>
            <a:off x="7772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5064" name="Text Box 7"/>
          <p:cNvSpPr txBox="1">
            <a:spLocks noChangeArrowheads="1"/>
          </p:cNvSpPr>
          <p:nvPr/>
        </p:nvSpPr>
        <p:spPr bwMode="auto">
          <a:xfrm>
            <a:off x="7315200" y="19812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45065" name="Text Box 8"/>
          <p:cNvSpPr txBox="1">
            <a:spLocks noChangeArrowheads="1"/>
          </p:cNvSpPr>
          <p:nvPr/>
        </p:nvSpPr>
        <p:spPr bwMode="auto">
          <a:xfrm>
            <a:off x="53340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45066" name="Text Box 9"/>
          <p:cNvSpPr txBox="1">
            <a:spLocks noChangeArrowheads="1"/>
          </p:cNvSpPr>
          <p:nvPr/>
        </p:nvSpPr>
        <p:spPr bwMode="auto">
          <a:xfrm>
            <a:off x="66294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45067" name="Line 10"/>
          <p:cNvSpPr>
            <a:spLocks noChangeShapeType="1"/>
          </p:cNvSpPr>
          <p:nvPr/>
        </p:nvSpPr>
        <p:spPr bwMode="auto">
          <a:xfrm>
            <a:off x="60198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5068" name="Line 11"/>
          <p:cNvSpPr>
            <a:spLocks noChangeShapeType="1"/>
          </p:cNvSpPr>
          <p:nvPr/>
        </p:nvSpPr>
        <p:spPr bwMode="auto">
          <a:xfrm>
            <a:off x="7315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5069" name="Line 12"/>
          <p:cNvSpPr>
            <a:spLocks noChangeShapeType="1"/>
          </p:cNvSpPr>
          <p:nvPr/>
        </p:nvSpPr>
        <p:spPr bwMode="auto">
          <a:xfrm>
            <a:off x="47244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5070" name="Text Box 13"/>
          <p:cNvSpPr txBox="1">
            <a:spLocks noChangeArrowheads="1"/>
          </p:cNvSpPr>
          <p:nvPr/>
        </p:nvSpPr>
        <p:spPr bwMode="auto">
          <a:xfrm>
            <a:off x="7924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45071" name="Text Box 14"/>
          <p:cNvSpPr txBox="1">
            <a:spLocks noChangeArrowheads="1"/>
          </p:cNvSpPr>
          <p:nvPr/>
        </p:nvSpPr>
        <p:spPr bwMode="auto">
          <a:xfrm>
            <a:off x="6019800" y="19812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45072" name="Text Box 15"/>
          <p:cNvSpPr txBox="1">
            <a:spLocks noChangeArrowheads="1"/>
          </p:cNvSpPr>
          <p:nvPr/>
        </p:nvSpPr>
        <p:spPr bwMode="auto">
          <a:xfrm>
            <a:off x="1676400" y="2217738"/>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endParaRPr>
          </a:p>
        </p:txBody>
      </p:sp>
      <p:sp>
        <p:nvSpPr>
          <p:cNvPr id="45073" name="Text Box 16"/>
          <p:cNvSpPr txBox="1">
            <a:spLocks noChangeArrowheads="1"/>
          </p:cNvSpPr>
          <p:nvPr/>
        </p:nvSpPr>
        <p:spPr bwMode="auto">
          <a:xfrm>
            <a:off x="1676400" y="2640013"/>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endParaRPr>
          </a:p>
        </p:txBody>
      </p:sp>
      <p:sp>
        <p:nvSpPr>
          <p:cNvPr id="45074" name="Text Box 17"/>
          <p:cNvSpPr txBox="1">
            <a:spLocks noChangeArrowheads="1"/>
          </p:cNvSpPr>
          <p:nvPr/>
        </p:nvSpPr>
        <p:spPr bwMode="auto">
          <a:xfrm>
            <a:off x="1676400" y="3062288"/>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endParaRPr>
          </a:p>
        </p:txBody>
      </p:sp>
      <p:sp>
        <p:nvSpPr>
          <p:cNvPr id="1653778" name="Text Box 18"/>
          <p:cNvSpPr txBox="1">
            <a:spLocks noChangeArrowheads="1"/>
          </p:cNvSpPr>
          <p:nvPr/>
        </p:nvSpPr>
        <p:spPr bwMode="auto">
          <a:xfrm>
            <a:off x="3505200" y="43434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{S1, S2, S3}</a:t>
            </a:r>
          </a:p>
        </p:txBody>
      </p:sp>
      <p:sp>
        <p:nvSpPr>
          <p:cNvPr id="1653779" name="Text Box 19"/>
          <p:cNvSpPr txBox="1">
            <a:spLocks noChangeArrowheads="1"/>
          </p:cNvSpPr>
          <p:nvPr/>
        </p:nvSpPr>
        <p:spPr bwMode="auto">
          <a:xfrm>
            <a:off x="3505200" y="48006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 S3}</a:t>
            </a:r>
          </a:p>
        </p:txBody>
      </p:sp>
      <p:sp>
        <p:nvSpPr>
          <p:cNvPr id="1653780" name="Text Box 20"/>
          <p:cNvSpPr txBox="1">
            <a:spLocks noChangeArrowheads="1"/>
          </p:cNvSpPr>
          <p:nvPr/>
        </p:nvSpPr>
        <p:spPr bwMode="auto">
          <a:xfrm>
            <a:off x="3505200" y="52578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{S3}</a:t>
            </a:r>
          </a:p>
        </p:txBody>
      </p:sp>
      <p:sp>
        <p:nvSpPr>
          <p:cNvPr id="45078" name="Freeform 21"/>
          <p:cNvSpPr>
            <a:spLocks/>
          </p:cNvSpPr>
          <p:nvPr/>
        </p:nvSpPr>
        <p:spPr bwMode="auto">
          <a:xfrm flipH="1" flipV="1">
            <a:off x="59436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45079" name="Text Box 22"/>
          <p:cNvSpPr txBox="1">
            <a:spLocks noChangeArrowheads="1"/>
          </p:cNvSpPr>
          <p:nvPr/>
        </p:nvSpPr>
        <p:spPr bwMode="auto">
          <a:xfrm>
            <a:off x="7239000" y="30480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53783" name="Text Box 23"/>
          <p:cNvSpPr txBox="1">
            <a:spLocks noChangeArrowheads="1"/>
          </p:cNvSpPr>
          <p:nvPr/>
        </p:nvSpPr>
        <p:spPr bwMode="auto">
          <a:xfrm>
            <a:off x="4572000" y="5638800"/>
            <a:ext cx="4419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{S1, S2, S3} </a:t>
            </a:r>
            <a:r>
              <a:rPr lang="en-US" sz="2400">
                <a:solidFill>
                  <a:srgbClr val="FF0000"/>
                </a:solidFill>
                <a:latin typeface="Arial" charset="0"/>
                <a:sym typeface="Symbol" pitchFamily="18" charset="2"/>
              </a:rPr>
              <a:t></a:t>
            </a:r>
            <a:r>
              <a:rPr lang="en-US" sz="2400">
                <a:solidFill>
                  <a:srgbClr val="FF0000"/>
                </a:solidFill>
                <a:latin typeface="Arial" charset="0"/>
              </a:rPr>
              <a:t> {S2, S3}</a:t>
            </a:r>
          </a:p>
        </p:txBody>
      </p:sp>
      <p:sp>
        <p:nvSpPr>
          <p:cNvPr id="45081" name="Oval 24"/>
          <p:cNvSpPr>
            <a:spLocks noChangeArrowheads="1"/>
          </p:cNvSpPr>
          <p:nvPr/>
        </p:nvSpPr>
        <p:spPr bwMode="auto">
          <a:xfrm>
            <a:off x="7848600" y="2133600"/>
            <a:ext cx="685800" cy="685800"/>
          </a:xfrm>
          <a:prstGeom prst="ellipse">
            <a:avLst/>
          </a:prstGeom>
          <a:noFill/>
          <a:ln w="3810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78" grpId="0"/>
      <p:bldP spid="1653779" grpId="0"/>
      <p:bldP spid="1653780" grpId="0"/>
      <p:bldP spid="16537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8" name="Slide Number Placeholder 4"/>
          <p:cNvSpPr>
            <a:spLocks noGrp="1"/>
          </p:cNvSpPr>
          <p:nvPr>
            <p:ph type="sldNum" sz="quarter" idx="11"/>
          </p:nvPr>
        </p:nvSpPr>
        <p:spPr/>
        <p:txBody>
          <a:bodyPr/>
          <a:lstStyle/>
          <a:p>
            <a:pPr>
              <a:defRPr/>
            </a:pPr>
            <a:fld id="{F16A030E-A7BC-45F2-BAE0-D81F8850405F}" type="slidenum">
              <a:rPr lang="en-US"/>
              <a:pPr>
                <a:defRPr/>
              </a:pPr>
              <a:t>16</a:t>
            </a:fld>
            <a:endParaRPr lang="en-US"/>
          </a:p>
        </p:txBody>
      </p:sp>
      <p:sp>
        <p:nvSpPr>
          <p:cNvPr id="46083" name="Rectangle 2"/>
          <p:cNvSpPr>
            <a:spLocks noGrp="1" noChangeArrowheads="1"/>
          </p:cNvSpPr>
          <p:nvPr>
            <p:ph type="title"/>
          </p:nvPr>
        </p:nvSpPr>
        <p:spPr/>
        <p:txBody>
          <a:bodyPr/>
          <a:lstStyle/>
          <a:p>
            <a:pPr eaLnBrk="1" hangingPunct="1"/>
            <a:r>
              <a:rPr lang="el-GR" smtClean="0"/>
              <a:t>ε</a:t>
            </a:r>
            <a:r>
              <a:rPr lang="en-US" smtClean="0"/>
              <a:t>-closure: Example 2 </a:t>
            </a:r>
          </a:p>
        </p:txBody>
      </p:sp>
      <p:sp>
        <p:nvSpPr>
          <p:cNvPr id="46084" name="Rectangle 3"/>
          <p:cNvSpPr>
            <a:spLocks noGrp="1" noChangeArrowheads="1"/>
          </p:cNvSpPr>
          <p:nvPr>
            <p:ph type="body" idx="1"/>
          </p:nvPr>
        </p:nvSpPr>
        <p:spPr/>
        <p:txBody>
          <a:bodyPr/>
          <a:lstStyle/>
          <a:p>
            <a:pPr eaLnBrk="1" hangingPunct="1"/>
            <a:r>
              <a:rPr lang="en-US" smtClean="0"/>
              <a:t>Following NFA contains</a:t>
            </a:r>
          </a:p>
          <a:p>
            <a:pPr lvl="1" eaLnBrk="1" hangingPunct="1"/>
            <a:r>
              <a:rPr lang="en-US" smtClean="0"/>
              <a:t>S1 </a:t>
            </a:r>
            <a:r>
              <a:rPr lang="en-US" smtClean="0">
                <a:cs typeface="Arial" charset="0"/>
              </a:rPr>
              <a:t>→</a:t>
            </a:r>
            <a:r>
              <a:rPr lang="en-US" smtClean="0"/>
              <a:t> S3</a:t>
            </a:r>
          </a:p>
          <a:p>
            <a:pPr lvl="1" eaLnBrk="1" hangingPunct="1"/>
            <a:r>
              <a:rPr lang="en-US" smtClean="0"/>
              <a:t>S3 </a:t>
            </a:r>
            <a:r>
              <a:rPr lang="en-US" smtClean="0">
                <a:cs typeface="Arial" charset="0"/>
              </a:rPr>
              <a:t>→</a:t>
            </a:r>
            <a:r>
              <a:rPr lang="en-US" smtClean="0"/>
              <a:t> S2</a:t>
            </a:r>
          </a:p>
          <a:p>
            <a:pPr lvl="1" eaLnBrk="1" hangingPunct="1"/>
            <a:r>
              <a:rPr lang="en-US" smtClean="0"/>
              <a:t>S1 </a:t>
            </a:r>
            <a:r>
              <a:rPr lang="en-US" smtClean="0">
                <a:cs typeface="Arial" charset="0"/>
              </a:rPr>
              <a:t>→</a:t>
            </a:r>
            <a:r>
              <a:rPr lang="en-US" smtClean="0"/>
              <a:t> S2</a:t>
            </a:r>
          </a:p>
          <a:p>
            <a:pPr eaLnBrk="1" hangingPunct="1"/>
            <a:endParaRPr lang="en-US" smtClean="0"/>
          </a:p>
          <a:p>
            <a:pPr eaLnBrk="1" hangingPunct="1"/>
            <a:r>
              <a:rPr lang="el-GR" smtClean="0"/>
              <a:t>ε</a:t>
            </a:r>
            <a:r>
              <a:rPr lang="en-US" smtClean="0"/>
              <a:t>-closures</a:t>
            </a:r>
          </a:p>
          <a:p>
            <a:pPr lvl="1" eaLnBrk="1" hangingPunct="1"/>
            <a:r>
              <a:rPr lang="el-GR" smtClean="0"/>
              <a:t>ε</a:t>
            </a:r>
            <a:r>
              <a:rPr lang="en-US" smtClean="0"/>
              <a:t>-closure(S1) =</a:t>
            </a:r>
          </a:p>
          <a:p>
            <a:pPr lvl="1" eaLnBrk="1" hangingPunct="1"/>
            <a:r>
              <a:rPr lang="el-GR" smtClean="0"/>
              <a:t>ε</a:t>
            </a:r>
            <a:r>
              <a:rPr lang="en-US" smtClean="0"/>
              <a:t>-closure(S2) =</a:t>
            </a:r>
          </a:p>
          <a:p>
            <a:pPr lvl="1" eaLnBrk="1" hangingPunct="1"/>
            <a:r>
              <a:rPr lang="el-GR" smtClean="0"/>
              <a:t>ε</a:t>
            </a:r>
            <a:r>
              <a:rPr lang="en-US" smtClean="0"/>
              <a:t>-closure(S3) =</a:t>
            </a:r>
          </a:p>
          <a:p>
            <a:pPr lvl="1" eaLnBrk="1" hangingPunct="1"/>
            <a:r>
              <a:rPr lang="el-GR" smtClean="0"/>
              <a:t>ε</a:t>
            </a:r>
            <a:r>
              <a:rPr lang="en-US" smtClean="0"/>
              <a:t>-closure( { S2,S3 } ) =</a:t>
            </a:r>
          </a:p>
        </p:txBody>
      </p:sp>
      <p:sp>
        <p:nvSpPr>
          <p:cNvPr id="46085" name="Oval 4"/>
          <p:cNvSpPr>
            <a:spLocks noChangeArrowheads="1"/>
          </p:cNvSpPr>
          <p:nvPr/>
        </p:nvSpPr>
        <p:spPr bwMode="auto">
          <a:xfrm>
            <a:off x="51816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6086" name="Oval 5"/>
          <p:cNvSpPr>
            <a:spLocks noChangeArrowheads="1"/>
          </p:cNvSpPr>
          <p:nvPr/>
        </p:nvSpPr>
        <p:spPr bwMode="auto">
          <a:xfrm>
            <a:off x="64770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6087" name="Oval 6"/>
          <p:cNvSpPr>
            <a:spLocks noChangeArrowheads="1"/>
          </p:cNvSpPr>
          <p:nvPr/>
        </p:nvSpPr>
        <p:spPr bwMode="auto">
          <a:xfrm>
            <a:off x="7772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46088" name="Text Box 7"/>
          <p:cNvSpPr txBox="1">
            <a:spLocks noChangeArrowheads="1"/>
          </p:cNvSpPr>
          <p:nvPr/>
        </p:nvSpPr>
        <p:spPr bwMode="auto">
          <a:xfrm>
            <a:off x="73152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46089" name="Text Box 8"/>
          <p:cNvSpPr txBox="1">
            <a:spLocks noChangeArrowheads="1"/>
          </p:cNvSpPr>
          <p:nvPr/>
        </p:nvSpPr>
        <p:spPr bwMode="auto">
          <a:xfrm>
            <a:off x="53340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46090" name="Text Box 9"/>
          <p:cNvSpPr txBox="1">
            <a:spLocks noChangeArrowheads="1"/>
          </p:cNvSpPr>
          <p:nvPr/>
        </p:nvSpPr>
        <p:spPr bwMode="auto">
          <a:xfrm>
            <a:off x="66294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46091" name="Line 10"/>
          <p:cNvSpPr>
            <a:spLocks noChangeShapeType="1"/>
          </p:cNvSpPr>
          <p:nvPr/>
        </p:nvSpPr>
        <p:spPr bwMode="auto">
          <a:xfrm>
            <a:off x="60198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6092" name="Line 11"/>
          <p:cNvSpPr>
            <a:spLocks noChangeShapeType="1"/>
          </p:cNvSpPr>
          <p:nvPr/>
        </p:nvSpPr>
        <p:spPr bwMode="auto">
          <a:xfrm>
            <a:off x="7315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6093" name="Line 12"/>
          <p:cNvSpPr>
            <a:spLocks noChangeShapeType="1"/>
          </p:cNvSpPr>
          <p:nvPr/>
        </p:nvSpPr>
        <p:spPr bwMode="auto">
          <a:xfrm>
            <a:off x="47244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46094" name="Text Box 13"/>
          <p:cNvSpPr txBox="1">
            <a:spLocks noChangeArrowheads="1"/>
          </p:cNvSpPr>
          <p:nvPr/>
        </p:nvSpPr>
        <p:spPr bwMode="auto">
          <a:xfrm>
            <a:off x="7924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46095" name="Text Box 14"/>
          <p:cNvSpPr txBox="1">
            <a:spLocks noChangeArrowheads="1"/>
          </p:cNvSpPr>
          <p:nvPr/>
        </p:nvSpPr>
        <p:spPr bwMode="auto">
          <a:xfrm>
            <a:off x="60198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46096" name="Text Box 15"/>
          <p:cNvSpPr txBox="1">
            <a:spLocks noChangeArrowheads="1"/>
          </p:cNvSpPr>
          <p:nvPr/>
        </p:nvSpPr>
        <p:spPr bwMode="auto">
          <a:xfrm>
            <a:off x="1676400" y="2217738"/>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latin typeface="Arial" charset="0"/>
            </a:endParaRPr>
          </a:p>
        </p:txBody>
      </p:sp>
      <p:sp>
        <p:nvSpPr>
          <p:cNvPr id="46097" name="Text Box 16"/>
          <p:cNvSpPr txBox="1">
            <a:spLocks noChangeArrowheads="1"/>
          </p:cNvSpPr>
          <p:nvPr/>
        </p:nvSpPr>
        <p:spPr bwMode="auto">
          <a:xfrm>
            <a:off x="1676400" y="2640013"/>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latin typeface="Arial" charset="0"/>
            </a:endParaRPr>
          </a:p>
        </p:txBody>
      </p:sp>
      <p:sp>
        <p:nvSpPr>
          <p:cNvPr id="1654801" name="Text Box 17"/>
          <p:cNvSpPr txBox="1">
            <a:spLocks noChangeArrowheads="1"/>
          </p:cNvSpPr>
          <p:nvPr/>
        </p:nvSpPr>
        <p:spPr bwMode="auto">
          <a:xfrm>
            <a:off x="3505200" y="43434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{S1, S2, S3}</a:t>
            </a:r>
          </a:p>
        </p:txBody>
      </p:sp>
      <p:sp>
        <p:nvSpPr>
          <p:cNvPr id="1654802" name="Text Box 18"/>
          <p:cNvSpPr txBox="1">
            <a:spLocks noChangeArrowheads="1"/>
          </p:cNvSpPr>
          <p:nvPr/>
        </p:nvSpPr>
        <p:spPr bwMode="auto">
          <a:xfrm>
            <a:off x="3505200" y="48006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a:t>
            </a:r>
          </a:p>
        </p:txBody>
      </p:sp>
      <p:sp>
        <p:nvSpPr>
          <p:cNvPr id="1654803" name="Text Box 19"/>
          <p:cNvSpPr txBox="1">
            <a:spLocks noChangeArrowheads="1"/>
          </p:cNvSpPr>
          <p:nvPr/>
        </p:nvSpPr>
        <p:spPr bwMode="auto">
          <a:xfrm>
            <a:off x="3505200" y="52578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 S3}</a:t>
            </a:r>
          </a:p>
        </p:txBody>
      </p:sp>
      <p:sp>
        <p:nvSpPr>
          <p:cNvPr id="46101" name="Freeform 20"/>
          <p:cNvSpPr>
            <a:spLocks/>
          </p:cNvSpPr>
          <p:nvPr/>
        </p:nvSpPr>
        <p:spPr bwMode="auto">
          <a:xfrm flipH="1" flipV="1">
            <a:off x="59436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46102" name="Text Box 21"/>
          <p:cNvSpPr txBox="1">
            <a:spLocks noChangeArrowheads="1"/>
          </p:cNvSpPr>
          <p:nvPr/>
        </p:nvSpPr>
        <p:spPr bwMode="auto">
          <a:xfrm>
            <a:off x="6934200" y="31242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46103" name="Freeform 22"/>
          <p:cNvSpPr>
            <a:spLocks/>
          </p:cNvSpPr>
          <p:nvPr/>
        </p:nvSpPr>
        <p:spPr bwMode="auto">
          <a:xfrm>
            <a:off x="7239000" y="1828800"/>
            <a:ext cx="685800" cy="3048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46104" name="Text Box 23"/>
          <p:cNvSpPr txBox="1">
            <a:spLocks noChangeArrowheads="1"/>
          </p:cNvSpPr>
          <p:nvPr/>
        </p:nvSpPr>
        <p:spPr bwMode="auto">
          <a:xfrm>
            <a:off x="7543800" y="14478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1654808" name="Text Box 24"/>
          <p:cNvSpPr txBox="1">
            <a:spLocks noChangeArrowheads="1"/>
          </p:cNvSpPr>
          <p:nvPr/>
        </p:nvSpPr>
        <p:spPr bwMode="auto">
          <a:xfrm>
            <a:off x="4419600" y="5715000"/>
            <a:ext cx="2971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 </a:t>
            </a:r>
            <a:r>
              <a:rPr lang="en-US" sz="2400">
                <a:solidFill>
                  <a:srgbClr val="FF0000"/>
                </a:solidFill>
                <a:latin typeface="Arial" charset="0"/>
                <a:sym typeface="Symbol" pitchFamily="18" charset="2"/>
              </a:rPr>
              <a:t></a:t>
            </a:r>
            <a:r>
              <a:rPr lang="en-US" sz="2400">
                <a:solidFill>
                  <a:srgbClr val="FF0000"/>
                </a:solidFill>
                <a:latin typeface="Arial" charset="0"/>
              </a:rPr>
              <a:t> {S2, S3}</a:t>
            </a:r>
          </a:p>
        </p:txBody>
      </p:sp>
      <p:sp>
        <p:nvSpPr>
          <p:cNvPr id="46106" name="Oval 25"/>
          <p:cNvSpPr>
            <a:spLocks noChangeArrowheads="1"/>
          </p:cNvSpPr>
          <p:nvPr/>
        </p:nvSpPr>
        <p:spPr bwMode="auto">
          <a:xfrm>
            <a:off x="7848600" y="21336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46107" name="Text Box 26"/>
          <p:cNvSpPr txBox="1">
            <a:spLocks noChangeArrowheads="1"/>
          </p:cNvSpPr>
          <p:nvPr/>
        </p:nvSpPr>
        <p:spPr bwMode="auto">
          <a:xfrm>
            <a:off x="1676400" y="3100388"/>
            <a:ext cx="381000" cy="366712"/>
          </a:xfrm>
          <a:prstGeom prst="rect">
            <a:avLst/>
          </a:prstGeom>
          <a:noFill/>
          <a:ln w="12700">
            <a:noFill/>
            <a:miter lim="800000"/>
            <a:headEnd/>
            <a:tailEnd/>
          </a:ln>
        </p:spPr>
        <p:txBody>
          <a:bodyPr>
            <a:spAutoFit/>
          </a:bodyPr>
          <a:lstStyle/>
          <a:p>
            <a:pPr>
              <a:spcBef>
                <a:spcPct val="50000"/>
              </a:spcBef>
            </a:pPr>
            <a:r>
              <a:rPr lang="el-GR">
                <a:solidFill>
                  <a:schemeClr val="hlink"/>
                </a:solidFill>
                <a:latin typeface="Arial" charset="0"/>
              </a:rPr>
              <a:t>ε</a:t>
            </a:r>
            <a:endParaRPr lang="en-US" sz="1600">
              <a:solidFill>
                <a:schemeClr val="hlink"/>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8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8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4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4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801" grpId="0"/>
      <p:bldP spid="1654802" grpId="0"/>
      <p:bldP spid="1654803" grpId="0"/>
      <p:bldP spid="16548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6" name="Slide Number Placeholder 4"/>
          <p:cNvSpPr>
            <a:spLocks noGrp="1"/>
          </p:cNvSpPr>
          <p:nvPr>
            <p:ph type="sldNum" sz="quarter" idx="11"/>
          </p:nvPr>
        </p:nvSpPr>
        <p:spPr/>
        <p:txBody>
          <a:bodyPr/>
          <a:lstStyle/>
          <a:p>
            <a:pPr>
              <a:defRPr/>
            </a:pPr>
            <a:fld id="{4B192286-BE29-45BF-AB2E-C369091F52E4}" type="slidenum">
              <a:rPr lang="en-US"/>
              <a:pPr>
                <a:defRPr/>
              </a:pPr>
              <a:t>17</a:t>
            </a:fld>
            <a:endParaRPr lang="en-US"/>
          </a:p>
        </p:txBody>
      </p:sp>
      <p:sp>
        <p:nvSpPr>
          <p:cNvPr id="47107" name="Rectangle 2"/>
          <p:cNvSpPr>
            <a:spLocks noGrp="1" noChangeArrowheads="1"/>
          </p:cNvSpPr>
          <p:nvPr>
            <p:ph type="title"/>
          </p:nvPr>
        </p:nvSpPr>
        <p:spPr/>
        <p:txBody>
          <a:bodyPr/>
          <a:lstStyle/>
          <a:p>
            <a:pPr eaLnBrk="1" hangingPunct="1"/>
            <a:r>
              <a:rPr lang="el-GR" smtClean="0"/>
              <a:t>ε</a:t>
            </a:r>
            <a:r>
              <a:rPr lang="en-US" smtClean="0"/>
              <a:t>-closure: Practice</a:t>
            </a:r>
          </a:p>
        </p:txBody>
      </p:sp>
      <p:sp>
        <p:nvSpPr>
          <p:cNvPr id="47108" name="Rectangle 3"/>
          <p:cNvSpPr>
            <a:spLocks noGrp="1" noChangeArrowheads="1"/>
          </p:cNvSpPr>
          <p:nvPr>
            <p:ph type="body" idx="1"/>
          </p:nvPr>
        </p:nvSpPr>
        <p:spPr/>
        <p:txBody>
          <a:bodyPr/>
          <a:lstStyle/>
          <a:p>
            <a:pPr eaLnBrk="1" hangingPunct="1"/>
            <a:r>
              <a:rPr lang="en-US" smtClean="0"/>
              <a:t>Find </a:t>
            </a:r>
            <a:r>
              <a:rPr lang="el-GR" smtClean="0"/>
              <a:t>ε</a:t>
            </a:r>
            <a:r>
              <a:rPr lang="en-US" smtClean="0"/>
              <a:t>-closures for following NFA</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Find </a:t>
            </a:r>
            <a:r>
              <a:rPr lang="el-GR" smtClean="0"/>
              <a:t>ε</a:t>
            </a:r>
            <a:r>
              <a:rPr lang="en-US" smtClean="0"/>
              <a:t>-closures for the NFA you construct for the regular expression (0|1*)111(0*|1)</a:t>
            </a:r>
          </a:p>
        </p:txBody>
      </p:sp>
      <p:pic>
        <p:nvPicPr>
          <p:cNvPr id="47109" name="Picture 4" descr="nfa1"/>
          <p:cNvPicPr>
            <a:picLocks noChangeAspect="1" noChangeArrowheads="1"/>
          </p:cNvPicPr>
          <p:nvPr/>
        </p:nvPicPr>
        <p:blipFill>
          <a:blip r:embed="rId3"/>
          <a:srcRect/>
          <a:stretch>
            <a:fillRect/>
          </a:stretch>
        </p:blipFill>
        <p:spPr bwMode="auto">
          <a:xfrm>
            <a:off x="1752600" y="2057400"/>
            <a:ext cx="6254750" cy="2932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5" name="Slide Number Placeholder 4"/>
          <p:cNvSpPr>
            <a:spLocks noGrp="1"/>
          </p:cNvSpPr>
          <p:nvPr>
            <p:ph type="sldNum" sz="quarter" idx="11"/>
          </p:nvPr>
        </p:nvSpPr>
        <p:spPr/>
        <p:txBody>
          <a:bodyPr/>
          <a:lstStyle/>
          <a:p>
            <a:pPr>
              <a:defRPr/>
            </a:pPr>
            <a:fld id="{804C5671-0C69-4997-BCAA-3792CE3EC957}" type="slidenum">
              <a:rPr lang="en-US"/>
              <a:pPr>
                <a:defRPr/>
              </a:pPr>
              <a:t>18</a:t>
            </a:fld>
            <a:endParaRPr lang="en-US"/>
          </a:p>
        </p:txBody>
      </p:sp>
      <p:sp>
        <p:nvSpPr>
          <p:cNvPr id="49155" name="Rectangle 2"/>
          <p:cNvSpPr>
            <a:spLocks noGrp="1" noChangeArrowheads="1"/>
          </p:cNvSpPr>
          <p:nvPr>
            <p:ph type="title"/>
          </p:nvPr>
        </p:nvSpPr>
        <p:spPr/>
        <p:txBody>
          <a:bodyPr/>
          <a:lstStyle/>
          <a:p>
            <a:pPr eaLnBrk="1" hangingPunct="1"/>
            <a:r>
              <a:rPr lang="en-US" smtClean="0"/>
              <a:t>Calculating move(p, a)</a:t>
            </a:r>
          </a:p>
        </p:txBody>
      </p:sp>
      <p:sp>
        <p:nvSpPr>
          <p:cNvPr id="33797" name="Rectangle 3"/>
          <p:cNvSpPr>
            <a:spLocks noGrp="1" noChangeArrowheads="1"/>
          </p:cNvSpPr>
          <p:nvPr>
            <p:ph type="body" idx="1"/>
          </p:nvPr>
        </p:nvSpPr>
        <p:spPr>
          <a:xfrm>
            <a:off x="304800" y="1524000"/>
            <a:ext cx="8458200" cy="4876800"/>
          </a:xfrm>
        </p:spPr>
        <p:txBody>
          <a:bodyPr/>
          <a:lstStyle/>
          <a:p>
            <a:pPr eaLnBrk="1" hangingPunct="1"/>
            <a:r>
              <a:rPr lang="en-US" smtClean="0"/>
              <a:t>move(p, a) is defined as the set of NFA states reachable from </a:t>
            </a:r>
            <a:r>
              <a:rPr lang="en-US" smtClean="0">
                <a:solidFill>
                  <a:srgbClr val="0000FF"/>
                </a:solidFill>
              </a:rPr>
              <a:t>p</a:t>
            </a:r>
            <a:r>
              <a:rPr lang="en-US" smtClean="0"/>
              <a:t> using exactly one transition on </a:t>
            </a:r>
            <a:r>
              <a:rPr lang="en-US" smtClean="0">
                <a:solidFill>
                  <a:srgbClr val="0000FF"/>
                </a:solidFill>
              </a:rPr>
              <a:t>a</a:t>
            </a:r>
          </a:p>
          <a:p>
            <a:pPr lvl="1" eaLnBrk="1" hangingPunct="1"/>
            <a:r>
              <a:rPr lang="en-US" smtClean="0"/>
              <a:t>Set of all states q such that {p, a, q} </a:t>
            </a:r>
            <a:r>
              <a:rPr lang="en-US" smtClean="0">
                <a:sym typeface="Symbol" pitchFamily="18" charset="2"/>
              </a:rPr>
              <a:t> </a:t>
            </a:r>
            <a:r>
              <a:rPr lang="en-US" smtClean="0"/>
              <a:t>δ</a:t>
            </a:r>
          </a:p>
          <a:p>
            <a:pPr lvl="1" eaLnBrk="1" hangingPunct="1"/>
            <a:r>
              <a:rPr lang="en-US" smtClean="0">
                <a:sym typeface="Symbol" pitchFamily="18" charset="2"/>
              </a:rPr>
              <a:t>move(p,a) = {q | </a:t>
            </a:r>
            <a:r>
              <a:rPr lang="en-US" smtClean="0"/>
              <a:t>{p, a, q} </a:t>
            </a:r>
            <a:r>
              <a:rPr lang="en-US" smtClean="0">
                <a:sym typeface="Symbol" pitchFamily="18" charset="2"/>
              </a:rPr>
              <a:t> </a:t>
            </a:r>
            <a:r>
              <a:rPr lang="en-US" smtClean="0"/>
              <a:t>δ</a:t>
            </a:r>
            <a:r>
              <a:rPr lang="en-US" smtClean="0">
                <a:sym typeface="Symbol" pitchFamily="18" charset="2"/>
              </a:rPr>
              <a:t>}</a:t>
            </a:r>
          </a:p>
          <a:p>
            <a:pPr lvl="1" eaLnBrk="1" hangingPunct="1"/>
            <a:r>
              <a:rPr lang="en-US" smtClean="0">
                <a:sym typeface="Symbol" pitchFamily="18" charset="2"/>
              </a:rPr>
              <a:t>Note that move(p,a) may be empty </a:t>
            </a:r>
            <a:r>
              <a:rPr lang="en-US" smtClean="0">
                <a:solidFill>
                  <a:srgbClr val="0000FF"/>
                </a:solidFill>
                <a:cs typeface="Arial" charset="0"/>
              </a:rPr>
              <a:t>Ø</a:t>
            </a:r>
            <a:r>
              <a:rPr lang="en-US" smtClean="0">
                <a:solidFill>
                  <a:srgbClr val="000000"/>
                </a:solidFill>
                <a:cs typeface="Arial" charset="0"/>
              </a:rPr>
              <a:t>, if there is no t</a:t>
            </a:r>
            <a:r>
              <a:rPr lang="en-US" smtClean="0">
                <a:solidFill>
                  <a:srgbClr val="000000"/>
                </a:solidFill>
                <a:sym typeface="Symbol" pitchFamily="18" charset="2"/>
              </a:rPr>
              <a:t>ra</a:t>
            </a:r>
            <a:r>
              <a:rPr lang="en-US" smtClean="0">
                <a:sym typeface="Symbol" pitchFamily="18" charset="2"/>
              </a:rPr>
              <a:t>nsition from p with label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5" name="Slide Number Placeholder 4"/>
          <p:cNvSpPr>
            <a:spLocks noGrp="1"/>
          </p:cNvSpPr>
          <p:nvPr>
            <p:ph type="sldNum" sz="quarter" idx="11"/>
          </p:nvPr>
        </p:nvSpPr>
        <p:spPr/>
        <p:txBody>
          <a:bodyPr/>
          <a:lstStyle/>
          <a:p>
            <a:pPr>
              <a:defRPr/>
            </a:pPr>
            <a:fld id="{BBAF5608-4099-49E7-92C2-8405D8268299}" type="slidenum">
              <a:rPr lang="en-US"/>
              <a:pPr>
                <a:defRPr/>
              </a:pPr>
              <a:t>19</a:t>
            </a:fld>
            <a:endParaRPr lang="en-US"/>
          </a:p>
        </p:txBody>
      </p:sp>
      <p:sp>
        <p:nvSpPr>
          <p:cNvPr id="50179" name="Rectangle 2"/>
          <p:cNvSpPr>
            <a:spLocks noGrp="1" noChangeArrowheads="1"/>
          </p:cNvSpPr>
          <p:nvPr>
            <p:ph type="title"/>
          </p:nvPr>
        </p:nvSpPr>
        <p:spPr/>
        <p:txBody>
          <a:bodyPr/>
          <a:lstStyle/>
          <a:p>
            <a:pPr eaLnBrk="1" hangingPunct="1"/>
            <a:r>
              <a:rPr lang="en-US" smtClean="0"/>
              <a:t>move(a,p) : Example 1 </a:t>
            </a:r>
          </a:p>
        </p:txBody>
      </p:sp>
      <p:sp>
        <p:nvSpPr>
          <p:cNvPr id="50180" name="Rectangle 3"/>
          <p:cNvSpPr>
            <a:spLocks noGrp="1" noChangeArrowheads="1"/>
          </p:cNvSpPr>
          <p:nvPr>
            <p:ph type="body" idx="1"/>
          </p:nvPr>
        </p:nvSpPr>
        <p:spPr/>
        <p:txBody>
          <a:bodyPr/>
          <a:lstStyle/>
          <a:p>
            <a:pPr eaLnBrk="1" hangingPunct="1"/>
            <a:r>
              <a:rPr lang="en-US" smtClean="0"/>
              <a:t>Following NFA</a:t>
            </a:r>
          </a:p>
          <a:p>
            <a:pPr lvl="1" eaLnBrk="1" hangingPunct="1"/>
            <a:r>
              <a:rPr lang="en-US" smtClean="0"/>
              <a:t>Σ</a:t>
            </a:r>
            <a:r>
              <a:rPr lang="el-GR" smtClean="0"/>
              <a:t> </a:t>
            </a:r>
            <a:r>
              <a:rPr lang="en-US" smtClean="0"/>
              <a:t>= {a, b}</a:t>
            </a:r>
          </a:p>
          <a:p>
            <a:pPr eaLnBrk="1" hangingPunct="1"/>
            <a:endParaRPr lang="en-US" smtClean="0"/>
          </a:p>
          <a:p>
            <a:pPr eaLnBrk="1" hangingPunct="1"/>
            <a:r>
              <a:rPr lang="en-US" smtClean="0"/>
              <a:t>Move</a:t>
            </a:r>
          </a:p>
          <a:p>
            <a:pPr lvl="1" eaLnBrk="1" hangingPunct="1"/>
            <a:r>
              <a:rPr lang="en-US" smtClean="0"/>
              <a:t>move(S1, a) = </a:t>
            </a:r>
          </a:p>
          <a:p>
            <a:pPr lvl="1" eaLnBrk="1" hangingPunct="1"/>
            <a:r>
              <a:rPr lang="en-US" smtClean="0"/>
              <a:t>move(S1, b) = </a:t>
            </a:r>
          </a:p>
          <a:p>
            <a:pPr lvl="1" eaLnBrk="1" hangingPunct="1"/>
            <a:r>
              <a:rPr lang="en-US" smtClean="0"/>
              <a:t>move(S2, a) = </a:t>
            </a:r>
          </a:p>
          <a:p>
            <a:pPr lvl="1" eaLnBrk="1" hangingPunct="1"/>
            <a:r>
              <a:rPr lang="en-US" smtClean="0"/>
              <a:t>move(S2, b) =</a:t>
            </a:r>
          </a:p>
          <a:p>
            <a:pPr lvl="1" eaLnBrk="1" hangingPunct="1"/>
            <a:r>
              <a:rPr lang="en-US" smtClean="0"/>
              <a:t>move(S3, a) =</a:t>
            </a:r>
          </a:p>
          <a:p>
            <a:pPr lvl="1" eaLnBrk="1" hangingPunct="1"/>
            <a:r>
              <a:rPr lang="en-US" smtClean="0"/>
              <a:t>move(S3, b) =</a:t>
            </a:r>
          </a:p>
        </p:txBody>
      </p:sp>
      <p:sp>
        <p:nvSpPr>
          <p:cNvPr id="50181" name="Oval 4"/>
          <p:cNvSpPr>
            <a:spLocks noChangeArrowheads="1"/>
          </p:cNvSpPr>
          <p:nvPr/>
        </p:nvSpPr>
        <p:spPr bwMode="auto">
          <a:xfrm>
            <a:off x="51816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0182" name="Oval 5"/>
          <p:cNvSpPr>
            <a:spLocks noChangeArrowheads="1"/>
          </p:cNvSpPr>
          <p:nvPr/>
        </p:nvSpPr>
        <p:spPr bwMode="auto">
          <a:xfrm>
            <a:off x="64770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0183" name="Oval 6"/>
          <p:cNvSpPr>
            <a:spLocks noChangeArrowheads="1"/>
          </p:cNvSpPr>
          <p:nvPr/>
        </p:nvSpPr>
        <p:spPr bwMode="auto">
          <a:xfrm>
            <a:off x="7772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0184" name="Text Box 7"/>
          <p:cNvSpPr txBox="1">
            <a:spLocks noChangeArrowheads="1"/>
          </p:cNvSpPr>
          <p:nvPr/>
        </p:nvSpPr>
        <p:spPr bwMode="auto">
          <a:xfrm>
            <a:off x="73152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50185" name="Text Box 8"/>
          <p:cNvSpPr txBox="1">
            <a:spLocks noChangeArrowheads="1"/>
          </p:cNvSpPr>
          <p:nvPr/>
        </p:nvSpPr>
        <p:spPr bwMode="auto">
          <a:xfrm>
            <a:off x="53340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50186" name="Text Box 9"/>
          <p:cNvSpPr txBox="1">
            <a:spLocks noChangeArrowheads="1"/>
          </p:cNvSpPr>
          <p:nvPr/>
        </p:nvSpPr>
        <p:spPr bwMode="auto">
          <a:xfrm>
            <a:off x="66294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0187" name="Line 10"/>
          <p:cNvSpPr>
            <a:spLocks noChangeShapeType="1"/>
          </p:cNvSpPr>
          <p:nvPr/>
        </p:nvSpPr>
        <p:spPr bwMode="auto">
          <a:xfrm>
            <a:off x="60198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0188" name="Line 11"/>
          <p:cNvSpPr>
            <a:spLocks noChangeShapeType="1"/>
          </p:cNvSpPr>
          <p:nvPr/>
        </p:nvSpPr>
        <p:spPr bwMode="auto">
          <a:xfrm>
            <a:off x="7315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0189" name="Line 12"/>
          <p:cNvSpPr>
            <a:spLocks noChangeShapeType="1"/>
          </p:cNvSpPr>
          <p:nvPr/>
        </p:nvSpPr>
        <p:spPr bwMode="auto">
          <a:xfrm>
            <a:off x="47244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0190" name="Text Box 13"/>
          <p:cNvSpPr txBox="1">
            <a:spLocks noChangeArrowheads="1"/>
          </p:cNvSpPr>
          <p:nvPr/>
        </p:nvSpPr>
        <p:spPr bwMode="auto">
          <a:xfrm>
            <a:off x="7924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0191" name="Text Box 14"/>
          <p:cNvSpPr txBox="1">
            <a:spLocks noChangeArrowheads="1"/>
          </p:cNvSpPr>
          <p:nvPr/>
        </p:nvSpPr>
        <p:spPr bwMode="auto">
          <a:xfrm>
            <a:off x="60198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58895" name="Text Box 15"/>
          <p:cNvSpPr txBox="1">
            <a:spLocks noChangeArrowheads="1"/>
          </p:cNvSpPr>
          <p:nvPr/>
        </p:nvSpPr>
        <p:spPr bwMode="auto">
          <a:xfrm>
            <a:off x="3276600" y="34290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 S3}</a:t>
            </a:r>
          </a:p>
        </p:txBody>
      </p:sp>
      <p:sp>
        <p:nvSpPr>
          <p:cNvPr id="1658896" name="Text Box 16"/>
          <p:cNvSpPr txBox="1">
            <a:spLocks noChangeArrowheads="1"/>
          </p:cNvSpPr>
          <p:nvPr/>
        </p:nvSpPr>
        <p:spPr bwMode="auto">
          <a:xfrm>
            <a:off x="3276600" y="47244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{S3}</a:t>
            </a:r>
          </a:p>
        </p:txBody>
      </p:sp>
      <p:sp>
        <p:nvSpPr>
          <p:cNvPr id="50194" name="Freeform 17"/>
          <p:cNvSpPr>
            <a:spLocks/>
          </p:cNvSpPr>
          <p:nvPr/>
        </p:nvSpPr>
        <p:spPr bwMode="auto">
          <a:xfrm flipH="1" flipV="1">
            <a:off x="59436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0195" name="Text Box 18"/>
          <p:cNvSpPr txBox="1">
            <a:spLocks noChangeArrowheads="1"/>
          </p:cNvSpPr>
          <p:nvPr/>
        </p:nvSpPr>
        <p:spPr bwMode="auto">
          <a:xfrm>
            <a:off x="7239000" y="30480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58899" name="Text Box 19"/>
          <p:cNvSpPr txBox="1">
            <a:spLocks noChangeArrowheads="1"/>
          </p:cNvSpPr>
          <p:nvPr/>
        </p:nvSpPr>
        <p:spPr bwMode="auto">
          <a:xfrm>
            <a:off x="3352800" y="38862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1658900" name="Text Box 20"/>
          <p:cNvSpPr txBox="1">
            <a:spLocks noChangeArrowheads="1"/>
          </p:cNvSpPr>
          <p:nvPr/>
        </p:nvSpPr>
        <p:spPr bwMode="auto">
          <a:xfrm>
            <a:off x="3352800" y="42672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1658901" name="Text Box 21"/>
          <p:cNvSpPr txBox="1">
            <a:spLocks noChangeArrowheads="1"/>
          </p:cNvSpPr>
          <p:nvPr/>
        </p:nvSpPr>
        <p:spPr bwMode="auto">
          <a:xfrm>
            <a:off x="3352800" y="51816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1658902" name="Text Box 22"/>
          <p:cNvSpPr txBox="1">
            <a:spLocks noChangeArrowheads="1"/>
          </p:cNvSpPr>
          <p:nvPr/>
        </p:nvSpPr>
        <p:spPr bwMode="auto">
          <a:xfrm>
            <a:off x="3352800" y="56388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50200" name="Oval 23"/>
          <p:cNvSpPr>
            <a:spLocks noChangeArrowheads="1"/>
          </p:cNvSpPr>
          <p:nvPr/>
        </p:nvSpPr>
        <p:spPr bwMode="auto">
          <a:xfrm>
            <a:off x="7848600" y="2133600"/>
            <a:ext cx="685800" cy="685800"/>
          </a:xfrm>
          <a:prstGeom prst="ellipse">
            <a:avLst/>
          </a:prstGeom>
          <a:noFill/>
          <a:ln w="3810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8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8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8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8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95" grpId="0"/>
      <p:bldP spid="1658896" grpId="0"/>
      <p:bldP spid="1658899" grpId="0"/>
      <p:bldP spid="1658900" grpId="0"/>
      <p:bldP spid="1658901" grpId="0"/>
      <p:bldP spid="165890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D4BDF9B1-C688-4C1D-B736-80DE83183528}" type="slidenum">
              <a:rPr lang="en-US"/>
              <a:pPr>
                <a:defRPr/>
              </a:pPr>
              <a:t>2</a:t>
            </a:fld>
            <a:endParaRPr lang="en-US"/>
          </a:p>
        </p:txBody>
      </p:sp>
      <p:sp>
        <p:nvSpPr>
          <p:cNvPr id="18435" name="Rectangle 2"/>
          <p:cNvSpPr>
            <a:spLocks noGrp="1" noChangeArrowheads="1"/>
          </p:cNvSpPr>
          <p:nvPr>
            <p:ph type="title"/>
          </p:nvPr>
        </p:nvSpPr>
        <p:spPr/>
        <p:txBody>
          <a:bodyPr/>
          <a:lstStyle/>
          <a:p>
            <a:pPr eaLnBrk="1" hangingPunct="1"/>
            <a:r>
              <a:rPr lang="en-US" sz="3200" smtClean="0"/>
              <a:t>Reducing Regular Expressions to NFAs</a:t>
            </a:r>
          </a:p>
        </p:txBody>
      </p:sp>
      <p:sp>
        <p:nvSpPr>
          <p:cNvPr id="256003" name="Rectangle 3"/>
          <p:cNvSpPr>
            <a:spLocks noGrp="1" noChangeArrowheads="1"/>
          </p:cNvSpPr>
          <p:nvPr>
            <p:ph type="body" idx="1"/>
          </p:nvPr>
        </p:nvSpPr>
        <p:spPr/>
        <p:txBody>
          <a:bodyPr/>
          <a:lstStyle/>
          <a:p>
            <a:pPr eaLnBrk="1" hangingPunct="1"/>
            <a:r>
              <a:rPr lang="en-US" smtClean="0"/>
              <a:t>Goal:  Given regular expression </a:t>
            </a:r>
            <a:r>
              <a:rPr lang="en-US" smtClean="0">
                <a:solidFill>
                  <a:srgbClr val="0000FF"/>
                </a:solidFill>
              </a:rPr>
              <a:t>e</a:t>
            </a:r>
            <a:r>
              <a:rPr lang="en-US" smtClean="0"/>
              <a:t>, construct NFA </a:t>
            </a:r>
            <a:r>
              <a:rPr lang="en-US" smtClean="0">
                <a:solidFill>
                  <a:srgbClr val="0000FF"/>
                </a:solidFill>
              </a:rPr>
              <a:t>&lt;e&gt; = (Σ, Q, q</a:t>
            </a:r>
            <a:r>
              <a:rPr lang="en-US" baseline="-25000" smtClean="0">
                <a:solidFill>
                  <a:srgbClr val="0000FF"/>
                </a:solidFill>
              </a:rPr>
              <a:t>0</a:t>
            </a:r>
            <a:r>
              <a:rPr lang="en-US" smtClean="0">
                <a:solidFill>
                  <a:srgbClr val="0000FF"/>
                </a:solidFill>
              </a:rPr>
              <a:t>, F, δ)</a:t>
            </a:r>
            <a:r>
              <a:rPr lang="en-US" smtClean="0"/>
              <a:t> that accepts the same language</a:t>
            </a:r>
          </a:p>
          <a:p>
            <a:pPr lvl="1" eaLnBrk="1" hangingPunct="1"/>
            <a:r>
              <a:rPr lang="en-US" smtClean="0"/>
              <a:t>invariant:  </a:t>
            </a:r>
            <a:r>
              <a:rPr lang="en-US" smtClean="0">
                <a:solidFill>
                  <a:srgbClr val="0000FF"/>
                </a:solidFill>
              </a:rPr>
              <a:t>|F| = 1</a:t>
            </a:r>
            <a:r>
              <a:rPr lang="en-US" smtClean="0"/>
              <a:t> in our NFAs</a:t>
            </a:r>
          </a:p>
          <a:p>
            <a:pPr eaLnBrk="1" hangingPunct="1">
              <a:spcBef>
                <a:spcPct val="50000"/>
              </a:spcBef>
            </a:pPr>
            <a:r>
              <a:rPr lang="en-US" smtClean="0"/>
              <a:t>Base case: </a:t>
            </a:r>
            <a:r>
              <a:rPr lang="en-US" smtClean="0">
                <a:solidFill>
                  <a:srgbClr val="0000FF"/>
                </a:solidFill>
              </a:rPr>
              <a:t>a</a:t>
            </a:r>
            <a:endParaRPr lang="en-US" smtClean="0"/>
          </a:p>
          <a:p>
            <a:pPr eaLnBrk="1" hangingPunct="1"/>
            <a:endParaRPr lang="en-US" smtClean="0"/>
          </a:p>
          <a:p>
            <a:pPr eaLnBrk="1" hangingPunct="1"/>
            <a:endParaRPr lang="en-US" smtClean="0"/>
          </a:p>
          <a:p>
            <a:pPr eaLnBrk="1" hangingPunct="1"/>
            <a:endParaRPr lang="en-US" smtClean="0"/>
          </a:p>
          <a:p>
            <a:pPr lvl="1" eaLnBrk="1" hangingPunct="1"/>
            <a:r>
              <a:rPr lang="en-US" smtClean="0">
                <a:solidFill>
                  <a:srgbClr val="0000FF"/>
                </a:solidFill>
              </a:rPr>
              <a:t>&lt;a&gt; = ({a}, {S0, S1}, S0, {S1}, {(S0, a, S1)} )</a:t>
            </a:r>
          </a:p>
        </p:txBody>
      </p:sp>
      <p:pic>
        <p:nvPicPr>
          <p:cNvPr id="256005" name="Picture 5" descr="ruby"/>
          <p:cNvPicPr>
            <a:picLocks noChangeAspect="1" noChangeArrowheads="1"/>
          </p:cNvPicPr>
          <p:nvPr/>
        </p:nvPicPr>
        <p:blipFill>
          <a:blip r:embed="rId3"/>
          <a:srcRect/>
          <a:stretch>
            <a:fillRect/>
          </a:stretch>
        </p:blipFill>
        <p:spPr bwMode="auto">
          <a:xfrm>
            <a:off x="3048000" y="4191000"/>
            <a:ext cx="2751138" cy="1125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7" name="Slide Number Placeholder 4"/>
          <p:cNvSpPr>
            <a:spLocks noGrp="1"/>
          </p:cNvSpPr>
          <p:nvPr>
            <p:ph type="sldNum" sz="quarter" idx="11"/>
          </p:nvPr>
        </p:nvSpPr>
        <p:spPr/>
        <p:txBody>
          <a:bodyPr/>
          <a:lstStyle/>
          <a:p>
            <a:pPr>
              <a:defRPr/>
            </a:pPr>
            <a:fld id="{A3D36597-84F4-4BE8-A343-077F62336DB5}" type="slidenum">
              <a:rPr lang="en-US"/>
              <a:pPr>
                <a:defRPr/>
              </a:pPr>
              <a:t>20</a:t>
            </a:fld>
            <a:endParaRPr lang="en-US"/>
          </a:p>
        </p:txBody>
      </p:sp>
      <p:sp>
        <p:nvSpPr>
          <p:cNvPr id="51203" name="Rectangle 2"/>
          <p:cNvSpPr>
            <a:spLocks noGrp="1" noChangeArrowheads="1"/>
          </p:cNvSpPr>
          <p:nvPr>
            <p:ph type="title"/>
          </p:nvPr>
        </p:nvSpPr>
        <p:spPr/>
        <p:txBody>
          <a:bodyPr/>
          <a:lstStyle/>
          <a:p>
            <a:pPr eaLnBrk="1" hangingPunct="1"/>
            <a:r>
              <a:rPr lang="en-US" smtClean="0"/>
              <a:t>move(a,p) : Example 2 </a:t>
            </a:r>
          </a:p>
        </p:txBody>
      </p:sp>
      <p:sp>
        <p:nvSpPr>
          <p:cNvPr id="51204" name="Rectangle 3"/>
          <p:cNvSpPr>
            <a:spLocks noGrp="1" noChangeArrowheads="1"/>
          </p:cNvSpPr>
          <p:nvPr>
            <p:ph type="body" idx="1"/>
          </p:nvPr>
        </p:nvSpPr>
        <p:spPr/>
        <p:txBody>
          <a:bodyPr/>
          <a:lstStyle/>
          <a:p>
            <a:pPr eaLnBrk="1" hangingPunct="1"/>
            <a:r>
              <a:rPr lang="en-US" smtClean="0"/>
              <a:t>Following NFA</a:t>
            </a:r>
          </a:p>
          <a:p>
            <a:pPr lvl="1" eaLnBrk="1" hangingPunct="1"/>
            <a:r>
              <a:rPr lang="en-US" smtClean="0"/>
              <a:t>Σ</a:t>
            </a:r>
            <a:r>
              <a:rPr lang="el-GR" smtClean="0"/>
              <a:t> </a:t>
            </a:r>
            <a:r>
              <a:rPr lang="en-US" smtClean="0"/>
              <a:t>= {a, b}</a:t>
            </a:r>
          </a:p>
          <a:p>
            <a:pPr eaLnBrk="1" hangingPunct="1"/>
            <a:endParaRPr lang="en-US" smtClean="0"/>
          </a:p>
          <a:p>
            <a:pPr eaLnBrk="1" hangingPunct="1"/>
            <a:r>
              <a:rPr lang="en-US" smtClean="0"/>
              <a:t>Move</a:t>
            </a:r>
          </a:p>
          <a:p>
            <a:pPr lvl="1" eaLnBrk="1" hangingPunct="1"/>
            <a:r>
              <a:rPr lang="en-US" smtClean="0"/>
              <a:t>move(S1, a) = </a:t>
            </a:r>
          </a:p>
          <a:p>
            <a:pPr lvl="1" eaLnBrk="1" hangingPunct="1"/>
            <a:r>
              <a:rPr lang="en-US" smtClean="0"/>
              <a:t>move(S1, b) = </a:t>
            </a:r>
          </a:p>
          <a:p>
            <a:pPr lvl="1" eaLnBrk="1" hangingPunct="1"/>
            <a:r>
              <a:rPr lang="en-US" smtClean="0"/>
              <a:t>move(S2, a) = </a:t>
            </a:r>
          </a:p>
          <a:p>
            <a:pPr lvl="1" eaLnBrk="1" hangingPunct="1"/>
            <a:r>
              <a:rPr lang="en-US" smtClean="0"/>
              <a:t>move(S2, b) =</a:t>
            </a:r>
          </a:p>
          <a:p>
            <a:pPr lvl="1" eaLnBrk="1" hangingPunct="1"/>
            <a:r>
              <a:rPr lang="en-US" smtClean="0"/>
              <a:t>move(S3, a) =</a:t>
            </a:r>
          </a:p>
          <a:p>
            <a:pPr lvl="1" eaLnBrk="1" hangingPunct="1"/>
            <a:r>
              <a:rPr lang="en-US" smtClean="0"/>
              <a:t>move(S3, b) =</a:t>
            </a:r>
          </a:p>
        </p:txBody>
      </p:sp>
      <p:sp>
        <p:nvSpPr>
          <p:cNvPr id="51205" name="Oval 4"/>
          <p:cNvSpPr>
            <a:spLocks noChangeArrowheads="1"/>
          </p:cNvSpPr>
          <p:nvPr/>
        </p:nvSpPr>
        <p:spPr bwMode="auto">
          <a:xfrm>
            <a:off x="51816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1206" name="Oval 5"/>
          <p:cNvSpPr>
            <a:spLocks noChangeArrowheads="1"/>
          </p:cNvSpPr>
          <p:nvPr/>
        </p:nvSpPr>
        <p:spPr bwMode="auto">
          <a:xfrm>
            <a:off x="64770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1207" name="Oval 6"/>
          <p:cNvSpPr>
            <a:spLocks noChangeArrowheads="1"/>
          </p:cNvSpPr>
          <p:nvPr/>
        </p:nvSpPr>
        <p:spPr bwMode="auto">
          <a:xfrm>
            <a:off x="7772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1208" name="Text Box 7"/>
          <p:cNvSpPr txBox="1">
            <a:spLocks noChangeArrowheads="1"/>
          </p:cNvSpPr>
          <p:nvPr/>
        </p:nvSpPr>
        <p:spPr bwMode="auto">
          <a:xfrm>
            <a:off x="73152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51209" name="Text Box 8"/>
          <p:cNvSpPr txBox="1">
            <a:spLocks noChangeArrowheads="1"/>
          </p:cNvSpPr>
          <p:nvPr/>
        </p:nvSpPr>
        <p:spPr bwMode="auto">
          <a:xfrm>
            <a:off x="53340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51210" name="Text Box 9"/>
          <p:cNvSpPr txBox="1">
            <a:spLocks noChangeArrowheads="1"/>
          </p:cNvSpPr>
          <p:nvPr/>
        </p:nvSpPr>
        <p:spPr bwMode="auto">
          <a:xfrm>
            <a:off x="66294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1211" name="Line 10"/>
          <p:cNvSpPr>
            <a:spLocks noChangeShapeType="1"/>
          </p:cNvSpPr>
          <p:nvPr/>
        </p:nvSpPr>
        <p:spPr bwMode="auto">
          <a:xfrm>
            <a:off x="60198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1212" name="Line 11"/>
          <p:cNvSpPr>
            <a:spLocks noChangeShapeType="1"/>
          </p:cNvSpPr>
          <p:nvPr/>
        </p:nvSpPr>
        <p:spPr bwMode="auto">
          <a:xfrm>
            <a:off x="7315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1213" name="Line 12"/>
          <p:cNvSpPr>
            <a:spLocks noChangeShapeType="1"/>
          </p:cNvSpPr>
          <p:nvPr/>
        </p:nvSpPr>
        <p:spPr bwMode="auto">
          <a:xfrm>
            <a:off x="47244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1214" name="Text Box 13"/>
          <p:cNvSpPr txBox="1">
            <a:spLocks noChangeArrowheads="1"/>
          </p:cNvSpPr>
          <p:nvPr/>
        </p:nvSpPr>
        <p:spPr bwMode="auto">
          <a:xfrm>
            <a:off x="7924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1215" name="Text Box 14"/>
          <p:cNvSpPr txBox="1">
            <a:spLocks noChangeArrowheads="1"/>
          </p:cNvSpPr>
          <p:nvPr/>
        </p:nvSpPr>
        <p:spPr bwMode="auto">
          <a:xfrm>
            <a:off x="60198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59919" name="Text Box 15"/>
          <p:cNvSpPr txBox="1">
            <a:spLocks noChangeArrowheads="1"/>
          </p:cNvSpPr>
          <p:nvPr/>
        </p:nvSpPr>
        <p:spPr bwMode="auto">
          <a:xfrm>
            <a:off x="3276600" y="34290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{S2}</a:t>
            </a:r>
          </a:p>
        </p:txBody>
      </p:sp>
      <p:sp>
        <p:nvSpPr>
          <p:cNvPr id="51217" name="Freeform 16"/>
          <p:cNvSpPr>
            <a:spLocks/>
          </p:cNvSpPr>
          <p:nvPr/>
        </p:nvSpPr>
        <p:spPr bwMode="auto">
          <a:xfrm flipH="1" flipV="1">
            <a:off x="59436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1218" name="Text Box 17"/>
          <p:cNvSpPr txBox="1">
            <a:spLocks noChangeArrowheads="1"/>
          </p:cNvSpPr>
          <p:nvPr/>
        </p:nvSpPr>
        <p:spPr bwMode="auto">
          <a:xfrm>
            <a:off x="7239000" y="30480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1659922" name="Text Box 18"/>
          <p:cNvSpPr txBox="1">
            <a:spLocks noChangeArrowheads="1"/>
          </p:cNvSpPr>
          <p:nvPr/>
        </p:nvSpPr>
        <p:spPr bwMode="auto">
          <a:xfrm>
            <a:off x="3276600" y="38862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{S3}</a:t>
            </a:r>
          </a:p>
        </p:txBody>
      </p:sp>
      <p:sp>
        <p:nvSpPr>
          <p:cNvPr id="1659923" name="Text Box 19"/>
          <p:cNvSpPr txBox="1">
            <a:spLocks noChangeArrowheads="1"/>
          </p:cNvSpPr>
          <p:nvPr/>
        </p:nvSpPr>
        <p:spPr bwMode="auto">
          <a:xfrm>
            <a:off x="3276600" y="43434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{S3}</a:t>
            </a:r>
          </a:p>
        </p:txBody>
      </p:sp>
      <p:sp>
        <p:nvSpPr>
          <p:cNvPr id="1659924" name="Text Box 20"/>
          <p:cNvSpPr txBox="1">
            <a:spLocks noChangeArrowheads="1"/>
          </p:cNvSpPr>
          <p:nvPr/>
        </p:nvSpPr>
        <p:spPr bwMode="auto">
          <a:xfrm>
            <a:off x="3352800" y="51816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1659925" name="Text Box 21"/>
          <p:cNvSpPr txBox="1">
            <a:spLocks noChangeArrowheads="1"/>
          </p:cNvSpPr>
          <p:nvPr/>
        </p:nvSpPr>
        <p:spPr bwMode="auto">
          <a:xfrm>
            <a:off x="3352800" y="56388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51223" name="Freeform 22"/>
          <p:cNvSpPr>
            <a:spLocks/>
          </p:cNvSpPr>
          <p:nvPr/>
        </p:nvSpPr>
        <p:spPr bwMode="auto">
          <a:xfrm>
            <a:off x="7239000" y="1828800"/>
            <a:ext cx="685800" cy="3048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1224" name="Text Box 23"/>
          <p:cNvSpPr txBox="1">
            <a:spLocks noChangeArrowheads="1"/>
          </p:cNvSpPr>
          <p:nvPr/>
        </p:nvSpPr>
        <p:spPr bwMode="auto">
          <a:xfrm>
            <a:off x="7543800" y="14478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1659928" name="Text Box 24"/>
          <p:cNvSpPr txBox="1">
            <a:spLocks noChangeArrowheads="1"/>
          </p:cNvSpPr>
          <p:nvPr/>
        </p:nvSpPr>
        <p:spPr bwMode="auto">
          <a:xfrm>
            <a:off x="3352800" y="4800600"/>
            <a:ext cx="22098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Ø</a:t>
            </a:r>
          </a:p>
        </p:txBody>
      </p:sp>
      <p:sp>
        <p:nvSpPr>
          <p:cNvPr id="51226" name="Oval 25"/>
          <p:cNvSpPr>
            <a:spLocks noChangeArrowheads="1"/>
          </p:cNvSpPr>
          <p:nvPr/>
        </p:nvSpPr>
        <p:spPr bwMode="auto">
          <a:xfrm>
            <a:off x="7848600" y="2133600"/>
            <a:ext cx="685800" cy="685800"/>
          </a:xfrm>
          <a:prstGeom prst="ellipse">
            <a:avLst/>
          </a:prstGeom>
          <a:noFill/>
          <a:ln w="3810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9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9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99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99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99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9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919" grpId="0"/>
      <p:bldP spid="1659922" grpId="0"/>
      <p:bldP spid="1659923" grpId="0"/>
      <p:bldP spid="1659924" grpId="0"/>
      <p:bldP spid="1659925" grpId="0"/>
      <p:bldP spid="16599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5" name="Slide Number Placeholder 4"/>
          <p:cNvSpPr>
            <a:spLocks noGrp="1"/>
          </p:cNvSpPr>
          <p:nvPr>
            <p:ph type="sldNum" sz="quarter" idx="11"/>
          </p:nvPr>
        </p:nvSpPr>
        <p:spPr/>
        <p:txBody>
          <a:bodyPr/>
          <a:lstStyle/>
          <a:p>
            <a:pPr>
              <a:defRPr/>
            </a:pPr>
            <a:fld id="{5BF50155-D45A-4819-A339-2B528F7BC27F}" type="slidenum">
              <a:rPr lang="en-US"/>
              <a:pPr>
                <a:defRPr/>
              </a:pPr>
              <a:t>21</a:t>
            </a:fld>
            <a:endParaRPr lang="en-US"/>
          </a:p>
        </p:txBody>
      </p:sp>
      <p:sp>
        <p:nvSpPr>
          <p:cNvPr id="52227" name="Rectangle 2"/>
          <p:cNvSpPr>
            <a:spLocks noGrp="1" noChangeArrowheads="1"/>
          </p:cNvSpPr>
          <p:nvPr>
            <p:ph type="title"/>
          </p:nvPr>
        </p:nvSpPr>
        <p:spPr/>
        <p:txBody>
          <a:bodyPr/>
          <a:lstStyle/>
          <a:p>
            <a:pPr eaLnBrk="1" hangingPunct="1"/>
            <a:r>
              <a:rPr lang="en-US" smtClean="0"/>
              <a:t>NFA </a:t>
            </a:r>
            <a:r>
              <a:rPr lang="en-US" smtClean="0">
                <a:sym typeface="Symbol" pitchFamily="18" charset="2"/>
              </a:rPr>
              <a:t> DFA Reduction Algorithm</a:t>
            </a:r>
          </a:p>
        </p:txBody>
      </p:sp>
      <p:sp>
        <p:nvSpPr>
          <p:cNvPr id="1660931" name="Rectangle 3"/>
          <p:cNvSpPr>
            <a:spLocks noGrp="1" noChangeArrowheads="1"/>
          </p:cNvSpPr>
          <p:nvPr>
            <p:ph type="body" idx="1"/>
          </p:nvPr>
        </p:nvSpPr>
        <p:spPr>
          <a:xfrm>
            <a:off x="228600" y="1524000"/>
            <a:ext cx="8763000" cy="5029200"/>
          </a:xfrm>
        </p:spPr>
        <p:txBody>
          <a:bodyPr/>
          <a:lstStyle/>
          <a:p>
            <a:pPr eaLnBrk="1" hangingPunct="1"/>
            <a:r>
              <a:rPr lang="en-US" sz="2400" smtClean="0"/>
              <a:t>Input </a:t>
            </a:r>
            <a:r>
              <a:rPr lang="en-US" sz="2400" smtClean="0">
                <a:solidFill>
                  <a:srgbClr val="0000FF"/>
                </a:solidFill>
              </a:rPr>
              <a:t>NFA (Σ, Q, q</a:t>
            </a:r>
            <a:r>
              <a:rPr lang="en-US" sz="2400" baseline="-25000" smtClean="0">
                <a:solidFill>
                  <a:srgbClr val="0000FF"/>
                </a:solidFill>
              </a:rPr>
              <a:t>0</a:t>
            </a:r>
            <a:r>
              <a:rPr lang="en-US" sz="2400" smtClean="0">
                <a:solidFill>
                  <a:srgbClr val="0000FF"/>
                </a:solidFill>
              </a:rPr>
              <a:t>, F</a:t>
            </a:r>
            <a:r>
              <a:rPr lang="en-US" sz="2400" baseline="-25000" smtClean="0">
                <a:solidFill>
                  <a:srgbClr val="0000FF"/>
                </a:solidFill>
              </a:rPr>
              <a:t>n</a:t>
            </a:r>
            <a:r>
              <a:rPr lang="en-US" sz="2400" smtClean="0">
                <a:solidFill>
                  <a:srgbClr val="0000FF"/>
                </a:solidFill>
              </a:rPr>
              <a:t>, </a:t>
            </a:r>
            <a:r>
              <a:rPr lang="en-US" sz="2400" smtClean="0">
                <a:solidFill>
                  <a:srgbClr val="0000FF"/>
                </a:solidFill>
                <a:sym typeface="Symbol" pitchFamily="18" charset="2"/>
              </a:rPr>
              <a:t></a:t>
            </a:r>
            <a:r>
              <a:rPr lang="en-US" sz="2400" baseline="-25000" smtClean="0">
                <a:solidFill>
                  <a:srgbClr val="0000FF"/>
                </a:solidFill>
              </a:rPr>
              <a:t>n</a:t>
            </a:r>
            <a:r>
              <a:rPr lang="en-US" sz="2400" smtClean="0">
                <a:solidFill>
                  <a:srgbClr val="0000FF"/>
                </a:solidFill>
              </a:rPr>
              <a:t>), </a:t>
            </a:r>
            <a:r>
              <a:rPr lang="en-US" sz="2400" smtClean="0"/>
              <a:t>output </a:t>
            </a:r>
            <a:r>
              <a:rPr lang="en-US" sz="2400" smtClean="0">
                <a:solidFill>
                  <a:srgbClr val="0000FF"/>
                </a:solidFill>
              </a:rPr>
              <a:t>DFA (Σ, R, r</a:t>
            </a:r>
            <a:r>
              <a:rPr lang="en-US" sz="2400" baseline="-25000" smtClean="0">
                <a:solidFill>
                  <a:srgbClr val="0000FF"/>
                </a:solidFill>
              </a:rPr>
              <a:t>0</a:t>
            </a:r>
            <a:r>
              <a:rPr lang="en-US" sz="2400" smtClean="0">
                <a:solidFill>
                  <a:srgbClr val="0000FF"/>
                </a:solidFill>
              </a:rPr>
              <a:t>, F</a:t>
            </a:r>
            <a:r>
              <a:rPr lang="en-US" sz="2400" baseline="-25000" smtClean="0">
                <a:solidFill>
                  <a:srgbClr val="0000FF"/>
                </a:solidFill>
              </a:rPr>
              <a:t>d</a:t>
            </a:r>
            <a:r>
              <a:rPr lang="en-US" sz="2400" smtClean="0">
                <a:solidFill>
                  <a:srgbClr val="0000FF"/>
                </a:solidFill>
              </a:rPr>
              <a:t>, </a:t>
            </a:r>
            <a:r>
              <a:rPr lang="en-US" sz="2400" smtClean="0">
                <a:solidFill>
                  <a:srgbClr val="0000FF"/>
                </a:solidFill>
                <a:sym typeface="Symbol" pitchFamily="18" charset="2"/>
              </a:rPr>
              <a:t></a:t>
            </a:r>
            <a:r>
              <a:rPr lang="en-US" sz="2400" baseline="-25000" smtClean="0">
                <a:solidFill>
                  <a:srgbClr val="0000FF"/>
                </a:solidFill>
              </a:rPr>
              <a:t>d</a:t>
            </a:r>
            <a:r>
              <a:rPr lang="en-US" sz="2400" smtClean="0">
                <a:solidFill>
                  <a:srgbClr val="0000FF"/>
                </a:solidFill>
              </a:rPr>
              <a:t>)</a:t>
            </a:r>
          </a:p>
          <a:p>
            <a:pPr eaLnBrk="1" hangingPunct="1"/>
            <a:r>
              <a:rPr lang="en-US" sz="2400" smtClean="0"/>
              <a:t>Algorithm</a:t>
            </a:r>
          </a:p>
          <a:p>
            <a:pPr lvl="1" eaLnBrk="1" hangingPunct="1">
              <a:buFontTx/>
              <a:buNone/>
            </a:pPr>
            <a:r>
              <a:rPr lang="en-US" sz="2000" smtClean="0"/>
              <a:t>Let r</a:t>
            </a:r>
            <a:r>
              <a:rPr lang="en-US" sz="2000" baseline="-25000" smtClean="0"/>
              <a:t>0 </a:t>
            </a:r>
            <a:r>
              <a:rPr lang="en-US" sz="2000" smtClean="0"/>
              <a:t>= </a:t>
            </a:r>
            <a:r>
              <a:rPr lang="en-US" sz="2000" smtClean="0">
                <a:sym typeface="Symbol" pitchFamily="18" charset="2"/>
              </a:rPr>
              <a:t>-closure(</a:t>
            </a:r>
            <a:r>
              <a:rPr lang="en-US" sz="2000" smtClean="0"/>
              <a:t>q</a:t>
            </a:r>
            <a:r>
              <a:rPr lang="en-US" sz="2000" baseline="-25000" smtClean="0"/>
              <a:t>0</a:t>
            </a:r>
            <a:r>
              <a:rPr lang="en-US" sz="2000" smtClean="0">
                <a:sym typeface="Symbol" pitchFamily="18" charset="2"/>
              </a:rPr>
              <a:t>)</a:t>
            </a:r>
            <a:r>
              <a:rPr lang="en-US" sz="2000" smtClean="0"/>
              <a:t>, add it to R</a:t>
            </a:r>
            <a:r>
              <a:rPr lang="en-US" smtClean="0"/>
              <a:t>		</a:t>
            </a:r>
            <a:r>
              <a:rPr lang="en-US" sz="2000" smtClean="0">
                <a:solidFill>
                  <a:srgbClr val="FF0000"/>
                </a:solidFill>
              </a:rPr>
              <a:t>// DFA start state</a:t>
            </a:r>
          </a:p>
          <a:p>
            <a:pPr lvl="1" eaLnBrk="1" hangingPunct="1">
              <a:buFontTx/>
              <a:buNone/>
            </a:pPr>
            <a:r>
              <a:rPr lang="en-US" sz="2000" smtClean="0"/>
              <a:t>While </a:t>
            </a:r>
            <a:r>
              <a:rPr lang="en-US" sz="2000" smtClean="0">
                <a:sym typeface="Symbol" pitchFamily="18" charset="2"/>
              </a:rPr>
              <a:t> </a:t>
            </a:r>
            <a:r>
              <a:rPr lang="en-US" sz="2000" smtClean="0"/>
              <a:t>an unmarked state r </a:t>
            </a:r>
            <a:r>
              <a:rPr lang="en-US" sz="2000" smtClean="0">
                <a:sym typeface="Symbol" pitchFamily="18" charset="2"/>
              </a:rPr>
              <a:t></a:t>
            </a:r>
            <a:r>
              <a:rPr lang="en-US" sz="2000" smtClean="0"/>
              <a:t> R</a:t>
            </a:r>
            <a:r>
              <a:rPr lang="en-US" smtClean="0"/>
              <a:t>		</a:t>
            </a:r>
            <a:r>
              <a:rPr lang="en-US" sz="2000" smtClean="0">
                <a:solidFill>
                  <a:srgbClr val="FF0000"/>
                </a:solidFill>
              </a:rPr>
              <a:t>// process DFA state r</a:t>
            </a:r>
          </a:p>
          <a:p>
            <a:pPr lvl="2" eaLnBrk="1" hangingPunct="1">
              <a:buFont typeface="Wingdings" pitchFamily="2" charset="2"/>
              <a:buNone/>
            </a:pPr>
            <a:r>
              <a:rPr lang="en-US" smtClean="0">
                <a:solidFill>
                  <a:schemeClr val="hlink"/>
                </a:solidFill>
              </a:rPr>
              <a:t>Mark r</a:t>
            </a:r>
            <a:r>
              <a:rPr lang="en-US" smtClean="0">
                <a:solidFill>
                  <a:srgbClr val="0000FF"/>
                </a:solidFill>
              </a:rPr>
              <a:t>					</a:t>
            </a:r>
            <a:r>
              <a:rPr lang="en-US" smtClean="0">
                <a:solidFill>
                  <a:srgbClr val="FF0000"/>
                </a:solidFill>
              </a:rPr>
              <a:t>// each state visited once</a:t>
            </a:r>
          </a:p>
          <a:p>
            <a:pPr lvl="2" eaLnBrk="1" hangingPunct="1">
              <a:buFont typeface="Wingdings" pitchFamily="2" charset="2"/>
              <a:buNone/>
            </a:pPr>
            <a:r>
              <a:rPr lang="en-US" smtClean="0">
                <a:solidFill>
                  <a:schemeClr val="hlink"/>
                </a:solidFill>
              </a:rPr>
              <a:t>For each a </a:t>
            </a:r>
            <a:r>
              <a:rPr lang="en-US" smtClean="0">
                <a:solidFill>
                  <a:schemeClr val="hlink"/>
                </a:solidFill>
                <a:sym typeface="Symbol" pitchFamily="18" charset="2"/>
              </a:rPr>
              <a:t> </a:t>
            </a:r>
            <a:r>
              <a:rPr lang="en-US" smtClean="0">
                <a:sym typeface="Symbol" pitchFamily="18" charset="2"/>
              </a:rPr>
              <a:t>				</a:t>
            </a:r>
            <a:r>
              <a:rPr lang="en-US" smtClean="0">
                <a:solidFill>
                  <a:srgbClr val="FF0000"/>
                </a:solidFill>
                <a:sym typeface="Symbol" pitchFamily="18" charset="2"/>
              </a:rPr>
              <a:t>// for each letter a</a:t>
            </a:r>
          </a:p>
          <a:p>
            <a:pPr lvl="3" eaLnBrk="1" hangingPunct="1">
              <a:buFontTx/>
              <a:buNone/>
            </a:pPr>
            <a:r>
              <a:rPr lang="en-US" smtClean="0">
                <a:solidFill>
                  <a:schemeClr val="hlink"/>
                </a:solidFill>
              </a:rPr>
              <a:t>Let S = {s | q </a:t>
            </a:r>
            <a:r>
              <a:rPr lang="en-US" smtClean="0">
                <a:solidFill>
                  <a:schemeClr val="hlink"/>
                </a:solidFill>
                <a:sym typeface="Symbol" pitchFamily="18" charset="2"/>
              </a:rPr>
              <a:t> r</a:t>
            </a:r>
            <a:r>
              <a:rPr lang="en-US" smtClean="0">
                <a:solidFill>
                  <a:schemeClr val="hlink"/>
                </a:solidFill>
              </a:rPr>
              <a:t> &amp; move(q, a) = s</a:t>
            </a:r>
            <a:r>
              <a:rPr lang="en-US" smtClean="0">
                <a:solidFill>
                  <a:schemeClr val="hlink"/>
                </a:solidFill>
                <a:sym typeface="Symbol" pitchFamily="18" charset="2"/>
              </a:rPr>
              <a:t>}</a:t>
            </a:r>
            <a:r>
              <a:rPr lang="en-US" smtClean="0">
                <a:sym typeface="Symbol" pitchFamily="18" charset="2"/>
              </a:rPr>
              <a:t>	</a:t>
            </a:r>
            <a:r>
              <a:rPr lang="en-US" smtClean="0">
                <a:solidFill>
                  <a:srgbClr val="FF0000"/>
                </a:solidFill>
                <a:sym typeface="Symbol" pitchFamily="18" charset="2"/>
              </a:rPr>
              <a:t>// states reached via a</a:t>
            </a:r>
          </a:p>
          <a:p>
            <a:pPr lvl="3" eaLnBrk="1" hangingPunct="1">
              <a:buFontTx/>
              <a:buNone/>
            </a:pPr>
            <a:r>
              <a:rPr lang="en-US" smtClean="0">
                <a:solidFill>
                  <a:schemeClr val="hlink"/>
                </a:solidFill>
                <a:sym typeface="Symbol" pitchFamily="18" charset="2"/>
              </a:rPr>
              <a:t>Let e = -closure(S)</a:t>
            </a:r>
            <a:r>
              <a:rPr lang="en-US" smtClean="0">
                <a:sym typeface="Symbol" pitchFamily="18" charset="2"/>
              </a:rPr>
              <a:t>			</a:t>
            </a:r>
            <a:r>
              <a:rPr lang="en-US" smtClean="0">
                <a:solidFill>
                  <a:srgbClr val="FF0000"/>
                </a:solidFill>
                <a:sym typeface="Symbol" pitchFamily="18" charset="2"/>
              </a:rPr>
              <a:t>// states reached via </a:t>
            </a:r>
          </a:p>
          <a:p>
            <a:pPr lvl="3" eaLnBrk="1" hangingPunct="1">
              <a:buFontTx/>
              <a:buNone/>
            </a:pPr>
            <a:r>
              <a:rPr lang="en-US" smtClean="0">
                <a:solidFill>
                  <a:schemeClr val="hlink"/>
                </a:solidFill>
                <a:sym typeface="Symbol" pitchFamily="18" charset="2"/>
              </a:rPr>
              <a:t>If e  R</a:t>
            </a:r>
            <a:r>
              <a:rPr lang="en-US" smtClean="0">
                <a:sym typeface="Symbol" pitchFamily="18" charset="2"/>
              </a:rPr>
              <a:t>				</a:t>
            </a:r>
            <a:r>
              <a:rPr lang="en-US" smtClean="0">
                <a:solidFill>
                  <a:srgbClr val="FF0000"/>
                </a:solidFill>
                <a:sym typeface="Symbol" pitchFamily="18" charset="2"/>
              </a:rPr>
              <a:t>// if state e is new</a:t>
            </a:r>
          </a:p>
          <a:p>
            <a:pPr lvl="4" eaLnBrk="1" hangingPunct="1">
              <a:buFontTx/>
              <a:buNone/>
            </a:pPr>
            <a:r>
              <a:rPr lang="en-US" smtClean="0">
                <a:solidFill>
                  <a:schemeClr val="hlink"/>
                </a:solidFill>
                <a:sym typeface="Symbol" pitchFamily="18" charset="2"/>
              </a:rPr>
              <a:t>Let R = e </a:t>
            </a:r>
            <a:r>
              <a:rPr lang="en-US" b="1" smtClean="0">
                <a:solidFill>
                  <a:schemeClr val="hlink"/>
                </a:solidFill>
                <a:sym typeface="Symbol" pitchFamily="18" charset="2"/>
              </a:rPr>
              <a:t></a:t>
            </a:r>
            <a:r>
              <a:rPr lang="en-US" smtClean="0">
                <a:solidFill>
                  <a:schemeClr val="hlink"/>
                </a:solidFill>
                <a:sym typeface="Symbol" pitchFamily="18" charset="2"/>
              </a:rPr>
              <a:t> R</a:t>
            </a:r>
            <a:r>
              <a:rPr lang="en-US" smtClean="0">
                <a:sym typeface="Symbol" pitchFamily="18" charset="2"/>
              </a:rPr>
              <a:t>			</a:t>
            </a:r>
            <a:r>
              <a:rPr lang="en-US" smtClean="0">
                <a:solidFill>
                  <a:srgbClr val="FF0000"/>
                </a:solidFill>
                <a:sym typeface="Symbol" pitchFamily="18" charset="2"/>
              </a:rPr>
              <a:t>// add e to R (unmarked)</a:t>
            </a:r>
          </a:p>
          <a:p>
            <a:pPr lvl="3" eaLnBrk="1" hangingPunct="1">
              <a:buFontTx/>
              <a:buNone/>
            </a:pPr>
            <a:r>
              <a:rPr lang="en-US" smtClean="0">
                <a:solidFill>
                  <a:schemeClr val="hlink"/>
                </a:solidFill>
                <a:sym typeface="Symbol" pitchFamily="18" charset="2"/>
              </a:rPr>
              <a:t>Let </a:t>
            </a:r>
            <a:r>
              <a:rPr lang="en-US" baseline="-25000" smtClean="0">
                <a:solidFill>
                  <a:schemeClr val="hlink"/>
                </a:solidFill>
                <a:sym typeface="Symbol" pitchFamily="18" charset="2"/>
              </a:rPr>
              <a:t>d</a:t>
            </a:r>
            <a:r>
              <a:rPr lang="en-US" smtClean="0">
                <a:solidFill>
                  <a:schemeClr val="hlink"/>
                </a:solidFill>
                <a:sym typeface="Symbol" pitchFamily="18" charset="2"/>
              </a:rPr>
              <a:t> =  </a:t>
            </a:r>
            <a:r>
              <a:rPr lang="en-US" baseline="-25000" smtClean="0">
                <a:solidFill>
                  <a:schemeClr val="hlink"/>
                </a:solidFill>
                <a:sym typeface="Symbol" pitchFamily="18" charset="2"/>
              </a:rPr>
              <a:t>d</a:t>
            </a:r>
            <a:r>
              <a:rPr lang="en-US" smtClean="0">
                <a:solidFill>
                  <a:schemeClr val="hlink"/>
                </a:solidFill>
                <a:sym typeface="Symbol" pitchFamily="18" charset="2"/>
              </a:rPr>
              <a:t> </a:t>
            </a:r>
            <a:r>
              <a:rPr lang="en-US" b="1" smtClean="0">
                <a:solidFill>
                  <a:schemeClr val="hlink"/>
                </a:solidFill>
                <a:sym typeface="Symbol" pitchFamily="18" charset="2"/>
              </a:rPr>
              <a:t></a:t>
            </a:r>
            <a:r>
              <a:rPr lang="en-US" smtClean="0">
                <a:solidFill>
                  <a:schemeClr val="hlink"/>
                </a:solidFill>
                <a:sym typeface="Symbol" pitchFamily="18" charset="2"/>
              </a:rPr>
              <a:t> {r, a, e}</a:t>
            </a:r>
            <a:r>
              <a:rPr lang="en-US" smtClean="0">
                <a:sym typeface="Symbol" pitchFamily="18" charset="2"/>
              </a:rPr>
              <a:t>		</a:t>
            </a:r>
            <a:r>
              <a:rPr lang="en-US" smtClean="0">
                <a:solidFill>
                  <a:srgbClr val="FF0000"/>
                </a:solidFill>
                <a:sym typeface="Symbol" pitchFamily="18" charset="2"/>
              </a:rPr>
              <a:t>// add transition r</a:t>
            </a:r>
            <a:r>
              <a:rPr lang="en-US" smtClean="0">
                <a:solidFill>
                  <a:srgbClr val="FF0000"/>
                </a:solidFill>
                <a:cs typeface="Arial" charset="0"/>
                <a:sym typeface="Symbol" pitchFamily="18" charset="2"/>
              </a:rPr>
              <a:t>→</a:t>
            </a:r>
            <a:r>
              <a:rPr lang="en-US" smtClean="0">
                <a:solidFill>
                  <a:srgbClr val="FF0000"/>
                </a:solidFill>
                <a:sym typeface="Symbol" pitchFamily="18" charset="2"/>
              </a:rPr>
              <a:t>e</a:t>
            </a:r>
          </a:p>
          <a:p>
            <a:pPr lvl="1" eaLnBrk="1" hangingPunct="1">
              <a:buFontTx/>
              <a:buNone/>
            </a:pPr>
            <a:r>
              <a:rPr lang="en-US" sz="2000" smtClean="0">
                <a:sym typeface="Symbol" pitchFamily="18" charset="2"/>
              </a:rPr>
              <a:t>Let </a:t>
            </a:r>
            <a:r>
              <a:rPr lang="en-US" sz="2000" smtClean="0">
                <a:solidFill>
                  <a:srgbClr val="0000FF"/>
                </a:solidFill>
              </a:rPr>
              <a:t>F</a:t>
            </a:r>
            <a:r>
              <a:rPr lang="en-US" sz="2000" baseline="-25000" smtClean="0">
                <a:solidFill>
                  <a:srgbClr val="0000FF"/>
                </a:solidFill>
              </a:rPr>
              <a:t>d</a:t>
            </a:r>
            <a:r>
              <a:rPr lang="en-US" sz="2000" smtClean="0">
                <a:sym typeface="Symbol" pitchFamily="18" charset="2"/>
              </a:rPr>
              <a:t> = {r |  s  r with s  </a:t>
            </a:r>
            <a:r>
              <a:rPr lang="en-US" sz="2000" smtClean="0">
                <a:solidFill>
                  <a:srgbClr val="0000FF"/>
                </a:solidFill>
              </a:rPr>
              <a:t>F</a:t>
            </a:r>
            <a:r>
              <a:rPr lang="en-US" sz="2000" baseline="-25000" smtClean="0">
                <a:solidFill>
                  <a:srgbClr val="0000FF"/>
                </a:solidFill>
              </a:rPr>
              <a:t>n</a:t>
            </a:r>
            <a:r>
              <a:rPr lang="en-US" sz="2000" smtClean="0">
                <a:sym typeface="Symbol" pitchFamily="18" charset="2"/>
              </a:rPr>
              <a:t>}</a:t>
            </a:r>
            <a:r>
              <a:rPr lang="en-US" smtClean="0">
                <a:sym typeface="Symbol" pitchFamily="18" charset="2"/>
              </a:rPr>
              <a:t>  		</a:t>
            </a:r>
            <a:r>
              <a:rPr lang="en-US" sz="2000" smtClean="0">
                <a:solidFill>
                  <a:srgbClr val="FF0000"/>
                </a:solidFill>
                <a:sym typeface="Symbol" pitchFamily="18" charset="2"/>
              </a:rPr>
              <a:t>// final if include state in </a:t>
            </a:r>
            <a:r>
              <a:rPr lang="en-US" sz="2000" smtClean="0">
                <a:solidFill>
                  <a:srgbClr val="FF0000"/>
                </a:solidFill>
              </a:rPr>
              <a:t>F</a:t>
            </a:r>
            <a:r>
              <a:rPr lang="en-US" sz="2000" baseline="-25000" smtClean="0">
                <a:solidFill>
                  <a:srgbClr val="FF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093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09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093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09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093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609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6093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6093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609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8" name="Slide Number Placeholder 4"/>
          <p:cNvSpPr>
            <a:spLocks noGrp="1"/>
          </p:cNvSpPr>
          <p:nvPr>
            <p:ph type="sldNum" sz="quarter" idx="11"/>
          </p:nvPr>
        </p:nvSpPr>
        <p:spPr/>
        <p:txBody>
          <a:bodyPr/>
          <a:lstStyle/>
          <a:p>
            <a:pPr>
              <a:defRPr/>
            </a:pPr>
            <a:fld id="{B299154C-144A-452E-9F2F-73416C419627}" type="slidenum">
              <a:rPr lang="en-US"/>
              <a:pPr>
                <a:defRPr/>
              </a:pPr>
              <a:t>22</a:t>
            </a:fld>
            <a:endParaRPr lang="en-US"/>
          </a:p>
        </p:txBody>
      </p:sp>
      <p:sp>
        <p:nvSpPr>
          <p:cNvPr id="54275" name="Rectangle 2"/>
          <p:cNvSpPr>
            <a:spLocks noGrp="1" noChangeArrowheads="1"/>
          </p:cNvSpPr>
          <p:nvPr>
            <p:ph type="title"/>
          </p:nvPr>
        </p:nvSpPr>
        <p:spPr/>
        <p:txBody>
          <a:bodyPr/>
          <a:lstStyle/>
          <a:p>
            <a:pPr eaLnBrk="1" hangingPunct="1"/>
            <a:r>
              <a:rPr lang="en-US" smtClean="0"/>
              <a:t>NFA </a:t>
            </a:r>
            <a:r>
              <a:rPr lang="en-US" smtClean="0">
                <a:sym typeface="Symbol" pitchFamily="18" charset="2"/>
              </a:rPr>
              <a:t> DFA Example 1</a:t>
            </a:r>
          </a:p>
        </p:txBody>
      </p:sp>
      <p:sp>
        <p:nvSpPr>
          <p:cNvPr id="1662979" name="Rectangle 3"/>
          <p:cNvSpPr>
            <a:spLocks noGrp="1" noChangeArrowheads="1"/>
          </p:cNvSpPr>
          <p:nvPr>
            <p:ph type="body" idx="1"/>
          </p:nvPr>
        </p:nvSpPr>
        <p:spPr/>
        <p:txBody>
          <a:bodyPr/>
          <a:lstStyle/>
          <a:p>
            <a:pPr lvl="1" eaLnBrk="1" hangingPunct="1"/>
            <a:r>
              <a:rPr lang="en-US" smtClean="0"/>
              <a:t>Start = </a:t>
            </a:r>
            <a:r>
              <a:rPr lang="en-US" smtClean="0">
                <a:sym typeface="Symbol" pitchFamily="18" charset="2"/>
              </a:rPr>
              <a:t>-closure(S1) </a:t>
            </a:r>
            <a:r>
              <a:rPr lang="en-US" smtClean="0"/>
              <a:t>= { {S1,S3} }</a:t>
            </a:r>
          </a:p>
          <a:p>
            <a:pPr lvl="1" eaLnBrk="1" hangingPunct="1"/>
            <a:r>
              <a:rPr lang="en-US" smtClean="0"/>
              <a:t>R = { {S1,S3} }</a:t>
            </a:r>
          </a:p>
          <a:p>
            <a:pPr lvl="1" eaLnBrk="1" hangingPunct="1"/>
            <a:r>
              <a:rPr lang="en-US" smtClean="0"/>
              <a:t>r </a:t>
            </a:r>
            <a:r>
              <a:rPr lang="en-US" sz="2000" smtClean="0">
                <a:sym typeface="Symbol" pitchFamily="18" charset="2"/>
              </a:rPr>
              <a:t></a:t>
            </a:r>
            <a:r>
              <a:rPr lang="en-US" smtClean="0"/>
              <a:t> R = {S1,S3}</a:t>
            </a:r>
          </a:p>
          <a:p>
            <a:pPr lvl="1" eaLnBrk="1" hangingPunct="1"/>
            <a:r>
              <a:rPr lang="en-US" smtClean="0"/>
              <a:t>Move({S1,S3}, a}) = {S2}</a:t>
            </a:r>
          </a:p>
          <a:p>
            <a:pPr lvl="2" eaLnBrk="1" hangingPunct="1"/>
            <a:r>
              <a:rPr lang="en-US" smtClean="0"/>
              <a:t>e = </a:t>
            </a:r>
            <a:r>
              <a:rPr lang="en-US" smtClean="0">
                <a:sym typeface="Symbol" pitchFamily="18" charset="2"/>
              </a:rPr>
              <a:t>-closure({S2}) = </a:t>
            </a:r>
            <a:r>
              <a:rPr lang="en-US" smtClean="0"/>
              <a:t>{S2}</a:t>
            </a:r>
          </a:p>
          <a:p>
            <a:pPr lvl="2" eaLnBrk="1" hangingPunct="1"/>
            <a:r>
              <a:rPr lang="en-US" smtClean="0"/>
              <a:t>R = R </a:t>
            </a:r>
            <a:r>
              <a:rPr lang="en-US" b="1" smtClean="0">
                <a:sym typeface="Symbol" pitchFamily="18" charset="2"/>
              </a:rPr>
              <a:t></a:t>
            </a:r>
            <a:r>
              <a:rPr lang="en-US" smtClean="0">
                <a:sym typeface="Symbol" pitchFamily="18" charset="2"/>
              </a:rPr>
              <a:t> </a:t>
            </a:r>
            <a:r>
              <a:rPr lang="en-US" smtClean="0"/>
              <a:t>{S2} = { {S1,S3}, {S2} }</a:t>
            </a:r>
          </a:p>
          <a:p>
            <a:pPr lvl="2" eaLnBrk="1" hangingPunct="1"/>
            <a:r>
              <a:rPr lang="en-US" smtClean="0">
                <a:sym typeface="Symbol" pitchFamily="18" charset="2"/>
              </a:rPr>
              <a:t> =  </a:t>
            </a:r>
            <a:r>
              <a:rPr lang="en-US" b="1" smtClean="0">
                <a:sym typeface="Symbol" pitchFamily="18" charset="2"/>
              </a:rPr>
              <a:t></a:t>
            </a:r>
            <a:r>
              <a:rPr lang="en-US" smtClean="0">
                <a:sym typeface="Symbol" pitchFamily="18" charset="2"/>
              </a:rPr>
              <a:t> {{S1,S3}, a, {S2}}</a:t>
            </a:r>
          </a:p>
          <a:p>
            <a:pPr lvl="1" eaLnBrk="1" hangingPunct="1"/>
            <a:r>
              <a:rPr lang="en-US" smtClean="0"/>
              <a:t>Move({S1,S3}, b}) = Ø</a:t>
            </a:r>
          </a:p>
        </p:txBody>
      </p:sp>
      <p:sp>
        <p:nvSpPr>
          <p:cNvPr id="54277" name="Oval 4"/>
          <p:cNvSpPr>
            <a:spLocks noChangeArrowheads="1"/>
          </p:cNvSpPr>
          <p:nvPr/>
        </p:nvSpPr>
        <p:spPr bwMode="auto">
          <a:xfrm>
            <a:off x="5486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4278" name="Oval 5"/>
          <p:cNvSpPr>
            <a:spLocks noChangeArrowheads="1"/>
          </p:cNvSpPr>
          <p:nvPr/>
        </p:nvSpPr>
        <p:spPr bwMode="auto">
          <a:xfrm>
            <a:off x="67818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4279" name="Oval 6"/>
          <p:cNvSpPr>
            <a:spLocks noChangeArrowheads="1"/>
          </p:cNvSpPr>
          <p:nvPr/>
        </p:nvSpPr>
        <p:spPr bwMode="auto">
          <a:xfrm>
            <a:off x="80772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4280" name="Text Box 7"/>
          <p:cNvSpPr txBox="1">
            <a:spLocks noChangeArrowheads="1"/>
          </p:cNvSpPr>
          <p:nvPr/>
        </p:nvSpPr>
        <p:spPr bwMode="auto">
          <a:xfrm>
            <a:off x="76200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54281" name="Text Box 8"/>
          <p:cNvSpPr txBox="1">
            <a:spLocks noChangeArrowheads="1"/>
          </p:cNvSpPr>
          <p:nvPr/>
        </p:nvSpPr>
        <p:spPr bwMode="auto">
          <a:xfrm>
            <a:off x="5638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54282" name="Text Box 9"/>
          <p:cNvSpPr txBox="1">
            <a:spLocks noChangeArrowheads="1"/>
          </p:cNvSpPr>
          <p:nvPr/>
        </p:nvSpPr>
        <p:spPr bwMode="auto">
          <a:xfrm>
            <a:off x="69342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4283" name="Line 10"/>
          <p:cNvSpPr>
            <a:spLocks noChangeShapeType="1"/>
          </p:cNvSpPr>
          <p:nvPr/>
        </p:nvSpPr>
        <p:spPr bwMode="auto">
          <a:xfrm>
            <a:off x="63246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4284" name="Line 11"/>
          <p:cNvSpPr>
            <a:spLocks noChangeShapeType="1"/>
          </p:cNvSpPr>
          <p:nvPr/>
        </p:nvSpPr>
        <p:spPr bwMode="auto">
          <a:xfrm>
            <a:off x="76200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4285" name="Line 12"/>
          <p:cNvSpPr>
            <a:spLocks noChangeShapeType="1"/>
          </p:cNvSpPr>
          <p:nvPr/>
        </p:nvSpPr>
        <p:spPr bwMode="auto">
          <a:xfrm>
            <a:off x="5029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4286" name="Text Box 13"/>
          <p:cNvSpPr txBox="1">
            <a:spLocks noChangeArrowheads="1"/>
          </p:cNvSpPr>
          <p:nvPr/>
        </p:nvSpPr>
        <p:spPr bwMode="auto">
          <a:xfrm>
            <a:off x="82296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4287" name="Text Box 14"/>
          <p:cNvSpPr txBox="1">
            <a:spLocks noChangeArrowheads="1"/>
          </p:cNvSpPr>
          <p:nvPr/>
        </p:nvSpPr>
        <p:spPr bwMode="auto">
          <a:xfrm>
            <a:off x="63246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54288" name="Freeform 15"/>
          <p:cNvSpPr>
            <a:spLocks/>
          </p:cNvSpPr>
          <p:nvPr/>
        </p:nvSpPr>
        <p:spPr bwMode="auto">
          <a:xfrm flipH="1" flipV="1">
            <a:off x="62484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4289" name="Text Box 16"/>
          <p:cNvSpPr txBox="1">
            <a:spLocks noChangeArrowheads="1"/>
          </p:cNvSpPr>
          <p:nvPr/>
        </p:nvSpPr>
        <p:spPr bwMode="auto">
          <a:xfrm>
            <a:off x="7543800" y="30480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54290" name="Oval 17"/>
          <p:cNvSpPr>
            <a:spLocks noChangeArrowheads="1"/>
          </p:cNvSpPr>
          <p:nvPr/>
        </p:nvSpPr>
        <p:spPr bwMode="auto">
          <a:xfrm>
            <a:off x="8153400" y="21336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1662994" name="Oval 18"/>
          <p:cNvSpPr>
            <a:spLocks noChangeArrowheads="1"/>
          </p:cNvSpPr>
          <p:nvPr/>
        </p:nvSpPr>
        <p:spPr bwMode="auto">
          <a:xfrm>
            <a:off x="55626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62995" name="Line 19"/>
          <p:cNvSpPr>
            <a:spLocks noChangeShapeType="1"/>
          </p:cNvSpPr>
          <p:nvPr/>
        </p:nvSpPr>
        <p:spPr bwMode="auto">
          <a:xfrm>
            <a:off x="51054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62996" name="Oval 20"/>
          <p:cNvSpPr>
            <a:spLocks noChangeArrowheads="1"/>
          </p:cNvSpPr>
          <p:nvPr/>
        </p:nvSpPr>
        <p:spPr bwMode="auto">
          <a:xfrm>
            <a:off x="68580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1662997" name="Line 21"/>
          <p:cNvSpPr>
            <a:spLocks noChangeShapeType="1"/>
          </p:cNvSpPr>
          <p:nvPr/>
        </p:nvSpPr>
        <p:spPr bwMode="auto">
          <a:xfrm>
            <a:off x="64008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62998" name="Text Box 22"/>
          <p:cNvSpPr txBox="1">
            <a:spLocks noChangeArrowheads="1"/>
          </p:cNvSpPr>
          <p:nvPr/>
        </p:nvSpPr>
        <p:spPr bwMode="auto">
          <a:xfrm>
            <a:off x="6400800" y="4038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62999" name="Text Box 23"/>
          <p:cNvSpPr txBox="1">
            <a:spLocks noChangeArrowheads="1"/>
          </p:cNvSpPr>
          <p:nvPr/>
        </p:nvSpPr>
        <p:spPr bwMode="auto">
          <a:xfrm>
            <a:off x="6877050" y="4267200"/>
            <a:ext cx="838200" cy="461963"/>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1663000" name="Text Box 24"/>
          <p:cNvSpPr txBox="1">
            <a:spLocks noChangeArrowheads="1"/>
          </p:cNvSpPr>
          <p:nvPr/>
        </p:nvSpPr>
        <p:spPr bwMode="auto">
          <a:xfrm>
            <a:off x="5589588" y="4159250"/>
            <a:ext cx="963612" cy="830263"/>
          </a:xfrm>
          <a:prstGeom prst="rect">
            <a:avLst/>
          </a:prstGeom>
          <a:noFill/>
          <a:ln w="12700">
            <a:noFill/>
            <a:miter lim="800000"/>
            <a:headEnd/>
            <a:tailEnd/>
          </a:ln>
        </p:spPr>
        <p:txBody>
          <a:bodyPr>
            <a:spAutoFit/>
          </a:bodyPr>
          <a:lstStyle/>
          <a:p>
            <a:r>
              <a:rPr lang="en-US" sz="2400">
                <a:solidFill>
                  <a:schemeClr val="hlink"/>
                </a:solidFill>
                <a:latin typeface="Arial" charset="0"/>
              </a:rPr>
              <a:t>{S1,</a:t>
            </a:r>
          </a:p>
          <a:p>
            <a:r>
              <a:rPr lang="en-US" sz="2400">
                <a:solidFill>
                  <a:schemeClr val="hlink"/>
                </a:solidFill>
                <a:latin typeface="Arial" charset="0"/>
              </a:rPr>
              <a:t> S3}</a:t>
            </a:r>
          </a:p>
        </p:txBody>
      </p:sp>
      <p:sp>
        <p:nvSpPr>
          <p:cNvPr id="54298" name="Text Box 25"/>
          <p:cNvSpPr txBox="1">
            <a:spLocks noChangeArrowheads="1"/>
          </p:cNvSpPr>
          <p:nvPr/>
        </p:nvSpPr>
        <p:spPr bwMode="auto">
          <a:xfrm>
            <a:off x="6705600" y="15240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NFA</a:t>
            </a:r>
          </a:p>
        </p:txBody>
      </p:sp>
      <p:sp>
        <p:nvSpPr>
          <p:cNvPr id="54299" name="Text Box 26"/>
          <p:cNvSpPr txBox="1">
            <a:spLocks noChangeArrowheads="1"/>
          </p:cNvSpPr>
          <p:nvPr/>
        </p:nvSpPr>
        <p:spPr bwMode="auto">
          <a:xfrm>
            <a:off x="6781800" y="36576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2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29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29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630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297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29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6297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6297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629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29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6297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297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629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629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62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994" grpId="0" animBg="1"/>
      <p:bldP spid="1662995" grpId="0" animBg="1"/>
      <p:bldP spid="1662996" grpId="0" animBg="1"/>
      <p:bldP spid="1662997" grpId="0" animBg="1"/>
      <p:bldP spid="1662998" grpId="0"/>
      <p:bldP spid="1662999" grpId="0"/>
      <p:bldP spid="16630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32" name="Slide Number Placeholder 4"/>
          <p:cNvSpPr>
            <a:spLocks noGrp="1"/>
          </p:cNvSpPr>
          <p:nvPr>
            <p:ph type="sldNum" sz="quarter" idx="11"/>
          </p:nvPr>
        </p:nvSpPr>
        <p:spPr/>
        <p:txBody>
          <a:bodyPr/>
          <a:lstStyle/>
          <a:p>
            <a:pPr>
              <a:defRPr/>
            </a:pPr>
            <a:fld id="{983A6760-C57E-417A-BB1D-7A3CB02D1A59}" type="slidenum">
              <a:rPr lang="en-US"/>
              <a:pPr>
                <a:defRPr/>
              </a:pPr>
              <a:t>23</a:t>
            </a:fld>
            <a:endParaRPr lang="en-US"/>
          </a:p>
        </p:txBody>
      </p:sp>
      <p:sp>
        <p:nvSpPr>
          <p:cNvPr id="55299" name="Rectangle 2"/>
          <p:cNvSpPr>
            <a:spLocks noGrp="1" noChangeArrowheads="1"/>
          </p:cNvSpPr>
          <p:nvPr>
            <p:ph type="title"/>
          </p:nvPr>
        </p:nvSpPr>
        <p:spPr/>
        <p:txBody>
          <a:bodyPr/>
          <a:lstStyle/>
          <a:p>
            <a:pPr eaLnBrk="1" hangingPunct="1"/>
            <a:r>
              <a:rPr lang="en-US" smtClean="0"/>
              <a:t>NFA </a:t>
            </a:r>
            <a:r>
              <a:rPr lang="en-US" smtClean="0">
                <a:sym typeface="Symbol" pitchFamily="18" charset="2"/>
              </a:rPr>
              <a:t> DFA Example 1 (cont.)</a:t>
            </a:r>
          </a:p>
        </p:txBody>
      </p:sp>
      <p:sp>
        <p:nvSpPr>
          <p:cNvPr id="1664003" name="Rectangle 3"/>
          <p:cNvSpPr>
            <a:spLocks noGrp="1" noChangeArrowheads="1"/>
          </p:cNvSpPr>
          <p:nvPr>
            <p:ph type="body" idx="1"/>
          </p:nvPr>
        </p:nvSpPr>
        <p:spPr/>
        <p:txBody>
          <a:bodyPr/>
          <a:lstStyle/>
          <a:p>
            <a:pPr lvl="1" eaLnBrk="1" hangingPunct="1"/>
            <a:r>
              <a:rPr lang="en-US" smtClean="0"/>
              <a:t>R = { {S1,S3}, {S2} } </a:t>
            </a:r>
          </a:p>
          <a:p>
            <a:pPr lvl="1" eaLnBrk="1" hangingPunct="1"/>
            <a:r>
              <a:rPr lang="en-US" smtClean="0"/>
              <a:t>r </a:t>
            </a:r>
            <a:r>
              <a:rPr lang="en-US" sz="2000" smtClean="0">
                <a:sym typeface="Symbol" pitchFamily="18" charset="2"/>
              </a:rPr>
              <a:t></a:t>
            </a:r>
            <a:r>
              <a:rPr lang="en-US" smtClean="0"/>
              <a:t> R = {S2}</a:t>
            </a:r>
          </a:p>
          <a:p>
            <a:pPr lvl="1" eaLnBrk="1" hangingPunct="1"/>
            <a:r>
              <a:rPr lang="en-US" smtClean="0"/>
              <a:t>Move({S2}, a}) = Ø</a:t>
            </a:r>
          </a:p>
          <a:p>
            <a:pPr lvl="1" eaLnBrk="1" hangingPunct="1"/>
            <a:r>
              <a:rPr lang="en-US" smtClean="0"/>
              <a:t>Move({S2}, b}) = {S3}</a:t>
            </a:r>
          </a:p>
          <a:p>
            <a:pPr lvl="2" eaLnBrk="1" hangingPunct="1"/>
            <a:r>
              <a:rPr lang="en-US" smtClean="0"/>
              <a:t>e = </a:t>
            </a:r>
            <a:r>
              <a:rPr lang="en-US" smtClean="0">
                <a:sym typeface="Symbol" pitchFamily="18" charset="2"/>
              </a:rPr>
              <a:t>-closure({S3}) = </a:t>
            </a:r>
            <a:r>
              <a:rPr lang="en-US" smtClean="0"/>
              <a:t>{S3}</a:t>
            </a:r>
          </a:p>
          <a:p>
            <a:pPr lvl="2" eaLnBrk="1" hangingPunct="1"/>
            <a:r>
              <a:rPr lang="en-US" smtClean="0"/>
              <a:t>R = R </a:t>
            </a:r>
            <a:r>
              <a:rPr lang="en-US" b="1" smtClean="0">
                <a:sym typeface="Symbol" pitchFamily="18" charset="2"/>
              </a:rPr>
              <a:t></a:t>
            </a:r>
            <a:r>
              <a:rPr lang="en-US" smtClean="0">
                <a:sym typeface="Symbol" pitchFamily="18" charset="2"/>
              </a:rPr>
              <a:t> </a:t>
            </a:r>
            <a:r>
              <a:rPr lang="en-US" smtClean="0"/>
              <a:t>{S3} = { {S1,S3}, {S2}, {S3} }</a:t>
            </a:r>
          </a:p>
          <a:p>
            <a:pPr lvl="2" eaLnBrk="1" hangingPunct="1"/>
            <a:r>
              <a:rPr lang="en-US" smtClean="0">
                <a:sym typeface="Symbol" pitchFamily="18" charset="2"/>
              </a:rPr>
              <a:t> =  </a:t>
            </a:r>
            <a:r>
              <a:rPr lang="en-US" b="1" smtClean="0">
                <a:sym typeface="Symbol" pitchFamily="18" charset="2"/>
              </a:rPr>
              <a:t></a:t>
            </a:r>
            <a:r>
              <a:rPr lang="en-US" smtClean="0">
                <a:sym typeface="Symbol" pitchFamily="18" charset="2"/>
              </a:rPr>
              <a:t> {{S2}, b, {S3}}</a:t>
            </a:r>
          </a:p>
        </p:txBody>
      </p:sp>
      <p:sp>
        <p:nvSpPr>
          <p:cNvPr id="55301" name="Oval 4"/>
          <p:cNvSpPr>
            <a:spLocks noChangeArrowheads="1"/>
          </p:cNvSpPr>
          <p:nvPr/>
        </p:nvSpPr>
        <p:spPr bwMode="auto">
          <a:xfrm>
            <a:off x="5486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02" name="Oval 5"/>
          <p:cNvSpPr>
            <a:spLocks noChangeArrowheads="1"/>
          </p:cNvSpPr>
          <p:nvPr/>
        </p:nvSpPr>
        <p:spPr bwMode="auto">
          <a:xfrm>
            <a:off x="67818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03" name="Oval 6"/>
          <p:cNvSpPr>
            <a:spLocks noChangeArrowheads="1"/>
          </p:cNvSpPr>
          <p:nvPr/>
        </p:nvSpPr>
        <p:spPr bwMode="auto">
          <a:xfrm>
            <a:off x="80772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04" name="Text Box 7"/>
          <p:cNvSpPr txBox="1">
            <a:spLocks noChangeArrowheads="1"/>
          </p:cNvSpPr>
          <p:nvPr/>
        </p:nvSpPr>
        <p:spPr bwMode="auto">
          <a:xfrm>
            <a:off x="76200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55305" name="Text Box 8"/>
          <p:cNvSpPr txBox="1">
            <a:spLocks noChangeArrowheads="1"/>
          </p:cNvSpPr>
          <p:nvPr/>
        </p:nvSpPr>
        <p:spPr bwMode="auto">
          <a:xfrm>
            <a:off x="5638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55306" name="Text Box 9"/>
          <p:cNvSpPr txBox="1">
            <a:spLocks noChangeArrowheads="1"/>
          </p:cNvSpPr>
          <p:nvPr/>
        </p:nvSpPr>
        <p:spPr bwMode="auto">
          <a:xfrm>
            <a:off x="69342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5307" name="Line 10"/>
          <p:cNvSpPr>
            <a:spLocks noChangeShapeType="1"/>
          </p:cNvSpPr>
          <p:nvPr/>
        </p:nvSpPr>
        <p:spPr bwMode="auto">
          <a:xfrm>
            <a:off x="63246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5308" name="Line 11"/>
          <p:cNvSpPr>
            <a:spLocks noChangeShapeType="1"/>
          </p:cNvSpPr>
          <p:nvPr/>
        </p:nvSpPr>
        <p:spPr bwMode="auto">
          <a:xfrm>
            <a:off x="76200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5309" name="Line 12"/>
          <p:cNvSpPr>
            <a:spLocks noChangeShapeType="1"/>
          </p:cNvSpPr>
          <p:nvPr/>
        </p:nvSpPr>
        <p:spPr bwMode="auto">
          <a:xfrm>
            <a:off x="5029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5310" name="Text Box 13"/>
          <p:cNvSpPr txBox="1">
            <a:spLocks noChangeArrowheads="1"/>
          </p:cNvSpPr>
          <p:nvPr/>
        </p:nvSpPr>
        <p:spPr bwMode="auto">
          <a:xfrm>
            <a:off x="82296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5311" name="Text Box 14"/>
          <p:cNvSpPr txBox="1">
            <a:spLocks noChangeArrowheads="1"/>
          </p:cNvSpPr>
          <p:nvPr/>
        </p:nvSpPr>
        <p:spPr bwMode="auto">
          <a:xfrm>
            <a:off x="63246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55312" name="Freeform 15"/>
          <p:cNvSpPr>
            <a:spLocks/>
          </p:cNvSpPr>
          <p:nvPr/>
        </p:nvSpPr>
        <p:spPr bwMode="auto">
          <a:xfrm flipH="1" flipV="1">
            <a:off x="62484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5313" name="Text Box 16"/>
          <p:cNvSpPr txBox="1">
            <a:spLocks noChangeArrowheads="1"/>
          </p:cNvSpPr>
          <p:nvPr/>
        </p:nvSpPr>
        <p:spPr bwMode="auto">
          <a:xfrm>
            <a:off x="7543800" y="30480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55314" name="Oval 17"/>
          <p:cNvSpPr>
            <a:spLocks noChangeArrowheads="1"/>
          </p:cNvSpPr>
          <p:nvPr/>
        </p:nvSpPr>
        <p:spPr bwMode="auto">
          <a:xfrm>
            <a:off x="8153400" y="21336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55315" name="Oval 18"/>
          <p:cNvSpPr>
            <a:spLocks noChangeArrowheads="1"/>
          </p:cNvSpPr>
          <p:nvPr/>
        </p:nvSpPr>
        <p:spPr bwMode="auto">
          <a:xfrm>
            <a:off x="55626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16" name="Line 19"/>
          <p:cNvSpPr>
            <a:spLocks noChangeShapeType="1"/>
          </p:cNvSpPr>
          <p:nvPr/>
        </p:nvSpPr>
        <p:spPr bwMode="auto">
          <a:xfrm>
            <a:off x="51054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5317" name="Oval 20"/>
          <p:cNvSpPr>
            <a:spLocks noChangeArrowheads="1"/>
          </p:cNvSpPr>
          <p:nvPr/>
        </p:nvSpPr>
        <p:spPr bwMode="auto">
          <a:xfrm>
            <a:off x="68580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18" name="Line 21"/>
          <p:cNvSpPr>
            <a:spLocks noChangeShapeType="1"/>
          </p:cNvSpPr>
          <p:nvPr/>
        </p:nvSpPr>
        <p:spPr bwMode="auto">
          <a:xfrm>
            <a:off x="64008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64022" name="Line 22"/>
          <p:cNvSpPr>
            <a:spLocks noChangeShapeType="1"/>
          </p:cNvSpPr>
          <p:nvPr/>
        </p:nvSpPr>
        <p:spPr bwMode="auto">
          <a:xfrm>
            <a:off x="76962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1664023" name="Oval 23"/>
          <p:cNvSpPr>
            <a:spLocks noChangeArrowheads="1"/>
          </p:cNvSpPr>
          <p:nvPr/>
        </p:nvSpPr>
        <p:spPr bwMode="auto">
          <a:xfrm>
            <a:off x="81534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5321" name="Text Box 24"/>
          <p:cNvSpPr txBox="1">
            <a:spLocks noChangeArrowheads="1"/>
          </p:cNvSpPr>
          <p:nvPr/>
        </p:nvSpPr>
        <p:spPr bwMode="auto">
          <a:xfrm>
            <a:off x="6400800" y="4038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1664025" name="Text Box 25"/>
          <p:cNvSpPr txBox="1">
            <a:spLocks noChangeArrowheads="1"/>
          </p:cNvSpPr>
          <p:nvPr/>
        </p:nvSpPr>
        <p:spPr bwMode="auto">
          <a:xfrm>
            <a:off x="7696200" y="4038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1664026" name="Text Box 26"/>
          <p:cNvSpPr txBox="1">
            <a:spLocks noChangeArrowheads="1"/>
          </p:cNvSpPr>
          <p:nvPr/>
        </p:nvSpPr>
        <p:spPr bwMode="auto">
          <a:xfrm>
            <a:off x="8153400" y="4267200"/>
            <a:ext cx="796925" cy="461963"/>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5324" name="Text Box 27"/>
          <p:cNvSpPr txBox="1">
            <a:spLocks noChangeArrowheads="1"/>
          </p:cNvSpPr>
          <p:nvPr/>
        </p:nvSpPr>
        <p:spPr bwMode="auto">
          <a:xfrm>
            <a:off x="6858000" y="4267200"/>
            <a:ext cx="838200" cy="461963"/>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5325" name="Text Box 28"/>
          <p:cNvSpPr txBox="1">
            <a:spLocks noChangeArrowheads="1"/>
          </p:cNvSpPr>
          <p:nvPr/>
        </p:nvSpPr>
        <p:spPr bwMode="auto">
          <a:xfrm>
            <a:off x="5616575" y="4159250"/>
            <a:ext cx="990600" cy="830263"/>
          </a:xfrm>
          <a:prstGeom prst="rect">
            <a:avLst/>
          </a:prstGeom>
          <a:noFill/>
          <a:ln w="12700">
            <a:noFill/>
            <a:miter lim="800000"/>
            <a:headEnd/>
            <a:tailEnd/>
          </a:ln>
        </p:spPr>
        <p:txBody>
          <a:bodyPr>
            <a:spAutoFit/>
          </a:bodyPr>
          <a:lstStyle/>
          <a:p>
            <a:r>
              <a:rPr lang="en-US" sz="2400">
                <a:solidFill>
                  <a:schemeClr val="hlink"/>
                </a:solidFill>
                <a:latin typeface="Arial" charset="0"/>
              </a:rPr>
              <a:t>{S1,</a:t>
            </a:r>
          </a:p>
          <a:p>
            <a:r>
              <a:rPr lang="en-US" sz="2400">
                <a:solidFill>
                  <a:schemeClr val="hlink"/>
                </a:solidFill>
                <a:latin typeface="Arial" charset="0"/>
              </a:rPr>
              <a:t> S3}</a:t>
            </a:r>
          </a:p>
        </p:txBody>
      </p:sp>
      <p:sp>
        <p:nvSpPr>
          <p:cNvPr id="55326" name="Text Box 29"/>
          <p:cNvSpPr txBox="1">
            <a:spLocks noChangeArrowheads="1"/>
          </p:cNvSpPr>
          <p:nvPr/>
        </p:nvSpPr>
        <p:spPr bwMode="auto">
          <a:xfrm>
            <a:off x="6705600" y="15240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NFA</a:t>
            </a:r>
          </a:p>
        </p:txBody>
      </p:sp>
      <p:sp>
        <p:nvSpPr>
          <p:cNvPr id="55327" name="Text Box 30"/>
          <p:cNvSpPr txBox="1">
            <a:spLocks noChangeArrowheads="1"/>
          </p:cNvSpPr>
          <p:nvPr/>
        </p:nvSpPr>
        <p:spPr bwMode="auto">
          <a:xfrm>
            <a:off x="6781800" y="36576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4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4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40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40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40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64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6400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6400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64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6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4022" grpId="0" animBg="1"/>
      <p:bldP spid="1664023" grpId="0" animBg="1"/>
      <p:bldP spid="1664025" grpId="0"/>
      <p:bldP spid="16640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34" name="Slide Number Placeholder 4"/>
          <p:cNvSpPr>
            <a:spLocks noGrp="1"/>
          </p:cNvSpPr>
          <p:nvPr>
            <p:ph type="sldNum" sz="quarter" idx="11"/>
          </p:nvPr>
        </p:nvSpPr>
        <p:spPr/>
        <p:txBody>
          <a:bodyPr/>
          <a:lstStyle/>
          <a:p>
            <a:pPr>
              <a:defRPr/>
            </a:pPr>
            <a:fld id="{8BD97DCE-B928-4197-9F8E-42E1AE133EA3}" type="slidenum">
              <a:rPr lang="en-US"/>
              <a:pPr>
                <a:defRPr/>
              </a:pPr>
              <a:t>24</a:t>
            </a:fld>
            <a:endParaRPr lang="en-US"/>
          </a:p>
        </p:txBody>
      </p:sp>
      <p:sp>
        <p:nvSpPr>
          <p:cNvPr id="56323" name="Rectangle 2"/>
          <p:cNvSpPr>
            <a:spLocks noGrp="1" noChangeArrowheads="1"/>
          </p:cNvSpPr>
          <p:nvPr>
            <p:ph type="title"/>
          </p:nvPr>
        </p:nvSpPr>
        <p:spPr/>
        <p:txBody>
          <a:bodyPr/>
          <a:lstStyle/>
          <a:p>
            <a:pPr eaLnBrk="1" hangingPunct="1"/>
            <a:r>
              <a:rPr lang="en-US" smtClean="0"/>
              <a:t>NFA </a:t>
            </a:r>
            <a:r>
              <a:rPr lang="en-US" smtClean="0">
                <a:sym typeface="Symbol" pitchFamily="18" charset="2"/>
              </a:rPr>
              <a:t> DFA Example 1 (cont.)</a:t>
            </a:r>
          </a:p>
        </p:txBody>
      </p:sp>
      <p:sp>
        <p:nvSpPr>
          <p:cNvPr id="1665027" name="Rectangle 3"/>
          <p:cNvSpPr>
            <a:spLocks noGrp="1" noChangeArrowheads="1"/>
          </p:cNvSpPr>
          <p:nvPr>
            <p:ph type="body" idx="1"/>
          </p:nvPr>
        </p:nvSpPr>
        <p:spPr/>
        <p:txBody>
          <a:bodyPr/>
          <a:lstStyle/>
          <a:p>
            <a:pPr lvl="1" eaLnBrk="1" hangingPunct="1"/>
            <a:r>
              <a:rPr lang="en-US" smtClean="0"/>
              <a:t>R = { {S1,S3}, {S2}, {S3} } </a:t>
            </a:r>
          </a:p>
          <a:p>
            <a:pPr lvl="1" eaLnBrk="1" hangingPunct="1"/>
            <a:r>
              <a:rPr lang="en-US" smtClean="0"/>
              <a:t>r </a:t>
            </a:r>
            <a:r>
              <a:rPr lang="en-US" sz="2000" smtClean="0">
                <a:sym typeface="Symbol" pitchFamily="18" charset="2"/>
              </a:rPr>
              <a:t></a:t>
            </a:r>
            <a:r>
              <a:rPr lang="en-US" smtClean="0"/>
              <a:t> R = {S3}</a:t>
            </a:r>
          </a:p>
          <a:p>
            <a:pPr lvl="1" eaLnBrk="1" hangingPunct="1"/>
            <a:r>
              <a:rPr lang="en-US" smtClean="0"/>
              <a:t>Move({S3}, a}) = Ø</a:t>
            </a:r>
          </a:p>
          <a:p>
            <a:pPr lvl="1" eaLnBrk="1" hangingPunct="1"/>
            <a:r>
              <a:rPr lang="en-US" smtClean="0"/>
              <a:t>Move({S3}, b}) = Ø</a:t>
            </a:r>
          </a:p>
          <a:p>
            <a:pPr lvl="1" eaLnBrk="1" hangingPunct="1"/>
            <a:r>
              <a:rPr lang="en-US" smtClean="0"/>
              <a:t>F</a:t>
            </a:r>
            <a:r>
              <a:rPr lang="en-US" baseline="-25000" smtClean="0"/>
              <a:t>d</a:t>
            </a:r>
            <a:r>
              <a:rPr lang="en-US" smtClean="0">
                <a:sym typeface="Symbol" pitchFamily="18" charset="2"/>
              </a:rPr>
              <a:t> = {</a:t>
            </a:r>
            <a:r>
              <a:rPr lang="en-US" smtClean="0"/>
              <a:t>{S1,S3}, {S3}}</a:t>
            </a:r>
          </a:p>
          <a:p>
            <a:pPr lvl="2" eaLnBrk="1" hangingPunct="1"/>
            <a:r>
              <a:rPr lang="en-US" smtClean="0">
                <a:sym typeface="Symbol" pitchFamily="18" charset="2"/>
              </a:rPr>
              <a:t>Since S3  </a:t>
            </a:r>
            <a:r>
              <a:rPr lang="en-US" smtClean="0"/>
              <a:t>F</a:t>
            </a:r>
            <a:r>
              <a:rPr lang="en-US" baseline="-25000" smtClean="0"/>
              <a:t>n</a:t>
            </a:r>
          </a:p>
          <a:p>
            <a:pPr lvl="1" eaLnBrk="1" hangingPunct="1"/>
            <a:r>
              <a:rPr lang="en-US" smtClean="0"/>
              <a:t>Done!</a:t>
            </a:r>
            <a:endParaRPr lang="en-US" smtClean="0">
              <a:sym typeface="Symbol" pitchFamily="18" charset="2"/>
            </a:endParaRPr>
          </a:p>
        </p:txBody>
      </p:sp>
      <p:sp>
        <p:nvSpPr>
          <p:cNvPr id="56325" name="Oval 4"/>
          <p:cNvSpPr>
            <a:spLocks noChangeArrowheads="1"/>
          </p:cNvSpPr>
          <p:nvPr/>
        </p:nvSpPr>
        <p:spPr bwMode="auto">
          <a:xfrm>
            <a:off x="54864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26" name="Oval 5"/>
          <p:cNvSpPr>
            <a:spLocks noChangeArrowheads="1"/>
          </p:cNvSpPr>
          <p:nvPr/>
        </p:nvSpPr>
        <p:spPr bwMode="auto">
          <a:xfrm>
            <a:off x="67818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27" name="Oval 6"/>
          <p:cNvSpPr>
            <a:spLocks noChangeArrowheads="1"/>
          </p:cNvSpPr>
          <p:nvPr/>
        </p:nvSpPr>
        <p:spPr bwMode="auto">
          <a:xfrm>
            <a:off x="8077200" y="20574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28" name="Text Box 7"/>
          <p:cNvSpPr txBox="1">
            <a:spLocks noChangeArrowheads="1"/>
          </p:cNvSpPr>
          <p:nvPr/>
        </p:nvSpPr>
        <p:spPr bwMode="auto">
          <a:xfrm>
            <a:off x="76200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56329" name="Text Box 8"/>
          <p:cNvSpPr txBox="1">
            <a:spLocks noChangeArrowheads="1"/>
          </p:cNvSpPr>
          <p:nvPr/>
        </p:nvSpPr>
        <p:spPr bwMode="auto">
          <a:xfrm>
            <a:off x="56388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S1</a:t>
            </a:r>
          </a:p>
        </p:txBody>
      </p:sp>
      <p:sp>
        <p:nvSpPr>
          <p:cNvPr id="56330" name="Text Box 9"/>
          <p:cNvSpPr txBox="1">
            <a:spLocks noChangeArrowheads="1"/>
          </p:cNvSpPr>
          <p:nvPr/>
        </p:nvSpPr>
        <p:spPr bwMode="auto">
          <a:xfrm>
            <a:off x="69342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S2</a:t>
            </a:r>
          </a:p>
        </p:txBody>
      </p:sp>
      <p:sp>
        <p:nvSpPr>
          <p:cNvPr id="56331" name="Line 10"/>
          <p:cNvSpPr>
            <a:spLocks noChangeShapeType="1"/>
          </p:cNvSpPr>
          <p:nvPr/>
        </p:nvSpPr>
        <p:spPr bwMode="auto">
          <a:xfrm>
            <a:off x="63246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32" name="Line 11"/>
          <p:cNvSpPr>
            <a:spLocks noChangeShapeType="1"/>
          </p:cNvSpPr>
          <p:nvPr/>
        </p:nvSpPr>
        <p:spPr bwMode="auto">
          <a:xfrm>
            <a:off x="76200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33" name="Line 12"/>
          <p:cNvSpPr>
            <a:spLocks noChangeShapeType="1"/>
          </p:cNvSpPr>
          <p:nvPr/>
        </p:nvSpPr>
        <p:spPr bwMode="auto">
          <a:xfrm>
            <a:off x="5029200" y="25146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34" name="Text Box 13"/>
          <p:cNvSpPr txBox="1">
            <a:spLocks noChangeArrowheads="1"/>
          </p:cNvSpPr>
          <p:nvPr/>
        </p:nvSpPr>
        <p:spPr bwMode="auto">
          <a:xfrm>
            <a:off x="8229600" y="2286000"/>
            <a:ext cx="6096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S3</a:t>
            </a:r>
          </a:p>
        </p:txBody>
      </p:sp>
      <p:sp>
        <p:nvSpPr>
          <p:cNvPr id="56335" name="Text Box 14"/>
          <p:cNvSpPr txBox="1">
            <a:spLocks noChangeArrowheads="1"/>
          </p:cNvSpPr>
          <p:nvPr/>
        </p:nvSpPr>
        <p:spPr bwMode="auto">
          <a:xfrm>
            <a:off x="6324600" y="19812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56336" name="Freeform 15"/>
          <p:cNvSpPr>
            <a:spLocks/>
          </p:cNvSpPr>
          <p:nvPr/>
        </p:nvSpPr>
        <p:spPr bwMode="auto">
          <a:xfrm flipH="1" flipV="1">
            <a:off x="6248400" y="2667000"/>
            <a:ext cx="1828800" cy="609600"/>
          </a:xfrm>
          <a:custGeom>
            <a:avLst/>
            <a:gdLst>
              <a:gd name="T0" fmla="*/ 2147483647 w 288"/>
              <a:gd name="T1" fmla="*/ 2147483647 h 336"/>
              <a:gd name="T2" fmla="*/ 2147483647 w 288"/>
              <a:gd name="T3" fmla="*/ 2147483647 h 336"/>
              <a:gd name="T4" fmla="*/ 2147483647 w 288"/>
              <a:gd name="T5" fmla="*/ 2147483647 h 336"/>
              <a:gd name="T6" fmla="*/ 0 w 288"/>
              <a:gd name="T7" fmla="*/ 2147483647 h 336"/>
              <a:gd name="T8" fmla="*/ 0 60000 65536"/>
              <a:gd name="T9" fmla="*/ 0 60000 65536"/>
              <a:gd name="T10" fmla="*/ 0 60000 65536"/>
              <a:gd name="T11" fmla="*/ 0 60000 65536"/>
              <a:gd name="T12" fmla="*/ 0 w 288"/>
              <a:gd name="T13" fmla="*/ 0 h 336"/>
              <a:gd name="T14" fmla="*/ 288 w 288"/>
              <a:gd name="T15" fmla="*/ 336 h 336"/>
            </a:gdLst>
            <a:ahLst/>
            <a:cxnLst>
              <a:cxn ang="T8">
                <a:pos x="T0" y="T1"/>
              </a:cxn>
              <a:cxn ang="T9">
                <a:pos x="T2" y="T3"/>
              </a:cxn>
              <a:cxn ang="T10">
                <a:pos x="T4" y="T5"/>
              </a:cxn>
              <a:cxn ang="T11">
                <a:pos x="T6" y="T7"/>
              </a:cxn>
            </a:cxnLst>
            <a:rect l="T12" t="T13" r="T14" b="T15"/>
            <a:pathLst>
              <a:path w="288" h="336">
                <a:moveTo>
                  <a:pt x="288" y="336"/>
                </a:moveTo>
                <a:cubicBezTo>
                  <a:pt x="256" y="216"/>
                  <a:pt x="224" y="96"/>
                  <a:pt x="192" y="48"/>
                </a:cubicBezTo>
                <a:cubicBezTo>
                  <a:pt x="160" y="0"/>
                  <a:pt x="128" y="0"/>
                  <a:pt x="96" y="48"/>
                </a:cubicBezTo>
                <a:cubicBezTo>
                  <a:pt x="64" y="96"/>
                  <a:pt x="32" y="216"/>
                  <a:pt x="0" y="336"/>
                </a:cubicBezTo>
              </a:path>
            </a:pathLst>
          </a:custGeom>
          <a:noFill/>
          <a:ln w="38100" cap="flat" cmpd="sng">
            <a:solidFill>
              <a:schemeClr val="tx1"/>
            </a:solidFill>
            <a:prstDash val="solid"/>
            <a:round/>
            <a:headEnd type="none" w="med" len="med"/>
            <a:tailEnd type="triangle" w="lg" len="lg"/>
          </a:ln>
          <a:effectLst/>
        </p:spPr>
        <p:txBody>
          <a:bodyPr>
            <a:spAutoFit/>
          </a:bodyPr>
          <a:lstStyle/>
          <a:p>
            <a:endParaRPr lang="en-US"/>
          </a:p>
        </p:txBody>
      </p:sp>
      <p:sp>
        <p:nvSpPr>
          <p:cNvPr id="56337" name="Text Box 16"/>
          <p:cNvSpPr txBox="1">
            <a:spLocks noChangeArrowheads="1"/>
          </p:cNvSpPr>
          <p:nvPr/>
        </p:nvSpPr>
        <p:spPr bwMode="auto">
          <a:xfrm>
            <a:off x="7543800" y="3048000"/>
            <a:ext cx="457200" cy="457200"/>
          </a:xfrm>
          <a:prstGeom prst="rect">
            <a:avLst/>
          </a:prstGeom>
          <a:noFill/>
          <a:ln w="12700">
            <a:noFill/>
            <a:miter lim="800000"/>
            <a:headEnd/>
            <a:tailEnd/>
          </a:ln>
        </p:spPr>
        <p:txBody>
          <a:bodyPr>
            <a:spAutoFit/>
          </a:bodyPr>
          <a:lstStyle/>
          <a:p>
            <a:pPr>
              <a:spcBef>
                <a:spcPct val="50000"/>
              </a:spcBef>
            </a:pPr>
            <a:r>
              <a:rPr lang="el-GR" sz="2400">
                <a:solidFill>
                  <a:srgbClr val="0000FF"/>
                </a:solidFill>
                <a:latin typeface="Arial" charset="0"/>
              </a:rPr>
              <a:t>ε</a:t>
            </a:r>
            <a:endParaRPr lang="en-US" sz="2400">
              <a:solidFill>
                <a:srgbClr val="0000FF"/>
              </a:solidFill>
              <a:latin typeface="Arial" charset="0"/>
            </a:endParaRPr>
          </a:p>
        </p:txBody>
      </p:sp>
      <p:sp>
        <p:nvSpPr>
          <p:cNvPr id="56338" name="Oval 17"/>
          <p:cNvSpPr>
            <a:spLocks noChangeArrowheads="1"/>
          </p:cNvSpPr>
          <p:nvPr/>
        </p:nvSpPr>
        <p:spPr bwMode="auto">
          <a:xfrm>
            <a:off x="8153400" y="21336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56339" name="Oval 18"/>
          <p:cNvSpPr>
            <a:spLocks noChangeArrowheads="1"/>
          </p:cNvSpPr>
          <p:nvPr/>
        </p:nvSpPr>
        <p:spPr bwMode="auto">
          <a:xfrm>
            <a:off x="55626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40" name="Line 19"/>
          <p:cNvSpPr>
            <a:spLocks noChangeShapeType="1"/>
          </p:cNvSpPr>
          <p:nvPr/>
        </p:nvSpPr>
        <p:spPr bwMode="auto">
          <a:xfrm>
            <a:off x="51054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41" name="Oval 20"/>
          <p:cNvSpPr>
            <a:spLocks noChangeArrowheads="1"/>
          </p:cNvSpPr>
          <p:nvPr/>
        </p:nvSpPr>
        <p:spPr bwMode="auto">
          <a:xfrm>
            <a:off x="68580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42" name="Line 21"/>
          <p:cNvSpPr>
            <a:spLocks noChangeShapeType="1"/>
          </p:cNvSpPr>
          <p:nvPr/>
        </p:nvSpPr>
        <p:spPr bwMode="auto">
          <a:xfrm>
            <a:off x="64008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43" name="Line 22"/>
          <p:cNvSpPr>
            <a:spLocks noChangeShapeType="1"/>
          </p:cNvSpPr>
          <p:nvPr/>
        </p:nvSpPr>
        <p:spPr bwMode="auto">
          <a:xfrm>
            <a:off x="7696200" y="4572000"/>
            <a:ext cx="457200" cy="0"/>
          </a:xfrm>
          <a:prstGeom prst="line">
            <a:avLst/>
          </a:prstGeom>
          <a:noFill/>
          <a:ln w="38100">
            <a:solidFill>
              <a:schemeClr val="tx1"/>
            </a:solidFill>
            <a:round/>
            <a:headEnd/>
            <a:tailEnd type="triangle" w="lg" len="lg"/>
          </a:ln>
          <a:effectLst/>
        </p:spPr>
        <p:txBody>
          <a:bodyPr>
            <a:spAutoFit/>
          </a:bodyPr>
          <a:lstStyle/>
          <a:p>
            <a:endParaRPr lang="en-US"/>
          </a:p>
        </p:txBody>
      </p:sp>
      <p:sp>
        <p:nvSpPr>
          <p:cNvPr id="56344" name="Oval 23"/>
          <p:cNvSpPr>
            <a:spLocks noChangeArrowheads="1"/>
          </p:cNvSpPr>
          <p:nvPr/>
        </p:nvSpPr>
        <p:spPr bwMode="auto">
          <a:xfrm>
            <a:off x="8153400" y="4114800"/>
            <a:ext cx="838200" cy="838200"/>
          </a:xfrm>
          <a:prstGeom prst="ellipse">
            <a:avLst/>
          </a:prstGeom>
          <a:noFill/>
          <a:ln w="38100">
            <a:solidFill>
              <a:schemeClr val="tx1"/>
            </a:solidFill>
            <a:round/>
            <a:headEnd/>
            <a:tailEnd/>
          </a:ln>
        </p:spPr>
        <p:txBody>
          <a:bodyPr anchor="ctr">
            <a:spAutoFit/>
          </a:bodyPr>
          <a:lstStyle/>
          <a:p>
            <a:endParaRPr lang="en-US"/>
          </a:p>
        </p:txBody>
      </p:sp>
      <p:sp>
        <p:nvSpPr>
          <p:cNvPr id="56345" name="Text Box 24"/>
          <p:cNvSpPr txBox="1">
            <a:spLocks noChangeArrowheads="1"/>
          </p:cNvSpPr>
          <p:nvPr/>
        </p:nvSpPr>
        <p:spPr bwMode="auto">
          <a:xfrm>
            <a:off x="6400800" y="4038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a</a:t>
            </a:r>
          </a:p>
        </p:txBody>
      </p:sp>
      <p:sp>
        <p:nvSpPr>
          <p:cNvPr id="56346" name="Text Box 25"/>
          <p:cNvSpPr txBox="1">
            <a:spLocks noChangeArrowheads="1"/>
          </p:cNvSpPr>
          <p:nvPr/>
        </p:nvSpPr>
        <p:spPr bwMode="auto">
          <a:xfrm>
            <a:off x="7696200" y="4038600"/>
            <a:ext cx="457200" cy="457200"/>
          </a:xfrm>
          <a:prstGeom prst="rect">
            <a:avLst/>
          </a:prstGeom>
          <a:noFill/>
          <a:ln w="12700">
            <a:noFill/>
            <a:miter lim="800000"/>
            <a:headEnd/>
            <a:tailEnd/>
          </a:ln>
        </p:spPr>
        <p:txBody>
          <a:bodyPr>
            <a:spAutoFit/>
          </a:bodyPr>
          <a:lstStyle/>
          <a:p>
            <a:pPr>
              <a:spcBef>
                <a:spcPct val="50000"/>
              </a:spcBef>
            </a:pPr>
            <a:r>
              <a:rPr lang="en-US" sz="2400">
                <a:solidFill>
                  <a:srgbClr val="0000FF"/>
                </a:solidFill>
                <a:latin typeface="Arial" charset="0"/>
              </a:rPr>
              <a:t>b</a:t>
            </a:r>
          </a:p>
        </p:txBody>
      </p:sp>
      <p:sp>
        <p:nvSpPr>
          <p:cNvPr id="56347" name="Text Box 26"/>
          <p:cNvSpPr txBox="1">
            <a:spLocks noChangeArrowheads="1"/>
          </p:cNvSpPr>
          <p:nvPr/>
        </p:nvSpPr>
        <p:spPr bwMode="auto">
          <a:xfrm>
            <a:off x="8258175" y="4267200"/>
            <a:ext cx="6858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{3}</a:t>
            </a:r>
          </a:p>
        </p:txBody>
      </p:sp>
      <p:sp>
        <p:nvSpPr>
          <p:cNvPr id="56348" name="Text Box 27"/>
          <p:cNvSpPr txBox="1">
            <a:spLocks noChangeArrowheads="1"/>
          </p:cNvSpPr>
          <p:nvPr/>
        </p:nvSpPr>
        <p:spPr bwMode="auto">
          <a:xfrm>
            <a:off x="7010400" y="4267200"/>
            <a:ext cx="685800" cy="457200"/>
          </a:xfrm>
          <a:prstGeom prst="rect">
            <a:avLst/>
          </a:prstGeom>
          <a:noFill/>
          <a:ln w="12700">
            <a:noFill/>
            <a:miter lim="800000"/>
            <a:headEnd/>
            <a:tailEnd/>
          </a:ln>
        </p:spPr>
        <p:txBody>
          <a:bodyPr>
            <a:spAutoFit/>
          </a:bodyPr>
          <a:lstStyle/>
          <a:p>
            <a:pPr>
              <a:spcBef>
                <a:spcPct val="50000"/>
              </a:spcBef>
            </a:pPr>
            <a:r>
              <a:rPr lang="en-US" sz="2400">
                <a:solidFill>
                  <a:schemeClr val="hlink"/>
                </a:solidFill>
                <a:latin typeface="Arial" charset="0"/>
              </a:rPr>
              <a:t>{2}</a:t>
            </a:r>
          </a:p>
        </p:txBody>
      </p:sp>
      <p:sp>
        <p:nvSpPr>
          <p:cNvPr id="56349" name="Text Box 28"/>
          <p:cNvSpPr txBox="1">
            <a:spLocks noChangeArrowheads="1"/>
          </p:cNvSpPr>
          <p:nvPr/>
        </p:nvSpPr>
        <p:spPr bwMode="auto">
          <a:xfrm>
            <a:off x="5638800" y="4343400"/>
            <a:ext cx="814388" cy="366713"/>
          </a:xfrm>
          <a:prstGeom prst="rect">
            <a:avLst/>
          </a:prstGeom>
          <a:noFill/>
          <a:ln w="12700">
            <a:noFill/>
            <a:miter lim="800000"/>
            <a:headEnd/>
            <a:tailEnd/>
          </a:ln>
        </p:spPr>
        <p:txBody>
          <a:bodyPr>
            <a:spAutoFit/>
          </a:bodyPr>
          <a:lstStyle/>
          <a:p>
            <a:pPr>
              <a:spcBef>
                <a:spcPct val="50000"/>
              </a:spcBef>
            </a:pPr>
            <a:r>
              <a:rPr lang="en-US">
                <a:solidFill>
                  <a:schemeClr val="hlink"/>
                </a:solidFill>
                <a:latin typeface="Arial" charset="0"/>
              </a:rPr>
              <a:t>{1,3}</a:t>
            </a:r>
          </a:p>
        </p:txBody>
      </p:sp>
      <p:sp>
        <p:nvSpPr>
          <p:cNvPr id="1665053" name="Oval 29"/>
          <p:cNvSpPr>
            <a:spLocks noChangeArrowheads="1"/>
          </p:cNvSpPr>
          <p:nvPr/>
        </p:nvSpPr>
        <p:spPr bwMode="auto">
          <a:xfrm>
            <a:off x="8229600" y="41910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1665054" name="Oval 30"/>
          <p:cNvSpPr>
            <a:spLocks noChangeArrowheads="1"/>
          </p:cNvSpPr>
          <p:nvPr/>
        </p:nvSpPr>
        <p:spPr bwMode="auto">
          <a:xfrm>
            <a:off x="5638800" y="4191000"/>
            <a:ext cx="685800" cy="685800"/>
          </a:xfrm>
          <a:prstGeom prst="ellipse">
            <a:avLst/>
          </a:prstGeom>
          <a:noFill/>
          <a:ln w="38100">
            <a:solidFill>
              <a:schemeClr val="tx1"/>
            </a:solidFill>
            <a:round/>
            <a:headEnd/>
            <a:tailEnd/>
          </a:ln>
        </p:spPr>
        <p:txBody>
          <a:bodyPr anchor="ctr">
            <a:spAutoFit/>
          </a:bodyPr>
          <a:lstStyle/>
          <a:p>
            <a:endParaRPr lang="en-US"/>
          </a:p>
        </p:txBody>
      </p:sp>
      <p:sp>
        <p:nvSpPr>
          <p:cNvPr id="56352" name="Text Box 31"/>
          <p:cNvSpPr txBox="1">
            <a:spLocks noChangeArrowheads="1"/>
          </p:cNvSpPr>
          <p:nvPr/>
        </p:nvSpPr>
        <p:spPr bwMode="auto">
          <a:xfrm>
            <a:off x="6705600" y="15240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NFA</a:t>
            </a:r>
          </a:p>
        </p:txBody>
      </p:sp>
      <p:sp>
        <p:nvSpPr>
          <p:cNvPr id="56353" name="Text Box 32"/>
          <p:cNvSpPr txBox="1">
            <a:spLocks noChangeArrowheads="1"/>
          </p:cNvSpPr>
          <p:nvPr/>
        </p:nvSpPr>
        <p:spPr bwMode="auto">
          <a:xfrm>
            <a:off x="6781800" y="3657600"/>
            <a:ext cx="990600" cy="457200"/>
          </a:xfrm>
          <a:prstGeom prst="rect">
            <a:avLst/>
          </a:prstGeom>
          <a:noFill/>
          <a:ln w="12700">
            <a:noFill/>
            <a:miter lim="800000"/>
            <a:headEnd/>
            <a:tailEnd/>
          </a:ln>
        </p:spPr>
        <p:txBody>
          <a:bodyPr>
            <a:spAutoFit/>
          </a:bodyPr>
          <a:lstStyle/>
          <a:p>
            <a:pPr>
              <a:spcBef>
                <a:spcPct val="50000"/>
              </a:spcBef>
            </a:pPr>
            <a:r>
              <a:rPr lang="en-US" sz="2400">
                <a:solidFill>
                  <a:srgbClr val="FF0000"/>
                </a:solidFill>
                <a:latin typeface="Arial"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5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5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5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502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650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50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650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65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53" grpId="0" animBg="1"/>
      <p:bldP spid="16650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pPr>
              <a:defRPr/>
            </a:pPr>
            <a:r>
              <a:rPr lang="en-US">
                <a:solidFill>
                  <a:schemeClr val="tx1">
                    <a:alpha val="50000"/>
                  </a:schemeClr>
                </a:solidFill>
              </a:rPr>
              <a:t>CMSC 330</a:t>
            </a:r>
            <a:endParaRPr lang="en-US"/>
          </a:p>
        </p:txBody>
      </p:sp>
      <p:sp>
        <p:nvSpPr>
          <p:cNvPr id="28" name="Slide Number Placeholder 4"/>
          <p:cNvSpPr>
            <a:spLocks noGrp="1"/>
          </p:cNvSpPr>
          <p:nvPr>
            <p:ph type="sldNum" sz="quarter" idx="11"/>
          </p:nvPr>
        </p:nvSpPr>
        <p:spPr/>
        <p:txBody>
          <a:bodyPr/>
          <a:lstStyle/>
          <a:p>
            <a:pPr>
              <a:defRPr/>
            </a:pPr>
            <a:fld id="{401E871B-40D2-40BF-A44C-25D3897E521F}" type="slidenum">
              <a:rPr lang="en-US"/>
              <a:pPr>
                <a:defRPr/>
              </a:pPr>
              <a:t>25</a:t>
            </a:fld>
            <a:endParaRPr lang="en-US"/>
          </a:p>
        </p:txBody>
      </p:sp>
      <p:sp>
        <p:nvSpPr>
          <p:cNvPr id="1666050" name="Text Box 2"/>
          <p:cNvSpPr txBox="1">
            <a:spLocks noChangeArrowheads="1"/>
          </p:cNvSpPr>
          <p:nvPr/>
        </p:nvSpPr>
        <p:spPr bwMode="auto">
          <a:xfrm>
            <a:off x="2362200" y="5486400"/>
            <a:ext cx="4419600" cy="396875"/>
          </a:xfrm>
          <a:prstGeom prst="rect">
            <a:avLst/>
          </a:prstGeom>
          <a:noFill/>
          <a:ln w="12700">
            <a:noFill/>
            <a:miter lim="800000"/>
            <a:headEnd/>
            <a:tailEnd/>
          </a:ln>
        </p:spPr>
        <p:txBody>
          <a:bodyPr>
            <a:spAutoFit/>
          </a:bodyPr>
          <a:lstStyle/>
          <a:p>
            <a:r>
              <a:rPr lang="en-US"/>
              <a:t>R = { {A},               }</a:t>
            </a:r>
          </a:p>
        </p:txBody>
      </p:sp>
      <p:sp>
        <p:nvSpPr>
          <p:cNvPr id="1666051" name="Text Box 3"/>
          <p:cNvSpPr txBox="1">
            <a:spLocks noChangeArrowheads="1"/>
          </p:cNvSpPr>
          <p:nvPr/>
        </p:nvSpPr>
        <p:spPr bwMode="auto">
          <a:xfrm>
            <a:off x="5197475" y="5467350"/>
            <a:ext cx="946150" cy="396875"/>
          </a:xfrm>
          <a:prstGeom prst="rect">
            <a:avLst/>
          </a:prstGeom>
          <a:noFill/>
          <a:ln w="12700">
            <a:noFill/>
            <a:miter lim="800000"/>
            <a:headEnd/>
            <a:tailEnd/>
          </a:ln>
        </p:spPr>
        <p:txBody>
          <a:bodyPr wrap="none">
            <a:spAutoFit/>
          </a:bodyPr>
          <a:lstStyle/>
          <a:p>
            <a:r>
              <a:rPr lang="en-US"/>
              <a:t>{C,D}</a:t>
            </a:r>
          </a:p>
        </p:txBody>
      </p:sp>
      <p:sp>
        <p:nvSpPr>
          <p:cNvPr id="1666052" name="Text Box 4"/>
          <p:cNvSpPr txBox="1">
            <a:spLocks noChangeArrowheads="1"/>
          </p:cNvSpPr>
          <p:nvPr/>
        </p:nvSpPr>
        <p:spPr bwMode="auto">
          <a:xfrm>
            <a:off x="4038600" y="5462588"/>
            <a:ext cx="1098550" cy="396875"/>
          </a:xfrm>
          <a:prstGeom prst="rect">
            <a:avLst/>
          </a:prstGeom>
          <a:noFill/>
          <a:ln w="12700">
            <a:noFill/>
            <a:miter lim="800000"/>
            <a:headEnd/>
            <a:tailEnd/>
          </a:ln>
        </p:spPr>
        <p:txBody>
          <a:bodyPr wrap="none">
            <a:spAutoFit/>
          </a:bodyPr>
          <a:lstStyle/>
          <a:p>
            <a:r>
              <a:rPr lang="en-US"/>
              <a:t>{B,D},</a:t>
            </a:r>
          </a:p>
        </p:txBody>
      </p:sp>
      <p:sp>
        <p:nvSpPr>
          <p:cNvPr id="57350" name="Rectangle 5"/>
          <p:cNvSpPr>
            <a:spLocks noGrp="1" noChangeArrowheads="1"/>
          </p:cNvSpPr>
          <p:nvPr>
            <p:ph type="title"/>
          </p:nvPr>
        </p:nvSpPr>
        <p:spPr/>
        <p:txBody>
          <a:bodyPr/>
          <a:lstStyle/>
          <a:p>
            <a:pPr eaLnBrk="1" hangingPunct="1"/>
            <a:r>
              <a:rPr lang="en-US" smtClean="0"/>
              <a:t>NFA </a:t>
            </a:r>
            <a:r>
              <a:rPr lang="en-US" smtClean="0">
                <a:sym typeface="Symbol" pitchFamily="18" charset="2"/>
              </a:rPr>
              <a:t> DFA Example 2</a:t>
            </a:r>
          </a:p>
        </p:txBody>
      </p:sp>
      <p:sp>
        <p:nvSpPr>
          <p:cNvPr id="57351" name="Rectangle 6"/>
          <p:cNvSpPr>
            <a:spLocks noGrp="1" noChangeArrowheads="1"/>
          </p:cNvSpPr>
          <p:nvPr>
            <p:ph type="body" idx="1"/>
          </p:nvPr>
        </p:nvSpPr>
        <p:spPr>
          <a:xfrm>
            <a:off x="457200" y="1524000"/>
            <a:ext cx="3886200" cy="4876800"/>
          </a:xfrm>
        </p:spPr>
        <p:txBody>
          <a:bodyPr/>
          <a:lstStyle/>
          <a:p>
            <a:pPr eaLnBrk="1" hangingPunct="1"/>
            <a:r>
              <a:rPr lang="en-US" smtClean="0"/>
              <a:t>NFA</a:t>
            </a:r>
          </a:p>
        </p:txBody>
      </p:sp>
      <p:pic>
        <p:nvPicPr>
          <p:cNvPr id="57352" name="Picture 7" descr="nfa2"/>
          <p:cNvPicPr>
            <a:picLocks noChangeAspect="1" noChangeArrowheads="1"/>
          </p:cNvPicPr>
          <p:nvPr/>
        </p:nvPicPr>
        <p:blipFill>
          <a:blip r:embed="rId3"/>
          <a:srcRect/>
          <a:stretch>
            <a:fillRect/>
          </a:stretch>
        </p:blipFill>
        <p:spPr bwMode="auto">
          <a:xfrm>
            <a:off x="762000" y="2514600"/>
            <a:ext cx="3873500" cy="1752600"/>
          </a:xfrm>
          <a:prstGeom prst="rect">
            <a:avLst/>
          </a:prstGeom>
          <a:noFill/>
          <a:ln w="9525">
            <a:noFill/>
            <a:miter lim="800000"/>
            <a:headEnd/>
            <a:tailEnd/>
          </a:ln>
        </p:spPr>
      </p:pic>
      <p:sp>
        <p:nvSpPr>
          <p:cNvPr id="1666056" name="Oval 8"/>
          <p:cNvSpPr>
            <a:spLocks noChangeArrowheads="1"/>
          </p:cNvSpPr>
          <p:nvPr/>
        </p:nvSpPr>
        <p:spPr bwMode="auto">
          <a:xfrm>
            <a:off x="5943600" y="2957513"/>
            <a:ext cx="533400" cy="533400"/>
          </a:xfrm>
          <a:prstGeom prst="ellipse">
            <a:avLst/>
          </a:prstGeom>
          <a:noFill/>
          <a:ln w="12700">
            <a:solidFill>
              <a:schemeClr val="tx1"/>
            </a:solidFill>
            <a:round/>
            <a:headEnd/>
            <a:tailEnd/>
          </a:ln>
        </p:spPr>
        <p:txBody>
          <a:bodyPr anchor="ctr">
            <a:spAutoFit/>
          </a:bodyPr>
          <a:lstStyle/>
          <a:p>
            <a:endParaRPr lang="en-US"/>
          </a:p>
        </p:txBody>
      </p:sp>
      <p:sp>
        <p:nvSpPr>
          <p:cNvPr id="1666057" name="Text Box 9"/>
          <p:cNvSpPr txBox="1">
            <a:spLocks noChangeArrowheads="1"/>
          </p:cNvSpPr>
          <p:nvPr/>
        </p:nvSpPr>
        <p:spPr bwMode="auto">
          <a:xfrm>
            <a:off x="5927725" y="3014663"/>
            <a:ext cx="595313" cy="366712"/>
          </a:xfrm>
          <a:prstGeom prst="rect">
            <a:avLst/>
          </a:prstGeom>
          <a:noFill/>
          <a:ln w="12700">
            <a:noFill/>
            <a:miter lim="800000"/>
            <a:headEnd/>
            <a:tailEnd/>
          </a:ln>
        </p:spPr>
        <p:txBody>
          <a:bodyPr wrap="none">
            <a:spAutoFit/>
          </a:bodyPr>
          <a:lstStyle/>
          <a:p>
            <a:r>
              <a:rPr lang="en-US"/>
              <a:t>{A}</a:t>
            </a:r>
          </a:p>
        </p:txBody>
      </p:sp>
      <p:sp>
        <p:nvSpPr>
          <p:cNvPr id="1666058" name="Line 10"/>
          <p:cNvSpPr>
            <a:spLocks noChangeShapeType="1"/>
          </p:cNvSpPr>
          <p:nvPr/>
        </p:nvSpPr>
        <p:spPr bwMode="auto">
          <a:xfrm>
            <a:off x="5486400" y="2881313"/>
            <a:ext cx="457200" cy="228600"/>
          </a:xfrm>
          <a:prstGeom prst="line">
            <a:avLst/>
          </a:prstGeom>
          <a:noFill/>
          <a:ln w="12700">
            <a:solidFill>
              <a:schemeClr val="tx1"/>
            </a:solidFill>
            <a:round/>
            <a:headEnd/>
            <a:tailEnd type="triangle" w="med" len="med"/>
          </a:ln>
        </p:spPr>
        <p:txBody>
          <a:bodyPr anchor="ctr">
            <a:spAutoFit/>
          </a:bodyPr>
          <a:lstStyle/>
          <a:p>
            <a:endParaRPr lang="en-US"/>
          </a:p>
        </p:txBody>
      </p:sp>
      <p:sp>
        <p:nvSpPr>
          <p:cNvPr id="1666059" name="Line 11"/>
          <p:cNvSpPr>
            <a:spLocks noChangeShapeType="1"/>
          </p:cNvSpPr>
          <p:nvPr/>
        </p:nvSpPr>
        <p:spPr bwMode="auto">
          <a:xfrm flipV="1">
            <a:off x="6400800" y="2728913"/>
            <a:ext cx="990600" cy="304800"/>
          </a:xfrm>
          <a:prstGeom prst="line">
            <a:avLst/>
          </a:prstGeom>
          <a:noFill/>
          <a:ln w="12700">
            <a:solidFill>
              <a:schemeClr val="tx1"/>
            </a:solidFill>
            <a:round/>
            <a:headEnd/>
            <a:tailEnd type="triangle" w="med" len="med"/>
          </a:ln>
        </p:spPr>
        <p:txBody>
          <a:bodyPr anchor="ctr">
            <a:spAutoFit/>
          </a:bodyPr>
          <a:lstStyle/>
          <a:p>
            <a:endParaRPr lang="en-US"/>
          </a:p>
        </p:txBody>
      </p:sp>
      <p:sp>
        <p:nvSpPr>
          <p:cNvPr id="1666060" name="Oval 12"/>
          <p:cNvSpPr>
            <a:spLocks noChangeArrowheads="1"/>
          </p:cNvSpPr>
          <p:nvPr/>
        </p:nvSpPr>
        <p:spPr bwMode="auto">
          <a:xfrm>
            <a:off x="7315200" y="2347913"/>
            <a:ext cx="685800" cy="609600"/>
          </a:xfrm>
          <a:prstGeom prst="ellipse">
            <a:avLst/>
          </a:prstGeom>
          <a:noFill/>
          <a:ln w="12700">
            <a:solidFill>
              <a:schemeClr val="tx1"/>
            </a:solidFill>
            <a:round/>
            <a:headEnd/>
            <a:tailEnd/>
          </a:ln>
        </p:spPr>
        <p:txBody>
          <a:bodyPr anchor="ctr">
            <a:spAutoFit/>
          </a:bodyPr>
          <a:lstStyle/>
          <a:p>
            <a:endParaRPr lang="en-US"/>
          </a:p>
        </p:txBody>
      </p:sp>
      <p:sp>
        <p:nvSpPr>
          <p:cNvPr id="1666061" name="Text Box 13"/>
          <p:cNvSpPr txBox="1">
            <a:spLocks noChangeArrowheads="1"/>
          </p:cNvSpPr>
          <p:nvPr/>
        </p:nvSpPr>
        <p:spPr bwMode="auto">
          <a:xfrm>
            <a:off x="7239000" y="2438400"/>
            <a:ext cx="866775" cy="366713"/>
          </a:xfrm>
          <a:prstGeom prst="rect">
            <a:avLst/>
          </a:prstGeom>
          <a:noFill/>
          <a:ln w="12700">
            <a:noFill/>
            <a:miter lim="800000"/>
            <a:headEnd/>
            <a:tailEnd/>
          </a:ln>
        </p:spPr>
        <p:txBody>
          <a:bodyPr wrap="none">
            <a:spAutoFit/>
          </a:bodyPr>
          <a:lstStyle/>
          <a:p>
            <a:r>
              <a:rPr lang="en-US"/>
              <a:t>{B,D}</a:t>
            </a:r>
          </a:p>
        </p:txBody>
      </p:sp>
      <p:sp>
        <p:nvSpPr>
          <p:cNvPr id="1666062" name="Text Box 14"/>
          <p:cNvSpPr txBox="1">
            <a:spLocks noChangeArrowheads="1"/>
          </p:cNvSpPr>
          <p:nvPr/>
        </p:nvSpPr>
        <p:spPr bwMode="auto">
          <a:xfrm>
            <a:off x="6613525" y="2557463"/>
            <a:ext cx="320675" cy="366712"/>
          </a:xfrm>
          <a:prstGeom prst="rect">
            <a:avLst/>
          </a:prstGeom>
          <a:noFill/>
          <a:ln w="12700">
            <a:noFill/>
            <a:miter lim="800000"/>
            <a:headEnd/>
            <a:tailEnd/>
          </a:ln>
        </p:spPr>
        <p:txBody>
          <a:bodyPr wrap="none">
            <a:spAutoFit/>
          </a:bodyPr>
          <a:lstStyle/>
          <a:p>
            <a:r>
              <a:rPr lang="en-US"/>
              <a:t>a</a:t>
            </a:r>
          </a:p>
        </p:txBody>
      </p:sp>
      <p:sp>
        <p:nvSpPr>
          <p:cNvPr id="1666063" name="Oval 15"/>
          <p:cNvSpPr>
            <a:spLocks noChangeArrowheads="1"/>
          </p:cNvSpPr>
          <p:nvPr/>
        </p:nvSpPr>
        <p:spPr bwMode="auto">
          <a:xfrm>
            <a:off x="7391400" y="3719513"/>
            <a:ext cx="685800" cy="609600"/>
          </a:xfrm>
          <a:prstGeom prst="ellipse">
            <a:avLst/>
          </a:prstGeom>
          <a:noFill/>
          <a:ln w="12700">
            <a:solidFill>
              <a:schemeClr val="tx1"/>
            </a:solidFill>
            <a:round/>
            <a:headEnd/>
            <a:tailEnd/>
          </a:ln>
        </p:spPr>
        <p:txBody>
          <a:bodyPr anchor="ctr">
            <a:spAutoFit/>
          </a:bodyPr>
          <a:lstStyle/>
          <a:p>
            <a:endParaRPr lang="en-US"/>
          </a:p>
        </p:txBody>
      </p:sp>
      <p:sp>
        <p:nvSpPr>
          <p:cNvPr id="1666064" name="Line 16"/>
          <p:cNvSpPr>
            <a:spLocks noChangeShapeType="1"/>
          </p:cNvSpPr>
          <p:nvPr/>
        </p:nvSpPr>
        <p:spPr bwMode="auto">
          <a:xfrm>
            <a:off x="6400800" y="3414713"/>
            <a:ext cx="1066800" cy="457200"/>
          </a:xfrm>
          <a:prstGeom prst="line">
            <a:avLst/>
          </a:prstGeom>
          <a:noFill/>
          <a:ln w="12700">
            <a:solidFill>
              <a:schemeClr val="tx1"/>
            </a:solidFill>
            <a:round/>
            <a:headEnd/>
            <a:tailEnd type="triangle" w="med" len="med"/>
          </a:ln>
        </p:spPr>
        <p:txBody>
          <a:bodyPr wrap="none" anchor="ctr">
            <a:spAutoFit/>
          </a:bodyPr>
          <a:lstStyle/>
          <a:p>
            <a:endParaRPr lang="en-US"/>
          </a:p>
        </p:txBody>
      </p:sp>
      <p:sp>
        <p:nvSpPr>
          <p:cNvPr id="1666065" name="Text Box 17"/>
          <p:cNvSpPr txBox="1">
            <a:spLocks noChangeArrowheads="1"/>
          </p:cNvSpPr>
          <p:nvPr/>
        </p:nvSpPr>
        <p:spPr bwMode="auto">
          <a:xfrm>
            <a:off x="6537325" y="3548063"/>
            <a:ext cx="320675" cy="366712"/>
          </a:xfrm>
          <a:prstGeom prst="rect">
            <a:avLst/>
          </a:prstGeom>
          <a:noFill/>
          <a:ln w="12700">
            <a:noFill/>
            <a:miter lim="800000"/>
            <a:headEnd/>
            <a:tailEnd/>
          </a:ln>
        </p:spPr>
        <p:txBody>
          <a:bodyPr wrap="none">
            <a:spAutoFit/>
          </a:bodyPr>
          <a:lstStyle/>
          <a:p>
            <a:r>
              <a:rPr lang="en-US"/>
              <a:t>b</a:t>
            </a:r>
          </a:p>
        </p:txBody>
      </p:sp>
      <p:sp>
        <p:nvSpPr>
          <p:cNvPr id="1666066" name="Text Box 18"/>
          <p:cNvSpPr txBox="1">
            <a:spLocks noChangeArrowheads="1"/>
          </p:cNvSpPr>
          <p:nvPr/>
        </p:nvSpPr>
        <p:spPr bwMode="auto">
          <a:xfrm>
            <a:off x="7315200" y="3795713"/>
            <a:ext cx="990600" cy="366712"/>
          </a:xfrm>
          <a:prstGeom prst="rect">
            <a:avLst/>
          </a:prstGeom>
          <a:noFill/>
          <a:ln w="12700">
            <a:noFill/>
            <a:miter lim="800000"/>
            <a:headEnd/>
            <a:tailEnd/>
          </a:ln>
        </p:spPr>
        <p:txBody>
          <a:bodyPr>
            <a:spAutoFit/>
          </a:bodyPr>
          <a:lstStyle/>
          <a:p>
            <a:pPr>
              <a:spcBef>
                <a:spcPct val="50000"/>
              </a:spcBef>
            </a:pPr>
            <a:r>
              <a:rPr lang="en-US"/>
              <a:t>{C,D}</a:t>
            </a:r>
          </a:p>
        </p:txBody>
      </p:sp>
      <p:sp>
        <p:nvSpPr>
          <p:cNvPr id="1666067" name="Oval 19"/>
          <p:cNvSpPr>
            <a:spLocks noChangeArrowheads="1"/>
          </p:cNvSpPr>
          <p:nvPr/>
        </p:nvSpPr>
        <p:spPr bwMode="auto">
          <a:xfrm>
            <a:off x="7239000" y="2271713"/>
            <a:ext cx="838200" cy="762000"/>
          </a:xfrm>
          <a:prstGeom prst="ellipse">
            <a:avLst/>
          </a:prstGeom>
          <a:noFill/>
          <a:ln w="12700">
            <a:solidFill>
              <a:schemeClr val="tx1"/>
            </a:solidFill>
            <a:round/>
            <a:headEnd/>
            <a:tailEnd/>
          </a:ln>
        </p:spPr>
        <p:txBody>
          <a:bodyPr anchor="ctr">
            <a:spAutoFit/>
          </a:bodyPr>
          <a:lstStyle/>
          <a:p>
            <a:endParaRPr lang="en-US"/>
          </a:p>
        </p:txBody>
      </p:sp>
      <p:sp>
        <p:nvSpPr>
          <p:cNvPr id="1666068" name="Oval 20"/>
          <p:cNvSpPr>
            <a:spLocks noChangeArrowheads="1"/>
          </p:cNvSpPr>
          <p:nvPr/>
        </p:nvSpPr>
        <p:spPr bwMode="auto">
          <a:xfrm>
            <a:off x="7315200" y="3643313"/>
            <a:ext cx="838200" cy="762000"/>
          </a:xfrm>
          <a:prstGeom prst="ellipse">
            <a:avLst/>
          </a:prstGeom>
          <a:noFill/>
          <a:ln w="12700">
            <a:solidFill>
              <a:schemeClr val="tx1"/>
            </a:solidFill>
            <a:round/>
            <a:headEnd/>
            <a:tailEnd/>
          </a:ln>
        </p:spPr>
        <p:txBody>
          <a:bodyPr anchor="ctr">
            <a:spAutoFit/>
          </a:bodyPr>
          <a:lstStyle/>
          <a:p>
            <a:endParaRPr lang="en-US"/>
          </a:p>
        </p:txBody>
      </p:sp>
      <p:sp>
        <p:nvSpPr>
          <p:cNvPr id="1666069" name="Rectangle 21"/>
          <p:cNvSpPr>
            <a:spLocks noChangeArrowheads="1"/>
          </p:cNvSpPr>
          <p:nvPr/>
        </p:nvSpPr>
        <p:spPr bwMode="auto">
          <a:xfrm>
            <a:off x="5273675" y="5491163"/>
            <a:ext cx="822325" cy="381000"/>
          </a:xfrm>
          <a:prstGeom prst="rect">
            <a:avLst/>
          </a:prstGeom>
          <a:solidFill>
            <a:schemeClr val="accent1">
              <a:alpha val="50195"/>
            </a:schemeClr>
          </a:solidFill>
          <a:ln w="12700">
            <a:solidFill>
              <a:schemeClr val="bg2"/>
            </a:solidFill>
            <a:miter lim="800000"/>
            <a:headEnd/>
            <a:tailEnd/>
          </a:ln>
        </p:spPr>
        <p:txBody>
          <a:bodyPr anchor="ctr">
            <a:spAutoFit/>
          </a:bodyPr>
          <a:lstStyle/>
          <a:p>
            <a:endParaRPr lang="en-US"/>
          </a:p>
        </p:txBody>
      </p:sp>
      <p:sp>
        <p:nvSpPr>
          <p:cNvPr id="1666070" name="Rectangle 22"/>
          <p:cNvSpPr>
            <a:spLocks noChangeArrowheads="1"/>
          </p:cNvSpPr>
          <p:nvPr/>
        </p:nvSpPr>
        <p:spPr bwMode="auto">
          <a:xfrm>
            <a:off x="4114800" y="5486400"/>
            <a:ext cx="762000" cy="381000"/>
          </a:xfrm>
          <a:prstGeom prst="rect">
            <a:avLst/>
          </a:prstGeom>
          <a:solidFill>
            <a:schemeClr val="accent1">
              <a:alpha val="50195"/>
            </a:schemeClr>
          </a:solidFill>
          <a:ln w="12700">
            <a:solidFill>
              <a:schemeClr val="bg2"/>
            </a:solidFill>
            <a:miter lim="800000"/>
            <a:headEnd/>
            <a:tailEnd/>
          </a:ln>
        </p:spPr>
        <p:txBody>
          <a:bodyPr anchor="ctr">
            <a:spAutoFit/>
          </a:bodyPr>
          <a:lstStyle/>
          <a:p>
            <a:endParaRPr lang="en-US"/>
          </a:p>
        </p:txBody>
      </p:sp>
      <p:sp>
        <p:nvSpPr>
          <p:cNvPr id="1666071" name="Rectangle 23"/>
          <p:cNvSpPr>
            <a:spLocks noChangeArrowheads="1"/>
          </p:cNvSpPr>
          <p:nvPr/>
        </p:nvSpPr>
        <p:spPr bwMode="auto">
          <a:xfrm>
            <a:off x="3305175" y="5486400"/>
            <a:ext cx="457200" cy="409575"/>
          </a:xfrm>
          <a:prstGeom prst="rect">
            <a:avLst/>
          </a:prstGeom>
          <a:solidFill>
            <a:schemeClr val="accent1">
              <a:alpha val="50195"/>
            </a:schemeClr>
          </a:solidFill>
          <a:ln w="12700">
            <a:solidFill>
              <a:schemeClr val="bg2"/>
            </a:solidFill>
            <a:miter lim="800000"/>
            <a:headEnd/>
            <a:tailEnd/>
          </a:ln>
        </p:spPr>
        <p:txBody>
          <a:bodyPr anchor="ctr">
            <a:spAutoFit/>
          </a:bodyPr>
          <a:lstStyle/>
          <a:p>
            <a:endParaRPr lang="en-US"/>
          </a:p>
        </p:txBody>
      </p:sp>
      <p:sp>
        <p:nvSpPr>
          <p:cNvPr id="57369" name="Text Box 24"/>
          <p:cNvSpPr txBox="1">
            <a:spLocks noChangeArrowheads="1"/>
          </p:cNvSpPr>
          <p:nvPr/>
        </p:nvSpPr>
        <p:spPr bwMode="auto">
          <a:xfrm>
            <a:off x="3978275" y="5405438"/>
            <a:ext cx="184150" cy="396875"/>
          </a:xfrm>
          <a:prstGeom prst="rect">
            <a:avLst/>
          </a:prstGeom>
          <a:noFill/>
          <a:ln w="12700">
            <a:noFill/>
            <a:miter lim="800000"/>
            <a:headEnd/>
            <a:tailEnd/>
          </a:ln>
        </p:spPr>
        <p:txBody>
          <a:bodyPr wrap="none">
            <a:spAutoFit/>
          </a:bodyPr>
          <a:lstStyle/>
          <a:p>
            <a:endParaRPr lang="en-US"/>
          </a:p>
        </p:txBody>
      </p:sp>
      <p:sp>
        <p:nvSpPr>
          <p:cNvPr id="57370" name="Text Box 25"/>
          <p:cNvSpPr txBox="1">
            <a:spLocks noChangeArrowheads="1"/>
          </p:cNvSpPr>
          <p:nvPr/>
        </p:nvSpPr>
        <p:spPr bwMode="auto">
          <a:xfrm>
            <a:off x="5181600" y="5481638"/>
            <a:ext cx="184150" cy="396875"/>
          </a:xfrm>
          <a:prstGeom prst="rect">
            <a:avLst/>
          </a:prstGeom>
          <a:noFill/>
          <a:ln w="12700">
            <a:noFill/>
            <a:miter lim="800000"/>
            <a:headEnd/>
            <a:tailEnd/>
          </a:ln>
        </p:spPr>
        <p:txBody>
          <a:bodyPr wrap="none">
            <a:spAutoFit/>
          </a:bodyPr>
          <a:lstStyle/>
          <a:p>
            <a:endParaRPr lang="en-US"/>
          </a:p>
        </p:txBody>
      </p:sp>
      <p:sp>
        <p:nvSpPr>
          <p:cNvPr id="57371" name="Rectangle 26"/>
          <p:cNvSpPr>
            <a:spLocks noChangeArrowheads="1"/>
          </p:cNvSpPr>
          <p:nvPr/>
        </p:nvSpPr>
        <p:spPr bwMode="auto">
          <a:xfrm>
            <a:off x="4572000" y="1524000"/>
            <a:ext cx="3886200" cy="4876800"/>
          </a:xfrm>
          <a:prstGeom prst="rect">
            <a:avLst/>
          </a:prstGeom>
          <a:noFill/>
          <a:ln w="9525">
            <a:noFill/>
            <a:miter lim="800000"/>
            <a:headEnd/>
            <a:tailEnd/>
          </a:ln>
        </p:spPr>
        <p:txBody>
          <a:bodyPr/>
          <a:lstStyle/>
          <a:p>
            <a:pPr marL="342900" indent="-342900">
              <a:spcBef>
                <a:spcPct val="20000"/>
              </a:spcBef>
              <a:buSzPct val="60000"/>
              <a:buFontTx/>
              <a:buBlip>
                <a:blip r:embed="rId4"/>
              </a:buBlip>
            </a:pPr>
            <a:r>
              <a:rPr lang="en-US" sz="2800">
                <a:latin typeface="Arial"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60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60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60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6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60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6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660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660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60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66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66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660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60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660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660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660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660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660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66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6050" grpId="0"/>
      <p:bldP spid="1666051" grpId="0"/>
      <p:bldP spid="1666052" grpId="0"/>
      <p:bldP spid="1666056" grpId="0" animBg="1"/>
      <p:bldP spid="1666057" grpId="0"/>
      <p:bldP spid="1666058" grpId="0" animBg="1"/>
      <p:bldP spid="1666059" grpId="0" animBg="1"/>
      <p:bldP spid="1666060" grpId="0" animBg="1"/>
      <p:bldP spid="1666061" grpId="0"/>
      <p:bldP spid="1666062" grpId="0"/>
      <p:bldP spid="1666063" grpId="0" animBg="1"/>
      <p:bldP spid="1666064" grpId="0" animBg="1"/>
      <p:bldP spid="1666065" grpId="0"/>
      <p:bldP spid="1666066" grpId="0"/>
      <p:bldP spid="1666067" grpId="0" animBg="1"/>
      <p:bldP spid="1666068" grpId="0" animBg="1"/>
      <p:bldP spid="1666069" grpId="0" animBg="1"/>
      <p:bldP spid="1666070" grpId="0" animBg="1"/>
      <p:bldP spid="166607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CMSC 330</a:t>
            </a:r>
          </a:p>
        </p:txBody>
      </p:sp>
      <p:sp>
        <p:nvSpPr>
          <p:cNvPr id="7" name="Slide Number Placeholder 4"/>
          <p:cNvSpPr>
            <a:spLocks noGrp="1"/>
          </p:cNvSpPr>
          <p:nvPr>
            <p:ph type="sldNum" sz="quarter" idx="11"/>
          </p:nvPr>
        </p:nvSpPr>
        <p:spPr/>
        <p:txBody>
          <a:bodyPr/>
          <a:lstStyle/>
          <a:p>
            <a:pPr>
              <a:defRPr/>
            </a:pPr>
            <a:fld id="{1431B23B-3D06-413F-A85B-9FEE5A0B1B26}" type="slidenum">
              <a:rPr lang="en-US"/>
              <a:pPr>
                <a:defRPr/>
              </a:pPr>
              <a:t>3</a:t>
            </a:fld>
            <a:endParaRPr lang="en-US"/>
          </a:p>
        </p:txBody>
      </p:sp>
      <p:sp>
        <p:nvSpPr>
          <p:cNvPr id="20483" name="Rectangle 2"/>
          <p:cNvSpPr>
            <a:spLocks noGrp="1" noChangeArrowheads="1"/>
          </p:cNvSpPr>
          <p:nvPr>
            <p:ph type="title"/>
          </p:nvPr>
        </p:nvSpPr>
        <p:spPr/>
        <p:txBody>
          <a:bodyPr/>
          <a:lstStyle/>
          <a:p>
            <a:pPr eaLnBrk="1" hangingPunct="1"/>
            <a:r>
              <a:rPr lang="en-US" smtClean="0"/>
              <a:t>Reduction (cont’d)</a:t>
            </a:r>
          </a:p>
        </p:txBody>
      </p:sp>
      <p:sp>
        <p:nvSpPr>
          <p:cNvPr id="258051" name="Rectangle 3"/>
          <p:cNvSpPr>
            <a:spLocks noGrp="1" noChangeArrowheads="1"/>
          </p:cNvSpPr>
          <p:nvPr>
            <p:ph type="body" idx="1"/>
          </p:nvPr>
        </p:nvSpPr>
        <p:spPr/>
        <p:txBody>
          <a:bodyPr/>
          <a:lstStyle/>
          <a:p>
            <a:pPr eaLnBrk="1" hangingPunct="1"/>
            <a:r>
              <a:rPr lang="en-US" smtClean="0"/>
              <a:t>Base case: </a:t>
            </a:r>
            <a:r>
              <a:rPr lang="en-US" smtClean="0">
                <a:solidFill>
                  <a:srgbClr val="0000FF"/>
                </a:solidFill>
              </a:rPr>
              <a:t>ε</a:t>
            </a:r>
            <a:endParaRPr lang="en-US" smtClean="0"/>
          </a:p>
          <a:p>
            <a:pPr eaLnBrk="1" hangingPunct="1"/>
            <a:endParaRPr lang="en-US" smtClean="0"/>
          </a:p>
          <a:p>
            <a:pPr lvl="1" eaLnBrk="1" hangingPunct="1"/>
            <a:endParaRPr lang="en-US" smtClean="0">
              <a:solidFill>
                <a:srgbClr val="0000FF"/>
              </a:solidFill>
            </a:endParaRPr>
          </a:p>
          <a:p>
            <a:pPr lvl="1" eaLnBrk="1" hangingPunct="1">
              <a:lnSpc>
                <a:spcPct val="130000"/>
              </a:lnSpc>
            </a:pPr>
            <a:r>
              <a:rPr lang="en-US" smtClean="0">
                <a:solidFill>
                  <a:srgbClr val="0000FF"/>
                </a:solidFill>
              </a:rPr>
              <a:t>&lt;ε&gt; = ({ε}, {S0}, S0, {S0}, </a:t>
            </a:r>
            <a:r>
              <a:rPr lang="en-US" smtClean="0">
                <a:solidFill>
                  <a:srgbClr val="0000FF"/>
                </a:solidFill>
                <a:latin typeface="Symbol" pitchFamily="18" charset="2"/>
                <a:sym typeface="Symbol" pitchFamily="18" charset="2"/>
              </a:rPr>
              <a:t>∅</a:t>
            </a:r>
            <a:r>
              <a:rPr lang="en-US" smtClean="0">
                <a:solidFill>
                  <a:srgbClr val="0000FF"/>
                </a:solidFill>
              </a:rPr>
              <a:t>)</a:t>
            </a:r>
            <a:endParaRPr lang="en-US" smtClean="0"/>
          </a:p>
          <a:p>
            <a:pPr eaLnBrk="1" hangingPunct="1"/>
            <a:endParaRPr lang="en-US" smtClean="0"/>
          </a:p>
          <a:p>
            <a:pPr eaLnBrk="1" hangingPunct="1"/>
            <a:r>
              <a:rPr lang="en-US" smtClean="0"/>
              <a:t>Base case:  </a:t>
            </a:r>
            <a:r>
              <a:rPr lang="en-US" smtClean="0">
                <a:solidFill>
                  <a:srgbClr val="0000FF"/>
                </a:solidFill>
                <a:latin typeface="Symbol" pitchFamily="18" charset="2"/>
                <a:sym typeface="Symbol" pitchFamily="18" charset="2"/>
              </a:rPr>
              <a:t>∅</a:t>
            </a:r>
            <a:endParaRPr lang="en-US" smtClean="0"/>
          </a:p>
          <a:p>
            <a:pPr eaLnBrk="1" hangingPunct="1"/>
            <a:endParaRPr lang="en-US" smtClean="0"/>
          </a:p>
          <a:p>
            <a:pPr lvl="1" eaLnBrk="1" hangingPunct="1"/>
            <a:endParaRPr lang="en-US" smtClean="0">
              <a:solidFill>
                <a:srgbClr val="0000FF"/>
              </a:solidFill>
            </a:endParaRPr>
          </a:p>
          <a:p>
            <a:pPr lvl="1" eaLnBrk="1" hangingPunct="1"/>
            <a:endParaRPr lang="en-US" smtClean="0">
              <a:solidFill>
                <a:srgbClr val="0000FF"/>
              </a:solidFill>
            </a:endParaRPr>
          </a:p>
          <a:p>
            <a:pPr lvl="1" eaLnBrk="1" hangingPunct="1"/>
            <a:r>
              <a:rPr lang="en-US" smtClean="0">
                <a:solidFill>
                  <a:srgbClr val="0000FF"/>
                </a:solidFill>
              </a:rPr>
              <a:t>&lt;</a:t>
            </a:r>
            <a:r>
              <a:rPr lang="en-US" smtClean="0">
                <a:solidFill>
                  <a:srgbClr val="0000FF"/>
                </a:solidFill>
                <a:latin typeface="Symbol" pitchFamily="18" charset="2"/>
                <a:sym typeface="Symbol" pitchFamily="18" charset="2"/>
              </a:rPr>
              <a:t>∅</a:t>
            </a:r>
            <a:r>
              <a:rPr lang="en-US" smtClean="0">
                <a:solidFill>
                  <a:srgbClr val="0000FF"/>
                </a:solidFill>
              </a:rPr>
              <a:t>&gt; = (</a:t>
            </a:r>
            <a:r>
              <a:rPr lang="en-US" smtClean="0">
                <a:solidFill>
                  <a:srgbClr val="0000FF"/>
                </a:solidFill>
                <a:latin typeface="Symbol" pitchFamily="18" charset="2"/>
                <a:sym typeface="Symbol" pitchFamily="18" charset="2"/>
              </a:rPr>
              <a:t>∅</a:t>
            </a:r>
            <a:r>
              <a:rPr lang="en-US" smtClean="0">
                <a:solidFill>
                  <a:srgbClr val="0000FF"/>
                </a:solidFill>
              </a:rPr>
              <a:t>, {S0, S1}, S0, {S1}, </a:t>
            </a:r>
            <a:r>
              <a:rPr lang="en-US" smtClean="0">
                <a:solidFill>
                  <a:srgbClr val="0000FF"/>
                </a:solidFill>
                <a:latin typeface="Symbol" pitchFamily="18" charset="2"/>
                <a:sym typeface="Symbol" pitchFamily="18" charset="2"/>
              </a:rPr>
              <a:t>∅</a:t>
            </a:r>
            <a:r>
              <a:rPr lang="en-US" smtClean="0">
                <a:solidFill>
                  <a:srgbClr val="0000FF"/>
                </a:solidFill>
              </a:rPr>
              <a:t>)</a:t>
            </a:r>
          </a:p>
        </p:txBody>
      </p:sp>
      <p:pic>
        <p:nvPicPr>
          <p:cNvPr id="258052" name="Picture 4" descr="ruby"/>
          <p:cNvPicPr>
            <a:picLocks noChangeAspect="1" noChangeArrowheads="1"/>
          </p:cNvPicPr>
          <p:nvPr/>
        </p:nvPicPr>
        <p:blipFill>
          <a:blip r:embed="rId3"/>
          <a:srcRect/>
          <a:stretch>
            <a:fillRect/>
          </a:stretch>
        </p:blipFill>
        <p:spPr bwMode="auto">
          <a:xfrm>
            <a:off x="3733800" y="1981200"/>
            <a:ext cx="1077913" cy="1123950"/>
          </a:xfrm>
          <a:prstGeom prst="rect">
            <a:avLst/>
          </a:prstGeom>
          <a:noFill/>
          <a:ln w="9525">
            <a:noFill/>
            <a:miter lim="800000"/>
            <a:headEnd/>
            <a:tailEnd/>
          </a:ln>
        </p:spPr>
      </p:pic>
      <p:pic>
        <p:nvPicPr>
          <p:cNvPr id="258053" name="Picture 5" descr="ruby"/>
          <p:cNvPicPr>
            <a:picLocks noChangeAspect="1" noChangeArrowheads="1"/>
          </p:cNvPicPr>
          <p:nvPr/>
        </p:nvPicPr>
        <p:blipFill>
          <a:blip r:embed="rId4"/>
          <a:srcRect/>
          <a:stretch>
            <a:fillRect/>
          </a:stretch>
        </p:blipFill>
        <p:spPr bwMode="auto">
          <a:xfrm>
            <a:off x="3124200" y="4572000"/>
            <a:ext cx="2751138" cy="1125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0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05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pPr>
              <a:defRPr/>
            </a:pPr>
            <a:r>
              <a:rPr lang="en-US"/>
              <a:t>CMSC 330</a:t>
            </a:r>
          </a:p>
        </p:txBody>
      </p:sp>
      <p:sp>
        <p:nvSpPr>
          <p:cNvPr id="10" name="Slide Number Placeholder 4"/>
          <p:cNvSpPr>
            <a:spLocks noGrp="1"/>
          </p:cNvSpPr>
          <p:nvPr>
            <p:ph type="sldNum" sz="quarter" idx="11"/>
          </p:nvPr>
        </p:nvSpPr>
        <p:spPr/>
        <p:txBody>
          <a:bodyPr/>
          <a:lstStyle/>
          <a:p>
            <a:pPr>
              <a:defRPr/>
            </a:pPr>
            <a:fld id="{058E4C3B-E359-4183-9305-3AC154DEB137}" type="slidenum">
              <a:rPr lang="en-US"/>
              <a:pPr>
                <a:defRPr/>
              </a:pPr>
              <a:t>4</a:t>
            </a:fld>
            <a:endParaRPr lang="en-US"/>
          </a:p>
        </p:txBody>
      </p:sp>
      <p:sp>
        <p:nvSpPr>
          <p:cNvPr id="22531" name="Rectangle 2"/>
          <p:cNvSpPr>
            <a:spLocks noGrp="1" noChangeArrowheads="1"/>
          </p:cNvSpPr>
          <p:nvPr>
            <p:ph type="title"/>
          </p:nvPr>
        </p:nvSpPr>
        <p:spPr/>
        <p:txBody>
          <a:bodyPr/>
          <a:lstStyle/>
          <a:p>
            <a:pPr eaLnBrk="1" hangingPunct="1"/>
            <a:r>
              <a:rPr lang="en-US" smtClean="0"/>
              <a:t>Reduction (cont’d)</a:t>
            </a:r>
          </a:p>
        </p:txBody>
      </p:sp>
      <p:sp>
        <p:nvSpPr>
          <p:cNvPr id="22532" name="Rectangle 3"/>
          <p:cNvSpPr>
            <a:spLocks noGrp="1" noChangeArrowheads="1"/>
          </p:cNvSpPr>
          <p:nvPr>
            <p:ph type="body" idx="1"/>
          </p:nvPr>
        </p:nvSpPr>
        <p:spPr/>
        <p:txBody>
          <a:bodyPr/>
          <a:lstStyle/>
          <a:p>
            <a:pPr eaLnBrk="1" hangingPunct="1"/>
            <a:r>
              <a:rPr lang="en-US" smtClean="0"/>
              <a:t>Induction:  </a:t>
            </a:r>
            <a:r>
              <a:rPr lang="en-US" smtClean="0">
                <a:solidFill>
                  <a:srgbClr val="0000FF"/>
                </a:solidFill>
              </a:rPr>
              <a:t>AB</a:t>
            </a:r>
          </a:p>
        </p:txBody>
      </p:sp>
      <p:sp>
        <p:nvSpPr>
          <p:cNvPr id="22533" name="AutoShape 5"/>
          <p:cNvSpPr>
            <a:spLocks/>
          </p:cNvSpPr>
          <p:nvPr/>
        </p:nvSpPr>
        <p:spPr bwMode="auto">
          <a:xfrm rot="-5400000">
            <a:off x="2438400" y="2514600"/>
            <a:ext cx="381000" cy="3276600"/>
          </a:xfrm>
          <a:prstGeom prst="leftBrace">
            <a:avLst>
              <a:gd name="adj1" fmla="val 71667"/>
              <a:gd name="adj2" fmla="val 50000"/>
            </a:avLst>
          </a:prstGeom>
          <a:noFill/>
          <a:ln w="28575">
            <a:solidFill>
              <a:srgbClr val="0000FF"/>
            </a:solidFill>
            <a:round/>
            <a:headEnd/>
            <a:tailEnd/>
          </a:ln>
        </p:spPr>
        <p:txBody>
          <a:bodyPr wrap="none" anchor="ctr"/>
          <a:lstStyle/>
          <a:p>
            <a:pPr eaLnBrk="0" hangingPunct="0"/>
            <a:endParaRPr lang="en-US"/>
          </a:p>
        </p:txBody>
      </p:sp>
      <p:sp>
        <p:nvSpPr>
          <p:cNvPr id="22534" name="AutoShape 6"/>
          <p:cNvSpPr>
            <a:spLocks/>
          </p:cNvSpPr>
          <p:nvPr/>
        </p:nvSpPr>
        <p:spPr bwMode="auto">
          <a:xfrm rot="-5400000">
            <a:off x="6477000" y="2514600"/>
            <a:ext cx="381000" cy="3276600"/>
          </a:xfrm>
          <a:prstGeom prst="leftBrace">
            <a:avLst>
              <a:gd name="adj1" fmla="val 71667"/>
              <a:gd name="adj2" fmla="val 50000"/>
            </a:avLst>
          </a:prstGeom>
          <a:noFill/>
          <a:ln w="28575">
            <a:solidFill>
              <a:srgbClr val="0000FF"/>
            </a:solidFill>
            <a:round/>
            <a:headEnd/>
            <a:tailEnd/>
          </a:ln>
        </p:spPr>
        <p:txBody>
          <a:bodyPr wrap="none" anchor="ctr"/>
          <a:lstStyle/>
          <a:p>
            <a:pPr eaLnBrk="0" hangingPunct="0"/>
            <a:endParaRPr lang="en-US"/>
          </a:p>
        </p:txBody>
      </p:sp>
      <p:sp>
        <p:nvSpPr>
          <p:cNvPr id="22535" name="Text Box 7"/>
          <p:cNvSpPr txBox="1">
            <a:spLocks noChangeArrowheads="1"/>
          </p:cNvSpPr>
          <p:nvPr/>
        </p:nvSpPr>
        <p:spPr bwMode="auto">
          <a:xfrm>
            <a:off x="2346325" y="4383088"/>
            <a:ext cx="74295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&lt;A&gt;</a:t>
            </a:r>
          </a:p>
        </p:txBody>
      </p:sp>
      <p:sp>
        <p:nvSpPr>
          <p:cNvPr id="22536" name="Text Box 8"/>
          <p:cNvSpPr txBox="1">
            <a:spLocks noChangeArrowheads="1"/>
          </p:cNvSpPr>
          <p:nvPr/>
        </p:nvSpPr>
        <p:spPr bwMode="auto">
          <a:xfrm>
            <a:off x="6324600" y="4419600"/>
            <a:ext cx="74295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&lt;B&gt;</a:t>
            </a:r>
          </a:p>
        </p:txBody>
      </p:sp>
      <p:pic>
        <p:nvPicPr>
          <p:cNvPr id="22537" name="Picture 9" descr="ruby"/>
          <p:cNvPicPr>
            <a:picLocks noChangeAspect="1" noChangeArrowheads="1"/>
          </p:cNvPicPr>
          <p:nvPr/>
        </p:nvPicPr>
        <p:blipFill>
          <a:blip r:embed="rId3"/>
          <a:srcRect/>
          <a:stretch>
            <a:fillRect/>
          </a:stretch>
        </p:blipFill>
        <p:spPr bwMode="auto">
          <a:xfrm>
            <a:off x="762000" y="2590800"/>
            <a:ext cx="7815263" cy="138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pPr>
              <a:defRPr/>
            </a:pPr>
            <a:r>
              <a:rPr lang="en-US"/>
              <a:t>CMSC 330</a:t>
            </a:r>
          </a:p>
        </p:txBody>
      </p:sp>
      <p:sp>
        <p:nvSpPr>
          <p:cNvPr id="10" name="Slide Number Placeholder 4"/>
          <p:cNvSpPr>
            <a:spLocks noGrp="1"/>
          </p:cNvSpPr>
          <p:nvPr>
            <p:ph type="sldNum" sz="quarter" idx="11"/>
          </p:nvPr>
        </p:nvSpPr>
        <p:spPr/>
        <p:txBody>
          <a:bodyPr/>
          <a:lstStyle/>
          <a:p>
            <a:pPr>
              <a:defRPr/>
            </a:pPr>
            <a:fld id="{32BA91FA-F953-4730-A45E-21FE499501EB}" type="slidenum">
              <a:rPr lang="en-US"/>
              <a:pPr>
                <a:defRPr/>
              </a:pPr>
              <a:t>5</a:t>
            </a:fld>
            <a:endParaRPr lang="en-US"/>
          </a:p>
        </p:txBody>
      </p:sp>
      <p:sp>
        <p:nvSpPr>
          <p:cNvPr id="24579" name="Rectangle 2"/>
          <p:cNvSpPr>
            <a:spLocks noGrp="1" noChangeArrowheads="1"/>
          </p:cNvSpPr>
          <p:nvPr>
            <p:ph type="title"/>
          </p:nvPr>
        </p:nvSpPr>
        <p:spPr/>
        <p:txBody>
          <a:bodyPr/>
          <a:lstStyle/>
          <a:p>
            <a:pPr eaLnBrk="1" hangingPunct="1"/>
            <a:r>
              <a:rPr lang="en-US" smtClean="0"/>
              <a:t>Reduction (cont’d)</a:t>
            </a:r>
          </a:p>
        </p:txBody>
      </p:sp>
      <p:sp>
        <p:nvSpPr>
          <p:cNvPr id="262147" name="Rectangle 3"/>
          <p:cNvSpPr>
            <a:spLocks noGrp="1" noChangeArrowheads="1"/>
          </p:cNvSpPr>
          <p:nvPr>
            <p:ph type="body" idx="1"/>
          </p:nvPr>
        </p:nvSpPr>
        <p:spPr>
          <a:xfrm>
            <a:off x="457200" y="1524000"/>
            <a:ext cx="8458200" cy="4876800"/>
          </a:xfrm>
        </p:spPr>
        <p:txBody>
          <a:bodyPr/>
          <a:lstStyle/>
          <a:p>
            <a:pPr eaLnBrk="1" hangingPunct="1"/>
            <a:r>
              <a:rPr lang="en-US" smtClean="0"/>
              <a:t>Induction:  </a:t>
            </a:r>
            <a:r>
              <a:rPr lang="en-US" smtClean="0">
                <a:solidFill>
                  <a:srgbClr val="0000FF"/>
                </a:solidFill>
              </a:rPr>
              <a:t>AB</a:t>
            </a: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lvl="1" eaLnBrk="1" hangingPunct="1"/>
            <a:r>
              <a:rPr lang="en-US" smtClean="0">
                <a:solidFill>
                  <a:srgbClr val="0000FF"/>
                </a:solidFill>
              </a:rPr>
              <a:t>&lt;A&gt; =  (Σ</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{f</a:t>
            </a:r>
            <a:r>
              <a:rPr lang="en-US" baseline="-25000" smtClean="0">
                <a:solidFill>
                  <a:srgbClr val="0000FF"/>
                </a:solidFill>
              </a:rPr>
              <a:t>A</a:t>
            </a:r>
            <a:r>
              <a:rPr lang="en-US" smtClean="0">
                <a:solidFill>
                  <a:srgbClr val="0000FF"/>
                </a:solidFill>
              </a:rPr>
              <a:t>}, δ</a:t>
            </a:r>
            <a:r>
              <a:rPr lang="en-US" baseline="-25000" smtClean="0">
                <a:solidFill>
                  <a:srgbClr val="0000FF"/>
                </a:solidFill>
              </a:rPr>
              <a:t>A</a:t>
            </a:r>
            <a:r>
              <a:rPr lang="en-US" smtClean="0">
                <a:solidFill>
                  <a:srgbClr val="0000FF"/>
                </a:solidFill>
              </a:rPr>
              <a:t>)</a:t>
            </a:r>
          </a:p>
          <a:p>
            <a:pPr lvl="1" eaLnBrk="1" hangingPunct="1"/>
            <a:r>
              <a:rPr lang="en-US" smtClean="0">
                <a:solidFill>
                  <a:srgbClr val="0000FF"/>
                </a:solidFill>
              </a:rPr>
              <a:t>&lt;B&gt; =  (Σ</a:t>
            </a:r>
            <a:r>
              <a:rPr lang="en-US" baseline="-25000" smtClean="0">
                <a:solidFill>
                  <a:srgbClr val="0000FF"/>
                </a:solidFill>
              </a:rPr>
              <a:t>B</a:t>
            </a:r>
            <a:r>
              <a:rPr lang="en-US" smtClean="0">
                <a:solidFill>
                  <a:srgbClr val="0000FF"/>
                </a:solidFill>
              </a:rPr>
              <a:t>, Q</a:t>
            </a:r>
            <a:r>
              <a:rPr lang="en-US" baseline="-25000" smtClean="0">
                <a:solidFill>
                  <a:srgbClr val="0000FF"/>
                </a:solidFill>
              </a:rPr>
              <a:t>B</a:t>
            </a:r>
            <a:r>
              <a:rPr lang="en-US" smtClean="0">
                <a:solidFill>
                  <a:srgbClr val="0000FF"/>
                </a:solidFill>
              </a:rPr>
              <a:t>, q</a:t>
            </a:r>
            <a:r>
              <a:rPr lang="en-US" baseline="-25000" smtClean="0">
                <a:solidFill>
                  <a:srgbClr val="0000FF"/>
                </a:solidFill>
              </a:rPr>
              <a:t>B</a:t>
            </a:r>
            <a:r>
              <a:rPr lang="en-US" smtClean="0">
                <a:solidFill>
                  <a:srgbClr val="0000FF"/>
                </a:solidFill>
              </a:rPr>
              <a:t>, {f</a:t>
            </a:r>
            <a:r>
              <a:rPr lang="en-US" baseline="-25000" smtClean="0">
                <a:solidFill>
                  <a:srgbClr val="0000FF"/>
                </a:solidFill>
              </a:rPr>
              <a:t>B</a:t>
            </a:r>
            <a:r>
              <a:rPr lang="en-US" smtClean="0">
                <a:solidFill>
                  <a:srgbClr val="0000FF"/>
                </a:solidFill>
              </a:rPr>
              <a:t>}, δ</a:t>
            </a:r>
            <a:r>
              <a:rPr lang="en-US" baseline="-25000" smtClean="0">
                <a:solidFill>
                  <a:srgbClr val="0000FF"/>
                </a:solidFill>
              </a:rPr>
              <a:t>B</a:t>
            </a:r>
            <a:r>
              <a:rPr lang="en-US" smtClean="0">
                <a:solidFill>
                  <a:srgbClr val="0000FF"/>
                </a:solidFill>
              </a:rPr>
              <a:t>)</a:t>
            </a:r>
          </a:p>
          <a:p>
            <a:pPr lvl="1" eaLnBrk="1" hangingPunct="1"/>
            <a:r>
              <a:rPr lang="en-US" smtClean="0">
                <a:solidFill>
                  <a:srgbClr val="0000FF"/>
                </a:solidFill>
              </a:rPr>
              <a:t>&lt;AB&gt; =  (Σ</a:t>
            </a:r>
            <a:r>
              <a:rPr lang="en-US" baseline="-25000" smtClean="0">
                <a:solidFill>
                  <a:srgbClr val="0000FF"/>
                </a:solidFill>
              </a:rPr>
              <a:t>A </a:t>
            </a:r>
            <a:r>
              <a:rPr lang="en-US" smtClean="0">
                <a:solidFill>
                  <a:srgbClr val="0000FF"/>
                </a:solidFill>
                <a:latin typeface="Symbol" pitchFamily="18" charset="2"/>
                <a:sym typeface="Symbol" pitchFamily="18" charset="2"/>
              </a:rPr>
              <a:t>∪ </a:t>
            </a:r>
            <a:r>
              <a:rPr lang="en-US" smtClean="0">
                <a:solidFill>
                  <a:srgbClr val="0000FF"/>
                </a:solidFill>
              </a:rPr>
              <a:t>Σ</a:t>
            </a:r>
            <a:r>
              <a:rPr lang="en-US" baseline="-25000" smtClean="0">
                <a:solidFill>
                  <a:srgbClr val="0000FF"/>
                </a:solidFill>
              </a:rPr>
              <a:t>B</a:t>
            </a:r>
            <a:r>
              <a:rPr lang="en-US" smtClean="0">
                <a:solidFill>
                  <a:srgbClr val="0000FF"/>
                </a:solidFill>
              </a:rPr>
              <a:t>, Q</a:t>
            </a:r>
            <a:r>
              <a:rPr lang="en-US" baseline="-25000" smtClean="0">
                <a:solidFill>
                  <a:srgbClr val="0000FF"/>
                </a:solidFill>
              </a:rPr>
              <a:t>A</a:t>
            </a:r>
            <a:r>
              <a:rPr lang="en-US" smtClean="0">
                <a:solidFill>
                  <a:srgbClr val="0000FF"/>
                </a:solidFill>
                <a:latin typeface="Symbol" pitchFamily="18" charset="2"/>
                <a:sym typeface="Symbol" pitchFamily="18" charset="2"/>
              </a:rPr>
              <a:t>∪ </a:t>
            </a:r>
            <a:r>
              <a:rPr lang="en-US" smtClean="0">
                <a:solidFill>
                  <a:srgbClr val="0000FF"/>
                </a:solidFill>
              </a:rPr>
              <a:t>Q</a:t>
            </a:r>
            <a:r>
              <a:rPr lang="en-US" baseline="-25000" smtClean="0">
                <a:solidFill>
                  <a:srgbClr val="0000FF"/>
                </a:solidFill>
              </a:rPr>
              <a:t>B</a:t>
            </a:r>
            <a:r>
              <a:rPr lang="en-US" smtClean="0">
                <a:solidFill>
                  <a:srgbClr val="0000FF"/>
                </a:solidFill>
              </a:rPr>
              <a:t>, q</a:t>
            </a:r>
            <a:r>
              <a:rPr lang="en-US" baseline="-25000" smtClean="0">
                <a:solidFill>
                  <a:srgbClr val="0000FF"/>
                </a:solidFill>
              </a:rPr>
              <a:t>A</a:t>
            </a:r>
            <a:r>
              <a:rPr lang="en-US" smtClean="0">
                <a:solidFill>
                  <a:srgbClr val="0000FF"/>
                </a:solidFill>
              </a:rPr>
              <a:t>, {f</a:t>
            </a:r>
            <a:r>
              <a:rPr lang="en-US" baseline="-25000" smtClean="0">
                <a:solidFill>
                  <a:srgbClr val="0000FF"/>
                </a:solidFill>
              </a:rPr>
              <a:t>B</a:t>
            </a:r>
            <a:r>
              <a:rPr lang="en-US" smtClean="0">
                <a:solidFill>
                  <a:srgbClr val="0000FF"/>
                </a:solidFill>
              </a:rPr>
              <a:t>}, δ</a:t>
            </a:r>
            <a:r>
              <a:rPr lang="en-US" baseline="-25000" smtClean="0">
                <a:solidFill>
                  <a:srgbClr val="0000FF"/>
                </a:solidFill>
              </a:rPr>
              <a:t>A </a:t>
            </a:r>
            <a:r>
              <a:rPr lang="en-US" smtClean="0">
                <a:solidFill>
                  <a:srgbClr val="0000FF"/>
                </a:solidFill>
                <a:latin typeface="Symbol" pitchFamily="18" charset="2"/>
                <a:sym typeface="Symbol" pitchFamily="18" charset="2"/>
              </a:rPr>
              <a:t>∪</a:t>
            </a:r>
            <a:r>
              <a:rPr lang="en-US" baseline="-25000" smtClean="0">
                <a:solidFill>
                  <a:srgbClr val="0000FF"/>
                </a:solidFill>
              </a:rPr>
              <a:t> </a:t>
            </a:r>
            <a:r>
              <a:rPr lang="en-US" smtClean="0">
                <a:solidFill>
                  <a:srgbClr val="0000FF"/>
                </a:solidFill>
              </a:rPr>
              <a:t>δ</a:t>
            </a:r>
            <a:r>
              <a:rPr lang="en-US" baseline="-25000" smtClean="0">
                <a:solidFill>
                  <a:srgbClr val="0000FF"/>
                </a:solidFill>
              </a:rPr>
              <a:t>B </a:t>
            </a:r>
            <a:r>
              <a:rPr lang="en-US" smtClean="0">
                <a:solidFill>
                  <a:srgbClr val="0000FF"/>
                </a:solidFill>
                <a:latin typeface="Symbol" pitchFamily="18" charset="2"/>
                <a:sym typeface="Symbol" pitchFamily="18" charset="2"/>
              </a:rPr>
              <a:t>∪ </a:t>
            </a:r>
            <a:r>
              <a:rPr lang="en-US" smtClean="0">
                <a:solidFill>
                  <a:srgbClr val="0000FF"/>
                </a:solidFill>
              </a:rPr>
              <a:t>{(f</a:t>
            </a:r>
            <a:r>
              <a:rPr lang="en-US" baseline="-25000" smtClean="0">
                <a:solidFill>
                  <a:srgbClr val="0000FF"/>
                </a:solidFill>
              </a:rPr>
              <a:t>A</a:t>
            </a:r>
            <a:r>
              <a:rPr lang="en-US" smtClean="0">
                <a:solidFill>
                  <a:srgbClr val="0000FF"/>
                </a:solidFill>
              </a:rPr>
              <a:t>, ε, q</a:t>
            </a:r>
            <a:r>
              <a:rPr lang="en-US" baseline="-25000" smtClean="0">
                <a:solidFill>
                  <a:srgbClr val="0000FF"/>
                </a:solidFill>
              </a:rPr>
              <a:t>B</a:t>
            </a:r>
            <a:r>
              <a:rPr lang="en-US" smtClean="0">
                <a:solidFill>
                  <a:srgbClr val="0000FF"/>
                </a:solidFill>
              </a:rPr>
              <a:t>)})</a:t>
            </a:r>
          </a:p>
        </p:txBody>
      </p:sp>
      <p:sp>
        <p:nvSpPr>
          <p:cNvPr id="24581" name="AutoShape 5"/>
          <p:cNvSpPr>
            <a:spLocks/>
          </p:cNvSpPr>
          <p:nvPr/>
        </p:nvSpPr>
        <p:spPr bwMode="auto">
          <a:xfrm rot="-5400000">
            <a:off x="2438400" y="2514600"/>
            <a:ext cx="381000" cy="3276600"/>
          </a:xfrm>
          <a:prstGeom prst="leftBrace">
            <a:avLst>
              <a:gd name="adj1" fmla="val 71667"/>
              <a:gd name="adj2" fmla="val 50000"/>
            </a:avLst>
          </a:prstGeom>
          <a:noFill/>
          <a:ln w="28575">
            <a:solidFill>
              <a:srgbClr val="0000FF"/>
            </a:solidFill>
            <a:round/>
            <a:headEnd/>
            <a:tailEnd/>
          </a:ln>
        </p:spPr>
        <p:txBody>
          <a:bodyPr wrap="none" anchor="ctr"/>
          <a:lstStyle/>
          <a:p>
            <a:pPr eaLnBrk="0" hangingPunct="0"/>
            <a:endParaRPr lang="en-US"/>
          </a:p>
        </p:txBody>
      </p:sp>
      <p:sp>
        <p:nvSpPr>
          <p:cNvPr id="24582" name="AutoShape 6"/>
          <p:cNvSpPr>
            <a:spLocks/>
          </p:cNvSpPr>
          <p:nvPr/>
        </p:nvSpPr>
        <p:spPr bwMode="auto">
          <a:xfrm rot="-5400000">
            <a:off x="6477000" y="2514600"/>
            <a:ext cx="381000" cy="3276600"/>
          </a:xfrm>
          <a:prstGeom prst="leftBrace">
            <a:avLst>
              <a:gd name="adj1" fmla="val 71667"/>
              <a:gd name="adj2" fmla="val 50000"/>
            </a:avLst>
          </a:prstGeom>
          <a:noFill/>
          <a:ln w="28575">
            <a:solidFill>
              <a:srgbClr val="0000FF"/>
            </a:solidFill>
            <a:round/>
            <a:headEnd/>
            <a:tailEnd/>
          </a:ln>
        </p:spPr>
        <p:txBody>
          <a:bodyPr wrap="none" anchor="ctr"/>
          <a:lstStyle/>
          <a:p>
            <a:pPr eaLnBrk="0" hangingPunct="0"/>
            <a:endParaRPr lang="en-US"/>
          </a:p>
        </p:txBody>
      </p:sp>
      <p:sp>
        <p:nvSpPr>
          <p:cNvPr id="24583" name="Text Box 7"/>
          <p:cNvSpPr txBox="1">
            <a:spLocks noChangeArrowheads="1"/>
          </p:cNvSpPr>
          <p:nvPr/>
        </p:nvSpPr>
        <p:spPr bwMode="auto">
          <a:xfrm>
            <a:off x="2346325" y="4383088"/>
            <a:ext cx="74295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&lt;A&gt;</a:t>
            </a:r>
          </a:p>
        </p:txBody>
      </p:sp>
      <p:sp>
        <p:nvSpPr>
          <p:cNvPr id="24584" name="Text Box 8"/>
          <p:cNvSpPr txBox="1">
            <a:spLocks noChangeArrowheads="1"/>
          </p:cNvSpPr>
          <p:nvPr/>
        </p:nvSpPr>
        <p:spPr bwMode="auto">
          <a:xfrm>
            <a:off x="6324600" y="4419600"/>
            <a:ext cx="74295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&lt;B&gt;</a:t>
            </a:r>
          </a:p>
        </p:txBody>
      </p:sp>
      <p:pic>
        <p:nvPicPr>
          <p:cNvPr id="24585" name="Picture 10" descr="ruby"/>
          <p:cNvPicPr>
            <a:picLocks noChangeAspect="1" noChangeArrowheads="1"/>
          </p:cNvPicPr>
          <p:nvPr/>
        </p:nvPicPr>
        <p:blipFill>
          <a:blip r:embed="rId3"/>
          <a:srcRect/>
          <a:stretch>
            <a:fillRect/>
          </a:stretch>
        </p:blipFill>
        <p:spPr bwMode="auto">
          <a:xfrm>
            <a:off x="762000" y="2590800"/>
            <a:ext cx="7815263" cy="1389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2C71C0B8-DF8A-401E-94CD-824E91BE3450}" type="slidenum">
              <a:rPr lang="en-US"/>
              <a:pPr>
                <a:defRPr/>
              </a:pPr>
              <a:t>6</a:t>
            </a:fld>
            <a:endParaRPr lang="en-US"/>
          </a:p>
        </p:txBody>
      </p:sp>
      <p:sp>
        <p:nvSpPr>
          <p:cNvPr id="26627" name="Rectangle 2"/>
          <p:cNvSpPr>
            <a:spLocks noGrp="1" noChangeArrowheads="1"/>
          </p:cNvSpPr>
          <p:nvPr>
            <p:ph type="title"/>
          </p:nvPr>
        </p:nvSpPr>
        <p:spPr/>
        <p:txBody>
          <a:bodyPr/>
          <a:lstStyle/>
          <a:p>
            <a:pPr eaLnBrk="1" hangingPunct="1"/>
            <a:r>
              <a:rPr lang="en-US" smtClean="0"/>
              <a:t>Reduction (cont’d)</a:t>
            </a:r>
          </a:p>
        </p:txBody>
      </p:sp>
      <p:sp>
        <p:nvSpPr>
          <p:cNvPr id="26628" name="Rectangle 3"/>
          <p:cNvSpPr>
            <a:spLocks noGrp="1" noChangeArrowheads="1"/>
          </p:cNvSpPr>
          <p:nvPr>
            <p:ph type="body" idx="1"/>
          </p:nvPr>
        </p:nvSpPr>
        <p:spPr/>
        <p:txBody>
          <a:bodyPr/>
          <a:lstStyle/>
          <a:p>
            <a:pPr eaLnBrk="1" hangingPunct="1"/>
            <a:r>
              <a:rPr lang="en-US" smtClean="0"/>
              <a:t>Induction:  </a:t>
            </a:r>
            <a:r>
              <a:rPr lang="en-US" smtClean="0">
                <a:solidFill>
                  <a:srgbClr val="0000FF"/>
                </a:solidFill>
              </a:rPr>
              <a:t>(A|B)</a:t>
            </a:r>
            <a:endParaRPr lang="en-US" smtClean="0"/>
          </a:p>
        </p:txBody>
      </p:sp>
      <p:pic>
        <p:nvPicPr>
          <p:cNvPr id="26629" name="Picture 4" descr="ruby"/>
          <p:cNvPicPr>
            <a:picLocks noChangeAspect="1" noChangeArrowheads="1"/>
          </p:cNvPicPr>
          <p:nvPr/>
        </p:nvPicPr>
        <p:blipFill>
          <a:blip r:embed="rId3"/>
          <a:srcRect/>
          <a:stretch>
            <a:fillRect/>
          </a:stretch>
        </p:blipFill>
        <p:spPr bwMode="auto">
          <a:xfrm>
            <a:off x="2819400" y="1981200"/>
            <a:ext cx="3729038" cy="322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15C639ED-9309-4034-8D86-9C64BD3852E4}" type="slidenum">
              <a:rPr lang="en-US"/>
              <a:pPr>
                <a:defRPr/>
              </a:pPr>
              <a:t>7</a:t>
            </a:fld>
            <a:endParaRPr lang="en-US"/>
          </a:p>
        </p:txBody>
      </p:sp>
      <p:pic>
        <p:nvPicPr>
          <p:cNvPr id="28675" name="Picture 7" descr="ruby"/>
          <p:cNvPicPr>
            <a:picLocks noChangeAspect="1" noChangeArrowheads="1"/>
          </p:cNvPicPr>
          <p:nvPr/>
        </p:nvPicPr>
        <p:blipFill>
          <a:blip r:embed="rId3"/>
          <a:srcRect/>
          <a:stretch>
            <a:fillRect/>
          </a:stretch>
        </p:blipFill>
        <p:spPr bwMode="auto">
          <a:xfrm>
            <a:off x="2590800" y="1600200"/>
            <a:ext cx="5832475" cy="3228975"/>
          </a:xfrm>
          <a:prstGeom prst="rect">
            <a:avLst/>
          </a:prstGeom>
          <a:noFill/>
          <a:ln w="9525">
            <a:noFill/>
            <a:miter lim="800000"/>
            <a:headEnd/>
            <a:tailEnd/>
          </a:ln>
        </p:spPr>
      </p:pic>
      <p:sp>
        <p:nvSpPr>
          <p:cNvPr id="266243" name="Rectangle 3"/>
          <p:cNvSpPr>
            <a:spLocks noGrp="1" noChangeArrowheads="1"/>
          </p:cNvSpPr>
          <p:nvPr>
            <p:ph type="body" idx="1"/>
          </p:nvPr>
        </p:nvSpPr>
        <p:spPr>
          <a:xfrm>
            <a:off x="457200" y="1524000"/>
            <a:ext cx="8458200" cy="4876800"/>
          </a:xfrm>
        </p:spPr>
        <p:txBody>
          <a:bodyPr/>
          <a:lstStyle/>
          <a:p>
            <a:pPr eaLnBrk="1" hangingPunct="1"/>
            <a:r>
              <a:rPr lang="en-US" smtClean="0"/>
              <a:t>Induction:  </a:t>
            </a:r>
            <a:r>
              <a:rPr lang="en-US" smtClean="0">
                <a:solidFill>
                  <a:srgbClr val="0000FF"/>
                </a:solidFill>
              </a:rPr>
              <a:t>(A|B)</a:t>
            </a: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lvl="1" eaLnBrk="1" hangingPunct="1"/>
            <a:r>
              <a:rPr lang="en-US" smtClean="0">
                <a:solidFill>
                  <a:srgbClr val="0000FF"/>
                </a:solidFill>
              </a:rPr>
              <a:t>&lt;A&gt; =  (Σ</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{f</a:t>
            </a:r>
            <a:r>
              <a:rPr lang="en-US" baseline="-25000" smtClean="0">
                <a:solidFill>
                  <a:srgbClr val="0000FF"/>
                </a:solidFill>
              </a:rPr>
              <a:t>A</a:t>
            </a:r>
            <a:r>
              <a:rPr lang="en-US" smtClean="0">
                <a:solidFill>
                  <a:srgbClr val="0000FF"/>
                </a:solidFill>
              </a:rPr>
              <a:t>}, δ</a:t>
            </a:r>
            <a:r>
              <a:rPr lang="en-US" baseline="-25000" smtClean="0">
                <a:solidFill>
                  <a:srgbClr val="0000FF"/>
                </a:solidFill>
              </a:rPr>
              <a:t>A</a:t>
            </a:r>
            <a:r>
              <a:rPr lang="en-US" smtClean="0">
                <a:solidFill>
                  <a:srgbClr val="0000FF"/>
                </a:solidFill>
              </a:rPr>
              <a:t>)</a:t>
            </a:r>
          </a:p>
          <a:p>
            <a:pPr lvl="1" eaLnBrk="1" hangingPunct="1"/>
            <a:r>
              <a:rPr lang="en-US" smtClean="0">
                <a:solidFill>
                  <a:srgbClr val="0000FF"/>
                </a:solidFill>
              </a:rPr>
              <a:t>&lt;B&gt; =  (Σ</a:t>
            </a:r>
            <a:r>
              <a:rPr lang="en-US" baseline="-25000" smtClean="0">
                <a:solidFill>
                  <a:srgbClr val="0000FF"/>
                </a:solidFill>
              </a:rPr>
              <a:t>B</a:t>
            </a:r>
            <a:r>
              <a:rPr lang="en-US" smtClean="0">
                <a:solidFill>
                  <a:srgbClr val="0000FF"/>
                </a:solidFill>
              </a:rPr>
              <a:t>, Q</a:t>
            </a:r>
            <a:r>
              <a:rPr lang="en-US" baseline="-25000" smtClean="0">
                <a:solidFill>
                  <a:srgbClr val="0000FF"/>
                </a:solidFill>
              </a:rPr>
              <a:t>B</a:t>
            </a:r>
            <a:r>
              <a:rPr lang="en-US" smtClean="0">
                <a:solidFill>
                  <a:srgbClr val="0000FF"/>
                </a:solidFill>
              </a:rPr>
              <a:t>, q</a:t>
            </a:r>
            <a:r>
              <a:rPr lang="en-US" baseline="-25000" smtClean="0">
                <a:solidFill>
                  <a:srgbClr val="0000FF"/>
                </a:solidFill>
              </a:rPr>
              <a:t>B</a:t>
            </a:r>
            <a:r>
              <a:rPr lang="en-US" smtClean="0">
                <a:solidFill>
                  <a:srgbClr val="0000FF"/>
                </a:solidFill>
              </a:rPr>
              <a:t>, {f</a:t>
            </a:r>
            <a:r>
              <a:rPr lang="en-US" baseline="-25000" smtClean="0">
                <a:solidFill>
                  <a:srgbClr val="0000FF"/>
                </a:solidFill>
              </a:rPr>
              <a:t>B</a:t>
            </a:r>
            <a:r>
              <a:rPr lang="en-US" smtClean="0">
                <a:solidFill>
                  <a:srgbClr val="0000FF"/>
                </a:solidFill>
              </a:rPr>
              <a:t>}, δ</a:t>
            </a:r>
            <a:r>
              <a:rPr lang="en-US" baseline="-25000" smtClean="0">
                <a:solidFill>
                  <a:srgbClr val="0000FF"/>
                </a:solidFill>
              </a:rPr>
              <a:t>B</a:t>
            </a:r>
            <a:r>
              <a:rPr lang="en-US" smtClean="0">
                <a:solidFill>
                  <a:srgbClr val="0000FF"/>
                </a:solidFill>
              </a:rPr>
              <a:t>)</a:t>
            </a:r>
          </a:p>
          <a:p>
            <a:pPr lvl="1" eaLnBrk="1" hangingPunct="1"/>
            <a:r>
              <a:rPr lang="en-US" smtClean="0">
                <a:solidFill>
                  <a:srgbClr val="0000FF"/>
                </a:solidFill>
              </a:rPr>
              <a:t>&lt;(A|B)&gt; =  (Σ</a:t>
            </a:r>
            <a:r>
              <a:rPr lang="en-US" baseline="-25000" smtClean="0">
                <a:solidFill>
                  <a:srgbClr val="0000FF"/>
                </a:solidFill>
              </a:rPr>
              <a:t>A </a:t>
            </a:r>
            <a:r>
              <a:rPr lang="en-US" smtClean="0">
                <a:solidFill>
                  <a:srgbClr val="0000FF"/>
                </a:solidFill>
                <a:latin typeface="Symbol" pitchFamily="18" charset="2"/>
                <a:sym typeface="Symbol" pitchFamily="18" charset="2"/>
              </a:rPr>
              <a:t>∪ </a:t>
            </a:r>
            <a:r>
              <a:rPr lang="en-US" smtClean="0">
                <a:solidFill>
                  <a:srgbClr val="0000FF"/>
                </a:solidFill>
              </a:rPr>
              <a:t>Σ</a:t>
            </a:r>
            <a:r>
              <a:rPr lang="en-US" baseline="-25000" smtClean="0">
                <a:solidFill>
                  <a:srgbClr val="0000FF"/>
                </a:solidFill>
              </a:rPr>
              <a:t>B</a:t>
            </a:r>
            <a:r>
              <a:rPr lang="en-US" smtClean="0">
                <a:solidFill>
                  <a:srgbClr val="0000FF"/>
                </a:solidFill>
              </a:rPr>
              <a:t>, Q</a:t>
            </a:r>
            <a:r>
              <a:rPr lang="en-US" baseline="-25000" smtClean="0">
                <a:solidFill>
                  <a:srgbClr val="0000FF"/>
                </a:solidFill>
              </a:rPr>
              <a:t>A </a:t>
            </a:r>
            <a:r>
              <a:rPr lang="en-US" smtClean="0">
                <a:solidFill>
                  <a:srgbClr val="0000FF"/>
                </a:solidFill>
                <a:latin typeface="Symbol" pitchFamily="18" charset="2"/>
                <a:sym typeface="Symbol" pitchFamily="18" charset="2"/>
              </a:rPr>
              <a:t>∪ </a:t>
            </a:r>
            <a:r>
              <a:rPr lang="en-US" smtClean="0">
                <a:solidFill>
                  <a:srgbClr val="0000FF"/>
                </a:solidFill>
              </a:rPr>
              <a:t>Q</a:t>
            </a:r>
            <a:r>
              <a:rPr lang="en-US" baseline="-25000" smtClean="0">
                <a:solidFill>
                  <a:srgbClr val="0000FF"/>
                </a:solidFill>
              </a:rPr>
              <a:t>B </a:t>
            </a:r>
            <a:r>
              <a:rPr lang="en-US" smtClean="0">
                <a:solidFill>
                  <a:srgbClr val="0000FF"/>
                </a:solidFill>
                <a:latin typeface="Symbol" pitchFamily="18" charset="2"/>
                <a:sym typeface="Symbol" pitchFamily="18" charset="2"/>
              </a:rPr>
              <a:t>∪ </a:t>
            </a:r>
            <a:r>
              <a:rPr lang="en-US" smtClean="0">
                <a:solidFill>
                  <a:srgbClr val="0000FF"/>
                </a:solidFill>
              </a:rPr>
              <a:t>{S0,S1}, S0, {S1},</a:t>
            </a:r>
          </a:p>
          <a:p>
            <a:pPr lvl="1" eaLnBrk="1" hangingPunct="1">
              <a:buFontTx/>
              <a:buNone/>
            </a:pPr>
            <a:r>
              <a:rPr lang="en-US" smtClean="0">
                <a:solidFill>
                  <a:srgbClr val="0000FF"/>
                </a:solidFill>
              </a:rPr>
              <a:t>            δ</a:t>
            </a:r>
            <a:r>
              <a:rPr lang="en-US" baseline="-25000" smtClean="0">
                <a:solidFill>
                  <a:srgbClr val="0000FF"/>
                </a:solidFill>
              </a:rPr>
              <a:t>A </a:t>
            </a:r>
            <a:r>
              <a:rPr lang="en-US" smtClean="0">
                <a:solidFill>
                  <a:srgbClr val="0000FF"/>
                </a:solidFill>
                <a:latin typeface="Symbol" pitchFamily="18" charset="2"/>
                <a:sym typeface="Symbol" pitchFamily="18" charset="2"/>
              </a:rPr>
              <a:t>∪</a:t>
            </a:r>
            <a:r>
              <a:rPr lang="en-US" baseline="-25000" smtClean="0">
                <a:solidFill>
                  <a:srgbClr val="0000FF"/>
                </a:solidFill>
              </a:rPr>
              <a:t> </a:t>
            </a:r>
            <a:r>
              <a:rPr lang="en-US" smtClean="0">
                <a:solidFill>
                  <a:srgbClr val="0000FF"/>
                </a:solidFill>
              </a:rPr>
              <a:t>δ</a:t>
            </a:r>
            <a:r>
              <a:rPr lang="en-US" baseline="-25000" smtClean="0">
                <a:solidFill>
                  <a:srgbClr val="0000FF"/>
                </a:solidFill>
              </a:rPr>
              <a:t>B </a:t>
            </a:r>
            <a:r>
              <a:rPr lang="en-US" smtClean="0">
                <a:solidFill>
                  <a:srgbClr val="0000FF"/>
                </a:solidFill>
                <a:latin typeface="Symbol" pitchFamily="18" charset="2"/>
                <a:sym typeface="Symbol" pitchFamily="18" charset="2"/>
              </a:rPr>
              <a:t>∪ </a:t>
            </a:r>
            <a:r>
              <a:rPr lang="en-US" smtClean="0">
                <a:solidFill>
                  <a:srgbClr val="0000FF"/>
                </a:solidFill>
              </a:rPr>
              <a:t>{(S0,ε,q</a:t>
            </a:r>
            <a:r>
              <a:rPr lang="en-US" baseline="-25000" smtClean="0">
                <a:solidFill>
                  <a:srgbClr val="0000FF"/>
                </a:solidFill>
              </a:rPr>
              <a:t>A</a:t>
            </a:r>
            <a:r>
              <a:rPr lang="en-US" smtClean="0">
                <a:solidFill>
                  <a:srgbClr val="0000FF"/>
                </a:solidFill>
              </a:rPr>
              <a:t>), (S0,ε,q</a:t>
            </a:r>
            <a:r>
              <a:rPr lang="en-US" baseline="-25000" smtClean="0">
                <a:solidFill>
                  <a:srgbClr val="0000FF"/>
                </a:solidFill>
              </a:rPr>
              <a:t>B</a:t>
            </a:r>
            <a:r>
              <a:rPr lang="en-US" smtClean="0">
                <a:solidFill>
                  <a:srgbClr val="0000FF"/>
                </a:solidFill>
              </a:rPr>
              <a:t>), (f</a:t>
            </a:r>
            <a:r>
              <a:rPr lang="en-US" baseline="-25000" smtClean="0">
                <a:solidFill>
                  <a:srgbClr val="0000FF"/>
                </a:solidFill>
              </a:rPr>
              <a:t>A</a:t>
            </a:r>
            <a:r>
              <a:rPr lang="en-US" smtClean="0">
                <a:solidFill>
                  <a:srgbClr val="0000FF"/>
                </a:solidFill>
              </a:rPr>
              <a:t>,ε,S1), (f</a:t>
            </a:r>
            <a:r>
              <a:rPr lang="en-US" baseline="-25000" smtClean="0">
                <a:solidFill>
                  <a:srgbClr val="0000FF"/>
                </a:solidFill>
              </a:rPr>
              <a:t>B</a:t>
            </a:r>
            <a:r>
              <a:rPr lang="en-US" smtClean="0">
                <a:solidFill>
                  <a:srgbClr val="0000FF"/>
                </a:solidFill>
              </a:rPr>
              <a:t>,ε,S1)})</a:t>
            </a:r>
          </a:p>
        </p:txBody>
      </p:sp>
      <p:sp>
        <p:nvSpPr>
          <p:cNvPr id="28677" name="Rectangle 2"/>
          <p:cNvSpPr>
            <a:spLocks noGrp="1" noChangeArrowheads="1"/>
          </p:cNvSpPr>
          <p:nvPr>
            <p:ph type="title"/>
          </p:nvPr>
        </p:nvSpPr>
        <p:spPr/>
        <p:txBody>
          <a:bodyPr/>
          <a:lstStyle/>
          <a:p>
            <a:pPr eaLnBrk="1" hangingPunct="1"/>
            <a:r>
              <a:rPr lang="en-US" smtClean="0"/>
              <a:t>Reduction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4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7D095AFD-75D4-4BE6-B50A-FBC4FAFE6B99}" type="slidenum">
              <a:rPr lang="en-US"/>
              <a:pPr>
                <a:defRPr/>
              </a:pPr>
              <a:t>8</a:t>
            </a:fld>
            <a:endParaRPr lang="en-US"/>
          </a:p>
        </p:txBody>
      </p:sp>
      <p:sp>
        <p:nvSpPr>
          <p:cNvPr id="30723" name="Rectangle 2"/>
          <p:cNvSpPr>
            <a:spLocks noGrp="1" noChangeArrowheads="1"/>
          </p:cNvSpPr>
          <p:nvPr>
            <p:ph type="title"/>
          </p:nvPr>
        </p:nvSpPr>
        <p:spPr/>
        <p:txBody>
          <a:bodyPr/>
          <a:lstStyle/>
          <a:p>
            <a:pPr eaLnBrk="1" hangingPunct="1"/>
            <a:r>
              <a:rPr lang="en-US" smtClean="0"/>
              <a:t>Reduction (cont’d)</a:t>
            </a:r>
          </a:p>
        </p:txBody>
      </p:sp>
      <p:sp>
        <p:nvSpPr>
          <p:cNvPr id="30724" name="Rectangle 3"/>
          <p:cNvSpPr>
            <a:spLocks noGrp="1" noChangeArrowheads="1"/>
          </p:cNvSpPr>
          <p:nvPr>
            <p:ph type="body" idx="1"/>
          </p:nvPr>
        </p:nvSpPr>
        <p:spPr/>
        <p:txBody>
          <a:bodyPr/>
          <a:lstStyle/>
          <a:p>
            <a:pPr eaLnBrk="1" hangingPunct="1"/>
            <a:r>
              <a:rPr lang="en-US" smtClean="0"/>
              <a:t>Induction:  </a:t>
            </a:r>
            <a:r>
              <a:rPr lang="en-US" smtClean="0">
                <a:solidFill>
                  <a:srgbClr val="0000FF"/>
                </a:solidFill>
              </a:rPr>
              <a:t>A*</a:t>
            </a:r>
            <a:endParaRPr lang="en-US" smtClean="0"/>
          </a:p>
        </p:txBody>
      </p:sp>
      <p:pic>
        <p:nvPicPr>
          <p:cNvPr id="30725" name="Picture 4" descr="ruby"/>
          <p:cNvPicPr>
            <a:picLocks noChangeAspect="1" noChangeArrowheads="1"/>
          </p:cNvPicPr>
          <p:nvPr/>
        </p:nvPicPr>
        <p:blipFill>
          <a:blip r:embed="rId3"/>
          <a:srcRect/>
          <a:stretch>
            <a:fillRect/>
          </a:stretch>
        </p:blipFill>
        <p:spPr bwMode="auto">
          <a:xfrm>
            <a:off x="2895600" y="2743200"/>
            <a:ext cx="3738563" cy="138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B22B97E9-5D49-44E4-80E4-1F613A8493AE}" type="slidenum">
              <a:rPr lang="en-US"/>
              <a:pPr>
                <a:defRPr/>
              </a:pPr>
              <a:t>9</a:t>
            </a:fld>
            <a:endParaRPr lang="en-US"/>
          </a:p>
        </p:txBody>
      </p:sp>
      <p:sp>
        <p:nvSpPr>
          <p:cNvPr id="32771" name="Rectangle 2"/>
          <p:cNvSpPr>
            <a:spLocks noGrp="1" noChangeArrowheads="1"/>
          </p:cNvSpPr>
          <p:nvPr>
            <p:ph type="title"/>
          </p:nvPr>
        </p:nvSpPr>
        <p:spPr/>
        <p:txBody>
          <a:bodyPr/>
          <a:lstStyle/>
          <a:p>
            <a:pPr eaLnBrk="1" hangingPunct="1"/>
            <a:r>
              <a:rPr lang="en-US" smtClean="0"/>
              <a:t>Reduction (cont’d)</a:t>
            </a:r>
          </a:p>
        </p:txBody>
      </p:sp>
      <p:sp>
        <p:nvSpPr>
          <p:cNvPr id="268291" name="Rectangle 3"/>
          <p:cNvSpPr>
            <a:spLocks noGrp="1" noChangeArrowheads="1"/>
          </p:cNvSpPr>
          <p:nvPr>
            <p:ph type="body" idx="1"/>
          </p:nvPr>
        </p:nvSpPr>
        <p:spPr>
          <a:xfrm>
            <a:off x="457200" y="1524000"/>
            <a:ext cx="8382000" cy="4876800"/>
          </a:xfrm>
        </p:spPr>
        <p:txBody>
          <a:bodyPr/>
          <a:lstStyle/>
          <a:p>
            <a:pPr eaLnBrk="1" hangingPunct="1"/>
            <a:r>
              <a:rPr lang="en-US" smtClean="0"/>
              <a:t>Induction:  </a:t>
            </a:r>
            <a:r>
              <a:rPr lang="en-US" smtClean="0">
                <a:solidFill>
                  <a:srgbClr val="0000FF"/>
                </a:solidFill>
              </a:rPr>
              <a:t>A*</a:t>
            </a: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lvl="1" eaLnBrk="1" hangingPunct="1"/>
            <a:r>
              <a:rPr lang="en-US" smtClean="0">
                <a:solidFill>
                  <a:srgbClr val="0000FF"/>
                </a:solidFill>
              </a:rPr>
              <a:t>&lt;A&gt; =  (Σ</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q</a:t>
            </a:r>
            <a:r>
              <a:rPr lang="en-US" baseline="-25000" smtClean="0">
                <a:solidFill>
                  <a:srgbClr val="0000FF"/>
                </a:solidFill>
              </a:rPr>
              <a:t>A</a:t>
            </a:r>
            <a:r>
              <a:rPr lang="en-US" smtClean="0">
                <a:solidFill>
                  <a:srgbClr val="0000FF"/>
                </a:solidFill>
              </a:rPr>
              <a:t>, {f</a:t>
            </a:r>
            <a:r>
              <a:rPr lang="en-US" baseline="-25000" smtClean="0">
                <a:solidFill>
                  <a:srgbClr val="0000FF"/>
                </a:solidFill>
              </a:rPr>
              <a:t>A</a:t>
            </a:r>
            <a:r>
              <a:rPr lang="en-US" smtClean="0">
                <a:solidFill>
                  <a:srgbClr val="0000FF"/>
                </a:solidFill>
              </a:rPr>
              <a:t>}, δ</a:t>
            </a:r>
            <a:r>
              <a:rPr lang="en-US" baseline="-25000" smtClean="0">
                <a:solidFill>
                  <a:srgbClr val="0000FF"/>
                </a:solidFill>
              </a:rPr>
              <a:t>A</a:t>
            </a:r>
            <a:r>
              <a:rPr lang="en-US" smtClean="0">
                <a:solidFill>
                  <a:srgbClr val="0000FF"/>
                </a:solidFill>
              </a:rPr>
              <a:t>)</a:t>
            </a:r>
          </a:p>
          <a:p>
            <a:pPr lvl="1" eaLnBrk="1" hangingPunct="1"/>
            <a:r>
              <a:rPr lang="en-US" smtClean="0">
                <a:solidFill>
                  <a:srgbClr val="0000FF"/>
                </a:solidFill>
              </a:rPr>
              <a:t>&lt;A*&gt; =  (Σ</a:t>
            </a:r>
            <a:r>
              <a:rPr lang="en-US" baseline="-25000" smtClean="0">
                <a:solidFill>
                  <a:srgbClr val="0000FF"/>
                </a:solidFill>
              </a:rPr>
              <a:t>A</a:t>
            </a:r>
            <a:r>
              <a:rPr lang="en-US" smtClean="0">
                <a:solidFill>
                  <a:srgbClr val="0000FF"/>
                </a:solidFill>
              </a:rPr>
              <a:t>, Q</a:t>
            </a:r>
            <a:r>
              <a:rPr lang="en-US" baseline="-25000" smtClean="0">
                <a:solidFill>
                  <a:srgbClr val="0000FF"/>
                </a:solidFill>
              </a:rPr>
              <a:t>A </a:t>
            </a:r>
            <a:r>
              <a:rPr lang="en-US" smtClean="0">
                <a:solidFill>
                  <a:srgbClr val="0000FF"/>
                </a:solidFill>
                <a:latin typeface="Symbol" pitchFamily="18" charset="2"/>
                <a:sym typeface="Symbol" pitchFamily="18" charset="2"/>
              </a:rPr>
              <a:t>∪ </a:t>
            </a:r>
            <a:r>
              <a:rPr lang="en-US" smtClean="0">
                <a:solidFill>
                  <a:srgbClr val="0000FF"/>
                </a:solidFill>
              </a:rPr>
              <a:t>{S0,S1}, S0, {S1},</a:t>
            </a:r>
          </a:p>
          <a:p>
            <a:pPr lvl="1" eaLnBrk="1" hangingPunct="1">
              <a:buFontTx/>
              <a:buNone/>
            </a:pPr>
            <a:r>
              <a:rPr lang="en-US" smtClean="0">
                <a:solidFill>
                  <a:srgbClr val="0000FF"/>
                </a:solidFill>
              </a:rPr>
              <a:t>                δ</a:t>
            </a:r>
            <a:r>
              <a:rPr lang="en-US" baseline="-25000" smtClean="0">
                <a:solidFill>
                  <a:srgbClr val="0000FF"/>
                </a:solidFill>
              </a:rPr>
              <a:t>A </a:t>
            </a:r>
            <a:r>
              <a:rPr lang="en-US" smtClean="0">
                <a:solidFill>
                  <a:srgbClr val="0000FF"/>
                </a:solidFill>
                <a:latin typeface="Symbol" pitchFamily="18" charset="2"/>
                <a:sym typeface="Symbol" pitchFamily="18" charset="2"/>
              </a:rPr>
              <a:t>∪ </a:t>
            </a:r>
            <a:r>
              <a:rPr lang="en-US" smtClean="0">
                <a:solidFill>
                  <a:srgbClr val="0000FF"/>
                </a:solidFill>
              </a:rPr>
              <a:t>{(f</a:t>
            </a:r>
            <a:r>
              <a:rPr lang="en-US" baseline="-25000" smtClean="0">
                <a:solidFill>
                  <a:srgbClr val="0000FF"/>
                </a:solidFill>
              </a:rPr>
              <a:t>A</a:t>
            </a:r>
            <a:r>
              <a:rPr lang="en-US" smtClean="0">
                <a:solidFill>
                  <a:srgbClr val="0000FF"/>
                </a:solidFill>
              </a:rPr>
              <a:t>,ε,S1), (S0,ε,q</a:t>
            </a:r>
            <a:r>
              <a:rPr lang="en-US" baseline="-25000" smtClean="0">
                <a:solidFill>
                  <a:srgbClr val="0000FF"/>
                </a:solidFill>
              </a:rPr>
              <a:t>A</a:t>
            </a:r>
            <a:r>
              <a:rPr lang="en-US" smtClean="0">
                <a:solidFill>
                  <a:srgbClr val="0000FF"/>
                </a:solidFill>
              </a:rPr>
              <a:t>), (S0,ε,S1), (S1,ε,S0)})</a:t>
            </a:r>
          </a:p>
        </p:txBody>
      </p:sp>
      <p:pic>
        <p:nvPicPr>
          <p:cNvPr id="32773" name="Picture 5" descr="ruby"/>
          <p:cNvPicPr>
            <a:picLocks noChangeAspect="1" noChangeArrowheads="1"/>
          </p:cNvPicPr>
          <p:nvPr/>
        </p:nvPicPr>
        <p:blipFill>
          <a:blip r:embed="rId3"/>
          <a:srcRect/>
          <a:stretch>
            <a:fillRect/>
          </a:stretch>
        </p:blipFill>
        <p:spPr bwMode="auto">
          <a:xfrm>
            <a:off x="1295400" y="2133600"/>
            <a:ext cx="7158038" cy="2395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130116</TotalTime>
  <Words>1719</Words>
  <Application>Microsoft Office PowerPoint</Application>
  <PresentationFormat>On-screen Show (4:3)</PresentationFormat>
  <Paragraphs>406</Paragraphs>
  <Slides>25</Slides>
  <Notes>21</Notes>
  <HiddenSlides>0</HiddenSlides>
  <MMClips>0</MMClips>
  <ScaleCrop>false</ScaleCrop>
  <HeadingPairs>
    <vt:vector size="6" baseType="variant">
      <vt:variant>
        <vt:lpstr>Fonts Used</vt:lpstr>
      </vt:variant>
      <vt:variant>
        <vt:i4>6</vt:i4>
      </vt:variant>
      <vt:variant>
        <vt:lpstr>Design Template</vt:lpstr>
      </vt:variant>
      <vt:variant>
        <vt:i4>2</vt:i4>
      </vt:variant>
      <vt:variant>
        <vt:lpstr>Slide Titles</vt:lpstr>
      </vt:variant>
      <vt:variant>
        <vt:i4>25</vt:i4>
      </vt:variant>
    </vt:vector>
  </HeadingPairs>
  <TitlesOfParts>
    <vt:vector size="33" baseType="lpstr">
      <vt:lpstr>Courier New</vt:lpstr>
      <vt:lpstr>ＭＳ Ｐゴシック</vt:lpstr>
      <vt:lpstr>Arial</vt:lpstr>
      <vt:lpstr>Symbol</vt:lpstr>
      <vt:lpstr>Arial Unicode MS</vt:lpstr>
      <vt:lpstr>Wingdings</vt:lpstr>
      <vt:lpstr>Blank Presentation</vt:lpstr>
      <vt:lpstr>Blank Presentation</vt:lpstr>
      <vt:lpstr>CMSC 330:  Organization of Programming Languages</vt:lpstr>
      <vt:lpstr>Reducing Regular Expressions to NFAs</vt:lpstr>
      <vt:lpstr>Reduction (cont’d)</vt:lpstr>
      <vt:lpstr>Reduction (cont’d)</vt:lpstr>
      <vt:lpstr>Reduction (cont’d)</vt:lpstr>
      <vt:lpstr>Reduction (cont’d)</vt:lpstr>
      <vt:lpstr>Reduction (cont’d)</vt:lpstr>
      <vt:lpstr>Reduction (cont’d)</vt:lpstr>
      <vt:lpstr>Reduction (cont’d)</vt:lpstr>
      <vt:lpstr>Reduction Complexity</vt:lpstr>
      <vt:lpstr>How an NFA Works</vt:lpstr>
      <vt:lpstr>Reducing NFA to DFA</vt:lpstr>
      <vt:lpstr>Reducing NFA to DFA (cont.)</vt:lpstr>
      <vt:lpstr>ε-transitions and ε-closure</vt:lpstr>
      <vt:lpstr>ε-closure: Example 1 </vt:lpstr>
      <vt:lpstr>ε-closure: Example 2 </vt:lpstr>
      <vt:lpstr>ε-closure: Practice</vt:lpstr>
      <vt:lpstr>Calculating move(p, a)</vt:lpstr>
      <vt:lpstr>move(a,p) : Example 1 </vt:lpstr>
      <vt:lpstr>move(a,p) : Example 2 </vt:lpstr>
      <vt:lpstr>NFA  DFA Reduction Algorithm</vt:lpstr>
      <vt:lpstr>NFA  DFA Example 1</vt:lpstr>
      <vt:lpstr>NFA  DFA Example 1 (cont.)</vt:lpstr>
      <vt:lpstr>NFA  DFA Example 1 (cont.)</vt:lpstr>
      <vt:lpstr>NFA  DFA Example 2</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448</cp:revision>
  <cp:lastPrinted>2012-09-27T16:02:52Z</cp:lastPrinted>
  <dcterms:created xsi:type="dcterms:W3CDTF">2005-08-02T15:09:14Z</dcterms:created>
  <dcterms:modified xsi:type="dcterms:W3CDTF">2012-10-03T00:53:42Z</dcterms:modified>
</cp:coreProperties>
</file>