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5" r:id="rId3"/>
    <p:sldId id="406" r:id="rId4"/>
    <p:sldId id="407" r:id="rId5"/>
    <p:sldId id="423" r:id="rId6"/>
    <p:sldId id="424" r:id="rId7"/>
    <p:sldId id="425" r:id="rId8"/>
    <p:sldId id="426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74570" autoAdjust="0"/>
  </p:normalViewPr>
  <p:slideViewPr>
    <p:cSldViewPr>
      <p:cViewPr varScale="1">
        <p:scale>
          <a:sx n="65" d="100"/>
          <a:sy n="65" d="100"/>
        </p:scale>
        <p:origin x="-21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0"/>
    </p:cViewPr>
  </p:sorterViewPr>
  <p:notesViewPr>
    <p:cSldViewPr>
      <p:cViewPr varScale="1">
        <p:scale>
          <a:sx n="62" d="100"/>
          <a:sy n="62" d="100"/>
        </p:scale>
        <p:origin x="-1195" y="-91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430D2BA-25EC-4A5F-ACE8-6652D47CA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6" tIns="48298" rIns="96596" bIns="48298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98A8F64-6A59-4FD7-8F78-EA1A64E56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40769-A8A0-485F-AC4D-9E8CE08D2A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9787-0957-4583-9D3C-4C3802A9079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"Accepting" means "final", "non-accepting" means nonfinal.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48364-8C5D-4926-99B1-8A6FF2FEB7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607AE-A4DF-4AA8-8476-C5D0C88946C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491CA-A29E-4F5F-A3B1-008BFF521BD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Why do we need to split P2?  Because it has transitions to both P1 and P2 on a b.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2C3BC-FCA8-4741-BEBD-12CBFB86B62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 is all pairs of partitions (pairs of sets of states), so this says "for all pairs of partitions…."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do we use R and not just iterate on P?  Because we need to know when we're done, and we also would need to remove split partitions.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0CD6B-2A23-4841-BB4C-27924DA1209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 looks like the start state; this is confusing….)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What's returned is a pair of sets of states.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 is all other states in the partition.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"there is no…" stem peans as long as there is no partition such that both q</a:t>
            </a:r>
            <a:r>
              <a:rPr lang="en-US" baseline="-25000" smtClean="0"/>
              <a:t>0</a:t>
            </a:r>
            <a:r>
              <a:rPr lang="en-US" smtClean="0"/>
              <a:t> and q</a:t>
            </a:r>
            <a:r>
              <a:rPr lang="en-US" baseline="-25000" smtClean="0"/>
              <a:t>1</a:t>
            </a:r>
            <a:r>
              <a:rPr lang="en-US" smtClean="0"/>
              <a:t> are in it.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A3E71-67EC-4969-89E0-7A4DDBC6521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Again, the dead state is implied.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06E80-4B1A-4D06-B987-5C46935C748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ABBD8-13DA-4EB6-88E8-75F76EA3110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D409E-5F13-40EF-B71F-848A8661538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Again the dead state is really there, just not shown.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What's the complement of a language?  A language is just a set of strings, so the complement is just all strings over the alphabet that are not in the language.  (Give an example of a language and its complement.)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C135D-BA25-4D6D-AD63-746D0C8199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F4B9-1CDE-4BBD-BB8A-8C8E2EBA8D2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8259F-DEC6-414E-81DA-DC2193AD7D4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E40C6-7952-4FD2-8EDF-6196BF8A283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C106B-C840-430C-BC79-1F0CD24E947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8A1E-6C5D-4936-9BC4-3EF5E2B602F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7A95D-0302-44FE-A70B-1C6E10F8ED4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390F5-2B4B-45C4-A7B7-FC3713598F4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Once you have a DFA, how do you "execute" or simulate it?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could make this a subroutine in a program, returning 0 or 1.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C8B75-89BF-4977-B2DE-164C48EECF2D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better than hand-coding (and also hardcoding) like the previous version.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6147A-EC43-4D10-AE31-B3CDB27217D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initial overhead is for at compilation or translation time, when each r.e. is converted to an NFA and then a DFA.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94A90-9C42-4682-9D2D-8785BDAF231A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nonstandard extensions, like backreferences, if used, can mean it takes more than linear time to recognize strings.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3E35F-B735-4AAF-AD0B-373D2FF269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See if students remember what a regular language is.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other words, if there's an isomorphism between them (if there's bijection, or a one-to-one and onto function from one to the other).  Since a bijection always has an inverse the mapping goes the other way also.  Show what the correspondence between components is in this example.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6AC966E-E8FA-41E7-950E-49139A41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5FE51-4E80-4CE2-B6B5-2E26DC92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6B99-FE2F-4646-BA29-405385167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4547-F3E2-4F19-B602-932B372A4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615EE-C6E9-4685-AB52-83796DF42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1EE9A-E7CF-4599-B958-1B5AA5192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946AB-4FAF-4706-B3D5-8E19D61B2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B834-0777-4B06-B869-B665F094E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1496F-C69B-404D-8DDC-A06E58C8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7E4D6-7C56-479F-93EA-670BE3146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21AA-068D-4D49-872D-4514CD642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DE4FF-923A-4C85-9AE5-ACD00767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fld id="{B27FE281-E03D-430E-8458-82473CA92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162800" cy="1752600"/>
          </a:xfrm>
        </p:spPr>
        <p:txBody>
          <a:bodyPr/>
          <a:lstStyle/>
          <a:p>
            <a:pPr eaLnBrk="1" hangingPunct="1"/>
            <a:r>
              <a:rPr lang="en-US" smtClean="0"/>
              <a:t>Finite Automata, con't.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49C2B0-2684-4616-873E-19BA5E9B7F7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DFA: Hopcroft Reduction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Intuition</a:t>
            </a:r>
          </a:p>
          <a:p>
            <a:pPr lvl="1" eaLnBrk="1" hangingPunct="1"/>
            <a:r>
              <a:rPr lang="en-US" smtClean="0"/>
              <a:t>Look for states that can be distinguish from each other</a:t>
            </a:r>
          </a:p>
          <a:p>
            <a:pPr lvl="2" eaLnBrk="1" hangingPunct="1"/>
            <a:r>
              <a:rPr lang="en-US" smtClean="0"/>
              <a:t>End up in different accept / non-accept state with identical input</a:t>
            </a:r>
          </a:p>
          <a:p>
            <a:pPr eaLnBrk="1" hangingPunct="1"/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Construct initial partition </a:t>
            </a:r>
          </a:p>
          <a:p>
            <a:pPr lvl="2" eaLnBrk="1" hangingPunct="1"/>
            <a:r>
              <a:rPr lang="en-US" smtClean="0"/>
              <a:t>Accepting and non-accepting states</a:t>
            </a:r>
          </a:p>
          <a:p>
            <a:pPr lvl="1" eaLnBrk="1" hangingPunct="1"/>
            <a:r>
              <a:rPr lang="en-US" smtClean="0"/>
              <a:t>Iteratively refine partitions (until partitions remain fixed)</a:t>
            </a:r>
          </a:p>
          <a:p>
            <a:pPr lvl="2" eaLnBrk="1" hangingPunct="1"/>
            <a:r>
              <a:rPr lang="en-US" smtClean="0"/>
              <a:t>Split a partition if members in partition have transitions to different partitions for same input</a:t>
            </a:r>
          </a:p>
          <a:p>
            <a:pPr lvl="3" eaLnBrk="1" hangingPunct="1"/>
            <a:r>
              <a:rPr lang="en-US" smtClean="0"/>
              <a:t>Two states x, y belong in same partition if and only if for all symbols in Σ they transition to the same partition</a:t>
            </a:r>
          </a:p>
          <a:p>
            <a:pPr lvl="1" eaLnBrk="1" hangingPunct="1"/>
            <a:r>
              <a:rPr lang="en-US" smtClean="0"/>
              <a:t>Update transitions and remove dead states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1828800" y="6400800"/>
            <a:ext cx="587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Arial Unicode MS" pitchFamily="34" charset="-128"/>
              </a:rPr>
              <a:t>J. Hopcroft, “An n log n algorithm for minimizing states in a finite automaton,” 1971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2AD661-DE38-47FB-A1F5-7B83DFD9883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Splitting Partitions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No need to split partition {S,T,U,V}</a:t>
            </a:r>
          </a:p>
          <a:p>
            <a:pPr lvl="1" eaLnBrk="1" hangingPunct="1"/>
            <a:r>
              <a:rPr lang="en-US" smtClean="0"/>
              <a:t>All transitions on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lead to identical partition </a:t>
            </a:r>
            <a:r>
              <a:rPr lang="en-US" smtClean="0">
                <a:solidFill>
                  <a:srgbClr val="FF0000"/>
                </a:solidFill>
              </a:rPr>
              <a:t>P2</a:t>
            </a:r>
            <a:endParaRPr lang="en-US" smtClean="0"/>
          </a:p>
          <a:p>
            <a:pPr lvl="1" eaLnBrk="1" hangingPunct="1"/>
            <a:r>
              <a:rPr lang="en-US" smtClean="0"/>
              <a:t>Even though transitions on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lead to different states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1905000" y="3505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1981200" y="4876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21336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81928" name="Line 7"/>
          <p:cNvSpPr>
            <a:spLocks noChangeShapeType="1"/>
          </p:cNvSpPr>
          <p:nvPr/>
        </p:nvSpPr>
        <p:spPr bwMode="auto">
          <a:xfrm>
            <a:off x="2743200" y="38862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1930" name="AutoShape 9"/>
          <p:cNvSpPr>
            <a:spLocks noChangeArrowheads="1"/>
          </p:cNvSpPr>
          <p:nvPr/>
        </p:nvSpPr>
        <p:spPr bwMode="auto">
          <a:xfrm>
            <a:off x="1600200" y="3048000"/>
            <a:ext cx="27432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73914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3200400" y="41910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3" name="Text Box 12"/>
          <p:cNvSpPr txBox="1">
            <a:spLocks noChangeArrowheads="1"/>
          </p:cNvSpPr>
          <p:nvPr/>
        </p:nvSpPr>
        <p:spPr bwMode="auto">
          <a:xfrm>
            <a:off x="2209800" y="5105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U</a:t>
            </a:r>
          </a:p>
        </p:txBody>
      </p:sp>
      <p:sp>
        <p:nvSpPr>
          <p:cNvPr id="81934" name="Text Box 13"/>
          <p:cNvSpPr txBox="1">
            <a:spLocks noChangeArrowheads="1"/>
          </p:cNvSpPr>
          <p:nvPr/>
        </p:nvSpPr>
        <p:spPr bwMode="auto">
          <a:xfrm>
            <a:off x="3429000" y="4419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81935" name="Oval 14"/>
          <p:cNvSpPr>
            <a:spLocks noChangeArrowheads="1"/>
          </p:cNvSpPr>
          <p:nvPr/>
        </p:nvSpPr>
        <p:spPr bwMode="auto">
          <a:xfrm>
            <a:off x="5638800" y="3505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6" name="Oval 15"/>
          <p:cNvSpPr>
            <a:spLocks noChangeArrowheads="1"/>
          </p:cNvSpPr>
          <p:nvPr/>
        </p:nvSpPr>
        <p:spPr bwMode="auto">
          <a:xfrm>
            <a:off x="6705600" y="5562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7" name="Text Box 16"/>
          <p:cNvSpPr txBox="1">
            <a:spLocks noChangeArrowheads="1"/>
          </p:cNvSpPr>
          <p:nvPr/>
        </p:nvSpPr>
        <p:spPr bwMode="auto">
          <a:xfrm>
            <a:off x="58674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81938" name="AutoShape 17"/>
          <p:cNvSpPr>
            <a:spLocks noChangeArrowheads="1"/>
          </p:cNvSpPr>
          <p:nvPr/>
        </p:nvSpPr>
        <p:spPr bwMode="auto">
          <a:xfrm>
            <a:off x="5334000" y="3048000"/>
            <a:ext cx="27432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39" name="Oval 18"/>
          <p:cNvSpPr>
            <a:spLocks noChangeArrowheads="1"/>
          </p:cNvSpPr>
          <p:nvPr/>
        </p:nvSpPr>
        <p:spPr bwMode="auto">
          <a:xfrm>
            <a:off x="6934200" y="41910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6934200" y="5715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Z</a:t>
            </a:r>
          </a:p>
        </p:txBody>
      </p:sp>
      <p:sp>
        <p:nvSpPr>
          <p:cNvPr id="81941" name="Text Box 20"/>
          <p:cNvSpPr txBox="1">
            <a:spLocks noChangeArrowheads="1"/>
          </p:cNvSpPr>
          <p:nvPr/>
        </p:nvSpPr>
        <p:spPr bwMode="auto">
          <a:xfrm>
            <a:off x="7162800" y="4419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Y</a:t>
            </a:r>
          </a:p>
        </p:txBody>
      </p:sp>
      <p:sp>
        <p:nvSpPr>
          <p:cNvPr id="81942" name="Text Box 21"/>
          <p:cNvSpPr txBox="1">
            <a:spLocks noChangeArrowheads="1"/>
          </p:cNvSpPr>
          <p:nvPr/>
        </p:nvSpPr>
        <p:spPr bwMode="auto">
          <a:xfrm>
            <a:off x="36576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81943" name="Line 22"/>
          <p:cNvSpPr>
            <a:spLocks noChangeShapeType="1"/>
          </p:cNvSpPr>
          <p:nvPr/>
        </p:nvSpPr>
        <p:spPr bwMode="auto">
          <a:xfrm flipV="1">
            <a:off x="4038600" y="4114800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44" name="Line 23"/>
          <p:cNvSpPr>
            <a:spLocks noChangeShapeType="1"/>
          </p:cNvSpPr>
          <p:nvPr/>
        </p:nvSpPr>
        <p:spPr bwMode="auto">
          <a:xfrm>
            <a:off x="2819400" y="5334000"/>
            <a:ext cx="388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>
            <a:off x="4495800" y="3962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343400" y="5105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1947" name="Oval 26"/>
          <p:cNvSpPr>
            <a:spLocks noChangeArrowheads="1"/>
          </p:cNvSpPr>
          <p:nvPr/>
        </p:nvSpPr>
        <p:spPr bwMode="auto">
          <a:xfrm>
            <a:off x="2971800" y="5562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V</a:t>
            </a:r>
          </a:p>
        </p:txBody>
      </p:sp>
      <p:sp>
        <p:nvSpPr>
          <p:cNvPr id="81949" name="Line 28"/>
          <p:cNvSpPr>
            <a:spLocks noChangeShapeType="1"/>
          </p:cNvSpPr>
          <p:nvPr/>
        </p:nvSpPr>
        <p:spPr bwMode="auto">
          <a:xfrm flipV="1">
            <a:off x="3810000" y="4648200"/>
            <a:ext cx="31242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4876800" y="556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892597-1069-4DA8-A354-35088FF1A50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Splitting Partitions (cont.)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Need to split partition {S,T,U} into {S,T}, {U}</a:t>
            </a:r>
          </a:p>
          <a:p>
            <a:pPr lvl="1" eaLnBrk="1" hangingPunct="1"/>
            <a:r>
              <a:rPr lang="en-US" smtClean="0"/>
              <a:t>Transitions on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from S,T lead to partition </a:t>
            </a:r>
            <a:r>
              <a:rPr lang="en-US" smtClean="0">
                <a:solidFill>
                  <a:srgbClr val="FF0000"/>
                </a:solidFill>
              </a:rPr>
              <a:t>P2</a:t>
            </a:r>
            <a:endParaRPr lang="en-US" smtClean="0"/>
          </a:p>
          <a:p>
            <a:pPr lvl="1" eaLnBrk="1" hangingPunct="1"/>
            <a:r>
              <a:rPr lang="en-US" smtClean="0"/>
              <a:t>Transition on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from U lead to partition </a:t>
            </a:r>
            <a:r>
              <a:rPr lang="en-US" smtClean="0">
                <a:solidFill>
                  <a:srgbClr val="FF0000"/>
                </a:solidFill>
              </a:rPr>
              <a:t>P3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1752600" y="3505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1828800" y="5257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1981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83976" name="Line 7"/>
          <p:cNvSpPr>
            <a:spLocks noChangeShapeType="1"/>
          </p:cNvSpPr>
          <p:nvPr/>
        </p:nvSpPr>
        <p:spPr bwMode="auto">
          <a:xfrm>
            <a:off x="2590800" y="38862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77" name="Text Box 8"/>
          <p:cNvSpPr txBox="1"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3978" name="AutoShape 9"/>
          <p:cNvSpPr>
            <a:spLocks noChangeArrowheads="1"/>
          </p:cNvSpPr>
          <p:nvPr/>
        </p:nvSpPr>
        <p:spPr bwMode="auto">
          <a:xfrm>
            <a:off x="1447800" y="3048000"/>
            <a:ext cx="27432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3048000" y="4343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2057400" y="5486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U</a:t>
            </a:r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3276600" y="4572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83983" name="Oval 14"/>
          <p:cNvSpPr>
            <a:spLocks noChangeArrowheads="1"/>
          </p:cNvSpPr>
          <p:nvPr/>
        </p:nvSpPr>
        <p:spPr bwMode="auto">
          <a:xfrm>
            <a:off x="5486400" y="3505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4" name="Oval 15"/>
          <p:cNvSpPr>
            <a:spLocks noChangeArrowheads="1"/>
          </p:cNvSpPr>
          <p:nvPr/>
        </p:nvSpPr>
        <p:spPr bwMode="auto">
          <a:xfrm>
            <a:off x="6172200" y="5638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5" name="Text Box 16"/>
          <p:cNvSpPr txBox="1">
            <a:spLocks noChangeArrowheads="1"/>
          </p:cNvSpPr>
          <p:nvPr/>
        </p:nvSpPr>
        <p:spPr bwMode="auto">
          <a:xfrm>
            <a:off x="57150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83986" name="AutoShape 17"/>
          <p:cNvSpPr>
            <a:spLocks noChangeArrowheads="1"/>
          </p:cNvSpPr>
          <p:nvPr/>
        </p:nvSpPr>
        <p:spPr bwMode="auto">
          <a:xfrm>
            <a:off x="5181600" y="3048000"/>
            <a:ext cx="2743200" cy="2286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7" name="Oval 18"/>
          <p:cNvSpPr>
            <a:spLocks noChangeArrowheads="1"/>
          </p:cNvSpPr>
          <p:nvPr/>
        </p:nvSpPr>
        <p:spPr bwMode="auto">
          <a:xfrm>
            <a:off x="6781800" y="4343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8" name="Text Box 19"/>
          <p:cNvSpPr txBox="1">
            <a:spLocks noChangeArrowheads="1"/>
          </p:cNvSpPr>
          <p:nvPr/>
        </p:nvSpPr>
        <p:spPr bwMode="auto">
          <a:xfrm>
            <a:off x="6400800" y="5867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Z</a:t>
            </a:r>
          </a:p>
        </p:txBody>
      </p:sp>
      <p:sp>
        <p:nvSpPr>
          <p:cNvPr id="83989" name="Text Box 20"/>
          <p:cNvSpPr txBox="1">
            <a:spLocks noChangeArrowheads="1"/>
          </p:cNvSpPr>
          <p:nvPr/>
        </p:nvSpPr>
        <p:spPr bwMode="auto">
          <a:xfrm>
            <a:off x="7010400" y="4572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Y</a:t>
            </a:r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429000" y="3200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83991" name="Line 22"/>
          <p:cNvSpPr>
            <a:spLocks noChangeShapeType="1"/>
          </p:cNvSpPr>
          <p:nvPr/>
        </p:nvSpPr>
        <p:spPr bwMode="auto">
          <a:xfrm>
            <a:off x="3886200" y="48006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92" name="Line 23"/>
          <p:cNvSpPr>
            <a:spLocks noChangeShapeType="1"/>
          </p:cNvSpPr>
          <p:nvPr/>
        </p:nvSpPr>
        <p:spPr bwMode="auto">
          <a:xfrm>
            <a:off x="2667000" y="5715000"/>
            <a:ext cx="3505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419600" y="4343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3995" name="AutoShape 26"/>
          <p:cNvSpPr>
            <a:spLocks noChangeArrowheads="1"/>
          </p:cNvSpPr>
          <p:nvPr/>
        </p:nvSpPr>
        <p:spPr bwMode="auto">
          <a:xfrm>
            <a:off x="5181600" y="5486400"/>
            <a:ext cx="27432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7315200" y="5562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P3</a:t>
            </a:r>
          </a:p>
        </p:txBody>
      </p:sp>
      <p:sp>
        <p:nvSpPr>
          <p:cNvPr id="1680412" name="Line 28"/>
          <p:cNvSpPr>
            <a:spLocks noChangeShapeType="1"/>
          </p:cNvSpPr>
          <p:nvPr/>
        </p:nvSpPr>
        <p:spPr bwMode="auto">
          <a:xfrm>
            <a:off x="1447800" y="4724400"/>
            <a:ext cx="2743200" cy="838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80413" name="Text Box 29"/>
          <p:cNvSpPr txBox="1">
            <a:spLocks noChangeArrowheads="1"/>
          </p:cNvSpPr>
          <p:nvPr/>
        </p:nvSpPr>
        <p:spPr bwMode="auto">
          <a:xfrm>
            <a:off x="1447800" y="4876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P4</a:t>
            </a:r>
          </a:p>
        </p:txBody>
      </p:sp>
      <p:sp>
        <p:nvSpPr>
          <p:cNvPr id="83999" name="Line 30"/>
          <p:cNvSpPr>
            <a:spLocks noChangeShapeType="1"/>
          </p:cNvSpPr>
          <p:nvPr/>
        </p:nvSpPr>
        <p:spPr bwMode="auto">
          <a:xfrm flipV="1">
            <a:off x="6705600" y="51816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000" name="Text Box 31"/>
          <p:cNvSpPr txBox="1">
            <a:spLocks noChangeArrowheads="1"/>
          </p:cNvSpPr>
          <p:nvPr/>
        </p:nvSpPr>
        <p:spPr bwMode="auto">
          <a:xfrm>
            <a:off x="6934200" y="5257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412" grpId="0" animBg="1"/>
      <p:bldP spid="16804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ED1C9-0E19-4177-B555-68A71B83278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Resplitting Partitions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Need to reexamine partitions after splits </a:t>
            </a:r>
          </a:p>
          <a:p>
            <a:pPr lvl="1" eaLnBrk="1" hangingPunct="1"/>
            <a:r>
              <a:rPr lang="en-US" smtClean="0"/>
              <a:t>Initially no need to split partition {S,T,U}</a:t>
            </a:r>
          </a:p>
          <a:p>
            <a:pPr lvl="1" eaLnBrk="1" hangingPunct="1"/>
            <a:r>
              <a:rPr lang="en-US" smtClean="0"/>
              <a:t>After splitting partition {X,Y} into {X}, {Y} need to split partition {S,T,U} into {S,T}, {U}</a:t>
            </a:r>
          </a:p>
        </p:txBody>
      </p:sp>
      <p:sp>
        <p:nvSpPr>
          <p:cNvPr id="86021" name="Oval 4"/>
          <p:cNvSpPr>
            <a:spLocks noChangeArrowheads="1"/>
          </p:cNvSpPr>
          <p:nvPr/>
        </p:nvSpPr>
        <p:spPr bwMode="auto">
          <a:xfrm>
            <a:off x="1828800" y="41910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1981200" y="5638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2057400" y="4419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86024" name="Line 7"/>
          <p:cNvSpPr>
            <a:spLocks noChangeShapeType="1"/>
          </p:cNvSpPr>
          <p:nvPr/>
        </p:nvSpPr>
        <p:spPr bwMode="auto">
          <a:xfrm>
            <a:off x="2667000" y="46482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5" name="Text Box 8"/>
          <p:cNvSpPr txBox="1"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6026" name="AutoShape 9"/>
          <p:cNvSpPr>
            <a:spLocks noChangeArrowheads="1"/>
          </p:cNvSpPr>
          <p:nvPr/>
        </p:nvSpPr>
        <p:spPr bwMode="auto">
          <a:xfrm>
            <a:off x="1600200" y="3962400"/>
            <a:ext cx="2743200" cy="259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6858000" y="4114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86028" name="Oval 11"/>
          <p:cNvSpPr>
            <a:spLocks noChangeArrowheads="1"/>
          </p:cNvSpPr>
          <p:nvPr/>
        </p:nvSpPr>
        <p:spPr bwMode="auto">
          <a:xfrm>
            <a:off x="3124200" y="4876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2209800" y="5867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U</a:t>
            </a:r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3352800" y="5105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86031" name="Oval 14"/>
          <p:cNvSpPr>
            <a:spLocks noChangeArrowheads="1"/>
          </p:cNvSpPr>
          <p:nvPr/>
        </p:nvSpPr>
        <p:spPr bwMode="auto">
          <a:xfrm>
            <a:off x="5638800" y="4343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32" name="Text Box 15"/>
          <p:cNvSpPr txBox="1">
            <a:spLocks noChangeArrowheads="1"/>
          </p:cNvSpPr>
          <p:nvPr/>
        </p:nvSpPr>
        <p:spPr bwMode="auto">
          <a:xfrm>
            <a:off x="5791200" y="4495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86033" name="AutoShape 16"/>
          <p:cNvSpPr>
            <a:spLocks noChangeArrowheads="1"/>
          </p:cNvSpPr>
          <p:nvPr/>
        </p:nvSpPr>
        <p:spPr bwMode="auto">
          <a:xfrm>
            <a:off x="5257800" y="4038600"/>
            <a:ext cx="22860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34" name="Oval 17"/>
          <p:cNvSpPr>
            <a:spLocks noChangeArrowheads="1"/>
          </p:cNvSpPr>
          <p:nvPr/>
        </p:nvSpPr>
        <p:spPr bwMode="auto">
          <a:xfrm>
            <a:off x="6553200" y="5410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>
            <a:off x="67818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Y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3581400" y="4038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86037" name="Line 20"/>
          <p:cNvSpPr>
            <a:spLocks noChangeShapeType="1"/>
          </p:cNvSpPr>
          <p:nvPr/>
        </p:nvSpPr>
        <p:spPr bwMode="auto">
          <a:xfrm flipV="1">
            <a:off x="3962400" y="4953000"/>
            <a:ext cx="1600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8" name="Line 21"/>
          <p:cNvSpPr>
            <a:spLocks noChangeShapeType="1"/>
          </p:cNvSpPr>
          <p:nvPr/>
        </p:nvSpPr>
        <p:spPr bwMode="auto">
          <a:xfrm flipV="1">
            <a:off x="2819400" y="5867400"/>
            <a:ext cx="3733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4495800" y="4191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2456" name="Line 24"/>
          <p:cNvSpPr>
            <a:spLocks noChangeShapeType="1"/>
          </p:cNvSpPr>
          <p:nvPr/>
        </p:nvSpPr>
        <p:spPr bwMode="auto">
          <a:xfrm flipV="1">
            <a:off x="5257800" y="4953000"/>
            <a:ext cx="228600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2457" name="Line 25"/>
          <p:cNvSpPr>
            <a:spLocks noChangeShapeType="1"/>
          </p:cNvSpPr>
          <p:nvPr/>
        </p:nvSpPr>
        <p:spPr bwMode="auto">
          <a:xfrm>
            <a:off x="1600200" y="5105400"/>
            <a:ext cx="2743200" cy="1143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2458" name="Text Box 26"/>
          <p:cNvSpPr txBox="1">
            <a:spLocks noChangeArrowheads="1"/>
          </p:cNvSpPr>
          <p:nvPr/>
        </p:nvSpPr>
        <p:spPr bwMode="auto">
          <a:xfrm>
            <a:off x="1600200" y="5257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P4</a:t>
            </a:r>
          </a:p>
        </p:txBody>
      </p:sp>
      <p:sp>
        <p:nvSpPr>
          <p:cNvPr id="1682459" name="Text Box 27"/>
          <p:cNvSpPr txBox="1">
            <a:spLocks noChangeArrowheads="1"/>
          </p:cNvSpPr>
          <p:nvPr/>
        </p:nvSpPr>
        <p:spPr bwMode="auto">
          <a:xfrm>
            <a:off x="5410200" y="6019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P3</a:t>
            </a:r>
          </a:p>
        </p:txBody>
      </p:sp>
      <p:sp>
        <p:nvSpPr>
          <p:cNvPr id="86045" name="Freeform 28"/>
          <p:cNvSpPr>
            <a:spLocks/>
          </p:cNvSpPr>
          <p:nvPr/>
        </p:nvSpPr>
        <p:spPr bwMode="auto">
          <a:xfrm>
            <a:off x="2438400" y="3492500"/>
            <a:ext cx="3276600" cy="927100"/>
          </a:xfrm>
          <a:custGeom>
            <a:avLst/>
            <a:gdLst>
              <a:gd name="T0" fmla="*/ 2147483647 w 2208"/>
              <a:gd name="T1" fmla="*/ 2147483647 h 584"/>
              <a:gd name="T2" fmla="*/ 2147483647 w 2208"/>
              <a:gd name="T3" fmla="*/ 2147483647 h 584"/>
              <a:gd name="T4" fmla="*/ 2147483647 w 2208"/>
              <a:gd name="T5" fmla="*/ 2147483647 h 584"/>
              <a:gd name="T6" fmla="*/ 0 w 2208"/>
              <a:gd name="T7" fmla="*/ 2147483647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584"/>
              <a:gd name="T14" fmla="*/ 2208 w 2208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584">
                <a:moveTo>
                  <a:pt x="2208" y="584"/>
                </a:moveTo>
                <a:cubicBezTo>
                  <a:pt x="2028" y="388"/>
                  <a:pt x="1848" y="192"/>
                  <a:pt x="1584" y="104"/>
                </a:cubicBezTo>
                <a:cubicBezTo>
                  <a:pt x="1320" y="16"/>
                  <a:pt x="888" y="0"/>
                  <a:pt x="624" y="56"/>
                </a:cubicBezTo>
                <a:cubicBezTo>
                  <a:pt x="360" y="112"/>
                  <a:pt x="180" y="276"/>
                  <a:pt x="0" y="4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46" name="Text Box 29"/>
          <p:cNvSpPr txBox="1">
            <a:spLocks noChangeArrowheads="1"/>
          </p:cNvSpPr>
          <p:nvPr/>
        </p:nvSpPr>
        <p:spPr bwMode="auto">
          <a:xfrm>
            <a:off x="5181600" y="3505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86047" name="Line 30"/>
          <p:cNvSpPr>
            <a:spLocks noChangeShapeType="1"/>
          </p:cNvSpPr>
          <p:nvPr/>
        </p:nvSpPr>
        <p:spPr bwMode="auto">
          <a:xfrm flipH="1" flipV="1">
            <a:off x="6400800" y="4876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48" name="Text Box 31"/>
          <p:cNvSpPr txBox="1"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456" grpId="0" animBg="1"/>
      <p:bldP spid="1682457" grpId="0" animBg="1"/>
      <p:bldP spid="1682458" grpId="0"/>
      <p:bldP spid="16824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C67F3-CF38-42F5-8032-402692BDF3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Minimization </a:t>
            </a:r>
            <a:r>
              <a:rPr lang="en-US" smtClean="0">
                <a:sym typeface="Symbol" pitchFamily="18" charset="2"/>
              </a:rPr>
              <a:t>Algorithm (1)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Input </a:t>
            </a:r>
            <a:r>
              <a:rPr lang="en-US" sz="2400" smtClean="0">
                <a:solidFill>
                  <a:srgbClr val="0000FF"/>
                </a:solidFill>
              </a:rPr>
              <a:t>DFA (Σ, Q, q</a:t>
            </a:r>
            <a:r>
              <a:rPr lang="en-US" sz="2400" baseline="-25000" smtClean="0">
                <a:solidFill>
                  <a:srgbClr val="0000FF"/>
                </a:solidFill>
              </a:rPr>
              <a:t>0</a:t>
            </a:r>
            <a:r>
              <a:rPr lang="en-US" sz="2400" smtClean="0">
                <a:solidFill>
                  <a:srgbClr val="0000FF"/>
                </a:solidFill>
              </a:rPr>
              <a:t>, F</a:t>
            </a:r>
            <a:r>
              <a:rPr lang="en-US" sz="2400" baseline="-25000" smtClean="0">
                <a:solidFill>
                  <a:srgbClr val="0000FF"/>
                </a:solidFill>
              </a:rPr>
              <a:t>n</a:t>
            </a:r>
            <a:r>
              <a:rPr lang="en-US" sz="2400" smtClean="0">
                <a:solidFill>
                  <a:srgbClr val="0000FF"/>
                </a:solidFill>
              </a:rPr>
              <a:t>,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</a:t>
            </a:r>
            <a:r>
              <a:rPr lang="en-US" sz="2400" baseline="-25000" smtClean="0">
                <a:solidFill>
                  <a:srgbClr val="0000FF"/>
                </a:solidFill>
              </a:rPr>
              <a:t>n</a:t>
            </a:r>
            <a:r>
              <a:rPr lang="en-US" sz="2400" smtClean="0">
                <a:solidFill>
                  <a:srgbClr val="0000FF"/>
                </a:solidFill>
              </a:rPr>
              <a:t>), </a:t>
            </a:r>
            <a:r>
              <a:rPr lang="en-US" sz="2400" smtClean="0"/>
              <a:t>output </a:t>
            </a:r>
            <a:r>
              <a:rPr lang="en-US" sz="2400" smtClean="0">
                <a:solidFill>
                  <a:srgbClr val="0000FF"/>
                </a:solidFill>
              </a:rPr>
              <a:t>DFA (Σ, R, r</a:t>
            </a:r>
            <a:r>
              <a:rPr lang="en-US" sz="2400" baseline="-25000" smtClean="0">
                <a:solidFill>
                  <a:srgbClr val="0000FF"/>
                </a:solidFill>
              </a:rPr>
              <a:t>0</a:t>
            </a:r>
            <a:r>
              <a:rPr lang="en-US" sz="2400" smtClean="0">
                <a:solidFill>
                  <a:srgbClr val="0000FF"/>
                </a:solidFill>
              </a:rPr>
              <a:t>, F</a:t>
            </a:r>
            <a:r>
              <a:rPr lang="en-US" sz="2400" baseline="-25000" smtClean="0">
                <a:solidFill>
                  <a:srgbClr val="0000FF"/>
                </a:solidFill>
              </a:rPr>
              <a:t>d</a:t>
            </a:r>
            <a:r>
              <a:rPr lang="en-US" sz="2400" smtClean="0">
                <a:solidFill>
                  <a:srgbClr val="0000FF"/>
                </a:solidFill>
              </a:rPr>
              <a:t>,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</a:t>
            </a:r>
            <a:r>
              <a:rPr lang="en-US" sz="2400" baseline="-25000" smtClean="0">
                <a:solidFill>
                  <a:srgbClr val="0000FF"/>
                </a:solidFill>
              </a:rPr>
              <a:t>d</a:t>
            </a:r>
            <a:r>
              <a:rPr lang="en-US" sz="240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2400" smtClean="0"/>
              <a:t>Algorithm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Let p</a:t>
            </a:r>
            <a:r>
              <a:rPr lang="en-US" sz="2000" baseline="-25000" smtClean="0"/>
              <a:t>0 </a:t>
            </a:r>
            <a:r>
              <a:rPr lang="en-US" sz="2000" smtClean="0"/>
              <a:t>= F</a:t>
            </a:r>
            <a:r>
              <a:rPr lang="en-US" sz="2000" baseline="-25000" smtClean="0"/>
              <a:t>n</a:t>
            </a:r>
            <a:r>
              <a:rPr lang="en-US" sz="2000" smtClean="0"/>
              <a:t>, p</a:t>
            </a:r>
            <a:r>
              <a:rPr lang="en-US" sz="2000" baseline="-25000" smtClean="0"/>
              <a:t>1</a:t>
            </a:r>
            <a:r>
              <a:rPr lang="en-US" sz="2000" smtClean="0"/>
              <a:t> = Q – F 	</a:t>
            </a:r>
            <a:r>
              <a:rPr lang="en-US" sz="2000" smtClean="0">
                <a:solidFill>
                  <a:srgbClr val="FF0000"/>
                </a:solidFill>
              </a:rPr>
              <a:t>// initial partitions = final, nonfinal states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Let R = { p | p </a:t>
            </a:r>
            <a:r>
              <a:rPr lang="en-US" sz="2000" smtClean="0">
                <a:sym typeface="Symbol" pitchFamily="18" charset="2"/>
              </a:rPr>
              <a:t> {</a:t>
            </a:r>
            <a:r>
              <a:rPr lang="en-US" sz="2000" smtClean="0"/>
              <a:t>p</a:t>
            </a:r>
            <a:r>
              <a:rPr lang="en-US" sz="2000" baseline="-25000" smtClean="0"/>
              <a:t>0</a:t>
            </a:r>
            <a:r>
              <a:rPr lang="en-US" sz="2000" smtClean="0"/>
              <a:t>, p</a:t>
            </a:r>
            <a:r>
              <a:rPr lang="en-US" sz="2000" baseline="-25000" smtClean="0"/>
              <a:t>1</a:t>
            </a:r>
            <a:r>
              <a:rPr lang="en-US" sz="2000" smtClean="0"/>
              <a:t>} and p != </a:t>
            </a:r>
            <a:r>
              <a:rPr lang="en-US" sz="2000" smtClean="0">
                <a:cs typeface="Arial" charset="0"/>
              </a:rPr>
              <a:t>Ø </a:t>
            </a:r>
            <a:r>
              <a:rPr lang="en-US" sz="2000" smtClean="0"/>
              <a:t>}, P = </a:t>
            </a:r>
            <a:r>
              <a:rPr lang="en-US" sz="2000" smtClean="0">
                <a:cs typeface="Arial" charset="0"/>
              </a:rPr>
              <a:t>Ø 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// add p to R if nonempty</a:t>
            </a:r>
            <a:endParaRPr lang="en-US" sz="200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000" smtClean="0"/>
              <a:t>While P != R do		</a:t>
            </a:r>
            <a:r>
              <a:rPr lang="en-US" sz="2000" smtClean="0">
                <a:solidFill>
                  <a:srgbClr val="FF0000"/>
                </a:solidFill>
              </a:rPr>
              <a:t>// while partitions changed on prev iteration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Let P = R, R = </a:t>
            </a:r>
            <a:r>
              <a:rPr lang="en-US" smtClean="0">
                <a:solidFill>
                  <a:schemeClr val="hlink"/>
                </a:solidFill>
                <a:cs typeface="Arial" charset="0"/>
              </a:rPr>
              <a:t>Ø</a:t>
            </a:r>
            <a:r>
              <a:rPr lang="en-US" smtClean="0">
                <a:solidFill>
                  <a:schemeClr val="hlink"/>
                </a:solidFill>
              </a:rPr>
              <a:t> 	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// P = prev partitions, R = current partitions</a:t>
            </a:r>
            <a:endParaRPr lang="en-US" smtClean="0">
              <a:solidFill>
                <a:schemeClr val="hlink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For each p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 P		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// for each partition from previous iteration</a:t>
            </a:r>
          </a:p>
          <a:p>
            <a:pPr lvl="3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{</a:t>
            </a:r>
            <a:r>
              <a:rPr lang="en-US" smtClean="0">
                <a:solidFill>
                  <a:schemeClr val="hlink"/>
                </a:solidFill>
              </a:rPr>
              <a:t>p</a:t>
            </a:r>
            <a:r>
              <a:rPr lang="en-US" baseline="-25000" smtClean="0">
                <a:solidFill>
                  <a:schemeClr val="hlink"/>
                </a:solidFill>
              </a:rPr>
              <a:t>0</a:t>
            </a:r>
            <a:r>
              <a:rPr lang="en-US" smtClean="0">
                <a:solidFill>
                  <a:schemeClr val="hlink"/>
                </a:solidFill>
              </a:rPr>
              <a:t>, p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} = split(p,P)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	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// split partition, if necessary</a:t>
            </a:r>
          </a:p>
          <a:p>
            <a:pPr lvl="3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R = R </a:t>
            </a:r>
            <a:r>
              <a:rPr lang="en-US" b="1" smtClean="0">
                <a:solidFill>
                  <a:schemeClr val="hlink"/>
                </a:solidFill>
                <a:sym typeface="Symbol" pitchFamily="18" charset="2"/>
              </a:rPr>
              <a:t>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chemeClr val="hlink"/>
                </a:solidFill>
              </a:rPr>
              <a:t>{ p | p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 {</a:t>
            </a:r>
            <a:r>
              <a:rPr lang="en-US" smtClean="0">
                <a:solidFill>
                  <a:schemeClr val="hlink"/>
                </a:solidFill>
              </a:rPr>
              <a:t>p</a:t>
            </a:r>
            <a:r>
              <a:rPr lang="en-US" baseline="-25000" smtClean="0">
                <a:solidFill>
                  <a:schemeClr val="hlink"/>
                </a:solidFill>
              </a:rPr>
              <a:t>0</a:t>
            </a:r>
            <a:r>
              <a:rPr lang="en-US" smtClean="0">
                <a:solidFill>
                  <a:schemeClr val="hlink"/>
                </a:solidFill>
              </a:rPr>
              <a:t>,p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} and p != </a:t>
            </a:r>
            <a:r>
              <a:rPr lang="en-US" smtClean="0">
                <a:solidFill>
                  <a:schemeClr val="hlink"/>
                </a:solidFill>
                <a:cs typeface="Arial" charset="0"/>
              </a:rPr>
              <a:t>Ø </a:t>
            </a:r>
            <a:r>
              <a:rPr lang="en-US" smtClean="0">
                <a:solidFill>
                  <a:schemeClr val="hlink"/>
                </a:solidFill>
              </a:rPr>
              <a:t>}  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// add p to R if nonempty</a:t>
            </a:r>
            <a:endParaRPr lang="en-US" smtClean="0">
              <a:solidFill>
                <a:schemeClr val="hlink"/>
              </a:solidFill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smtClean="0"/>
              <a:t>r</a:t>
            </a:r>
            <a:r>
              <a:rPr lang="en-US" sz="2000" baseline="-25000" smtClean="0"/>
              <a:t>0</a:t>
            </a:r>
            <a:r>
              <a:rPr lang="en-US" sz="2000" smtClean="0"/>
              <a:t> = p </a:t>
            </a:r>
            <a:r>
              <a:rPr lang="en-US" sz="2000" smtClean="0">
                <a:sym typeface="Symbol" pitchFamily="18" charset="2"/>
              </a:rPr>
              <a:t> R where </a:t>
            </a: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p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 	// partition w/ starting state 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F</a:t>
            </a:r>
            <a:r>
              <a:rPr lang="en-US" sz="2000" baseline="-25000" smtClean="0"/>
              <a:t>d </a:t>
            </a:r>
            <a:r>
              <a:rPr lang="en-US" sz="2000" smtClean="0"/>
              <a:t>= { p | p </a:t>
            </a:r>
            <a:r>
              <a:rPr lang="en-US" sz="2000" smtClean="0">
                <a:sym typeface="Symbol" pitchFamily="18" charset="2"/>
              </a:rPr>
              <a:t> R and </a:t>
            </a:r>
            <a:r>
              <a:rPr lang="en-US" sz="1800" smtClean="0">
                <a:sym typeface="Symbol" pitchFamily="18" charset="2"/>
              </a:rPr>
              <a:t></a:t>
            </a:r>
            <a:r>
              <a:rPr lang="en-US" sz="2000" smtClean="0">
                <a:sym typeface="Symbol" pitchFamily="18" charset="2"/>
              </a:rPr>
              <a:t> s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p such that s  </a:t>
            </a:r>
            <a:r>
              <a:rPr lang="en-US" sz="2000" smtClean="0"/>
              <a:t>F</a:t>
            </a:r>
            <a:r>
              <a:rPr lang="en-US" sz="2000" baseline="-25000" smtClean="0"/>
              <a:t>n </a:t>
            </a:r>
            <a:r>
              <a:rPr lang="en-US" sz="2000" smtClean="0"/>
              <a:t>}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// partitions w/ final states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2000" baseline="-25000" smtClean="0">
                <a:solidFill>
                  <a:srgbClr val="000000"/>
                </a:solidFill>
              </a:rPr>
              <a:t>d</a:t>
            </a:r>
            <a:r>
              <a:rPr lang="en-US" sz="2000" smtClean="0">
                <a:sym typeface="Symbol" pitchFamily="18" charset="2"/>
              </a:rPr>
              <a:t> (p, c) = q when </a:t>
            </a:r>
            <a:r>
              <a:rPr lang="en-US" sz="2000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2000" baseline="-25000" smtClean="0">
                <a:solidFill>
                  <a:srgbClr val="000000"/>
                </a:solidFill>
              </a:rPr>
              <a:t>n</a:t>
            </a:r>
            <a:r>
              <a:rPr lang="en-US" sz="2000" smtClean="0"/>
              <a:t>(s, c) = r where </a:t>
            </a:r>
            <a:r>
              <a:rPr lang="en-US" sz="2000" smtClean="0">
                <a:sym typeface="Symbol" pitchFamily="18" charset="2"/>
              </a:rPr>
              <a:t>s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p and r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 q   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// add transitions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820F93-C8DF-4C3C-AEEF-F5667DC951E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Minimization </a:t>
            </a:r>
            <a:r>
              <a:rPr lang="en-US" smtClean="0">
                <a:sym typeface="Symbol" pitchFamily="18" charset="2"/>
              </a:rPr>
              <a:t>Algorithm (2)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Algorithm for </a:t>
            </a:r>
            <a:r>
              <a:rPr lang="en-US" sz="2400" smtClean="0">
                <a:solidFill>
                  <a:srgbClr val="0000FF"/>
                </a:solidFill>
              </a:rPr>
              <a:t>split(p,P)</a:t>
            </a: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Choose some r </a:t>
            </a:r>
            <a:r>
              <a:rPr lang="en-US" sz="2000" smtClean="0">
                <a:sym typeface="Symbol" pitchFamily="18" charset="2"/>
              </a:rPr>
              <a:t> </a:t>
            </a:r>
            <a:r>
              <a:rPr lang="en-US" sz="2000" smtClean="0"/>
              <a:t>p, let q = p </a:t>
            </a:r>
            <a:r>
              <a:rPr lang="en-US" smtClean="0"/>
              <a:t>– </a:t>
            </a:r>
            <a:r>
              <a:rPr lang="en-US" sz="2000" smtClean="0"/>
              <a:t>{r}, m = { } </a:t>
            </a:r>
            <a:r>
              <a:rPr lang="en-US" sz="2000" smtClean="0">
                <a:solidFill>
                  <a:srgbClr val="FF0000"/>
                </a:solidFill>
              </a:rPr>
              <a:t>// pick some state r in p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For each s </a:t>
            </a:r>
            <a:r>
              <a:rPr lang="en-US" sz="2000" smtClean="0">
                <a:sym typeface="Symbol" pitchFamily="18" charset="2"/>
              </a:rPr>
              <a:t> q 		</a:t>
            </a:r>
            <a:r>
              <a:rPr lang="en-US" sz="2000" smtClean="0">
                <a:solidFill>
                  <a:srgbClr val="FF0000"/>
                </a:solidFill>
              </a:rPr>
              <a:t>// for each state in p except for r</a:t>
            </a:r>
            <a:endParaRPr lang="en-US" sz="2000" smtClean="0">
              <a:sym typeface="Symbol" pitchFamily="18" charset="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For each c  </a:t>
            </a:r>
            <a:r>
              <a:rPr lang="en-US" smtClean="0">
                <a:solidFill>
                  <a:schemeClr val="hlink"/>
                </a:solidFill>
              </a:rPr>
              <a:t>Σ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		</a:t>
            </a:r>
            <a:r>
              <a:rPr lang="en-US" smtClean="0">
                <a:solidFill>
                  <a:srgbClr val="FF0000"/>
                </a:solidFill>
              </a:rPr>
              <a:t>// for each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symbol in alphabet</a:t>
            </a:r>
            <a:endParaRPr lang="en-US" sz="2400" smtClean="0">
              <a:solidFill>
                <a:schemeClr val="hlink"/>
              </a:solidFill>
              <a:sym typeface="Symbol" pitchFamily="18" charset="2"/>
            </a:endParaRPr>
          </a:p>
          <a:p>
            <a:pPr lvl="3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If </a:t>
            </a:r>
            <a:r>
              <a:rPr lang="en-US" sz="1800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1800" baseline="-25000" smtClean="0">
                <a:solidFill>
                  <a:srgbClr val="000000"/>
                </a:solidFill>
              </a:rPr>
              <a:t>d</a:t>
            </a:r>
            <a:r>
              <a:rPr lang="en-US" smtClean="0">
                <a:solidFill>
                  <a:schemeClr val="hlink"/>
                </a:solidFill>
              </a:rPr>
              <a:t>(r ,c) = q</a:t>
            </a:r>
            <a:r>
              <a:rPr lang="en-US" baseline="-25000" smtClean="0">
                <a:solidFill>
                  <a:schemeClr val="hlink"/>
                </a:solidFill>
              </a:rPr>
              <a:t>0</a:t>
            </a:r>
            <a:r>
              <a:rPr lang="en-US" smtClean="0">
                <a:solidFill>
                  <a:schemeClr val="hlink"/>
                </a:solidFill>
              </a:rPr>
              <a:t> and </a:t>
            </a:r>
            <a:r>
              <a:rPr lang="en-US" sz="1800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sz="1800" baseline="-25000" smtClean="0">
                <a:solidFill>
                  <a:srgbClr val="000000"/>
                </a:solidFill>
              </a:rPr>
              <a:t>d</a:t>
            </a:r>
            <a:r>
              <a:rPr lang="en-US" smtClean="0">
                <a:solidFill>
                  <a:schemeClr val="hlink"/>
                </a:solidFill>
              </a:rPr>
              <a:t>(s, c) = q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 and </a:t>
            </a:r>
            <a:r>
              <a:rPr lang="en-US" smtClean="0">
                <a:solidFill>
                  <a:srgbClr val="FF0000"/>
                </a:solidFill>
              </a:rPr>
              <a:t>// q’s = states reached for c </a:t>
            </a:r>
            <a:endParaRPr lang="en-US" smtClean="0">
              <a:solidFill>
                <a:schemeClr val="hlink"/>
              </a:solidFill>
            </a:endParaRPr>
          </a:p>
          <a:p>
            <a:pPr lvl="4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there is no p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smtClean="0">
                <a:solidFill>
                  <a:schemeClr val="hlink"/>
                </a:solidFill>
              </a:rPr>
              <a:t> P such that q</a:t>
            </a:r>
            <a:r>
              <a:rPr lang="en-US" baseline="-25000" smtClean="0">
                <a:solidFill>
                  <a:schemeClr val="hlink"/>
                </a:solidFill>
              </a:rPr>
              <a:t>0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 p</a:t>
            </a:r>
            <a:r>
              <a:rPr lang="en-US" baseline="-25000" smtClean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and </a:t>
            </a:r>
            <a:r>
              <a:rPr lang="en-US" smtClean="0">
                <a:solidFill>
                  <a:schemeClr val="hlink"/>
                </a:solidFill>
              </a:rPr>
              <a:t>q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 p</a:t>
            </a:r>
            <a:r>
              <a:rPr lang="en-US" baseline="-25000" smtClean="0">
                <a:solidFill>
                  <a:schemeClr val="hlink"/>
                </a:solidFill>
                <a:sym typeface="Symbol" pitchFamily="18" charset="2"/>
              </a:rPr>
              <a:t>1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then </a:t>
            </a:r>
          </a:p>
          <a:p>
            <a:pPr lvl="4"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m = m  {s} 	</a:t>
            </a:r>
            <a:r>
              <a:rPr lang="en-US" smtClean="0">
                <a:solidFill>
                  <a:srgbClr val="FF0000"/>
                </a:solidFill>
              </a:rPr>
              <a:t>// add s to m if q’s not in same partition</a:t>
            </a:r>
            <a:endParaRPr lang="en-US" smtClean="0">
              <a:solidFill>
                <a:srgbClr val="FF0000"/>
              </a:solidFill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smtClean="0"/>
              <a:t>Return p </a:t>
            </a:r>
            <a:r>
              <a:rPr lang="en-US" smtClean="0"/>
              <a:t>–</a:t>
            </a:r>
            <a:r>
              <a:rPr lang="en-US" sz="2000" smtClean="0"/>
              <a:t> m, m 		</a:t>
            </a:r>
            <a:r>
              <a:rPr lang="en-US" sz="2000" smtClean="0">
                <a:solidFill>
                  <a:srgbClr val="FF0000"/>
                </a:solidFill>
              </a:rPr>
              <a:t>// m = states that behave differently than 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					// m may be </a:t>
            </a:r>
            <a:r>
              <a:rPr lang="en-US" sz="2000" smtClean="0">
                <a:solidFill>
                  <a:srgbClr val="FF0000"/>
                </a:solidFill>
                <a:cs typeface="Arial" charset="0"/>
              </a:rPr>
              <a:t>Ø</a:t>
            </a:r>
            <a:r>
              <a:rPr lang="en-US" sz="2000" smtClean="0">
                <a:solidFill>
                  <a:srgbClr val="FF0000"/>
                </a:solidFill>
              </a:rPr>
              <a:t> if all states behave the same</a:t>
            </a: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					// p – m = states that behave the same as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53E0E-88F1-4811-BA0A-643D0FAA6F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DFA: Example 1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DFA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Initial partitions</a:t>
            </a:r>
          </a:p>
          <a:p>
            <a:pPr lvl="1" eaLnBrk="1" hangingPunct="1"/>
            <a:r>
              <a:rPr lang="en-US" smtClean="0"/>
              <a:t>Accept</a:t>
            </a:r>
          </a:p>
          <a:p>
            <a:pPr lvl="1" eaLnBrk="1" hangingPunct="1"/>
            <a:r>
              <a:rPr lang="en-US" smtClean="0"/>
              <a:t>Reject</a:t>
            </a:r>
          </a:p>
          <a:p>
            <a:pPr eaLnBrk="1" hangingPunct="1"/>
            <a:r>
              <a:rPr lang="en-US" smtClean="0"/>
              <a:t>Split partition?</a:t>
            </a:r>
          </a:p>
          <a:p>
            <a:pPr lvl="1" eaLnBrk="1" hangingPunct="1"/>
            <a:r>
              <a:rPr lang="en-US" smtClean="0"/>
              <a:t>move(S, a)		 	– move(S, b)</a:t>
            </a:r>
          </a:p>
          <a:p>
            <a:pPr lvl="1" eaLnBrk="1" hangingPunct="1"/>
            <a:r>
              <a:rPr lang="en-US" smtClean="0"/>
              <a:t>move(T, a)		 	– move(T, b)</a:t>
            </a:r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32766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66" name="Oval 5"/>
          <p:cNvSpPr>
            <a:spLocks noChangeArrowheads="1"/>
          </p:cNvSpPr>
          <p:nvPr/>
        </p:nvSpPr>
        <p:spPr bwMode="auto">
          <a:xfrm>
            <a:off x="45720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>
            <a:off x="58674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54102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34290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92171" name="Line 10"/>
          <p:cNvSpPr>
            <a:spLocks noChangeShapeType="1"/>
          </p:cNvSpPr>
          <p:nvPr/>
        </p:nvSpPr>
        <p:spPr bwMode="auto">
          <a:xfrm>
            <a:off x="41148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2" name="Line 11"/>
          <p:cNvSpPr>
            <a:spLocks noChangeShapeType="1"/>
          </p:cNvSpPr>
          <p:nvPr/>
        </p:nvSpPr>
        <p:spPr bwMode="auto">
          <a:xfrm>
            <a:off x="54102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3" name="Line 12"/>
          <p:cNvSpPr>
            <a:spLocks noChangeShapeType="1"/>
          </p:cNvSpPr>
          <p:nvPr/>
        </p:nvSpPr>
        <p:spPr bwMode="auto">
          <a:xfrm>
            <a:off x="2819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60198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R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92176" name="Freeform 15"/>
          <p:cNvSpPr>
            <a:spLocks/>
          </p:cNvSpPr>
          <p:nvPr/>
        </p:nvSpPr>
        <p:spPr bwMode="auto">
          <a:xfrm flipH="1" flipV="1">
            <a:off x="4038600" y="2819400"/>
            <a:ext cx="1828800" cy="6096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0 w 28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36"/>
              <a:gd name="T14" fmla="*/ 288 w 28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36">
                <a:moveTo>
                  <a:pt x="288" y="336"/>
                </a:moveTo>
                <a:cubicBezTo>
                  <a:pt x="256" y="216"/>
                  <a:pt x="224" y="96"/>
                  <a:pt x="192" y="48"/>
                </a:cubicBezTo>
                <a:cubicBezTo>
                  <a:pt x="160" y="0"/>
                  <a:pt x="128" y="0"/>
                  <a:pt x="96" y="48"/>
                </a:cubicBezTo>
                <a:cubicBezTo>
                  <a:pt x="64" y="96"/>
                  <a:pt x="32" y="216"/>
                  <a:pt x="0" y="3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177" name="Oval 16"/>
          <p:cNvSpPr>
            <a:spLocks noChangeArrowheads="1"/>
          </p:cNvSpPr>
          <p:nvPr/>
        </p:nvSpPr>
        <p:spPr bwMode="auto">
          <a:xfrm>
            <a:off x="5943600" y="22860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>
            <a:off x="5181600" y="1447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4499" name="Text Box 19"/>
          <p:cNvSpPr txBox="1">
            <a:spLocks noChangeArrowheads="1"/>
          </p:cNvSpPr>
          <p:nvPr/>
        </p:nvSpPr>
        <p:spPr bwMode="auto">
          <a:xfrm>
            <a:off x="2514600" y="40386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R }		→ P1</a:t>
            </a:r>
          </a:p>
        </p:txBody>
      </p:sp>
      <p:sp>
        <p:nvSpPr>
          <p:cNvPr id="1684500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S, T }	→ P2</a:t>
            </a:r>
          </a:p>
        </p:txBody>
      </p:sp>
      <p:sp>
        <p:nvSpPr>
          <p:cNvPr id="1684501" name="AutoShape 21"/>
          <p:cNvSpPr>
            <a:spLocks noChangeArrowheads="1"/>
          </p:cNvSpPr>
          <p:nvPr/>
        </p:nvSpPr>
        <p:spPr bwMode="auto">
          <a:xfrm>
            <a:off x="2209800" y="2133600"/>
            <a:ext cx="3276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4502" name="AutoShape 22"/>
          <p:cNvSpPr>
            <a:spLocks noChangeArrowheads="1"/>
          </p:cNvSpPr>
          <p:nvPr/>
        </p:nvSpPr>
        <p:spPr bwMode="auto">
          <a:xfrm>
            <a:off x="5791200" y="2133600"/>
            <a:ext cx="1600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4503" name="Text Box 23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4504" name="Text Box 24"/>
          <p:cNvSpPr txBox="1">
            <a:spLocks noChangeArrowheads="1"/>
          </p:cNvSpPr>
          <p:nvPr/>
        </p:nvSpPr>
        <p:spPr bwMode="auto">
          <a:xfrm>
            <a:off x="68580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1684505" name="Text Box 25"/>
          <p:cNvSpPr txBox="1">
            <a:spLocks noChangeArrowheads="1"/>
          </p:cNvSpPr>
          <p:nvPr/>
        </p:nvSpPr>
        <p:spPr bwMode="auto">
          <a:xfrm>
            <a:off x="22098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1684506" name="Text Box 26"/>
          <p:cNvSpPr txBox="1">
            <a:spLocks noChangeArrowheads="1"/>
          </p:cNvSpPr>
          <p:nvPr/>
        </p:nvSpPr>
        <p:spPr bwMode="auto">
          <a:xfrm>
            <a:off x="3124200" y="4953000"/>
            <a:ext cx="5715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→ </a:t>
            </a:r>
            <a:r>
              <a:rPr lang="en-US" sz="2800" b="0">
                <a:latin typeface="Arial" charset="0"/>
              </a:rPr>
              <a:t>Not required, minimization done</a:t>
            </a:r>
          </a:p>
        </p:txBody>
      </p:sp>
      <p:sp>
        <p:nvSpPr>
          <p:cNvPr id="1684507" name="Text Box 27"/>
          <p:cNvSpPr txBox="1">
            <a:spLocks noChangeArrowheads="1"/>
          </p:cNvSpPr>
          <p:nvPr/>
        </p:nvSpPr>
        <p:spPr bwMode="auto">
          <a:xfrm>
            <a:off x="2743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4508" name="Text Box 28"/>
          <p:cNvSpPr txBox="1">
            <a:spLocks noChangeArrowheads="1"/>
          </p:cNvSpPr>
          <p:nvPr/>
        </p:nvSpPr>
        <p:spPr bwMode="auto">
          <a:xfrm>
            <a:off x="6934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R → P1</a:t>
            </a:r>
          </a:p>
        </p:txBody>
      </p:sp>
      <p:sp>
        <p:nvSpPr>
          <p:cNvPr id="1684509" name="Text Box 29"/>
          <p:cNvSpPr txBox="1">
            <a:spLocks noChangeArrowheads="1"/>
          </p:cNvSpPr>
          <p:nvPr/>
        </p:nvSpPr>
        <p:spPr bwMode="auto">
          <a:xfrm>
            <a:off x="6934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R → P1</a:t>
            </a:r>
          </a:p>
        </p:txBody>
      </p:sp>
      <p:sp>
        <p:nvSpPr>
          <p:cNvPr id="1684510" name="Oval 30"/>
          <p:cNvSpPr>
            <a:spLocks noChangeArrowheads="1"/>
          </p:cNvSpPr>
          <p:nvPr/>
        </p:nvSpPr>
        <p:spPr bwMode="auto">
          <a:xfrm>
            <a:off x="6324600" y="4038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4511" name="Oval 31"/>
          <p:cNvSpPr>
            <a:spLocks noChangeArrowheads="1"/>
          </p:cNvSpPr>
          <p:nvPr/>
        </p:nvSpPr>
        <p:spPr bwMode="auto">
          <a:xfrm>
            <a:off x="7620000" y="4038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4512" name="Oval 32"/>
          <p:cNvSpPr>
            <a:spLocks noChangeArrowheads="1"/>
          </p:cNvSpPr>
          <p:nvPr/>
        </p:nvSpPr>
        <p:spPr bwMode="auto">
          <a:xfrm>
            <a:off x="7696200" y="41148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4513" name="Text Box 33"/>
          <p:cNvSpPr txBox="1">
            <a:spLocks noChangeArrowheads="1"/>
          </p:cNvSpPr>
          <p:nvPr/>
        </p:nvSpPr>
        <p:spPr bwMode="auto">
          <a:xfrm>
            <a:off x="7772400" y="4267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1684514" name="Text Box 34"/>
          <p:cNvSpPr txBox="1">
            <a:spLocks noChangeArrowheads="1"/>
          </p:cNvSpPr>
          <p:nvPr/>
        </p:nvSpPr>
        <p:spPr bwMode="auto">
          <a:xfrm>
            <a:off x="6477000" y="4267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1684515" name="Line 35"/>
          <p:cNvSpPr>
            <a:spLocks noChangeShapeType="1"/>
          </p:cNvSpPr>
          <p:nvPr/>
        </p:nvSpPr>
        <p:spPr bwMode="auto">
          <a:xfrm>
            <a:off x="58674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4516" name="Line 36"/>
          <p:cNvSpPr>
            <a:spLocks noChangeShapeType="1"/>
          </p:cNvSpPr>
          <p:nvPr/>
        </p:nvSpPr>
        <p:spPr bwMode="auto">
          <a:xfrm>
            <a:off x="71628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4517" name="Freeform 37"/>
          <p:cNvSpPr>
            <a:spLocks/>
          </p:cNvSpPr>
          <p:nvPr/>
        </p:nvSpPr>
        <p:spPr bwMode="auto">
          <a:xfrm>
            <a:off x="6400800" y="3505200"/>
            <a:ext cx="590550" cy="520700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168" y="224"/>
                </a:moveTo>
                <a:cubicBezTo>
                  <a:pt x="204" y="144"/>
                  <a:pt x="240" y="64"/>
                  <a:pt x="216" y="32"/>
                </a:cubicBezTo>
                <a:cubicBezTo>
                  <a:pt x="192" y="0"/>
                  <a:pt x="48" y="0"/>
                  <a:pt x="24" y="32"/>
                </a:cubicBezTo>
                <a:cubicBezTo>
                  <a:pt x="0" y="64"/>
                  <a:pt x="48" y="160"/>
                  <a:pt x="72" y="22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4518" name="Text Box 38"/>
          <p:cNvSpPr txBox="1">
            <a:spLocks noChangeArrowheads="1"/>
          </p:cNvSpPr>
          <p:nvPr/>
        </p:nvSpPr>
        <p:spPr bwMode="auto">
          <a:xfrm>
            <a:off x="6934200" y="3505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4519" name="Text Box 39"/>
          <p:cNvSpPr txBox="1">
            <a:spLocks noChangeArrowheads="1"/>
          </p:cNvSpPr>
          <p:nvPr/>
        </p:nvSpPr>
        <p:spPr bwMode="auto">
          <a:xfrm>
            <a:off x="7162800" y="40084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684520" name="Freeform 40"/>
          <p:cNvSpPr>
            <a:spLocks/>
          </p:cNvSpPr>
          <p:nvPr/>
        </p:nvSpPr>
        <p:spPr bwMode="auto">
          <a:xfrm>
            <a:off x="5486400" y="3505200"/>
            <a:ext cx="533400" cy="609600"/>
          </a:xfrm>
          <a:custGeom>
            <a:avLst/>
            <a:gdLst>
              <a:gd name="T0" fmla="*/ 2147483647 w 336"/>
              <a:gd name="T1" fmla="*/ 0 h 384"/>
              <a:gd name="T2" fmla="*/ 2147483647 w 336"/>
              <a:gd name="T3" fmla="*/ 2147483647 h 384"/>
              <a:gd name="T4" fmla="*/ 2147483647 w 336"/>
              <a:gd name="T5" fmla="*/ 2147483647 h 384"/>
              <a:gd name="T6" fmla="*/ 0 60000 65536"/>
              <a:gd name="T7" fmla="*/ 0 60000 65536"/>
              <a:gd name="T8" fmla="*/ 0 60000 65536"/>
              <a:gd name="T9" fmla="*/ 0 w 336"/>
              <a:gd name="T10" fmla="*/ 0 h 384"/>
              <a:gd name="T11" fmla="*/ 336 w 33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84">
                <a:moveTo>
                  <a:pt x="48" y="0"/>
                </a:moveTo>
                <a:cubicBezTo>
                  <a:pt x="24" y="88"/>
                  <a:pt x="0" y="176"/>
                  <a:pt x="48" y="240"/>
                </a:cubicBezTo>
                <a:cubicBezTo>
                  <a:pt x="96" y="304"/>
                  <a:pt x="216" y="344"/>
                  <a:pt x="336" y="384"/>
                </a:cubicBezTo>
              </a:path>
            </a:pathLst>
          </a:custGeom>
          <a:noFill/>
          <a:ln w="88900">
            <a:solidFill>
              <a:schemeClr val="hlink"/>
            </a:solidFill>
            <a:round/>
            <a:headEnd/>
            <a:tailEnd type="arrow" w="med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84521" name="Text Box 41"/>
          <p:cNvSpPr txBox="1">
            <a:spLocks noChangeArrowheads="1"/>
          </p:cNvSpPr>
          <p:nvPr/>
        </p:nvSpPr>
        <p:spPr bwMode="auto">
          <a:xfrm>
            <a:off x="7543800" y="3124200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After cleanup</a:t>
            </a:r>
          </a:p>
        </p:txBody>
      </p:sp>
      <p:sp>
        <p:nvSpPr>
          <p:cNvPr id="92203" name="Freeform 42"/>
          <p:cNvSpPr>
            <a:spLocks/>
          </p:cNvSpPr>
          <p:nvPr/>
        </p:nvSpPr>
        <p:spPr bwMode="auto">
          <a:xfrm>
            <a:off x="4648200" y="1676400"/>
            <a:ext cx="590550" cy="520700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168" y="224"/>
                </a:moveTo>
                <a:cubicBezTo>
                  <a:pt x="204" y="144"/>
                  <a:pt x="240" y="64"/>
                  <a:pt x="216" y="32"/>
                </a:cubicBezTo>
                <a:cubicBezTo>
                  <a:pt x="192" y="0"/>
                  <a:pt x="48" y="0"/>
                  <a:pt x="24" y="32"/>
                </a:cubicBezTo>
                <a:cubicBezTo>
                  <a:pt x="0" y="64"/>
                  <a:pt x="48" y="160"/>
                  <a:pt x="72" y="22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4499" grpId="0"/>
      <p:bldP spid="1684500" grpId="0"/>
      <p:bldP spid="1684501" grpId="0" animBg="1"/>
      <p:bldP spid="1684502" grpId="0" animBg="1"/>
      <p:bldP spid="1684503" grpId="0"/>
      <p:bldP spid="1684504" grpId="0"/>
      <p:bldP spid="1684505" grpId="0"/>
      <p:bldP spid="1684506" grpId="0"/>
      <p:bldP spid="1684507" grpId="0"/>
      <p:bldP spid="1684508" grpId="0"/>
      <p:bldP spid="1684509" grpId="0"/>
      <p:bldP spid="1684510" grpId="0" animBg="1"/>
      <p:bldP spid="1684511" grpId="0" animBg="1"/>
      <p:bldP spid="1684512" grpId="0" animBg="1"/>
      <p:bldP spid="1684513" grpId="0"/>
      <p:bldP spid="1684514" grpId="0"/>
      <p:bldP spid="1684515" grpId="0" animBg="1"/>
      <p:bldP spid="1684516" grpId="0" animBg="1"/>
      <p:bldP spid="1684517" grpId="0" animBg="1"/>
      <p:bldP spid="1684518" grpId="0"/>
      <p:bldP spid="1684519" grpId="0"/>
      <p:bldP spid="1684520" grpId="0" animBg="1"/>
      <p:bldP spid="1684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476C0E-9086-4545-8AD8-865E7D28BA7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DFA: Example 2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DFA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Initial partitions</a:t>
            </a:r>
          </a:p>
          <a:p>
            <a:pPr lvl="1" eaLnBrk="1" hangingPunct="1"/>
            <a:r>
              <a:rPr lang="en-US" smtClean="0"/>
              <a:t>Accept</a:t>
            </a:r>
          </a:p>
          <a:p>
            <a:pPr lvl="1" eaLnBrk="1" hangingPunct="1"/>
            <a:r>
              <a:rPr lang="en-US" smtClean="0"/>
              <a:t>Reject</a:t>
            </a:r>
          </a:p>
          <a:p>
            <a:pPr eaLnBrk="1" hangingPunct="1"/>
            <a:r>
              <a:rPr lang="en-US" smtClean="0"/>
              <a:t>Split partition?</a:t>
            </a:r>
          </a:p>
          <a:p>
            <a:pPr lvl="1" eaLnBrk="1" hangingPunct="1"/>
            <a:r>
              <a:rPr lang="en-US" smtClean="0"/>
              <a:t>move(S, a)		 	– move(S, b)</a:t>
            </a:r>
          </a:p>
          <a:p>
            <a:pPr lvl="1" eaLnBrk="1" hangingPunct="1"/>
            <a:r>
              <a:rPr lang="en-US" smtClean="0"/>
              <a:t>move(T, a)		 	– move (T, b)</a:t>
            </a:r>
          </a:p>
        </p:txBody>
      </p:sp>
      <p:sp>
        <p:nvSpPr>
          <p:cNvPr id="94213" name="Oval 4"/>
          <p:cNvSpPr>
            <a:spLocks noChangeArrowheads="1"/>
          </p:cNvSpPr>
          <p:nvPr/>
        </p:nvSpPr>
        <p:spPr bwMode="auto">
          <a:xfrm>
            <a:off x="32766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4" name="Oval 5"/>
          <p:cNvSpPr>
            <a:spLocks noChangeArrowheads="1"/>
          </p:cNvSpPr>
          <p:nvPr/>
        </p:nvSpPr>
        <p:spPr bwMode="auto">
          <a:xfrm>
            <a:off x="45720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5" name="Oval 6"/>
          <p:cNvSpPr>
            <a:spLocks noChangeArrowheads="1"/>
          </p:cNvSpPr>
          <p:nvPr/>
        </p:nvSpPr>
        <p:spPr bwMode="auto">
          <a:xfrm>
            <a:off x="58674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54102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34290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94218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41148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0" name="Line 11"/>
          <p:cNvSpPr>
            <a:spLocks noChangeShapeType="1"/>
          </p:cNvSpPr>
          <p:nvPr/>
        </p:nvSpPr>
        <p:spPr bwMode="auto">
          <a:xfrm>
            <a:off x="54102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1" name="Line 12"/>
          <p:cNvSpPr>
            <a:spLocks noChangeShapeType="1"/>
          </p:cNvSpPr>
          <p:nvPr/>
        </p:nvSpPr>
        <p:spPr bwMode="auto">
          <a:xfrm>
            <a:off x="2819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2" name="Text Box 13"/>
          <p:cNvSpPr txBox="1">
            <a:spLocks noChangeArrowheads="1"/>
          </p:cNvSpPr>
          <p:nvPr/>
        </p:nvSpPr>
        <p:spPr bwMode="auto">
          <a:xfrm>
            <a:off x="60198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R</a:t>
            </a: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94224" name="Freeform 15"/>
          <p:cNvSpPr>
            <a:spLocks/>
          </p:cNvSpPr>
          <p:nvPr/>
        </p:nvSpPr>
        <p:spPr bwMode="auto">
          <a:xfrm flipH="1" flipV="1">
            <a:off x="4038600" y="2819400"/>
            <a:ext cx="1828800" cy="6096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0 w 28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36"/>
              <a:gd name="T14" fmla="*/ 288 w 28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36">
                <a:moveTo>
                  <a:pt x="288" y="336"/>
                </a:moveTo>
                <a:cubicBezTo>
                  <a:pt x="256" y="216"/>
                  <a:pt x="224" y="96"/>
                  <a:pt x="192" y="48"/>
                </a:cubicBezTo>
                <a:cubicBezTo>
                  <a:pt x="160" y="0"/>
                  <a:pt x="128" y="0"/>
                  <a:pt x="96" y="48"/>
                </a:cubicBezTo>
                <a:cubicBezTo>
                  <a:pt x="64" y="96"/>
                  <a:pt x="32" y="216"/>
                  <a:pt x="0" y="3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5" name="Oval 16"/>
          <p:cNvSpPr>
            <a:spLocks noChangeArrowheads="1"/>
          </p:cNvSpPr>
          <p:nvPr/>
        </p:nvSpPr>
        <p:spPr bwMode="auto">
          <a:xfrm>
            <a:off x="5943600" y="22860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6" name="Text Box 17"/>
          <p:cNvSpPr txBox="1"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4227" name="Text Box 18"/>
          <p:cNvSpPr txBox="1">
            <a:spLocks noChangeArrowheads="1"/>
          </p:cNvSpPr>
          <p:nvPr/>
        </p:nvSpPr>
        <p:spPr bwMode="auto">
          <a:xfrm>
            <a:off x="4800600" y="1524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6547" name="Text Box 19"/>
          <p:cNvSpPr txBox="1">
            <a:spLocks noChangeArrowheads="1"/>
          </p:cNvSpPr>
          <p:nvPr/>
        </p:nvSpPr>
        <p:spPr bwMode="auto">
          <a:xfrm>
            <a:off x="2514600" y="40386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R }		→ P1</a:t>
            </a:r>
          </a:p>
        </p:txBody>
      </p:sp>
      <p:sp>
        <p:nvSpPr>
          <p:cNvPr id="1686548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S, T }	→ P2</a:t>
            </a:r>
          </a:p>
        </p:txBody>
      </p:sp>
      <p:sp>
        <p:nvSpPr>
          <p:cNvPr id="1686549" name="AutoShape 21"/>
          <p:cNvSpPr>
            <a:spLocks noChangeArrowheads="1"/>
          </p:cNvSpPr>
          <p:nvPr/>
        </p:nvSpPr>
        <p:spPr bwMode="auto">
          <a:xfrm>
            <a:off x="2209800" y="2133600"/>
            <a:ext cx="3276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6550" name="AutoShape 22"/>
          <p:cNvSpPr>
            <a:spLocks noChangeArrowheads="1"/>
          </p:cNvSpPr>
          <p:nvPr/>
        </p:nvSpPr>
        <p:spPr bwMode="auto">
          <a:xfrm>
            <a:off x="5791200" y="2133600"/>
            <a:ext cx="1600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6551" name="Text Box 23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6552" name="Text Box 24"/>
          <p:cNvSpPr txBox="1">
            <a:spLocks noChangeArrowheads="1"/>
          </p:cNvSpPr>
          <p:nvPr/>
        </p:nvSpPr>
        <p:spPr bwMode="auto">
          <a:xfrm>
            <a:off x="68580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1686553" name="Text Box 25"/>
          <p:cNvSpPr txBox="1">
            <a:spLocks noChangeArrowheads="1"/>
          </p:cNvSpPr>
          <p:nvPr/>
        </p:nvSpPr>
        <p:spPr bwMode="auto">
          <a:xfrm>
            <a:off x="22098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1686554" name="Text Box 26"/>
          <p:cNvSpPr txBox="1">
            <a:spLocks noChangeArrowheads="1"/>
          </p:cNvSpPr>
          <p:nvPr/>
        </p:nvSpPr>
        <p:spPr bwMode="auto">
          <a:xfrm>
            <a:off x="3124200" y="4953000"/>
            <a:ext cx="5715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→ </a:t>
            </a:r>
            <a:r>
              <a:rPr lang="en-US" sz="2800" b="0">
                <a:latin typeface="Arial" charset="0"/>
              </a:rPr>
              <a:t>Not required, minimization done</a:t>
            </a:r>
          </a:p>
        </p:txBody>
      </p:sp>
      <p:sp>
        <p:nvSpPr>
          <p:cNvPr id="1686555" name="Text Box 27"/>
          <p:cNvSpPr txBox="1">
            <a:spLocks noChangeArrowheads="1"/>
          </p:cNvSpPr>
          <p:nvPr/>
        </p:nvSpPr>
        <p:spPr bwMode="auto">
          <a:xfrm>
            <a:off x="2743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S → P2</a:t>
            </a:r>
          </a:p>
        </p:txBody>
      </p:sp>
      <p:sp>
        <p:nvSpPr>
          <p:cNvPr id="1686556" name="Text Box 28"/>
          <p:cNvSpPr txBox="1">
            <a:spLocks noChangeArrowheads="1"/>
          </p:cNvSpPr>
          <p:nvPr/>
        </p:nvSpPr>
        <p:spPr bwMode="auto">
          <a:xfrm>
            <a:off x="6934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R → P1</a:t>
            </a:r>
          </a:p>
        </p:txBody>
      </p:sp>
      <p:sp>
        <p:nvSpPr>
          <p:cNvPr id="1686557" name="Text Box 29"/>
          <p:cNvSpPr txBox="1">
            <a:spLocks noChangeArrowheads="1"/>
          </p:cNvSpPr>
          <p:nvPr/>
        </p:nvSpPr>
        <p:spPr bwMode="auto">
          <a:xfrm>
            <a:off x="6934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R → P1</a:t>
            </a:r>
          </a:p>
        </p:txBody>
      </p:sp>
      <p:sp>
        <p:nvSpPr>
          <p:cNvPr id="1686558" name="Oval 30"/>
          <p:cNvSpPr>
            <a:spLocks noChangeArrowheads="1"/>
          </p:cNvSpPr>
          <p:nvPr/>
        </p:nvSpPr>
        <p:spPr bwMode="auto">
          <a:xfrm>
            <a:off x="6324600" y="4038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6559" name="Oval 31"/>
          <p:cNvSpPr>
            <a:spLocks noChangeArrowheads="1"/>
          </p:cNvSpPr>
          <p:nvPr/>
        </p:nvSpPr>
        <p:spPr bwMode="auto">
          <a:xfrm>
            <a:off x="7620000" y="4038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6560" name="Oval 32"/>
          <p:cNvSpPr>
            <a:spLocks noChangeArrowheads="1"/>
          </p:cNvSpPr>
          <p:nvPr/>
        </p:nvSpPr>
        <p:spPr bwMode="auto">
          <a:xfrm>
            <a:off x="7696200" y="41148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6561" name="Text Box 33"/>
          <p:cNvSpPr txBox="1">
            <a:spLocks noChangeArrowheads="1"/>
          </p:cNvSpPr>
          <p:nvPr/>
        </p:nvSpPr>
        <p:spPr bwMode="auto">
          <a:xfrm>
            <a:off x="7772400" y="4267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1686562" name="Text Box 34"/>
          <p:cNvSpPr txBox="1">
            <a:spLocks noChangeArrowheads="1"/>
          </p:cNvSpPr>
          <p:nvPr/>
        </p:nvSpPr>
        <p:spPr bwMode="auto">
          <a:xfrm>
            <a:off x="6477000" y="4267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1686563" name="Line 35"/>
          <p:cNvSpPr>
            <a:spLocks noChangeShapeType="1"/>
          </p:cNvSpPr>
          <p:nvPr/>
        </p:nvSpPr>
        <p:spPr bwMode="auto">
          <a:xfrm>
            <a:off x="58674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6564" name="Line 36"/>
          <p:cNvSpPr>
            <a:spLocks noChangeShapeType="1"/>
          </p:cNvSpPr>
          <p:nvPr/>
        </p:nvSpPr>
        <p:spPr bwMode="auto">
          <a:xfrm>
            <a:off x="71628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6565" name="Freeform 37"/>
          <p:cNvSpPr>
            <a:spLocks/>
          </p:cNvSpPr>
          <p:nvPr/>
        </p:nvSpPr>
        <p:spPr bwMode="auto">
          <a:xfrm>
            <a:off x="6400800" y="3505200"/>
            <a:ext cx="590550" cy="520700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168" y="224"/>
                </a:moveTo>
                <a:cubicBezTo>
                  <a:pt x="204" y="144"/>
                  <a:pt x="240" y="64"/>
                  <a:pt x="216" y="32"/>
                </a:cubicBezTo>
                <a:cubicBezTo>
                  <a:pt x="192" y="0"/>
                  <a:pt x="48" y="0"/>
                  <a:pt x="24" y="32"/>
                </a:cubicBezTo>
                <a:cubicBezTo>
                  <a:pt x="0" y="64"/>
                  <a:pt x="48" y="160"/>
                  <a:pt x="72" y="22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6566" name="Text Box 38"/>
          <p:cNvSpPr txBox="1">
            <a:spLocks noChangeArrowheads="1"/>
          </p:cNvSpPr>
          <p:nvPr/>
        </p:nvSpPr>
        <p:spPr bwMode="auto">
          <a:xfrm>
            <a:off x="6934200" y="3505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6567" name="Text Box 39"/>
          <p:cNvSpPr txBox="1">
            <a:spLocks noChangeArrowheads="1"/>
          </p:cNvSpPr>
          <p:nvPr/>
        </p:nvSpPr>
        <p:spPr bwMode="auto">
          <a:xfrm>
            <a:off x="7162800" y="4008438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686568" name="Freeform 40"/>
          <p:cNvSpPr>
            <a:spLocks/>
          </p:cNvSpPr>
          <p:nvPr/>
        </p:nvSpPr>
        <p:spPr bwMode="auto">
          <a:xfrm>
            <a:off x="5486400" y="3505200"/>
            <a:ext cx="533400" cy="609600"/>
          </a:xfrm>
          <a:custGeom>
            <a:avLst/>
            <a:gdLst>
              <a:gd name="T0" fmla="*/ 2147483647 w 336"/>
              <a:gd name="T1" fmla="*/ 0 h 384"/>
              <a:gd name="T2" fmla="*/ 2147483647 w 336"/>
              <a:gd name="T3" fmla="*/ 2147483647 h 384"/>
              <a:gd name="T4" fmla="*/ 2147483647 w 336"/>
              <a:gd name="T5" fmla="*/ 2147483647 h 384"/>
              <a:gd name="T6" fmla="*/ 0 60000 65536"/>
              <a:gd name="T7" fmla="*/ 0 60000 65536"/>
              <a:gd name="T8" fmla="*/ 0 60000 65536"/>
              <a:gd name="T9" fmla="*/ 0 w 336"/>
              <a:gd name="T10" fmla="*/ 0 h 384"/>
              <a:gd name="T11" fmla="*/ 336 w 33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84">
                <a:moveTo>
                  <a:pt x="48" y="0"/>
                </a:moveTo>
                <a:cubicBezTo>
                  <a:pt x="24" y="88"/>
                  <a:pt x="0" y="176"/>
                  <a:pt x="48" y="240"/>
                </a:cubicBezTo>
                <a:cubicBezTo>
                  <a:pt x="96" y="304"/>
                  <a:pt x="216" y="344"/>
                  <a:pt x="336" y="384"/>
                </a:cubicBezTo>
              </a:path>
            </a:pathLst>
          </a:custGeom>
          <a:noFill/>
          <a:ln w="88900">
            <a:solidFill>
              <a:schemeClr val="hlink"/>
            </a:solidFill>
            <a:round/>
            <a:headEnd/>
            <a:tailEnd type="arrow" w="med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86569" name="Text Box 41"/>
          <p:cNvSpPr txBox="1">
            <a:spLocks noChangeArrowheads="1"/>
          </p:cNvSpPr>
          <p:nvPr/>
        </p:nvSpPr>
        <p:spPr bwMode="auto">
          <a:xfrm>
            <a:off x="7543800" y="3124200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After cleanup</a:t>
            </a:r>
          </a:p>
        </p:txBody>
      </p:sp>
      <p:sp>
        <p:nvSpPr>
          <p:cNvPr id="94251" name="Freeform 42"/>
          <p:cNvSpPr>
            <a:spLocks/>
          </p:cNvSpPr>
          <p:nvPr/>
        </p:nvSpPr>
        <p:spPr bwMode="auto">
          <a:xfrm>
            <a:off x="3810000" y="1600200"/>
            <a:ext cx="1219200" cy="6096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0 w 28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36"/>
              <a:gd name="T14" fmla="*/ 288 w 28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36">
                <a:moveTo>
                  <a:pt x="288" y="336"/>
                </a:moveTo>
                <a:cubicBezTo>
                  <a:pt x="256" y="216"/>
                  <a:pt x="224" y="96"/>
                  <a:pt x="192" y="48"/>
                </a:cubicBezTo>
                <a:cubicBezTo>
                  <a:pt x="160" y="0"/>
                  <a:pt x="128" y="0"/>
                  <a:pt x="96" y="48"/>
                </a:cubicBezTo>
                <a:cubicBezTo>
                  <a:pt x="64" y="96"/>
                  <a:pt x="32" y="216"/>
                  <a:pt x="0" y="3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47" grpId="0"/>
      <p:bldP spid="1686548" grpId="0"/>
      <p:bldP spid="1686549" grpId="0" animBg="1"/>
      <p:bldP spid="1686550" grpId="0" animBg="1"/>
      <p:bldP spid="1686551" grpId="0"/>
      <p:bldP spid="1686552" grpId="0"/>
      <p:bldP spid="1686553" grpId="0"/>
      <p:bldP spid="1686554" grpId="0"/>
      <p:bldP spid="1686555" grpId="0"/>
      <p:bldP spid="1686556" grpId="0"/>
      <p:bldP spid="1686557" grpId="0"/>
      <p:bldP spid="1686558" grpId="0" animBg="1"/>
      <p:bldP spid="1686559" grpId="0" animBg="1"/>
      <p:bldP spid="1686560" grpId="0" animBg="1"/>
      <p:bldP spid="1686561" grpId="0"/>
      <p:bldP spid="1686562" grpId="0"/>
      <p:bldP spid="1686563" grpId="0" animBg="1"/>
      <p:bldP spid="1686564" grpId="0" animBg="1"/>
      <p:bldP spid="1686565" grpId="0" animBg="1"/>
      <p:bldP spid="1686566" grpId="0"/>
      <p:bldP spid="1686567" grpId="0"/>
      <p:bldP spid="1686568" grpId="0" animBg="1"/>
      <p:bldP spid="16865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8E2FC2-50FC-4EC3-8DE5-D614E0C19CC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DFA: Example 3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DFA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Initial partitions</a:t>
            </a:r>
          </a:p>
          <a:p>
            <a:pPr lvl="1" eaLnBrk="1" hangingPunct="1"/>
            <a:r>
              <a:rPr lang="en-US" smtClean="0"/>
              <a:t>Accept</a:t>
            </a:r>
          </a:p>
          <a:p>
            <a:pPr lvl="1" eaLnBrk="1" hangingPunct="1"/>
            <a:r>
              <a:rPr lang="en-US" smtClean="0"/>
              <a:t>Reject</a:t>
            </a:r>
          </a:p>
          <a:p>
            <a:pPr eaLnBrk="1" hangingPunct="1"/>
            <a:r>
              <a:rPr lang="en-US" smtClean="0"/>
              <a:t>Split partition?</a:t>
            </a:r>
          </a:p>
          <a:p>
            <a:pPr lvl="1" eaLnBrk="1" hangingPunct="1"/>
            <a:r>
              <a:rPr lang="en-US" smtClean="0"/>
              <a:t>move(S, a)		 	– move(S, b)</a:t>
            </a:r>
          </a:p>
          <a:p>
            <a:pPr lvl="1" eaLnBrk="1" hangingPunct="1"/>
            <a:r>
              <a:rPr lang="en-US" smtClean="0"/>
              <a:t>move(T, a)		 	– move(T, b)</a:t>
            </a:r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32766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45720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5867400" y="22098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4" name="Text Box 7"/>
          <p:cNvSpPr txBox="1">
            <a:spLocks noChangeArrowheads="1"/>
          </p:cNvSpPr>
          <p:nvPr/>
        </p:nvSpPr>
        <p:spPr bwMode="auto">
          <a:xfrm>
            <a:off x="54102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6265" name="Text Box 8"/>
          <p:cNvSpPr txBox="1">
            <a:spLocks noChangeArrowheads="1"/>
          </p:cNvSpPr>
          <p:nvPr/>
        </p:nvSpPr>
        <p:spPr bwMode="auto">
          <a:xfrm>
            <a:off x="34290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</a:t>
            </a:r>
          </a:p>
        </p:txBody>
      </p:sp>
      <p:sp>
        <p:nvSpPr>
          <p:cNvPr id="96266" name="Text Box 9"/>
          <p:cNvSpPr txBox="1">
            <a:spLocks noChangeArrowheads="1"/>
          </p:cNvSpPr>
          <p:nvPr/>
        </p:nvSpPr>
        <p:spPr bwMode="auto">
          <a:xfrm>
            <a:off x="47244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</a:t>
            </a:r>
          </a:p>
        </p:txBody>
      </p:sp>
      <p:sp>
        <p:nvSpPr>
          <p:cNvPr id="96267" name="Line 10"/>
          <p:cNvSpPr>
            <a:spLocks noChangeShapeType="1"/>
          </p:cNvSpPr>
          <p:nvPr/>
        </p:nvSpPr>
        <p:spPr bwMode="auto">
          <a:xfrm>
            <a:off x="41148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68" name="Line 11"/>
          <p:cNvSpPr>
            <a:spLocks noChangeShapeType="1"/>
          </p:cNvSpPr>
          <p:nvPr/>
        </p:nvSpPr>
        <p:spPr bwMode="auto">
          <a:xfrm>
            <a:off x="54102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69" name="Line 12"/>
          <p:cNvSpPr>
            <a:spLocks noChangeShapeType="1"/>
          </p:cNvSpPr>
          <p:nvPr/>
        </p:nvSpPr>
        <p:spPr bwMode="auto">
          <a:xfrm>
            <a:off x="2819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70" name="Text Box 13"/>
          <p:cNvSpPr txBox="1">
            <a:spLocks noChangeArrowheads="1"/>
          </p:cNvSpPr>
          <p:nvPr/>
        </p:nvSpPr>
        <p:spPr bwMode="auto">
          <a:xfrm>
            <a:off x="6019800" y="2438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R</a:t>
            </a:r>
          </a:p>
        </p:txBody>
      </p:sp>
      <p:sp>
        <p:nvSpPr>
          <p:cNvPr id="96271" name="Text Box 14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96272" name="Freeform 15"/>
          <p:cNvSpPr>
            <a:spLocks/>
          </p:cNvSpPr>
          <p:nvPr/>
        </p:nvSpPr>
        <p:spPr bwMode="auto">
          <a:xfrm flipH="1" flipV="1">
            <a:off x="4038600" y="2819400"/>
            <a:ext cx="533400" cy="3048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0 w 28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36"/>
              <a:gd name="T14" fmla="*/ 288 w 28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36">
                <a:moveTo>
                  <a:pt x="288" y="336"/>
                </a:moveTo>
                <a:cubicBezTo>
                  <a:pt x="256" y="216"/>
                  <a:pt x="224" y="96"/>
                  <a:pt x="192" y="48"/>
                </a:cubicBezTo>
                <a:cubicBezTo>
                  <a:pt x="160" y="0"/>
                  <a:pt x="128" y="0"/>
                  <a:pt x="96" y="48"/>
                </a:cubicBezTo>
                <a:cubicBezTo>
                  <a:pt x="64" y="96"/>
                  <a:pt x="32" y="216"/>
                  <a:pt x="0" y="3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73" name="Oval 16"/>
          <p:cNvSpPr>
            <a:spLocks noChangeArrowheads="1"/>
          </p:cNvSpPr>
          <p:nvPr/>
        </p:nvSpPr>
        <p:spPr bwMode="auto">
          <a:xfrm>
            <a:off x="5943600" y="22860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74" name="Text Box 17"/>
          <p:cNvSpPr txBox="1"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96275" name="Freeform 18"/>
          <p:cNvSpPr>
            <a:spLocks/>
          </p:cNvSpPr>
          <p:nvPr/>
        </p:nvSpPr>
        <p:spPr bwMode="auto">
          <a:xfrm>
            <a:off x="4495800" y="1524000"/>
            <a:ext cx="819150" cy="673100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24"/>
              <a:gd name="T14" fmla="*/ 240 w 24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24">
                <a:moveTo>
                  <a:pt x="168" y="224"/>
                </a:moveTo>
                <a:cubicBezTo>
                  <a:pt x="204" y="144"/>
                  <a:pt x="240" y="64"/>
                  <a:pt x="216" y="32"/>
                </a:cubicBezTo>
                <a:cubicBezTo>
                  <a:pt x="192" y="0"/>
                  <a:pt x="48" y="0"/>
                  <a:pt x="24" y="32"/>
                </a:cubicBezTo>
                <a:cubicBezTo>
                  <a:pt x="0" y="64"/>
                  <a:pt x="48" y="160"/>
                  <a:pt x="72" y="22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76" name="Text Box 19"/>
          <p:cNvSpPr txBox="1">
            <a:spLocks noChangeArrowheads="1"/>
          </p:cNvSpPr>
          <p:nvPr/>
        </p:nvSpPr>
        <p:spPr bwMode="auto">
          <a:xfrm>
            <a:off x="5334000" y="1524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88596" name="Text Box 20"/>
          <p:cNvSpPr txBox="1">
            <a:spLocks noChangeArrowheads="1"/>
          </p:cNvSpPr>
          <p:nvPr/>
        </p:nvSpPr>
        <p:spPr bwMode="auto">
          <a:xfrm>
            <a:off x="2514600" y="40386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R }		→ P1</a:t>
            </a:r>
          </a:p>
        </p:txBody>
      </p:sp>
      <p:sp>
        <p:nvSpPr>
          <p:cNvPr id="1688597" name="Text Box 21"/>
          <p:cNvSpPr txBox="1">
            <a:spLocks noChangeArrowheads="1"/>
          </p:cNvSpPr>
          <p:nvPr/>
        </p:nvSpPr>
        <p:spPr bwMode="auto">
          <a:xfrm>
            <a:off x="2514600" y="4495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{ S, T }	→ P2</a:t>
            </a:r>
          </a:p>
        </p:txBody>
      </p:sp>
      <p:sp>
        <p:nvSpPr>
          <p:cNvPr id="1688598" name="AutoShape 22"/>
          <p:cNvSpPr>
            <a:spLocks noChangeArrowheads="1"/>
          </p:cNvSpPr>
          <p:nvPr/>
        </p:nvSpPr>
        <p:spPr bwMode="auto">
          <a:xfrm>
            <a:off x="2209800" y="2133600"/>
            <a:ext cx="3276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8599" name="AutoShape 23"/>
          <p:cNvSpPr>
            <a:spLocks noChangeArrowheads="1"/>
          </p:cNvSpPr>
          <p:nvPr/>
        </p:nvSpPr>
        <p:spPr bwMode="auto">
          <a:xfrm>
            <a:off x="5791200" y="2133600"/>
            <a:ext cx="1600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88600" name="Text Box 24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8601" name="Text Box 25"/>
          <p:cNvSpPr txBox="1">
            <a:spLocks noChangeArrowheads="1"/>
          </p:cNvSpPr>
          <p:nvPr/>
        </p:nvSpPr>
        <p:spPr bwMode="auto">
          <a:xfrm>
            <a:off x="68580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P1</a:t>
            </a:r>
          </a:p>
        </p:txBody>
      </p:sp>
      <p:sp>
        <p:nvSpPr>
          <p:cNvPr id="1688602" name="Text Box 26"/>
          <p:cNvSpPr txBox="1">
            <a:spLocks noChangeArrowheads="1"/>
          </p:cNvSpPr>
          <p:nvPr/>
        </p:nvSpPr>
        <p:spPr bwMode="auto">
          <a:xfrm>
            <a:off x="22098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P2</a:t>
            </a:r>
          </a:p>
        </p:txBody>
      </p:sp>
      <p:sp>
        <p:nvSpPr>
          <p:cNvPr id="1688603" name="Text Box 27"/>
          <p:cNvSpPr txBox="1">
            <a:spLocks noChangeArrowheads="1"/>
          </p:cNvSpPr>
          <p:nvPr/>
        </p:nvSpPr>
        <p:spPr bwMode="auto">
          <a:xfrm>
            <a:off x="3124200" y="4953000"/>
            <a:ext cx="5715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charset="0"/>
              </a:rPr>
              <a:t>→ </a:t>
            </a:r>
            <a:r>
              <a:rPr lang="en-US" sz="2800" b="0">
                <a:latin typeface="Arial" charset="0"/>
              </a:rPr>
              <a:t>Yes, different partitions for b</a:t>
            </a:r>
          </a:p>
        </p:txBody>
      </p:sp>
      <p:sp>
        <p:nvSpPr>
          <p:cNvPr id="1688604" name="Text Box 28"/>
          <p:cNvSpPr txBox="1">
            <a:spLocks noChangeArrowheads="1"/>
          </p:cNvSpPr>
          <p:nvPr/>
        </p:nvSpPr>
        <p:spPr bwMode="auto">
          <a:xfrm>
            <a:off x="2743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8605" name="Text Box 29"/>
          <p:cNvSpPr txBox="1">
            <a:spLocks noChangeArrowheads="1"/>
          </p:cNvSpPr>
          <p:nvPr/>
        </p:nvSpPr>
        <p:spPr bwMode="auto">
          <a:xfrm>
            <a:off x="6934200" y="5486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T → P2</a:t>
            </a:r>
          </a:p>
        </p:txBody>
      </p:sp>
      <p:sp>
        <p:nvSpPr>
          <p:cNvPr id="1688606" name="Text Box 30"/>
          <p:cNvSpPr txBox="1">
            <a:spLocks noChangeArrowheads="1"/>
          </p:cNvSpPr>
          <p:nvPr/>
        </p:nvSpPr>
        <p:spPr bwMode="auto">
          <a:xfrm>
            <a:off x="6934200" y="59436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= R → P1</a:t>
            </a:r>
          </a:p>
        </p:txBody>
      </p:sp>
      <p:sp>
        <p:nvSpPr>
          <p:cNvPr id="1688607" name="Line 31"/>
          <p:cNvSpPr>
            <a:spLocks noChangeShapeType="1"/>
          </p:cNvSpPr>
          <p:nvPr/>
        </p:nvSpPr>
        <p:spPr bwMode="auto">
          <a:xfrm>
            <a:off x="4419600" y="2133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8608" name="Text Box 32"/>
          <p:cNvSpPr txBox="1">
            <a:spLocks noChangeArrowheads="1"/>
          </p:cNvSpPr>
          <p:nvPr/>
        </p:nvSpPr>
        <p:spPr bwMode="auto">
          <a:xfrm>
            <a:off x="4876800" y="3200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P3</a:t>
            </a:r>
          </a:p>
        </p:txBody>
      </p:sp>
      <p:sp>
        <p:nvSpPr>
          <p:cNvPr id="1688609" name="Text Box 33"/>
          <p:cNvSpPr txBox="1">
            <a:spLocks noChangeArrowheads="1"/>
          </p:cNvSpPr>
          <p:nvPr/>
        </p:nvSpPr>
        <p:spPr bwMode="auto">
          <a:xfrm>
            <a:off x="7239000" y="3352800"/>
            <a:ext cx="14478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DFA already minimal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596" grpId="0"/>
      <p:bldP spid="1688597" grpId="0"/>
      <p:bldP spid="1688598" grpId="0" animBg="1"/>
      <p:bldP spid="1688599" grpId="0" animBg="1"/>
      <p:bldP spid="1688600" grpId="0"/>
      <p:bldP spid="1688601" grpId="0"/>
      <p:bldP spid="1688602" grpId="0"/>
      <p:bldP spid="1688603" grpId="0"/>
      <p:bldP spid="1688604" grpId="0"/>
      <p:bldP spid="1688605" grpId="0"/>
      <p:bldP spid="1688606" grpId="0"/>
      <p:bldP spid="1688607" grpId="0" animBg="1"/>
      <p:bldP spid="1688608" grpId="0"/>
      <p:bldP spid="16886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72BA35-6E48-4C44-85E0-ACF5C9067CB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Complement of DFA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/>
              <a:t>Given a DFA accepting language L, how can we create a DFA accepting its complement?</a:t>
            </a:r>
          </a:p>
          <a:p>
            <a:pPr lvl="1" eaLnBrk="1" hangingPunct="1"/>
            <a:r>
              <a:rPr lang="en-US" smtClean="0"/>
              <a:t>Example DFA</a:t>
            </a:r>
          </a:p>
          <a:p>
            <a:pPr lvl="2" eaLnBrk="1" hangingPunct="1"/>
            <a:r>
              <a:rPr lang="en-US" smtClean="0"/>
              <a:t>Σ = {a,b}</a:t>
            </a:r>
          </a:p>
        </p:txBody>
      </p:sp>
      <p:pic>
        <p:nvPicPr>
          <p:cNvPr id="98309" name="Picture 4" descr="dfa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114800"/>
            <a:ext cx="33528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73A62-DE04-432F-8043-2157D84CD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68098" name="Text Box 2"/>
          <p:cNvSpPr txBox="1">
            <a:spLocks noChangeArrowheads="1"/>
          </p:cNvSpPr>
          <p:nvPr/>
        </p:nvSpPr>
        <p:spPr bwMode="auto">
          <a:xfrm>
            <a:off x="6172200" y="5791200"/>
            <a:ext cx="641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{E}</a:t>
            </a:r>
          </a:p>
        </p:txBody>
      </p:sp>
      <p:sp>
        <p:nvSpPr>
          <p:cNvPr id="1668099" name="Text Box 3"/>
          <p:cNvSpPr txBox="1">
            <a:spLocks noChangeArrowheads="1"/>
          </p:cNvSpPr>
          <p:nvPr/>
        </p:nvSpPr>
        <p:spPr bwMode="auto">
          <a:xfrm>
            <a:off x="5105400" y="5791200"/>
            <a:ext cx="1098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{C,D},</a:t>
            </a:r>
          </a:p>
        </p:txBody>
      </p:sp>
      <p:sp>
        <p:nvSpPr>
          <p:cNvPr id="1668100" name="Text Box 4"/>
          <p:cNvSpPr txBox="1">
            <a:spLocks noChangeArrowheads="1"/>
          </p:cNvSpPr>
          <p:nvPr/>
        </p:nvSpPr>
        <p:spPr bwMode="auto">
          <a:xfrm>
            <a:off x="3794125" y="5794375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{B,D,E},</a:t>
            </a:r>
          </a:p>
        </p:txBody>
      </p:sp>
      <p:sp>
        <p:nvSpPr>
          <p:cNvPr id="1668101" name="Text Box 5"/>
          <p:cNvSpPr txBox="1">
            <a:spLocks noChangeArrowheads="1"/>
          </p:cNvSpPr>
          <p:nvPr/>
        </p:nvSpPr>
        <p:spPr bwMode="auto">
          <a:xfrm>
            <a:off x="1828800" y="5791200"/>
            <a:ext cx="5715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 = { {A,E},                    }</a:t>
            </a:r>
          </a:p>
        </p:txBody>
      </p:sp>
      <p:sp>
        <p:nvSpPr>
          <p:cNvPr id="1668102" name="Rectangle 6"/>
          <p:cNvSpPr>
            <a:spLocks noChangeArrowheads="1"/>
          </p:cNvSpPr>
          <p:nvPr/>
        </p:nvSpPr>
        <p:spPr bwMode="auto">
          <a:xfrm>
            <a:off x="6223000" y="5791200"/>
            <a:ext cx="533400" cy="38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8103" name="Rectangle 7"/>
          <p:cNvSpPr>
            <a:spLocks noChangeArrowheads="1"/>
          </p:cNvSpPr>
          <p:nvPr/>
        </p:nvSpPr>
        <p:spPr bwMode="auto">
          <a:xfrm>
            <a:off x="5181600" y="5791200"/>
            <a:ext cx="762000" cy="38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8104" name="Rectangle 8"/>
          <p:cNvSpPr>
            <a:spLocks noChangeArrowheads="1"/>
          </p:cNvSpPr>
          <p:nvPr/>
        </p:nvSpPr>
        <p:spPr bwMode="auto">
          <a:xfrm>
            <a:off x="3886200" y="5791200"/>
            <a:ext cx="1066800" cy="38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8105" name="Rectangle 9"/>
          <p:cNvSpPr>
            <a:spLocks noChangeArrowheads="1"/>
          </p:cNvSpPr>
          <p:nvPr/>
        </p:nvSpPr>
        <p:spPr bwMode="auto">
          <a:xfrm>
            <a:off x="2767013" y="5784850"/>
            <a:ext cx="762000" cy="409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49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NFA </a:t>
            </a:r>
            <a:r>
              <a:rPr lang="en-US" smtClean="0">
                <a:sym typeface="Symbol" pitchFamily="18" charset="2"/>
              </a:rPr>
              <a:t> DFA Example 3</a:t>
            </a:r>
          </a:p>
        </p:txBody>
      </p:sp>
      <p:sp>
        <p:nvSpPr>
          <p:cNvPr id="63500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NFA</a:t>
            </a:r>
          </a:p>
        </p:txBody>
      </p:sp>
      <p:sp>
        <p:nvSpPr>
          <p:cNvPr id="63501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</a:t>
            </a:r>
          </a:p>
        </p:txBody>
      </p:sp>
      <p:pic>
        <p:nvPicPr>
          <p:cNvPr id="63502" name="Picture 13" descr="nfa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8735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8110" name="Oval 14"/>
          <p:cNvSpPr>
            <a:spLocks noChangeArrowheads="1"/>
          </p:cNvSpPr>
          <p:nvPr/>
        </p:nvSpPr>
        <p:spPr bwMode="auto">
          <a:xfrm>
            <a:off x="5108575" y="2724150"/>
            <a:ext cx="682625" cy="4937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68111" name="Text Box 15"/>
          <p:cNvSpPr txBox="1">
            <a:spLocks noChangeArrowheads="1"/>
          </p:cNvSpPr>
          <p:nvPr/>
        </p:nvSpPr>
        <p:spPr bwMode="auto">
          <a:xfrm>
            <a:off x="4997450" y="2757488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{A,E}</a:t>
            </a:r>
          </a:p>
        </p:txBody>
      </p:sp>
      <p:sp>
        <p:nvSpPr>
          <p:cNvPr id="1668112" name="Oval 16"/>
          <p:cNvSpPr>
            <a:spLocks noChangeArrowheads="1"/>
          </p:cNvSpPr>
          <p:nvPr/>
        </p:nvSpPr>
        <p:spPr bwMode="auto">
          <a:xfrm>
            <a:off x="6554788" y="2133600"/>
            <a:ext cx="1141412" cy="4937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68113" name="Oval 17"/>
          <p:cNvSpPr>
            <a:spLocks noChangeArrowheads="1"/>
          </p:cNvSpPr>
          <p:nvPr/>
        </p:nvSpPr>
        <p:spPr bwMode="auto">
          <a:xfrm>
            <a:off x="6629400" y="3467100"/>
            <a:ext cx="684213" cy="4937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68114" name="Line 18"/>
          <p:cNvSpPr>
            <a:spLocks noChangeShapeType="1"/>
          </p:cNvSpPr>
          <p:nvPr/>
        </p:nvSpPr>
        <p:spPr bwMode="auto">
          <a:xfrm>
            <a:off x="4724400" y="25908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15" name="Line 19"/>
          <p:cNvSpPr>
            <a:spLocks noChangeShapeType="1"/>
          </p:cNvSpPr>
          <p:nvPr/>
        </p:nvSpPr>
        <p:spPr bwMode="auto">
          <a:xfrm flipV="1">
            <a:off x="5638800" y="24384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8116" name="Text Box 20"/>
          <p:cNvSpPr txBox="1">
            <a:spLocks noChangeArrowheads="1"/>
          </p:cNvSpPr>
          <p:nvPr/>
        </p:nvSpPr>
        <p:spPr bwMode="auto">
          <a:xfrm>
            <a:off x="6537325" y="2190750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{B,D,E}</a:t>
            </a:r>
          </a:p>
        </p:txBody>
      </p:sp>
      <p:sp>
        <p:nvSpPr>
          <p:cNvPr id="1668117" name="Text Box 21"/>
          <p:cNvSpPr txBox="1">
            <a:spLocks noChangeArrowheads="1"/>
          </p:cNvSpPr>
          <p:nvPr/>
        </p:nvSpPr>
        <p:spPr bwMode="auto">
          <a:xfrm>
            <a:off x="5775325" y="2343150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3733800" y="5705475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8119" name="Line 23"/>
          <p:cNvSpPr>
            <a:spLocks noChangeShapeType="1"/>
          </p:cNvSpPr>
          <p:nvPr/>
        </p:nvSpPr>
        <p:spPr bwMode="auto">
          <a:xfrm>
            <a:off x="5638800" y="31242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8120" name="Text Box 24"/>
          <p:cNvSpPr txBox="1">
            <a:spLocks noChangeArrowheads="1"/>
          </p:cNvSpPr>
          <p:nvPr/>
        </p:nvSpPr>
        <p:spPr bwMode="auto">
          <a:xfrm>
            <a:off x="6521450" y="3505200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{C,D}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4937125" y="5781675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8122" name="Text Box 26"/>
          <p:cNvSpPr txBox="1">
            <a:spLocks noChangeArrowheads="1"/>
          </p:cNvSpPr>
          <p:nvPr/>
        </p:nvSpPr>
        <p:spPr bwMode="auto">
          <a:xfrm>
            <a:off x="5699125" y="3257550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68123" name="Line 27"/>
          <p:cNvSpPr>
            <a:spLocks noChangeShapeType="1"/>
          </p:cNvSpPr>
          <p:nvPr/>
        </p:nvSpPr>
        <p:spPr bwMode="auto">
          <a:xfrm flipH="1">
            <a:off x="7010400" y="2590800"/>
            <a:ext cx="76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24" name="Text Box 28"/>
          <p:cNvSpPr txBox="1">
            <a:spLocks noChangeArrowheads="1"/>
          </p:cNvSpPr>
          <p:nvPr/>
        </p:nvSpPr>
        <p:spPr bwMode="auto">
          <a:xfrm>
            <a:off x="6689725" y="2876550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68125" name="Oval 29"/>
          <p:cNvSpPr>
            <a:spLocks noChangeArrowheads="1"/>
          </p:cNvSpPr>
          <p:nvPr/>
        </p:nvSpPr>
        <p:spPr bwMode="auto">
          <a:xfrm>
            <a:off x="8077200" y="2819400"/>
            <a:ext cx="685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26" name="Line 30"/>
          <p:cNvSpPr>
            <a:spLocks noChangeShapeType="1"/>
          </p:cNvSpPr>
          <p:nvPr/>
        </p:nvSpPr>
        <p:spPr bwMode="auto">
          <a:xfrm>
            <a:off x="7620000" y="25146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27" name="Text Box 31"/>
          <p:cNvSpPr txBox="1">
            <a:spLocks noChangeArrowheads="1"/>
          </p:cNvSpPr>
          <p:nvPr/>
        </p:nvSpPr>
        <p:spPr bwMode="auto">
          <a:xfrm>
            <a:off x="8061325" y="287655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{E}</a:t>
            </a:r>
          </a:p>
        </p:txBody>
      </p:sp>
      <p:sp>
        <p:nvSpPr>
          <p:cNvPr id="1668128" name="Text Box 32"/>
          <p:cNvSpPr txBox="1">
            <a:spLocks noChangeArrowheads="1"/>
          </p:cNvSpPr>
          <p:nvPr/>
        </p:nvSpPr>
        <p:spPr bwMode="auto">
          <a:xfrm>
            <a:off x="7832725" y="2343150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68129" name="Line 33"/>
          <p:cNvSpPr>
            <a:spLocks noChangeShapeType="1"/>
          </p:cNvSpPr>
          <p:nvPr/>
        </p:nvSpPr>
        <p:spPr bwMode="auto">
          <a:xfrm flipH="1">
            <a:off x="72390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30" name="Text Box 34"/>
          <p:cNvSpPr txBox="1">
            <a:spLocks noChangeArrowheads="1"/>
          </p:cNvSpPr>
          <p:nvPr/>
        </p:nvSpPr>
        <p:spPr bwMode="auto">
          <a:xfrm>
            <a:off x="7375525" y="3105150"/>
            <a:ext cx="320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68131" name="Freeform 35"/>
          <p:cNvSpPr>
            <a:spLocks/>
          </p:cNvSpPr>
          <p:nvPr/>
        </p:nvSpPr>
        <p:spPr bwMode="auto">
          <a:xfrm>
            <a:off x="8445500" y="2565400"/>
            <a:ext cx="330200" cy="330200"/>
          </a:xfrm>
          <a:custGeom>
            <a:avLst/>
            <a:gdLst>
              <a:gd name="T0" fmla="*/ 2147483647 w 208"/>
              <a:gd name="T1" fmla="*/ 2147483647 h 208"/>
              <a:gd name="T2" fmla="*/ 2147483647 w 208"/>
              <a:gd name="T3" fmla="*/ 2147483647 h 208"/>
              <a:gd name="T4" fmla="*/ 2147483647 w 208"/>
              <a:gd name="T5" fmla="*/ 2147483647 h 208"/>
              <a:gd name="T6" fmla="*/ 2147483647 w 208"/>
              <a:gd name="T7" fmla="*/ 2147483647 h 208"/>
              <a:gd name="T8" fmla="*/ 2147483647 w 208"/>
              <a:gd name="T9" fmla="*/ 2147483647 h 208"/>
              <a:gd name="T10" fmla="*/ 2147483647 w 208"/>
              <a:gd name="T11" fmla="*/ 2147483647 h 208"/>
              <a:gd name="T12" fmla="*/ 2147483647 w 208"/>
              <a:gd name="T13" fmla="*/ 2147483647 h 2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8"/>
              <a:gd name="T22" fmla="*/ 0 h 208"/>
              <a:gd name="T23" fmla="*/ 208 w 208"/>
              <a:gd name="T24" fmla="*/ 208 h 2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8" h="208">
                <a:moveTo>
                  <a:pt x="152" y="208"/>
                </a:moveTo>
                <a:cubicBezTo>
                  <a:pt x="172" y="196"/>
                  <a:pt x="192" y="184"/>
                  <a:pt x="200" y="160"/>
                </a:cubicBezTo>
                <a:cubicBezTo>
                  <a:pt x="208" y="136"/>
                  <a:pt x="208" y="88"/>
                  <a:pt x="200" y="64"/>
                </a:cubicBezTo>
                <a:cubicBezTo>
                  <a:pt x="192" y="40"/>
                  <a:pt x="176" y="24"/>
                  <a:pt x="152" y="16"/>
                </a:cubicBezTo>
                <a:cubicBezTo>
                  <a:pt x="128" y="8"/>
                  <a:pt x="80" y="0"/>
                  <a:pt x="56" y="16"/>
                </a:cubicBezTo>
                <a:cubicBezTo>
                  <a:pt x="32" y="32"/>
                  <a:pt x="16" y="88"/>
                  <a:pt x="8" y="112"/>
                </a:cubicBezTo>
                <a:cubicBezTo>
                  <a:pt x="0" y="136"/>
                  <a:pt x="4" y="148"/>
                  <a:pt x="8" y="16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32" name="Text Box 36"/>
          <p:cNvSpPr txBox="1">
            <a:spLocks noChangeArrowheads="1"/>
          </p:cNvSpPr>
          <p:nvPr/>
        </p:nvSpPr>
        <p:spPr bwMode="auto">
          <a:xfrm>
            <a:off x="8442325" y="2300288"/>
            <a:ext cx="320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68133" name="Oval 37"/>
          <p:cNvSpPr>
            <a:spLocks noChangeArrowheads="1"/>
          </p:cNvSpPr>
          <p:nvPr/>
        </p:nvSpPr>
        <p:spPr bwMode="auto">
          <a:xfrm>
            <a:off x="6477000" y="2057400"/>
            <a:ext cx="12954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8134" name="Oval 38"/>
          <p:cNvSpPr>
            <a:spLocks noChangeArrowheads="1"/>
          </p:cNvSpPr>
          <p:nvPr/>
        </p:nvSpPr>
        <p:spPr bwMode="auto">
          <a:xfrm>
            <a:off x="6553200" y="3352800"/>
            <a:ext cx="8382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098" grpId="0"/>
      <p:bldP spid="1668099" grpId="0"/>
      <p:bldP spid="1668100" grpId="0"/>
      <p:bldP spid="1668101" grpId="0"/>
      <p:bldP spid="1668102" grpId="0" animBg="1"/>
      <p:bldP spid="1668103" grpId="0" animBg="1"/>
      <p:bldP spid="1668104" grpId="0" animBg="1"/>
      <p:bldP spid="1668105" grpId="0" animBg="1"/>
      <p:bldP spid="1668110" grpId="0" animBg="1"/>
      <p:bldP spid="1668111" grpId="0"/>
      <p:bldP spid="1668112" grpId="0" animBg="1"/>
      <p:bldP spid="1668113" grpId="0" animBg="1"/>
      <p:bldP spid="1668114" grpId="0" animBg="1"/>
      <p:bldP spid="1668115" grpId="0" animBg="1"/>
      <p:bldP spid="1668116" grpId="0"/>
      <p:bldP spid="1668117" grpId="0"/>
      <p:bldP spid="1668119" grpId="0" animBg="1"/>
      <p:bldP spid="1668120" grpId="0"/>
      <p:bldP spid="1668122" grpId="0"/>
      <p:bldP spid="1668123" grpId="0" animBg="1"/>
      <p:bldP spid="1668124" grpId="0"/>
      <p:bldP spid="1668125" grpId="0" animBg="1"/>
      <p:bldP spid="1668126" grpId="0" animBg="1"/>
      <p:bldP spid="1668127" grpId="0"/>
      <p:bldP spid="1668128" grpId="0"/>
      <p:bldP spid="1668129" grpId="0" animBg="1"/>
      <p:bldP spid="1668130" grpId="0"/>
      <p:bldP spid="1668131" grpId="0" animBg="1"/>
      <p:bldP spid="1668132" grpId="0"/>
      <p:bldP spid="1668133" grpId="0" animBg="1"/>
      <p:bldP spid="16681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C9791-9E9D-4EED-9CAC-55F3581B381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Complement of DFA (cont.)</a:t>
            </a:r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/>
              <a:t>Algorithm:</a:t>
            </a:r>
          </a:p>
          <a:p>
            <a:pPr lvl="1" eaLnBrk="1" hangingPunct="1"/>
            <a:r>
              <a:rPr lang="en-US" smtClean="0"/>
              <a:t>Add explicit transitions to a dead state</a:t>
            </a:r>
          </a:p>
          <a:p>
            <a:pPr lvl="1" eaLnBrk="1" hangingPunct="1"/>
            <a:r>
              <a:rPr lang="en-US" smtClean="0"/>
              <a:t>Change every final state to a nonfinal state and every nonfinal state to a final state</a:t>
            </a:r>
          </a:p>
          <a:p>
            <a:pPr eaLnBrk="1" hangingPunct="1"/>
            <a:r>
              <a:rPr lang="en-US" smtClean="0"/>
              <a:t>Note this </a:t>
            </a:r>
            <a:r>
              <a:rPr lang="en-US" b="1" smtClean="0">
                <a:solidFill>
                  <a:srgbClr val="000000"/>
                </a:solidFill>
              </a:rPr>
              <a:t>only</a:t>
            </a:r>
            <a:r>
              <a:rPr lang="en-US" smtClean="0"/>
              <a:t> works with DFAs</a:t>
            </a:r>
          </a:p>
          <a:p>
            <a:pPr lvl="1" eaLnBrk="1" hangingPunct="1"/>
            <a:r>
              <a:rPr lang="en-US" smtClean="0"/>
              <a:t>Why not with NFAs?</a:t>
            </a:r>
          </a:p>
          <a:p>
            <a:pPr eaLnBrk="1" hangingPunct="1"/>
            <a:endParaRPr lang="en-US" smtClean="0"/>
          </a:p>
        </p:txBody>
      </p:sp>
      <p:pic>
        <p:nvPicPr>
          <p:cNvPr id="100357" name="Picture 4" descr="df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267200"/>
            <a:ext cx="4648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8" name="Line 5"/>
          <p:cNvSpPr>
            <a:spLocks noChangeShapeType="1"/>
          </p:cNvSpPr>
          <p:nvPr/>
        </p:nvSpPr>
        <p:spPr bwMode="auto">
          <a:xfrm>
            <a:off x="2057400" y="48768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0772F7-780A-4C8A-B3E6-E509F1451B4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mtClean="0"/>
              <a:t>Make the DFA which accepts the complement of the language accepted by the DFA below.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102405" name="Picture 4" descr="ru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71800"/>
            <a:ext cx="63246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4725" name="Oval 5"/>
          <p:cNvSpPr>
            <a:spLocks noChangeArrowheads="1"/>
          </p:cNvSpPr>
          <p:nvPr/>
        </p:nvSpPr>
        <p:spPr bwMode="auto">
          <a:xfrm>
            <a:off x="1381125" y="37623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4726" name="Oval 6"/>
          <p:cNvSpPr>
            <a:spLocks noChangeArrowheads="1"/>
          </p:cNvSpPr>
          <p:nvPr/>
        </p:nvSpPr>
        <p:spPr bwMode="auto">
          <a:xfrm>
            <a:off x="4791075" y="37623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4727" name="Oval 7"/>
          <p:cNvSpPr>
            <a:spLocks noChangeArrowheads="1"/>
          </p:cNvSpPr>
          <p:nvPr/>
        </p:nvSpPr>
        <p:spPr bwMode="auto">
          <a:xfrm>
            <a:off x="3076575" y="37623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4728" name="Oval 8"/>
          <p:cNvSpPr>
            <a:spLocks noChangeArrowheads="1"/>
          </p:cNvSpPr>
          <p:nvPr/>
        </p:nvSpPr>
        <p:spPr bwMode="auto">
          <a:xfrm>
            <a:off x="6553200" y="3810000"/>
            <a:ext cx="8382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94729" name="Text Box 9"/>
          <p:cNvSpPr txBox="1">
            <a:spLocks noChangeArrowheads="1"/>
          </p:cNvSpPr>
          <p:nvPr/>
        </p:nvSpPr>
        <p:spPr bwMode="auto">
          <a:xfrm>
            <a:off x="6705600" y="40386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5" grpId="0" animBg="1"/>
      <p:bldP spid="1694726" grpId="0" animBg="1"/>
      <p:bldP spid="1694727" grpId="0" animBg="1"/>
      <p:bldP spid="1694728" grpId="0" animBg="1"/>
      <p:bldP spid="16947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D1513E-BAA2-4809-B9D2-B26FB949190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Reducing DFAs to REs</a:t>
            </a: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idea</a:t>
            </a:r>
          </a:p>
          <a:p>
            <a:pPr lvl="1" eaLnBrk="1" hangingPunct="1"/>
            <a:r>
              <a:rPr lang="en-US" smtClean="0"/>
              <a:t>Remove states one by one, labeling transitions with regular expressions</a:t>
            </a:r>
          </a:p>
          <a:p>
            <a:pPr lvl="1" eaLnBrk="1" hangingPunct="1"/>
            <a:r>
              <a:rPr lang="en-US" smtClean="0"/>
              <a:t>When two states are left (start and final), the transition label is the regular expression for the DFA</a:t>
            </a:r>
          </a:p>
        </p:txBody>
      </p:sp>
      <p:pic>
        <p:nvPicPr>
          <p:cNvPr id="104453" name="Picture 4" descr="dfa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91000"/>
            <a:ext cx="3873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5" descr="df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572000"/>
            <a:ext cx="3873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298E69-3914-4C88-BAE1-18CAB8B2443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Relating REs to DFAs and NFAs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want to convert between these?</a:t>
            </a:r>
          </a:p>
          <a:p>
            <a:pPr lvl="1" eaLnBrk="1" hangingPunct="1"/>
            <a:r>
              <a:rPr lang="en-US" smtClean="0"/>
              <a:t>Can make it easier to express ideas</a:t>
            </a:r>
          </a:p>
          <a:p>
            <a:pPr lvl="1" eaLnBrk="1" hangingPunct="1"/>
            <a:r>
              <a:rPr lang="en-US" smtClean="0"/>
              <a:t>Can be easier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8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E3783-30F2-47F0-8C8D-A2C006B582A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DFAs and NFAs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153400" cy="4876800"/>
          </a:xfrm>
        </p:spPr>
        <p:txBody>
          <a:bodyPr/>
          <a:lstStyle/>
          <a:p>
            <a:pPr eaLnBrk="1" hangingPunct="1"/>
            <a:r>
              <a:rPr lang="en-US" smtClean="0"/>
              <a:t>Any string from {A} to either {D} or {CD} represents a path from A to D in the original NFA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smtClean="0"/>
          </a:p>
        </p:txBody>
      </p:sp>
      <p:pic>
        <p:nvPicPr>
          <p:cNvPr id="65541" name="Picture 4" descr="0140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67025"/>
            <a:ext cx="2895600" cy="24050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5542" name="Picture 5" descr="014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878138"/>
            <a:ext cx="4191000" cy="2239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1981200" y="53340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NFA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507B-DDAD-4AD9-940E-ED671433564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DFAs and NFAs (cont.)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reduce any NFA to a DFA using subset alg.</a:t>
            </a:r>
          </a:p>
          <a:p>
            <a:pPr eaLnBrk="1" hangingPunct="1"/>
            <a:r>
              <a:rPr lang="en-US" smtClean="0"/>
              <a:t>How many states in the DFA?</a:t>
            </a:r>
          </a:p>
          <a:p>
            <a:pPr lvl="1" eaLnBrk="1" hangingPunct="1"/>
            <a:r>
              <a:rPr lang="en-US" smtClean="0"/>
              <a:t>Each DFA state is a subset of the set of NFA states</a:t>
            </a:r>
          </a:p>
          <a:p>
            <a:pPr lvl="1" eaLnBrk="1" hangingPunct="1"/>
            <a:r>
              <a:rPr lang="en-US" smtClean="0"/>
              <a:t>Given NFA with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 states, DFA may have </a:t>
            </a:r>
            <a:r>
              <a:rPr lang="en-US" smtClean="0">
                <a:solidFill>
                  <a:srgbClr val="0000FF"/>
                </a:solidFill>
              </a:rPr>
              <a:t>2</a:t>
            </a:r>
            <a:r>
              <a:rPr lang="en-US" baseline="30000" smtClean="0">
                <a:solidFill>
                  <a:srgbClr val="0000FF"/>
                </a:solidFill>
              </a:rPr>
              <a:t>n</a:t>
            </a:r>
            <a:r>
              <a:rPr lang="en-US" smtClean="0"/>
              <a:t> states</a:t>
            </a:r>
          </a:p>
          <a:p>
            <a:pPr lvl="2" eaLnBrk="1" hangingPunct="1"/>
            <a:r>
              <a:rPr lang="en-US" smtClean="0"/>
              <a:t>Since a set with n items may have 2</a:t>
            </a:r>
            <a:r>
              <a:rPr lang="en-US" baseline="30000" smtClean="0"/>
              <a:t>n</a:t>
            </a:r>
            <a:r>
              <a:rPr lang="en-US" smtClean="0"/>
              <a:t> subsets</a:t>
            </a:r>
          </a:p>
          <a:p>
            <a:pPr lvl="1" eaLnBrk="1" hangingPunct="1"/>
            <a:r>
              <a:rPr lang="en-US" smtClean="0"/>
              <a:t>Corollary</a:t>
            </a:r>
          </a:p>
          <a:p>
            <a:pPr lvl="2" eaLnBrk="1" hangingPunct="1"/>
            <a:r>
              <a:rPr lang="en-US" smtClean="0"/>
              <a:t>Reducing a NFA with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r>
              <a:rPr lang="en-US" smtClean="0"/>
              <a:t> states may be O(</a:t>
            </a:r>
            <a:r>
              <a:rPr lang="en-US" smtClean="0">
                <a:solidFill>
                  <a:srgbClr val="0000FF"/>
                </a:solidFill>
              </a:rPr>
              <a:t>2</a:t>
            </a:r>
            <a:r>
              <a:rPr lang="en-US" baseline="30000" smtClean="0">
                <a:solidFill>
                  <a:srgbClr val="0000FF"/>
                </a:solidFill>
              </a:rPr>
              <a:t>n</a:t>
            </a:r>
            <a:r>
              <a:rPr lang="en-US" smtClean="0"/>
              <a:t>)</a:t>
            </a:r>
            <a:endParaRPr lang="en-US" b="1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CMSC 330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B9473-DCEB-447D-B9D4-B8C79DB76611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DFAs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429000" y="1447800"/>
            <a:ext cx="5486400" cy="50212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cur_state= 0;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while (1) {</a:t>
            </a:r>
          </a:p>
          <a:p>
            <a:pPr eaLnBrk="0" hangingPunct="0"/>
            <a:endParaRPr lang="en-US" sz="1200">
              <a:solidFill>
                <a:srgbClr val="000000"/>
              </a:solidFill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symbol= getchar();</a:t>
            </a:r>
          </a:p>
          <a:p>
            <a:pPr eaLnBrk="0" hangingPunct="0"/>
            <a:endParaRPr lang="en-US" sz="1200">
              <a:solidFill>
                <a:srgbClr val="000000"/>
              </a:solidFill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switch (cur_state) {</a:t>
            </a:r>
          </a:p>
          <a:p>
            <a:pPr eaLnBrk="0" hangingPunct="0"/>
            <a:endParaRPr lang="en-US" sz="1200">
              <a:solidFill>
                <a:srgbClr val="000000"/>
              </a:solidFill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case 0: switch (symbol) {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'0':  cur_state= 0; break;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'1':  cur_state= 1; break;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'\n': printf("rejected\n"); return 0;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default:   printf("rejected\n"); return 0;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}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break;</a:t>
            </a:r>
          </a:p>
          <a:p>
            <a:pPr eaLnBrk="0" hangingPunct="0"/>
            <a:endParaRPr lang="en-US" sz="1200">
              <a:solidFill>
                <a:srgbClr val="000000"/>
              </a:solidFill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case 1: switch (symbol) {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'0':  cur_state= 0; break;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'1':  cur_state= 1; break;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case '\n': printf("accepted\n"); return 1;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 default:   printf("rejected\n"); return 0;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}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break;</a:t>
            </a:r>
          </a:p>
          <a:p>
            <a:pPr eaLnBrk="0" hangingPunct="0"/>
            <a:endParaRPr lang="en-US" sz="1200">
              <a:solidFill>
                <a:srgbClr val="000000"/>
              </a:solidFill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default: printf("unknown state; I'm confused\n");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           break;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  }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69637" name="Picture 6" descr="ru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2743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381000" y="1752600"/>
            <a:ext cx="2819400" cy="1373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0">
                <a:solidFill>
                  <a:srgbClr val="000000"/>
                </a:solidFill>
                <a:latin typeface="Arial" charset="0"/>
              </a:rPr>
              <a:t>It's easy to build a program which mimics a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CMSC 330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9ED60-955B-4533-BE88-E0E36A5E5651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DFAs (Alternative)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Alternatively, use generic table-driven DFA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</a:t>
            </a:r>
            <a:r>
              <a:rPr lang="en-US" smtClean="0"/>
              <a:t> is just an integer</a:t>
            </a:r>
          </a:p>
          <a:p>
            <a:pPr lvl="1" eaLnBrk="1" hangingPunct="1"/>
            <a:r>
              <a:rPr lang="en-US" smtClean="0"/>
              <a:t>represent </a:t>
            </a:r>
            <a:r>
              <a:rPr lang="en-US" smtClean="0">
                <a:solidFill>
                  <a:srgbClr val="0000FF"/>
                </a:solidFill>
              </a:rPr>
              <a:t>δ</a:t>
            </a:r>
            <a:r>
              <a:rPr lang="en-US" smtClean="0"/>
              <a:t> using arrays or hash tables</a:t>
            </a:r>
          </a:p>
          <a:p>
            <a:pPr lvl="1" eaLnBrk="1" hangingPunct="1"/>
            <a:r>
              <a:rPr lang="en-US" smtClean="0"/>
              <a:t>represent </a:t>
            </a:r>
            <a:r>
              <a:rPr lang="en-US" smtClean="0">
                <a:solidFill>
                  <a:srgbClr val="0000FF"/>
                </a:solidFill>
              </a:rPr>
              <a:t>F</a:t>
            </a:r>
            <a:r>
              <a:rPr lang="en-US" smtClean="0"/>
              <a:t> as a set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1143000" y="2057400"/>
            <a:ext cx="5943600" cy="2416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given components (Σ, Q, q</a:t>
            </a:r>
            <a:r>
              <a:rPr lang="en-US" b="0" baseline="-250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, F, δ) of a DFA:</a:t>
            </a: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q </a:t>
            </a:r>
            <a:r>
              <a:rPr lang="en-US" b="0">
                <a:solidFill>
                  <a:srgbClr val="0000FF"/>
                </a:solidFill>
              </a:rPr>
              <a:t>:=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 q</a:t>
            </a:r>
            <a:r>
              <a:rPr lang="en-US" b="0" baseline="-25000">
                <a:solidFill>
                  <a:srgbClr val="0000FF"/>
                </a:solidFill>
                <a:latin typeface="Arial" charset="0"/>
              </a:rPr>
              <a:t>0</a:t>
            </a:r>
            <a:endParaRPr lang="en-US" b="0">
              <a:solidFill>
                <a:srgbClr val="0000FF"/>
              </a:solidFill>
              <a:latin typeface="Arial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while (there exists another symbol s of the input string)</a:t>
            </a: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    q := δ(q, s)</a:t>
            </a: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if q</a:t>
            </a:r>
            <a:r>
              <a:rPr lang="en-US" b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∊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F then</a:t>
            </a: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    accept</a:t>
            </a:r>
          </a:p>
          <a:p>
            <a:pPr eaLnBrk="0" hangingPunct="0">
              <a:lnSpc>
                <a:spcPct val="1200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else 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2158FC-0ADA-4B96-BDF2-DBE894B05ABB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Time of Algorithm</a:t>
            </a:r>
          </a:p>
        </p:txBody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029200"/>
          </a:xfrm>
        </p:spPr>
        <p:txBody>
          <a:bodyPr/>
          <a:lstStyle/>
          <a:p>
            <a:pPr eaLnBrk="1" hangingPunct="1"/>
            <a:r>
              <a:rPr lang="en-US" smtClean="0"/>
              <a:t>Given a string 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en-US" smtClean="0"/>
              <a:t>, how long does algorithm take to decide whether 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en-US" smtClean="0"/>
              <a:t> is accepted?</a:t>
            </a:r>
          </a:p>
          <a:p>
            <a:pPr lvl="1" eaLnBrk="1" hangingPunct="1"/>
            <a:r>
              <a:rPr lang="en-US" smtClean="0"/>
              <a:t>assume we can compute </a:t>
            </a:r>
            <a:r>
              <a:rPr lang="en-US" smtClean="0">
                <a:solidFill>
                  <a:srgbClr val="0000FF"/>
                </a:solidFill>
              </a:rPr>
              <a:t>δ(q0, c)</a:t>
            </a:r>
            <a:r>
              <a:rPr lang="en-US" smtClean="0"/>
              <a:t> in constant time</a:t>
            </a:r>
          </a:p>
          <a:p>
            <a:pPr lvl="1" eaLnBrk="1" hangingPunct="1"/>
            <a:r>
              <a:rPr lang="en-US" smtClean="0"/>
              <a:t>then the time per string 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en-US" smtClean="0"/>
              <a:t> to determine acceptance is </a:t>
            </a:r>
            <a:r>
              <a:rPr lang="en-US" smtClean="0">
                <a:solidFill>
                  <a:srgbClr val="0000FF"/>
                </a:solidFill>
              </a:rPr>
              <a:t>O(|s|)</a:t>
            </a:r>
            <a:endParaRPr lang="en-US" smtClean="0"/>
          </a:p>
          <a:p>
            <a:pPr lvl="1" eaLnBrk="1" hangingPunct="1"/>
            <a:r>
              <a:rPr lang="en-US" smtClean="0"/>
              <a:t>can’t get much faster!</a:t>
            </a:r>
          </a:p>
          <a:p>
            <a:pPr eaLnBrk="1" hangingPunct="1"/>
            <a:r>
              <a:rPr lang="en-US" smtClean="0"/>
              <a:t>But recall that constructing the DFA from the NFA constructed from the regular expression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may take </a:t>
            </a:r>
            <a:r>
              <a:rPr lang="en-US" smtClean="0">
                <a:solidFill>
                  <a:srgbClr val="0000FF"/>
                </a:solidFill>
              </a:rPr>
              <a:t>O(2</a:t>
            </a:r>
            <a:r>
              <a:rPr lang="en-US" baseline="30000" smtClean="0">
                <a:solidFill>
                  <a:srgbClr val="0000FF"/>
                </a:solidFill>
              </a:rPr>
              <a:t>|A|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 time</a:t>
            </a:r>
          </a:p>
          <a:p>
            <a:pPr lvl="1" eaLnBrk="1" hangingPunct="1"/>
            <a:r>
              <a:rPr lang="en-US" smtClean="0"/>
              <a:t>but this is usually not the case in practice</a:t>
            </a:r>
          </a:p>
          <a:p>
            <a:pPr eaLnBrk="1" hangingPunct="1"/>
            <a:r>
              <a:rPr lang="en-US" smtClean="0"/>
              <a:t>So there’s the initial overhead, but then accepting strings is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FA127-E9B1-447D-9B00-4491F1501A09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 in Practice</a:t>
            </a:r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 are typically “compiled” into tables for the generic algorithm</a:t>
            </a:r>
          </a:p>
          <a:p>
            <a:pPr lvl="1" eaLnBrk="1" hangingPunct="1"/>
            <a:r>
              <a:rPr lang="en-US" smtClean="0"/>
              <a:t>can think of this as a simple byte code interpreter</a:t>
            </a:r>
          </a:p>
          <a:p>
            <a:pPr lvl="1" eaLnBrk="1" hangingPunct="1"/>
            <a:r>
              <a:rPr lang="en-US" smtClean="0"/>
              <a:t>but really just a representation of </a:t>
            </a:r>
            <a:r>
              <a:rPr lang="en-US" smtClean="0">
                <a:solidFill>
                  <a:srgbClr val="0000FF"/>
                </a:solidFill>
              </a:rPr>
              <a:t>(Σ, Q</a:t>
            </a:r>
            <a:r>
              <a:rPr lang="en-US" baseline="-25000" smtClean="0">
                <a:solidFill>
                  <a:srgbClr val="0000FF"/>
                </a:solidFill>
              </a:rPr>
              <a:t>A</a:t>
            </a:r>
            <a:r>
              <a:rPr lang="en-US" smtClean="0">
                <a:solidFill>
                  <a:srgbClr val="0000FF"/>
                </a:solidFill>
              </a:rPr>
              <a:t>, q</a:t>
            </a:r>
            <a:r>
              <a:rPr lang="en-US" baseline="-25000" smtClean="0">
                <a:solidFill>
                  <a:srgbClr val="0000FF"/>
                </a:solidFill>
              </a:rPr>
              <a:t>A</a:t>
            </a:r>
            <a:r>
              <a:rPr lang="en-US" smtClean="0">
                <a:solidFill>
                  <a:srgbClr val="0000FF"/>
                </a:solidFill>
              </a:rPr>
              <a:t>, {f</a:t>
            </a:r>
            <a:r>
              <a:rPr lang="en-US" baseline="-25000" smtClean="0">
                <a:solidFill>
                  <a:srgbClr val="0000FF"/>
                </a:solidFill>
              </a:rPr>
              <a:t>A</a:t>
            </a:r>
            <a:r>
              <a:rPr lang="en-US" smtClean="0">
                <a:solidFill>
                  <a:srgbClr val="0000FF"/>
                </a:solidFill>
              </a:rPr>
              <a:t>}, δ</a:t>
            </a:r>
            <a:r>
              <a:rPr lang="en-US" baseline="-25000" smtClean="0">
                <a:solidFill>
                  <a:srgbClr val="0000FF"/>
                </a:solidFill>
              </a:rPr>
              <a:t>A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r>
              <a:rPr lang="en-US" smtClean="0"/>
              <a:t>, the  components of the DFA produced from the r.e.</a:t>
            </a:r>
          </a:p>
          <a:p>
            <a:pPr eaLnBrk="1" hangingPunct="1"/>
            <a:r>
              <a:rPr lang="en-US" smtClean="0"/>
              <a:t>Regular expression implementations often have extra constructs that are non-regular</a:t>
            </a:r>
          </a:p>
          <a:p>
            <a:pPr lvl="1" eaLnBrk="1" hangingPunct="1"/>
            <a:r>
              <a:rPr lang="en-US" smtClean="0"/>
              <a:t>i.e., can accept more than the regular languages</a:t>
            </a:r>
          </a:p>
          <a:p>
            <a:pPr lvl="1" eaLnBrk="1" hangingPunct="1"/>
            <a:r>
              <a:rPr lang="en-US" smtClean="0"/>
              <a:t>can be useful in certain cases</a:t>
            </a:r>
          </a:p>
          <a:p>
            <a:pPr lvl="1" eaLnBrk="1" hangingPunct="1"/>
            <a:r>
              <a:rPr lang="en-US" smtClean="0"/>
              <a:t>disadvantages: nonstandard, plus can have higher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alpha val="50000"/>
                  </a:schemeClr>
                </a:solidFill>
              </a:rPr>
              <a:t>CMSC 330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D7EE57-9622-4294-BFF8-75FDF9D081E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Minimizing DFA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from CS theory</a:t>
            </a:r>
          </a:p>
          <a:p>
            <a:pPr lvl="1" eaLnBrk="1" hangingPunct="1"/>
            <a:r>
              <a:rPr lang="en-US" smtClean="0"/>
              <a:t>Every regular language is recognizable by a minimum-state DFA that is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unique</a:t>
            </a:r>
            <a:r>
              <a:rPr lang="en-US" smtClean="0"/>
              <a:t> up to state names</a:t>
            </a:r>
          </a:p>
          <a:p>
            <a:pPr eaLnBrk="1" hangingPunct="1"/>
            <a:r>
              <a:rPr lang="en-US" smtClean="0"/>
              <a:t>In other words</a:t>
            </a:r>
          </a:p>
          <a:p>
            <a:pPr lvl="1" eaLnBrk="1" hangingPunct="1"/>
            <a:r>
              <a:rPr lang="en-US" smtClean="0"/>
              <a:t>For every DFA, there is a unique DFA with minimum number of states that accepts the same language</a:t>
            </a:r>
          </a:p>
          <a:p>
            <a:pPr lvl="1" eaLnBrk="1" hangingPunct="1"/>
            <a:r>
              <a:rPr lang="en-US" smtClean="0"/>
              <a:t>Two minimum-state DFAs have </a:t>
            </a:r>
            <a:r>
              <a:rPr lang="en-US" b="1" smtClean="0">
                <a:solidFill>
                  <a:srgbClr val="000000"/>
                </a:solidFill>
              </a:rPr>
              <a:t>same</a:t>
            </a:r>
            <a:r>
              <a:rPr lang="en-US" smtClean="0"/>
              <a:t> underlying shape</a:t>
            </a:r>
          </a:p>
        </p:txBody>
      </p:sp>
      <p:sp>
        <p:nvSpPr>
          <p:cNvPr id="1674244" name="Oval 4"/>
          <p:cNvSpPr>
            <a:spLocks noChangeArrowheads="1"/>
          </p:cNvSpPr>
          <p:nvPr/>
        </p:nvSpPr>
        <p:spPr bwMode="auto">
          <a:xfrm>
            <a:off x="762000" y="5105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45" name="Oval 5"/>
          <p:cNvSpPr>
            <a:spLocks noChangeArrowheads="1"/>
          </p:cNvSpPr>
          <p:nvPr/>
        </p:nvSpPr>
        <p:spPr bwMode="auto">
          <a:xfrm>
            <a:off x="2057400" y="5105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46" name="Oval 6"/>
          <p:cNvSpPr>
            <a:spLocks noChangeArrowheads="1"/>
          </p:cNvSpPr>
          <p:nvPr/>
        </p:nvSpPr>
        <p:spPr bwMode="auto">
          <a:xfrm>
            <a:off x="3352800" y="5105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2895600" y="5029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674248" name="Text Box 8"/>
          <p:cNvSpPr txBox="1">
            <a:spLocks noChangeArrowheads="1"/>
          </p:cNvSpPr>
          <p:nvPr/>
        </p:nvSpPr>
        <p:spPr bwMode="auto">
          <a:xfrm>
            <a:off x="914400" y="5334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S1</a:t>
            </a:r>
          </a:p>
        </p:txBody>
      </p:sp>
      <p:sp>
        <p:nvSpPr>
          <p:cNvPr id="1674249" name="Text Box 9"/>
          <p:cNvSpPr txBox="1">
            <a:spLocks noChangeArrowheads="1"/>
          </p:cNvSpPr>
          <p:nvPr/>
        </p:nvSpPr>
        <p:spPr bwMode="auto">
          <a:xfrm>
            <a:off x="2209800" y="5334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S2</a:t>
            </a:r>
          </a:p>
        </p:txBody>
      </p:sp>
      <p:sp>
        <p:nvSpPr>
          <p:cNvPr id="1674250" name="Line 10"/>
          <p:cNvSpPr>
            <a:spLocks noChangeShapeType="1"/>
          </p:cNvSpPr>
          <p:nvPr/>
        </p:nvSpPr>
        <p:spPr bwMode="auto">
          <a:xfrm>
            <a:off x="1600200" y="5562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51" name="Line 11"/>
          <p:cNvSpPr>
            <a:spLocks noChangeShapeType="1"/>
          </p:cNvSpPr>
          <p:nvPr/>
        </p:nvSpPr>
        <p:spPr bwMode="auto">
          <a:xfrm>
            <a:off x="2895600" y="5562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52" name="Line 12"/>
          <p:cNvSpPr>
            <a:spLocks noChangeShapeType="1"/>
          </p:cNvSpPr>
          <p:nvPr/>
        </p:nvSpPr>
        <p:spPr bwMode="auto">
          <a:xfrm>
            <a:off x="304800" y="5562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53" name="Text Box 13"/>
          <p:cNvSpPr txBox="1">
            <a:spLocks noChangeArrowheads="1"/>
          </p:cNvSpPr>
          <p:nvPr/>
        </p:nvSpPr>
        <p:spPr bwMode="auto">
          <a:xfrm>
            <a:off x="3505200" y="53340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S3</a:t>
            </a:r>
          </a:p>
        </p:txBody>
      </p:sp>
      <p:sp>
        <p:nvSpPr>
          <p:cNvPr id="1674254" name="Text Box 14"/>
          <p:cNvSpPr txBox="1">
            <a:spLocks noChangeArrowheads="1"/>
          </p:cNvSpPr>
          <p:nvPr/>
        </p:nvSpPr>
        <p:spPr bwMode="auto">
          <a:xfrm>
            <a:off x="1600200" y="5029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  <p:sp>
        <p:nvSpPr>
          <p:cNvPr id="1674255" name="Freeform 15"/>
          <p:cNvSpPr>
            <a:spLocks/>
          </p:cNvSpPr>
          <p:nvPr/>
        </p:nvSpPr>
        <p:spPr bwMode="auto">
          <a:xfrm flipH="1" flipV="1">
            <a:off x="1524000" y="5715000"/>
            <a:ext cx="1828800" cy="609600"/>
          </a:xfrm>
          <a:custGeom>
            <a:avLst/>
            <a:gdLst>
              <a:gd name="T0" fmla="*/ 2147483647 w 288"/>
              <a:gd name="T1" fmla="*/ 2147483647 h 336"/>
              <a:gd name="T2" fmla="*/ 2147483647 w 288"/>
              <a:gd name="T3" fmla="*/ 2147483647 h 336"/>
              <a:gd name="T4" fmla="*/ 2147483647 w 288"/>
              <a:gd name="T5" fmla="*/ 2147483647 h 336"/>
              <a:gd name="T6" fmla="*/ 0 w 28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36"/>
              <a:gd name="T14" fmla="*/ 288 w 28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36">
                <a:moveTo>
                  <a:pt x="288" y="336"/>
                </a:moveTo>
                <a:cubicBezTo>
                  <a:pt x="256" y="216"/>
                  <a:pt x="224" y="96"/>
                  <a:pt x="192" y="48"/>
                </a:cubicBezTo>
                <a:cubicBezTo>
                  <a:pt x="160" y="0"/>
                  <a:pt x="128" y="0"/>
                  <a:pt x="96" y="48"/>
                </a:cubicBezTo>
                <a:cubicBezTo>
                  <a:pt x="64" y="96"/>
                  <a:pt x="32" y="216"/>
                  <a:pt x="0" y="33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56" name="Oval 16"/>
          <p:cNvSpPr>
            <a:spLocks noChangeArrowheads="1"/>
          </p:cNvSpPr>
          <p:nvPr/>
        </p:nvSpPr>
        <p:spPr bwMode="auto">
          <a:xfrm>
            <a:off x="3429000" y="51816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57" name="Oval 17"/>
          <p:cNvSpPr>
            <a:spLocks noChangeArrowheads="1"/>
          </p:cNvSpPr>
          <p:nvPr/>
        </p:nvSpPr>
        <p:spPr bwMode="auto">
          <a:xfrm>
            <a:off x="5181600" y="4800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58" name="Oval 18"/>
          <p:cNvSpPr>
            <a:spLocks noChangeArrowheads="1"/>
          </p:cNvSpPr>
          <p:nvPr/>
        </p:nvSpPr>
        <p:spPr bwMode="auto">
          <a:xfrm>
            <a:off x="6477000" y="48006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59" name="Oval 19"/>
          <p:cNvSpPr>
            <a:spLocks noChangeArrowheads="1"/>
          </p:cNvSpPr>
          <p:nvPr/>
        </p:nvSpPr>
        <p:spPr bwMode="auto">
          <a:xfrm>
            <a:off x="5867400" y="5791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60" name="Text Box 20"/>
          <p:cNvSpPr txBox="1"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b</a:t>
            </a:r>
          </a:p>
        </p:txBody>
      </p:sp>
      <p:sp>
        <p:nvSpPr>
          <p:cNvPr id="1674261" name="Text Box 21"/>
          <p:cNvSpPr txBox="1">
            <a:spLocks noChangeArrowheads="1"/>
          </p:cNvSpPr>
          <p:nvPr/>
        </p:nvSpPr>
        <p:spPr bwMode="auto">
          <a:xfrm>
            <a:off x="5334000" y="502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S1</a:t>
            </a:r>
          </a:p>
        </p:txBody>
      </p:sp>
      <p:sp>
        <p:nvSpPr>
          <p:cNvPr id="1674262" name="Text Box 22"/>
          <p:cNvSpPr txBox="1">
            <a:spLocks noChangeArrowheads="1"/>
          </p:cNvSpPr>
          <p:nvPr/>
        </p:nvSpPr>
        <p:spPr bwMode="auto">
          <a:xfrm>
            <a:off x="6629400" y="502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S2</a:t>
            </a:r>
          </a:p>
        </p:txBody>
      </p:sp>
      <p:sp>
        <p:nvSpPr>
          <p:cNvPr id="1674263" name="Line 23"/>
          <p:cNvSpPr>
            <a:spLocks noChangeShapeType="1"/>
          </p:cNvSpPr>
          <p:nvPr/>
        </p:nvSpPr>
        <p:spPr bwMode="auto">
          <a:xfrm>
            <a:off x="60198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64" name="Line 24"/>
          <p:cNvSpPr>
            <a:spLocks noChangeShapeType="1"/>
          </p:cNvSpPr>
          <p:nvPr/>
        </p:nvSpPr>
        <p:spPr bwMode="auto">
          <a:xfrm>
            <a:off x="5638800" y="5638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65" name="Line 25"/>
          <p:cNvSpPr>
            <a:spLocks noChangeShapeType="1"/>
          </p:cNvSpPr>
          <p:nvPr/>
        </p:nvSpPr>
        <p:spPr bwMode="auto">
          <a:xfrm>
            <a:off x="47244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66" name="Text Box 26"/>
          <p:cNvSpPr txBox="1">
            <a:spLocks noChangeArrowheads="1"/>
          </p:cNvSpPr>
          <p:nvPr/>
        </p:nvSpPr>
        <p:spPr bwMode="auto">
          <a:xfrm>
            <a:off x="6019800" y="6019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S3</a:t>
            </a:r>
          </a:p>
        </p:txBody>
      </p:sp>
      <p:sp>
        <p:nvSpPr>
          <p:cNvPr id="1674267" name="Text Box 27"/>
          <p:cNvSpPr txBox="1">
            <a:spLocks noChangeArrowheads="1"/>
          </p:cNvSpPr>
          <p:nvPr/>
        </p:nvSpPr>
        <p:spPr bwMode="auto">
          <a:xfrm>
            <a:off x="6019800" y="47244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1674268" name="Oval 28"/>
          <p:cNvSpPr>
            <a:spLocks noChangeArrowheads="1"/>
          </p:cNvSpPr>
          <p:nvPr/>
        </p:nvSpPr>
        <p:spPr bwMode="auto">
          <a:xfrm>
            <a:off x="6553200" y="48768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74269" name="Text Box 29"/>
          <p:cNvSpPr txBox="1">
            <a:spLocks noChangeArrowheads="1"/>
          </p:cNvSpPr>
          <p:nvPr/>
        </p:nvSpPr>
        <p:spPr bwMode="auto">
          <a:xfrm>
            <a:off x="1600200" y="6096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c</a:t>
            </a:r>
          </a:p>
        </p:txBody>
      </p:sp>
      <p:sp>
        <p:nvSpPr>
          <p:cNvPr id="1674270" name="Line 30"/>
          <p:cNvSpPr>
            <a:spLocks noChangeShapeType="1"/>
          </p:cNvSpPr>
          <p:nvPr/>
        </p:nvSpPr>
        <p:spPr bwMode="auto">
          <a:xfrm flipV="1">
            <a:off x="6553200" y="5638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71" name="Text Box 31"/>
          <p:cNvSpPr txBox="1">
            <a:spLocks noChangeArrowheads="1"/>
          </p:cNvSpPr>
          <p:nvPr/>
        </p:nvSpPr>
        <p:spPr bwMode="auto">
          <a:xfrm>
            <a:off x="5257800" y="5715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4" grpId="0" animBg="1"/>
      <p:bldP spid="1674245" grpId="0" animBg="1"/>
      <p:bldP spid="1674246" grpId="0" animBg="1"/>
      <p:bldP spid="1674247" grpId="0"/>
      <p:bldP spid="1674248" grpId="0"/>
      <p:bldP spid="1674249" grpId="0"/>
      <p:bldP spid="1674250" grpId="0" animBg="1"/>
      <p:bldP spid="1674251" grpId="0" animBg="1"/>
      <p:bldP spid="1674252" grpId="0" animBg="1"/>
      <p:bldP spid="1674253" grpId="0"/>
      <p:bldP spid="1674254" grpId="0"/>
      <p:bldP spid="1674255" grpId="0" animBg="1"/>
      <p:bldP spid="1674256" grpId="0" animBg="1"/>
      <p:bldP spid="1674257" grpId="0" animBg="1"/>
      <p:bldP spid="1674258" grpId="0" animBg="1"/>
      <p:bldP spid="1674259" grpId="0" animBg="1"/>
      <p:bldP spid="1674260" grpId="0"/>
      <p:bldP spid="1674261" grpId="0"/>
      <p:bldP spid="1674262" grpId="0"/>
      <p:bldP spid="1674263" grpId="0" animBg="1"/>
      <p:bldP spid="1674264" grpId="0" animBg="1"/>
      <p:bldP spid="1674265" grpId="0" animBg="1"/>
      <p:bldP spid="1674266" grpId="0"/>
      <p:bldP spid="1674267" grpId="0"/>
      <p:bldP spid="1674268" grpId="0" animBg="1"/>
      <p:bldP spid="1674269" grpId="0"/>
      <p:bldP spid="1674270" grpId="0" animBg="1"/>
      <p:bldP spid="1674271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130155</TotalTime>
  <Words>1607</Words>
  <Application>Microsoft Office PowerPoint</Application>
  <PresentationFormat>On-screen Show (4:3)</PresentationFormat>
  <Paragraphs>390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Courier New</vt:lpstr>
      <vt:lpstr>ＭＳ Ｐゴシック</vt:lpstr>
      <vt:lpstr>Arial</vt:lpstr>
      <vt:lpstr>Symbol</vt:lpstr>
      <vt:lpstr>Arial Unicode MS</vt:lpstr>
      <vt:lpstr>Wingdings</vt:lpstr>
      <vt:lpstr>Blank Presentation</vt:lpstr>
      <vt:lpstr>Blank Presentation</vt:lpstr>
      <vt:lpstr>CMSC 330:  Organization of Programming Languages</vt:lpstr>
      <vt:lpstr>NFA  DFA Example 3</vt:lpstr>
      <vt:lpstr>Equivalence of DFAs and NFAs</vt:lpstr>
      <vt:lpstr>Equivalence of DFAs and NFAs (cont.)</vt:lpstr>
      <vt:lpstr>Implementing DFAs</vt:lpstr>
      <vt:lpstr>Implementing DFAs (Alternative)</vt:lpstr>
      <vt:lpstr>Run Time of Algorithm</vt:lpstr>
      <vt:lpstr>Regular Expressions in Practice</vt:lpstr>
      <vt:lpstr>Minimizing DFA</vt:lpstr>
      <vt:lpstr>Minimizing DFA: Hopcroft Reduction</vt:lpstr>
      <vt:lpstr>Splitting Partitions</vt:lpstr>
      <vt:lpstr>Splitting Partitions (cont.)</vt:lpstr>
      <vt:lpstr>Resplitting Partitions</vt:lpstr>
      <vt:lpstr>DFA Minimization Algorithm (1)</vt:lpstr>
      <vt:lpstr>DFA Minimization Algorithm (2)</vt:lpstr>
      <vt:lpstr>Minimizing DFA: Example 1</vt:lpstr>
      <vt:lpstr>Minimizing DFA: Example 2</vt:lpstr>
      <vt:lpstr>Minimizing DFA: Example 3</vt:lpstr>
      <vt:lpstr>Complement of DFA</vt:lpstr>
      <vt:lpstr>Complement of DFA (cont.)</vt:lpstr>
      <vt:lpstr>Practice</vt:lpstr>
      <vt:lpstr>Reducing DFAs to REs</vt:lpstr>
      <vt:lpstr>Relating REs to DFAs and NFAs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453</cp:revision>
  <cp:lastPrinted>2012-09-27T16:02:52Z</cp:lastPrinted>
  <dcterms:created xsi:type="dcterms:W3CDTF">2005-08-02T15:09:14Z</dcterms:created>
  <dcterms:modified xsi:type="dcterms:W3CDTF">2012-10-03T01:34:25Z</dcterms:modified>
</cp:coreProperties>
</file>