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67" r:id="rId5"/>
    <p:sldId id="269" r:id="rId6"/>
    <p:sldId id="270" r:id="rId7"/>
    <p:sldId id="268" r:id="rId8"/>
    <p:sldId id="271" r:id="rId9"/>
    <p:sldId id="389" r:id="rId10"/>
    <p:sldId id="273" r:id="rId11"/>
    <p:sldId id="272" r:id="rId12"/>
    <p:sldId id="274" r:id="rId13"/>
    <p:sldId id="33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66FF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9" autoAdjust="0"/>
    <p:restoredTop sz="78511" autoAdjust="0"/>
  </p:normalViewPr>
  <p:slideViewPr>
    <p:cSldViewPr>
      <p:cViewPr varScale="1">
        <p:scale>
          <a:sx n="65" d="100"/>
          <a:sy n="65" d="100"/>
        </p:scale>
        <p:origin x="-259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9" tIns="48295" rIns="96589" bIns="48295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9" tIns="48295" rIns="96589" bIns="48295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9" tIns="48295" rIns="96589" bIns="48295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9" tIns="48295" rIns="96589" bIns="48295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D114B39-DFAC-4336-A570-E523C7B7A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9" tIns="48295" rIns="96589" bIns="48295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9" tIns="48295" rIns="96589" bIns="48295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9" tIns="48295" rIns="96589" bIns="48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9" tIns="48295" rIns="96589" bIns="48295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89" tIns="48295" rIns="96589" bIns="48295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AC7CD08-7A01-4AB2-807A-775A4DE14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58925-6F2B-4DF2-B3B2-02042AD3437D}" type="slidenum">
              <a:rPr lang="en-US" smtClean="0">
                <a:ea typeface="ＭＳ Ｐゴシック"/>
                <a:cs typeface="ＭＳ Ｐゴシック"/>
              </a:rPr>
              <a:pPr/>
              <a:t>1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Learning a functional programming language will look quite different to you, and may change the way you think about programming.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(ML == Meta Language)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F4AF4B-8B67-4E6F-82FC-54A5285B8F53}" type="slidenum">
              <a:rPr lang="en-US" smtClean="0">
                <a:ea typeface="ＭＳ Ｐゴシック"/>
                <a:cs typeface="ＭＳ Ｐゴシック"/>
              </a:rPr>
              <a:pPr/>
              <a:t>10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These are examples of the basic types in OCaml.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The syntax error message is not very helpful.  Develop your code in small pieces to be able to see errors soon after they're caused.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EDA547-81ED-47C8-8E94-70DA338DCB53}" type="slidenum">
              <a:rPr lang="en-US" smtClean="0">
                <a:ea typeface="ＭＳ Ｐゴシック"/>
                <a:cs typeface="ＭＳ Ｐゴシック"/>
              </a:rPr>
              <a:pPr/>
              <a:t>11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The let in the previous slides is just a shorthand for this, as we'll see on the next screen.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887E1-0222-4046-9CA2-979E7507A98D}" type="slidenum">
              <a:rPr lang="en-US" smtClean="0">
                <a:ea typeface="ＭＳ Ｐゴシック"/>
                <a:cs typeface="ＭＳ Ｐゴシック"/>
              </a:rPr>
              <a:pPr/>
              <a:t>12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Shadowing: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let x = 3;;</a:t>
            </a:r>
          </a:p>
          <a:p>
            <a:pPr eaLnBrk="1" hangingPunct="1"/>
            <a:r>
              <a:rPr lang="en-US" smtClean="0">
                <a:ea typeface="ＭＳ Ｐゴシック"/>
              </a:rPr>
              <a:t>let x = 4;;</a:t>
            </a:r>
          </a:p>
          <a:p>
            <a:pPr eaLnBrk="1" hangingPunct="1"/>
            <a:r>
              <a:rPr lang="en-US" smtClean="0">
                <a:ea typeface="ＭＳ Ｐゴシック"/>
              </a:rPr>
              <a:t>…</a:t>
            </a:r>
          </a:p>
          <a:p>
            <a:pPr eaLnBrk="1" hangingPunct="1"/>
            <a:r>
              <a:rPr lang="en-US" smtClean="0">
                <a:ea typeface="ＭＳ Ｐゴシック"/>
              </a:rPr>
              <a:t>is really just a shorthand for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let x = 3 in</a:t>
            </a:r>
          </a:p>
          <a:p>
            <a:pPr eaLnBrk="1" hangingPunct="1"/>
            <a:r>
              <a:rPr lang="en-US" smtClean="0">
                <a:ea typeface="ＭＳ Ｐゴシック"/>
              </a:rPr>
              <a:t>  let x = 4 in</a:t>
            </a:r>
          </a:p>
          <a:p>
            <a:pPr eaLnBrk="1" hangingPunct="1"/>
            <a:r>
              <a:rPr lang="en-US" smtClean="0">
                <a:ea typeface="ＭＳ Ｐゴシック"/>
              </a:rPr>
              <a:t>  …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OCaml has no ad-hoc polymorphism.  (****)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let x = 4 in (let x = 3 in x) + x;;  (* 7 *)</a:t>
            </a:r>
          </a:p>
          <a:p>
            <a:pPr eaLnBrk="1" hangingPunct="1"/>
            <a:r>
              <a:rPr lang="en-US" smtClean="0">
                <a:ea typeface="ＭＳ Ｐゴシック"/>
              </a:rPr>
              <a:t>All expressions have values.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D29CC-8ACD-4DC8-85BA-D6D2D2C79E0C}" type="slidenum">
              <a:rPr lang="en-US" smtClean="0">
                <a:ea typeface="ＭＳ Ｐゴシック"/>
                <a:cs typeface="ＭＳ Ｐゴシック"/>
              </a:rPr>
              <a:pPr/>
              <a:t>13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Define scope: the region of a program where an identifier can be referenced.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037F7E-97AB-4E08-ADBC-4B0C9DF59D5E}" type="slidenum">
              <a:rPr lang="en-US" smtClean="0">
                <a:ea typeface="ＭＳ Ｐゴシック"/>
                <a:cs typeface="ＭＳ Ｐゴシック"/>
              </a:rPr>
              <a:pPr/>
              <a:t>2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OCaml and SML/NJ are the two main dialects of ML.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37002-8290-4BA2-B418-A33EB9B8394C}" type="slidenum">
              <a:rPr lang="en-US" smtClean="0">
                <a:ea typeface="ＭＳ Ｐゴシック"/>
                <a:cs typeface="ＭＳ Ｐゴシック"/>
              </a:rPr>
              <a:pPr/>
              <a:t>3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FBAC3-7308-47AA-82DB-7BD1BEBBE6A4}" type="slidenum">
              <a:rPr lang="en-US" smtClean="0">
                <a:ea typeface="ＭＳ Ｐゴシック"/>
                <a:cs typeface="ＭＳ Ｐゴシック"/>
              </a:rPr>
              <a:pPr/>
              <a:t>4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NOTE: should really define what functional means first.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In a functional languge a program is just a bunch of functions; think of a bunch of functions that successively convert the input to the output.  f(g(h(i(input)))) = output.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Higher-order functions in OCaml are like code blocks in Ruby, except the use of this is completely pervasive in OCaml.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In a purely functional language every program is just an expression evaluation.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FF609-E070-4400-8CF0-EBD445A6EA90}" type="slidenum">
              <a:rPr lang="en-US" smtClean="0">
                <a:ea typeface="ＭＳ Ｐゴシック"/>
                <a:cs typeface="ＭＳ Ｐゴシック"/>
              </a:rPr>
              <a:pPr/>
              <a:t>5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You can comment out blocks of code containing coments using (* *).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You can optionally declare types, but it's not required.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A let is similar to an assignment (you can think of it like an assignment for now).  A let is not really an assignment, since you can't change or assign a new value to something using a let (except you can at the top level).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818F1-D76F-4C2D-8658-3647E5DA7B35}" type="slidenum">
              <a:rPr lang="en-US" smtClean="0">
                <a:ea typeface="ＭＳ Ｐゴシック"/>
                <a:cs typeface="ＭＳ Ｐゴシック"/>
              </a:rPr>
              <a:pPr/>
              <a:t>6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19801-90EE-4027-82C0-1140931CF6DA}" type="slidenum">
              <a:rPr lang="en-US" smtClean="0">
                <a:ea typeface="ＭＳ Ｐゴシック"/>
                <a:cs typeface="ＭＳ Ｐゴシック"/>
              </a:rPr>
              <a:pPr/>
              <a:t>7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6D6BD-C648-43B2-90D4-AC6B8E99850F}" type="slidenum">
              <a:rPr lang="en-US" smtClean="0">
                <a:ea typeface="ＭＳ Ｐゴシック"/>
                <a:cs typeface="ＭＳ Ｐゴシック"/>
              </a:rPr>
              <a:pPr/>
              <a:t>8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If we load in a file every line will be executed one at a time, just as if we had typed them in by hand.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F0620-4DBE-44C0-977C-DF6DFE036335}" type="slidenum">
              <a:rPr lang="en-US" smtClean="0">
                <a:ea typeface="ＭＳ Ｐゴシック"/>
                <a:cs typeface="ＭＳ Ｐゴシック"/>
              </a:rPr>
              <a:pPr/>
              <a:t>9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We can also just type in expressions one at a time and have them executed.  Note that you can't perform operations, like the last line, which aren't defined for that type of thing (you can't call print_int with a string).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ＭＳ Ｐゴシック" charset="-128"/>
              <a:cs typeface="+mn-cs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960827B8-D10C-46C8-B468-5ED2180B6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4E202-5A1A-41CE-80D1-F27BCB275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701AF-6B40-43C5-925C-96535EEDD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D3603-DD5C-4856-8611-C97B57CCB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50C6E-F309-4567-8420-2A9C68C67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C2EF-B06F-47C6-8FEB-4281EDC67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2E21D-A4B1-4239-A305-E667C0F32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3BF95-1621-4A7B-88F0-E02FBF315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6ED08-64E0-464E-87C0-3D7C9D845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6143C-BC9C-468D-8AFF-3D58D13F4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47BEB-B14B-4E36-A02B-480B7741B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CE509D-9EA2-423A-A1BF-59AC4C342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Programming with OCaml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CMSC 330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E7DC36-2398-4791-9C66-C1B5D835B482}" type="slidenum">
              <a:rPr lang="en-US" smtClean="0">
                <a:ea typeface="ＭＳ Ｐゴシック"/>
                <a:cs typeface="ＭＳ Ｐゴシック"/>
              </a:rPr>
              <a:pPr/>
              <a:t>10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Types in OCaml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 </a:t>
            </a:r>
            <a:r>
              <a:rPr lang="en-US" smtClean="0">
                <a:solidFill>
                  <a:srgbClr val="0000FF"/>
                </a:solidFill>
              </a:rPr>
              <a:t>e : t</a:t>
            </a:r>
            <a:r>
              <a:rPr lang="en-US" smtClean="0"/>
              <a:t> has “expression </a:t>
            </a:r>
            <a:r>
              <a:rPr lang="en-US" smtClean="0">
                <a:solidFill>
                  <a:srgbClr val="0000FF"/>
                </a:solidFill>
              </a:rPr>
              <a:t>e</a:t>
            </a:r>
            <a:r>
              <a:rPr lang="en-US" smtClean="0"/>
              <a:t> has type </a:t>
            </a:r>
            <a:r>
              <a:rPr lang="en-US" smtClean="0">
                <a:solidFill>
                  <a:srgbClr val="0000FF"/>
                </a:solidFill>
              </a:rPr>
              <a:t>t</a:t>
            </a:r>
            <a:r>
              <a:rPr lang="en-US" smtClean="0"/>
              <a:t>”</a:t>
            </a:r>
            <a:endParaRPr lang="en-US" smtClean="0">
              <a:solidFill>
                <a:srgbClr val="0000FF"/>
              </a:solidFill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42 : int			true : bool</a:t>
            </a: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"hello" : string		'c' : char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3.14 : float		() : unit   (* don’t care value *)</a:t>
            </a:r>
            <a:endParaRPr lang="en-US" smtClean="0"/>
          </a:p>
          <a:p>
            <a:pPr eaLnBrk="1" hangingPunct="1"/>
            <a:r>
              <a:rPr lang="en-US" smtClean="0"/>
              <a:t>OCaml has static types to help you avoid errors</a:t>
            </a:r>
          </a:p>
          <a:p>
            <a:pPr lvl="1" eaLnBrk="1" hangingPunct="1"/>
            <a:r>
              <a:rPr lang="en-US" smtClean="0"/>
              <a:t>Note:  Sometimes the messages are a bit confusing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# 1 + </a:t>
            </a:r>
            <a:r>
              <a:rPr lang="en-US" sz="1800" b="1" u="sng" smtClean="0">
                <a:solidFill>
                  <a:srgbClr val="0000FF"/>
                </a:solidFill>
                <a:latin typeface="Courier New" pitchFamily="49" charset="0"/>
              </a:rPr>
              <a:t>true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;;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This expression has type bool but is here used with type int</a:t>
            </a:r>
          </a:p>
          <a:p>
            <a:pPr lvl="1" eaLnBrk="1" hangingPunct="1"/>
            <a:r>
              <a:rPr lang="en-US" smtClean="0"/>
              <a:t>Watch for the underline as a hint to what went wrong</a:t>
            </a:r>
          </a:p>
          <a:p>
            <a:pPr lvl="1" eaLnBrk="1" hangingPunct="1"/>
            <a:r>
              <a:rPr lang="en-US" smtClean="0"/>
              <a:t>But not always reliable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CMSC 330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45F6BB-6703-4EB4-BA58-3767C237A232}" type="slidenum">
              <a:rPr lang="en-US" smtClean="0">
                <a:ea typeface="ＭＳ Ｐゴシック"/>
                <a:cs typeface="ＭＳ Ｐゴシック"/>
              </a:rPr>
              <a:pPr/>
              <a:t>11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the Let Construct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let</a:t>
            </a:r>
            <a:r>
              <a:rPr lang="en-US" smtClean="0"/>
              <a:t> is more often used for local variables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let x = e1 in e2</a:t>
            </a:r>
            <a:r>
              <a:rPr lang="en-US" smtClean="0"/>
              <a:t> means</a:t>
            </a:r>
          </a:p>
          <a:p>
            <a:pPr lvl="2" eaLnBrk="1" hangingPunct="1"/>
            <a:r>
              <a:rPr lang="en-US" smtClean="0"/>
              <a:t>evaluate </a:t>
            </a:r>
            <a:r>
              <a:rPr lang="en-US" smtClean="0">
                <a:solidFill>
                  <a:srgbClr val="0000FF"/>
                </a:solidFill>
              </a:rPr>
              <a:t>e1</a:t>
            </a:r>
            <a:endParaRPr lang="en-US" smtClean="0"/>
          </a:p>
          <a:p>
            <a:pPr lvl="2" eaLnBrk="1" hangingPunct="1"/>
            <a:r>
              <a:rPr lang="en-US" smtClean="0"/>
              <a:t>then evaluate </a:t>
            </a:r>
            <a:r>
              <a:rPr lang="en-US" smtClean="0">
                <a:solidFill>
                  <a:srgbClr val="0000FF"/>
                </a:solidFill>
              </a:rPr>
              <a:t>e2</a:t>
            </a:r>
            <a:r>
              <a:rPr lang="en-US" smtClean="0"/>
              <a:t>, with </a:t>
            </a:r>
            <a:r>
              <a:rPr lang="en-US" smtClean="0">
                <a:solidFill>
                  <a:srgbClr val="0000FF"/>
                </a:solidFill>
              </a:rPr>
              <a:t>x</a:t>
            </a:r>
            <a:r>
              <a:rPr lang="en-US" smtClean="0"/>
              <a:t> bound to result of evaluating </a:t>
            </a:r>
            <a:r>
              <a:rPr lang="en-US" smtClean="0">
                <a:solidFill>
                  <a:srgbClr val="0000FF"/>
                </a:solidFill>
              </a:rPr>
              <a:t>e1</a:t>
            </a:r>
            <a:endParaRPr lang="en-US" smtClean="0"/>
          </a:p>
          <a:p>
            <a:pPr lvl="2" eaLnBrk="1" hangingPunct="1"/>
            <a:r>
              <a:rPr lang="en-US" smtClean="0">
                <a:solidFill>
                  <a:srgbClr val="0000FF"/>
                </a:solidFill>
              </a:rPr>
              <a:t>x</a:t>
            </a:r>
            <a:r>
              <a:rPr lang="en-US" smtClean="0"/>
              <a:t> is </a:t>
            </a:r>
            <a:r>
              <a:rPr lang="en-US" i="1" smtClean="0"/>
              <a:t>not</a:t>
            </a:r>
            <a:r>
              <a:rPr lang="en-US" smtClean="0"/>
              <a:t> visible outside of </a:t>
            </a:r>
            <a:r>
              <a:rPr lang="en-US" smtClean="0">
                <a:solidFill>
                  <a:srgbClr val="0000FF"/>
                </a:solidFill>
              </a:rPr>
              <a:t>e2</a:t>
            </a:r>
            <a:endParaRPr lang="en-US" smtClean="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905000" y="4038600"/>
            <a:ext cx="548640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let pi = 3.14 in pi *. 3.0 *. 3.0;;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pi;;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981200" y="5181600"/>
            <a:ext cx="289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bind pi in body of let</a:t>
            </a:r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 flipV="1">
            <a:off x="3581400" y="4343400"/>
            <a:ext cx="4572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380038" y="5181600"/>
            <a:ext cx="376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floating point multiplication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H="1" flipV="1">
            <a:off x="4953000" y="4419600"/>
            <a:ext cx="9906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609600" y="5791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V="1">
            <a:off x="1143000" y="4648200"/>
            <a:ext cx="1066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 animBg="1"/>
      <p:bldP spid="55303" grpId="0"/>
      <p:bldP spid="55304" grpId="0" animBg="1"/>
      <p:bldP spid="55305" grpId="0"/>
      <p:bldP spid="553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CMSC 330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B606DB-44AA-4DEB-B9D3-7EE669C2B14D}" type="slidenum">
              <a:rPr lang="en-US" smtClean="0">
                <a:ea typeface="ＭＳ Ｐゴシック"/>
                <a:cs typeface="ＭＳ Ｐゴシック"/>
              </a:rPr>
              <a:pPr/>
              <a:t>12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the Let Construct (cont’d)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pPr eaLnBrk="1" hangingPunct="1"/>
            <a:r>
              <a:rPr lang="en-US" smtClean="0"/>
              <a:t>Compare to similar usage in Java/C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the top-level, omitting </a:t>
            </a:r>
            <a:r>
              <a:rPr lang="en-US" smtClean="0">
                <a:solidFill>
                  <a:srgbClr val="0000FF"/>
                </a:solidFill>
              </a:rPr>
              <a:t>in</a:t>
            </a:r>
            <a:r>
              <a:rPr lang="en-US" smtClean="0"/>
              <a:t> means “from now on”: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# let pi = 3.14;;</a:t>
            </a: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(* pi is now bound in the rest of the top-level scope *)</a:t>
            </a:r>
            <a:endParaRPr lang="en-US" smtClean="0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066800" y="2286000"/>
            <a:ext cx="29718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let pi = 3.14 in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pi *. 3.0 *. 3.0;;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pi;;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4800600" y="2286000"/>
            <a:ext cx="29718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float pi = 3.14;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  pi * 3.0 * 3.0;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pi;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CMSC 330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A34B4F-0E5D-4279-9C52-5C2FDFF14081}" type="slidenum">
              <a:rPr lang="en-US" smtClean="0">
                <a:ea typeface="ＭＳ Ｐゴシック"/>
                <a:cs typeface="ＭＳ Ｐゴシック"/>
              </a:rPr>
              <a:pPr/>
              <a:t>13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99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Let</a:t>
            </a:r>
          </a:p>
        </p:txBody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</a:t>
            </a:r>
            <a:r>
              <a:rPr lang="en-US" smtClean="0">
                <a:solidFill>
                  <a:srgbClr val="0000FF"/>
                </a:solidFill>
              </a:rPr>
              <a:t>let</a:t>
            </a:r>
            <a:r>
              <a:rPr lang="en-US" smtClean="0"/>
              <a:t> can be nested</a:t>
            </a:r>
          </a:p>
        </p:txBody>
      </p:sp>
      <p:sp>
        <p:nvSpPr>
          <p:cNvPr id="39941" name="Text Box 1028"/>
          <p:cNvSpPr txBox="1">
            <a:spLocks noChangeArrowheads="1"/>
          </p:cNvSpPr>
          <p:nvPr/>
        </p:nvSpPr>
        <p:spPr bwMode="auto">
          <a:xfrm>
            <a:off x="1066800" y="2286000"/>
            <a:ext cx="6096000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let pi = 3.14 in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let r = 3.0 in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pi *. r *. r;;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(* pi, r no longer in scope *)</a:t>
            </a:r>
          </a:p>
        </p:txBody>
      </p:sp>
      <p:sp>
        <p:nvSpPr>
          <p:cNvPr id="182277" name="Text Box 1029"/>
          <p:cNvSpPr txBox="1">
            <a:spLocks noChangeArrowheads="1"/>
          </p:cNvSpPr>
          <p:nvPr/>
        </p:nvSpPr>
        <p:spPr bwMode="auto">
          <a:xfrm>
            <a:off x="1066800" y="4038600"/>
            <a:ext cx="4953000" cy="2027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float pi = 3.14;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float r = 3.0;</a:t>
            </a:r>
          </a:p>
          <a:p>
            <a:pPr eaLnBrk="0" hangingPunct="0"/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  pi * r * r;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/* pi, r not in scope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CMSC 330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F4502E-FA86-46C7-9A76-7123419B2B7C}" type="slidenum">
              <a:rPr lang="en-US" smtClean="0">
                <a:ea typeface="ＭＳ Ｐゴシック"/>
                <a:cs typeface="ＭＳ Ｐゴシック"/>
              </a:rPr>
              <a:pPr/>
              <a:t>2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1973 – ML developed at Univ. of Edinburgh</a:t>
            </a:r>
          </a:p>
          <a:p>
            <a:pPr lvl="1" eaLnBrk="1" hangingPunct="1"/>
            <a:r>
              <a:rPr lang="en-US" smtClean="0"/>
              <a:t>Part of a theorem proving system LCF</a:t>
            </a:r>
          </a:p>
          <a:p>
            <a:pPr lvl="2" eaLnBrk="1" hangingPunct="1"/>
            <a:r>
              <a:rPr lang="en-US" smtClean="0"/>
              <a:t>The Logic of Computable Functions</a:t>
            </a:r>
          </a:p>
          <a:p>
            <a:pPr eaLnBrk="1" hangingPunct="1"/>
            <a:r>
              <a:rPr lang="en-US" smtClean="0"/>
              <a:t>SML/NJ (“Standard ML of New Jersey”)</a:t>
            </a:r>
          </a:p>
          <a:p>
            <a:pPr lvl="1" eaLnBrk="1" hangingPunct="1"/>
            <a:r>
              <a:rPr lang="en-US" smtClean="0"/>
              <a:t>http://www.smlnj.org</a:t>
            </a:r>
          </a:p>
          <a:p>
            <a:pPr lvl="1" eaLnBrk="1" hangingPunct="1"/>
            <a:r>
              <a:rPr lang="en-US" smtClean="0"/>
              <a:t>Developed at Bell Labs and Princeton; now Yale, AT&amp;T Research, Univ. of Chicago (among others)</a:t>
            </a:r>
          </a:p>
          <a:p>
            <a:pPr eaLnBrk="1" hangingPunct="1"/>
            <a:r>
              <a:rPr lang="en-US" smtClean="0"/>
              <a:t>OCaml</a:t>
            </a:r>
          </a:p>
          <a:p>
            <a:pPr lvl="1" eaLnBrk="1" hangingPunct="1"/>
            <a:r>
              <a:rPr lang="en-US" smtClean="0"/>
              <a:t>http://www.ocaml.org</a:t>
            </a:r>
          </a:p>
          <a:p>
            <a:pPr lvl="1" eaLnBrk="1" hangingPunct="1"/>
            <a:r>
              <a:rPr lang="en-US" smtClean="0"/>
              <a:t>Developed at INRIA (The French National Institute for Research in Computer Science)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CMSC 330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8B16FD-8442-4996-A436-D44224B7D600}" type="slidenum">
              <a:rPr lang="en-US" smtClean="0">
                <a:ea typeface="ＭＳ Ｐゴシック"/>
                <a:cs typeface="ＭＳ Ｐゴシック"/>
              </a:rPr>
              <a:pPr/>
              <a:t>3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Dialects of ML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dialects include MoscowML, ML Kit, Concurrent ML, etc.</a:t>
            </a:r>
          </a:p>
          <a:p>
            <a:pPr lvl="1" eaLnBrk="1" hangingPunct="1"/>
            <a:r>
              <a:rPr lang="en-US" smtClean="0"/>
              <a:t>But SML/NJ and OCaml are most popular</a:t>
            </a:r>
          </a:p>
          <a:p>
            <a:pPr lvl="1" eaLnBrk="1" hangingPunct="1"/>
            <a:r>
              <a:rPr lang="en-US" smtClean="0"/>
              <a:t>O = “Objective,” but probably won’t cover objects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Languages all have the same core ideas</a:t>
            </a:r>
          </a:p>
          <a:p>
            <a:pPr lvl="1" eaLnBrk="1" hangingPunct="1"/>
            <a:r>
              <a:rPr lang="en-US" smtClean="0"/>
              <a:t>But small and annoying syntactic differences</a:t>
            </a:r>
          </a:p>
          <a:p>
            <a:pPr lvl="1" eaLnBrk="1" hangingPunct="1"/>
            <a:r>
              <a:rPr lang="en-US" smtClean="0"/>
              <a:t>So you shouldn't buy a book just because it has ML in the title, because it may not cover OCaml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CMSC 330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F9BA18-3CF5-4507-A3A8-D760A7FD3581}" type="slidenum">
              <a:rPr lang="en-US" smtClean="0">
                <a:ea typeface="ＭＳ Ｐゴシック"/>
                <a:cs typeface="ＭＳ Ｐゴシック"/>
              </a:rPr>
              <a:pPr/>
              <a:t>4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Features of ML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Higher-order functions</a:t>
            </a:r>
          </a:p>
          <a:p>
            <a:pPr lvl="1" eaLnBrk="1" hangingPunct="1"/>
            <a:r>
              <a:rPr lang="en-US" sz="2000" smtClean="0"/>
              <a:t>Functions can be parameters and return values</a:t>
            </a:r>
          </a:p>
          <a:p>
            <a:pPr eaLnBrk="1" hangingPunct="1"/>
            <a:r>
              <a:rPr lang="en-US" sz="2400" smtClean="0"/>
              <a:t>“Mostly functional”</a:t>
            </a:r>
          </a:p>
          <a:p>
            <a:pPr eaLnBrk="1" hangingPunct="1"/>
            <a:r>
              <a:rPr lang="en-US" sz="2400" smtClean="0"/>
              <a:t>Data types and pattern matching</a:t>
            </a:r>
          </a:p>
          <a:p>
            <a:pPr lvl="1" eaLnBrk="1" hangingPunct="1"/>
            <a:r>
              <a:rPr lang="en-US" sz="2000" smtClean="0"/>
              <a:t>Convenient for certain kinds of data structures</a:t>
            </a:r>
          </a:p>
          <a:p>
            <a:pPr eaLnBrk="1" hangingPunct="1"/>
            <a:r>
              <a:rPr lang="en-US" sz="2400" smtClean="0"/>
              <a:t>Type inference</a:t>
            </a:r>
          </a:p>
          <a:p>
            <a:pPr lvl="1" eaLnBrk="1" hangingPunct="1"/>
            <a:r>
              <a:rPr lang="en-US" sz="2000" smtClean="0"/>
              <a:t>No need to write types in the source language, but the language is statically typed</a:t>
            </a:r>
          </a:p>
          <a:p>
            <a:pPr lvl="1" eaLnBrk="1" hangingPunct="1"/>
            <a:r>
              <a:rPr lang="en-US" sz="2000" smtClean="0"/>
              <a:t>Supports </a:t>
            </a:r>
            <a:r>
              <a:rPr lang="en-US" sz="2000" i="1" smtClean="0"/>
              <a:t>parametric polymorphism</a:t>
            </a:r>
            <a:r>
              <a:rPr lang="en-US" sz="2000" smtClean="0"/>
              <a:t> (like </a:t>
            </a:r>
            <a:r>
              <a:rPr lang="en-US" sz="2000" i="1" smtClean="0"/>
              <a:t>generics</a:t>
            </a:r>
            <a:r>
              <a:rPr lang="en-US" sz="2000" smtClean="0"/>
              <a:t> in Java, and </a:t>
            </a:r>
            <a:r>
              <a:rPr lang="en-US" sz="2000" i="1" smtClean="0"/>
              <a:t>templates</a:t>
            </a:r>
            <a:r>
              <a:rPr lang="en-US" sz="2000" smtClean="0"/>
              <a:t> in C++)</a:t>
            </a:r>
          </a:p>
          <a:p>
            <a:pPr eaLnBrk="1" hangingPunct="1"/>
            <a:r>
              <a:rPr lang="en-US" sz="2400" smtClean="0"/>
              <a:t>Exceptions</a:t>
            </a:r>
          </a:p>
          <a:p>
            <a:pPr eaLnBrk="1" hangingPunct="1"/>
            <a:r>
              <a:rPr lang="en-US" sz="2400" smtClean="0"/>
              <a:t>Garbage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CMSC 330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76A8EF-C707-4C43-8C2A-F10BC1129FF9}" type="slidenum">
              <a:rPr lang="en-US" smtClean="0">
                <a:ea typeface="ＭＳ Ｐゴシック"/>
                <a:cs typeface="ＭＳ Ｐゴシック"/>
              </a:rPr>
              <a:pPr/>
              <a:t>5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Small OCaml Program- Things to Notice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191000" y="2819400"/>
            <a:ext cx="44196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(* A small OCaml program *)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let x = 37;;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let y = x + 5;;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print_int y;;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print_string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"\n";;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352800" y="1600200"/>
            <a:ext cx="479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Use (* *) for comments (may nest)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886200" y="2133600"/>
            <a:ext cx="4572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572000" y="5334000"/>
            <a:ext cx="414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;; ends a top-level expression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 flipV="1">
            <a:off x="6324600" y="3733800"/>
            <a:ext cx="5334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52400" y="2286000"/>
            <a:ext cx="343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Use let to bind variables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2590800" y="2743200"/>
            <a:ext cx="16764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04800" y="3352800"/>
            <a:ext cx="296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No type declarations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3276600" y="33528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28600" y="4495800"/>
            <a:ext cx="4673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Need to use correct print function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</a:rPr>
              <a:t>(OCaml also has printf)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V="1">
            <a:off x="2362200" y="3886200"/>
            <a:ext cx="1828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V="1">
            <a:off x="2362200" y="4114800"/>
            <a:ext cx="1905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295400" y="5791200"/>
            <a:ext cx="480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Line breaks, spacing ignored (like C, C++, Java, not like Ruby)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3810000" y="4267200"/>
            <a:ext cx="21336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0" grpId="0" animBg="1"/>
      <p:bldP spid="36871" grpId="0"/>
      <p:bldP spid="36872" grpId="0" animBg="1"/>
      <p:bldP spid="36873" grpId="0"/>
      <p:bldP spid="36874" grpId="0" animBg="1"/>
      <p:bldP spid="36875" grpId="0"/>
      <p:bldP spid="36876" grpId="0" animBg="1"/>
      <p:bldP spid="36877" grpId="0"/>
      <p:bldP spid="36878" grpId="0" animBg="1"/>
      <p:bldP spid="36879" grpId="0" animBg="1"/>
      <p:bldP spid="36880" grpId="0"/>
      <p:bldP spid="368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CMSC 330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64758D-3985-4591-AB6D-04E792036E95}" type="slidenum">
              <a:rPr lang="en-US" smtClean="0">
                <a:ea typeface="ＭＳ Ｐゴシック"/>
                <a:cs typeface="ＭＳ Ｐゴシック"/>
              </a:rPr>
              <a:pPr/>
              <a:t>6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Run, OCaml, Run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OCaml programs can be compiled using ocamlc</a:t>
            </a:r>
          </a:p>
          <a:p>
            <a:pPr lvl="1" eaLnBrk="1" hangingPunct="1"/>
            <a:r>
              <a:rPr lang="en-US" smtClean="0"/>
              <a:t>produces .cmo (“compiled object”) and .cmi (“compiled interface”) files</a:t>
            </a:r>
          </a:p>
          <a:p>
            <a:pPr lvl="2" eaLnBrk="1" hangingPunct="1"/>
            <a:r>
              <a:rPr lang="en-US" smtClean="0"/>
              <a:t>we’ll talk about interface files later</a:t>
            </a:r>
          </a:p>
          <a:p>
            <a:pPr lvl="1" eaLnBrk="1" hangingPunct="1"/>
            <a:r>
              <a:rPr lang="en-US" smtClean="0"/>
              <a:t>by default, also links to produce executable a.out</a:t>
            </a:r>
          </a:p>
          <a:p>
            <a:pPr lvl="2" eaLnBrk="1" hangingPunct="1"/>
            <a:r>
              <a:rPr lang="en-US" smtClean="0"/>
              <a:t>use -o to specify output file name</a:t>
            </a:r>
          </a:p>
          <a:p>
            <a:pPr lvl="2" eaLnBrk="1" hangingPunct="1"/>
            <a:r>
              <a:rPr lang="en-US" smtClean="0"/>
              <a:t>use -c to compile only to .cmo/.cmi and not to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CMSC 330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E5D4F5-447F-4185-BB3A-35A7857A4915}" type="slidenum">
              <a:rPr lang="en-US" smtClean="0">
                <a:ea typeface="ＭＳ Ｐゴシック"/>
                <a:cs typeface="ＭＳ Ｐゴシック"/>
              </a:rPr>
              <a:pPr/>
              <a:t>7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Run, OCaml, Run (cont’d)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Compiling and running the previous small program: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18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1800" b="1" smtClean="0">
                <a:latin typeface="Courier New" pitchFamily="49" charset="0"/>
              </a:rPr>
              <a:t> ocamlc ocaml1.ml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1800" b="1" smtClean="0">
                <a:latin typeface="Courier New" pitchFamily="49" charset="0"/>
              </a:rPr>
              <a:t> ./a.out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42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%</a:t>
            </a:r>
            <a:endParaRPr lang="en-US" sz="1800" b="1" smtClean="0">
              <a:latin typeface="Courier New" pitchFamily="49" charset="0"/>
            </a:endParaRPr>
          </a:p>
          <a:p>
            <a:pPr lvl="1" eaLnBrk="1" hangingPunct="1"/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828800" y="2743200"/>
            <a:ext cx="4343400" cy="1843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ocaml1.ml:</a:t>
            </a:r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(* A small OCaml program *)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let x = 37;;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let y = x + 5;;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print_int y;;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print_string "\n";;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CMSC 330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9B3459-C4B3-48F0-88E4-A6EA2FBADE02}" type="slidenum">
              <a:rPr lang="en-US" smtClean="0">
                <a:ea typeface="ＭＳ Ｐゴシック"/>
                <a:cs typeface="ＭＳ Ｐゴシック"/>
              </a:rPr>
              <a:pPr/>
              <a:t>8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Run, OCaml, Run (cont’d)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76800"/>
          </a:xfrm>
        </p:spPr>
        <p:txBody>
          <a:bodyPr/>
          <a:lstStyle/>
          <a:p>
            <a:pPr eaLnBrk="1" hangingPunct="1"/>
            <a:r>
              <a:rPr lang="en-US" smtClean="0"/>
              <a:t>OCaml also has a special top-level, similar to Ruby</a:t>
            </a:r>
          </a:p>
          <a:p>
            <a:pPr eaLnBrk="1" hangingPunct="1">
              <a:buFontTx/>
              <a:buNone/>
            </a:pPr>
            <a:r>
              <a:rPr lang="en-US" smtClean="0"/>
              <a:t> 	</a:t>
            </a:r>
            <a:r>
              <a:rPr lang="en-US" sz="1800" b="1" smtClean="0">
                <a:latin typeface="Courier New" pitchFamily="49" charset="0"/>
              </a:rPr>
              <a:t>% ocaml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	       Objective Caml version 3.12.1</a:t>
            </a:r>
          </a:p>
          <a:p>
            <a:pPr eaLnBrk="1" hangingPunct="1"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800" b="1" smtClean="0">
                <a:latin typeface="Courier New" pitchFamily="49" charset="0"/>
              </a:rPr>
              <a:t> #use "ocaml1.ml";;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val x : int = 37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	val y : int = 42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	42- : unit = ()</a:t>
            </a:r>
          </a:p>
          <a:p>
            <a:pPr eaLnBrk="1" hangingPunct="1">
              <a:buFontTx/>
              <a:buNone/>
            </a:pPr>
            <a:endParaRPr lang="en-US" sz="18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	- : unit = ()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  	#</a:t>
            </a:r>
            <a:r>
              <a:rPr lang="en-US" sz="1800" b="1" smtClean="0">
                <a:latin typeface="Courier New" pitchFamily="49" charset="0"/>
              </a:rPr>
              <a:t> x;;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- : int = 37</a:t>
            </a:r>
            <a:endParaRPr lang="en-US" smtClean="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886200" y="3810000"/>
            <a:ext cx="511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#use loads in a file one line at a time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 flipH="1" flipV="1">
            <a:off x="3505200" y="35052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741738" y="4572000"/>
            <a:ext cx="4760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prints type and value of each expr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H="1" flipV="1">
            <a:off x="3124200" y="4038600"/>
            <a:ext cx="6096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3200400" y="5486400"/>
            <a:ext cx="526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unit = “no interesting value” (like void)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 flipV="1">
            <a:off x="2819400" y="4572000"/>
            <a:ext cx="6096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971800" y="6172200"/>
            <a:ext cx="4986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“-” = “the expression you just typed”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H="1" flipV="1">
            <a:off x="1066800" y="5791200"/>
            <a:ext cx="1828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5943600" y="2070100"/>
            <a:ext cx="3065463" cy="153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ocaml1.ml: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(* A small OCaml program *)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let x = 37;;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let y = x + 5;;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print_int y;;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print_string "\n";;</a:t>
            </a:r>
          </a:p>
        </p:txBody>
      </p:sp>
      <p:sp>
        <p:nvSpPr>
          <p:cNvPr id="52241" name="Freeform 17"/>
          <p:cNvSpPr>
            <a:spLocks/>
          </p:cNvSpPr>
          <p:nvPr/>
        </p:nvSpPr>
        <p:spPr bwMode="auto">
          <a:xfrm>
            <a:off x="2400300" y="5175250"/>
            <a:ext cx="800100" cy="539750"/>
          </a:xfrm>
          <a:custGeom>
            <a:avLst/>
            <a:gdLst>
              <a:gd name="T0" fmla="*/ 1270158839 w 504"/>
              <a:gd name="T1" fmla="*/ 856853214 h 340"/>
              <a:gd name="T2" fmla="*/ 0 w 504"/>
              <a:gd name="T3" fmla="*/ 0 h 340"/>
              <a:gd name="T4" fmla="*/ 0 60000 65536"/>
              <a:gd name="T5" fmla="*/ 0 60000 65536"/>
              <a:gd name="T6" fmla="*/ 0 w 504"/>
              <a:gd name="T7" fmla="*/ 0 h 340"/>
              <a:gd name="T8" fmla="*/ 504 w 504"/>
              <a:gd name="T9" fmla="*/ 340 h 3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4" h="340">
                <a:moveTo>
                  <a:pt x="504" y="34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 animBg="1"/>
      <p:bldP spid="52233" grpId="0"/>
      <p:bldP spid="52234" grpId="0" animBg="1"/>
      <p:bldP spid="52235" grpId="0"/>
      <p:bldP spid="52236" grpId="0" animBg="1"/>
      <p:bldP spid="52237" grpId="0"/>
      <p:bldP spid="52238" grpId="0" animBg="1"/>
      <p:bldP spid="52240" grpId="0" animBg="1"/>
      <p:bldP spid="522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CMSC 330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559326-8C68-4DB9-B1A4-1026AE5B469B}" type="slidenum">
              <a:rPr lang="en-US" smtClean="0">
                <a:ea typeface="ＭＳ Ｐゴシック"/>
                <a:cs typeface="ＭＳ Ｐゴシック"/>
              </a:rPr>
              <a:pPr/>
              <a:t>9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Run, OCaml, Run (cont’d)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2578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Tx/>
              <a:buNone/>
            </a:pPr>
            <a:r>
              <a:rPr lang="fr-FR" sz="2400" smtClean="0"/>
              <a:t>Expressions can also be typed and evaluated at the top-level:</a:t>
            </a:r>
          </a:p>
          <a:p>
            <a:pPr eaLnBrk="1" hangingPunct="1">
              <a:lnSpc>
                <a:spcPct val="75000"/>
              </a:lnSpc>
              <a:spcBef>
                <a:spcPct val="60000"/>
              </a:spcBef>
              <a:buFontTx/>
              <a:buNone/>
            </a:pPr>
            <a:r>
              <a:rPr lang="fr-FR" sz="1600" b="1" smtClean="0">
                <a:latin typeface="Courier New" pitchFamily="49" charset="0"/>
              </a:rPr>
              <a:t># 3 + 4;;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fr-FR" sz="1600" b="1" smtClean="0">
                <a:latin typeface="Courier New" pitchFamily="49" charset="0"/>
              </a:rPr>
              <a:t>- : int = 7</a:t>
            </a:r>
          </a:p>
          <a:p>
            <a:pPr eaLnBrk="1" hangingPunct="1">
              <a:lnSpc>
                <a:spcPct val="75000"/>
              </a:lnSpc>
              <a:spcBef>
                <a:spcPct val="75000"/>
              </a:spcBef>
              <a:buFontTx/>
              <a:buNone/>
            </a:pPr>
            <a:r>
              <a:rPr lang="fr-FR" sz="1600" b="1" smtClean="0">
                <a:latin typeface="Courier New" pitchFamily="49" charset="0"/>
              </a:rPr>
              <a:t># let x = 37;;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fr-FR" sz="1600" b="1" smtClean="0">
                <a:latin typeface="Courier New" pitchFamily="49" charset="0"/>
              </a:rPr>
              <a:t>val x : int = 37</a:t>
            </a:r>
          </a:p>
          <a:p>
            <a:pPr eaLnBrk="1" hangingPunct="1">
              <a:lnSpc>
                <a:spcPct val="75000"/>
              </a:lnSpc>
              <a:spcBef>
                <a:spcPct val="75000"/>
              </a:spcBef>
              <a:buFontTx/>
              <a:buNone/>
            </a:pPr>
            <a:r>
              <a:rPr lang="fr-FR" sz="1600" b="1" smtClean="0">
                <a:latin typeface="Courier New" pitchFamily="49" charset="0"/>
              </a:rPr>
              <a:t># x;;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fr-FR" sz="1600" b="1" smtClean="0">
                <a:latin typeface="Courier New" pitchFamily="49" charset="0"/>
              </a:rPr>
              <a:t>- : int = 37</a:t>
            </a:r>
          </a:p>
          <a:p>
            <a:pPr eaLnBrk="1" hangingPunct="1">
              <a:lnSpc>
                <a:spcPct val="75000"/>
              </a:lnSpc>
              <a:spcBef>
                <a:spcPct val="75000"/>
              </a:spcBef>
              <a:buFontTx/>
              <a:buNone/>
            </a:pPr>
            <a:r>
              <a:rPr lang="fr-FR" sz="1600" b="1" smtClean="0">
                <a:latin typeface="Courier New" pitchFamily="49" charset="0"/>
              </a:rPr>
              <a:t># let y = 5;;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fr-FR" sz="1600" b="1" smtClean="0">
                <a:latin typeface="Courier New" pitchFamily="49" charset="0"/>
              </a:rPr>
              <a:t>val y : int = 5</a:t>
            </a:r>
          </a:p>
          <a:p>
            <a:pPr eaLnBrk="1" hangingPunct="1">
              <a:lnSpc>
                <a:spcPct val="75000"/>
              </a:lnSpc>
              <a:spcBef>
                <a:spcPct val="75000"/>
              </a:spcBef>
              <a:buFontTx/>
              <a:buNone/>
            </a:pPr>
            <a:r>
              <a:rPr lang="fr-FR" sz="1600" b="1" smtClean="0">
                <a:latin typeface="Courier New" pitchFamily="49" charset="0"/>
              </a:rPr>
              <a:t># let z = 5 + x;;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fr-FR" sz="1600" b="1" smtClean="0">
                <a:latin typeface="Courier New" pitchFamily="49" charset="0"/>
              </a:rPr>
              <a:t>val z : int = 42</a:t>
            </a:r>
          </a:p>
          <a:p>
            <a:pPr eaLnBrk="1" hangingPunct="1">
              <a:lnSpc>
                <a:spcPct val="75000"/>
              </a:lnSpc>
              <a:spcBef>
                <a:spcPct val="75000"/>
              </a:spcBef>
              <a:buFontTx/>
              <a:buNone/>
            </a:pPr>
            <a:r>
              <a:rPr lang="fr-FR" sz="1600" b="1" smtClean="0">
                <a:latin typeface="Courier New" pitchFamily="49" charset="0"/>
              </a:rPr>
              <a:t># print_int z;;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fr-FR" sz="1600" b="1" smtClean="0">
                <a:latin typeface="Courier New" pitchFamily="49" charset="0"/>
              </a:rPr>
              <a:t>42- : unit = ()</a:t>
            </a:r>
          </a:p>
          <a:p>
            <a:pPr eaLnBrk="1" hangingPunct="1">
              <a:lnSpc>
                <a:spcPct val="75000"/>
              </a:lnSpc>
              <a:spcBef>
                <a:spcPct val="75000"/>
              </a:spcBef>
              <a:buFontTx/>
              <a:buNone/>
            </a:pPr>
            <a:r>
              <a:rPr lang="fr-FR" sz="1600" b="1" smtClean="0">
                <a:latin typeface="Courier New" pitchFamily="49" charset="0"/>
              </a:rPr>
              <a:t># print_string "Larry Herman is amazing!";;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Larry Herman is amazing!- : unit = ()</a:t>
            </a:r>
          </a:p>
          <a:p>
            <a:pPr eaLnBrk="1" hangingPunct="1">
              <a:lnSpc>
                <a:spcPct val="75000"/>
              </a:lnSpc>
              <a:spcBef>
                <a:spcPct val="7500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# </a:t>
            </a:r>
            <a:r>
              <a:rPr lang="fr-FR" sz="1600" b="1" smtClean="0">
                <a:latin typeface="Courier New" pitchFamily="49" charset="0"/>
              </a:rPr>
              <a:t>print_int "Larry Herman is amazing!";;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This expression has type string but is here used with type int</a:t>
            </a:r>
          </a:p>
          <a:p>
            <a:pPr eaLnBrk="1" hangingPunct="1">
              <a:buFontTx/>
              <a:buNone/>
            </a:pPr>
            <a:endParaRPr lang="en-US" sz="16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34238</TotalTime>
  <Words>1083</Words>
  <Application>Microsoft Office PowerPoint</Application>
  <PresentationFormat>On-screen Show (4:3)</PresentationFormat>
  <Paragraphs>240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ＭＳ Ｐゴシック</vt:lpstr>
      <vt:lpstr>Courier New</vt:lpstr>
      <vt:lpstr>Blank Presentation</vt:lpstr>
      <vt:lpstr>Blank Presentation</vt:lpstr>
      <vt:lpstr>CMSC 330:  Organization of Programming Languages</vt:lpstr>
      <vt:lpstr>Background</vt:lpstr>
      <vt:lpstr>Dialects of ML</vt:lpstr>
      <vt:lpstr>Features of ML</vt:lpstr>
      <vt:lpstr>A Small OCaml Program- Things to Notice</vt:lpstr>
      <vt:lpstr>Run, OCaml, Run</vt:lpstr>
      <vt:lpstr>Run, OCaml, Run (cont’d)</vt:lpstr>
      <vt:lpstr>Run, OCaml, Run (cont’d)</vt:lpstr>
      <vt:lpstr>Run, OCaml, Run (cont’d)</vt:lpstr>
      <vt:lpstr>Basic Types in OCaml</vt:lpstr>
      <vt:lpstr>More on the Let Construct</vt:lpstr>
      <vt:lpstr>More on the Let Construct (cont’d)</vt:lpstr>
      <vt:lpstr>Nested Let</vt:lpstr>
    </vt:vector>
  </TitlesOfParts>
  <Company>J 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380</cp:revision>
  <dcterms:created xsi:type="dcterms:W3CDTF">2005-08-02T15:09:14Z</dcterms:created>
  <dcterms:modified xsi:type="dcterms:W3CDTF">2012-11-10T22:00:42Z</dcterms:modified>
</cp:coreProperties>
</file>