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6" r:id="rId2"/>
    <p:sldId id="275" r:id="rId3"/>
    <p:sldId id="333" r:id="rId4"/>
    <p:sldId id="303" r:id="rId5"/>
    <p:sldId id="313" r:id="rId6"/>
    <p:sldId id="301" r:id="rId7"/>
    <p:sldId id="408" r:id="rId8"/>
    <p:sldId id="279" r:id="rId9"/>
    <p:sldId id="390" r:id="rId10"/>
    <p:sldId id="280" r:id="rId11"/>
    <p:sldId id="281" r:id="rId12"/>
    <p:sldId id="283" r:id="rId13"/>
    <p:sldId id="296" r:id="rId14"/>
    <p:sldId id="409" r:id="rId15"/>
    <p:sldId id="284" r:id="rId16"/>
    <p:sldId id="287" r:id="rId17"/>
    <p:sldId id="286" r:id="rId18"/>
    <p:sldId id="410" r:id="rId19"/>
    <p:sldId id="292" r:id="rId20"/>
    <p:sldId id="289" r:id="rId21"/>
    <p:sldId id="291" r:id="rId22"/>
    <p:sldId id="297" r:id="rId23"/>
    <p:sldId id="290"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66FF"/>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3" autoAdjust="0"/>
    <p:restoredTop sz="78511" autoAdjust="0"/>
  </p:normalViewPr>
  <p:slideViewPr>
    <p:cSldViewPr>
      <p:cViewPr varScale="1">
        <p:scale>
          <a:sx n="27" d="100"/>
          <a:sy n="27" d="100"/>
        </p:scale>
        <p:origin x="-827" y="-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4"/>
    </p:cViewPr>
  </p:sorterViewPr>
  <p:notesViewPr>
    <p:cSldViewPr>
      <p:cViewPr varScale="1">
        <p:scale>
          <a:sx n="62" d="100"/>
          <a:sy n="62" d="100"/>
        </p:scale>
        <p:origin x="-1195"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89" tIns="48295" rIns="96589" bIns="48295" numCol="1" anchor="t" anchorCtr="0" compatLnSpc="1">
            <a:prstTxWarp prst="textNoShape">
              <a:avLst/>
            </a:prstTxWarp>
          </a:bodyPr>
          <a:lstStyle>
            <a:lvl1pPr defTabSz="966788" eaLnBrk="0" hangingPunct="0">
              <a:defRPr sz="1200">
                <a:ea typeface="ＭＳ Ｐゴシック" charset="-128"/>
                <a:cs typeface="+mn-cs"/>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589" tIns="48295" rIns="96589" bIns="48295" numCol="1" anchor="t" anchorCtr="0" compatLnSpc="1">
            <a:prstTxWarp prst="textNoShape">
              <a:avLst/>
            </a:prstTxWarp>
          </a:bodyPr>
          <a:lstStyle>
            <a:lvl1pPr algn="r" defTabSz="966788" eaLnBrk="0" hangingPunct="0">
              <a:defRPr sz="1200">
                <a:ea typeface="ＭＳ Ｐゴシック" charset="-128"/>
                <a:cs typeface="+mn-cs"/>
              </a:defRPr>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589" tIns="48295" rIns="96589" bIns="48295" numCol="1" anchor="b" anchorCtr="0" compatLnSpc="1">
            <a:prstTxWarp prst="textNoShape">
              <a:avLst/>
            </a:prstTxWarp>
          </a:bodyPr>
          <a:lstStyle>
            <a:lvl1pPr defTabSz="966788" eaLnBrk="0" hangingPunct="0">
              <a:defRPr sz="1200">
                <a:ea typeface="ＭＳ Ｐゴシック" charset="-128"/>
                <a:cs typeface="+mn-cs"/>
              </a:defRPr>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589" tIns="48295" rIns="96589" bIns="48295" numCol="1" anchor="b" anchorCtr="0" compatLnSpc="1">
            <a:prstTxWarp prst="textNoShape">
              <a:avLst/>
            </a:prstTxWarp>
          </a:bodyPr>
          <a:lstStyle>
            <a:lvl1pPr algn="r" defTabSz="966788" eaLnBrk="0" hangingPunct="0">
              <a:defRPr sz="1200">
                <a:ea typeface="ＭＳ Ｐゴシック" charset="-128"/>
                <a:cs typeface="+mn-cs"/>
              </a:defRPr>
            </a:lvl1pPr>
          </a:lstStyle>
          <a:p>
            <a:pPr>
              <a:defRPr/>
            </a:pPr>
            <a:fld id="{86BECBD0-430C-47F9-9BA2-D19A4CA1062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89" tIns="48295" rIns="96589" bIns="48295" numCol="1" anchor="t" anchorCtr="0" compatLnSpc="1">
            <a:prstTxWarp prst="textNoShape">
              <a:avLst/>
            </a:prstTxWarp>
          </a:bodyPr>
          <a:lstStyle>
            <a:lvl1pPr defTabSz="966788" eaLnBrk="0" hangingPunct="0">
              <a:defRPr sz="1200">
                <a:ea typeface="ＭＳ Ｐゴシック" charset="-128"/>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589" tIns="48295" rIns="96589" bIns="48295" numCol="1" anchor="t" anchorCtr="0" compatLnSpc="1">
            <a:prstTxWarp prst="textNoShape">
              <a:avLst/>
            </a:prstTxWarp>
          </a:bodyPr>
          <a:lstStyle>
            <a:lvl1pPr algn="r" defTabSz="966788" eaLnBrk="0" hangingPunct="0">
              <a:defRPr sz="1200">
                <a:ea typeface="ＭＳ Ｐゴシック"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589" tIns="48295" rIns="96589" bIns="482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589" tIns="48295" rIns="96589" bIns="48295" numCol="1" anchor="b" anchorCtr="0" compatLnSpc="1">
            <a:prstTxWarp prst="textNoShape">
              <a:avLst/>
            </a:prstTxWarp>
          </a:bodyPr>
          <a:lstStyle>
            <a:lvl1pPr defTabSz="966788" eaLnBrk="0" hangingPunct="0">
              <a:defRPr sz="1200">
                <a:ea typeface="ＭＳ Ｐゴシック"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589" tIns="48295" rIns="96589" bIns="48295" numCol="1" anchor="b" anchorCtr="0" compatLnSpc="1">
            <a:prstTxWarp prst="textNoShape">
              <a:avLst/>
            </a:prstTxWarp>
          </a:bodyPr>
          <a:lstStyle>
            <a:lvl1pPr algn="r" defTabSz="966788" eaLnBrk="0" hangingPunct="0">
              <a:defRPr sz="1200">
                <a:ea typeface="ＭＳ Ｐゴシック" charset="-128"/>
                <a:cs typeface="+mn-cs"/>
              </a:defRPr>
            </a:lvl1pPr>
          </a:lstStyle>
          <a:p>
            <a:pPr>
              <a:defRPr/>
            </a:pPr>
            <a:fld id="{586E45C6-86B6-413A-B506-DA500FE8BB5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70BB0943-F553-4B7E-BF7F-F33A68E6FEFF}" type="slidenum">
              <a:rPr lang="en-US" smtClean="0">
                <a:ea typeface="ＭＳ Ｐゴシック"/>
                <a:cs typeface="ＭＳ Ｐゴシック"/>
              </a:rPr>
              <a:pPr/>
              <a:t>1</a:t>
            </a:fld>
            <a:endParaRPr lang="en-US"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B19B308B-693D-4FD9-93DF-A7D7D199F048}" type="slidenum">
              <a:rPr lang="en-US" smtClean="0">
                <a:ea typeface="ＭＳ Ｐゴシック"/>
                <a:cs typeface="ＭＳ Ｐゴシック"/>
              </a:rPr>
              <a:pPr/>
              <a:t>10</a:t>
            </a:fld>
            <a:endParaRPr lang="en-US" smtClean="0">
              <a:ea typeface="ＭＳ Ｐゴシック"/>
              <a:cs typeface="ＭＳ Ｐゴシック"/>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094ED614-E5C5-43DD-BB43-24109D8779E0}" type="slidenum">
              <a:rPr lang="en-US" smtClean="0">
                <a:ea typeface="ＭＳ Ｐゴシック"/>
                <a:cs typeface="ＭＳ Ｐゴシック"/>
              </a:rPr>
              <a:pPr/>
              <a:t>11</a:t>
            </a:fld>
            <a:endParaRPr lang="en-US" smtClean="0">
              <a:ea typeface="ＭＳ Ｐゴシック"/>
              <a:cs typeface="ＭＳ Ｐゴシック"/>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6746C7B7-6D77-48D3-8058-F08A5D769D46}"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smtClean="0">
                <a:ea typeface="ＭＳ Ｐゴシック"/>
              </a:rPr>
              <a:t>w is not homogeneous, so it's incorrect.</a:t>
            </a:r>
          </a:p>
          <a:p>
            <a:pPr eaLnBrk="1" hangingPunct="1"/>
            <a:endParaRPr lang="en-US" smtClean="0">
              <a:ea typeface="ＭＳ Ｐゴシック"/>
            </a:endParaRPr>
          </a:p>
          <a:p>
            <a:pPr eaLnBrk="1" hangingPunct="1"/>
            <a:r>
              <a:rPr lang="en-US" smtClean="0">
                <a:ea typeface="ＭＳ Ｐゴシック"/>
              </a:rPr>
              <a:t>Draw pictures:    y: 1 -&gt; 2 -&gt; 3 []</a:t>
            </a:r>
          </a:p>
          <a:p>
            <a:pPr eaLnBrk="1" hangingPunct="1"/>
            <a:r>
              <a:rPr lang="en-US" smtClean="0">
                <a:ea typeface="ＭＳ Ｐゴシック"/>
              </a:rPr>
              <a:t>                       x 4  ^</a:t>
            </a:r>
          </a:p>
          <a:p>
            <a:pPr eaLnBrk="1" hangingPunct="1"/>
            <a:r>
              <a:rPr lang="en-US" smtClean="0">
                <a:ea typeface="ＭＳ Ｐゴシック"/>
              </a:rPr>
              <a:t>                    z 5  ^</a:t>
            </a:r>
          </a:p>
          <a:p>
            <a:pPr eaLnBrk="1" hangingPunct="1"/>
            <a:endParaRPr lang="en-US" smtClean="0">
              <a:ea typeface="ＭＳ Ｐゴシック"/>
            </a:endParaRPr>
          </a:p>
          <a:p>
            <a:pPr eaLnBrk="1" hangingPunct="1"/>
            <a:r>
              <a:rPr lang="en-US" smtClean="0">
                <a:ea typeface="ＭＳ Ｐゴシック"/>
              </a:rPr>
              <a:t>Note lists are shared.  Why might you not want this in C or Java?  (Aliasing means changing one changes the other, but usually in a functional language like OCaml we return values without changing existing values.)</a:t>
            </a:r>
          </a:p>
          <a:p>
            <a:pPr eaLnBrk="1" hangingPunct="1"/>
            <a:endParaRPr lang="en-US" smtClean="0">
              <a:ea typeface="ＭＳ Ｐゴシック"/>
            </a:endParaRPr>
          </a:p>
          <a:p>
            <a:pPr eaLnBrk="1" hangingPunct="1"/>
            <a:r>
              <a:rPr lang="en-US" smtClean="0">
                <a:ea typeface="ＭＳ Ｐゴシック"/>
              </a:rPr>
              <a:t>Why wouldn't we want to have sharing of lists like this in C or Java?  Changing y would change x and z.  But that doesn't happen in OCaml, because it doesn't have assignments (yet)- there's no way to change anything once it's created, only to create new things.</a:t>
            </a:r>
          </a:p>
          <a:p>
            <a:pPr eaLnBrk="1" hangingPunct="1"/>
            <a:endParaRPr lang="en-US" smtClean="0">
              <a:ea typeface="ＭＳ Ｐゴシック"/>
            </a:endParaRPr>
          </a:p>
          <a:p>
            <a:pPr eaLnBrk="1" hangingPunct="1"/>
            <a:r>
              <a:rPr lang="en-US" smtClean="0">
                <a:ea typeface="ＭＳ Ｐゴシック"/>
              </a:rPr>
              <a:t>Some examples of lists </a:t>
            </a:r>
            <a:r>
              <a:rPr lang="en-US" smtClean="0">
                <a:solidFill>
                  <a:srgbClr val="0000FF"/>
                </a:solidFill>
                <a:ea typeface="ＭＳ Ｐゴシック"/>
              </a:rPr>
              <a:t>y</a:t>
            </a:r>
            <a:r>
              <a:rPr lang="en-US" smtClean="0">
                <a:ea typeface="ＭＳ Ｐゴシック"/>
              </a:rPr>
              <a:t> such that </a:t>
            </a:r>
            <a:r>
              <a:rPr lang="en-US" smtClean="0">
                <a:solidFill>
                  <a:srgbClr val="0000FF"/>
                </a:solidFill>
                <a:ea typeface="ＭＳ Ｐゴシック"/>
              </a:rPr>
              <a:t>[1;2]::y</a:t>
            </a:r>
            <a:r>
              <a:rPr lang="en-US" smtClean="0">
                <a:ea typeface="ＭＳ Ｐゴシック"/>
              </a:rPr>
              <a:t> makes sense are [1;2]::[[5;6]], which is the same thing as [1;2]::[5;6]::[], or [1;2]::[[1];[2;3]], which is the same thing as [[1;2];[1];[2;3]]- both are lists of int lists.  Or [1;2]::[[]].</a:t>
            </a:r>
          </a:p>
          <a:p>
            <a:pPr eaLnBrk="1" hangingPunct="1"/>
            <a:endParaRPr lang="en-US" smtClean="0">
              <a:ea typeface="ＭＳ Ｐゴシック"/>
            </a:endParaRP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E8177DE9-81A5-40BD-8892-3EF087CF8958}" type="slidenum">
              <a:rPr lang="en-US" smtClean="0">
                <a:ea typeface="ＭＳ Ｐゴシック"/>
                <a:cs typeface="ＭＳ Ｐゴシック"/>
              </a:rPr>
              <a:pPr/>
              <a:t>13</a:t>
            </a:fld>
            <a:endParaRPr lang="en-US" smtClean="0">
              <a:ea typeface="ＭＳ Ｐゴシック"/>
              <a:cs typeface="ＭＳ Ｐゴシック"/>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smtClean="0">
                <a:ea typeface="ＭＳ Ｐゴシック"/>
              </a:rPr>
              <a:t>You read "int list list" right-to-left, like "int **p" in C.</a:t>
            </a:r>
          </a:p>
          <a:p>
            <a:pPr eaLnBrk="1" hangingPunct="1"/>
            <a:endParaRPr lang="en-US" smtClean="0">
              <a:ea typeface="ＭＳ Ｐゴシック"/>
            </a:endParaRPr>
          </a:p>
          <a:p>
            <a:pPr eaLnBrk="1" hangingPunct="1"/>
            <a:r>
              <a:rPr lang="en-US" smtClean="0">
                <a:ea typeface="ＭＳ Ｐゴシック"/>
              </a:rPr>
              <a:t>Think of how many instructions it would take to build this list in C or Java.  It's very easy to build lists in OCaml.</a:t>
            </a:r>
          </a:p>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0B587ACB-3999-4F43-90E0-5EB9DD576F3A}" type="slidenum">
              <a:rPr lang="en-US" smtClean="0">
                <a:ea typeface="ＭＳ Ｐゴシック"/>
                <a:cs typeface="ＭＳ Ｐゴシック"/>
              </a:rPr>
              <a:pPr/>
              <a:t>14</a:t>
            </a:fld>
            <a:endParaRPr lang="en-US" smtClean="0">
              <a:ea typeface="ＭＳ Ｐゴシック"/>
              <a:cs typeface="ＭＳ Ｐゴシック"/>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6CBC438F-4C9B-48A1-8BF7-EA40F419527E}" type="slidenum">
              <a:rPr lang="en-US" smtClean="0">
                <a:ea typeface="ＭＳ Ｐゴシック"/>
                <a:cs typeface="ＭＳ Ｐゴシック"/>
              </a:rPr>
              <a:pPr/>
              <a:t>15</a:t>
            </a:fld>
            <a:endParaRPr lang="en-US" smtClean="0">
              <a:ea typeface="ＭＳ Ｐゴシック"/>
              <a:cs typeface="ＭＳ Ｐゴシック"/>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smtClean="0">
                <a:ea typeface="ＭＳ Ｐゴシック"/>
              </a:rPr>
              <a:t>It's also easy to pull lists apart (extract their components) in OCaml.</a:t>
            </a:r>
          </a:p>
          <a:p>
            <a:pPr eaLnBrk="1" hangingPunct="1"/>
            <a:endParaRPr lang="en-US" smtClean="0">
              <a:ea typeface="ＭＳ Ｐゴシック"/>
            </a:endParaRPr>
          </a:p>
          <a:p>
            <a:pPr eaLnBrk="1" hangingPunct="1"/>
            <a:r>
              <a:rPr lang="en-US" smtClean="0">
                <a:ea typeface="ＭＳ Ｐゴシック"/>
              </a:rPr>
              <a:t>match is also a binding construct, like let.  each en can use the variable names in pn.  The whole match is one expression, which produces the value of one of the pn's.</a:t>
            </a:r>
          </a:p>
          <a:p>
            <a:pPr eaLnBrk="1" hangingPunct="1"/>
            <a:endParaRPr lang="en-US" smtClean="0">
              <a:ea typeface="ＭＳ Ｐゴシック"/>
            </a:endParaRPr>
          </a:p>
          <a:p>
            <a:pPr eaLnBrk="1" hangingPunct="1"/>
            <a:r>
              <a:rPr lang="en-US" smtClean="0">
                <a:ea typeface="ＭＳ Ｐゴシック"/>
              </a:rPr>
              <a:t>A match is attempted left-to-right and the first case that matches is the one performed (the value of its p</a:t>
            </a:r>
            <a:r>
              <a:rPr lang="en-US" baseline="-25000" smtClean="0">
                <a:ea typeface="ＭＳ Ｐゴシック"/>
              </a:rPr>
              <a:t>n</a:t>
            </a:r>
            <a:r>
              <a:rPr lang="en-US" smtClean="0">
                <a:ea typeface="ＭＳ Ｐゴシック"/>
              </a:rPr>
              <a:t> is what's returned).  It's sort of roughly analogous to a regular expression with backreferences matching a string, and then being able to refer to the parts of the string that matched parts of the regular expression, which are remembered in special variables- those are like the variables in the pattern.</a:t>
            </a:r>
          </a:p>
          <a:p>
            <a:pPr eaLnBrk="1" hangingPunct="1"/>
            <a:endParaRPr lang="en-US" smtClean="0">
              <a:ea typeface="ＭＳ Ｐゴシック"/>
            </a:endParaRPr>
          </a:p>
          <a:p>
            <a:pPr eaLnBrk="1" hangingPunct="1"/>
            <a:r>
              <a:rPr lang="en-US" smtClean="0">
                <a:ea typeface="ＭＳ Ｐゴシック"/>
              </a:rPr>
              <a:t>This is called unification.</a:t>
            </a:r>
          </a:p>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3F404A76-0EE0-42A5-BD77-E3ADCEB86A02}" type="slidenum">
              <a:rPr lang="en-US" smtClean="0">
                <a:ea typeface="ＭＳ Ｐゴシック"/>
                <a:cs typeface="ＭＳ Ｐゴシック"/>
              </a:rPr>
              <a:pPr/>
              <a:t>16</a:t>
            </a:fld>
            <a:endParaRPr lang="en-US" smtClean="0">
              <a:ea typeface="ＭＳ Ｐゴシック"/>
              <a:cs typeface="ＭＳ Ｐゴシック"/>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smtClean="0">
                <a:ea typeface="ＭＳ Ｐゴシック"/>
              </a:rPr>
              <a:t>h and t are variable names.</a:t>
            </a:r>
          </a:p>
          <a:p>
            <a:pPr eaLnBrk="1" hangingPunct="1"/>
            <a:endParaRPr lang="en-US" smtClean="0">
              <a:ea typeface="ＭＳ Ｐゴシック"/>
            </a:endParaRPr>
          </a:p>
          <a:p>
            <a:pPr eaLnBrk="1" hangingPunct="1"/>
            <a:r>
              <a:rPr lang="en-US" smtClean="0">
                <a:ea typeface="ＭＳ Ｐゴシック"/>
              </a:rPr>
              <a:t>You don't need to declare the pattern variables.</a:t>
            </a:r>
          </a:p>
          <a:p>
            <a:pPr eaLnBrk="1" hangingPunct="1"/>
            <a:endParaRPr lang="en-US" smtClean="0">
              <a:ea typeface="ＭＳ Ｐゴシック"/>
            </a:endParaRPr>
          </a:p>
          <a:p>
            <a:pPr eaLnBrk="1" hangingPunct="1"/>
            <a:r>
              <a:rPr lang="en-US" smtClean="0">
                <a:ea typeface="ＭＳ Ｐゴシック"/>
              </a:rPr>
              <a:t>[1] matches the second pattern- 1::[]</a:t>
            </a:r>
          </a:p>
          <a:p>
            <a:pPr eaLnBrk="1" hangingPunct="1"/>
            <a:endParaRPr lang="en-US" smtClean="0">
              <a:ea typeface="ＭＳ Ｐゴシック"/>
            </a:endParaRPr>
          </a:p>
          <a:p>
            <a:pPr eaLnBrk="1" hangingPunct="1"/>
            <a:r>
              <a:rPr lang="en-US" smtClean="0">
                <a:ea typeface="ＭＳ Ｐゴシック"/>
              </a:rPr>
              <a:t>Does this cover all cases of lists?  Yes.</a:t>
            </a:r>
          </a:p>
          <a:p>
            <a:pPr eaLnBrk="1" hangingPunct="1"/>
            <a:endParaRPr lang="en-US" smtClean="0">
              <a:ea typeface="ＭＳ Ｐゴシック"/>
            </a:endParaRPr>
          </a:p>
          <a:p>
            <a:pPr eaLnBrk="1" hangingPunct="1"/>
            <a:r>
              <a:rPr lang="en-US" smtClean="0">
                <a:ea typeface="ＭＳ Ｐゴシック"/>
              </a:rPr>
              <a:t>We could also write this as</a:t>
            </a:r>
          </a:p>
          <a:p>
            <a:pPr eaLnBrk="1" hangingPunct="1"/>
            <a:r>
              <a:rPr lang="en-US" smtClean="0">
                <a:ea typeface="ＭＳ Ｐゴシック"/>
              </a:rPr>
              <a:t>let is_empty l = match l with</a:t>
            </a:r>
          </a:p>
          <a:p>
            <a:pPr eaLnBrk="1" hangingPunct="1"/>
            <a:r>
              <a:rPr lang="en-US" smtClean="0">
                <a:ea typeface="ＭＳ Ｐゴシック"/>
              </a:rPr>
              <a:t>    [] -&gt; true</a:t>
            </a:r>
          </a:p>
          <a:p>
            <a:pPr eaLnBrk="1" hangingPunct="1"/>
            <a:r>
              <a:rPr lang="en-US" smtClean="0">
                <a:ea typeface="ＭＳ Ｐゴシック"/>
              </a:rPr>
              <a:t>  | _ -&gt; false</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27E2F4CA-5965-4716-AD15-6BDC149B41FF}" type="slidenum">
              <a:rPr lang="en-US" smtClean="0">
                <a:ea typeface="ＭＳ Ｐゴシック"/>
                <a:cs typeface="ＭＳ Ｐゴシック"/>
              </a:rPr>
              <a:pPr/>
              <a:t>17</a:t>
            </a:fld>
            <a:endParaRPr lang="en-US" smtClean="0">
              <a:ea typeface="ＭＳ Ｐゴシック"/>
              <a:cs typeface="ＭＳ Ｐゴシック"/>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smtClean="0">
                <a:ea typeface="ＭＳ Ｐゴシック"/>
              </a:rPr>
              <a:t>e1 in the first one uses the variable h in p1.  Note this one won't match the empty list.</a:t>
            </a:r>
          </a:p>
          <a:p>
            <a:pPr eaLnBrk="1" hangingPunct="1"/>
            <a:endParaRPr lang="en-US" smtClean="0">
              <a:ea typeface="ＭＳ Ｐゴシック"/>
            </a:endParaRPr>
          </a:p>
          <a:p>
            <a:pPr eaLnBrk="1" hangingPunct="1"/>
            <a:r>
              <a:rPr lang="en-US" smtClean="0">
                <a:ea typeface="ＭＳ Ｐゴシック"/>
              </a:rPr>
              <a:t>Note the first two are just two different versions of the same thing; we just notice that we can use the underscore in the second one.</a:t>
            </a:r>
          </a:p>
          <a:p>
            <a:pPr eaLnBrk="1" hangingPunct="1"/>
            <a:endParaRPr lang="en-US" smtClean="0">
              <a:ea typeface="ＭＳ Ｐゴシック"/>
            </a:endParaRPr>
          </a:p>
          <a:p>
            <a:pPr eaLnBrk="1" hangingPunct="1"/>
            <a:r>
              <a:rPr lang="en-US" smtClean="0">
                <a:ea typeface="ＭＳ Ｐゴシック"/>
              </a:rPr>
              <a:t>The underscore is like an anonymous variable- it matches with anything, and doesn't save its value.</a:t>
            </a:r>
          </a:p>
          <a:p>
            <a:pPr eaLnBrk="1" hangingPunct="1"/>
            <a:endParaRPr lang="en-US" smtClean="0">
              <a:ea typeface="ＭＳ Ｐゴシック"/>
            </a:endParaRPr>
          </a:p>
          <a:p>
            <a:pPr eaLnBrk="1" hangingPunct="1"/>
            <a:r>
              <a:rPr lang="en-US" smtClean="0">
                <a:ea typeface="ＭＳ Ｐゴシック"/>
              </a:rPr>
              <a:t>Passing an empty list into a nonempty list isn't a type error (value vs. type) (?)</a:t>
            </a:r>
          </a:p>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9FC1EF2D-6F36-4A25-983B-B389B1207A48}" type="slidenum">
              <a:rPr lang="en-US" smtClean="0">
                <a:ea typeface="ＭＳ Ｐゴシック"/>
                <a:cs typeface="ＭＳ Ｐゴシック"/>
              </a:rPr>
              <a:pPr/>
              <a:t>18</a:t>
            </a:fld>
            <a:endParaRPr lang="en-US" smtClean="0">
              <a:ea typeface="ＭＳ Ｐゴシック"/>
              <a:cs typeface="ＭＳ Ｐゴシック"/>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448BD6D6-7C67-40CF-810E-0000D4E753F0}" type="slidenum">
              <a:rPr lang="en-US" smtClean="0">
                <a:ea typeface="ＭＳ Ｐゴシック"/>
                <a:cs typeface="ＭＳ Ｐゴシック"/>
              </a:rPr>
              <a:pPr/>
              <a:t>19</a:t>
            </a:fld>
            <a:endParaRPr lang="en-US" smtClean="0">
              <a:ea typeface="ＭＳ Ｐゴシック"/>
              <a:cs typeface="ＭＳ Ｐゴシック"/>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r>
              <a:rPr lang="en-US" smtClean="0">
                <a:ea typeface="ＭＳ Ｐゴシック"/>
              </a:rPr>
              <a:t>Note that even if a match doesn't match all cases you can use it all day without problems, as long as you don't ever call it on something which is one of the missing cases.</a:t>
            </a:r>
          </a:p>
          <a:p>
            <a:pPr eaLnBrk="1" hangingPunct="1"/>
            <a:endParaRPr lang="en-US" smtClean="0">
              <a:ea typeface="ＭＳ Ｐゴシック"/>
            </a:endParaRPr>
          </a:p>
          <a:p>
            <a:pPr eaLnBrk="1" hangingPunct="1"/>
            <a:r>
              <a:rPr lang="en-US" smtClean="0">
                <a:ea typeface="ＭＳ Ｐゴシック"/>
              </a:rPr>
              <a:t>The "1, 11" is sort of mysterious; don't worry about what it means.</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EFA8E574-2BFE-461D-A3AC-AA8484D8057D}" type="slidenum">
              <a:rPr lang="en-US" smtClean="0">
                <a:ea typeface="ＭＳ Ｐゴシック"/>
                <a:cs typeface="ＭＳ Ｐゴシック"/>
              </a:rPr>
              <a:pPr/>
              <a:t>2</a:t>
            </a:fld>
            <a:endParaRPr lang="en-US" smtClean="0">
              <a:ea typeface="ＭＳ Ｐゴシック"/>
              <a:cs typeface="ＭＳ Ｐゴシック"/>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r>
              <a:rPr lang="en-US" smtClean="0">
                <a:ea typeface="ＭＳ Ｐゴシック"/>
              </a:rPr>
              <a:t>Functions are the most important thing in OCaml (it's a functional language after all).</a:t>
            </a:r>
          </a:p>
          <a:p>
            <a:pPr eaLnBrk="1" hangingPunct="1"/>
            <a:endParaRPr lang="en-US" smtClean="0">
              <a:ea typeface="ＭＳ Ｐゴシック"/>
            </a:endParaRPr>
          </a:p>
          <a:p>
            <a:pPr eaLnBrk="1" hangingPunct="1"/>
            <a:r>
              <a:rPr lang="en-US" smtClean="0">
                <a:ea typeface="ＭＳ Ｐゴシック"/>
              </a:rPr>
              <a:t>The body of any function is always just one single expression (but we'll see how you can put more than one expression anywhere that one expression can go, just like in C and Java you can use braces to put more than one statement anyplace where one statement can go).</a:t>
            </a:r>
          </a:p>
          <a:p>
            <a:pPr eaLnBrk="1" hangingPunct="1"/>
            <a:endParaRPr lang="en-US" smtClean="0">
              <a:ea typeface="ＭＳ Ｐゴシック"/>
            </a:endParaRPr>
          </a:p>
          <a:p>
            <a:pPr eaLnBrk="1" hangingPunct="1"/>
            <a:r>
              <a:rPr lang="en-US" smtClean="0">
                <a:ea typeface="ＭＳ Ｐゴシック"/>
              </a:rPr>
              <a:t>Make sure students realize what an expression is (they often don't).</a:t>
            </a:r>
          </a:p>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0432708A-D7B0-423B-AAD8-9434F3F7E8E0}" type="slidenum">
              <a:rPr lang="en-US" smtClean="0">
                <a:ea typeface="ＭＳ Ｐゴシック"/>
                <a:cs typeface="ＭＳ Ｐゴシック"/>
              </a:rPr>
              <a:pPr/>
              <a:t>20</a:t>
            </a:fld>
            <a:endParaRPr lang="en-US" smtClean="0">
              <a:ea typeface="ＭＳ Ｐゴシック"/>
              <a:cs typeface="ＭＳ Ｐゴシック"/>
            </a:endParaRPr>
          </a:p>
        </p:txBody>
      </p:sp>
      <p:sp>
        <p:nvSpPr>
          <p:cNvPr id="55298" name="Rectangle 2"/>
          <p:cNvSpPr>
            <a:spLocks noGrp="1" noRot="1" noChangeAspect="1" noChangeArrowheads="1"/>
          </p:cNvSpPr>
          <p:nvPr>
            <p:ph type="sldImg"/>
          </p:nvPr>
        </p:nvSpPr>
        <p:spPr>
          <a:solidFill>
            <a:srgbClr val="FFFFFF"/>
          </a:solidFill>
          <a:ln/>
        </p:spPr>
      </p:sp>
      <p:sp>
        <p:nvSpPr>
          <p:cNvPr id="55299" name="Rectangle 3"/>
          <p:cNvSpPr>
            <a:spLocks noGrp="1" noChangeArrowheads="1"/>
          </p:cNvSpPr>
          <p:nvPr>
            <p:ph type="body" idx="1"/>
          </p:nvPr>
        </p:nvSpPr>
        <p:spPr>
          <a:solidFill>
            <a:srgbClr val="FFFFFF"/>
          </a:solidFill>
          <a:ln/>
        </p:spPr>
        <p:txBody>
          <a:bodyPr/>
          <a:lstStyle/>
          <a:p>
            <a:pPr eaLnBrk="1" hangingPunct="1"/>
            <a:r>
              <a:rPr lang="en-US" smtClean="0">
                <a:ea typeface="ＭＳ Ｐゴシック"/>
              </a:rPr>
              <a:t>We don't need the extra parentheses in the first one, because the default associativity is right associative.</a:t>
            </a:r>
          </a:p>
          <a:p>
            <a:pPr eaLnBrk="1" hangingPunct="1"/>
            <a:endParaRPr lang="en-US" smtClean="0">
              <a:ea typeface="ＭＳ Ｐゴシック"/>
            </a:endParaRPr>
          </a:p>
          <a:p>
            <a:pPr eaLnBrk="1" hangingPunct="1"/>
            <a:r>
              <a:rPr lang="en-US" smtClean="0">
                <a:ea typeface="ＭＳ Ｐゴシック"/>
              </a:rPr>
              <a:t>If the first one is called with a list with 0 or 1 elements it's an error.  What if we pass in a list with more than two or three elements?</a:t>
            </a:r>
          </a:p>
          <a:p>
            <a:pPr eaLnBrk="1" hangingPunct="1"/>
            <a:endParaRPr lang="en-US" smtClean="0">
              <a:ea typeface="ＭＳ Ｐゴシック"/>
            </a:endParaRPr>
          </a:p>
          <a:p>
            <a:pPr eaLnBrk="1" hangingPunct="1"/>
            <a:r>
              <a:rPr lang="en-US" smtClean="0">
                <a:ea typeface="ＭＳ Ｐゴシック"/>
              </a:rPr>
              <a:t>The first one works with any lists with two or more elements, the last one only with lists of exactly two elements.</a:t>
            </a:r>
          </a:p>
          <a:p>
            <a:pPr eaLnBrk="1" hangingPunct="1"/>
            <a:endParaRPr lang="en-US" smtClean="0">
              <a:ea typeface="ＭＳ Ｐゴシック"/>
            </a:endParaRPr>
          </a:p>
          <a:p>
            <a:pPr eaLnBrk="1" hangingPunct="1"/>
            <a:r>
              <a:rPr lang="en-US" smtClean="0">
                <a:ea typeface="ＭＳ Ｐゴシック"/>
              </a:rPr>
              <a:t>We can use the convenient abbreviation [h1; h2] for h1::h2::[] (i.e., h1::(h2::[])).</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C1147A5C-61CE-43E3-ADE1-53EF0756AA14}" type="slidenum">
              <a:rPr lang="en-US" smtClean="0">
                <a:ea typeface="ＭＳ Ｐゴシック"/>
                <a:cs typeface="ＭＳ Ｐゴシック"/>
              </a:rPr>
              <a:pPr/>
              <a:t>21</a:t>
            </a:fld>
            <a:endParaRPr lang="en-US" smtClean="0">
              <a:ea typeface="ＭＳ Ｐゴシック"/>
              <a:cs typeface="ＭＳ Ｐゴシック"/>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US" smtClean="0">
                <a:ea typeface="ＭＳ Ｐゴシック"/>
              </a:rPr>
              <a:t>We can omit the explicit parameter and just move the pattern into the parameter's position.</a:t>
            </a:r>
          </a:p>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A00CA5D5-5D28-47C6-8929-587F62DB2DE7}" type="slidenum">
              <a:rPr lang="en-US" smtClean="0">
                <a:ea typeface="ＭＳ Ｐゴシック"/>
                <a:cs typeface="ＭＳ Ｐゴシック"/>
              </a:rPr>
              <a:pPr/>
              <a:t>22</a:t>
            </a:fld>
            <a:endParaRPr lang="en-US" smtClean="0">
              <a:ea typeface="ＭＳ Ｐゴシック"/>
              <a:cs typeface="ＭＳ Ｐゴシック"/>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mtClean="0">
                <a:ea typeface="ＭＳ Ｐゴシック"/>
              </a:rPr>
              <a:t>Change numbers from 1-9 to something where it's more clear which numbers are being used?</a:t>
            </a:r>
          </a:p>
          <a:p>
            <a:pPr eaLnBrk="1" hangingPunct="1"/>
            <a:endParaRPr lang="en-US" smtClean="0">
              <a:ea typeface="ＭＳ Ｐゴシック"/>
            </a:endParaRPr>
          </a:p>
          <a:p>
            <a:pPr eaLnBrk="1" hangingPunct="1"/>
            <a:r>
              <a:rPr lang="en-US" smtClean="0">
                <a:ea typeface="ＭＳ Ｐゴシック"/>
              </a:rPr>
              <a:t>Finished going through slides here so far…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9298A484-83DC-4FA6-A5B3-B0D656334FEE}" type="slidenum">
              <a:rPr lang="en-US" smtClean="0">
                <a:ea typeface="ＭＳ Ｐゴシック"/>
                <a:cs typeface="ＭＳ Ｐゴシック"/>
              </a:rPr>
              <a:pPr/>
              <a:t>23</a:t>
            </a:fld>
            <a:endParaRPr lang="en-US" smtClean="0">
              <a:ea typeface="ＭＳ Ｐゴシック"/>
              <a:cs typeface="ＭＳ Ｐゴシック"/>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mtClean="0">
                <a:ea typeface="ＭＳ Ｐゴシック"/>
              </a:rPr>
              <a:t>The reason a tuple can just appear in a function's argument list is a consequence of the ability to put parentheses in the argument list, and pattern-matching on arguments.</a:t>
            </a:r>
          </a:p>
          <a:p>
            <a:pPr eaLnBrk="1" hangingPunct="1"/>
            <a:endParaRPr lang="en-US" smtClean="0">
              <a:ea typeface="ＭＳ Ｐゴシック"/>
            </a:endParaRPr>
          </a:p>
          <a:p>
            <a:pPr eaLnBrk="1" hangingPunct="1"/>
            <a:r>
              <a:rPr lang="en-US" smtClean="0">
                <a:ea typeface="ＭＳ Ｐゴシック"/>
              </a:rPr>
              <a:t>Note that you can't have a tuple with only one component; the comma is the tuple "constructor".</a:t>
            </a:r>
          </a:p>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E2085944-CBDF-4B56-BFE6-05EFA594CA68}" type="slidenum">
              <a:rPr lang="en-US" smtClean="0">
                <a:ea typeface="ＭＳ Ｐゴシック"/>
                <a:cs typeface="ＭＳ Ｐゴシック"/>
              </a:rPr>
              <a:pPr/>
              <a:t>3</a:t>
            </a:fld>
            <a:endParaRPr lang="en-US" smtClean="0">
              <a:ea typeface="ＭＳ Ｐゴシック"/>
              <a:cs typeface="ＭＳ Ｐゴシック"/>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a:spcBef>
                <a:spcPct val="0"/>
              </a:spcBef>
            </a:pPr>
            <a:r>
              <a:rPr lang="en-US" smtClean="0">
                <a:ea typeface="ＭＳ Ｐゴシック"/>
              </a:rPr>
              <a:t>pi *. r *. r is only one expression.</a:t>
            </a:r>
          </a:p>
          <a:p>
            <a:pPr>
              <a:spcBef>
                <a:spcPct val="0"/>
              </a:spcBef>
            </a:pPr>
            <a:endParaRPr lang="en-US" smtClean="0">
              <a:ea typeface="ＭＳ Ｐゴシック"/>
            </a:endParaRPr>
          </a:p>
          <a:p>
            <a:pPr>
              <a:spcBef>
                <a:spcPct val="0"/>
              </a:spcBef>
            </a:pPr>
            <a:r>
              <a:rPr lang="en-US" smtClean="0">
                <a:ea typeface="ＭＳ Ｐゴシック"/>
              </a:rPr>
              <a:t>When functions are declared (or variables are bound using let) in a file you don't need the ;; as a terminator (although it can't hurt)- it's used only at the top-level.</a:t>
            </a:r>
          </a:p>
          <a:p>
            <a:pPr>
              <a:spcBef>
                <a:spcPct val="0"/>
              </a:spcBef>
            </a:pPr>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D7BD3437-7E49-4DF4-9B24-C5870F28BE8B}" type="slidenum">
              <a:rPr lang="en-US" smtClean="0">
                <a:ea typeface="ＭＳ Ｐゴシック"/>
                <a:cs typeface="ＭＳ Ｐゴシック"/>
              </a:rPr>
              <a:pPr/>
              <a:t>4</a:t>
            </a:fld>
            <a:endParaRPr lang="en-US" smtClean="0">
              <a:ea typeface="ＭＳ Ｐゴシック"/>
              <a:cs typeface="ＭＳ Ｐゴシック"/>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r>
              <a:rPr lang="en-US" smtClean="0">
                <a:ea typeface="ＭＳ Ｐゴシック"/>
              </a:rPr>
              <a:t>(float_of_int x) is a cast (in the form of a function applied to x).</a:t>
            </a:r>
          </a:p>
          <a:p>
            <a:pPr eaLnBrk="1" hangingPunct="1"/>
            <a:endParaRPr lang="en-US" smtClean="0">
              <a:ea typeface="ＭＳ Ｐゴシック"/>
            </a:endParaRPr>
          </a:p>
          <a:p>
            <a:pPr eaLnBrk="1" hangingPunct="1"/>
            <a:r>
              <a:rPr lang="en-US" smtClean="0">
                <a:ea typeface="ＭＳ Ｐゴシック"/>
              </a:rPr>
              <a:t>Explain what first-order functions means again.</a:t>
            </a:r>
          </a:p>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AE442D75-6AA6-4D8A-BD12-3F8EBE7F3678}" type="slidenum">
              <a:rPr lang="en-US" smtClean="0">
                <a:ea typeface="ＭＳ Ｐゴシック"/>
                <a:cs typeface="ＭＳ Ｐゴシック"/>
              </a:rPr>
              <a:pPr/>
              <a:t>5</a:t>
            </a:fld>
            <a:endParaRPr lang="en-US" smtClean="0">
              <a:ea typeface="ＭＳ Ｐゴシック"/>
              <a:cs typeface="ＭＳ Ｐゴシック"/>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smtClean="0">
                <a:ea typeface="ＭＳ Ｐゴシック"/>
              </a:rPr>
              <a:t>Type annotations are additional information that gives the type of something, analogous to a declaration in C or Java, except they're optional in OCaml.  The parentheses are used for scoping, to delimit what the annotation refers to (??????).  If you use an annotation OCaml will complain if things are used inconsistently with their annotations</a:t>
            </a:r>
          </a:p>
          <a:p>
            <a:pPr eaLnBrk="1" hangingPunct="1"/>
            <a:endParaRPr lang="en-US" smtClean="0">
              <a:ea typeface="ＭＳ Ｐゴシック"/>
            </a:endParaRPr>
          </a:p>
          <a:p>
            <a:pPr eaLnBrk="1" hangingPunct="1"/>
            <a:r>
              <a:rPr lang="en-US" smtClean="0">
                <a:ea typeface="ＭＳ Ｐゴシック"/>
              </a:rPr>
              <a:t>Define what type checking means- the language implementation's checking that a program follows the language's type rules.  The type rules will vary widely from language to language.  For example, in Java you can't put a String in a Vector, take it out, and cast it (since in Java 1.4 you just get an Object back) to an Integer- you'll get a ClassCastException.  But in C you can cast anything to anything (almost).</a:t>
            </a:r>
          </a:p>
          <a:p>
            <a:pPr eaLnBrk="1" hangingPunct="1"/>
            <a:endParaRPr lang="en-US" smtClean="0">
              <a:ea typeface="ＭＳ Ｐゴシック"/>
            </a:endParaRP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AB1BAB6D-0CC7-420D-922A-91C3B19DE566}" type="slidenum">
              <a:rPr lang="en-US" smtClean="0">
                <a:ea typeface="ＭＳ Ｐゴシック"/>
                <a:cs typeface="ＭＳ Ｐゴシック"/>
              </a:rPr>
              <a:pPr/>
              <a:t>6</a:t>
            </a:fld>
            <a:endParaRPr lang="en-US" smtClean="0">
              <a:ea typeface="ＭＳ Ｐゴシック"/>
              <a:cs typeface="ＭＳ Ｐゴシック"/>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r>
              <a:rPr lang="en-US" smtClean="0">
                <a:ea typeface="ＭＳ Ｐゴシック"/>
              </a:rPr>
              <a:t>The semicolon is for sequential evaluation.  (The semicolon is also used to build lists.)</a:t>
            </a:r>
          </a:p>
          <a:p>
            <a:pPr eaLnBrk="1" hangingPunct="1"/>
            <a:endParaRPr lang="en-US" smtClean="0">
              <a:ea typeface="ＭＳ Ｐゴシック"/>
            </a:endParaRPr>
          </a:p>
          <a:p>
            <a:pPr eaLnBrk="1" hangingPunct="1"/>
            <a:r>
              <a:rPr lang="en-US" smtClean="0">
                <a:ea typeface="ＭＳ Ｐゴシック"/>
              </a:rPr>
              <a:t>Why would we want to use e1; e2 if it just throws away the value of e1?  Why in C would we want to use the comma operator, for example?  Only when its subsidiary expressions change something, which is called having a side effect.  I told you that OCaml has assignments but we haven’t seen them yet, so I can't show you a really good use of a side effect, but have you seen anything yet which causes side effects?  Producing output is a side effect.</a:t>
            </a:r>
          </a:p>
          <a:p>
            <a:pPr eaLnBrk="1" hangingPunct="1"/>
            <a:r>
              <a:rPr lang="en-US" smtClean="0">
                <a:ea typeface="ＭＳ Ｐゴシック"/>
              </a:rPr>
              <a:t> </a:t>
            </a:r>
          </a:p>
          <a:p>
            <a:pPr eaLnBrk="1" hangingPunct="1"/>
            <a:r>
              <a:rPr lang="en-US" smtClean="0">
                <a:ea typeface="ＭＳ Ｐゴシック"/>
              </a:rPr>
              <a:t>Make sure students know what a side effect is (they often don't).</a:t>
            </a:r>
          </a:p>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F50308C8-3F08-400B-969E-A2A8CA3CA4DC}" type="slidenum">
              <a:rPr lang="en-US" smtClean="0">
                <a:ea typeface="ＭＳ Ｐゴシック"/>
                <a:cs typeface="ＭＳ Ｐゴシック"/>
              </a:rPr>
              <a:pPr/>
              <a:t>7</a:t>
            </a:fld>
            <a:endParaRPr lang="en-US" smtClean="0">
              <a:ea typeface="ＭＳ Ｐゴシック"/>
              <a:cs typeface="ＭＳ Ｐゴシック"/>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093666F8-F122-4C36-8907-BC310F09AE3E}" type="slidenum">
              <a:rPr lang="en-US" smtClean="0">
                <a:ea typeface="ＭＳ Ｐゴシック"/>
                <a:cs typeface="ＭＳ Ｐゴシック"/>
              </a:rPr>
              <a:pPr/>
              <a:t>8</a:t>
            </a:fld>
            <a:endParaRPr lang="en-US" smtClean="0">
              <a:ea typeface="ＭＳ Ｐゴシック"/>
              <a:cs typeface="ＭＳ Ｐゴシック"/>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smtClean="0">
                <a:ea typeface="ＭＳ Ｐゴシック"/>
              </a:rPr>
              <a:t>Now we'll see data structures in OCaml.  The two built-in data structures in most languages are something like an array, and something like a struct or a class (explain).  OCaml has analogues to these.</a:t>
            </a:r>
          </a:p>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7B173A9F-21B9-4C22-99D2-8295E0922850}" type="slidenum">
              <a:rPr lang="en-US" smtClean="0">
                <a:ea typeface="ＭＳ Ｐゴシック"/>
                <a:cs typeface="ＭＳ Ｐゴシック"/>
              </a:rPr>
              <a:pPr/>
              <a:t>9</a:t>
            </a:fld>
            <a:endParaRPr lang="en-US" smtClean="0">
              <a:ea typeface="ＭＳ Ｐゴシック"/>
              <a:cs typeface="ＭＳ Ｐゴシック"/>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US" smtClean="0">
                <a:ea typeface="ＭＳ Ｐゴシック"/>
              </a:rPr>
              <a:t>The thing to notice is that there are two kinds of lists: NULL, and nonempty lists, which have two parts- a data item and the next pointer to the rest of the list.  This is a recursive structure.</a:t>
            </a:r>
          </a:p>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ea typeface="ＭＳ Ｐゴシック" charset="-128"/>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B0FB1DEE-B701-424E-A6DE-DE47AD4AB4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0E6686B1-2046-44F6-9869-B346B17DF22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019BBA28-DD91-4E75-BF04-DDE39576151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BAD7D308-B831-4E00-9598-E1C5E13E6F2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5AA840D3-04E8-4D28-90B1-7AAFB93A15C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AA23FBE9-E45E-472F-8EDC-94463A4880C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CD321AAC-6D73-4FB1-A0F7-50E7B376866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F933BBF2-D65C-4491-8966-B6149CC7232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2EF04D62-BFEF-4015-A8C8-7491EEDCEAE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BCABA09-C82C-41B3-9C76-47BA173284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77698AE7-1BE7-4455-BD8C-40E325529F9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fld id="{C3F2363D-21C9-4210-956C-24A1F985F4E2}"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Functional Programming with OCaml, con't.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3794" name="Slide Number Placeholder 4"/>
          <p:cNvSpPr>
            <a:spLocks noGrp="1"/>
          </p:cNvSpPr>
          <p:nvPr>
            <p:ph type="sldNum" sz="quarter" idx="11"/>
          </p:nvPr>
        </p:nvSpPr>
        <p:spPr>
          <a:noFill/>
        </p:spPr>
        <p:txBody>
          <a:bodyPr/>
          <a:lstStyle/>
          <a:p>
            <a:fld id="{634FE57B-3F48-4E08-A926-4D91ED3D711C}" type="slidenum">
              <a:rPr lang="en-US" smtClean="0">
                <a:ea typeface="ＭＳ Ｐゴシック"/>
                <a:cs typeface="ＭＳ Ｐゴシック"/>
              </a:rPr>
              <a:pPr/>
              <a:t>10</a:t>
            </a:fld>
            <a:endParaRPr lang="en-US" smtClean="0">
              <a:ea typeface="ＭＳ Ｐゴシック"/>
              <a:cs typeface="ＭＳ Ｐゴシック"/>
            </a:endParaRPr>
          </a:p>
        </p:txBody>
      </p:sp>
      <p:sp>
        <p:nvSpPr>
          <p:cNvPr id="33795" name="Rectangle 2"/>
          <p:cNvSpPr>
            <a:spLocks noGrp="1" noChangeArrowheads="1"/>
          </p:cNvSpPr>
          <p:nvPr>
            <p:ph type="title"/>
          </p:nvPr>
        </p:nvSpPr>
        <p:spPr/>
        <p:txBody>
          <a:bodyPr/>
          <a:lstStyle/>
          <a:p>
            <a:pPr eaLnBrk="1" hangingPunct="1"/>
            <a:r>
              <a:rPr lang="en-US" smtClean="0"/>
              <a:t>Lists in OCaml are Linked</a:t>
            </a:r>
          </a:p>
        </p:txBody>
      </p:sp>
      <p:sp>
        <p:nvSpPr>
          <p:cNvPr id="68611" name="Rectangle 3"/>
          <p:cNvSpPr>
            <a:spLocks noGrp="1" noChangeArrowheads="1"/>
          </p:cNvSpPr>
          <p:nvPr>
            <p:ph type="body" idx="1"/>
          </p:nvPr>
        </p:nvSpPr>
        <p:spPr>
          <a:xfrm>
            <a:off x="457200" y="2438400"/>
            <a:ext cx="8153400" cy="3962400"/>
          </a:xfrm>
        </p:spPr>
        <p:txBody>
          <a:bodyPr/>
          <a:lstStyle/>
          <a:p>
            <a:pPr eaLnBrk="1" hangingPunct="1"/>
            <a:r>
              <a:rPr lang="en-US" smtClean="0">
                <a:solidFill>
                  <a:srgbClr val="0000FF"/>
                </a:solidFill>
              </a:rPr>
              <a:t>[1;2;3]</a:t>
            </a:r>
            <a:r>
              <a:rPr lang="en-US" smtClean="0"/>
              <a:t> is represented above</a:t>
            </a:r>
          </a:p>
          <a:p>
            <a:pPr lvl="1" eaLnBrk="1" hangingPunct="1"/>
            <a:r>
              <a:rPr lang="en-US" smtClean="0"/>
              <a:t>a nonempty list is a pair (element, rest of list)</a:t>
            </a:r>
          </a:p>
          <a:p>
            <a:pPr lvl="1" eaLnBrk="1" hangingPunct="1"/>
            <a:r>
              <a:rPr lang="en-US" smtClean="0"/>
              <a:t>the element is the </a:t>
            </a:r>
            <a:r>
              <a:rPr lang="en-US" i="1" smtClean="0"/>
              <a:t>head</a:t>
            </a:r>
            <a:r>
              <a:rPr lang="en-US" smtClean="0"/>
              <a:t> of the list</a:t>
            </a:r>
          </a:p>
          <a:p>
            <a:pPr lvl="1" eaLnBrk="1" hangingPunct="1"/>
            <a:r>
              <a:rPr lang="en-US" smtClean="0"/>
              <a:t>the pointer is the </a:t>
            </a:r>
            <a:r>
              <a:rPr lang="en-US" i="1" smtClean="0"/>
              <a:t>tail</a:t>
            </a:r>
            <a:r>
              <a:rPr lang="en-US" smtClean="0"/>
              <a:t> or </a:t>
            </a:r>
            <a:r>
              <a:rPr lang="en-US" i="1" smtClean="0"/>
              <a:t>rest</a:t>
            </a:r>
            <a:r>
              <a:rPr lang="en-US" smtClean="0"/>
              <a:t> of the list- which is itself a list!</a:t>
            </a:r>
          </a:p>
          <a:p>
            <a:pPr eaLnBrk="1" hangingPunct="1"/>
            <a:r>
              <a:rPr lang="en-US" smtClean="0"/>
              <a:t>Thus in math a list is either</a:t>
            </a:r>
          </a:p>
          <a:p>
            <a:pPr lvl="1" eaLnBrk="1" hangingPunct="1"/>
            <a:r>
              <a:rPr lang="en-US" smtClean="0"/>
              <a:t>the empty list </a:t>
            </a:r>
            <a:r>
              <a:rPr lang="en-US" smtClean="0">
                <a:solidFill>
                  <a:srgbClr val="0000FF"/>
                </a:solidFill>
              </a:rPr>
              <a:t>[]</a:t>
            </a:r>
            <a:endParaRPr lang="en-US" smtClean="0"/>
          </a:p>
          <a:p>
            <a:pPr lvl="1" eaLnBrk="1" hangingPunct="1"/>
            <a:r>
              <a:rPr lang="en-US" smtClean="0"/>
              <a:t>or a pair consisting of an element and a list</a:t>
            </a:r>
          </a:p>
          <a:p>
            <a:pPr lvl="2" eaLnBrk="1" hangingPunct="1"/>
            <a:r>
              <a:rPr lang="en-US" smtClean="0"/>
              <a:t>this recursive structure will come in handy shortly</a:t>
            </a:r>
          </a:p>
        </p:txBody>
      </p:sp>
      <p:pic>
        <p:nvPicPr>
          <p:cNvPr id="33797" name="Picture 4" descr="ocaml"/>
          <p:cNvPicPr>
            <a:picLocks noChangeAspect="1" noChangeArrowheads="1"/>
          </p:cNvPicPr>
          <p:nvPr/>
        </p:nvPicPr>
        <p:blipFill>
          <a:blip r:embed="rId3"/>
          <a:srcRect/>
          <a:stretch>
            <a:fillRect/>
          </a:stretch>
        </p:blipFill>
        <p:spPr bwMode="auto">
          <a:xfrm>
            <a:off x="2743200" y="1676400"/>
            <a:ext cx="3765550" cy="52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5842" name="Slide Number Placeholder 4"/>
          <p:cNvSpPr>
            <a:spLocks noGrp="1"/>
          </p:cNvSpPr>
          <p:nvPr>
            <p:ph type="sldNum" sz="quarter" idx="11"/>
          </p:nvPr>
        </p:nvSpPr>
        <p:spPr>
          <a:noFill/>
        </p:spPr>
        <p:txBody>
          <a:bodyPr/>
          <a:lstStyle/>
          <a:p>
            <a:fld id="{BC90464D-5866-4BB9-96F1-5D909F6C8C9E}" type="slidenum">
              <a:rPr lang="en-US" smtClean="0">
                <a:ea typeface="ＭＳ Ｐゴシック"/>
                <a:cs typeface="ＭＳ Ｐゴシック"/>
              </a:rPr>
              <a:pPr/>
              <a:t>11</a:t>
            </a:fld>
            <a:endParaRPr lang="en-US" smtClean="0">
              <a:ea typeface="ＭＳ Ｐゴシック"/>
              <a:cs typeface="ＭＳ Ｐゴシック"/>
            </a:endParaRPr>
          </a:p>
        </p:txBody>
      </p:sp>
      <p:sp>
        <p:nvSpPr>
          <p:cNvPr id="35843" name="Rectangle 2"/>
          <p:cNvSpPr>
            <a:spLocks noGrp="1" noChangeArrowheads="1"/>
          </p:cNvSpPr>
          <p:nvPr>
            <p:ph type="title"/>
          </p:nvPr>
        </p:nvSpPr>
        <p:spPr/>
        <p:txBody>
          <a:bodyPr/>
          <a:lstStyle/>
          <a:p>
            <a:pPr eaLnBrk="1" hangingPunct="1"/>
            <a:r>
              <a:rPr lang="en-US" smtClean="0"/>
              <a:t>Lists are Linked (cont’d)</a:t>
            </a:r>
          </a:p>
        </p:txBody>
      </p:sp>
      <p:sp>
        <p:nvSpPr>
          <p:cNvPr id="69635" name="Rectangle 3"/>
          <p:cNvSpPr>
            <a:spLocks noGrp="1" noChangeArrowheads="1"/>
          </p:cNvSpPr>
          <p:nvPr>
            <p:ph type="body" idx="1"/>
          </p:nvPr>
        </p:nvSpPr>
        <p:spPr>
          <a:xfrm>
            <a:off x="457200" y="2438400"/>
            <a:ext cx="8382000" cy="3962400"/>
          </a:xfrm>
        </p:spPr>
        <p:txBody>
          <a:bodyPr/>
          <a:lstStyle/>
          <a:p>
            <a:pPr eaLnBrk="1" hangingPunct="1"/>
            <a:r>
              <a:rPr lang="en-US" smtClean="0">
                <a:solidFill>
                  <a:srgbClr val="0000FF"/>
                </a:solidFill>
              </a:rPr>
              <a:t>::</a:t>
            </a:r>
            <a:r>
              <a:rPr lang="en-US" smtClean="0"/>
              <a:t> prepends an element to a list</a:t>
            </a:r>
          </a:p>
          <a:p>
            <a:pPr lvl="1" eaLnBrk="1" hangingPunct="1"/>
            <a:r>
              <a:rPr lang="en-US" smtClean="0">
                <a:solidFill>
                  <a:srgbClr val="0000FF"/>
                </a:solidFill>
              </a:rPr>
              <a:t>h::t</a:t>
            </a:r>
            <a:r>
              <a:rPr lang="en-US" smtClean="0"/>
              <a:t> is the list with </a:t>
            </a:r>
            <a:r>
              <a:rPr lang="en-US" smtClean="0">
                <a:solidFill>
                  <a:srgbClr val="0000FF"/>
                </a:solidFill>
              </a:rPr>
              <a:t>h</a:t>
            </a:r>
            <a:r>
              <a:rPr lang="en-US" smtClean="0"/>
              <a:t> as the element at the beginning and </a:t>
            </a:r>
            <a:r>
              <a:rPr lang="en-US" smtClean="0">
                <a:solidFill>
                  <a:srgbClr val="0000FF"/>
                </a:solidFill>
              </a:rPr>
              <a:t>t</a:t>
            </a:r>
            <a:r>
              <a:rPr lang="en-US" smtClean="0"/>
              <a:t> as the “rest”</a:t>
            </a:r>
          </a:p>
          <a:p>
            <a:pPr lvl="1" eaLnBrk="1" hangingPunct="1"/>
            <a:r>
              <a:rPr lang="en-US" smtClean="0">
                <a:solidFill>
                  <a:srgbClr val="0000FF"/>
                </a:solidFill>
              </a:rPr>
              <a:t>::</a:t>
            </a:r>
            <a:r>
              <a:rPr lang="en-US" smtClean="0"/>
              <a:t> is called a </a:t>
            </a:r>
            <a:r>
              <a:rPr lang="en-US" i="1" smtClean="0"/>
              <a:t>constructor</a:t>
            </a:r>
            <a:r>
              <a:rPr lang="en-US" smtClean="0"/>
              <a:t>, because it builds a list</a:t>
            </a:r>
          </a:p>
          <a:p>
            <a:pPr lvl="1" eaLnBrk="1" hangingPunct="1"/>
            <a:r>
              <a:rPr lang="en-US" smtClean="0"/>
              <a:t>although it’s not emphasized, </a:t>
            </a:r>
            <a:r>
              <a:rPr lang="en-US" smtClean="0">
                <a:solidFill>
                  <a:srgbClr val="0000FF"/>
                </a:solidFill>
              </a:rPr>
              <a:t>::</a:t>
            </a:r>
            <a:r>
              <a:rPr lang="en-US" smtClean="0"/>
              <a:t> does allocate memory</a:t>
            </a:r>
          </a:p>
          <a:p>
            <a:pPr eaLnBrk="1" hangingPunct="1"/>
            <a:r>
              <a:rPr lang="en-US" smtClean="0"/>
              <a:t>Examples</a:t>
            </a:r>
          </a:p>
          <a:p>
            <a:pPr lvl="1" eaLnBrk="1" hangingPunct="1">
              <a:buFontTx/>
              <a:buNone/>
            </a:pPr>
            <a:r>
              <a:rPr lang="en-US" smtClean="0">
                <a:solidFill>
                  <a:srgbClr val="0000FF"/>
                </a:solidFill>
              </a:rPr>
              <a:t>3::[]		(* The list [3] *)</a:t>
            </a:r>
          </a:p>
          <a:p>
            <a:pPr lvl="1" eaLnBrk="1" hangingPunct="1">
              <a:buFontTx/>
              <a:buNone/>
            </a:pPr>
            <a:r>
              <a:rPr lang="en-US" smtClean="0">
                <a:solidFill>
                  <a:srgbClr val="0000FF"/>
                </a:solidFill>
              </a:rPr>
              <a:t>2::(3::[])		(* The list [2; 3] *)</a:t>
            </a:r>
          </a:p>
          <a:p>
            <a:pPr lvl="1" eaLnBrk="1" hangingPunct="1">
              <a:buFontTx/>
              <a:buNone/>
            </a:pPr>
            <a:r>
              <a:rPr lang="en-US" smtClean="0">
                <a:solidFill>
                  <a:srgbClr val="0000FF"/>
                </a:solidFill>
              </a:rPr>
              <a:t>1::(2::(3::[]))	(* The list [1; 2; 3] *)</a:t>
            </a:r>
            <a:endParaRPr lang="en-US" smtClean="0"/>
          </a:p>
        </p:txBody>
      </p:sp>
      <p:pic>
        <p:nvPicPr>
          <p:cNvPr id="35845" name="Picture 4" descr="ocaml"/>
          <p:cNvPicPr>
            <a:picLocks noChangeAspect="1" noChangeArrowheads="1"/>
          </p:cNvPicPr>
          <p:nvPr/>
        </p:nvPicPr>
        <p:blipFill>
          <a:blip r:embed="rId3"/>
          <a:srcRect/>
          <a:stretch>
            <a:fillRect/>
          </a:stretch>
        </p:blipFill>
        <p:spPr bwMode="auto">
          <a:xfrm>
            <a:off x="2743200" y="1676400"/>
            <a:ext cx="3765550" cy="52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7890" name="Slide Number Placeholder 4"/>
          <p:cNvSpPr>
            <a:spLocks noGrp="1"/>
          </p:cNvSpPr>
          <p:nvPr>
            <p:ph type="sldNum" sz="quarter" idx="11"/>
          </p:nvPr>
        </p:nvSpPr>
        <p:spPr>
          <a:noFill/>
        </p:spPr>
        <p:txBody>
          <a:bodyPr/>
          <a:lstStyle/>
          <a:p>
            <a:fld id="{F207C41B-3126-45EA-BFA8-A07AF8D6F4CA}"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7891" name="Rectangle 2"/>
          <p:cNvSpPr>
            <a:spLocks noGrp="1" noChangeArrowheads="1"/>
          </p:cNvSpPr>
          <p:nvPr>
            <p:ph type="title"/>
          </p:nvPr>
        </p:nvSpPr>
        <p:spPr/>
        <p:txBody>
          <a:bodyPr/>
          <a:lstStyle/>
          <a:p>
            <a:pPr eaLnBrk="1" hangingPunct="1"/>
            <a:r>
              <a:rPr lang="en-US" smtClean="0"/>
              <a:t>More Examples</a:t>
            </a:r>
          </a:p>
        </p:txBody>
      </p:sp>
      <p:sp>
        <p:nvSpPr>
          <p:cNvPr id="71683" name="Rectangle 3"/>
          <p:cNvSpPr>
            <a:spLocks noGrp="1" noChangeArrowheads="1"/>
          </p:cNvSpPr>
          <p:nvPr>
            <p:ph type="body" idx="1"/>
          </p:nvPr>
        </p:nvSpPr>
        <p:spPr/>
        <p:txBody>
          <a:bodyPr/>
          <a:lstStyle/>
          <a:p>
            <a:pPr lvl="1" eaLnBrk="1" hangingPunct="1">
              <a:buFontTx/>
              <a:buNone/>
            </a:pPr>
            <a:r>
              <a:rPr lang="en-US" sz="2000" b="1" smtClean="0">
                <a:solidFill>
                  <a:srgbClr val="0000FF"/>
                </a:solidFill>
                <a:latin typeface="Courier New" pitchFamily="49" charset="0"/>
              </a:rPr>
              <a:t>#</a:t>
            </a:r>
            <a:r>
              <a:rPr lang="en-US" sz="2000" b="1" smtClean="0">
                <a:latin typeface="Courier New" pitchFamily="49" charset="0"/>
              </a:rPr>
              <a:t> let y = [1;2;3] ;;</a:t>
            </a:r>
          </a:p>
          <a:p>
            <a:pPr lvl="1" eaLnBrk="1" hangingPunct="1">
              <a:buFontTx/>
              <a:buNone/>
            </a:pPr>
            <a:r>
              <a:rPr lang="en-US" sz="2000" b="1" smtClean="0">
                <a:solidFill>
                  <a:srgbClr val="0000FF"/>
                </a:solidFill>
                <a:latin typeface="Courier New" pitchFamily="49" charset="0"/>
              </a:rPr>
              <a:t>val y : int list = [1; 2; 3]</a:t>
            </a:r>
          </a:p>
          <a:p>
            <a:pPr lvl="1" eaLnBrk="1" hangingPunct="1">
              <a:buFontTx/>
              <a:buNone/>
            </a:pPr>
            <a:r>
              <a:rPr lang="en-US" sz="2000" b="1" smtClean="0">
                <a:solidFill>
                  <a:srgbClr val="0000FF"/>
                </a:solidFill>
                <a:latin typeface="Courier New" pitchFamily="49" charset="0"/>
              </a:rPr>
              <a:t>#</a:t>
            </a:r>
            <a:r>
              <a:rPr lang="en-US" sz="2000" b="1" smtClean="0">
                <a:latin typeface="Courier New" pitchFamily="49" charset="0"/>
              </a:rPr>
              <a:t> let x = 4::y ;;</a:t>
            </a:r>
          </a:p>
          <a:p>
            <a:pPr lvl="1" eaLnBrk="1" hangingPunct="1">
              <a:buFontTx/>
              <a:buNone/>
            </a:pPr>
            <a:r>
              <a:rPr lang="en-US" sz="2000" b="1" smtClean="0">
                <a:solidFill>
                  <a:srgbClr val="0000FF"/>
                </a:solidFill>
                <a:latin typeface="Courier New" pitchFamily="49" charset="0"/>
              </a:rPr>
              <a:t>val x : int list = [4; 1; 2; 3]</a:t>
            </a:r>
          </a:p>
          <a:p>
            <a:pPr lvl="1" eaLnBrk="1" hangingPunct="1">
              <a:buFontTx/>
              <a:buNone/>
            </a:pPr>
            <a:r>
              <a:rPr lang="en-US" sz="2000" b="1" smtClean="0">
                <a:solidFill>
                  <a:srgbClr val="0000FF"/>
                </a:solidFill>
                <a:latin typeface="Courier New" pitchFamily="49" charset="0"/>
              </a:rPr>
              <a:t>#</a:t>
            </a:r>
            <a:r>
              <a:rPr lang="en-US" sz="2000" b="1" smtClean="0">
                <a:latin typeface="Courier New" pitchFamily="49" charset="0"/>
              </a:rPr>
              <a:t> let z = 5::y ;;</a:t>
            </a:r>
          </a:p>
          <a:p>
            <a:pPr lvl="1" eaLnBrk="1" hangingPunct="1">
              <a:buFontTx/>
              <a:buNone/>
            </a:pPr>
            <a:r>
              <a:rPr lang="en-US" sz="2000" b="1" smtClean="0">
                <a:solidFill>
                  <a:srgbClr val="0000FF"/>
                </a:solidFill>
                <a:latin typeface="Courier New" pitchFamily="49" charset="0"/>
              </a:rPr>
              <a:t>val z : int list = [5; 1; 2; 3]</a:t>
            </a:r>
          </a:p>
          <a:p>
            <a:pPr lvl="2" eaLnBrk="1" hangingPunct="1"/>
            <a:r>
              <a:rPr lang="en-US" b="1" i="1" smtClean="0"/>
              <a:t>not</a:t>
            </a:r>
            <a:r>
              <a:rPr lang="en-US" b="1" smtClean="0"/>
              <a:t> modifying existing lists, just creating new lists</a:t>
            </a:r>
            <a:endParaRPr lang="en-US" b="1" smtClean="0">
              <a:solidFill>
                <a:srgbClr val="0000FF"/>
              </a:solidFill>
            </a:endParaRPr>
          </a:p>
          <a:p>
            <a:pPr lvl="1" eaLnBrk="1" hangingPunct="1">
              <a:buFontTx/>
              <a:buNone/>
            </a:pPr>
            <a:r>
              <a:rPr lang="en-US" sz="2000" b="1" smtClean="0">
                <a:solidFill>
                  <a:srgbClr val="0000FF"/>
                </a:solidFill>
                <a:latin typeface="Courier New" pitchFamily="49" charset="0"/>
              </a:rPr>
              <a:t>#</a:t>
            </a:r>
            <a:r>
              <a:rPr lang="en-US" sz="2000" b="1" smtClean="0">
                <a:latin typeface="Courier New" pitchFamily="49" charset="0"/>
              </a:rPr>
              <a:t> let w = [1;2]::y ;;</a:t>
            </a:r>
          </a:p>
          <a:p>
            <a:pPr lvl="1" eaLnBrk="1" hangingPunct="1">
              <a:buFontTx/>
              <a:buNone/>
            </a:pPr>
            <a:r>
              <a:rPr lang="en-US" sz="2000" b="1" smtClean="0">
                <a:solidFill>
                  <a:srgbClr val="0000FF"/>
                </a:solidFill>
                <a:latin typeface="Courier New" pitchFamily="49" charset="0"/>
              </a:rPr>
              <a:t>This expression has type int list but is here used with type int list list</a:t>
            </a:r>
          </a:p>
          <a:p>
            <a:pPr lvl="2" eaLnBrk="1" hangingPunct="1"/>
            <a:r>
              <a:rPr lang="en-US" smtClean="0"/>
              <a:t>the left argument of </a:t>
            </a:r>
            <a:r>
              <a:rPr lang="en-US" smtClean="0">
                <a:solidFill>
                  <a:srgbClr val="0000FF"/>
                </a:solidFill>
              </a:rPr>
              <a:t>::</a:t>
            </a:r>
            <a:r>
              <a:rPr lang="en-US" smtClean="0"/>
              <a:t> is an element</a:t>
            </a:r>
          </a:p>
          <a:p>
            <a:pPr lvl="2" eaLnBrk="1" hangingPunct="1"/>
            <a:r>
              <a:rPr lang="en-US" smtClean="0"/>
              <a:t>can you construct a list </a:t>
            </a:r>
            <a:r>
              <a:rPr lang="en-US" smtClean="0">
                <a:solidFill>
                  <a:srgbClr val="0000FF"/>
                </a:solidFill>
              </a:rPr>
              <a:t>y</a:t>
            </a:r>
            <a:r>
              <a:rPr lang="en-US" smtClean="0"/>
              <a:t> such that </a:t>
            </a:r>
            <a:r>
              <a:rPr lang="en-US" smtClean="0">
                <a:solidFill>
                  <a:srgbClr val="0000FF"/>
                </a:solidFill>
              </a:rPr>
              <a:t>[1;2]::y</a:t>
            </a:r>
            <a:r>
              <a:rPr lang="en-US" smtClean="0"/>
              <a:t> is valid?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9938" name="Slide Number Placeholder 4"/>
          <p:cNvSpPr>
            <a:spLocks noGrp="1"/>
          </p:cNvSpPr>
          <p:nvPr>
            <p:ph type="sldNum" sz="quarter" idx="11"/>
          </p:nvPr>
        </p:nvSpPr>
        <p:spPr>
          <a:noFill/>
        </p:spPr>
        <p:txBody>
          <a:bodyPr/>
          <a:lstStyle/>
          <a:p>
            <a:fld id="{0BF805A6-B42C-4C28-B713-8A9D8062F166}" type="slidenum">
              <a:rPr lang="en-US" smtClean="0">
                <a:ea typeface="ＭＳ Ｐゴシック"/>
                <a:cs typeface="ＭＳ Ｐゴシック"/>
              </a:rPr>
              <a:pPr/>
              <a:t>13</a:t>
            </a:fld>
            <a:endParaRPr lang="en-US" smtClean="0">
              <a:ea typeface="ＭＳ Ｐゴシック"/>
              <a:cs typeface="ＭＳ Ｐゴシック"/>
            </a:endParaRPr>
          </a:p>
        </p:txBody>
      </p:sp>
      <p:sp>
        <p:nvSpPr>
          <p:cNvPr id="39939" name="Rectangle 2"/>
          <p:cNvSpPr>
            <a:spLocks noGrp="1" noChangeArrowheads="1"/>
          </p:cNvSpPr>
          <p:nvPr>
            <p:ph type="title"/>
          </p:nvPr>
        </p:nvSpPr>
        <p:spPr/>
        <p:txBody>
          <a:bodyPr/>
          <a:lstStyle/>
          <a:p>
            <a:pPr eaLnBrk="1" hangingPunct="1"/>
            <a:r>
              <a:rPr lang="en-US" smtClean="0"/>
              <a:t>Lists of Lists</a:t>
            </a:r>
          </a:p>
        </p:txBody>
      </p:sp>
      <p:sp>
        <p:nvSpPr>
          <p:cNvPr id="39940" name="Rectangle 3"/>
          <p:cNvSpPr>
            <a:spLocks noGrp="1" noChangeArrowheads="1"/>
          </p:cNvSpPr>
          <p:nvPr>
            <p:ph type="body" idx="1"/>
          </p:nvPr>
        </p:nvSpPr>
        <p:spPr/>
        <p:txBody>
          <a:bodyPr/>
          <a:lstStyle/>
          <a:p>
            <a:pPr eaLnBrk="1" hangingPunct="1"/>
            <a:r>
              <a:rPr lang="en-US" smtClean="0"/>
              <a:t>Lists can be nested arbitrarily</a:t>
            </a:r>
          </a:p>
          <a:p>
            <a:pPr lvl="1" eaLnBrk="1" hangingPunct="1"/>
            <a:r>
              <a:rPr lang="en-US" smtClean="0"/>
              <a:t>example:  </a:t>
            </a:r>
            <a:r>
              <a:rPr lang="en-US" sz="2000" b="1" smtClean="0">
                <a:solidFill>
                  <a:srgbClr val="0000FF"/>
                </a:solidFill>
                <a:latin typeface="Courier New" pitchFamily="49" charset="0"/>
              </a:rPr>
              <a:t>[ [9; 10; 11]; [5; 4; 3; 2] ]</a:t>
            </a:r>
          </a:p>
          <a:p>
            <a:pPr lvl="2" eaLnBrk="1" hangingPunct="1"/>
            <a:r>
              <a:rPr lang="en-US" smtClean="0"/>
              <a:t>(type </a:t>
            </a:r>
            <a:r>
              <a:rPr lang="en-US" b="1" smtClean="0">
                <a:solidFill>
                  <a:srgbClr val="0000FF"/>
                </a:solidFill>
                <a:latin typeface="Courier New" pitchFamily="49" charset="0"/>
              </a:rPr>
              <a:t>int list list</a:t>
            </a:r>
            <a:r>
              <a:rPr lang="en-US" smtClean="0"/>
              <a:t>)</a:t>
            </a:r>
          </a:p>
        </p:txBody>
      </p:sp>
      <p:pic>
        <p:nvPicPr>
          <p:cNvPr id="39941" name="Picture 4" descr="ocaml"/>
          <p:cNvPicPr>
            <a:picLocks noChangeAspect="1" noChangeArrowheads="1"/>
          </p:cNvPicPr>
          <p:nvPr/>
        </p:nvPicPr>
        <p:blipFill>
          <a:blip r:embed="rId3"/>
          <a:srcRect/>
          <a:stretch>
            <a:fillRect/>
          </a:stretch>
        </p:blipFill>
        <p:spPr bwMode="auto">
          <a:xfrm>
            <a:off x="1447800" y="3352800"/>
            <a:ext cx="6499225" cy="2989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1986" name="Slide Number Placeholder 4"/>
          <p:cNvSpPr>
            <a:spLocks noGrp="1"/>
          </p:cNvSpPr>
          <p:nvPr>
            <p:ph type="sldNum" sz="quarter" idx="11"/>
          </p:nvPr>
        </p:nvSpPr>
        <p:spPr>
          <a:noFill/>
        </p:spPr>
        <p:txBody>
          <a:bodyPr/>
          <a:lstStyle/>
          <a:p>
            <a:fld id="{895EF335-1FAD-4BC1-88F2-8734EF2832EC}" type="slidenum">
              <a:rPr lang="en-US" smtClean="0">
                <a:ea typeface="ＭＳ Ｐゴシック"/>
                <a:cs typeface="ＭＳ Ｐゴシック"/>
              </a:rPr>
              <a:pPr/>
              <a:t>14</a:t>
            </a:fld>
            <a:endParaRPr lang="en-US" smtClean="0">
              <a:ea typeface="ＭＳ Ｐゴシック"/>
              <a:cs typeface="ＭＳ Ｐゴシック"/>
            </a:endParaRPr>
          </a:p>
        </p:txBody>
      </p:sp>
      <p:sp>
        <p:nvSpPr>
          <p:cNvPr id="41987" name="Rectangle 2"/>
          <p:cNvSpPr>
            <a:spLocks noGrp="1" noChangeArrowheads="1"/>
          </p:cNvSpPr>
          <p:nvPr>
            <p:ph type="title"/>
          </p:nvPr>
        </p:nvSpPr>
        <p:spPr/>
        <p:txBody>
          <a:bodyPr/>
          <a:lstStyle/>
          <a:p>
            <a:pPr eaLnBrk="1" hangingPunct="1"/>
            <a:r>
              <a:rPr lang="en-US" smtClean="0"/>
              <a:t>Practice</a:t>
            </a:r>
          </a:p>
        </p:txBody>
      </p:sp>
      <p:sp>
        <p:nvSpPr>
          <p:cNvPr id="41988" name="Rectangle 3"/>
          <p:cNvSpPr>
            <a:spLocks noGrp="1" noChangeArrowheads="1"/>
          </p:cNvSpPr>
          <p:nvPr>
            <p:ph type="body" idx="1"/>
          </p:nvPr>
        </p:nvSpPr>
        <p:spPr/>
        <p:txBody>
          <a:bodyPr/>
          <a:lstStyle/>
          <a:p>
            <a:pPr eaLnBrk="1" hangingPunct="1"/>
            <a:r>
              <a:rPr lang="en-US" smtClean="0"/>
              <a:t>What is the type of</a:t>
            </a:r>
          </a:p>
          <a:p>
            <a:pPr lvl="1" eaLnBrk="1" hangingPunct="1"/>
            <a:r>
              <a:rPr lang="en-US" smtClean="0"/>
              <a:t>[1;2;3]</a:t>
            </a:r>
          </a:p>
          <a:p>
            <a:pPr lvl="1" eaLnBrk="1" hangingPunct="1"/>
            <a:endParaRPr lang="en-US" smtClean="0"/>
          </a:p>
          <a:p>
            <a:pPr lvl="1" eaLnBrk="1" hangingPunct="1"/>
            <a:r>
              <a:rPr lang="en-US" smtClean="0"/>
              <a:t>[ [ [ ]; [ ]; [1.3;2.4] ] ]</a:t>
            </a:r>
          </a:p>
          <a:p>
            <a:pPr lvl="1" eaLnBrk="1" hangingPunct="1"/>
            <a:endParaRPr lang="en-US" smtClean="0"/>
          </a:p>
          <a:p>
            <a:pPr lvl="1" eaLnBrk="1" hangingPunct="1"/>
            <a:r>
              <a:rPr lang="en-US" smtClean="0"/>
              <a:t>let func x = x::(0::[ ])</a:t>
            </a:r>
          </a:p>
          <a:p>
            <a:pPr lvl="1" eaLnBrk="1" hangingPunct="1"/>
            <a:endParaRPr lang="en-US" smtClean="0"/>
          </a:p>
        </p:txBody>
      </p:sp>
      <p:sp>
        <p:nvSpPr>
          <p:cNvPr id="365572" name="Text Box 4"/>
          <p:cNvSpPr txBox="1">
            <a:spLocks noChangeArrowheads="1"/>
          </p:cNvSpPr>
          <p:nvPr/>
        </p:nvSpPr>
        <p:spPr bwMode="auto">
          <a:xfrm>
            <a:off x="4419600" y="2057400"/>
            <a:ext cx="1730375" cy="457200"/>
          </a:xfrm>
          <a:prstGeom prst="rect">
            <a:avLst/>
          </a:prstGeom>
          <a:noFill/>
          <a:ln w="9525">
            <a:noFill/>
            <a:miter lim="800000"/>
            <a:headEnd/>
            <a:tailEnd/>
          </a:ln>
        </p:spPr>
        <p:txBody>
          <a:bodyPr>
            <a:spAutoFit/>
          </a:bodyPr>
          <a:lstStyle/>
          <a:p>
            <a:pPr eaLnBrk="0" hangingPunct="0">
              <a:spcBef>
                <a:spcPct val="50000"/>
              </a:spcBef>
            </a:pPr>
            <a:r>
              <a:rPr lang="en-US" b="1">
                <a:solidFill>
                  <a:srgbClr val="0000FF"/>
                </a:solidFill>
                <a:latin typeface="Courier New" pitchFamily="49" charset="0"/>
              </a:rPr>
              <a:t>int list</a:t>
            </a:r>
            <a:endParaRPr lang="en-US"/>
          </a:p>
        </p:txBody>
      </p:sp>
      <p:sp>
        <p:nvSpPr>
          <p:cNvPr id="365573" name="Text Box 5"/>
          <p:cNvSpPr txBox="1">
            <a:spLocks noChangeArrowheads="1"/>
          </p:cNvSpPr>
          <p:nvPr/>
        </p:nvSpPr>
        <p:spPr bwMode="auto">
          <a:xfrm>
            <a:off x="4419600" y="2895600"/>
            <a:ext cx="4191000" cy="457200"/>
          </a:xfrm>
          <a:prstGeom prst="rect">
            <a:avLst/>
          </a:prstGeom>
          <a:noFill/>
          <a:ln w="9525">
            <a:noFill/>
            <a:miter lim="800000"/>
            <a:headEnd/>
            <a:tailEnd/>
          </a:ln>
        </p:spPr>
        <p:txBody>
          <a:bodyPr>
            <a:spAutoFit/>
          </a:bodyPr>
          <a:lstStyle/>
          <a:p>
            <a:pPr eaLnBrk="0" hangingPunct="0">
              <a:spcBef>
                <a:spcPct val="50000"/>
              </a:spcBef>
            </a:pPr>
            <a:r>
              <a:rPr lang="en-US" b="1">
                <a:solidFill>
                  <a:srgbClr val="0000FF"/>
                </a:solidFill>
                <a:latin typeface="Courier New" pitchFamily="49" charset="0"/>
              </a:rPr>
              <a:t>float list list list</a:t>
            </a:r>
            <a:endParaRPr lang="en-US"/>
          </a:p>
        </p:txBody>
      </p:sp>
      <p:sp>
        <p:nvSpPr>
          <p:cNvPr id="365574" name="Text Box 6"/>
          <p:cNvSpPr txBox="1">
            <a:spLocks noChangeArrowheads="1"/>
          </p:cNvSpPr>
          <p:nvPr/>
        </p:nvSpPr>
        <p:spPr bwMode="auto">
          <a:xfrm>
            <a:off x="4495800" y="3810000"/>
            <a:ext cx="3581400" cy="457200"/>
          </a:xfrm>
          <a:prstGeom prst="rect">
            <a:avLst/>
          </a:prstGeom>
          <a:noFill/>
          <a:ln w="9525">
            <a:noFill/>
            <a:miter lim="800000"/>
            <a:headEnd/>
            <a:tailEnd/>
          </a:ln>
        </p:spPr>
        <p:txBody>
          <a:bodyPr>
            <a:spAutoFit/>
          </a:bodyPr>
          <a:lstStyle/>
          <a:p>
            <a:pPr eaLnBrk="0" hangingPunct="0">
              <a:spcBef>
                <a:spcPct val="50000"/>
              </a:spcBef>
            </a:pPr>
            <a:r>
              <a:rPr lang="en-US" b="1">
                <a:solidFill>
                  <a:srgbClr val="0000FF"/>
                </a:solidFill>
                <a:latin typeface="Courier New" pitchFamily="49" charset="0"/>
              </a:rPr>
              <a:t>int -&gt; int list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5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p:bldP spid="365573" grpId="0"/>
      <p:bldP spid="365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4034" name="Slide Number Placeholder 4"/>
          <p:cNvSpPr>
            <a:spLocks noGrp="1"/>
          </p:cNvSpPr>
          <p:nvPr>
            <p:ph type="sldNum" sz="quarter" idx="11"/>
          </p:nvPr>
        </p:nvSpPr>
        <p:spPr>
          <a:noFill/>
        </p:spPr>
        <p:txBody>
          <a:bodyPr/>
          <a:lstStyle/>
          <a:p>
            <a:fld id="{0C3B526A-6F57-425C-B028-23C2470FAE6F}" type="slidenum">
              <a:rPr lang="en-US" smtClean="0">
                <a:ea typeface="ＭＳ Ｐゴシック"/>
                <a:cs typeface="ＭＳ Ｐゴシック"/>
              </a:rPr>
              <a:pPr/>
              <a:t>15</a:t>
            </a:fld>
            <a:endParaRPr lang="en-US" smtClean="0">
              <a:ea typeface="ＭＳ Ｐゴシック"/>
              <a:cs typeface="ＭＳ Ｐゴシック"/>
            </a:endParaRPr>
          </a:p>
        </p:txBody>
      </p:sp>
      <p:sp>
        <p:nvSpPr>
          <p:cNvPr id="44035" name="Rectangle 2"/>
          <p:cNvSpPr>
            <a:spLocks noGrp="1" noChangeArrowheads="1"/>
          </p:cNvSpPr>
          <p:nvPr>
            <p:ph type="title"/>
          </p:nvPr>
        </p:nvSpPr>
        <p:spPr/>
        <p:txBody>
          <a:bodyPr/>
          <a:lstStyle/>
          <a:p>
            <a:pPr eaLnBrk="1" hangingPunct="1"/>
            <a:r>
              <a:rPr lang="en-US" smtClean="0"/>
              <a:t>Pattern Matching</a:t>
            </a:r>
          </a:p>
        </p:txBody>
      </p:sp>
      <p:sp>
        <p:nvSpPr>
          <p:cNvPr id="72707" name="Rectangle 3"/>
          <p:cNvSpPr>
            <a:spLocks noGrp="1" noChangeArrowheads="1"/>
          </p:cNvSpPr>
          <p:nvPr>
            <p:ph type="body" idx="1"/>
          </p:nvPr>
        </p:nvSpPr>
        <p:spPr>
          <a:xfrm>
            <a:off x="381000" y="1371600"/>
            <a:ext cx="8382000" cy="5181600"/>
          </a:xfrm>
        </p:spPr>
        <p:txBody>
          <a:bodyPr/>
          <a:lstStyle/>
          <a:p>
            <a:pPr eaLnBrk="1" hangingPunct="1"/>
            <a:r>
              <a:rPr lang="en-US" sz="2400" smtClean="0"/>
              <a:t>To pull lists apart, use the </a:t>
            </a:r>
            <a:r>
              <a:rPr lang="en-US" sz="2400" smtClean="0">
                <a:solidFill>
                  <a:srgbClr val="0000FF"/>
                </a:solidFill>
              </a:rPr>
              <a:t>match</a:t>
            </a:r>
            <a:r>
              <a:rPr lang="en-US" sz="2400" smtClean="0"/>
              <a:t> construct</a:t>
            </a:r>
          </a:p>
          <a:p>
            <a:pPr lvl="1" eaLnBrk="1" hangingPunct="1">
              <a:buFontTx/>
              <a:buNone/>
            </a:pPr>
            <a:r>
              <a:rPr lang="en-US" b="1" smtClean="0">
                <a:solidFill>
                  <a:srgbClr val="0000FF"/>
                </a:solidFill>
                <a:latin typeface="Courier New" pitchFamily="49" charset="0"/>
              </a:rPr>
              <a:t>match e with p</a:t>
            </a:r>
            <a:r>
              <a:rPr lang="en-US" b="1" baseline="-25000" smtClean="0">
                <a:solidFill>
                  <a:srgbClr val="0000FF"/>
                </a:solidFill>
                <a:latin typeface="Courier New" pitchFamily="49" charset="0"/>
              </a:rPr>
              <a:t>1</a:t>
            </a:r>
            <a:r>
              <a:rPr lang="en-US" b="1" smtClean="0">
                <a:solidFill>
                  <a:srgbClr val="0000FF"/>
                </a:solidFill>
                <a:latin typeface="Courier New" pitchFamily="49" charset="0"/>
              </a:rPr>
              <a:t> -&gt; e</a:t>
            </a:r>
            <a:r>
              <a:rPr lang="en-US" b="1" baseline="-25000" smtClean="0">
                <a:solidFill>
                  <a:srgbClr val="0000FF"/>
                </a:solidFill>
                <a:latin typeface="Courier New" pitchFamily="49" charset="0"/>
              </a:rPr>
              <a:t>1</a:t>
            </a:r>
            <a:r>
              <a:rPr lang="en-US" b="1" smtClean="0">
                <a:solidFill>
                  <a:srgbClr val="0000FF"/>
                </a:solidFill>
                <a:latin typeface="Courier New" pitchFamily="49" charset="0"/>
              </a:rPr>
              <a:t> | ... | p</a:t>
            </a:r>
            <a:r>
              <a:rPr lang="en-US" b="1" baseline="-25000" smtClean="0">
                <a:solidFill>
                  <a:srgbClr val="0000FF"/>
                </a:solidFill>
                <a:latin typeface="Courier New" pitchFamily="49" charset="0"/>
              </a:rPr>
              <a:t>n</a:t>
            </a:r>
            <a:r>
              <a:rPr lang="en-US" b="1" smtClean="0">
                <a:solidFill>
                  <a:srgbClr val="0000FF"/>
                </a:solidFill>
                <a:latin typeface="Courier New" pitchFamily="49" charset="0"/>
              </a:rPr>
              <a:t> -&gt; e</a:t>
            </a:r>
            <a:r>
              <a:rPr lang="en-US" b="1" baseline="-25000" smtClean="0">
                <a:solidFill>
                  <a:srgbClr val="0000FF"/>
                </a:solidFill>
                <a:latin typeface="Courier New" pitchFamily="49" charset="0"/>
              </a:rPr>
              <a:t>n</a:t>
            </a:r>
          </a:p>
          <a:p>
            <a:pPr eaLnBrk="1" hangingPunct="1"/>
            <a:r>
              <a:rPr lang="en-US" sz="2400" b="1" smtClean="0">
                <a:solidFill>
                  <a:srgbClr val="0000FF"/>
                </a:solidFill>
                <a:latin typeface="Courier New" pitchFamily="49" charset="0"/>
              </a:rPr>
              <a:t>p</a:t>
            </a:r>
            <a:r>
              <a:rPr lang="en-US" sz="2400" b="1" baseline="-25000" smtClean="0">
                <a:solidFill>
                  <a:srgbClr val="0000FF"/>
                </a:solidFill>
                <a:latin typeface="Courier New" pitchFamily="49" charset="0"/>
              </a:rPr>
              <a:t>1</a:t>
            </a:r>
            <a:r>
              <a:rPr lang="en-US" sz="2400" smtClean="0"/>
              <a:t>...</a:t>
            </a:r>
            <a:r>
              <a:rPr lang="en-US" sz="2400" b="1" smtClean="0">
                <a:solidFill>
                  <a:srgbClr val="0000FF"/>
                </a:solidFill>
                <a:latin typeface="Courier New" pitchFamily="49" charset="0"/>
              </a:rPr>
              <a:t>p</a:t>
            </a:r>
            <a:r>
              <a:rPr lang="en-US" sz="2400" b="1" baseline="-25000" smtClean="0">
                <a:solidFill>
                  <a:srgbClr val="0000FF"/>
                </a:solidFill>
                <a:latin typeface="Courier New" pitchFamily="49" charset="0"/>
              </a:rPr>
              <a:t>n</a:t>
            </a:r>
            <a:r>
              <a:rPr lang="en-US" sz="2400" smtClean="0"/>
              <a:t> are </a:t>
            </a:r>
            <a:r>
              <a:rPr lang="en-US" sz="2400" i="1" smtClean="0"/>
              <a:t>patterns </a:t>
            </a:r>
            <a:r>
              <a:rPr lang="en-US" sz="2400" smtClean="0"/>
              <a:t>made up of </a:t>
            </a:r>
            <a:r>
              <a:rPr lang="en-US" sz="2400" smtClean="0">
                <a:solidFill>
                  <a:srgbClr val="0000FF"/>
                </a:solidFill>
              </a:rPr>
              <a:t>[]</a:t>
            </a:r>
            <a:r>
              <a:rPr lang="en-US" sz="2400" smtClean="0"/>
              <a:t>, </a:t>
            </a:r>
            <a:r>
              <a:rPr lang="en-US" sz="2400" smtClean="0">
                <a:solidFill>
                  <a:srgbClr val="0000FF"/>
                </a:solidFill>
              </a:rPr>
              <a:t>::</a:t>
            </a:r>
            <a:r>
              <a:rPr lang="en-US" sz="2400" smtClean="0"/>
              <a:t>, and </a:t>
            </a:r>
            <a:r>
              <a:rPr lang="en-US" sz="2400" i="1" smtClean="0"/>
              <a:t>pattern variables</a:t>
            </a:r>
            <a:endParaRPr lang="en-US" sz="2400" smtClean="0"/>
          </a:p>
          <a:p>
            <a:pPr eaLnBrk="1" hangingPunct="1"/>
            <a:r>
              <a:rPr lang="en-US" sz="2400" smtClean="0">
                <a:solidFill>
                  <a:srgbClr val="0000FF"/>
                </a:solidFill>
              </a:rPr>
              <a:t>match</a:t>
            </a:r>
            <a:r>
              <a:rPr lang="en-US" sz="2400" smtClean="0"/>
              <a:t> finds the first pattern </a:t>
            </a:r>
            <a:r>
              <a:rPr lang="en-US" sz="2400" b="1" smtClean="0">
                <a:solidFill>
                  <a:srgbClr val="0000FF"/>
                </a:solidFill>
                <a:latin typeface="Courier New" pitchFamily="49" charset="0"/>
              </a:rPr>
              <a:t>p</a:t>
            </a:r>
            <a:r>
              <a:rPr lang="en-US" sz="2400" b="1" baseline="-25000" smtClean="0">
                <a:solidFill>
                  <a:srgbClr val="0000FF"/>
                </a:solidFill>
                <a:latin typeface="Courier New" pitchFamily="49" charset="0"/>
              </a:rPr>
              <a:t>k</a:t>
            </a:r>
            <a:r>
              <a:rPr lang="en-US" sz="2400" smtClean="0"/>
              <a:t> that matches the shape of </a:t>
            </a:r>
            <a:r>
              <a:rPr lang="en-US" sz="2400" smtClean="0">
                <a:solidFill>
                  <a:srgbClr val="0000FF"/>
                </a:solidFill>
              </a:rPr>
              <a:t>e</a:t>
            </a:r>
            <a:endParaRPr lang="en-US" sz="2400" smtClean="0"/>
          </a:p>
          <a:p>
            <a:pPr eaLnBrk="1" hangingPunct="1"/>
            <a:r>
              <a:rPr lang="en-US" sz="2400" smtClean="0"/>
              <a:t>Then the pattern variables in </a:t>
            </a:r>
            <a:r>
              <a:rPr lang="en-US" sz="2400" b="1" smtClean="0">
                <a:solidFill>
                  <a:srgbClr val="0000FF"/>
                </a:solidFill>
                <a:latin typeface="Courier New" pitchFamily="49" charset="0"/>
              </a:rPr>
              <a:t>p</a:t>
            </a:r>
            <a:r>
              <a:rPr lang="en-US" sz="2400" b="1" baseline="-25000" smtClean="0">
                <a:solidFill>
                  <a:srgbClr val="0000FF"/>
                </a:solidFill>
                <a:latin typeface="Courier New" pitchFamily="49" charset="0"/>
              </a:rPr>
              <a:t>k</a:t>
            </a:r>
            <a:r>
              <a:rPr lang="en-US" sz="2400" smtClean="0"/>
              <a:t> are bound to the corresponding parts of </a:t>
            </a:r>
            <a:r>
              <a:rPr lang="en-US" sz="2400" smtClean="0">
                <a:solidFill>
                  <a:srgbClr val="0000FF"/>
                </a:solidFill>
              </a:rPr>
              <a:t>e</a:t>
            </a:r>
            <a:r>
              <a:rPr lang="en-US" sz="2400" smtClean="0"/>
              <a:t> while </a:t>
            </a:r>
            <a:r>
              <a:rPr lang="en-US" sz="2400" b="1" smtClean="0">
                <a:solidFill>
                  <a:srgbClr val="0000FF"/>
                </a:solidFill>
                <a:latin typeface="Courier New" pitchFamily="49" charset="0"/>
              </a:rPr>
              <a:t>e</a:t>
            </a:r>
            <a:r>
              <a:rPr lang="en-US" sz="2400" b="1" baseline="-25000" smtClean="0">
                <a:solidFill>
                  <a:srgbClr val="0000FF"/>
                </a:solidFill>
                <a:latin typeface="Courier New" pitchFamily="49" charset="0"/>
              </a:rPr>
              <a:t>k</a:t>
            </a:r>
            <a:r>
              <a:rPr lang="en-US" sz="2400" smtClean="0"/>
              <a:t> is evaluated and returned</a:t>
            </a:r>
          </a:p>
          <a:p>
            <a:pPr eaLnBrk="1" hangingPunct="1"/>
            <a:r>
              <a:rPr lang="en-US" sz="2400" smtClean="0"/>
              <a:t>An underscore (</a:t>
            </a:r>
            <a:r>
              <a:rPr lang="en-US" sz="2400" smtClean="0">
                <a:solidFill>
                  <a:srgbClr val="0000FF"/>
                </a:solidFill>
              </a:rPr>
              <a:t>_</a:t>
            </a:r>
            <a:r>
              <a:rPr lang="en-US" sz="2400" smtClean="0"/>
              <a:t>) is a wildcard pattern that matches with anything, and doesn't bind the value of what it matches to (useful when you want to know something matches, but don't care what its value 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6082" name="Slide Number Placeholder 4"/>
          <p:cNvSpPr>
            <a:spLocks noGrp="1"/>
          </p:cNvSpPr>
          <p:nvPr>
            <p:ph type="sldNum" sz="quarter" idx="11"/>
          </p:nvPr>
        </p:nvSpPr>
        <p:spPr>
          <a:noFill/>
        </p:spPr>
        <p:txBody>
          <a:bodyPr/>
          <a:lstStyle/>
          <a:p>
            <a:fld id="{256427FE-74DF-40E5-9D09-9D5950679E4E}" type="slidenum">
              <a:rPr lang="en-US" smtClean="0">
                <a:ea typeface="ＭＳ Ｐゴシック"/>
                <a:cs typeface="ＭＳ Ｐゴシック"/>
              </a:rPr>
              <a:pPr/>
              <a:t>16</a:t>
            </a:fld>
            <a:endParaRPr lang="en-US" smtClean="0">
              <a:ea typeface="ＭＳ Ｐゴシック"/>
              <a:cs typeface="ＭＳ Ｐゴシック"/>
            </a:endParaRPr>
          </a:p>
        </p:txBody>
      </p:sp>
      <p:sp>
        <p:nvSpPr>
          <p:cNvPr id="46083" name="Rectangle 2"/>
          <p:cNvSpPr>
            <a:spLocks noGrp="1" noChangeArrowheads="1"/>
          </p:cNvSpPr>
          <p:nvPr>
            <p:ph type="title"/>
          </p:nvPr>
        </p:nvSpPr>
        <p:spPr/>
        <p:txBody>
          <a:bodyPr/>
          <a:lstStyle/>
          <a:p>
            <a:pPr eaLnBrk="1" hangingPunct="1"/>
            <a:r>
              <a:rPr lang="en-US" smtClean="0"/>
              <a:t>More on the match Construct</a:t>
            </a:r>
          </a:p>
        </p:txBody>
      </p:sp>
      <p:sp>
        <p:nvSpPr>
          <p:cNvPr id="87043" name="Rectangle 3"/>
          <p:cNvSpPr>
            <a:spLocks noGrp="1" noChangeArrowheads="1"/>
          </p:cNvSpPr>
          <p:nvPr>
            <p:ph type="body" idx="1"/>
          </p:nvPr>
        </p:nvSpPr>
        <p:spPr>
          <a:xfrm>
            <a:off x="457200" y="1371600"/>
            <a:ext cx="8153400" cy="4876800"/>
          </a:xfrm>
        </p:spPr>
        <p:txBody>
          <a:bodyPr/>
          <a:lstStyle/>
          <a:p>
            <a:pPr lvl="1" eaLnBrk="1" hangingPunct="1">
              <a:spcAft>
                <a:spcPct val="25000"/>
              </a:spcAft>
              <a:buFontTx/>
              <a:buNone/>
            </a:pPr>
            <a:r>
              <a:rPr lang="en-US" sz="2000" b="1" smtClean="0">
                <a:solidFill>
                  <a:srgbClr val="0000FF"/>
                </a:solidFill>
                <a:latin typeface="Courier New" pitchFamily="49" charset="0"/>
              </a:rPr>
              <a:t>match e with p1 -&gt; e1 | ... | pn -&gt; en</a:t>
            </a:r>
          </a:p>
          <a:p>
            <a:pPr lvl="1" eaLnBrk="1" hangingPunct="1">
              <a:spcAft>
                <a:spcPct val="25000"/>
              </a:spcAft>
              <a:buFontTx/>
              <a:buNone/>
            </a:pPr>
            <a:endParaRPr lang="en-US" sz="2000" b="1" smtClean="0">
              <a:solidFill>
                <a:srgbClr val="0000FF"/>
              </a:solidFill>
              <a:latin typeface="Courier New" pitchFamily="49" charset="0"/>
            </a:endParaRPr>
          </a:p>
          <a:p>
            <a:pPr eaLnBrk="1" hangingPunct="1">
              <a:buFontTx/>
              <a:buNone/>
            </a:pPr>
            <a:r>
              <a:rPr lang="en-US" sz="2000" b="1" smtClean="0">
                <a:solidFill>
                  <a:srgbClr val="0000FF"/>
                </a:solidFill>
                <a:latin typeface="Courier New" pitchFamily="49" charset="0"/>
              </a:rPr>
              <a:t>let is_empty l = match l with</a:t>
            </a:r>
          </a:p>
          <a:p>
            <a:pPr eaLnBrk="1" hangingPunct="1">
              <a:buFontTx/>
              <a:buNone/>
            </a:pPr>
            <a:r>
              <a:rPr lang="en-US" sz="2000" b="1" smtClean="0">
                <a:solidFill>
                  <a:srgbClr val="0000FF"/>
                </a:solidFill>
                <a:latin typeface="Courier New" pitchFamily="49" charset="0"/>
              </a:rPr>
              <a:t>	  [] -&gt; true</a:t>
            </a:r>
          </a:p>
          <a:p>
            <a:pPr eaLnBrk="1" hangingPunct="1">
              <a:buFontTx/>
              <a:buNone/>
            </a:pPr>
            <a:r>
              <a:rPr lang="en-US" sz="2000" b="1" smtClean="0">
                <a:solidFill>
                  <a:srgbClr val="0000FF"/>
                </a:solidFill>
                <a:latin typeface="Courier New" pitchFamily="49" charset="0"/>
              </a:rPr>
              <a:t>	| (h::t) -&gt; false</a:t>
            </a:r>
            <a:endParaRPr lang="en-US" sz="2000" smtClean="0"/>
          </a:p>
          <a:p>
            <a:pPr eaLnBrk="1" hangingPunct="1"/>
            <a:endParaRPr lang="en-US" sz="2000" smtClean="0"/>
          </a:p>
          <a:p>
            <a:pPr lvl="1" eaLnBrk="1" hangingPunct="1">
              <a:buFontTx/>
              <a:buNone/>
            </a:pPr>
            <a:r>
              <a:rPr lang="en-US" sz="2000" b="1" smtClean="0">
                <a:solidFill>
                  <a:srgbClr val="0000FF"/>
                </a:solidFill>
                <a:latin typeface="Courier New" pitchFamily="49" charset="0"/>
              </a:rPr>
              <a:t>is_empty []		(* evaluates to true *)</a:t>
            </a:r>
          </a:p>
          <a:p>
            <a:pPr lvl="1" eaLnBrk="1" hangingPunct="1">
              <a:buFontTx/>
              <a:buNone/>
            </a:pPr>
            <a:r>
              <a:rPr lang="en-US" sz="2000" b="1" smtClean="0">
                <a:solidFill>
                  <a:srgbClr val="0000FF"/>
                </a:solidFill>
                <a:latin typeface="Courier New" pitchFamily="49" charset="0"/>
              </a:rPr>
              <a:t>is_empty [1]		(* evaluates to false *)</a:t>
            </a:r>
          </a:p>
          <a:p>
            <a:pPr lvl="1" eaLnBrk="1" hangingPunct="1">
              <a:buFontTx/>
              <a:buNone/>
            </a:pPr>
            <a:r>
              <a:rPr lang="en-US" sz="2000" b="1" smtClean="0">
                <a:solidFill>
                  <a:srgbClr val="0000FF"/>
                </a:solidFill>
                <a:latin typeface="Courier New" pitchFamily="49" charset="0"/>
              </a:rPr>
              <a:t>is_empty [1;2;3]	(* evaluates to false *)</a:t>
            </a:r>
            <a:endParaRPr lang="en-US" sz="2000" smtClean="0"/>
          </a:p>
          <a:p>
            <a:pPr lvl="1" eaLnBrk="1" hangingPunct="1">
              <a:spcAft>
                <a:spcPct val="25000"/>
              </a:spcAft>
              <a:buFontTx/>
              <a:buNone/>
            </a:pP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8130" name="Slide Number Placeholder 4"/>
          <p:cNvSpPr>
            <a:spLocks noGrp="1"/>
          </p:cNvSpPr>
          <p:nvPr>
            <p:ph type="sldNum" sz="quarter" idx="11"/>
          </p:nvPr>
        </p:nvSpPr>
        <p:spPr>
          <a:noFill/>
        </p:spPr>
        <p:txBody>
          <a:bodyPr/>
          <a:lstStyle/>
          <a:p>
            <a:fld id="{B9477959-1B70-4F01-9777-B3FE5FA3E152}" type="slidenum">
              <a:rPr lang="en-US" smtClean="0">
                <a:ea typeface="ＭＳ Ｐゴシック"/>
                <a:cs typeface="ＭＳ Ｐゴシック"/>
              </a:rPr>
              <a:pPr/>
              <a:t>17</a:t>
            </a:fld>
            <a:endParaRPr lang="en-US" smtClean="0">
              <a:ea typeface="ＭＳ Ｐゴシック"/>
              <a:cs typeface="ＭＳ Ｐゴシック"/>
            </a:endParaRPr>
          </a:p>
        </p:txBody>
      </p:sp>
      <p:sp>
        <p:nvSpPr>
          <p:cNvPr id="48131" name="Rectangle 2"/>
          <p:cNvSpPr>
            <a:spLocks noGrp="1" noChangeArrowheads="1"/>
          </p:cNvSpPr>
          <p:nvPr>
            <p:ph type="title"/>
          </p:nvPr>
        </p:nvSpPr>
        <p:spPr/>
        <p:txBody>
          <a:bodyPr/>
          <a:lstStyle/>
          <a:p>
            <a:pPr eaLnBrk="1" hangingPunct="1"/>
            <a:r>
              <a:rPr lang="en-US" smtClean="0"/>
              <a:t>Pattern Matching (cont’d)</a:t>
            </a:r>
          </a:p>
        </p:txBody>
      </p:sp>
      <p:sp>
        <p:nvSpPr>
          <p:cNvPr id="84995" name="Rectangle 3"/>
          <p:cNvSpPr>
            <a:spLocks noGrp="1" noChangeArrowheads="1"/>
          </p:cNvSpPr>
          <p:nvPr>
            <p:ph type="body" idx="1"/>
          </p:nvPr>
        </p:nvSpPr>
        <p:spPr/>
        <p:txBody>
          <a:bodyPr/>
          <a:lstStyle/>
          <a:p>
            <a:pPr eaLnBrk="1" hangingPunct="1"/>
            <a:endParaRPr lang="en-US" sz="2000" b="1" smtClean="0">
              <a:solidFill>
                <a:srgbClr val="0000FF"/>
              </a:solidFill>
              <a:latin typeface="Courier New" pitchFamily="49" charset="0"/>
            </a:endParaRPr>
          </a:p>
          <a:p>
            <a:pPr eaLnBrk="1" hangingPunct="1"/>
            <a:r>
              <a:rPr lang="en-US" sz="2000" b="1" smtClean="0">
                <a:solidFill>
                  <a:srgbClr val="0000FF"/>
                </a:solidFill>
                <a:latin typeface="Courier New" pitchFamily="49" charset="0"/>
              </a:rPr>
              <a:t>let hd l = match l with (h::t) -&gt; h</a:t>
            </a:r>
            <a:endParaRPr lang="en-US" smtClean="0"/>
          </a:p>
          <a:p>
            <a:pPr lvl="1" eaLnBrk="1" hangingPunct="1">
              <a:spcBef>
                <a:spcPct val="75000"/>
              </a:spcBef>
            </a:pPr>
            <a:r>
              <a:rPr lang="en-US" sz="2000" b="1" smtClean="0">
                <a:solidFill>
                  <a:srgbClr val="0000FF"/>
                </a:solidFill>
                <a:latin typeface="Courier New" pitchFamily="49" charset="0"/>
              </a:rPr>
              <a:t>hd [1;2;3]  (* evaluates to 1 *)</a:t>
            </a:r>
            <a:endParaRPr lang="en-US" sz="2000" smtClean="0"/>
          </a:p>
          <a:p>
            <a:pPr eaLnBrk="1" hangingPunct="1">
              <a:spcBef>
                <a:spcPct val="75000"/>
              </a:spcBef>
            </a:pPr>
            <a:r>
              <a:rPr lang="en-US" sz="2000" b="1" smtClean="0">
                <a:solidFill>
                  <a:srgbClr val="0000FF"/>
                </a:solidFill>
                <a:latin typeface="Courier New" pitchFamily="49" charset="0"/>
              </a:rPr>
              <a:t>let hd l = match l with (h::_) -&gt; h</a:t>
            </a:r>
            <a:endParaRPr lang="en-US" sz="2000" smtClean="0"/>
          </a:p>
          <a:p>
            <a:pPr lvl="1" eaLnBrk="1" hangingPunct="1">
              <a:spcBef>
                <a:spcPct val="75000"/>
              </a:spcBef>
            </a:pPr>
            <a:r>
              <a:rPr lang="en-US" sz="2000" b="1" smtClean="0">
                <a:solidFill>
                  <a:srgbClr val="0000FF"/>
                </a:solidFill>
                <a:latin typeface="Courier New" pitchFamily="49" charset="0"/>
              </a:rPr>
              <a:t>hd []	     (* error!  no pattern matches *)</a:t>
            </a:r>
            <a:endParaRPr lang="en-US" sz="1800" b="1" smtClean="0">
              <a:solidFill>
                <a:srgbClr val="0000FF"/>
              </a:solidFill>
              <a:latin typeface="Courier New" pitchFamily="49" charset="0"/>
            </a:endParaRPr>
          </a:p>
          <a:p>
            <a:pPr eaLnBrk="1" hangingPunct="1">
              <a:spcBef>
                <a:spcPct val="75000"/>
              </a:spcBef>
            </a:pPr>
            <a:r>
              <a:rPr lang="en-US" sz="2000" b="1" smtClean="0">
                <a:solidFill>
                  <a:srgbClr val="0000FF"/>
                </a:solidFill>
                <a:latin typeface="Courier New" pitchFamily="49" charset="0"/>
              </a:rPr>
              <a:t>let tl l = match l with (h::t) -&gt; t</a:t>
            </a:r>
            <a:endParaRPr lang="en-US" smtClean="0"/>
          </a:p>
          <a:p>
            <a:pPr lvl="1" eaLnBrk="1" hangingPunct="1">
              <a:spcBef>
                <a:spcPct val="75000"/>
              </a:spcBef>
            </a:pPr>
            <a:r>
              <a:rPr lang="en-US" sz="2000" b="1" smtClean="0">
                <a:solidFill>
                  <a:srgbClr val="0000FF"/>
                </a:solidFill>
                <a:latin typeface="Courier New" pitchFamily="49" charset="0"/>
              </a:rPr>
              <a:t>tl [1;2;3]  (* evaluates to [2; 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0178" name="Slide Number Placeholder 4"/>
          <p:cNvSpPr>
            <a:spLocks noGrp="1"/>
          </p:cNvSpPr>
          <p:nvPr>
            <p:ph type="sldNum" sz="quarter" idx="11"/>
          </p:nvPr>
        </p:nvSpPr>
        <p:spPr>
          <a:noFill/>
        </p:spPr>
        <p:txBody>
          <a:bodyPr/>
          <a:lstStyle/>
          <a:p>
            <a:fld id="{005B82AD-5847-49B1-B64F-1258E03D3DC3}" type="slidenum">
              <a:rPr lang="en-US" smtClean="0">
                <a:ea typeface="ＭＳ Ｐゴシック"/>
                <a:cs typeface="ＭＳ Ｐゴシック"/>
              </a:rPr>
              <a:pPr/>
              <a:t>18</a:t>
            </a:fld>
            <a:endParaRPr lang="en-US" smtClean="0">
              <a:ea typeface="ＭＳ Ｐゴシック"/>
              <a:cs typeface="ＭＳ Ｐゴシック"/>
            </a:endParaRPr>
          </a:p>
        </p:txBody>
      </p:sp>
      <p:sp>
        <p:nvSpPr>
          <p:cNvPr id="50179" name="Rectangle 2"/>
          <p:cNvSpPr>
            <a:spLocks noGrp="1" noChangeArrowheads="1"/>
          </p:cNvSpPr>
          <p:nvPr>
            <p:ph type="title"/>
          </p:nvPr>
        </p:nvSpPr>
        <p:spPr/>
        <p:txBody>
          <a:bodyPr/>
          <a:lstStyle/>
          <a:p>
            <a:pPr eaLnBrk="1" hangingPunct="1"/>
            <a:r>
              <a:rPr lang="en-US" smtClean="0"/>
              <a:t>Pattern Matching, con't. – Wildcards</a:t>
            </a:r>
          </a:p>
        </p:txBody>
      </p:sp>
      <p:sp>
        <p:nvSpPr>
          <p:cNvPr id="367619" name="Rectangle 3"/>
          <p:cNvSpPr>
            <a:spLocks noGrp="1" noChangeArrowheads="1"/>
          </p:cNvSpPr>
          <p:nvPr>
            <p:ph type="body" idx="1"/>
          </p:nvPr>
        </p:nvSpPr>
        <p:spPr>
          <a:xfrm>
            <a:off x="457200" y="1524000"/>
            <a:ext cx="8458200" cy="5105400"/>
          </a:xfrm>
        </p:spPr>
        <p:txBody>
          <a:bodyPr/>
          <a:lstStyle/>
          <a:p>
            <a:pPr eaLnBrk="1" hangingPunct="1">
              <a:lnSpc>
                <a:spcPct val="90000"/>
              </a:lnSpc>
            </a:pPr>
            <a:r>
              <a:rPr lang="en-US" smtClean="0"/>
              <a:t>Code using </a:t>
            </a:r>
            <a:r>
              <a:rPr lang="en-US" smtClean="0">
                <a:solidFill>
                  <a:srgbClr val="0000FF"/>
                </a:solidFill>
              </a:rPr>
              <a:t>_</a:t>
            </a:r>
          </a:p>
          <a:p>
            <a:pPr lvl="1" eaLnBrk="1" hangingPunct="1">
              <a:lnSpc>
                <a:spcPct val="90000"/>
              </a:lnSpc>
            </a:pPr>
            <a:r>
              <a:rPr lang="en-US" b="1" smtClean="0">
                <a:solidFill>
                  <a:srgbClr val="0000FF"/>
                </a:solidFill>
                <a:latin typeface="Courier New" pitchFamily="49" charset="0"/>
              </a:rPr>
              <a:t>let is_empty l = match l with</a:t>
            </a:r>
          </a:p>
          <a:p>
            <a:pPr eaLnBrk="1" hangingPunct="1">
              <a:lnSpc>
                <a:spcPct val="90000"/>
              </a:lnSpc>
              <a:buFontTx/>
              <a:buNone/>
            </a:pPr>
            <a:r>
              <a:rPr lang="en-US" sz="2400" b="1" smtClean="0">
                <a:solidFill>
                  <a:srgbClr val="0000FF"/>
                </a:solidFill>
                <a:latin typeface="Courier New" pitchFamily="49" charset="0"/>
              </a:rPr>
              <a:t>	  		[] -&gt; true	 | (</a:t>
            </a:r>
            <a:r>
              <a:rPr lang="en-US" sz="2400" b="1" smtClean="0">
                <a:solidFill>
                  <a:srgbClr val="FF0000"/>
                </a:solidFill>
                <a:latin typeface="Courier New" pitchFamily="49" charset="0"/>
              </a:rPr>
              <a:t>_</a:t>
            </a:r>
            <a:r>
              <a:rPr lang="en-US" sz="2400" b="1" smtClean="0">
                <a:solidFill>
                  <a:srgbClr val="0000FF"/>
                </a:solidFill>
                <a:latin typeface="Courier New" pitchFamily="49" charset="0"/>
              </a:rPr>
              <a:t>::</a:t>
            </a:r>
            <a:r>
              <a:rPr lang="en-US" sz="2400" b="1" smtClean="0">
                <a:solidFill>
                  <a:srgbClr val="FF0000"/>
                </a:solidFill>
                <a:latin typeface="Courier New" pitchFamily="49" charset="0"/>
              </a:rPr>
              <a:t>_</a:t>
            </a:r>
            <a:r>
              <a:rPr lang="en-US" sz="2400" b="1" smtClean="0">
                <a:solidFill>
                  <a:srgbClr val="0000FF"/>
                </a:solidFill>
                <a:latin typeface="Courier New" pitchFamily="49" charset="0"/>
              </a:rPr>
              <a:t>) -&gt; false</a:t>
            </a:r>
            <a:endParaRPr lang="en-US" b="1" smtClean="0">
              <a:solidFill>
                <a:srgbClr val="0000FF"/>
              </a:solidFill>
              <a:latin typeface="Courier New" pitchFamily="49" charset="0"/>
            </a:endParaRPr>
          </a:p>
          <a:p>
            <a:pPr lvl="1" eaLnBrk="1" hangingPunct="1">
              <a:lnSpc>
                <a:spcPct val="90000"/>
              </a:lnSpc>
            </a:pPr>
            <a:r>
              <a:rPr lang="en-US" b="1" smtClean="0">
                <a:solidFill>
                  <a:srgbClr val="0000FF"/>
                </a:solidFill>
                <a:latin typeface="Courier New" pitchFamily="49" charset="0"/>
              </a:rPr>
              <a:t>let hd l = match l with (h::</a:t>
            </a:r>
            <a:r>
              <a:rPr lang="en-US" b="1" smtClean="0">
                <a:solidFill>
                  <a:srgbClr val="FF0000"/>
                </a:solidFill>
                <a:latin typeface="Courier New" pitchFamily="49" charset="0"/>
              </a:rPr>
              <a:t>_</a:t>
            </a:r>
            <a:r>
              <a:rPr lang="en-US" b="1" smtClean="0">
                <a:solidFill>
                  <a:srgbClr val="0000FF"/>
                </a:solidFill>
                <a:latin typeface="Courier New" pitchFamily="49" charset="0"/>
              </a:rPr>
              <a:t>) -&gt; h </a:t>
            </a:r>
          </a:p>
          <a:p>
            <a:pPr lvl="1" eaLnBrk="1" hangingPunct="1">
              <a:lnSpc>
                <a:spcPct val="90000"/>
              </a:lnSpc>
            </a:pPr>
            <a:r>
              <a:rPr lang="en-US" b="1" smtClean="0">
                <a:solidFill>
                  <a:srgbClr val="0000FF"/>
                </a:solidFill>
                <a:latin typeface="Courier New" pitchFamily="49" charset="0"/>
              </a:rPr>
              <a:t>let tl l = match l with (</a:t>
            </a:r>
            <a:r>
              <a:rPr lang="en-US" b="1" smtClean="0">
                <a:solidFill>
                  <a:srgbClr val="FF0000"/>
                </a:solidFill>
                <a:latin typeface="Courier New" pitchFamily="49" charset="0"/>
              </a:rPr>
              <a:t>_</a:t>
            </a:r>
            <a:r>
              <a:rPr lang="en-US" b="1" smtClean="0">
                <a:solidFill>
                  <a:srgbClr val="0000FF"/>
                </a:solidFill>
                <a:latin typeface="Courier New" pitchFamily="49" charset="0"/>
              </a:rPr>
              <a:t>::t) -&gt; t</a:t>
            </a:r>
          </a:p>
          <a:p>
            <a:pPr eaLnBrk="1" hangingPunct="1">
              <a:lnSpc>
                <a:spcPct val="90000"/>
              </a:lnSpc>
            </a:pPr>
            <a:r>
              <a:rPr lang="en-US" smtClean="0"/>
              <a:t>Outputs</a:t>
            </a:r>
          </a:p>
          <a:p>
            <a:pPr lvl="1" eaLnBrk="1" hangingPunct="1">
              <a:lnSpc>
                <a:spcPct val="90000"/>
              </a:lnSpc>
            </a:pPr>
            <a:r>
              <a:rPr lang="en-US" b="1" smtClean="0">
                <a:solidFill>
                  <a:srgbClr val="0000FF"/>
                </a:solidFill>
                <a:latin typeface="Courier New" pitchFamily="49" charset="0"/>
              </a:rPr>
              <a:t>is_empty [1] (* evaluates to false *) </a:t>
            </a:r>
          </a:p>
          <a:p>
            <a:pPr lvl="1" eaLnBrk="1" hangingPunct="1">
              <a:lnSpc>
                <a:spcPct val="90000"/>
              </a:lnSpc>
            </a:pPr>
            <a:r>
              <a:rPr lang="en-US" b="1" smtClean="0">
                <a:solidFill>
                  <a:srgbClr val="0000FF"/>
                </a:solidFill>
                <a:latin typeface="Courier New" pitchFamily="49" charset="0"/>
              </a:rPr>
              <a:t>is_empty []  (* evaluates to true  *)</a:t>
            </a:r>
          </a:p>
          <a:p>
            <a:pPr lvl="1" eaLnBrk="1" hangingPunct="1">
              <a:lnSpc>
                <a:spcPct val="90000"/>
              </a:lnSpc>
            </a:pPr>
            <a:r>
              <a:rPr lang="en-US" b="1" smtClean="0">
                <a:solidFill>
                  <a:srgbClr val="0000FF"/>
                </a:solidFill>
                <a:latin typeface="Courier New" pitchFamily="49" charset="0"/>
              </a:rPr>
              <a:t>hd [1;2;3]   (* evaluates to 1     *) </a:t>
            </a:r>
          </a:p>
          <a:p>
            <a:pPr lvl="1" eaLnBrk="1" hangingPunct="1">
              <a:lnSpc>
                <a:spcPct val="90000"/>
              </a:lnSpc>
            </a:pPr>
            <a:r>
              <a:rPr lang="en-US" b="1" smtClean="0">
                <a:solidFill>
                  <a:srgbClr val="0000FF"/>
                </a:solidFill>
                <a:latin typeface="Courier New" pitchFamily="49" charset="0"/>
              </a:rPr>
              <a:t>tl [1;2;3]   (* evaluates to [2;3] *)</a:t>
            </a:r>
          </a:p>
          <a:p>
            <a:pPr lvl="1" eaLnBrk="1" hangingPunct="1">
              <a:lnSpc>
                <a:spcPct val="90000"/>
              </a:lnSpc>
            </a:pPr>
            <a:r>
              <a:rPr lang="en-US" b="1" smtClean="0">
                <a:solidFill>
                  <a:srgbClr val="0000FF"/>
                </a:solidFill>
                <a:latin typeface="Courier New" pitchFamily="49" charset="0"/>
              </a:rPr>
              <a:t>hd [1]       (* evaluates to 1     *)</a:t>
            </a:r>
          </a:p>
          <a:p>
            <a:pPr lvl="1" eaLnBrk="1" hangingPunct="1">
              <a:lnSpc>
                <a:spcPct val="90000"/>
              </a:lnSpc>
            </a:pPr>
            <a:r>
              <a:rPr lang="en-US" b="1" smtClean="0">
                <a:solidFill>
                  <a:srgbClr val="0000FF"/>
                </a:solidFill>
                <a:latin typeface="Courier New" pitchFamily="49" charset="0"/>
              </a:rPr>
              <a:t>tl [1]       (* evaluates to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6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761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76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761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76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761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76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2226" name="Slide Number Placeholder 4"/>
          <p:cNvSpPr>
            <a:spLocks noGrp="1"/>
          </p:cNvSpPr>
          <p:nvPr>
            <p:ph type="sldNum" sz="quarter" idx="11"/>
          </p:nvPr>
        </p:nvSpPr>
        <p:spPr>
          <a:noFill/>
        </p:spPr>
        <p:txBody>
          <a:bodyPr/>
          <a:lstStyle/>
          <a:p>
            <a:fld id="{F3ECF993-09D9-4D71-8DDF-936051929679}" type="slidenum">
              <a:rPr lang="en-US" smtClean="0">
                <a:ea typeface="ＭＳ Ｐゴシック"/>
                <a:cs typeface="ＭＳ Ｐゴシック"/>
              </a:rPr>
              <a:pPr/>
              <a:t>19</a:t>
            </a:fld>
            <a:endParaRPr lang="en-US" smtClean="0">
              <a:ea typeface="ＭＳ Ｐゴシック"/>
              <a:cs typeface="ＭＳ Ｐゴシック"/>
            </a:endParaRPr>
          </a:p>
        </p:txBody>
      </p:sp>
      <p:sp>
        <p:nvSpPr>
          <p:cNvPr id="52227" name="Rectangle 2"/>
          <p:cNvSpPr>
            <a:spLocks noGrp="1" noChangeArrowheads="1"/>
          </p:cNvSpPr>
          <p:nvPr>
            <p:ph type="title"/>
          </p:nvPr>
        </p:nvSpPr>
        <p:spPr/>
        <p:txBody>
          <a:bodyPr/>
          <a:lstStyle/>
          <a:p>
            <a:pPr eaLnBrk="1" hangingPunct="1"/>
            <a:r>
              <a:rPr lang="en-US" smtClean="0"/>
              <a:t>Missing Cases</a:t>
            </a:r>
          </a:p>
        </p:txBody>
      </p:sp>
      <p:sp>
        <p:nvSpPr>
          <p:cNvPr id="52228" name="Rectangle 3"/>
          <p:cNvSpPr>
            <a:spLocks noGrp="1" noChangeArrowheads="1"/>
          </p:cNvSpPr>
          <p:nvPr>
            <p:ph type="body" idx="1"/>
          </p:nvPr>
        </p:nvSpPr>
        <p:spPr>
          <a:xfrm>
            <a:off x="304800" y="1524000"/>
            <a:ext cx="8458200" cy="4876800"/>
          </a:xfrm>
        </p:spPr>
        <p:txBody>
          <a:bodyPr/>
          <a:lstStyle/>
          <a:p>
            <a:pPr eaLnBrk="1" hangingPunct="1"/>
            <a:r>
              <a:rPr lang="en-US" smtClean="0"/>
              <a:t>Exceptions for inputs that don’t match any pattern</a:t>
            </a:r>
          </a:p>
          <a:p>
            <a:pPr lvl="1" eaLnBrk="1" hangingPunct="1"/>
            <a:r>
              <a:rPr lang="en-US" smtClean="0"/>
              <a:t>OCaml will warn you about non-exhaustive matches</a:t>
            </a:r>
          </a:p>
          <a:p>
            <a:pPr lvl="1" eaLnBrk="1" hangingPunct="1"/>
            <a:endParaRPr lang="en-US" smtClean="0"/>
          </a:p>
          <a:p>
            <a:pPr eaLnBrk="1" hangingPunct="1"/>
            <a:r>
              <a:rPr lang="en-US" smtClean="0"/>
              <a:t>Example:</a:t>
            </a:r>
          </a:p>
          <a:p>
            <a:pPr lvl="1" eaLnBrk="1" hangingPunct="1">
              <a:buFontTx/>
              <a:buNone/>
            </a:pPr>
            <a:r>
              <a:rPr lang="en-US" smtClean="0">
                <a:solidFill>
                  <a:srgbClr val="0000FF"/>
                </a:solidFill>
              </a:rPr>
              <a:t># </a:t>
            </a:r>
            <a:r>
              <a:rPr lang="en-US" sz="2000" b="1" smtClean="0">
                <a:latin typeface="Courier New" pitchFamily="49" charset="0"/>
              </a:rPr>
              <a:t>let hd l = match l with (h::_) -&gt; h;;</a:t>
            </a:r>
          </a:p>
          <a:p>
            <a:pPr lvl="1" eaLnBrk="1" hangingPunct="1">
              <a:buFontTx/>
              <a:buNone/>
            </a:pPr>
            <a:r>
              <a:rPr lang="en-US" sz="2000" b="1" smtClean="0">
                <a:solidFill>
                  <a:srgbClr val="0000FF"/>
                </a:solidFill>
                <a:latin typeface="Courier New" pitchFamily="49" charset="0"/>
              </a:rPr>
              <a:t>Warning: this pattern-matching is not exhaustive.</a:t>
            </a:r>
          </a:p>
          <a:p>
            <a:pPr lvl="1" eaLnBrk="1" hangingPunct="1">
              <a:buFontTx/>
              <a:buNone/>
            </a:pPr>
            <a:r>
              <a:rPr lang="en-US" sz="2000" b="1" smtClean="0">
                <a:solidFill>
                  <a:srgbClr val="0000FF"/>
                </a:solidFill>
                <a:latin typeface="Courier New" pitchFamily="49" charset="0"/>
              </a:rPr>
              <a:t>Here is an example of a value that is not matched:</a:t>
            </a:r>
          </a:p>
          <a:p>
            <a:pPr lvl="1" eaLnBrk="1" hangingPunct="1">
              <a:buFontTx/>
              <a:buNone/>
            </a:pPr>
            <a:r>
              <a:rPr lang="en-US" sz="2000" b="1" smtClean="0">
                <a:solidFill>
                  <a:srgbClr val="0000FF"/>
                </a:solidFill>
                <a:latin typeface="Courier New" pitchFamily="49" charset="0"/>
              </a:rPr>
              <a:t>[]</a:t>
            </a:r>
          </a:p>
          <a:p>
            <a:pPr lvl="1" eaLnBrk="1" hangingPunct="1">
              <a:buFontTx/>
              <a:buNone/>
            </a:pPr>
            <a:endParaRPr lang="en-US" sz="2000" b="1" smtClean="0">
              <a:solidFill>
                <a:srgbClr val="0000FF"/>
              </a:solidFill>
              <a:latin typeface="Courier New" pitchFamily="49" charset="0"/>
            </a:endParaRPr>
          </a:p>
          <a:p>
            <a:pPr lvl="1" eaLnBrk="1" hangingPunct="1">
              <a:buFontTx/>
              <a:buNone/>
            </a:pPr>
            <a:r>
              <a:rPr lang="en-US" sz="2000" b="1" smtClean="0">
                <a:solidFill>
                  <a:srgbClr val="0000FF"/>
                </a:solidFill>
                <a:latin typeface="Courier New" pitchFamily="49" charset="0"/>
              </a:rPr>
              <a:t># </a:t>
            </a:r>
            <a:r>
              <a:rPr lang="en-US" sz="2000" b="1" smtClean="0">
                <a:latin typeface="Courier New" pitchFamily="49" charset="0"/>
              </a:rPr>
              <a:t>hd [];;</a:t>
            </a:r>
            <a:endParaRPr lang="en-US" sz="2000" b="1" smtClean="0">
              <a:solidFill>
                <a:srgbClr val="0000FF"/>
              </a:solidFill>
              <a:latin typeface="Courier New" pitchFamily="49" charset="0"/>
            </a:endParaRPr>
          </a:p>
          <a:p>
            <a:pPr lvl="1" eaLnBrk="1" hangingPunct="1">
              <a:buFontTx/>
              <a:buNone/>
            </a:pPr>
            <a:r>
              <a:rPr lang="en-US" sz="2000" b="1" smtClean="0">
                <a:solidFill>
                  <a:srgbClr val="0000FF"/>
                </a:solidFill>
                <a:latin typeface="Courier New" pitchFamily="49" charset="0"/>
              </a:rPr>
              <a:t>Exception: Match_failure ("", 1, 11).</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7410" name="Slide Number Placeholder 4"/>
          <p:cNvSpPr>
            <a:spLocks noGrp="1"/>
          </p:cNvSpPr>
          <p:nvPr>
            <p:ph type="sldNum" sz="quarter" idx="11"/>
          </p:nvPr>
        </p:nvSpPr>
        <p:spPr>
          <a:noFill/>
        </p:spPr>
        <p:txBody>
          <a:bodyPr/>
          <a:lstStyle/>
          <a:p>
            <a:fld id="{B1648231-2FA4-45A8-8CB9-644690037A67}" type="slidenum">
              <a:rPr lang="en-US" smtClean="0">
                <a:ea typeface="ＭＳ Ｐゴシック"/>
                <a:cs typeface="ＭＳ Ｐゴシック"/>
              </a:rPr>
              <a:pPr/>
              <a:t>2</a:t>
            </a:fld>
            <a:endParaRPr lang="en-US" smtClean="0">
              <a:ea typeface="ＭＳ Ｐゴシック"/>
              <a:cs typeface="ＭＳ Ｐゴシック"/>
            </a:endParaRPr>
          </a:p>
        </p:txBody>
      </p:sp>
      <p:sp>
        <p:nvSpPr>
          <p:cNvPr id="17411" name="Rectangle 2"/>
          <p:cNvSpPr>
            <a:spLocks noGrp="1" noChangeArrowheads="1"/>
          </p:cNvSpPr>
          <p:nvPr>
            <p:ph type="title"/>
          </p:nvPr>
        </p:nvSpPr>
        <p:spPr/>
        <p:txBody>
          <a:bodyPr/>
          <a:lstStyle/>
          <a:p>
            <a:pPr eaLnBrk="1" hangingPunct="1"/>
            <a:r>
              <a:rPr lang="en-US" smtClean="0"/>
              <a:t>Defining Functions</a:t>
            </a:r>
          </a:p>
        </p:txBody>
      </p:sp>
      <p:sp>
        <p:nvSpPr>
          <p:cNvPr id="17412" name="Text Box 4"/>
          <p:cNvSpPr txBox="1">
            <a:spLocks noChangeArrowheads="1"/>
          </p:cNvSpPr>
          <p:nvPr/>
        </p:nvSpPr>
        <p:spPr bwMode="auto">
          <a:xfrm>
            <a:off x="2743200" y="3048000"/>
            <a:ext cx="38100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next x = x + 1;;</a:t>
            </a:r>
          </a:p>
          <a:p>
            <a:pPr eaLnBrk="0" hangingPunct="0"/>
            <a:r>
              <a:rPr lang="en-US" sz="1800" b="1">
                <a:latin typeface="Courier New" pitchFamily="49" charset="0"/>
              </a:rPr>
              <a:t>next 3;;</a:t>
            </a:r>
          </a:p>
          <a:p>
            <a:pPr eaLnBrk="0" hangingPunct="0"/>
            <a:r>
              <a:rPr lang="en-US" sz="1800" b="1">
                <a:latin typeface="Courier New" pitchFamily="49" charset="0"/>
              </a:rPr>
              <a:t>let plus (x, y) = x + y;;</a:t>
            </a:r>
          </a:p>
          <a:p>
            <a:pPr eaLnBrk="0" hangingPunct="0"/>
            <a:r>
              <a:rPr lang="en-US" sz="1800" b="1">
                <a:latin typeface="Courier New" pitchFamily="49" charset="0"/>
              </a:rPr>
              <a:t>plus (3, 4);;</a:t>
            </a:r>
          </a:p>
        </p:txBody>
      </p:sp>
      <p:sp>
        <p:nvSpPr>
          <p:cNvPr id="60422" name="Text Box 6"/>
          <p:cNvSpPr txBox="1">
            <a:spLocks noChangeArrowheads="1"/>
          </p:cNvSpPr>
          <p:nvPr/>
        </p:nvSpPr>
        <p:spPr bwMode="auto">
          <a:xfrm>
            <a:off x="381000" y="1905000"/>
            <a:ext cx="3641725" cy="457200"/>
          </a:xfrm>
          <a:prstGeom prst="rect">
            <a:avLst/>
          </a:prstGeom>
          <a:noFill/>
          <a:ln w="9525">
            <a:noFill/>
            <a:miter lim="800000"/>
            <a:headEnd/>
            <a:tailEnd/>
          </a:ln>
        </p:spPr>
        <p:txBody>
          <a:bodyPr wrap="none">
            <a:spAutoFit/>
          </a:bodyPr>
          <a:lstStyle/>
          <a:p>
            <a:pPr eaLnBrk="0" hangingPunct="0"/>
            <a:r>
              <a:rPr lang="en-US">
                <a:solidFill>
                  <a:srgbClr val="FF0000"/>
                </a:solidFill>
              </a:rPr>
              <a:t>use let to define functions</a:t>
            </a:r>
          </a:p>
        </p:txBody>
      </p:sp>
      <p:sp>
        <p:nvSpPr>
          <p:cNvPr id="60423" name="Line 7"/>
          <p:cNvSpPr>
            <a:spLocks noChangeShapeType="1"/>
          </p:cNvSpPr>
          <p:nvPr/>
        </p:nvSpPr>
        <p:spPr bwMode="auto">
          <a:xfrm>
            <a:off x="1828800" y="2362200"/>
            <a:ext cx="990600" cy="838200"/>
          </a:xfrm>
          <a:prstGeom prst="line">
            <a:avLst/>
          </a:prstGeom>
          <a:noFill/>
          <a:ln w="38100">
            <a:solidFill>
              <a:srgbClr val="FF0000"/>
            </a:solidFill>
            <a:round/>
            <a:headEnd/>
            <a:tailEnd type="triangle" w="med" len="med"/>
          </a:ln>
        </p:spPr>
        <p:txBody>
          <a:bodyPr wrap="none" anchor="ctr"/>
          <a:lstStyle/>
          <a:p>
            <a:endParaRPr lang="en-US"/>
          </a:p>
        </p:txBody>
      </p:sp>
      <p:sp>
        <p:nvSpPr>
          <p:cNvPr id="60424" name="Text Box 8"/>
          <p:cNvSpPr txBox="1">
            <a:spLocks noChangeArrowheads="1"/>
          </p:cNvSpPr>
          <p:nvPr/>
        </p:nvSpPr>
        <p:spPr bwMode="auto">
          <a:xfrm>
            <a:off x="4114800" y="1524000"/>
            <a:ext cx="4878388" cy="457200"/>
          </a:xfrm>
          <a:prstGeom prst="rect">
            <a:avLst/>
          </a:prstGeom>
          <a:noFill/>
          <a:ln w="9525">
            <a:noFill/>
            <a:miter lim="800000"/>
            <a:headEnd/>
            <a:tailEnd/>
          </a:ln>
        </p:spPr>
        <p:txBody>
          <a:bodyPr wrap="none">
            <a:spAutoFit/>
          </a:bodyPr>
          <a:lstStyle/>
          <a:p>
            <a:pPr eaLnBrk="0" hangingPunct="0"/>
            <a:r>
              <a:rPr lang="en-US">
                <a:solidFill>
                  <a:srgbClr val="FF0000"/>
                </a:solidFill>
              </a:rPr>
              <a:t>list parameters after function name</a:t>
            </a:r>
          </a:p>
        </p:txBody>
      </p:sp>
      <p:sp>
        <p:nvSpPr>
          <p:cNvPr id="60425" name="Line 9"/>
          <p:cNvSpPr>
            <a:spLocks noChangeShapeType="1"/>
          </p:cNvSpPr>
          <p:nvPr/>
        </p:nvSpPr>
        <p:spPr bwMode="auto">
          <a:xfrm flipH="1">
            <a:off x="4191000" y="1981200"/>
            <a:ext cx="1524000" cy="1143000"/>
          </a:xfrm>
          <a:prstGeom prst="line">
            <a:avLst/>
          </a:prstGeom>
          <a:noFill/>
          <a:ln w="38100">
            <a:solidFill>
              <a:srgbClr val="FF0000"/>
            </a:solidFill>
            <a:round/>
            <a:headEnd/>
            <a:tailEnd type="triangle" w="med" len="med"/>
          </a:ln>
        </p:spPr>
        <p:txBody>
          <a:bodyPr wrap="none" anchor="ctr"/>
          <a:lstStyle/>
          <a:p>
            <a:endParaRPr lang="en-US"/>
          </a:p>
        </p:txBody>
      </p:sp>
      <p:sp>
        <p:nvSpPr>
          <p:cNvPr id="60426" name="Text Box 10"/>
          <p:cNvSpPr txBox="1">
            <a:spLocks noChangeArrowheads="1"/>
          </p:cNvSpPr>
          <p:nvPr/>
        </p:nvSpPr>
        <p:spPr bwMode="auto">
          <a:xfrm>
            <a:off x="5562600" y="4495800"/>
            <a:ext cx="2827338" cy="457200"/>
          </a:xfrm>
          <a:prstGeom prst="rect">
            <a:avLst/>
          </a:prstGeom>
          <a:noFill/>
          <a:ln w="9525">
            <a:noFill/>
            <a:miter lim="800000"/>
            <a:headEnd/>
            <a:tailEnd/>
          </a:ln>
        </p:spPr>
        <p:txBody>
          <a:bodyPr wrap="none">
            <a:spAutoFit/>
          </a:bodyPr>
          <a:lstStyle/>
          <a:p>
            <a:pPr eaLnBrk="0" hangingPunct="0"/>
            <a:r>
              <a:rPr lang="en-US">
                <a:solidFill>
                  <a:srgbClr val="FF0000"/>
                </a:solidFill>
              </a:rPr>
              <a:t>no return statement</a:t>
            </a:r>
          </a:p>
        </p:txBody>
      </p:sp>
      <p:sp>
        <p:nvSpPr>
          <p:cNvPr id="60427" name="Line 11"/>
          <p:cNvSpPr>
            <a:spLocks noChangeShapeType="1"/>
          </p:cNvSpPr>
          <p:nvPr/>
        </p:nvSpPr>
        <p:spPr bwMode="auto">
          <a:xfrm flipH="1" flipV="1">
            <a:off x="5410200" y="3429000"/>
            <a:ext cx="1752600" cy="1066800"/>
          </a:xfrm>
          <a:prstGeom prst="line">
            <a:avLst/>
          </a:prstGeom>
          <a:noFill/>
          <a:ln w="38100">
            <a:solidFill>
              <a:srgbClr val="FF0000"/>
            </a:solidFill>
            <a:round/>
            <a:headEnd/>
            <a:tailEnd type="triangle" w="med" len="med"/>
          </a:ln>
        </p:spPr>
        <p:txBody>
          <a:bodyPr wrap="none" anchor="ctr"/>
          <a:lstStyle/>
          <a:p>
            <a:endParaRPr lang="en-US"/>
          </a:p>
        </p:txBody>
      </p:sp>
      <p:sp>
        <p:nvSpPr>
          <p:cNvPr id="60428" name="Text Box 12"/>
          <p:cNvSpPr txBox="1">
            <a:spLocks noChangeArrowheads="1"/>
          </p:cNvSpPr>
          <p:nvPr/>
        </p:nvSpPr>
        <p:spPr bwMode="auto">
          <a:xfrm>
            <a:off x="228600" y="4572000"/>
            <a:ext cx="4559300" cy="457200"/>
          </a:xfrm>
          <a:prstGeom prst="rect">
            <a:avLst/>
          </a:prstGeom>
          <a:noFill/>
          <a:ln w="9525">
            <a:noFill/>
            <a:miter lim="800000"/>
            <a:headEnd/>
            <a:tailEnd/>
          </a:ln>
        </p:spPr>
        <p:txBody>
          <a:bodyPr wrap="none">
            <a:spAutoFit/>
          </a:bodyPr>
          <a:lstStyle/>
          <a:p>
            <a:pPr eaLnBrk="0" hangingPunct="0"/>
            <a:r>
              <a:rPr lang="en-US">
                <a:solidFill>
                  <a:srgbClr val="FF0000"/>
                </a:solidFill>
              </a:rPr>
              <a:t>no parentheses on function calls</a:t>
            </a:r>
          </a:p>
        </p:txBody>
      </p:sp>
      <p:sp>
        <p:nvSpPr>
          <p:cNvPr id="60429" name="Line 13"/>
          <p:cNvSpPr>
            <a:spLocks noChangeShapeType="1"/>
          </p:cNvSpPr>
          <p:nvPr/>
        </p:nvSpPr>
        <p:spPr bwMode="auto">
          <a:xfrm flipV="1">
            <a:off x="1371600" y="3581400"/>
            <a:ext cx="1447800" cy="10668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p:bldP spid="60423" grpId="0" animBg="1"/>
      <p:bldP spid="60424" grpId="0"/>
      <p:bldP spid="60425" grpId="0" animBg="1"/>
      <p:bldP spid="60426" grpId="0"/>
      <p:bldP spid="60427" grpId="0" animBg="1"/>
      <p:bldP spid="60428" grpId="0"/>
      <p:bldP spid="604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4274" name="Slide Number Placeholder 4"/>
          <p:cNvSpPr>
            <a:spLocks noGrp="1"/>
          </p:cNvSpPr>
          <p:nvPr>
            <p:ph type="sldNum" sz="quarter" idx="11"/>
          </p:nvPr>
        </p:nvSpPr>
        <p:spPr>
          <a:noFill/>
        </p:spPr>
        <p:txBody>
          <a:bodyPr/>
          <a:lstStyle/>
          <a:p>
            <a:fld id="{7DB86164-1E36-4925-A19E-8EF2744A2378}" type="slidenum">
              <a:rPr lang="en-US" smtClean="0">
                <a:ea typeface="ＭＳ Ｐゴシック"/>
                <a:cs typeface="ＭＳ Ｐゴシック"/>
              </a:rPr>
              <a:pPr/>
              <a:t>20</a:t>
            </a:fld>
            <a:endParaRPr lang="en-US" smtClean="0">
              <a:ea typeface="ＭＳ Ｐゴシック"/>
              <a:cs typeface="ＭＳ Ｐゴシック"/>
            </a:endParaRPr>
          </a:p>
        </p:txBody>
      </p:sp>
      <p:sp>
        <p:nvSpPr>
          <p:cNvPr id="54275" name="Rectangle 1026"/>
          <p:cNvSpPr>
            <a:spLocks noGrp="1" noChangeArrowheads="1"/>
          </p:cNvSpPr>
          <p:nvPr>
            <p:ph type="title"/>
          </p:nvPr>
        </p:nvSpPr>
        <p:spPr/>
        <p:txBody>
          <a:bodyPr/>
          <a:lstStyle/>
          <a:p>
            <a:pPr eaLnBrk="1" hangingPunct="1"/>
            <a:r>
              <a:rPr lang="en-US" smtClean="0"/>
              <a:t>More Examples</a:t>
            </a:r>
          </a:p>
        </p:txBody>
      </p:sp>
      <p:sp>
        <p:nvSpPr>
          <p:cNvPr id="91139" name="Rectangle 1027"/>
          <p:cNvSpPr>
            <a:spLocks noGrp="1" noChangeArrowheads="1"/>
          </p:cNvSpPr>
          <p:nvPr>
            <p:ph type="body" idx="1"/>
          </p:nvPr>
        </p:nvSpPr>
        <p:spPr/>
        <p:txBody>
          <a:bodyPr/>
          <a:lstStyle/>
          <a:p>
            <a:pPr eaLnBrk="1" hangingPunct="1"/>
            <a:r>
              <a:rPr lang="en-US" sz="2000" b="1" smtClean="0">
                <a:solidFill>
                  <a:srgbClr val="0000FF"/>
                </a:solidFill>
                <a:latin typeface="Courier New" pitchFamily="49" charset="0"/>
              </a:rPr>
              <a:t>let f l =</a:t>
            </a:r>
          </a:p>
          <a:p>
            <a:pPr eaLnBrk="1" hangingPunct="1">
              <a:buFontTx/>
              <a:buNone/>
            </a:pPr>
            <a:r>
              <a:rPr lang="en-US" sz="2000" b="1" smtClean="0">
                <a:solidFill>
                  <a:srgbClr val="0000FF"/>
                </a:solidFill>
                <a:latin typeface="Courier New" pitchFamily="49" charset="0"/>
              </a:rPr>
              <a:t>   match l with (h1::(h2::_)) -&gt; h1 + h2</a:t>
            </a:r>
          </a:p>
          <a:p>
            <a:pPr lvl="1" eaLnBrk="1" hangingPunct="1"/>
            <a:r>
              <a:rPr lang="en-US" sz="2000" b="1" smtClean="0">
                <a:solidFill>
                  <a:srgbClr val="0000FF"/>
                </a:solidFill>
                <a:latin typeface="Courier New" pitchFamily="49" charset="0"/>
              </a:rPr>
              <a:t>f [1;4;8]  	(* evaluates to 5 *)</a:t>
            </a:r>
          </a:p>
          <a:p>
            <a:pPr eaLnBrk="1" hangingPunct="1"/>
            <a:endParaRPr lang="en-US" sz="2400" b="1" smtClean="0">
              <a:solidFill>
                <a:srgbClr val="0000FF"/>
              </a:solidFill>
              <a:latin typeface="Courier New" pitchFamily="49" charset="0"/>
            </a:endParaRPr>
          </a:p>
          <a:p>
            <a:pPr eaLnBrk="1" hangingPunct="1"/>
            <a:r>
              <a:rPr lang="en-US" sz="2000" b="1" smtClean="0">
                <a:solidFill>
                  <a:srgbClr val="0000FF"/>
                </a:solidFill>
                <a:latin typeface="Courier New" pitchFamily="49" charset="0"/>
              </a:rPr>
              <a:t>let g l =</a:t>
            </a:r>
          </a:p>
          <a:p>
            <a:pPr eaLnBrk="1" hangingPunct="1">
              <a:buFontTx/>
              <a:buNone/>
            </a:pPr>
            <a:r>
              <a:rPr lang="en-US" sz="2000" b="1" smtClean="0">
                <a:solidFill>
                  <a:srgbClr val="0000FF"/>
                </a:solidFill>
                <a:latin typeface="Courier New" pitchFamily="49" charset="0"/>
              </a:rPr>
              <a:t>   match l with [h1; h2] -&gt; h1 + h2</a:t>
            </a:r>
          </a:p>
          <a:p>
            <a:pPr lvl="1" eaLnBrk="1" hangingPunct="1"/>
            <a:r>
              <a:rPr lang="en-US" sz="2000" b="1" smtClean="0">
                <a:solidFill>
                  <a:srgbClr val="0000FF"/>
                </a:solidFill>
                <a:latin typeface="Courier New" pitchFamily="49" charset="0"/>
              </a:rPr>
              <a:t>g [1; 2]    	(* evaluates to 3 *)</a:t>
            </a:r>
          </a:p>
          <a:p>
            <a:pPr lvl="1" eaLnBrk="1" hangingPunct="1"/>
            <a:r>
              <a:rPr lang="en-US" sz="2000" b="1" smtClean="0">
                <a:solidFill>
                  <a:srgbClr val="0000FF"/>
                </a:solidFill>
                <a:latin typeface="Courier New" pitchFamily="49" charset="0"/>
              </a:rPr>
              <a:t>g [1; 2; 3] 	(* error!  no pattern matches *)</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6322" name="Slide Number Placeholder 4"/>
          <p:cNvSpPr>
            <a:spLocks noGrp="1"/>
          </p:cNvSpPr>
          <p:nvPr>
            <p:ph type="sldNum" sz="quarter" idx="11"/>
          </p:nvPr>
        </p:nvSpPr>
        <p:spPr>
          <a:noFill/>
        </p:spPr>
        <p:txBody>
          <a:bodyPr/>
          <a:lstStyle/>
          <a:p>
            <a:fld id="{3D66F909-A12A-47E4-B14E-2CB42FDF77FA}" type="slidenum">
              <a:rPr lang="en-US" smtClean="0">
                <a:ea typeface="ＭＳ Ｐゴシック"/>
                <a:cs typeface="ＭＳ Ｐゴシック"/>
              </a:rPr>
              <a:pPr/>
              <a:t>21</a:t>
            </a:fld>
            <a:endParaRPr lang="en-US" smtClean="0">
              <a:ea typeface="ＭＳ Ｐゴシック"/>
              <a:cs typeface="ＭＳ Ｐゴシック"/>
            </a:endParaRPr>
          </a:p>
        </p:txBody>
      </p:sp>
      <p:sp>
        <p:nvSpPr>
          <p:cNvPr id="56323" name="Rectangle 1026"/>
          <p:cNvSpPr>
            <a:spLocks noGrp="1" noChangeArrowheads="1"/>
          </p:cNvSpPr>
          <p:nvPr>
            <p:ph type="title"/>
          </p:nvPr>
        </p:nvSpPr>
        <p:spPr/>
        <p:txBody>
          <a:bodyPr/>
          <a:lstStyle/>
          <a:p>
            <a:pPr eaLnBrk="1" hangingPunct="1"/>
            <a:r>
              <a:rPr lang="en-US" smtClean="0"/>
              <a:t>An Abbreviation</a:t>
            </a:r>
          </a:p>
        </p:txBody>
      </p:sp>
      <p:sp>
        <p:nvSpPr>
          <p:cNvPr id="99331" name="Rectangle 1027"/>
          <p:cNvSpPr>
            <a:spLocks noGrp="1" noChangeArrowheads="1"/>
          </p:cNvSpPr>
          <p:nvPr>
            <p:ph type="body" idx="1"/>
          </p:nvPr>
        </p:nvSpPr>
        <p:spPr/>
        <p:txBody>
          <a:bodyPr/>
          <a:lstStyle/>
          <a:p>
            <a:pPr eaLnBrk="1" hangingPunct="1"/>
            <a:r>
              <a:rPr lang="en-US" sz="2400" b="1" smtClean="0">
                <a:solidFill>
                  <a:srgbClr val="0000FF"/>
                </a:solidFill>
                <a:latin typeface="Courier New" pitchFamily="49" charset="0"/>
              </a:rPr>
              <a:t>let f p = e</a:t>
            </a:r>
            <a:r>
              <a:rPr lang="en-US" sz="2400" smtClean="0"/>
              <a:t>,</a:t>
            </a:r>
            <a:r>
              <a:rPr lang="en-US" smtClean="0"/>
              <a:t> where p is a pattern, is a shorthand for </a:t>
            </a:r>
            <a:r>
              <a:rPr lang="en-US" sz="2400" b="1" smtClean="0">
                <a:solidFill>
                  <a:srgbClr val="0000FF"/>
                </a:solidFill>
                <a:latin typeface="Courier New" pitchFamily="49" charset="0"/>
              </a:rPr>
              <a:t>let f x = match x with p -&gt; e</a:t>
            </a:r>
            <a:r>
              <a:rPr lang="en-US" smtClean="0"/>
              <a:t>  </a:t>
            </a:r>
          </a:p>
          <a:p>
            <a:pPr lvl="1" eaLnBrk="1" hangingPunct="1"/>
            <a:endParaRPr lang="en-US" smtClean="0"/>
          </a:p>
          <a:p>
            <a:pPr eaLnBrk="1" hangingPunct="1"/>
            <a:r>
              <a:rPr lang="en-US" smtClean="0"/>
              <a:t>Examples</a:t>
            </a:r>
          </a:p>
          <a:p>
            <a:pPr lvl="1" eaLnBrk="1" hangingPunct="1"/>
            <a:r>
              <a:rPr lang="en-US" sz="1800" b="1" smtClean="0">
                <a:solidFill>
                  <a:srgbClr val="0000FF"/>
                </a:solidFill>
                <a:latin typeface="Courier New" pitchFamily="49" charset="0"/>
              </a:rPr>
              <a:t>let hd (h::_) = h</a:t>
            </a:r>
          </a:p>
          <a:p>
            <a:pPr lvl="1" eaLnBrk="1" hangingPunct="1"/>
            <a:r>
              <a:rPr lang="en-US" sz="1800" b="1" smtClean="0">
                <a:solidFill>
                  <a:srgbClr val="0000FF"/>
                </a:solidFill>
                <a:latin typeface="Courier New" pitchFamily="49" charset="0"/>
              </a:rPr>
              <a:t>let tl (_::t) = t</a:t>
            </a:r>
          </a:p>
          <a:p>
            <a:pPr lvl="1" eaLnBrk="1" hangingPunct="1"/>
            <a:r>
              <a:rPr lang="en-US" sz="1800" b="1" smtClean="0">
                <a:solidFill>
                  <a:srgbClr val="0000FF"/>
                </a:solidFill>
                <a:latin typeface="Courier New" pitchFamily="49" charset="0"/>
              </a:rPr>
              <a:t>let f (x::y::_) = x + y</a:t>
            </a:r>
          </a:p>
          <a:p>
            <a:pPr lvl="1" eaLnBrk="1" hangingPunct="1"/>
            <a:r>
              <a:rPr lang="en-US" sz="1800" b="1" smtClean="0">
                <a:solidFill>
                  <a:srgbClr val="0000FF"/>
                </a:solidFill>
                <a:latin typeface="Courier New" pitchFamily="49" charset="0"/>
              </a:rPr>
              <a:t>let g [x; y] = x + y</a:t>
            </a:r>
          </a:p>
          <a:p>
            <a:pPr eaLnBrk="1" hangingPunct="1"/>
            <a:endParaRPr lang="en-US" smtClean="0"/>
          </a:p>
          <a:p>
            <a:pPr eaLnBrk="1" hangingPunct="1"/>
            <a:r>
              <a:rPr lang="en-US" smtClean="0"/>
              <a:t>Useful if there’s only one acceptable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8370" name="Slide Number Placeholder 4"/>
          <p:cNvSpPr>
            <a:spLocks noGrp="1"/>
          </p:cNvSpPr>
          <p:nvPr>
            <p:ph type="sldNum" sz="quarter" idx="11"/>
          </p:nvPr>
        </p:nvSpPr>
        <p:spPr>
          <a:noFill/>
        </p:spPr>
        <p:txBody>
          <a:bodyPr/>
          <a:lstStyle/>
          <a:p>
            <a:fld id="{C541F66C-3298-4704-AC6A-370D8C2E7C93}" type="slidenum">
              <a:rPr lang="en-US" smtClean="0">
                <a:ea typeface="ＭＳ Ｐゴシック"/>
                <a:cs typeface="ＭＳ Ｐゴシック"/>
              </a:rPr>
              <a:pPr/>
              <a:t>22</a:t>
            </a:fld>
            <a:endParaRPr lang="en-US" smtClean="0">
              <a:ea typeface="ＭＳ Ｐゴシック"/>
              <a:cs typeface="ＭＳ Ｐゴシック"/>
            </a:endParaRPr>
          </a:p>
        </p:txBody>
      </p:sp>
      <p:sp>
        <p:nvSpPr>
          <p:cNvPr id="58371" name="Rectangle 2"/>
          <p:cNvSpPr>
            <a:spLocks noGrp="1" noChangeArrowheads="1"/>
          </p:cNvSpPr>
          <p:nvPr>
            <p:ph type="title"/>
          </p:nvPr>
        </p:nvSpPr>
        <p:spPr/>
        <p:txBody>
          <a:bodyPr/>
          <a:lstStyle/>
          <a:p>
            <a:pPr eaLnBrk="1" hangingPunct="1"/>
            <a:r>
              <a:rPr lang="en-US" smtClean="0"/>
              <a:t>Pattern Matching Lists of Lists</a:t>
            </a:r>
          </a:p>
        </p:txBody>
      </p:sp>
      <p:sp>
        <p:nvSpPr>
          <p:cNvPr id="109571" name="Rectangle 3"/>
          <p:cNvSpPr>
            <a:spLocks noGrp="1" noChangeArrowheads="1"/>
          </p:cNvSpPr>
          <p:nvPr>
            <p:ph type="body" idx="1"/>
          </p:nvPr>
        </p:nvSpPr>
        <p:spPr>
          <a:xfrm>
            <a:off x="457200" y="1524000"/>
            <a:ext cx="8382000" cy="4876800"/>
          </a:xfrm>
        </p:spPr>
        <p:txBody>
          <a:bodyPr/>
          <a:lstStyle/>
          <a:p>
            <a:pPr eaLnBrk="1" hangingPunct="1"/>
            <a:r>
              <a:rPr lang="en-US" smtClean="0"/>
              <a:t>You can do pattern matching on these as well</a:t>
            </a:r>
          </a:p>
          <a:p>
            <a:pPr eaLnBrk="1" hangingPunct="1"/>
            <a:endParaRPr lang="en-US" smtClean="0"/>
          </a:p>
          <a:p>
            <a:pPr eaLnBrk="1" hangingPunct="1"/>
            <a:r>
              <a:rPr lang="en-US" smtClean="0"/>
              <a:t>Examples</a:t>
            </a:r>
          </a:p>
          <a:p>
            <a:pPr lvl="1" eaLnBrk="1" hangingPunct="1"/>
            <a:r>
              <a:rPr lang="en-US" sz="1800" b="1" smtClean="0">
                <a:solidFill>
                  <a:srgbClr val="0000FF"/>
                </a:solidFill>
                <a:latin typeface="Courier New" pitchFamily="49" charset="0"/>
              </a:rPr>
              <a:t>let addFirsts ((x::_) :: (y::_) :: _) = x + y</a:t>
            </a:r>
          </a:p>
          <a:p>
            <a:pPr lvl="2" eaLnBrk="1" hangingPunct="1"/>
            <a:r>
              <a:rPr lang="en-US" sz="1800" b="1" smtClean="0">
                <a:solidFill>
                  <a:srgbClr val="0000FF"/>
                </a:solidFill>
                <a:latin typeface="Courier New" pitchFamily="49" charset="0"/>
              </a:rPr>
              <a:t>addFirsts [ [1; 2; 3]; [4; 5]; [7; 8; 9] ] = 5</a:t>
            </a:r>
          </a:p>
          <a:p>
            <a:pPr lvl="2" eaLnBrk="1" hangingPunct="1"/>
            <a:endParaRPr lang="en-US" sz="1800" b="1" smtClean="0">
              <a:solidFill>
                <a:srgbClr val="0000FF"/>
              </a:solidFill>
              <a:latin typeface="Courier New" pitchFamily="49" charset="0"/>
            </a:endParaRPr>
          </a:p>
          <a:p>
            <a:pPr lvl="1" eaLnBrk="1" hangingPunct="1"/>
            <a:r>
              <a:rPr lang="en-US" sz="1800" b="1" smtClean="0">
                <a:solidFill>
                  <a:srgbClr val="0000FF"/>
                </a:solidFill>
                <a:latin typeface="Courier New" pitchFamily="49" charset="0"/>
              </a:rPr>
              <a:t>let addFirstSecond ((x::_)::(_::y::_)::_) = x + y</a:t>
            </a:r>
          </a:p>
          <a:p>
            <a:pPr lvl="2" eaLnBrk="1" hangingPunct="1"/>
            <a:r>
              <a:rPr lang="en-US" sz="1800" b="1" smtClean="0">
                <a:solidFill>
                  <a:srgbClr val="0000FF"/>
                </a:solidFill>
                <a:latin typeface="Courier New" pitchFamily="49" charset="0"/>
              </a:rPr>
              <a:t>addFirstSecond [ [1; 3; 5]; [2; 4]; [9; 8; 7] ] = 5</a:t>
            </a:r>
          </a:p>
          <a:p>
            <a:pPr lvl="2" eaLnBrk="1" hangingPunct="1"/>
            <a:endParaRPr lang="en-US" sz="1800" b="1" smtClean="0">
              <a:solidFill>
                <a:srgbClr val="0000FF"/>
              </a:solidFill>
              <a:latin typeface="Courier New" pitchFamily="49" charset="0"/>
            </a:endParaRPr>
          </a:p>
          <a:p>
            <a:pPr eaLnBrk="1" hangingPunct="1"/>
            <a:r>
              <a:rPr lang="en-US" smtClean="0"/>
              <a:t>Note: you probably won’t do this much or at all</a:t>
            </a:r>
          </a:p>
          <a:p>
            <a:pPr lvl="1" eaLnBrk="1" hangingPunct="1"/>
            <a:r>
              <a:rPr lang="en-US" smtClean="0"/>
              <a:t>you’ll mostly write recursive functions over lists</a:t>
            </a:r>
          </a:p>
          <a:p>
            <a:pPr lvl="1" eaLnBrk="1" hangingPunct="1"/>
            <a:r>
              <a:rPr lang="en-US" smtClean="0"/>
              <a:t>we’ll see that soon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57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957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5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0418" name="Slide Number Placeholder 4"/>
          <p:cNvSpPr>
            <a:spLocks noGrp="1"/>
          </p:cNvSpPr>
          <p:nvPr>
            <p:ph type="sldNum" sz="quarter" idx="11"/>
          </p:nvPr>
        </p:nvSpPr>
        <p:spPr>
          <a:noFill/>
        </p:spPr>
        <p:txBody>
          <a:bodyPr/>
          <a:lstStyle/>
          <a:p>
            <a:fld id="{B92E336C-5953-4989-898E-01AF0632FDA1}" type="slidenum">
              <a:rPr lang="en-US" smtClean="0">
                <a:ea typeface="ＭＳ Ｐゴシック"/>
                <a:cs typeface="ＭＳ Ｐゴシック"/>
              </a:rPr>
              <a:pPr/>
              <a:t>23</a:t>
            </a:fld>
            <a:endParaRPr lang="en-US" smtClean="0">
              <a:ea typeface="ＭＳ Ｐゴシック"/>
              <a:cs typeface="ＭＳ Ｐゴシック"/>
            </a:endParaRPr>
          </a:p>
        </p:txBody>
      </p:sp>
      <p:sp>
        <p:nvSpPr>
          <p:cNvPr id="60419" name="Rectangle 1026"/>
          <p:cNvSpPr>
            <a:spLocks noGrp="1" noChangeArrowheads="1"/>
          </p:cNvSpPr>
          <p:nvPr>
            <p:ph type="title"/>
          </p:nvPr>
        </p:nvSpPr>
        <p:spPr/>
        <p:txBody>
          <a:bodyPr/>
          <a:lstStyle/>
          <a:p>
            <a:pPr eaLnBrk="1" hangingPunct="1"/>
            <a:r>
              <a:rPr lang="en-US" smtClean="0"/>
              <a:t>OCaml Functions Take One Argument</a:t>
            </a:r>
          </a:p>
        </p:txBody>
      </p:sp>
      <p:sp>
        <p:nvSpPr>
          <p:cNvPr id="93187" name="Rectangle 1027"/>
          <p:cNvSpPr>
            <a:spLocks noGrp="1" noChangeArrowheads="1"/>
          </p:cNvSpPr>
          <p:nvPr>
            <p:ph type="body" idx="1"/>
          </p:nvPr>
        </p:nvSpPr>
        <p:spPr>
          <a:xfrm>
            <a:off x="381000" y="1295400"/>
            <a:ext cx="8534400" cy="5181600"/>
          </a:xfrm>
        </p:spPr>
        <p:txBody>
          <a:bodyPr/>
          <a:lstStyle/>
          <a:p>
            <a:pPr eaLnBrk="1" hangingPunct="1"/>
            <a:r>
              <a:rPr lang="en-US" smtClean="0"/>
              <a:t>Recall this example</a:t>
            </a:r>
          </a:p>
          <a:p>
            <a:pPr eaLnBrk="1" hangingPunct="1"/>
            <a:endParaRPr lang="en-US" smtClean="0"/>
          </a:p>
          <a:p>
            <a:pPr lvl="1" eaLnBrk="1" hangingPunct="1">
              <a:spcBef>
                <a:spcPct val="60000"/>
              </a:spcBef>
            </a:pPr>
            <a:r>
              <a:rPr lang="en-US" smtClean="0"/>
              <a:t>it looks like you’re passing in two arguments</a:t>
            </a:r>
          </a:p>
          <a:p>
            <a:pPr lvl="1" eaLnBrk="1" hangingPunct="1"/>
            <a:r>
              <a:rPr lang="en-US" smtClean="0"/>
              <a:t>actually, you’re passing in a </a:t>
            </a:r>
            <a:r>
              <a:rPr lang="en-US" i="1" smtClean="0"/>
              <a:t>tuple</a:t>
            </a:r>
            <a:r>
              <a:rPr lang="en-US" smtClean="0"/>
              <a:t> instead, and using pattern matching</a:t>
            </a:r>
          </a:p>
          <a:p>
            <a:pPr eaLnBrk="1" hangingPunct="1"/>
            <a:r>
              <a:rPr lang="en-US" smtClean="0"/>
              <a:t>Tuples are </a:t>
            </a:r>
            <a:r>
              <a:rPr lang="en-US" i="1" smtClean="0"/>
              <a:t>constructed</a:t>
            </a:r>
            <a:r>
              <a:rPr lang="en-US" smtClean="0"/>
              <a:t> using </a:t>
            </a:r>
            <a:r>
              <a:rPr lang="en-US" sz="2000" b="1" smtClean="0">
                <a:solidFill>
                  <a:srgbClr val="0000FF"/>
                </a:solidFill>
                <a:latin typeface="Courier New" pitchFamily="49" charset="0"/>
              </a:rPr>
              <a:t>(e1, ..., en)</a:t>
            </a:r>
            <a:endParaRPr lang="en-US" smtClean="0"/>
          </a:p>
          <a:p>
            <a:pPr lvl="1" eaLnBrk="1" hangingPunct="1"/>
            <a:r>
              <a:rPr lang="en-US" smtClean="0"/>
              <a:t>they’re like C structs but without field labels, and allocated on the heap</a:t>
            </a:r>
          </a:p>
          <a:p>
            <a:pPr lvl="1" eaLnBrk="1" hangingPunct="1"/>
            <a:r>
              <a:rPr lang="en-US" smtClean="0"/>
              <a:t>unlike lists, tuples do </a:t>
            </a:r>
            <a:r>
              <a:rPr lang="en-US" i="1" smtClean="0"/>
              <a:t>not</a:t>
            </a:r>
            <a:r>
              <a:rPr lang="en-US" smtClean="0"/>
              <a:t> need to be homogenous</a:t>
            </a:r>
          </a:p>
          <a:p>
            <a:pPr lvl="1" eaLnBrk="1" hangingPunct="1"/>
            <a:r>
              <a:rPr lang="en-US" smtClean="0"/>
              <a:t>e.g., </a:t>
            </a:r>
            <a:r>
              <a:rPr lang="en-US" sz="2000" b="1" smtClean="0">
                <a:solidFill>
                  <a:srgbClr val="0000FF"/>
                </a:solidFill>
                <a:latin typeface="Courier New" pitchFamily="49" charset="0"/>
              </a:rPr>
              <a:t>(1, ["string1"; "string2"]) </a:t>
            </a:r>
            <a:r>
              <a:rPr lang="en-US" smtClean="0"/>
              <a:t>is a valid tuple</a:t>
            </a:r>
          </a:p>
          <a:p>
            <a:pPr eaLnBrk="1" hangingPunct="1"/>
            <a:r>
              <a:rPr lang="en-US" smtClean="0"/>
              <a:t>Tuples are </a:t>
            </a:r>
            <a:r>
              <a:rPr lang="en-US" i="1" smtClean="0"/>
              <a:t>deconstructed</a:t>
            </a:r>
            <a:r>
              <a:rPr lang="en-US" smtClean="0"/>
              <a:t> using pattern matching</a:t>
            </a:r>
          </a:p>
        </p:txBody>
      </p:sp>
      <p:sp>
        <p:nvSpPr>
          <p:cNvPr id="60421" name="Text Box 1028"/>
          <p:cNvSpPr txBox="1">
            <a:spLocks noChangeArrowheads="1"/>
          </p:cNvSpPr>
          <p:nvPr/>
        </p:nvSpPr>
        <p:spPr bwMode="auto">
          <a:xfrm>
            <a:off x="2438400" y="1828800"/>
            <a:ext cx="3810000" cy="65405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plus (x, y) = x + y;;</a:t>
            </a:r>
          </a:p>
          <a:p>
            <a:pPr eaLnBrk="0" hangingPunct="0"/>
            <a:r>
              <a:rPr lang="en-US" sz="1800" b="1">
                <a:latin typeface="Courier New" pitchFamily="49" charset="0"/>
              </a:rPr>
              <a:t>plus (3,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3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9458" name="Slide Number Placeholder 4"/>
          <p:cNvSpPr>
            <a:spLocks noGrp="1"/>
          </p:cNvSpPr>
          <p:nvPr>
            <p:ph type="sldNum" sz="quarter" idx="11"/>
          </p:nvPr>
        </p:nvSpPr>
        <p:spPr>
          <a:noFill/>
        </p:spPr>
        <p:txBody>
          <a:bodyPr/>
          <a:lstStyle/>
          <a:p>
            <a:fld id="{95AAC5F9-A51E-4FF0-9793-18D073DF7E21}" type="slidenum">
              <a:rPr lang="en-US" smtClean="0">
                <a:ea typeface="ＭＳ Ｐゴシック"/>
                <a:cs typeface="ＭＳ Ｐゴシック"/>
              </a:rPr>
              <a:pPr/>
              <a:t>3</a:t>
            </a:fld>
            <a:endParaRPr lang="en-US" smtClean="0">
              <a:ea typeface="ＭＳ Ｐゴシック"/>
              <a:cs typeface="ＭＳ Ｐゴシック"/>
            </a:endParaRPr>
          </a:p>
        </p:txBody>
      </p:sp>
      <p:sp>
        <p:nvSpPr>
          <p:cNvPr id="19459" name="Rectangle 1026"/>
          <p:cNvSpPr>
            <a:spLocks noGrp="1" noChangeArrowheads="1"/>
          </p:cNvSpPr>
          <p:nvPr>
            <p:ph type="title"/>
          </p:nvPr>
        </p:nvSpPr>
        <p:spPr/>
        <p:txBody>
          <a:bodyPr/>
          <a:lstStyle/>
          <a:p>
            <a:pPr eaLnBrk="1" hangingPunct="1"/>
            <a:r>
              <a:rPr lang="en-US" smtClean="0"/>
              <a:t>Local Variables</a:t>
            </a:r>
          </a:p>
        </p:txBody>
      </p:sp>
      <p:sp>
        <p:nvSpPr>
          <p:cNvPr id="183299" name="Rectangle 1027"/>
          <p:cNvSpPr>
            <a:spLocks noGrp="1" noChangeArrowheads="1"/>
          </p:cNvSpPr>
          <p:nvPr>
            <p:ph type="body" idx="1"/>
          </p:nvPr>
        </p:nvSpPr>
        <p:spPr/>
        <p:txBody>
          <a:bodyPr/>
          <a:lstStyle/>
          <a:p>
            <a:pPr eaLnBrk="1" hangingPunct="1"/>
            <a:r>
              <a:rPr lang="en-US" smtClean="0"/>
              <a:t>You can use </a:t>
            </a:r>
            <a:r>
              <a:rPr lang="en-US" smtClean="0">
                <a:solidFill>
                  <a:srgbClr val="0000FF"/>
                </a:solidFill>
              </a:rPr>
              <a:t>let</a:t>
            </a:r>
            <a:r>
              <a:rPr lang="en-US" smtClean="0"/>
              <a:t> inside of functions for locals</a:t>
            </a:r>
          </a:p>
          <a:p>
            <a:pPr eaLnBrk="1" hangingPunct="1"/>
            <a:endParaRPr lang="en-US" smtClean="0"/>
          </a:p>
          <a:p>
            <a:pPr eaLnBrk="1" hangingPunct="1"/>
            <a:endParaRPr lang="en-US" smtClean="0"/>
          </a:p>
          <a:p>
            <a:pPr eaLnBrk="1" hangingPunct="1"/>
            <a:endParaRPr lang="en-US" smtClean="0"/>
          </a:p>
          <a:p>
            <a:pPr lvl="1" eaLnBrk="1" hangingPunct="1"/>
            <a:r>
              <a:rPr lang="en-US" smtClean="0"/>
              <a:t>and you can use as many </a:t>
            </a:r>
            <a:r>
              <a:rPr lang="en-US" smtClean="0">
                <a:solidFill>
                  <a:srgbClr val="0000FF"/>
                </a:solidFill>
              </a:rPr>
              <a:t>let</a:t>
            </a:r>
            <a:r>
              <a:rPr lang="en-US" smtClean="0"/>
              <a:t>s as you want</a:t>
            </a:r>
          </a:p>
        </p:txBody>
      </p:sp>
      <p:sp>
        <p:nvSpPr>
          <p:cNvPr id="19461" name="Text Box 1028"/>
          <p:cNvSpPr txBox="1">
            <a:spLocks noChangeArrowheads="1"/>
          </p:cNvSpPr>
          <p:nvPr/>
        </p:nvSpPr>
        <p:spPr bwMode="auto">
          <a:xfrm>
            <a:off x="2590800" y="2133600"/>
            <a:ext cx="3810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area r =</a:t>
            </a:r>
          </a:p>
          <a:p>
            <a:pPr eaLnBrk="0" hangingPunct="0"/>
            <a:r>
              <a:rPr lang="en-US" sz="1800" b="1">
                <a:latin typeface="Courier New" pitchFamily="49" charset="0"/>
              </a:rPr>
              <a:t>  let pi = 3.14 in</a:t>
            </a:r>
          </a:p>
          <a:p>
            <a:pPr eaLnBrk="0" hangingPunct="0"/>
            <a:r>
              <a:rPr lang="en-US" sz="1800" b="1">
                <a:latin typeface="Courier New" pitchFamily="49" charset="0"/>
              </a:rPr>
              <a:t>  pi *. r *. r</a:t>
            </a:r>
          </a:p>
        </p:txBody>
      </p:sp>
      <p:sp>
        <p:nvSpPr>
          <p:cNvPr id="183301" name="Text Box 1029"/>
          <p:cNvSpPr txBox="1">
            <a:spLocks noChangeArrowheads="1"/>
          </p:cNvSpPr>
          <p:nvPr/>
        </p:nvSpPr>
        <p:spPr bwMode="auto">
          <a:xfrm>
            <a:off x="2590800" y="4114800"/>
            <a:ext cx="38100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area d =</a:t>
            </a:r>
          </a:p>
          <a:p>
            <a:pPr eaLnBrk="0" hangingPunct="0"/>
            <a:r>
              <a:rPr lang="en-US" sz="1800" b="1">
                <a:latin typeface="Courier New" pitchFamily="49" charset="0"/>
              </a:rPr>
              <a:t>  let pi = 3.14 in</a:t>
            </a:r>
          </a:p>
          <a:p>
            <a:pPr eaLnBrk="0" hangingPunct="0"/>
            <a:r>
              <a:rPr lang="en-US" sz="1800" b="1">
                <a:latin typeface="Courier New" pitchFamily="49" charset="0"/>
              </a:rPr>
              <a:t>  let r = d /. 2.0 in</a:t>
            </a:r>
          </a:p>
          <a:p>
            <a:pPr eaLnBrk="0" hangingPunct="0"/>
            <a:r>
              <a:rPr lang="en-US" sz="1800" b="1">
                <a:latin typeface="Courier New" pitchFamily="49" charset="0"/>
              </a:rPr>
              <a:t>  pi *. r *.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29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1506" name="Slide Number Placeholder 4"/>
          <p:cNvSpPr>
            <a:spLocks noGrp="1"/>
          </p:cNvSpPr>
          <p:nvPr>
            <p:ph type="sldNum" sz="quarter" idx="11"/>
          </p:nvPr>
        </p:nvSpPr>
        <p:spPr>
          <a:noFill/>
        </p:spPr>
        <p:txBody>
          <a:bodyPr/>
          <a:lstStyle/>
          <a:p>
            <a:fld id="{16C04CF0-A989-4F73-8C0C-9B1947148093}" type="slidenum">
              <a:rPr lang="en-US" smtClean="0">
                <a:ea typeface="ＭＳ Ｐゴシック"/>
                <a:cs typeface="ＭＳ Ｐゴシック"/>
              </a:rPr>
              <a:pPr/>
              <a:t>4</a:t>
            </a:fld>
            <a:endParaRPr lang="en-US" smtClean="0">
              <a:ea typeface="ＭＳ Ｐゴシック"/>
              <a:cs typeface="ＭＳ Ｐゴシック"/>
            </a:endParaRPr>
          </a:p>
        </p:txBody>
      </p:sp>
      <p:sp>
        <p:nvSpPr>
          <p:cNvPr id="21507" name="Rectangle 2"/>
          <p:cNvSpPr>
            <a:spLocks noGrp="1" noChangeArrowheads="1"/>
          </p:cNvSpPr>
          <p:nvPr>
            <p:ph type="title"/>
          </p:nvPr>
        </p:nvSpPr>
        <p:spPr/>
        <p:txBody>
          <a:bodyPr/>
          <a:lstStyle/>
          <a:p>
            <a:pPr eaLnBrk="1" hangingPunct="1"/>
            <a:r>
              <a:rPr lang="en-US" smtClean="0"/>
              <a:t>Function Types</a:t>
            </a:r>
          </a:p>
        </p:txBody>
      </p:sp>
      <p:sp>
        <p:nvSpPr>
          <p:cNvPr id="121859" name="Rectangle 3"/>
          <p:cNvSpPr>
            <a:spLocks noGrp="1" noChangeArrowheads="1"/>
          </p:cNvSpPr>
          <p:nvPr>
            <p:ph type="body" idx="1"/>
          </p:nvPr>
        </p:nvSpPr>
        <p:spPr/>
        <p:txBody>
          <a:bodyPr/>
          <a:lstStyle/>
          <a:p>
            <a:pPr eaLnBrk="1" hangingPunct="1"/>
            <a:r>
              <a:rPr lang="en-US" smtClean="0"/>
              <a:t>In OCaml, </a:t>
            </a:r>
            <a:r>
              <a:rPr lang="en-US" b="1" smtClean="0">
                <a:solidFill>
                  <a:srgbClr val="0000FF"/>
                </a:solidFill>
                <a:latin typeface="Courier New" pitchFamily="49" charset="0"/>
              </a:rPr>
              <a:t>-&gt;</a:t>
            </a:r>
            <a:r>
              <a:rPr lang="en-US" smtClean="0"/>
              <a:t> is the function type constructor</a:t>
            </a:r>
          </a:p>
          <a:p>
            <a:pPr lvl="1" eaLnBrk="1" hangingPunct="1"/>
            <a:r>
              <a:rPr lang="en-US" smtClean="0"/>
              <a:t>The type </a:t>
            </a:r>
            <a:r>
              <a:rPr lang="en-US" b="1" smtClean="0">
                <a:solidFill>
                  <a:srgbClr val="0000FF"/>
                </a:solidFill>
                <a:latin typeface="Courier New" pitchFamily="49" charset="0"/>
              </a:rPr>
              <a:t>t1 -&gt; t2</a:t>
            </a:r>
            <a:r>
              <a:rPr lang="en-US" smtClean="0"/>
              <a:t> is a function with argument or </a:t>
            </a:r>
            <a:r>
              <a:rPr lang="en-US" i="1" smtClean="0"/>
              <a:t>domain</a:t>
            </a:r>
            <a:r>
              <a:rPr lang="en-US" smtClean="0"/>
              <a:t> type </a:t>
            </a:r>
            <a:r>
              <a:rPr lang="en-US" b="1" smtClean="0">
                <a:solidFill>
                  <a:srgbClr val="0000FF"/>
                </a:solidFill>
                <a:latin typeface="Courier New" pitchFamily="49" charset="0"/>
              </a:rPr>
              <a:t>t1</a:t>
            </a:r>
            <a:r>
              <a:rPr lang="en-US" smtClean="0"/>
              <a:t> and return or </a:t>
            </a:r>
            <a:r>
              <a:rPr lang="en-US" i="1" smtClean="0"/>
              <a:t>range</a:t>
            </a:r>
            <a:r>
              <a:rPr lang="en-US" smtClean="0"/>
              <a:t> type </a:t>
            </a:r>
            <a:r>
              <a:rPr lang="en-US" b="1" smtClean="0">
                <a:solidFill>
                  <a:srgbClr val="0000FF"/>
                </a:solidFill>
                <a:latin typeface="Courier New" pitchFamily="49" charset="0"/>
              </a:rPr>
              <a:t>t2</a:t>
            </a:r>
            <a:endParaRPr lang="en-US" smtClean="0"/>
          </a:p>
          <a:p>
            <a:pPr eaLnBrk="1" hangingPunct="1"/>
            <a:endParaRPr lang="en-US" smtClean="0"/>
          </a:p>
          <a:p>
            <a:pPr eaLnBrk="1" hangingPunct="1"/>
            <a:r>
              <a:rPr lang="en-US" smtClean="0"/>
              <a:t>Examples</a:t>
            </a:r>
          </a:p>
          <a:p>
            <a:pPr lvl="1" eaLnBrk="1" hangingPunct="1"/>
            <a:r>
              <a:rPr lang="en-US" sz="2000" b="1" smtClean="0">
                <a:solidFill>
                  <a:srgbClr val="0000FF"/>
                </a:solidFill>
                <a:latin typeface="Courier New" pitchFamily="49" charset="0"/>
              </a:rPr>
              <a:t>let next x = x + 1	(* type int -&gt; int *)</a:t>
            </a:r>
          </a:p>
          <a:p>
            <a:pPr lvl="1" eaLnBrk="1" hangingPunct="1"/>
            <a:r>
              <a:rPr lang="en-US" sz="2000" b="1" smtClean="0">
                <a:solidFill>
                  <a:srgbClr val="0000FF"/>
                </a:solidFill>
                <a:latin typeface="Courier New" pitchFamily="49" charset="0"/>
              </a:rPr>
              <a:t>let fn x = (float_of_int x) *. 3.14</a:t>
            </a:r>
          </a:p>
          <a:p>
            <a:pPr lvl="1" eaLnBrk="1" hangingPunct="1">
              <a:buFontTx/>
              <a:buNone/>
            </a:pPr>
            <a:r>
              <a:rPr lang="en-US" sz="2000" b="1" smtClean="0">
                <a:solidFill>
                  <a:srgbClr val="0000FF"/>
                </a:solidFill>
                <a:latin typeface="Courier New" pitchFamily="49" charset="0"/>
              </a:rPr>
              <a:t>    			(* type int -&gt; float *)</a:t>
            </a:r>
          </a:p>
          <a:p>
            <a:pPr lvl="1" eaLnBrk="1" hangingPunct="1"/>
            <a:r>
              <a:rPr lang="en-US" sz="2000" b="1" smtClean="0">
                <a:solidFill>
                  <a:srgbClr val="0000FF"/>
                </a:solidFill>
                <a:latin typeface="Courier New" pitchFamily="49" charset="0"/>
              </a:rPr>
              <a:t>print_string		(* type string -&gt; unit *)</a:t>
            </a:r>
            <a:endParaRPr lang="en-US" smtClean="0"/>
          </a:p>
          <a:p>
            <a:pPr lvl="1" eaLnBrk="1" hangingPunct="1"/>
            <a:endParaRPr lang="en-US" smtClean="0"/>
          </a:p>
          <a:p>
            <a:pPr eaLnBrk="1" hangingPunct="1"/>
            <a:r>
              <a:rPr lang="en-US" smtClean="0"/>
              <a:t>Type a function name at top level to get its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3554" name="Slide Number Placeholder 4"/>
          <p:cNvSpPr>
            <a:spLocks noGrp="1"/>
          </p:cNvSpPr>
          <p:nvPr>
            <p:ph type="sldNum" sz="quarter" idx="11"/>
          </p:nvPr>
        </p:nvSpPr>
        <p:spPr>
          <a:noFill/>
        </p:spPr>
        <p:txBody>
          <a:bodyPr/>
          <a:lstStyle/>
          <a:p>
            <a:fld id="{87111205-8A1C-4BFE-8ABB-A0E66FB15B1F}" type="slidenum">
              <a:rPr lang="en-US" smtClean="0">
                <a:ea typeface="ＭＳ Ｐゴシック"/>
                <a:cs typeface="ＭＳ Ｐゴシック"/>
              </a:rPr>
              <a:pPr/>
              <a:t>5</a:t>
            </a:fld>
            <a:endParaRPr lang="en-US" smtClean="0">
              <a:ea typeface="ＭＳ Ｐゴシック"/>
              <a:cs typeface="ＭＳ Ｐゴシック"/>
            </a:endParaRPr>
          </a:p>
        </p:txBody>
      </p:sp>
      <p:sp>
        <p:nvSpPr>
          <p:cNvPr id="23555" name="Rectangle 1026"/>
          <p:cNvSpPr>
            <a:spLocks noGrp="1" noChangeArrowheads="1"/>
          </p:cNvSpPr>
          <p:nvPr>
            <p:ph type="title"/>
          </p:nvPr>
        </p:nvSpPr>
        <p:spPr/>
        <p:txBody>
          <a:bodyPr/>
          <a:lstStyle/>
          <a:p>
            <a:pPr eaLnBrk="1" hangingPunct="1"/>
            <a:r>
              <a:rPr lang="en-US" smtClean="0"/>
              <a:t>Type Annotations</a:t>
            </a:r>
          </a:p>
        </p:txBody>
      </p:sp>
      <p:sp>
        <p:nvSpPr>
          <p:cNvPr id="23556" name="Rectangle 1027"/>
          <p:cNvSpPr>
            <a:spLocks noGrp="1" noChangeArrowheads="1"/>
          </p:cNvSpPr>
          <p:nvPr>
            <p:ph type="body" idx="1"/>
          </p:nvPr>
        </p:nvSpPr>
        <p:spPr>
          <a:xfrm>
            <a:off x="457200" y="1524000"/>
            <a:ext cx="8382000" cy="4876800"/>
          </a:xfrm>
        </p:spPr>
        <p:txBody>
          <a:bodyPr/>
          <a:lstStyle/>
          <a:p>
            <a:pPr eaLnBrk="1" hangingPunct="1"/>
            <a:r>
              <a:rPr lang="en-US" smtClean="0"/>
              <a:t>The syntax </a:t>
            </a:r>
            <a:r>
              <a:rPr lang="en-US" b="1" smtClean="0">
                <a:solidFill>
                  <a:srgbClr val="0000FF"/>
                </a:solidFill>
                <a:latin typeface="Courier New" pitchFamily="49" charset="0"/>
              </a:rPr>
              <a:t>(e : t)</a:t>
            </a:r>
            <a:r>
              <a:rPr lang="en-US" smtClean="0"/>
              <a:t> asserts that “</a:t>
            </a:r>
            <a:r>
              <a:rPr lang="en-US" b="1" smtClean="0">
                <a:solidFill>
                  <a:srgbClr val="0000FF"/>
                </a:solidFill>
                <a:latin typeface="Courier New" pitchFamily="49" charset="0"/>
              </a:rPr>
              <a:t>e</a:t>
            </a:r>
            <a:r>
              <a:rPr lang="en-US" smtClean="0"/>
              <a:t> has type </a:t>
            </a:r>
            <a:r>
              <a:rPr lang="en-US" b="1" smtClean="0">
                <a:solidFill>
                  <a:srgbClr val="0000FF"/>
                </a:solidFill>
                <a:latin typeface="Courier New" pitchFamily="49" charset="0"/>
              </a:rPr>
              <a:t>t</a:t>
            </a:r>
            <a:r>
              <a:rPr lang="en-US" smtClean="0"/>
              <a:t>”</a:t>
            </a:r>
          </a:p>
          <a:p>
            <a:pPr lvl="1" eaLnBrk="1" hangingPunct="1"/>
            <a:r>
              <a:rPr lang="en-US" smtClean="0"/>
              <a:t>this can be added anywhere you like</a:t>
            </a:r>
          </a:p>
          <a:p>
            <a:pPr lvl="1" eaLnBrk="1" hangingPunct="1">
              <a:buFontTx/>
              <a:buNone/>
            </a:pPr>
            <a:r>
              <a:rPr lang="en-US" sz="2000" b="1" smtClean="0">
                <a:solidFill>
                  <a:srgbClr val="0000FF"/>
                </a:solidFill>
                <a:latin typeface="Courier New" pitchFamily="49" charset="0"/>
              </a:rPr>
              <a:t>  let (x : int) = 3</a:t>
            </a:r>
            <a:endParaRPr lang="en-US" sz="2000" smtClean="0"/>
          </a:p>
          <a:p>
            <a:pPr lvl="1" eaLnBrk="1" hangingPunct="1">
              <a:buFontTx/>
              <a:buNone/>
            </a:pPr>
            <a:r>
              <a:rPr lang="en-US" sz="2000" b="1" smtClean="0">
                <a:solidFill>
                  <a:srgbClr val="0000FF"/>
                </a:solidFill>
                <a:latin typeface="Courier New" pitchFamily="49" charset="0"/>
              </a:rPr>
              <a:t>  let z = (x : int) + 5</a:t>
            </a:r>
            <a:endParaRPr lang="en-US" smtClean="0"/>
          </a:p>
          <a:p>
            <a:pPr eaLnBrk="1" hangingPunct="1"/>
            <a:r>
              <a:rPr lang="en-US" smtClean="0"/>
              <a:t>Use to give functions parameter and return types</a:t>
            </a:r>
          </a:p>
          <a:p>
            <a:pPr lvl="1" eaLnBrk="1" hangingPunct="1">
              <a:buFontTx/>
              <a:buNone/>
            </a:pPr>
            <a:r>
              <a:rPr lang="en-US" sz="2000" b="1" smtClean="0">
                <a:solidFill>
                  <a:srgbClr val="0000FF"/>
                </a:solidFill>
                <a:latin typeface="Courier New" pitchFamily="49" charset="0"/>
              </a:rPr>
              <a:t>  let fn (x:int):float =</a:t>
            </a:r>
          </a:p>
          <a:p>
            <a:pPr lvl="1" eaLnBrk="1" hangingPunct="1">
              <a:buFontTx/>
              <a:buNone/>
            </a:pPr>
            <a:r>
              <a:rPr lang="en-US" sz="2000" b="1" smtClean="0">
                <a:solidFill>
                  <a:srgbClr val="0000FF"/>
                </a:solidFill>
                <a:latin typeface="Courier New" pitchFamily="49" charset="0"/>
              </a:rPr>
              <a:t>         (float_of_int x) *. 3.14</a:t>
            </a:r>
            <a:endParaRPr lang="en-US" smtClean="0"/>
          </a:p>
          <a:p>
            <a:pPr lvl="1" eaLnBrk="1" hangingPunct="1"/>
            <a:r>
              <a:rPr lang="en-US" smtClean="0"/>
              <a:t>note special position for return type</a:t>
            </a:r>
          </a:p>
          <a:p>
            <a:pPr lvl="1" eaLnBrk="1" hangingPunct="1"/>
            <a:r>
              <a:rPr lang="en-US" smtClean="0"/>
              <a:t>thus </a:t>
            </a:r>
            <a:r>
              <a:rPr lang="en-US" sz="2000" b="1" smtClean="0">
                <a:solidFill>
                  <a:srgbClr val="0000FF"/>
                </a:solidFill>
                <a:latin typeface="Courier New" pitchFamily="49" charset="0"/>
              </a:rPr>
              <a:t>let</a:t>
            </a:r>
            <a:r>
              <a:rPr lang="en-US" sz="2000" b="1" smtClean="0">
                <a:latin typeface="Courier New" pitchFamily="49" charset="0"/>
              </a:rPr>
              <a:t> </a:t>
            </a:r>
            <a:r>
              <a:rPr lang="en-US" sz="2000" b="1" smtClean="0">
                <a:solidFill>
                  <a:srgbClr val="0000FF"/>
                </a:solidFill>
                <a:latin typeface="Courier New" pitchFamily="49" charset="0"/>
              </a:rPr>
              <a:t>g x:int =</a:t>
            </a:r>
            <a:r>
              <a:rPr lang="en-US" smtClean="0"/>
              <a:t> ... means </a:t>
            </a:r>
            <a:r>
              <a:rPr lang="en-US" sz="2000" b="1" smtClean="0">
                <a:solidFill>
                  <a:srgbClr val="0000FF"/>
                </a:solidFill>
                <a:latin typeface="Courier New" pitchFamily="49" charset="0"/>
              </a:rPr>
              <a:t>g </a:t>
            </a:r>
            <a:r>
              <a:rPr lang="en-US" smtClean="0"/>
              <a:t>returns </a:t>
            </a:r>
            <a:r>
              <a:rPr lang="en-US" sz="2000" b="1" smtClean="0">
                <a:solidFill>
                  <a:srgbClr val="0000FF"/>
                </a:solidFill>
                <a:latin typeface="Courier New" pitchFamily="49" charset="0"/>
              </a:rPr>
              <a:t>int</a:t>
            </a:r>
            <a:endParaRPr lang="en-US" smtClean="0"/>
          </a:p>
          <a:p>
            <a:pPr eaLnBrk="1" hangingPunct="1"/>
            <a:r>
              <a:rPr lang="en-US" smtClean="0"/>
              <a:t>Very useful for debugging, especially for more complicated types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5602" name="Slide Number Placeholder 4"/>
          <p:cNvSpPr>
            <a:spLocks noGrp="1"/>
          </p:cNvSpPr>
          <p:nvPr>
            <p:ph type="sldNum" sz="quarter" idx="11"/>
          </p:nvPr>
        </p:nvSpPr>
        <p:spPr>
          <a:noFill/>
        </p:spPr>
        <p:txBody>
          <a:bodyPr/>
          <a:lstStyle/>
          <a:p>
            <a:fld id="{3FCE9B73-11EF-4732-A1EB-A470655A03A5}" type="slidenum">
              <a:rPr lang="en-US" smtClean="0">
                <a:ea typeface="ＭＳ Ｐゴシック"/>
                <a:cs typeface="ＭＳ Ｐゴシック"/>
              </a:rPr>
              <a:pPr/>
              <a:t>6</a:t>
            </a:fld>
            <a:endParaRPr lang="en-US" smtClean="0">
              <a:ea typeface="ＭＳ Ｐゴシック"/>
              <a:cs typeface="ＭＳ Ｐゴシック"/>
            </a:endParaRPr>
          </a:p>
        </p:txBody>
      </p:sp>
      <p:sp>
        <p:nvSpPr>
          <p:cNvPr id="25603" name="Rectangle 1026"/>
          <p:cNvSpPr>
            <a:spLocks noGrp="1" noChangeArrowheads="1"/>
          </p:cNvSpPr>
          <p:nvPr>
            <p:ph type="title"/>
          </p:nvPr>
        </p:nvSpPr>
        <p:spPr/>
        <p:txBody>
          <a:bodyPr/>
          <a:lstStyle/>
          <a:p>
            <a:pPr eaLnBrk="1" hangingPunct="1"/>
            <a:r>
              <a:rPr lang="en-US" smtClean="0"/>
              <a:t>;; versus ;</a:t>
            </a:r>
          </a:p>
        </p:txBody>
      </p:sp>
      <p:sp>
        <p:nvSpPr>
          <p:cNvPr id="118787" name="Rectangle 1027"/>
          <p:cNvSpPr>
            <a:spLocks noGrp="1" noChangeArrowheads="1"/>
          </p:cNvSpPr>
          <p:nvPr>
            <p:ph type="body" idx="1"/>
          </p:nvPr>
        </p:nvSpPr>
        <p:spPr>
          <a:xfrm>
            <a:off x="457200" y="1524000"/>
            <a:ext cx="8458200" cy="5181600"/>
          </a:xfrm>
        </p:spPr>
        <p:txBody>
          <a:bodyPr/>
          <a:lstStyle/>
          <a:p>
            <a:pPr eaLnBrk="1" hangingPunct="1"/>
            <a:r>
              <a:rPr lang="en-US" smtClean="0">
                <a:solidFill>
                  <a:srgbClr val="0000FF"/>
                </a:solidFill>
              </a:rPr>
              <a:t>;;</a:t>
            </a:r>
            <a:r>
              <a:rPr lang="en-US" smtClean="0"/>
              <a:t> ends an expression in the top-level of OCaml</a:t>
            </a:r>
          </a:p>
          <a:p>
            <a:pPr lvl="1" eaLnBrk="1" hangingPunct="1"/>
            <a:r>
              <a:rPr lang="en-US" smtClean="0"/>
              <a:t>use it to say:  “Give me the value of this expression”</a:t>
            </a:r>
          </a:p>
          <a:p>
            <a:pPr lvl="1" eaLnBrk="1" hangingPunct="1"/>
            <a:r>
              <a:rPr lang="en-US" smtClean="0"/>
              <a:t>not used in the body of a function</a:t>
            </a:r>
          </a:p>
          <a:p>
            <a:pPr lvl="1" eaLnBrk="1" hangingPunct="1"/>
            <a:r>
              <a:rPr lang="en-US" smtClean="0"/>
              <a:t>not needed after each function definition</a:t>
            </a:r>
          </a:p>
          <a:p>
            <a:pPr lvl="2" eaLnBrk="1" hangingPunct="1"/>
            <a:r>
              <a:rPr lang="en-US" smtClean="0"/>
              <a:t>though for now it won’t hurt if used there</a:t>
            </a:r>
          </a:p>
          <a:p>
            <a:pPr eaLnBrk="1" hangingPunct="1"/>
            <a:r>
              <a:rPr lang="en-US" smtClean="0">
                <a:solidFill>
                  <a:srgbClr val="0000FF"/>
                </a:solidFill>
              </a:rPr>
              <a:t>e1; e2</a:t>
            </a:r>
            <a:r>
              <a:rPr lang="en-US" smtClean="0"/>
              <a:t> evaluates </a:t>
            </a:r>
            <a:r>
              <a:rPr lang="en-US" smtClean="0">
                <a:solidFill>
                  <a:srgbClr val="0000FF"/>
                </a:solidFill>
              </a:rPr>
              <a:t>e1</a:t>
            </a:r>
            <a:r>
              <a:rPr lang="en-US" smtClean="0"/>
              <a:t> and then </a:t>
            </a:r>
            <a:r>
              <a:rPr lang="en-US" smtClean="0">
                <a:solidFill>
                  <a:srgbClr val="0000FF"/>
                </a:solidFill>
              </a:rPr>
              <a:t>e2</a:t>
            </a:r>
            <a:r>
              <a:rPr lang="en-US" smtClean="0"/>
              <a:t>, and returns</a:t>
            </a:r>
            <a:r>
              <a:rPr lang="en-US" smtClean="0">
                <a:solidFill>
                  <a:srgbClr val="0000FF"/>
                </a:solidFill>
              </a:rPr>
              <a:t> e2</a:t>
            </a:r>
            <a:endParaRPr lang="en-US" smtClean="0"/>
          </a:p>
          <a:p>
            <a:pPr eaLnBrk="1" hangingPunct="1">
              <a:buFontTx/>
              <a:buNone/>
            </a:pPr>
            <a:r>
              <a:rPr lang="en-US" sz="2400" b="1" smtClean="0">
                <a:latin typeface="Courier New" pitchFamily="49" charset="0"/>
              </a:rPr>
              <a:t>	</a:t>
            </a:r>
            <a:r>
              <a:rPr lang="en-US" sz="1800" b="1" smtClean="0">
                <a:latin typeface="Courier New" pitchFamily="49" charset="0"/>
              </a:rPr>
              <a:t>let print_both (s, t) = print_string s; print_string t;</a:t>
            </a:r>
          </a:p>
          <a:p>
            <a:pPr lvl="2" eaLnBrk="1" hangingPunct="1">
              <a:buFontTx/>
              <a:buNone/>
            </a:pPr>
            <a:r>
              <a:rPr lang="en-US" sz="1800" b="1" smtClean="0">
                <a:latin typeface="Courier New" pitchFamily="49" charset="0"/>
              </a:rPr>
              <a:t>                    "Printed s and t."</a:t>
            </a:r>
          </a:p>
          <a:p>
            <a:pPr lvl="1" eaLnBrk="1" hangingPunct="1"/>
            <a:r>
              <a:rPr lang="en-US" smtClean="0"/>
              <a:t>notice no </a:t>
            </a:r>
            <a:r>
              <a:rPr lang="en-US" smtClean="0">
                <a:solidFill>
                  <a:srgbClr val="0000FF"/>
                </a:solidFill>
              </a:rPr>
              <a:t>;</a:t>
            </a:r>
            <a:r>
              <a:rPr lang="en-US" smtClean="0"/>
              <a:t> at end– it’s a </a:t>
            </a:r>
            <a:r>
              <a:rPr lang="en-US" i="1" smtClean="0"/>
              <a:t>separator</a:t>
            </a:r>
            <a:r>
              <a:rPr lang="en-US" smtClean="0"/>
              <a:t>, not a </a:t>
            </a:r>
            <a:r>
              <a:rPr lang="en-US" i="1" smtClean="0"/>
              <a:t>terminator</a:t>
            </a:r>
            <a:endParaRPr lang="en-US" smtClean="0"/>
          </a:p>
          <a:p>
            <a:pPr lvl="1" eaLnBrk="1" hangingPunct="1">
              <a:buFontTx/>
              <a:buNone/>
            </a:pPr>
            <a:r>
              <a:rPr lang="en-US" sz="2000" b="1" smtClean="0">
                <a:latin typeface="Courier New" pitchFamily="49" charset="0"/>
              </a:rPr>
              <a:t>print_both ("Larry Herman ", "is amazing!")</a:t>
            </a:r>
          </a:p>
          <a:p>
            <a:pPr lvl="1" eaLnBrk="1" hangingPunct="1">
              <a:buFontTx/>
              <a:buNone/>
            </a:pPr>
            <a:r>
              <a:rPr lang="en-US" smtClean="0"/>
              <a:t>Prints </a:t>
            </a:r>
            <a:r>
              <a:rPr lang="en-US" sz="1800" b="1" smtClean="0">
                <a:solidFill>
                  <a:srgbClr val="0000FF"/>
                </a:solidFill>
                <a:latin typeface="Courier New" pitchFamily="49" charset="0"/>
              </a:rPr>
              <a:t>"Larry Herman is amazing!"</a:t>
            </a:r>
            <a:r>
              <a:rPr lang="en-US" smtClean="0"/>
              <a:t>, and</a:t>
            </a:r>
            <a:r>
              <a:rPr lang="en-US" smtClean="0">
                <a:solidFill>
                  <a:srgbClr val="0000FF"/>
                </a:solidFill>
              </a:rPr>
              <a:t> </a:t>
            </a:r>
            <a:r>
              <a:rPr lang="en-US" smtClean="0"/>
              <a:t>returns</a:t>
            </a:r>
          </a:p>
          <a:p>
            <a:pPr lvl="1" eaLnBrk="1" hangingPunct="1">
              <a:buFontTx/>
              <a:buNone/>
            </a:pPr>
            <a:r>
              <a:rPr lang="en-US" sz="1800" b="1" smtClean="0">
                <a:solidFill>
                  <a:srgbClr val="0000FF"/>
                </a:solidFill>
                <a:latin typeface="Courier New" pitchFamily="49" charset="0"/>
              </a:rPr>
              <a:t>"Printed s and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78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78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7650" name="Slide Number Placeholder 4"/>
          <p:cNvSpPr>
            <a:spLocks noGrp="1"/>
          </p:cNvSpPr>
          <p:nvPr>
            <p:ph type="sldNum" sz="quarter" idx="11"/>
          </p:nvPr>
        </p:nvSpPr>
        <p:spPr>
          <a:noFill/>
        </p:spPr>
        <p:txBody>
          <a:bodyPr/>
          <a:lstStyle/>
          <a:p>
            <a:fld id="{15405CDB-B6BA-4526-A090-9671A2937720}" type="slidenum">
              <a:rPr lang="en-US" smtClean="0">
                <a:ea typeface="ＭＳ Ｐゴシック"/>
                <a:cs typeface="ＭＳ Ｐゴシック"/>
              </a:rPr>
              <a:pPr/>
              <a:t>7</a:t>
            </a:fld>
            <a:endParaRPr lang="en-US" smtClean="0">
              <a:ea typeface="ＭＳ Ｐゴシック"/>
              <a:cs typeface="ＭＳ Ｐゴシック"/>
            </a:endParaRPr>
          </a:p>
        </p:txBody>
      </p:sp>
      <p:sp>
        <p:nvSpPr>
          <p:cNvPr id="27651" name="Rectangle 2"/>
          <p:cNvSpPr>
            <a:spLocks noGrp="1" noChangeArrowheads="1"/>
          </p:cNvSpPr>
          <p:nvPr>
            <p:ph type="title"/>
          </p:nvPr>
        </p:nvSpPr>
        <p:spPr/>
        <p:txBody>
          <a:bodyPr/>
          <a:lstStyle/>
          <a:p>
            <a:pPr eaLnBrk="1" hangingPunct="1"/>
            <a:r>
              <a:rPr lang="en-US" smtClean="0"/>
              <a:t>Examples – Semicolon</a:t>
            </a:r>
          </a:p>
        </p:txBody>
      </p:sp>
      <p:sp>
        <p:nvSpPr>
          <p:cNvPr id="363523" name="Rectangle 3"/>
          <p:cNvSpPr>
            <a:spLocks noGrp="1" noChangeArrowheads="1"/>
          </p:cNvSpPr>
          <p:nvPr>
            <p:ph type="body" idx="1"/>
          </p:nvPr>
        </p:nvSpPr>
        <p:spPr/>
        <p:txBody>
          <a:bodyPr/>
          <a:lstStyle/>
          <a:p>
            <a:pPr eaLnBrk="1" hangingPunct="1"/>
            <a:r>
              <a:rPr lang="en-US" smtClean="0"/>
              <a:t>Definition</a:t>
            </a:r>
          </a:p>
          <a:p>
            <a:pPr lvl="1" eaLnBrk="1" hangingPunct="1"/>
            <a:r>
              <a:rPr lang="en-US" smtClean="0"/>
              <a:t>e1 ; e2	(* evaluate e1, evaluate e2, return e2)</a:t>
            </a:r>
          </a:p>
          <a:p>
            <a:pPr eaLnBrk="1" hangingPunct="1"/>
            <a:r>
              <a:rPr lang="en-US" smtClean="0"/>
              <a:t>1 ; 2 ;;</a:t>
            </a:r>
          </a:p>
          <a:p>
            <a:pPr lvl="1" eaLnBrk="1" hangingPunct="1"/>
            <a:r>
              <a:rPr lang="en-US" smtClean="0"/>
              <a:t>(* 2 – value of 2</a:t>
            </a:r>
            <a:r>
              <a:rPr lang="en-US" baseline="30000" smtClean="0"/>
              <a:t>nd</a:t>
            </a:r>
            <a:r>
              <a:rPr lang="en-US" smtClean="0"/>
              <a:t> expression is returned *)	</a:t>
            </a:r>
          </a:p>
          <a:p>
            <a:pPr eaLnBrk="1" hangingPunct="1"/>
            <a:r>
              <a:rPr lang="en-US" smtClean="0"/>
              <a:t>(1 + 2) ; 4 ;;</a:t>
            </a:r>
          </a:p>
          <a:p>
            <a:pPr lvl="1" eaLnBrk="1" hangingPunct="1"/>
            <a:r>
              <a:rPr lang="en-US" smtClean="0"/>
              <a:t>(* 4 – value of 2</a:t>
            </a:r>
            <a:r>
              <a:rPr lang="en-US" baseline="30000" smtClean="0"/>
              <a:t>nd</a:t>
            </a:r>
            <a:r>
              <a:rPr lang="en-US" smtClean="0"/>
              <a:t> expression is returned *)	</a:t>
            </a:r>
          </a:p>
          <a:p>
            <a:pPr eaLnBrk="1" hangingPunct="1"/>
            <a:r>
              <a:rPr lang="en-US" smtClean="0"/>
              <a:t>1 + (2 ; 4) ;;</a:t>
            </a:r>
          </a:p>
          <a:p>
            <a:pPr lvl="1" eaLnBrk="1" hangingPunct="1"/>
            <a:r>
              <a:rPr lang="en-US" smtClean="0"/>
              <a:t>(* 5 – value of 2</a:t>
            </a:r>
            <a:r>
              <a:rPr lang="en-US" baseline="30000" smtClean="0"/>
              <a:t>nd</a:t>
            </a:r>
            <a:r>
              <a:rPr lang="en-US" smtClean="0"/>
              <a:t> expression is returned to 1 + *)</a:t>
            </a:r>
          </a:p>
          <a:p>
            <a:pPr eaLnBrk="1" hangingPunct="1"/>
            <a:r>
              <a:rPr lang="en-US" smtClean="0"/>
              <a:t>1 + 2 ; 4 ;;</a:t>
            </a:r>
          </a:p>
          <a:p>
            <a:pPr lvl="1" eaLnBrk="1" hangingPunct="1"/>
            <a:r>
              <a:rPr lang="en-US" smtClean="0"/>
              <a:t>(* 4 – because + has higher precedence than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5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52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5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9698" name="Slide Number Placeholder 4"/>
          <p:cNvSpPr>
            <a:spLocks noGrp="1"/>
          </p:cNvSpPr>
          <p:nvPr>
            <p:ph type="sldNum" sz="quarter" idx="11"/>
          </p:nvPr>
        </p:nvSpPr>
        <p:spPr>
          <a:noFill/>
        </p:spPr>
        <p:txBody>
          <a:bodyPr/>
          <a:lstStyle/>
          <a:p>
            <a:fld id="{82A06342-371F-474D-BBEA-953D2D5F0AC9}" type="slidenum">
              <a:rPr lang="en-US" smtClean="0">
                <a:ea typeface="ＭＳ Ｐゴシック"/>
                <a:cs typeface="ＭＳ Ｐゴシック"/>
              </a:rPr>
              <a:pPr/>
              <a:t>8</a:t>
            </a:fld>
            <a:endParaRPr lang="en-US" smtClean="0">
              <a:ea typeface="ＭＳ Ｐゴシック"/>
              <a:cs typeface="ＭＳ Ｐゴシック"/>
            </a:endParaRPr>
          </a:p>
        </p:txBody>
      </p:sp>
      <p:sp>
        <p:nvSpPr>
          <p:cNvPr id="29699" name="Rectangle 2"/>
          <p:cNvSpPr>
            <a:spLocks noGrp="1" noChangeArrowheads="1"/>
          </p:cNvSpPr>
          <p:nvPr>
            <p:ph type="title"/>
          </p:nvPr>
        </p:nvSpPr>
        <p:spPr/>
        <p:txBody>
          <a:bodyPr/>
          <a:lstStyle/>
          <a:p>
            <a:pPr eaLnBrk="1" hangingPunct="1"/>
            <a:r>
              <a:rPr lang="en-US" smtClean="0"/>
              <a:t>Lists in OCaml</a:t>
            </a:r>
          </a:p>
        </p:txBody>
      </p:sp>
      <p:sp>
        <p:nvSpPr>
          <p:cNvPr id="67587" name="Rectangle 3"/>
          <p:cNvSpPr>
            <a:spLocks noGrp="1" noChangeArrowheads="1"/>
          </p:cNvSpPr>
          <p:nvPr>
            <p:ph type="body" idx="1"/>
          </p:nvPr>
        </p:nvSpPr>
        <p:spPr/>
        <p:txBody>
          <a:bodyPr/>
          <a:lstStyle/>
          <a:p>
            <a:pPr eaLnBrk="1" hangingPunct="1"/>
            <a:r>
              <a:rPr lang="en-US" smtClean="0"/>
              <a:t>The basic data structure in OCaml is the list</a:t>
            </a:r>
          </a:p>
          <a:p>
            <a:pPr lvl="1" eaLnBrk="1" hangingPunct="1"/>
            <a:r>
              <a:rPr lang="en-US" smtClean="0"/>
              <a:t>lists are written as</a:t>
            </a:r>
            <a:r>
              <a:rPr lang="en-US" smtClean="0">
                <a:solidFill>
                  <a:srgbClr val="0000FF"/>
                </a:solidFill>
              </a:rPr>
              <a:t> [e1; e2; ...; en]</a:t>
            </a:r>
            <a:endParaRPr lang="en-US" smtClean="0"/>
          </a:p>
          <a:p>
            <a:pPr lvl="2" eaLnBrk="1" hangingPunct="1">
              <a:buFontTx/>
              <a:buNone/>
            </a:pPr>
            <a:r>
              <a:rPr lang="en-US" smtClean="0">
                <a:solidFill>
                  <a:srgbClr val="0000FF"/>
                </a:solidFill>
              </a:rPr>
              <a:t>#</a:t>
            </a:r>
            <a:r>
              <a:rPr lang="en-US" smtClean="0"/>
              <a:t> [1;2;3];;</a:t>
            </a:r>
          </a:p>
          <a:p>
            <a:pPr lvl="2" eaLnBrk="1" hangingPunct="1">
              <a:buFontTx/>
              <a:buNone/>
            </a:pPr>
            <a:r>
              <a:rPr lang="en-US" smtClean="0">
                <a:solidFill>
                  <a:srgbClr val="0000FF"/>
                </a:solidFill>
              </a:rPr>
              <a:t>- : int list = [1;2;3]</a:t>
            </a:r>
            <a:endParaRPr lang="en-US" smtClean="0"/>
          </a:p>
          <a:p>
            <a:pPr lvl="1" eaLnBrk="1" hangingPunct="1"/>
            <a:r>
              <a:rPr lang="en-US" smtClean="0"/>
              <a:t>notice </a:t>
            </a:r>
            <a:r>
              <a:rPr lang="en-US" smtClean="0">
                <a:solidFill>
                  <a:srgbClr val="0000FF"/>
                </a:solidFill>
              </a:rPr>
              <a:t>int list</a:t>
            </a:r>
            <a:r>
              <a:rPr lang="en-US" smtClean="0"/>
              <a:t> – lists must be </a:t>
            </a:r>
            <a:r>
              <a:rPr lang="en-US" i="1" smtClean="0"/>
              <a:t>homogeneous</a:t>
            </a:r>
          </a:p>
          <a:p>
            <a:pPr lvl="1" eaLnBrk="1" hangingPunct="1"/>
            <a:r>
              <a:rPr lang="en-US" smtClean="0"/>
              <a:t>the empty list is </a:t>
            </a:r>
            <a:r>
              <a:rPr lang="en-US" smtClean="0">
                <a:solidFill>
                  <a:srgbClr val="0000FF"/>
                </a:solidFill>
              </a:rPr>
              <a:t>[]</a:t>
            </a:r>
            <a:endParaRPr lang="en-US" smtClean="0"/>
          </a:p>
          <a:p>
            <a:pPr lvl="2" eaLnBrk="1" hangingPunct="1">
              <a:buFontTx/>
              <a:buNone/>
            </a:pPr>
            <a:r>
              <a:rPr lang="en-US" smtClean="0">
                <a:solidFill>
                  <a:srgbClr val="0000FF"/>
                </a:solidFill>
              </a:rPr>
              <a:t># </a:t>
            </a:r>
            <a:r>
              <a:rPr lang="en-US" smtClean="0"/>
              <a:t>[];;</a:t>
            </a:r>
            <a:endParaRPr lang="en-US" smtClean="0">
              <a:solidFill>
                <a:srgbClr val="0000FF"/>
              </a:solidFill>
            </a:endParaRPr>
          </a:p>
          <a:p>
            <a:pPr lvl="2" eaLnBrk="1" hangingPunct="1">
              <a:buFontTx/>
              <a:buNone/>
            </a:pPr>
            <a:r>
              <a:rPr lang="en-US" smtClean="0">
                <a:solidFill>
                  <a:srgbClr val="0000FF"/>
                </a:solidFill>
              </a:rPr>
              <a:t>- : 'a list</a:t>
            </a:r>
            <a:endParaRPr lang="en-US" i="1" smtClean="0"/>
          </a:p>
          <a:p>
            <a:pPr lvl="1" eaLnBrk="1" hangingPunct="1"/>
            <a:r>
              <a:rPr lang="en-US" smtClean="0"/>
              <a:t>the </a:t>
            </a:r>
            <a:r>
              <a:rPr lang="en-US" smtClean="0">
                <a:solidFill>
                  <a:srgbClr val="0000FF"/>
                </a:solidFill>
              </a:rPr>
              <a:t>'a</a:t>
            </a:r>
            <a:r>
              <a:rPr lang="en-US" smtClean="0"/>
              <a:t> means “a list containing anything”</a:t>
            </a:r>
          </a:p>
          <a:p>
            <a:pPr lvl="2" eaLnBrk="1" hangingPunct="1"/>
            <a:r>
              <a:rPr lang="en-US" smtClean="0"/>
              <a:t>we’ll see more about this later</a:t>
            </a:r>
          </a:p>
          <a:p>
            <a:pPr lvl="1" eaLnBrk="1" hangingPunct="1"/>
            <a:r>
              <a:rPr lang="en-US" smtClean="0"/>
              <a:t>warning: don’t use a comma instead of a semicolon (it means something different; we’ll see in a bit)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1746" name="Slide Number Placeholder 4"/>
          <p:cNvSpPr>
            <a:spLocks noGrp="1"/>
          </p:cNvSpPr>
          <p:nvPr>
            <p:ph type="sldNum" sz="quarter" idx="11"/>
          </p:nvPr>
        </p:nvSpPr>
        <p:spPr>
          <a:noFill/>
        </p:spPr>
        <p:txBody>
          <a:bodyPr/>
          <a:lstStyle/>
          <a:p>
            <a:fld id="{9B742528-5D09-4F65-8CE2-F4B798A7CB79}" type="slidenum">
              <a:rPr lang="en-US" smtClean="0">
                <a:ea typeface="ＭＳ Ｐゴシック"/>
                <a:cs typeface="ＭＳ Ｐゴシック"/>
              </a:rPr>
              <a:pPr/>
              <a:t>9</a:t>
            </a:fld>
            <a:endParaRPr lang="en-US" smtClean="0">
              <a:ea typeface="ＭＳ Ｐゴシック"/>
              <a:cs typeface="ＭＳ Ｐゴシック"/>
            </a:endParaRPr>
          </a:p>
        </p:txBody>
      </p:sp>
      <p:sp>
        <p:nvSpPr>
          <p:cNvPr id="31747" name="Rectangle 2"/>
          <p:cNvSpPr>
            <a:spLocks noGrp="1" noChangeArrowheads="1"/>
          </p:cNvSpPr>
          <p:nvPr>
            <p:ph type="title"/>
          </p:nvPr>
        </p:nvSpPr>
        <p:spPr/>
        <p:txBody>
          <a:bodyPr/>
          <a:lstStyle/>
          <a:p>
            <a:pPr eaLnBrk="1" hangingPunct="1"/>
            <a:r>
              <a:rPr lang="en-US" smtClean="0"/>
              <a:t>Consider a Linked List in C</a:t>
            </a:r>
          </a:p>
        </p:txBody>
      </p:sp>
      <p:sp>
        <p:nvSpPr>
          <p:cNvPr id="31748" name="Text Box 4"/>
          <p:cNvSpPr txBox="1">
            <a:spLocks noChangeArrowheads="1"/>
          </p:cNvSpPr>
          <p:nvPr/>
        </p:nvSpPr>
        <p:spPr bwMode="auto">
          <a:xfrm>
            <a:off x="457200" y="1600200"/>
            <a:ext cx="4038600" cy="4473575"/>
          </a:xfrm>
          <a:prstGeom prst="rect">
            <a:avLst/>
          </a:prstGeom>
          <a:noFill/>
          <a:ln w="9525">
            <a:noFill/>
            <a:miter lim="800000"/>
            <a:headEnd/>
            <a:tailEnd/>
          </a:ln>
        </p:spPr>
        <p:txBody>
          <a:bodyPr>
            <a:spAutoFit/>
          </a:bodyPr>
          <a:lstStyle/>
          <a:p>
            <a:pPr eaLnBrk="0" hangingPunct="0"/>
            <a:r>
              <a:rPr lang="en-US" b="1">
                <a:latin typeface="Courier New" pitchFamily="49" charset="0"/>
              </a:rPr>
              <a:t>struct list {</a:t>
            </a:r>
          </a:p>
          <a:p>
            <a:pPr eaLnBrk="0" hangingPunct="0"/>
            <a:r>
              <a:rPr lang="en-US" b="1">
                <a:latin typeface="Courier New" pitchFamily="49" charset="0"/>
              </a:rPr>
              <a:t>  int elt;</a:t>
            </a:r>
          </a:p>
          <a:p>
            <a:pPr eaLnBrk="0" hangingPunct="0"/>
            <a:r>
              <a:rPr lang="en-US" b="1">
                <a:latin typeface="Courier New" pitchFamily="49" charset="0"/>
              </a:rPr>
              <a:t>  struct list *next;</a:t>
            </a:r>
          </a:p>
          <a:p>
            <a:pPr eaLnBrk="0" hangingPunct="0"/>
            <a:r>
              <a:rPr lang="en-US" b="1">
                <a:latin typeface="Courier New" pitchFamily="49" charset="0"/>
              </a:rPr>
              <a:t>};</a:t>
            </a:r>
          </a:p>
          <a:p>
            <a:pPr eaLnBrk="0" hangingPunct="0"/>
            <a:r>
              <a:rPr lang="en-US" b="1">
                <a:latin typeface="Courier New" pitchFamily="49" charset="0"/>
              </a:rPr>
              <a:t>…</a:t>
            </a:r>
          </a:p>
          <a:p>
            <a:pPr eaLnBrk="0" hangingPunct="0"/>
            <a:r>
              <a:rPr lang="en-US" b="1">
                <a:latin typeface="Courier New" pitchFamily="49" charset="0"/>
              </a:rPr>
              <a:t>struct list *l;</a:t>
            </a:r>
          </a:p>
          <a:p>
            <a:pPr eaLnBrk="0" hangingPunct="0"/>
            <a:r>
              <a:rPr lang="en-US" b="1">
                <a:latin typeface="Courier New" pitchFamily="49" charset="0"/>
              </a:rPr>
              <a:t>…</a:t>
            </a:r>
          </a:p>
          <a:p>
            <a:pPr eaLnBrk="0" hangingPunct="0"/>
            <a:r>
              <a:rPr lang="en-US" b="1">
                <a:latin typeface="Courier New" pitchFamily="49" charset="0"/>
              </a:rPr>
              <a:t>i= 0;</a:t>
            </a:r>
          </a:p>
          <a:p>
            <a:pPr eaLnBrk="0" hangingPunct="0"/>
            <a:r>
              <a:rPr lang="en-US" b="1">
                <a:latin typeface="Courier New" pitchFamily="49" charset="0"/>
              </a:rPr>
              <a:t>while (l != NULL) {</a:t>
            </a:r>
          </a:p>
          <a:p>
            <a:pPr eaLnBrk="0" hangingPunct="0"/>
            <a:r>
              <a:rPr lang="en-US" b="1">
                <a:latin typeface="Courier New" pitchFamily="49" charset="0"/>
              </a:rPr>
              <a:t>  i++;</a:t>
            </a:r>
          </a:p>
          <a:p>
            <a:pPr eaLnBrk="0" hangingPunct="0"/>
            <a:r>
              <a:rPr lang="en-US" b="1">
                <a:latin typeface="Courier New" pitchFamily="49" charset="0"/>
              </a:rPr>
              <a:t>  l= l-&gt;next;</a:t>
            </a:r>
          </a:p>
          <a:p>
            <a:pPr eaLnBrk="0" hangingPunct="0"/>
            <a:r>
              <a:rPr lang="en-US" b="1">
                <a:latin typeface="Courier New"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34118</TotalTime>
  <Words>2391</Words>
  <Application>Microsoft Office PowerPoint</Application>
  <PresentationFormat>On-screen Show (4:3)</PresentationFormat>
  <Paragraphs>380</Paragraphs>
  <Slides>23</Slides>
  <Notes>23</Notes>
  <HiddenSlides>0</HiddenSlides>
  <MMClips>0</MMClips>
  <ScaleCrop>false</ScaleCrop>
  <HeadingPairs>
    <vt:vector size="6" baseType="variant">
      <vt:variant>
        <vt:lpstr>Fonts Used</vt:lpstr>
      </vt:variant>
      <vt:variant>
        <vt:i4>3</vt:i4>
      </vt:variant>
      <vt:variant>
        <vt:lpstr>Design Template</vt:lpstr>
      </vt:variant>
      <vt:variant>
        <vt:i4>2</vt:i4>
      </vt:variant>
      <vt:variant>
        <vt:lpstr>Slide Titles</vt:lpstr>
      </vt:variant>
      <vt:variant>
        <vt:i4>23</vt:i4>
      </vt:variant>
    </vt:vector>
  </HeadingPairs>
  <TitlesOfParts>
    <vt:vector size="28" baseType="lpstr">
      <vt:lpstr>Arial</vt:lpstr>
      <vt:lpstr>ＭＳ Ｐゴシック</vt:lpstr>
      <vt:lpstr>Courier New</vt:lpstr>
      <vt:lpstr>Blank Presentation</vt:lpstr>
      <vt:lpstr>Blank Presentation</vt:lpstr>
      <vt:lpstr>CMSC 330:  Organization of Programming Languages</vt:lpstr>
      <vt:lpstr>Defining Functions</vt:lpstr>
      <vt:lpstr>Local Variables</vt:lpstr>
      <vt:lpstr>Function Types</vt:lpstr>
      <vt:lpstr>Type Annotations</vt:lpstr>
      <vt:lpstr>;; versus ;</vt:lpstr>
      <vt:lpstr>Examples – Semicolon</vt:lpstr>
      <vt:lpstr>Lists in OCaml</vt:lpstr>
      <vt:lpstr>Consider a Linked List in C</vt:lpstr>
      <vt:lpstr>Lists in OCaml are Linked</vt:lpstr>
      <vt:lpstr>Lists are Linked (cont’d)</vt:lpstr>
      <vt:lpstr>More Examples</vt:lpstr>
      <vt:lpstr>Lists of Lists</vt:lpstr>
      <vt:lpstr>Practice</vt:lpstr>
      <vt:lpstr>Pattern Matching</vt:lpstr>
      <vt:lpstr>More on the match Construct</vt:lpstr>
      <vt:lpstr>Pattern Matching (cont’d)</vt:lpstr>
      <vt:lpstr>Pattern Matching, con't. – Wildcards</vt:lpstr>
      <vt:lpstr>Missing Cases</vt:lpstr>
      <vt:lpstr>More Examples</vt:lpstr>
      <vt:lpstr>An Abbreviation</vt:lpstr>
      <vt:lpstr>Pattern Matching Lists of Lists</vt:lpstr>
      <vt:lpstr>OCaml Functions Take One Argument</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382</cp:revision>
  <dcterms:created xsi:type="dcterms:W3CDTF">2005-08-02T15:09:14Z</dcterms:created>
  <dcterms:modified xsi:type="dcterms:W3CDTF">2012-10-04T17:42:37Z</dcterms:modified>
</cp:coreProperties>
</file>