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handoutMasterIdLst>
    <p:handoutMasterId r:id="rId20"/>
  </p:handoutMasterIdLst>
  <p:sldIdLst>
    <p:sldId id="256" r:id="rId2"/>
    <p:sldId id="294" r:id="rId3"/>
    <p:sldId id="391" r:id="rId4"/>
    <p:sldId id="392" r:id="rId5"/>
    <p:sldId id="408" r:id="rId6"/>
    <p:sldId id="335" r:id="rId7"/>
    <p:sldId id="355" r:id="rId8"/>
    <p:sldId id="393" r:id="rId9"/>
    <p:sldId id="276" r:id="rId10"/>
    <p:sldId id="277" r:id="rId11"/>
    <p:sldId id="278" r:id="rId12"/>
    <p:sldId id="398" r:id="rId13"/>
    <p:sldId id="298" r:id="rId14"/>
    <p:sldId id="282" r:id="rId15"/>
    <p:sldId id="394" r:id="rId16"/>
    <p:sldId id="395" r:id="rId17"/>
    <p:sldId id="309" r:id="rId18"/>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5" autoAdjust="0"/>
    <p:restoredTop sz="71978" autoAdjust="0"/>
  </p:normalViewPr>
  <p:slideViewPr>
    <p:cSldViewPr>
      <p:cViewPr varScale="1">
        <p:scale>
          <a:sx n="74" d="100"/>
          <a:sy n="74" d="100"/>
        </p:scale>
        <p:origin x="-5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24"/>
    </p:cViewPr>
  </p:sorterViewPr>
  <p:notesViewPr>
    <p:cSldViewPr>
      <p:cViewPr varScale="1">
        <p:scale>
          <a:sx n="79" d="100"/>
          <a:sy n="79" d="100"/>
        </p:scale>
        <p:origin x="-216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699" cy="479403"/>
          </a:xfrm>
          <a:prstGeom prst="rect">
            <a:avLst/>
          </a:prstGeom>
          <a:noFill/>
          <a:ln w="9525">
            <a:noFill/>
            <a:miter lim="800000"/>
            <a:headEnd/>
            <a:tailEnd/>
          </a:ln>
        </p:spPr>
        <p:txBody>
          <a:bodyPr vert="horz" wrap="square" lIns="96582" tIns="48292" rIns="96582" bIns="48292" numCol="1" anchor="t" anchorCtr="0" compatLnSpc="1">
            <a:prstTxWarp prst="textNoShape">
              <a:avLst/>
            </a:prstTxWarp>
          </a:bodyPr>
          <a:lstStyle>
            <a:lvl1pPr defTabSz="966724" eaLnBrk="0" hangingPunct="0">
              <a:defRPr sz="1200">
                <a:ea typeface="ＭＳ Ｐゴシック" charset="-128"/>
                <a:cs typeface="+mn-cs"/>
              </a:defRPr>
            </a:lvl1pPr>
          </a:lstStyle>
          <a:p>
            <a:pPr>
              <a:defRPr/>
            </a:pPr>
            <a:endParaRPr lang="en-US"/>
          </a:p>
        </p:txBody>
      </p:sp>
      <p:sp>
        <p:nvSpPr>
          <p:cNvPr id="5123" name="Rectangle 3"/>
          <p:cNvSpPr>
            <a:spLocks noGrp="1" noChangeArrowheads="1"/>
          </p:cNvSpPr>
          <p:nvPr>
            <p:ph type="dt" sz="quarter" idx="1"/>
          </p:nvPr>
        </p:nvSpPr>
        <p:spPr bwMode="auto">
          <a:xfrm>
            <a:off x="4145502" y="0"/>
            <a:ext cx="3169699" cy="479403"/>
          </a:xfrm>
          <a:prstGeom prst="rect">
            <a:avLst/>
          </a:prstGeom>
          <a:noFill/>
          <a:ln w="9525">
            <a:noFill/>
            <a:miter lim="800000"/>
            <a:headEnd/>
            <a:tailEnd/>
          </a:ln>
        </p:spPr>
        <p:txBody>
          <a:bodyPr vert="horz" wrap="square" lIns="96582" tIns="48292" rIns="96582" bIns="48292" numCol="1" anchor="t" anchorCtr="0" compatLnSpc="1">
            <a:prstTxWarp prst="textNoShape">
              <a:avLst/>
            </a:prstTxWarp>
          </a:bodyPr>
          <a:lstStyle>
            <a:lvl1pPr algn="r" defTabSz="966724" eaLnBrk="0" hangingPunct="0">
              <a:defRPr sz="1200">
                <a:ea typeface="ＭＳ Ｐゴシック" charset="-128"/>
                <a:cs typeface="+mn-cs"/>
              </a:defRPr>
            </a:lvl1pPr>
          </a:lstStyle>
          <a:p>
            <a:pPr>
              <a:defRPr/>
            </a:pPr>
            <a:endParaRPr lang="en-US"/>
          </a:p>
        </p:txBody>
      </p:sp>
      <p:sp>
        <p:nvSpPr>
          <p:cNvPr id="5124" name="Rectangle 4"/>
          <p:cNvSpPr>
            <a:spLocks noGrp="1" noChangeArrowheads="1"/>
          </p:cNvSpPr>
          <p:nvPr>
            <p:ph type="ftr" sz="quarter" idx="2"/>
          </p:nvPr>
        </p:nvSpPr>
        <p:spPr bwMode="auto">
          <a:xfrm>
            <a:off x="0" y="9121797"/>
            <a:ext cx="3169699" cy="479403"/>
          </a:xfrm>
          <a:prstGeom prst="rect">
            <a:avLst/>
          </a:prstGeom>
          <a:noFill/>
          <a:ln w="9525">
            <a:noFill/>
            <a:miter lim="800000"/>
            <a:headEnd/>
            <a:tailEnd/>
          </a:ln>
        </p:spPr>
        <p:txBody>
          <a:bodyPr vert="horz" wrap="square" lIns="96582" tIns="48292" rIns="96582" bIns="48292" numCol="1" anchor="b" anchorCtr="0" compatLnSpc="1">
            <a:prstTxWarp prst="textNoShape">
              <a:avLst/>
            </a:prstTxWarp>
          </a:bodyPr>
          <a:lstStyle>
            <a:lvl1pPr defTabSz="966724" eaLnBrk="0" hangingPunct="0">
              <a:defRPr sz="1200">
                <a:ea typeface="ＭＳ Ｐゴシック" charset="-128"/>
                <a:cs typeface="+mn-cs"/>
              </a:defRPr>
            </a:lvl1pPr>
          </a:lstStyle>
          <a:p>
            <a:pPr>
              <a:defRPr/>
            </a:pPr>
            <a:endParaRPr lang="en-US"/>
          </a:p>
        </p:txBody>
      </p:sp>
      <p:sp>
        <p:nvSpPr>
          <p:cNvPr id="5125" name="Rectangle 5"/>
          <p:cNvSpPr>
            <a:spLocks noGrp="1" noChangeArrowheads="1"/>
          </p:cNvSpPr>
          <p:nvPr>
            <p:ph type="sldNum" sz="quarter" idx="3"/>
          </p:nvPr>
        </p:nvSpPr>
        <p:spPr bwMode="auto">
          <a:xfrm>
            <a:off x="4145502" y="9121797"/>
            <a:ext cx="3169699" cy="479403"/>
          </a:xfrm>
          <a:prstGeom prst="rect">
            <a:avLst/>
          </a:prstGeom>
          <a:noFill/>
          <a:ln w="9525">
            <a:noFill/>
            <a:miter lim="800000"/>
            <a:headEnd/>
            <a:tailEnd/>
          </a:ln>
        </p:spPr>
        <p:txBody>
          <a:bodyPr vert="horz" wrap="square" lIns="96582" tIns="48292" rIns="96582" bIns="48292" numCol="1" anchor="b" anchorCtr="0" compatLnSpc="1">
            <a:prstTxWarp prst="textNoShape">
              <a:avLst/>
            </a:prstTxWarp>
          </a:bodyPr>
          <a:lstStyle>
            <a:lvl1pPr algn="r" defTabSz="966724" eaLnBrk="0" hangingPunct="0">
              <a:defRPr sz="1200">
                <a:ea typeface="ＭＳ Ｐゴシック" charset="-128"/>
                <a:cs typeface="+mn-cs"/>
              </a:defRPr>
            </a:lvl1pPr>
          </a:lstStyle>
          <a:p>
            <a:pPr>
              <a:defRPr/>
            </a:pPr>
            <a:fld id="{1254981B-5DF3-439B-B933-36047BC50C85}" type="slidenum">
              <a:rPr lang="en-US"/>
              <a:pPr>
                <a:defRPr/>
              </a:pPr>
              <a:t>‹#›</a:t>
            </a:fld>
            <a:endParaRPr lang="en-US"/>
          </a:p>
        </p:txBody>
      </p:sp>
    </p:spTree>
    <p:extLst>
      <p:ext uri="{BB962C8B-B14F-4D97-AF65-F5344CB8AC3E}">
        <p14:creationId xmlns:p14="http://schemas.microsoft.com/office/powerpoint/2010/main" val="3489261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9699" cy="479403"/>
          </a:xfrm>
          <a:prstGeom prst="rect">
            <a:avLst/>
          </a:prstGeom>
          <a:noFill/>
          <a:ln w="9525">
            <a:noFill/>
            <a:miter lim="800000"/>
            <a:headEnd/>
            <a:tailEnd/>
          </a:ln>
        </p:spPr>
        <p:txBody>
          <a:bodyPr vert="horz" wrap="square" lIns="96582" tIns="48292" rIns="96582" bIns="48292" numCol="1" anchor="t" anchorCtr="0" compatLnSpc="1">
            <a:prstTxWarp prst="textNoShape">
              <a:avLst/>
            </a:prstTxWarp>
          </a:bodyPr>
          <a:lstStyle>
            <a:lvl1pPr defTabSz="966724" eaLnBrk="0" hangingPunct="0">
              <a:defRPr sz="1200">
                <a:ea typeface="ＭＳ Ｐゴシック" charset="-128"/>
                <a:cs typeface="+mn-cs"/>
              </a:defRPr>
            </a:lvl1pPr>
          </a:lstStyle>
          <a:p>
            <a:pPr>
              <a:defRPr/>
            </a:pPr>
            <a:endParaRPr lang="en-US"/>
          </a:p>
        </p:txBody>
      </p:sp>
      <p:sp>
        <p:nvSpPr>
          <p:cNvPr id="3075" name="Rectangle 3"/>
          <p:cNvSpPr>
            <a:spLocks noGrp="1" noChangeArrowheads="1"/>
          </p:cNvSpPr>
          <p:nvPr>
            <p:ph type="dt" idx="1"/>
          </p:nvPr>
        </p:nvSpPr>
        <p:spPr bwMode="auto">
          <a:xfrm>
            <a:off x="4145502" y="0"/>
            <a:ext cx="3169699" cy="479403"/>
          </a:xfrm>
          <a:prstGeom prst="rect">
            <a:avLst/>
          </a:prstGeom>
          <a:noFill/>
          <a:ln w="9525">
            <a:noFill/>
            <a:miter lim="800000"/>
            <a:headEnd/>
            <a:tailEnd/>
          </a:ln>
        </p:spPr>
        <p:txBody>
          <a:bodyPr vert="horz" wrap="square" lIns="96582" tIns="48292" rIns="96582" bIns="48292" numCol="1" anchor="t" anchorCtr="0" compatLnSpc="1">
            <a:prstTxWarp prst="textNoShape">
              <a:avLst/>
            </a:prstTxWarp>
          </a:bodyPr>
          <a:lstStyle>
            <a:lvl1pPr algn="r" defTabSz="966724" eaLnBrk="0" hangingPunct="0">
              <a:defRPr sz="1200">
                <a:ea typeface="ＭＳ Ｐゴシック" charset="-128"/>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4144" y="4560899"/>
            <a:ext cx="5366914" cy="4319555"/>
          </a:xfrm>
          <a:prstGeom prst="rect">
            <a:avLst/>
          </a:prstGeom>
          <a:noFill/>
          <a:ln w="9525">
            <a:noFill/>
            <a:miter lim="800000"/>
            <a:headEnd/>
            <a:tailEnd/>
          </a:ln>
        </p:spPr>
        <p:txBody>
          <a:bodyPr vert="horz" wrap="square" lIns="96582" tIns="48292" rIns="96582" bIns="4829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97"/>
            <a:ext cx="3169699" cy="479403"/>
          </a:xfrm>
          <a:prstGeom prst="rect">
            <a:avLst/>
          </a:prstGeom>
          <a:noFill/>
          <a:ln w="9525">
            <a:noFill/>
            <a:miter lim="800000"/>
            <a:headEnd/>
            <a:tailEnd/>
          </a:ln>
        </p:spPr>
        <p:txBody>
          <a:bodyPr vert="horz" wrap="square" lIns="96582" tIns="48292" rIns="96582" bIns="48292" numCol="1" anchor="b" anchorCtr="0" compatLnSpc="1">
            <a:prstTxWarp prst="textNoShape">
              <a:avLst/>
            </a:prstTxWarp>
          </a:bodyPr>
          <a:lstStyle>
            <a:lvl1pPr defTabSz="966724" eaLnBrk="0" hangingPunct="0">
              <a:defRPr sz="1200">
                <a:ea typeface="ＭＳ Ｐゴシック" charset="-128"/>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5502" y="9121797"/>
            <a:ext cx="3169699" cy="479403"/>
          </a:xfrm>
          <a:prstGeom prst="rect">
            <a:avLst/>
          </a:prstGeom>
          <a:noFill/>
          <a:ln w="9525">
            <a:noFill/>
            <a:miter lim="800000"/>
            <a:headEnd/>
            <a:tailEnd/>
          </a:ln>
        </p:spPr>
        <p:txBody>
          <a:bodyPr vert="horz" wrap="square" lIns="96582" tIns="48292" rIns="96582" bIns="48292" numCol="1" anchor="b" anchorCtr="0" compatLnSpc="1">
            <a:prstTxWarp prst="textNoShape">
              <a:avLst/>
            </a:prstTxWarp>
          </a:bodyPr>
          <a:lstStyle>
            <a:lvl1pPr algn="r" defTabSz="966724" eaLnBrk="0" hangingPunct="0">
              <a:defRPr sz="1200">
                <a:ea typeface="ＭＳ Ｐゴシック" charset="-128"/>
                <a:cs typeface="+mn-cs"/>
              </a:defRPr>
            </a:lvl1pPr>
          </a:lstStyle>
          <a:p>
            <a:pPr>
              <a:defRPr/>
            </a:pPr>
            <a:fld id="{A8C333A4-55AD-4FB9-9ECA-DEAD0098D2C8}" type="slidenum">
              <a:rPr lang="en-US"/>
              <a:pPr>
                <a:defRPr/>
              </a:pPr>
              <a:t>‹#›</a:t>
            </a:fld>
            <a:endParaRPr lang="en-US"/>
          </a:p>
        </p:txBody>
      </p:sp>
    </p:spTree>
    <p:extLst>
      <p:ext uri="{BB962C8B-B14F-4D97-AF65-F5344CB8AC3E}">
        <p14:creationId xmlns:p14="http://schemas.microsoft.com/office/powerpoint/2010/main" val="22676039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pPr defTabSz="966556"/>
            <a:fld id="{A8E7042C-2A81-4E8B-838D-B5FF3504B12B}" type="slidenum">
              <a:rPr lang="en-US" smtClean="0">
                <a:ea typeface="ＭＳ Ｐゴシック"/>
                <a:cs typeface="ＭＳ Ｐゴシック"/>
              </a:rPr>
              <a:pPr defTabSz="966556"/>
              <a:t>1</a:t>
            </a:fld>
            <a:endParaRPr lang="en-US" smtClean="0">
              <a:ea typeface="ＭＳ Ｐゴシック"/>
              <a:cs typeface="ＭＳ Ｐゴシック"/>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pPr defTabSz="966556"/>
            <a:fld id="{7496949B-6E46-4A7A-B8CA-BE3103FBA2BB}" type="slidenum">
              <a:rPr lang="en-US" smtClean="0">
                <a:ea typeface="ＭＳ Ｐゴシック"/>
                <a:cs typeface="ＭＳ Ｐゴシック"/>
              </a:rPr>
              <a:pPr defTabSz="966556"/>
              <a:t>10</a:t>
            </a:fld>
            <a:endParaRPr lang="en-US" smtClean="0">
              <a:ea typeface="ＭＳ Ｐゴシック"/>
              <a:cs typeface="ＭＳ Ｐゴシック"/>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r>
              <a:rPr lang="en-US" smtClean="0">
                <a:ea typeface="ＭＳ Ｐゴシック"/>
              </a:rPr>
              <a:t>Because one branch will be returned, both must have the same type.</a:t>
            </a:r>
          </a:p>
          <a:p>
            <a:pPr eaLnBrk="1" hangingPunct="1"/>
            <a:endParaRPr lang="en-US" smtClean="0">
              <a:ea typeface="ＭＳ Ｐゴシック"/>
            </a:endParaRPr>
          </a:p>
          <a:p>
            <a:pPr eaLnBrk="1" hangingPunct="1"/>
            <a:r>
              <a:rPr lang="en-US" smtClean="0">
                <a:ea typeface="ＭＳ Ｐゴシック"/>
              </a:rPr>
              <a:t>You can omit the "else" part but if so it's implicitly replaced by "else ()", so the "then" part must also return "unit".</a:t>
            </a:r>
          </a:p>
          <a:p>
            <a:pPr eaLnBrk="1" hangingPunct="1"/>
            <a:endParaRPr lang="en-US" smtClean="0">
              <a:ea typeface="ＭＳ Ｐゴシック"/>
            </a:endParaRPr>
          </a:p>
          <a:p>
            <a:pPr eaLnBrk="1" hangingPunct="1"/>
            <a:r>
              <a:rPr lang="en-US" smtClean="0">
                <a:ea typeface="ＭＳ Ｐゴシック"/>
              </a:rPr>
              <a:t>= is used to test equality of values, while == tests structural equality (and note that strings and floats are considered structured types):</a:t>
            </a:r>
          </a:p>
          <a:p>
            <a:pPr eaLnBrk="1" hangingPunct="1"/>
            <a:endParaRPr lang="en-US" smtClean="0">
              <a:ea typeface="ＭＳ Ｐゴシック"/>
            </a:endParaRPr>
          </a:p>
          <a:p>
            <a:pPr eaLnBrk="1" hangingPunct="1"/>
            <a:r>
              <a:rPr lang="en-US" smtClean="0">
                <a:ea typeface="ＭＳ Ｐゴシック"/>
              </a:rPr>
              <a:t># "larry" == "larry";;</a:t>
            </a:r>
          </a:p>
          <a:p>
            <a:pPr eaLnBrk="1" hangingPunct="1"/>
            <a:r>
              <a:rPr lang="en-US" smtClean="0">
                <a:ea typeface="ＭＳ Ｐゴシック"/>
              </a:rPr>
              <a:t>- : bool = false</a:t>
            </a:r>
          </a:p>
          <a:p>
            <a:pPr eaLnBrk="1" hangingPunct="1"/>
            <a:r>
              <a:rPr lang="en-US" smtClean="0">
                <a:ea typeface="ＭＳ Ｐゴシック"/>
              </a:rPr>
              <a:t># "larry" = "larry";;</a:t>
            </a:r>
          </a:p>
          <a:p>
            <a:pPr eaLnBrk="1" hangingPunct="1"/>
            <a:r>
              <a:rPr lang="en-US" smtClean="0">
                <a:ea typeface="ＭＳ Ｐゴシック"/>
              </a:rPr>
              <a:t>- : bool = true</a:t>
            </a:r>
          </a:p>
          <a:p>
            <a:pPr eaLnBrk="1" hangingPunct="1"/>
            <a:endParaRPr lang="en-US" smtClean="0">
              <a:ea typeface="ＭＳ Ｐゴシック"/>
            </a:endParaRPr>
          </a:p>
          <a:p>
            <a:pPr eaLnBrk="1" hangingPunct="1"/>
            <a:r>
              <a:rPr lang="en-US" smtClean="0">
                <a:ea typeface="ＭＳ Ｐゴシック"/>
              </a:rPr>
              <a:t>Try to get students to suggest how to write fact.</a:t>
            </a:r>
          </a:p>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pPr defTabSz="966556"/>
            <a:fld id="{5012DAB6-9EF0-44CC-9707-B8DAE449F6A2}" type="slidenum">
              <a:rPr lang="en-US" smtClean="0">
                <a:ea typeface="ＭＳ Ｐゴシック"/>
                <a:cs typeface="ＭＳ Ｐゴシック"/>
              </a:rPr>
              <a:pPr defTabSz="966556"/>
              <a:t>11</a:t>
            </a:fld>
            <a:endParaRPr lang="en-US" smtClean="0">
              <a:ea typeface="ＭＳ Ｐゴシック"/>
              <a:cs typeface="ＭＳ Ｐゴシック"/>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r>
              <a:rPr lang="en-US" smtClean="0">
                <a:ea typeface="ＭＳ Ｐゴシック"/>
              </a:rPr>
              <a:t>A function definition is like a let without the e2 part, so the name is defined as the function until the end of the input.</a:t>
            </a:r>
          </a:p>
          <a:p>
            <a:pPr eaLnBrk="1" hangingPunct="1"/>
            <a:endParaRPr lang="en-US" smtClean="0">
              <a:ea typeface="ＭＳ Ｐゴシック"/>
            </a:endParaRPr>
          </a:p>
          <a:p>
            <a:pPr eaLnBrk="1" hangingPunct="1"/>
            <a:r>
              <a:rPr lang="en-US" smtClean="0">
                <a:ea typeface="ＭＳ Ｐゴシック"/>
              </a:rPr>
              <a:t>Of course this function as written will fail if called on negative numbers.</a:t>
            </a:r>
          </a:p>
          <a:p>
            <a:pPr eaLnBrk="1" hangingPunct="1"/>
            <a:endParaRPr lang="en-US" smtClean="0">
              <a:ea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pPr defTabSz="966556"/>
            <a:fld id="{0B6515E8-642D-46F3-955D-341B945AEE8C}" type="slidenum">
              <a:rPr lang="en-US" smtClean="0">
                <a:ea typeface="ＭＳ Ｐゴシック"/>
                <a:cs typeface="ＭＳ Ｐゴシック"/>
              </a:rPr>
              <a:pPr defTabSz="966556"/>
              <a:t>12</a:t>
            </a:fld>
            <a:endParaRPr lang="en-US" smtClean="0">
              <a:ea typeface="ＭＳ Ｐゴシック"/>
              <a:cs typeface="ＭＳ Ｐゴシック"/>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r>
              <a:rPr lang="en-US" smtClean="0">
                <a:ea typeface="ＭＳ Ｐゴシック"/>
              </a:rPr>
              <a:t>Discuss ; vs. ;; again.</a:t>
            </a:r>
          </a:p>
          <a:p>
            <a:pPr eaLnBrk="1" hangingPunct="1"/>
            <a:endParaRPr lang="en-US" smtClean="0">
              <a:ea typeface="ＭＳ Ｐゴシック"/>
            </a:endParaRPr>
          </a:p>
          <a:p>
            <a:pPr eaLnBrk="1" hangingPunct="1"/>
            <a:r>
              <a:rPr lang="en-US" smtClean="0">
                <a:ea typeface="ＭＳ Ｐゴシック"/>
              </a:rPr>
              <a:t>"let fn n = 10" is defining a function, which always returns 10, regardless of its parameter's value.  It's like the following functiion in C:</a:t>
            </a:r>
          </a:p>
          <a:p>
            <a:pPr eaLnBrk="1" hangingPunct="1"/>
            <a:endParaRPr lang="en-US" smtClean="0">
              <a:ea typeface="ＭＳ Ｐゴシック"/>
            </a:endParaRPr>
          </a:p>
          <a:p>
            <a:pPr eaLnBrk="1" hangingPunct="1"/>
            <a:r>
              <a:rPr lang="en-US" smtClean="0">
                <a:ea typeface="ＭＳ Ｐゴシック"/>
              </a:rPr>
              <a:t>int fn(int n) {</a:t>
            </a:r>
          </a:p>
          <a:p>
            <a:pPr eaLnBrk="1" hangingPunct="1"/>
            <a:r>
              <a:rPr lang="en-US" smtClean="0">
                <a:ea typeface="ＭＳ Ｐゴシック"/>
              </a:rPr>
              <a:t>  return 10;</a:t>
            </a:r>
          </a:p>
          <a:p>
            <a:pPr eaLnBrk="1" hangingPunct="1"/>
            <a:r>
              <a:rPr lang="en-US" smtClean="0">
                <a:ea typeface="ＭＳ Ｐゴシック"/>
              </a:rPr>
              <a:t>}</a:t>
            </a:r>
          </a:p>
          <a:p>
            <a:pPr eaLnBrk="1" hangingPunct="1"/>
            <a:endParaRPr lang="en-US" smtClean="0">
              <a:ea typeface="ＭＳ Ｐゴシック"/>
            </a:endParaRPr>
          </a:p>
          <a:p>
            <a:pPr eaLnBrk="1" hangingPunct="1"/>
            <a:r>
              <a:rPr lang="en-US" smtClean="0">
                <a:ea typeface="ＭＳ Ｐゴシック"/>
              </a:rPr>
              <a:t>Note that "</a:t>
            </a:r>
            <a:r>
              <a:rPr lang="en-US" b="1" smtClean="0">
                <a:solidFill>
                  <a:srgbClr val="0000FF"/>
                </a:solidFill>
                <a:latin typeface="Courier New" pitchFamily="49" charset="0"/>
                <a:ea typeface="ＭＳ Ｐゴシック"/>
              </a:rPr>
              <a:t>if n = 0 then 1 else n * fn (n – 1)" </a:t>
            </a:r>
            <a:r>
              <a:rPr lang="en-US" smtClean="0">
                <a:solidFill>
                  <a:srgbClr val="0000FF"/>
                </a:solidFill>
                <a:latin typeface="Courier New" pitchFamily="49" charset="0"/>
                <a:ea typeface="ＭＳ Ｐゴシック"/>
              </a:rPr>
              <a:t>is e1 in "let x = e1 in e2", and e2 is the implied "the rest of the top-level".</a:t>
            </a:r>
          </a:p>
          <a:p>
            <a:pPr eaLnBrk="1" hangingPunct="1"/>
            <a:endParaRPr lang="en-US" smtClean="0">
              <a:solidFill>
                <a:srgbClr val="0000FF"/>
              </a:solidFill>
              <a:latin typeface="Courier New" pitchFamily="49" charset="0"/>
              <a:ea typeface="ＭＳ Ｐゴシック"/>
            </a:endParaRPr>
          </a:p>
          <a:p>
            <a:pPr eaLnBrk="1" hangingPunct="1"/>
            <a:r>
              <a:rPr lang="en-US" smtClean="0">
                <a:ea typeface="ＭＳ Ｐゴシック"/>
              </a:rPr>
              <a:t>In "let x = 1 in x ; x;;" x is unbound in the last part.</a:t>
            </a:r>
          </a:p>
          <a:p>
            <a:pPr eaLnBrk="1" hangingPunct="1"/>
            <a:endParaRPr lang="en-US" smtClean="0">
              <a:ea typeface="ＭＳ Ｐゴシック"/>
            </a:endParaRPr>
          </a:p>
          <a:p>
            <a:pPr eaLnBrk="1" hangingPunct="1"/>
            <a:r>
              <a:rPr lang="en-US" smtClean="0">
                <a:ea typeface="ＭＳ Ｐゴシック"/>
              </a:rPr>
              <a:t>In "let x = x in x" x is unbound right after the =.</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pPr defTabSz="966556"/>
            <a:fld id="{2D1BFB2A-7118-47C9-B986-B7A0B1128E4F}" type="slidenum">
              <a:rPr lang="en-US" smtClean="0">
                <a:ea typeface="ＭＳ Ｐゴシック"/>
                <a:cs typeface="ＭＳ Ｐゴシック"/>
              </a:rPr>
              <a:pPr defTabSz="966556"/>
              <a:t>13</a:t>
            </a:fld>
            <a:endParaRPr lang="en-US" smtClean="0">
              <a:ea typeface="ＭＳ Ｐゴシック"/>
              <a:cs typeface="ＭＳ Ｐゴシック"/>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r>
              <a:rPr lang="en-US" smtClean="0">
                <a:ea typeface="ＭＳ Ｐゴシック"/>
              </a:rPr>
              <a:t>This is sort of like a for loop.  Note that we have multiple expressions in the function's body, separated by semicolons.</a:t>
            </a:r>
          </a:p>
          <a:p>
            <a:pPr eaLnBrk="1" hangingPunct="1"/>
            <a:endParaRPr lang="en-US" smtClean="0">
              <a:ea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pPr defTabSz="966556"/>
            <a:fld id="{A045AF8E-A2B1-4652-90BB-B56305CDF0A4}" type="slidenum">
              <a:rPr lang="en-US" smtClean="0">
                <a:ea typeface="ＭＳ Ｐゴシック"/>
                <a:cs typeface="ＭＳ Ｐゴシック"/>
              </a:rPr>
              <a:pPr defTabSz="966556"/>
              <a:t>14</a:t>
            </a:fld>
            <a:endParaRPr lang="en-US" smtClean="0">
              <a:ea typeface="ＭＳ Ｐゴシック"/>
              <a:cs typeface="ＭＳ Ｐゴシック"/>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r>
              <a:rPr lang="en-US" smtClean="0">
                <a:ea typeface="ＭＳ Ｐゴシック"/>
              </a:rPr>
              <a:t>How would you write a function to return the length of a list recursively in C?</a:t>
            </a:r>
          </a:p>
          <a:p>
            <a:pPr eaLnBrk="1" hangingPunct="1"/>
            <a:endParaRPr lang="en-US" smtClean="0">
              <a:ea typeface="ＭＳ Ｐゴシック"/>
            </a:endParaRPr>
          </a:p>
          <a:p>
            <a:pPr eaLnBrk="1" hangingPunct="1"/>
            <a:r>
              <a:rPr lang="en-US" smtClean="0">
                <a:ea typeface="ＭＳ Ｐゴシック"/>
              </a:rPr>
              <a:t>int len(struct list *p) {</a:t>
            </a:r>
          </a:p>
          <a:p>
            <a:pPr eaLnBrk="1" hangingPunct="1"/>
            <a:r>
              <a:rPr lang="en-US" smtClean="0">
                <a:ea typeface="ＭＳ Ｐゴシック"/>
              </a:rPr>
              <a:t>  if (p == NULL)</a:t>
            </a:r>
          </a:p>
          <a:p>
            <a:pPr eaLnBrk="1" hangingPunct="1"/>
            <a:r>
              <a:rPr lang="en-US" smtClean="0">
                <a:ea typeface="ＭＳ Ｐゴシック"/>
              </a:rPr>
              <a:t>    return 0;</a:t>
            </a:r>
          </a:p>
          <a:p>
            <a:pPr eaLnBrk="1" hangingPunct="1"/>
            <a:r>
              <a:rPr lang="en-US" smtClean="0">
                <a:ea typeface="ＭＳ Ｐゴシック"/>
              </a:rPr>
              <a:t>  else return 1 + len(p-&gt;next);</a:t>
            </a:r>
          </a:p>
          <a:p>
            <a:pPr eaLnBrk="1" hangingPunct="1"/>
            <a:r>
              <a:rPr lang="en-US" smtClean="0">
                <a:ea typeface="ＭＳ Ｐゴシック"/>
              </a:rPr>
              <a:t>}</a:t>
            </a:r>
          </a:p>
          <a:p>
            <a:pPr eaLnBrk="1" hangingPunct="1"/>
            <a:endParaRPr lang="en-US" smtClean="0">
              <a:ea typeface="ＭＳ Ｐゴシック"/>
            </a:endParaRPr>
          </a:p>
          <a:p>
            <a:pPr eaLnBrk="1" hangingPunct="1"/>
            <a:r>
              <a:rPr lang="en-US" smtClean="0">
                <a:ea typeface="ＭＳ Ｐゴシック"/>
              </a:rPr>
              <a:t>Its type is </a:t>
            </a:r>
            <a:r>
              <a:rPr lang="en-US" sz="1000">
                <a:solidFill>
                  <a:srgbClr val="0000FF"/>
                </a:solidFill>
                <a:latin typeface="Courier New" pitchFamily="49" charset="0"/>
                <a:ea typeface="ＭＳ Ｐゴシック"/>
              </a:rPr>
              <a:t>length : 'a list -&gt; int.</a:t>
            </a:r>
          </a:p>
          <a:p>
            <a:pPr eaLnBrk="1" hangingPunct="1"/>
            <a:endParaRPr lang="en-US" sz="1000">
              <a:solidFill>
                <a:srgbClr val="0000FF"/>
              </a:solidFill>
              <a:latin typeface="Courier New" pitchFamily="49" charset="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pPr defTabSz="966556"/>
            <a:fld id="{6185E73C-DACF-40AF-B33C-395640210751}" type="slidenum">
              <a:rPr lang="en-US" smtClean="0">
                <a:ea typeface="ＭＳ Ｐゴシック"/>
                <a:cs typeface="ＭＳ Ｐゴシック"/>
              </a:rPr>
              <a:pPr defTabSz="966556"/>
              <a:t>15</a:t>
            </a:fld>
            <a:endParaRPr lang="en-US" smtClean="0">
              <a:ea typeface="ＭＳ Ｐゴシック"/>
              <a:cs typeface="ＭＳ Ｐゴシック"/>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r>
              <a:rPr lang="en-US" smtClean="0">
                <a:ea typeface="ＭＳ Ｐゴシック"/>
              </a:rPr>
              <a:t>Note the h's in the two match cases of last are not the same variable.  The second h could just be an underscore, but I wrote it this way to make the point that the two h's are different.</a:t>
            </a:r>
          </a:p>
          <a:p>
            <a:pPr eaLnBrk="1" hangingPunct="1"/>
            <a:endParaRPr lang="en-US" smtClean="0">
              <a:ea typeface="ＭＳ Ｐゴシック"/>
            </a:endParaRPr>
          </a:p>
          <a:p>
            <a:pPr eaLnBrk="1" hangingPunct="1"/>
            <a:r>
              <a:rPr lang="en-US" smtClean="0">
                <a:ea typeface="ＭＳ Ｐゴシック"/>
              </a:rPr>
              <a:t>sum : int list -&gt; int</a:t>
            </a:r>
          </a:p>
          <a:p>
            <a:pPr eaLnBrk="1" hangingPunct="1"/>
            <a:endParaRPr lang="en-US" smtClean="0">
              <a:ea typeface="ＭＳ Ｐゴシック"/>
            </a:endParaRPr>
          </a:p>
          <a:p>
            <a:pPr eaLnBrk="1" hangingPunct="1"/>
            <a:r>
              <a:rPr lang="en-US" smtClean="0">
                <a:ea typeface="ＭＳ Ｐゴシック"/>
              </a:rPr>
              <a:t>negate : int list -&gt; int list</a:t>
            </a:r>
          </a:p>
          <a:p>
            <a:pPr eaLnBrk="1" hangingPunct="1"/>
            <a:endParaRPr lang="en-US" smtClean="0">
              <a:ea typeface="ＭＳ Ｐゴシック"/>
            </a:endParaRPr>
          </a:p>
          <a:p>
            <a:pPr eaLnBrk="1" hangingPunct="1"/>
            <a:r>
              <a:rPr lang="en-US" smtClean="0">
                <a:ea typeface="ＭＳ Ｐゴシック"/>
              </a:rPr>
              <a:t>last : 'a list -&gt; 'a</a:t>
            </a:r>
          </a:p>
          <a:p>
            <a:pPr eaLnBrk="1" hangingPunct="1"/>
            <a:endParaRPr lang="en-US" smtClean="0">
              <a:ea typeface="ＭＳ Ｐゴシック"/>
            </a:endParaRPr>
          </a:p>
          <a:p>
            <a:pPr eaLnBrk="1" hangingPunct="1"/>
            <a:r>
              <a:rPr lang="en-US" smtClean="0">
                <a:ea typeface="ＭＳ Ｐゴシック"/>
              </a:rPr>
              <a:t>Note you can negate floats with a prefix -, or with -.  As written, negate's type is int list -&gt; int list.  If -. was used it would be float list -&gt; float list.</a:t>
            </a:r>
          </a:p>
          <a:p>
            <a:pPr eaLnBrk="1" hangingPunct="1"/>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pPr defTabSz="966556"/>
            <a:fld id="{65C1239C-59B5-4083-BAD5-4706802DE0BA}" type="slidenum">
              <a:rPr lang="en-US" smtClean="0">
                <a:ea typeface="ＭＳ Ｐゴシック"/>
                <a:cs typeface="ＭＳ Ｐゴシック"/>
              </a:rPr>
              <a:pPr defTabSz="966556"/>
              <a:t>16</a:t>
            </a:fld>
            <a:endParaRPr lang="en-US" smtClean="0">
              <a:ea typeface="ＭＳ Ｐゴシック"/>
              <a:cs typeface="ＭＳ Ｐゴシック"/>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r>
              <a:rPr lang="en-US" smtClean="0">
                <a:ea typeface="ＭＳ Ｐゴシック"/>
              </a:rPr>
              <a:t>Call append as for example append [1; 2] [3; 4; 5]; it'll produce [1; 2; 3; 4; 5].</a:t>
            </a:r>
          </a:p>
          <a:p>
            <a:pPr eaLnBrk="1" hangingPunct="1"/>
            <a:endParaRPr lang="en-US" smtClean="0">
              <a:ea typeface="ＭＳ Ｐゴシック"/>
            </a:endParaRPr>
          </a:p>
          <a:p>
            <a:pPr eaLnBrk="1" hangingPunct="1"/>
            <a:r>
              <a:rPr lang="en-US" smtClean="0">
                <a:ea typeface="ＭＳ Ｐゴシック"/>
              </a:rPr>
              <a:t>What are the types of append and rev?</a:t>
            </a:r>
          </a:p>
          <a:p>
            <a:pPr eaLnBrk="1" hangingPunct="1"/>
            <a:endParaRPr lang="en-US" smtClean="0">
              <a:ea typeface="ＭＳ Ｐゴシック"/>
            </a:endParaRPr>
          </a:p>
          <a:p>
            <a:pPr eaLnBrk="1" hangingPunct="1"/>
            <a:r>
              <a:rPr lang="en-US" smtClean="0">
                <a:ea typeface="ＭＳ Ｐゴシック"/>
              </a:rPr>
              <a:t>append: 'a list * 'a list -&gt; 'a list</a:t>
            </a:r>
          </a:p>
          <a:p>
            <a:pPr eaLnBrk="1" hangingPunct="1"/>
            <a:r>
              <a:rPr lang="en-US" smtClean="0">
                <a:ea typeface="ＭＳ Ｐゴシック"/>
              </a:rPr>
              <a:t>rev: 'a list -&gt; 'a list</a:t>
            </a:r>
          </a:p>
          <a:p>
            <a:pPr eaLnBrk="1" hangingPunct="1"/>
            <a:endParaRPr lang="en-US" smtClean="0">
              <a:ea typeface="ＭＳ Ｐゴシック"/>
            </a:endParaRPr>
          </a:p>
          <a:p>
            <a:pPr eaLnBrk="1" hangingPunct="1"/>
            <a:r>
              <a:rPr lang="en-US" smtClean="0">
                <a:ea typeface="ＭＳ Ｐゴシック"/>
              </a:rPr>
              <a:t>Explain why append is O(n), and then why rev is O(n^2).</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pPr defTabSz="966556"/>
            <a:fld id="{AC0ADCD3-E52C-4C79-BB54-2E8C751ABEFD}" type="slidenum">
              <a:rPr lang="en-US" smtClean="0">
                <a:ea typeface="ＭＳ Ｐゴシック"/>
                <a:cs typeface="ＭＳ Ｐゴシック"/>
              </a:rPr>
              <a:pPr defTabSz="966556"/>
              <a:t>17</a:t>
            </a:fld>
            <a:endParaRPr lang="en-US" smtClean="0">
              <a:ea typeface="ＭＳ Ｐゴシック"/>
              <a:cs typeface="ＭＳ Ｐゴシック"/>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r>
              <a:rPr lang="en-US" dirty="0" smtClean="0">
                <a:ea typeface="ＭＳ Ｐゴシック"/>
              </a:rPr>
              <a:t>l is what's in my hand, a is what's on the table.</a:t>
            </a:r>
          </a:p>
          <a:p>
            <a:pPr eaLnBrk="1" hangingPunct="1"/>
            <a:endParaRPr lang="en-US" dirty="0" smtClean="0">
              <a:ea typeface="ＭＳ Ｐゴシック"/>
            </a:endParaRPr>
          </a:p>
          <a:p>
            <a:pPr eaLnBrk="1" hangingPunct="1"/>
            <a:r>
              <a:rPr lang="en-US" dirty="0" smtClean="0">
                <a:ea typeface="ＭＳ Ｐゴシック"/>
              </a:rPr>
              <a:t>x::a is the new pile (accumulator).  Putting an element on the accumulator is a constant-time operation, compared to append which was linear.</a:t>
            </a:r>
          </a:p>
          <a:p>
            <a:pPr eaLnBrk="1" hangingPunct="1"/>
            <a:endParaRPr lang="en-US" dirty="0" smtClean="0">
              <a:ea typeface="ＭＳ Ｐゴシック"/>
            </a:endParaRPr>
          </a:p>
          <a:p>
            <a:pPr eaLnBrk="1" hangingPunct="1"/>
            <a:r>
              <a:rPr lang="en-US" dirty="0" smtClean="0">
                <a:ea typeface="ＭＳ Ｐゴシック"/>
              </a:rPr>
              <a:t>What's the efficiency of this version of reverse?</a:t>
            </a:r>
          </a:p>
          <a:p>
            <a:pPr eaLnBrk="1" hangingPunct="1"/>
            <a:endParaRPr lang="en-US" dirty="0" smtClean="0">
              <a:ea typeface="ＭＳ Ｐゴシック"/>
            </a:endParaRPr>
          </a:p>
          <a:p>
            <a:pPr eaLnBrk="1" hangingPunct="1"/>
            <a:endParaRPr lang="en-US" dirty="0"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pPr defTabSz="966556"/>
            <a:fld id="{936B4A68-46DE-469B-AC80-D4FE68104F1A}" type="slidenum">
              <a:rPr lang="en-US" smtClean="0">
                <a:ea typeface="ＭＳ Ｐゴシック"/>
                <a:cs typeface="ＭＳ Ｐゴシック"/>
              </a:rPr>
              <a:pPr defTabSz="966556"/>
              <a:t>2</a:t>
            </a:fld>
            <a:endParaRPr lang="en-US" smtClean="0">
              <a:ea typeface="ＭＳ Ｐゴシック"/>
              <a:cs typeface="ＭＳ Ｐゴシック"/>
            </a:endParaRPr>
          </a:p>
        </p:txBody>
      </p:sp>
      <p:sp>
        <p:nvSpPr>
          <p:cNvPr id="18434" name="Rectangle 2"/>
          <p:cNvSpPr>
            <a:spLocks noGrp="1" noRot="1" noChangeAspect="1" noChangeArrowheads="1"/>
          </p:cNvSpPr>
          <p:nvPr>
            <p:ph type="sldImg"/>
          </p:nvPr>
        </p:nvSpPr>
        <p:spPr>
          <a:solidFill>
            <a:srgbClr val="FFFFFF"/>
          </a:solidFill>
          <a:ln/>
        </p:spPr>
      </p:sp>
      <p:sp>
        <p:nvSpPr>
          <p:cNvPr id="18435" name="Rectangle 3"/>
          <p:cNvSpPr>
            <a:spLocks noGrp="1" noChangeArrowheads="1"/>
          </p:cNvSpPr>
          <p:nvPr>
            <p:ph type="body" idx="1"/>
          </p:nvPr>
        </p:nvSpPr>
        <p:spPr>
          <a:xfrm>
            <a:off x="311991" y="4560899"/>
            <a:ext cx="6611560" cy="4574033"/>
          </a:xfrm>
          <a:solidFill>
            <a:srgbClr val="FFFFFF"/>
          </a:solidFill>
          <a:ln/>
        </p:spPr>
        <p:txBody>
          <a:bodyPr/>
          <a:lstStyle/>
          <a:p>
            <a:pPr eaLnBrk="1" hangingPunct="1"/>
            <a:r>
              <a:rPr lang="en-US" smtClean="0">
                <a:ea typeface="ＭＳ Ｐゴシック"/>
              </a:rPr>
              <a:t>The first one is equivalent to the long form: let plus_three t = match t with (x, y z) -&gt; x + y + z, but it avoids the explicit parameter name, which isn't really needed.</a:t>
            </a:r>
          </a:p>
          <a:p>
            <a:pPr eaLnBrk="1" hangingPunct="1"/>
            <a:endParaRPr lang="en-US" smtClean="0">
              <a:ea typeface="ＭＳ Ｐゴシック"/>
            </a:endParaRPr>
          </a:p>
          <a:p>
            <a:pPr eaLnBrk="1" hangingPunct="1"/>
            <a:r>
              <a:rPr lang="en-US" smtClean="0">
                <a:ea typeface="ＭＳ Ｐゴシック"/>
              </a:rPr>
              <a:t>This example also illustrates the common paradigm with functional programming- applying a series of nested function calls to some data to produce a desired result.</a:t>
            </a:r>
          </a:p>
          <a:p>
            <a:pPr eaLnBrk="1" hangingPunct="1"/>
            <a:endParaRPr lang="en-US" smtClean="0">
              <a:ea typeface="ＭＳ Ｐゴシック"/>
            </a:endParaRPr>
          </a:p>
          <a:p>
            <a:pPr eaLnBrk="1" hangingPunct="1"/>
            <a:r>
              <a:rPr lang="en-US" smtClean="0">
                <a:ea typeface="ＭＳ Ｐゴシック"/>
              </a:rPr>
              <a:t>Tuples are fixed-size and heterogeneous.</a:t>
            </a:r>
          </a:p>
          <a:p>
            <a:pPr eaLnBrk="1" hangingPunct="1"/>
            <a:r>
              <a:rPr lang="en-US" smtClean="0">
                <a:ea typeface="ＭＳ Ｐゴシック"/>
              </a:rPr>
              <a:t>Lists are variable-size and homogeneous.</a:t>
            </a:r>
          </a:p>
          <a:p>
            <a:pPr eaLnBrk="1" hangingPunct="1"/>
            <a:endParaRPr lang="en-US" smtClean="0">
              <a:ea typeface="ＭＳ Ｐゴシック"/>
            </a:endParaRPr>
          </a:p>
          <a:p>
            <a:pPr eaLnBrk="1" hangingPunct="1"/>
            <a:r>
              <a:rPr lang="en-US" smtClean="0">
                <a:ea typeface="ＭＳ Ｐゴシック"/>
              </a:rPr>
              <a:t>(x, y, z) is doing memory allocation.</a:t>
            </a:r>
          </a:p>
          <a:p>
            <a:pPr eaLnBrk="1" hangingPunct="1"/>
            <a:endParaRPr lang="en-US" smtClean="0">
              <a:ea typeface="ＭＳ Ｐゴシック"/>
            </a:endParaRPr>
          </a:p>
          <a:p>
            <a:pPr eaLnBrk="1" hangingPunct="1"/>
            <a:r>
              <a:rPr lang="en-US" smtClean="0">
                <a:ea typeface="ＭＳ Ｐゴシック"/>
              </a:rPr>
              <a:t>plus_first_two takes a tuple with a list and an int, and returns a tuple</a:t>
            </a:r>
          </a:p>
          <a:p>
            <a:pPr eaLnBrk="1" hangingPunct="1"/>
            <a:endParaRPr lang="en-US" smtClean="0">
              <a:ea typeface="ＭＳ Ｐゴシック"/>
            </a:endParaRPr>
          </a:p>
          <a:p>
            <a:pPr eaLnBrk="1" hangingPunct="1"/>
            <a:r>
              <a:rPr lang="en-US" smtClean="0">
                <a:ea typeface="ＭＳ Ｐゴシック"/>
              </a:rPr>
              <a:t>The comma will create a tuple (so you can have a tuple without parentheses).</a:t>
            </a:r>
          </a:p>
          <a:p>
            <a:pPr eaLnBrk="1" hangingPunct="1"/>
            <a:endParaRPr lang="en-US" smtClean="0">
              <a:ea typeface="ＭＳ Ｐゴシック"/>
            </a:endParaRPr>
          </a:p>
          <a:p>
            <a:pPr eaLnBrk="1" hangingPunct="1"/>
            <a:r>
              <a:rPr lang="en-US" smtClean="0">
                <a:ea typeface="ＭＳ Ｐゴシック"/>
              </a:rPr>
              <a:t>Why have tuples with tuple elements?  One reason is that functions can only take one argument- if you want to pass a tuple and other things to a function, you have to create a tuple of them (well, not really….)</a:t>
            </a:r>
          </a:p>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pPr defTabSz="966556"/>
            <a:fld id="{C5C2D8F4-09F8-45CB-9F77-54F7E2F080CC}" type="slidenum">
              <a:rPr lang="en-US" smtClean="0">
                <a:ea typeface="ＭＳ Ｐゴシック"/>
                <a:cs typeface="ＭＳ Ｐゴシック"/>
              </a:rPr>
              <a:pPr defTabSz="966556"/>
              <a:t>3</a:t>
            </a:fld>
            <a:endParaRPr lang="en-US" smtClean="0">
              <a:ea typeface="ＭＳ Ｐゴシック"/>
              <a:cs typeface="ＭＳ Ｐゴシック"/>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pPr eaLnBrk="1" hangingPunct="1"/>
            <a:r>
              <a:rPr lang="en-US" smtClean="0">
                <a:ea typeface="ＭＳ Ｐゴシック"/>
              </a:rPr>
              <a:t>Write [1;2;3;4] in the long form as 1::(2::(3::(4::[]))) and the answer is obvious: x = 1, _ = 2, y = (3::(4::[])), so the answer is </a:t>
            </a:r>
            <a:r>
              <a:rPr lang="en-US" sz="900">
                <a:solidFill>
                  <a:srgbClr val="0000FF"/>
                </a:solidFill>
                <a:latin typeface="Courier New" pitchFamily="49" charset="0"/>
                <a:ea typeface="ＭＳ Ｐゴシック"/>
              </a:rPr>
              <a:t>(1,[3;4]).</a:t>
            </a:r>
          </a:p>
          <a:p>
            <a:pPr eaLnBrk="1" hangingPunct="1"/>
            <a:endParaRPr lang="en-US" sz="900">
              <a:solidFill>
                <a:srgbClr val="0000FF"/>
              </a:solidFill>
              <a:latin typeface="Courier New" pitchFamily="49" charset="0"/>
              <a:ea typeface="ＭＳ Ｐゴシック"/>
            </a:endParaRPr>
          </a:p>
          <a:p>
            <a:pPr eaLnBrk="1" hangingPunct="1"/>
            <a:r>
              <a:rPr lang="en-US" sz="900">
                <a:solidFill>
                  <a:srgbClr val="0000FF"/>
                </a:solidFill>
                <a:latin typeface="Courier New" pitchFamily="49" charset="0"/>
                <a:ea typeface="ＭＳ Ｐゴシック"/>
              </a:rPr>
              <a:t>Note that the parentheses aren't required.</a:t>
            </a:r>
          </a:p>
          <a:p>
            <a:pPr eaLnBrk="1" hangingPunct="1"/>
            <a:endParaRPr lang="en-US" sz="900">
              <a:solidFill>
                <a:srgbClr val="0000FF"/>
              </a:solidFill>
              <a:latin typeface="Courier New" pitchFamily="49" charset="0"/>
              <a:ea typeface="ＭＳ Ｐゴシック"/>
            </a:endParaRPr>
          </a:p>
          <a:p>
            <a:pPr eaLnBrk="1" hangingPunct="1"/>
            <a:r>
              <a:rPr lang="en-US" sz="900">
                <a:solidFill>
                  <a:srgbClr val="0000FF"/>
                </a:solidFill>
                <a:latin typeface="Courier New" pitchFamily="49" charset="0"/>
                <a:ea typeface="ＭＳ Ｐゴシック"/>
              </a:rPr>
              <a:t>The point is that _ isn't like a * in a regular expression which can match with an arbitrary amount of a list, it matches with the first thing which matches.</a:t>
            </a:r>
          </a:p>
          <a:p>
            <a:pPr eaLnBrk="1" hangingPunct="1"/>
            <a:endParaRPr lang="en-US" sz="900">
              <a:solidFill>
                <a:srgbClr val="0000FF"/>
              </a:solidFill>
              <a:latin typeface="Courier New" pitchFamily="49" charset="0"/>
              <a:ea typeface="ＭＳ Ｐゴシック"/>
            </a:endParaRPr>
          </a:p>
          <a:p>
            <a:pPr eaLnBrk="1" hangingPunct="1"/>
            <a:r>
              <a:rPr lang="en-US" sz="900">
                <a:solidFill>
                  <a:srgbClr val="0000FF"/>
                </a:solidFill>
                <a:latin typeface="Courier New" pitchFamily="49" charset="0"/>
                <a:ea typeface="ＭＳ Ｐゴシック"/>
              </a:rPr>
              <a:t>Note that f [] and f [1] are both match errors.</a:t>
            </a:r>
          </a:p>
          <a:p>
            <a:pPr eaLnBrk="1" hangingPunct="1"/>
            <a:endParaRPr lang="en-US" sz="900">
              <a:solidFill>
                <a:srgbClr val="0000FF"/>
              </a:solidFill>
              <a:latin typeface="Courier New" pitchFamily="49" charset="0"/>
              <a:ea typeface="ＭＳ Ｐゴシック"/>
            </a:endParaRPr>
          </a:p>
          <a:p>
            <a:pPr eaLnBrk="1" hangingPunct="1"/>
            <a:r>
              <a:rPr lang="en-US" sz="900">
                <a:solidFill>
                  <a:srgbClr val="0000FF"/>
                </a:solidFill>
                <a:latin typeface="Courier New" pitchFamily="49" charset="0"/>
                <a:ea typeface="ＭＳ Ｐゴシック"/>
              </a:rPr>
              <a:t>A pattern must match the whole thing it's being matched against.</a:t>
            </a:r>
          </a:p>
          <a:p>
            <a:pPr eaLnBrk="1" hangingPunct="1"/>
            <a:endParaRPr lang="en-US" sz="900">
              <a:solidFill>
                <a:srgbClr val="0000FF"/>
              </a:solidFill>
              <a:latin typeface="Courier New" pitchFamily="49" charset="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pPr defTabSz="966556"/>
            <a:fld id="{3EBF4481-E077-4AFE-962E-6BE811EFA6CE}" type="slidenum">
              <a:rPr lang="en-US" smtClean="0">
                <a:ea typeface="ＭＳ Ｐゴシック"/>
                <a:cs typeface="ＭＳ Ｐゴシック"/>
              </a:rPr>
              <a:pPr defTabSz="966556"/>
              <a:t>4</a:t>
            </a:fld>
            <a:endParaRPr lang="en-US" smtClean="0">
              <a:ea typeface="ＭＳ Ｐゴシック"/>
              <a:cs typeface="ＭＳ Ｐゴシック"/>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r>
              <a:rPr lang="en-US" smtClean="0">
                <a:ea typeface="ＭＳ Ｐゴシック"/>
              </a:rPr>
              <a:t>Tuples are product types.</a:t>
            </a:r>
          </a:p>
          <a:p>
            <a:pPr eaLnBrk="1" hangingPunct="1"/>
            <a:endParaRPr lang="en-US" smtClean="0">
              <a:ea typeface="ＭＳ Ｐゴシック"/>
            </a:endParaRPr>
          </a:p>
          <a:p>
            <a:pPr eaLnBrk="1" hangingPunct="1"/>
            <a:r>
              <a:rPr lang="en-US" smtClean="0">
                <a:ea typeface="ＭＳ Ｐゴシック"/>
              </a:rPr>
              <a:t>Why do types matter?  Just like in C, where you can't pass one type of struct into a parameter of another structure type (unless you cast it, and probably die), you can't pass things intto parameters of incorrect types in OCaml, so you have to be able to figure out what things are what types.</a:t>
            </a:r>
          </a:p>
          <a:p>
            <a:pPr eaLnBrk="1" hangingPunct="1"/>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pPr defTabSz="966556"/>
            <a:fld id="{521EC177-92F0-4258-96C0-FB112387795C}" type="slidenum">
              <a:rPr lang="en-US" smtClean="0">
                <a:ea typeface="ＭＳ Ｐゴシック"/>
                <a:cs typeface="ＭＳ Ｐゴシック"/>
              </a:rPr>
              <a:pPr defTabSz="966556"/>
              <a:t>5</a:t>
            </a:fld>
            <a:endParaRPr lang="en-US" smtClean="0">
              <a:ea typeface="ＭＳ Ｐゴシック"/>
              <a:cs typeface="ＭＳ Ｐゴシック"/>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r>
              <a:rPr lang="en-US" smtClean="0">
                <a:ea typeface="ＭＳ Ｐゴシック"/>
              </a:rPr>
              <a:t>Lists can grow, but tuples are fixed size.</a:t>
            </a:r>
          </a:p>
          <a:p>
            <a:pPr eaLnBrk="1" hangingPunct="1"/>
            <a:endParaRPr lang="en-US" smtClean="0">
              <a:ea typeface="ＭＳ Ｐゴシック"/>
            </a:endParaRPr>
          </a:p>
          <a:p>
            <a:pPr eaLnBrk="1" hangingPunct="1"/>
            <a:r>
              <a:rPr lang="en-US" smtClean="0">
                <a:ea typeface="ＭＳ Ｐゴシック"/>
              </a:rPr>
              <a:t>So when a function's parameter is a tuple, you can always use the shorthand notation for match.</a:t>
            </a:r>
          </a:p>
          <a:p>
            <a:pPr eaLnBrk="1" hangingPunct="1"/>
            <a:endParaRPr lang="en-US" smtClean="0">
              <a:ea typeface="ＭＳ Ｐゴシック"/>
            </a:endParaRPr>
          </a:p>
          <a:p>
            <a:pPr eaLnBrk="1" hangingPunct="1"/>
            <a:r>
              <a:rPr lang="en-US" smtClean="0">
                <a:ea typeface="ＭＳ Ｐゴシック"/>
              </a:rPr>
              <a:t>Why would you need a match with only one case?  Match is not only for deciding which case should be returned, but also to break apart lists and tuples in order to access and use their components.</a:t>
            </a:r>
          </a:p>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pPr defTabSz="966556"/>
            <a:fld id="{93049078-37F3-4F66-83BD-140CD7E12EAF}" type="slidenum">
              <a:rPr lang="en-US" smtClean="0">
                <a:ea typeface="ＭＳ Ｐゴシック"/>
                <a:cs typeface="ＭＳ Ｐゴシック"/>
              </a:rPr>
              <a:pPr defTabSz="966556"/>
              <a:t>6</a:t>
            </a:fld>
            <a:endParaRPr lang="en-US" smtClean="0">
              <a:ea typeface="ＭＳ Ｐゴシック"/>
              <a:cs typeface="ＭＳ Ｐゴシック"/>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eaLnBrk="1" hangingPunct="1"/>
            <a:r>
              <a:rPr lang="en-US" smtClean="0">
                <a:ea typeface="ＭＳ Ｐゴシック"/>
              </a:rPr>
              <a:t>You can use declared types in type annotations.</a:t>
            </a:r>
          </a:p>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pPr defTabSz="966556"/>
            <a:fld id="{CFCF46AE-9316-4AFC-8B49-5C7BE9ACCC7E}" type="slidenum">
              <a:rPr lang="en-US" smtClean="0">
                <a:ea typeface="ＭＳ Ｐゴシック"/>
                <a:cs typeface="ＭＳ Ｐゴシック"/>
              </a:rPr>
              <a:pPr defTabSz="966556"/>
              <a:t>7</a:t>
            </a:fld>
            <a:endParaRPr lang="en-US" smtClean="0">
              <a:ea typeface="ＭＳ Ｐゴシック"/>
              <a:cs typeface="ＭＳ Ｐゴシック"/>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r>
              <a:rPr lang="en-US" smtClean="0">
                <a:ea typeface="ＭＳ Ｐゴシック"/>
              </a:rPr>
              <a:t>You can't have functions which work for lists of any type of thing in C without using void *.</a:t>
            </a:r>
          </a:p>
          <a:p>
            <a:pPr eaLnBrk="1" hangingPunct="1"/>
            <a:endParaRPr lang="en-US" smtClean="0">
              <a:ea typeface="ＭＳ Ｐゴシック"/>
            </a:endParaRPr>
          </a:p>
          <a:p>
            <a:pPr eaLnBrk="1" hangingPunct="1"/>
            <a:r>
              <a:rPr lang="en-US" smtClean="0">
                <a:ea typeface="ＭＳ Ｐゴシック"/>
              </a:rPr>
              <a:t>This is called parametric polymorphism.</a:t>
            </a:r>
          </a:p>
          <a:p>
            <a:pPr eaLnBrk="1" hangingPunct="1"/>
            <a:endParaRPr lang="en-US" smtClean="0">
              <a:ea typeface="ＭＳ Ｐゴシック"/>
            </a:endParaRPr>
          </a:p>
          <a:p>
            <a:pPr eaLnBrk="1" hangingPunct="1"/>
            <a:r>
              <a:rPr lang="en-US" smtClean="0">
                <a:ea typeface="ＭＳ Ｐゴシック"/>
              </a:rPr>
              <a:t>Nothing in the body of the function constrains or requires the parameter to have any particular type.</a:t>
            </a:r>
          </a:p>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pPr defTabSz="966556"/>
            <a:fld id="{5E50F4FD-E485-4D09-8857-C9839DA0963F}" type="slidenum">
              <a:rPr lang="en-US" smtClean="0">
                <a:ea typeface="ＭＳ Ｐゴシック"/>
                <a:cs typeface="ＭＳ Ｐゴシック"/>
              </a:rPr>
              <a:pPr defTabSz="966556"/>
              <a:t>8</a:t>
            </a:fld>
            <a:endParaRPr lang="en-US" smtClean="0">
              <a:ea typeface="ＭＳ Ｐゴシック"/>
              <a:cs typeface="ＭＳ Ｐゴシック"/>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r>
              <a:rPr lang="en-US" smtClean="0">
                <a:ea typeface="ＭＳ Ｐゴシック"/>
              </a:rPr>
              <a:t>Note that 'a and 'b could be the same type in swap, but they could also be different.</a:t>
            </a:r>
          </a:p>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pPr defTabSz="966556"/>
            <a:fld id="{496AB4F6-6453-4C59-9314-EBD39141D4F8}" type="slidenum">
              <a:rPr lang="en-US" smtClean="0">
                <a:ea typeface="ＭＳ Ｐゴシック"/>
                <a:cs typeface="ＭＳ Ｐゴシック"/>
              </a:rPr>
              <a:pPr defTabSz="966556"/>
              <a:t>9</a:t>
            </a:fld>
            <a:endParaRPr lang="en-US" smtClean="0">
              <a:ea typeface="ＭＳ Ｐゴシック"/>
              <a:cs typeface="ＭＳ Ｐゴシック"/>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r>
              <a:rPr lang="en-US" smtClean="0">
                <a:ea typeface="ＭＳ Ｐゴシック"/>
              </a:rPr>
              <a:t>Everything in OCaml is an expression and everything has a value or evaluates to something.  Other non-functional langauges have this same property, for example Algol did.</a:t>
            </a:r>
          </a:p>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ea typeface="ＭＳ Ｐゴシック" charset="-128"/>
              <a:cs typeface="+mn-cs"/>
            </a:endParaRPr>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ea typeface="ＭＳ Ｐゴシック" charset="-128"/>
                <a:cs typeface="+mn-cs"/>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smtClean="0"/>
            </a:lvl1pPr>
          </a:lstStyle>
          <a:p>
            <a:pPr>
              <a:defRPr/>
            </a:pPr>
            <a:r>
              <a:rPr lang="en-US"/>
              <a:t>CMSC 330</a:t>
            </a:r>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88868BA3-5643-4255-8A41-90E0A2BE539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2BD715EF-F8DB-42F0-B657-D3A04FA61D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8237801F-7F49-45CD-B6E2-15CA4048E7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F6C68B72-6F35-4327-9DE5-40D3B93E2FB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8F7A9AF3-7551-41B2-B940-4EBA7320286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88C65F44-49F6-4595-BE66-56A0D83D34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A29D0C6C-1446-41B2-A046-32D3806C2D4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49956377-C0BC-4291-9A9F-32FE27F92AD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25559735-ADED-44B1-B0C5-D63593F80E1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A01D1993-96FB-4DA4-B67E-80DFC34325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DF01AFED-5BFC-48CF-893A-D99A8909F09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mn-cs"/>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charset="-128"/>
                <a:cs typeface="+mn-cs"/>
              </a:defRPr>
            </a:lvl1pPr>
          </a:lstStyle>
          <a:p>
            <a:pPr>
              <a:defRPr/>
            </a:pPr>
            <a:fld id="{3C36A565-DD64-4142-9A97-987BD5EC371B}"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ea typeface="ＭＳ Ｐゴシック" charset="-128"/>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a:solidFill>
            <a:srgbClr val="0000FF"/>
          </a:solidFill>
          <a:latin typeface="+mj-lt"/>
          <a:ea typeface="+mj-ea"/>
          <a:cs typeface="ＭＳ Ｐゴシック"/>
        </a:defRPr>
      </a:lvl1pPr>
      <a:lvl2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2pPr>
      <a:lvl3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3pPr>
      <a:lvl4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4pPr>
      <a:lvl5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5pPr>
      <a:lvl6pPr marL="457200" algn="l" rtl="0" fontAlgn="base">
        <a:spcBef>
          <a:spcPct val="0"/>
        </a:spcBef>
        <a:spcAft>
          <a:spcPct val="0"/>
        </a:spcAft>
        <a:defRPr sz="3600">
          <a:solidFill>
            <a:srgbClr val="0000FF"/>
          </a:solidFill>
          <a:latin typeface="Arial" charset="0"/>
          <a:ea typeface="ＭＳ Ｐゴシック" charset="-128"/>
        </a:defRPr>
      </a:lvl6pPr>
      <a:lvl7pPr marL="914400" algn="l" rtl="0" fontAlgn="base">
        <a:spcBef>
          <a:spcPct val="0"/>
        </a:spcBef>
        <a:spcAft>
          <a:spcPct val="0"/>
        </a:spcAft>
        <a:defRPr sz="3600">
          <a:solidFill>
            <a:srgbClr val="0000FF"/>
          </a:solidFill>
          <a:latin typeface="Arial" charset="0"/>
          <a:ea typeface="ＭＳ Ｐゴシック" charset="-128"/>
        </a:defRPr>
      </a:lvl7pPr>
      <a:lvl8pPr marL="1371600" algn="l" rtl="0" fontAlgn="base">
        <a:spcBef>
          <a:spcPct val="0"/>
        </a:spcBef>
        <a:spcAft>
          <a:spcPct val="0"/>
        </a:spcAft>
        <a:defRPr sz="3600">
          <a:solidFill>
            <a:srgbClr val="0000FF"/>
          </a:solidFill>
          <a:latin typeface="Arial" charset="0"/>
          <a:ea typeface="ＭＳ Ｐゴシック" charset="-128"/>
        </a:defRPr>
      </a:lvl8pPr>
      <a:lvl9pPr marL="1828800" algn="l" rtl="0" fontAlgn="base">
        <a:spcBef>
          <a:spcPct val="0"/>
        </a:spcBef>
        <a:spcAft>
          <a:spcPct val="0"/>
        </a:spcAft>
        <a:defRPr sz="3600">
          <a:solidFill>
            <a:srgbClr val="0000FF"/>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4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5362" name="Rectangle 6"/>
          <p:cNvSpPr>
            <a:spLocks noGrp="1" noChangeArrowheads="1"/>
          </p:cNvSpPr>
          <p:nvPr>
            <p:ph type="subTitle" idx="1"/>
          </p:nvPr>
        </p:nvSpPr>
        <p:spPr/>
        <p:txBody>
          <a:bodyPr/>
          <a:lstStyle/>
          <a:p>
            <a:pPr eaLnBrk="1" hangingPunct="1"/>
            <a:r>
              <a:rPr lang="en-US" smtClean="0"/>
              <a:t>Functional Programming with OCaml, con't.</a:t>
            </a:r>
          </a:p>
        </p:txBody>
      </p:sp>
      <p:sp>
        <p:nvSpPr>
          <p:cNvPr id="15363" name="Slide Number Placeholder 1"/>
          <p:cNvSpPr>
            <a:spLocks noGrp="1"/>
          </p:cNvSpPr>
          <p:nvPr>
            <p:ph type="sldNum" sz="quarter" idx="12"/>
          </p:nvPr>
        </p:nvSpPr>
        <p:spPr>
          <a:noFill/>
        </p:spPr>
        <p:txBody>
          <a:bodyPr/>
          <a:lstStyle/>
          <a:p>
            <a:fld id="{BA5287B9-33A6-41C4-8BF0-6D9093C4B267}" type="slidenum">
              <a:rPr lang="en-US" smtClean="0">
                <a:ea typeface="ＭＳ Ｐゴシック"/>
                <a:cs typeface="ＭＳ Ｐゴシック"/>
              </a:rPr>
              <a:pPr/>
              <a:t>1</a:t>
            </a:fld>
            <a:endParaRPr lang="en-US" smtClean="0">
              <a:ea typeface="ＭＳ Ｐゴシック"/>
              <a:cs typeface="ＭＳ Ｐゴシック"/>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4"/>
          <p:cNvSpPr>
            <a:spLocks noGrp="1"/>
          </p:cNvSpPr>
          <p:nvPr>
            <p:ph type="sldNum" sz="quarter" idx="11"/>
          </p:nvPr>
        </p:nvSpPr>
        <p:spPr>
          <a:noFill/>
        </p:spPr>
        <p:txBody>
          <a:bodyPr/>
          <a:lstStyle/>
          <a:p>
            <a:fld id="{86365887-D9CC-46EC-9B41-D425B555489C}" type="slidenum">
              <a:rPr lang="en-US" smtClean="0">
                <a:ea typeface="ＭＳ Ｐゴシック"/>
                <a:cs typeface="ＭＳ Ｐゴシック"/>
              </a:rPr>
              <a:pPr/>
              <a:t>10</a:t>
            </a:fld>
            <a:endParaRPr lang="en-US" smtClean="0">
              <a:ea typeface="ＭＳ Ｐゴシック"/>
              <a:cs typeface="ＭＳ Ｐゴシック"/>
            </a:endParaRPr>
          </a:p>
        </p:txBody>
      </p:sp>
      <p:sp>
        <p:nvSpPr>
          <p:cNvPr id="33794" name="Rectangle 2"/>
          <p:cNvSpPr>
            <a:spLocks noGrp="1" noChangeArrowheads="1"/>
          </p:cNvSpPr>
          <p:nvPr>
            <p:ph type="title"/>
          </p:nvPr>
        </p:nvSpPr>
        <p:spPr/>
        <p:txBody>
          <a:bodyPr/>
          <a:lstStyle/>
          <a:p>
            <a:pPr eaLnBrk="1" hangingPunct="1"/>
            <a:r>
              <a:rPr lang="en-US" smtClean="0"/>
              <a:t>Conditionals (cont’d)</a:t>
            </a:r>
          </a:p>
        </p:txBody>
      </p:sp>
      <p:sp>
        <p:nvSpPr>
          <p:cNvPr id="33795" name="Rectangle 3"/>
          <p:cNvSpPr>
            <a:spLocks noGrp="1" noChangeArrowheads="1"/>
          </p:cNvSpPr>
          <p:nvPr>
            <p:ph type="body" idx="1"/>
          </p:nvPr>
        </p:nvSpPr>
        <p:spPr/>
        <p:txBody>
          <a:bodyPr/>
          <a:lstStyle/>
          <a:p>
            <a:pPr eaLnBrk="1" hangingPunct="1"/>
            <a:r>
              <a:rPr lang="en-US" smtClean="0"/>
              <a:t>In OCaml, conditionals return a result</a:t>
            </a:r>
          </a:p>
          <a:p>
            <a:pPr lvl="1" eaLnBrk="1" hangingPunct="1"/>
            <a:r>
              <a:rPr lang="en-US" smtClean="0"/>
              <a:t>the value of whichever branch is true/false</a:t>
            </a:r>
          </a:p>
          <a:p>
            <a:pPr lvl="1" eaLnBrk="1" hangingPunct="1"/>
            <a:r>
              <a:rPr lang="en-US" smtClean="0"/>
              <a:t>like </a:t>
            </a:r>
            <a:r>
              <a:rPr lang="en-US" smtClean="0">
                <a:solidFill>
                  <a:srgbClr val="0000FF"/>
                </a:solidFill>
              </a:rPr>
              <a:t>? :</a:t>
            </a:r>
            <a:r>
              <a:rPr lang="en-US" smtClean="0"/>
              <a:t> in C, Ruby, and Java</a:t>
            </a:r>
          </a:p>
          <a:p>
            <a:pPr lvl="2" eaLnBrk="1" hangingPunct="1">
              <a:buFontTx/>
              <a:buNone/>
            </a:pPr>
            <a:r>
              <a:rPr lang="en-US" sz="1800" b="1" smtClean="0">
                <a:solidFill>
                  <a:srgbClr val="0000FF"/>
                </a:solidFill>
                <a:latin typeface="Courier New" pitchFamily="49" charset="0"/>
              </a:rPr>
              <a:t>#</a:t>
            </a:r>
            <a:r>
              <a:rPr lang="en-US" sz="1800" b="1" smtClean="0">
                <a:latin typeface="Courier New" pitchFamily="49" charset="0"/>
              </a:rPr>
              <a:t> if 7 &gt; 42 then "hello" else "goodbye";;</a:t>
            </a:r>
          </a:p>
          <a:p>
            <a:pPr lvl="2" eaLnBrk="1" hangingPunct="1">
              <a:buFontTx/>
              <a:buNone/>
            </a:pPr>
            <a:r>
              <a:rPr lang="en-US" sz="1800" b="1" smtClean="0">
                <a:solidFill>
                  <a:srgbClr val="0000FF"/>
                </a:solidFill>
                <a:latin typeface="Courier New" pitchFamily="49" charset="0"/>
              </a:rPr>
              <a:t>- : string = "goodbye"</a:t>
            </a:r>
          </a:p>
          <a:p>
            <a:pPr lvl="2" eaLnBrk="1" hangingPunct="1">
              <a:buFontTx/>
              <a:buNone/>
            </a:pPr>
            <a:r>
              <a:rPr lang="en-US" sz="1800" b="1" smtClean="0">
                <a:solidFill>
                  <a:srgbClr val="0000FF"/>
                </a:solidFill>
                <a:latin typeface="Courier New" pitchFamily="49" charset="0"/>
              </a:rPr>
              <a:t>#</a:t>
            </a:r>
            <a:r>
              <a:rPr lang="en-US" sz="1800" b="1" smtClean="0">
                <a:latin typeface="Courier New" pitchFamily="49" charset="0"/>
              </a:rPr>
              <a:t> let x = if true then 3 else 4;;</a:t>
            </a:r>
          </a:p>
          <a:p>
            <a:pPr lvl="2" eaLnBrk="1" hangingPunct="1">
              <a:buFontTx/>
              <a:buNone/>
            </a:pPr>
            <a:r>
              <a:rPr lang="en-US" sz="1800" b="1" smtClean="0">
                <a:solidFill>
                  <a:srgbClr val="0000FF"/>
                </a:solidFill>
                <a:latin typeface="Courier New" pitchFamily="49" charset="0"/>
              </a:rPr>
              <a:t>x : int = 3</a:t>
            </a:r>
          </a:p>
          <a:p>
            <a:pPr lvl="2" eaLnBrk="1" hangingPunct="1">
              <a:buFontTx/>
              <a:buNone/>
            </a:pPr>
            <a:r>
              <a:rPr lang="en-US" sz="1800" b="1" smtClean="0">
                <a:solidFill>
                  <a:srgbClr val="0000FF"/>
                </a:solidFill>
                <a:latin typeface="Courier New" pitchFamily="49" charset="0"/>
              </a:rPr>
              <a:t>#</a:t>
            </a:r>
            <a:r>
              <a:rPr lang="en-US" sz="1800" b="1" smtClean="0">
                <a:latin typeface="Courier New" pitchFamily="49" charset="0"/>
              </a:rPr>
              <a:t> if false then 3 else 3.0;;</a:t>
            </a:r>
          </a:p>
          <a:p>
            <a:pPr lvl="2" eaLnBrk="1" hangingPunct="1">
              <a:buFontTx/>
              <a:buNone/>
            </a:pPr>
            <a:r>
              <a:rPr lang="en-US" sz="1800" b="1" smtClean="0">
                <a:solidFill>
                  <a:srgbClr val="0000FF"/>
                </a:solidFill>
                <a:latin typeface="Courier New" pitchFamily="49" charset="0"/>
              </a:rPr>
              <a:t>This expression has type float but is here used with type int</a:t>
            </a:r>
            <a:endParaRPr lang="en-US" smtClean="0"/>
          </a:p>
          <a:p>
            <a:pPr eaLnBrk="1" hangingPunct="1"/>
            <a:r>
              <a:rPr lang="en-US" smtClean="0"/>
              <a:t>Putting this together with what we’ve seen earlier, can you write </a:t>
            </a:r>
            <a:r>
              <a:rPr lang="en-US" smtClean="0">
                <a:solidFill>
                  <a:srgbClr val="0000FF"/>
                </a:solidFill>
              </a:rPr>
              <a:t>fact</a:t>
            </a:r>
            <a:r>
              <a:rPr lang="en-US" smtClean="0"/>
              <a:t>, the factorial function?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4"/>
          <p:cNvSpPr>
            <a:spLocks noGrp="1"/>
          </p:cNvSpPr>
          <p:nvPr>
            <p:ph type="sldNum" sz="quarter" idx="11"/>
          </p:nvPr>
        </p:nvSpPr>
        <p:spPr>
          <a:noFill/>
        </p:spPr>
        <p:txBody>
          <a:bodyPr/>
          <a:lstStyle/>
          <a:p>
            <a:fld id="{88F32EC1-A32B-4CB2-A005-C6EF4B54670B}" type="slidenum">
              <a:rPr lang="en-US" smtClean="0">
                <a:ea typeface="ＭＳ Ｐゴシック"/>
                <a:cs typeface="ＭＳ Ｐゴシック"/>
              </a:rPr>
              <a:pPr/>
              <a:t>11</a:t>
            </a:fld>
            <a:endParaRPr lang="en-US" smtClean="0">
              <a:ea typeface="ＭＳ Ｐゴシック"/>
              <a:cs typeface="ＭＳ Ｐゴシック"/>
            </a:endParaRPr>
          </a:p>
        </p:txBody>
      </p:sp>
      <p:sp>
        <p:nvSpPr>
          <p:cNvPr id="35842" name="Rectangle 2"/>
          <p:cNvSpPr>
            <a:spLocks noGrp="1" noChangeArrowheads="1"/>
          </p:cNvSpPr>
          <p:nvPr>
            <p:ph type="title"/>
          </p:nvPr>
        </p:nvSpPr>
        <p:spPr/>
        <p:txBody>
          <a:bodyPr/>
          <a:lstStyle/>
          <a:p>
            <a:pPr eaLnBrk="1" hangingPunct="1"/>
            <a:r>
              <a:rPr lang="en-US" smtClean="0"/>
              <a:t>The Factorial Function</a:t>
            </a:r>
          </a:p>
        </p:txBody>
      </p:sp>
      <p:sp>
        <p:nvSpPr>
          <p:cNvPr id="35843" name="Rectangle 3"/>
          <p:cNvSpPr>
            <a:spLocks noGrp="1" noChangeArrowheads="1"/>
          </p:cNvSpPr>
          <p:nvPr>
            <p:ph type="body" idx="1"/>
          </p:nvPr>
        </p:nvSpPr>
        <p:spPr>
          <a:xfrm>
            <a:off x="457200" y="3276600"/>
            <a:ext cx="8153400" cy="3124200"/>
          </a:xfrm>
        </p:spPr>
        <p:txBody>
          <a:bodyPr/>
          <a:lstStyle/>
          <a:p>
            <a:pPr eaLnBrk="1" hangingPunct="1"/>
            <a:r>
              <a:rPr lang="en-US" smtClean="0"/>
              <a:t>Notice no return statements</a:t>
            </a:r>
          </a:p>
          <a:p>
            <a:pPr lvl="1" eaLnBrk="1" hangingPunct="1"/>
            <a:r>
              <a:rPr lang="en-US" smtClean="0"/>
              <a:t>So this is pretty much how it needs to be written</a:t>
            </a:r>
          </a:p>
          <a:p>
            <a:pPr eaLnBrk="1" hangingPunct="1"/>
            <a:r>
              <a:rPr lang="en-US" smtClean="0"/>
              <a:t>The </a:t>
            </a:r>
            <a:r>
              <a:rPr lang="en-US" smtClean="0">
                <a:solidFill>
                  <a:srgbClr val="0000FF"/>
                </a:solidFill>
              </a:rPr>
              <a:t>rec</a:t>
            </a:r>
            <a:r>
              <a:rPr lang="en-US" smtClean="0"/>
              <a:t> part means “define a recursive function”</a:t>
            </a:r>
          </a:p>
          <a:p>
            <a:pPr lvl="1" eaLnBrk="1" hangingPunct="1"/>
            <a:r>
              <a:rPr lang="en-US" smtClean="0"/>
              <a:t>this is special for technical reasons</a:t>
            </a:r>
          </a:p>
          <a:p>
            <a:pPr lvl="1" eaLnBrk="1" hangingPunct="1"/>
            <a:r>
              <a:rPr lang="en-US" smtClean="0">
                <a:solidFill>
                  <a:srgbClr val="0000FF"/>
                </a:solidFill>
              </a:rPr>
              <a:t>let x = e1 in e2</a:t>
            </a:r>
            <a:r>
              <a:rPr lang="en-US" smtClean="0"/>
              <a:t>		</a:t>
            </a:r>
            <a:r>
              <a:rPr lang="en-US" smtClean="0">
                <a:solidFill>
                  <a:srgbClr val="0000FF"/>
                </a:solidFill>
              </a:rPr>
              <a:t>x</a:t>
            </a:r>
            <a:r>
              <a:rPr lang="en-US" smtClean="0"/>
              <a:t> in scope within </a:t>
            </a:r>
            <a:r>
              <a:rPr lang="en-US" smtClean="0">
                <a:solidFill>
                  <a:srgbClr val="0000FF"/>
                </a:solidFill>
              </a:rPr>
              <a:t>e2</a:t>
            </a:r>
            <a:endParaRPr lang="en-US" smtClean="0"/>
          </a:p>
          <a:p>
            <a:pPr lvl="1" eaLnBrk="1" hangingPunct="1"/>
            <a:r>
              <a:rPr lang="en-US" smtClean="0">
                <a:solidFill>
                  <a:srgbClr val="0000FF"/>
                </a:solidFill>
              </a:rPr>
              <a:t>let rec x = e1 in e2</a:t>
            </a:r>
            <a:r>
              <a:rPr lang="en-US" smtClean="0"/>
              <a:t>	</a:t>
            </a:r>
            <a:r>
              <a:rPr lang="en-US" smtClean="0">
                <a:solidFill>
                  <a:srgbClr val="0000FF"/>
                </a:solidFill>
              </a:rPr>
              <a:t>x</a:t>
            </a:r>
            <a:r>
              <a:rPr lang="en-US" smtClean="0"/>
              <a:t> in scope within </a:t>
            </a:r>
            <a:r>
              <a:rPr lang="en-US" smtClean="0">
                <a:solidFill>
                  <a:srgbClr val="0000FF"/>
                </a:solidFill>
              </a:rPr>
              <a:t>e2</a:t>
            </a:r>
            <a:r>
              <a:rPr lang="en-US" smtClean="0"/>
              <a:t> </a:t>
            </a:r>
            <a:r>
              <a:rPr lang="en-US" i="1" smtClean="0"/>
              <a:t>and </a:t>
            </a:r>
            <a:r>
              <a:rPr lang="en-US" i="1" smtClean="0">
                <a:solidFill>
                  <a:srgbClr val="0000FF"/>
                </a:solidFill>
              </a:rPr>
              <a:t>e1</a:t>
            </a:r>
            <a:endParaRPr lang="en-US" smtClean="0"/>
          </a:p>
          <a:p>
            <a:pPr lvl="2" eaLnBrk="1" hangingPunct="1"/>
            <a:r>
              <a:rPr lang="en-US" smtClean="0"/>
              <a:t>OCaml will complain if you use </a:t>
            </a:r>
            <a:r>
              <a:rPr lang="en-US" smtClean="0">
                <a:solidFill>
                  <a:srgbClr val="0000FF"/>
                </a:solidFill>
              </a:rPr>
              <a:t>let</a:t>
            </a:r>
            <a:r>
              <a:rPr lang="en-US" smtClean="0"/>
              <a:t> instead of </a:t>
            </a:r>
            <a:r>
              <a:rPr lang="en-US" smtClean="0">
                <a:solidFill>
                  <a:srgbClr val="0000FF"/>
                </a:solidFill>
              </a:rPr>
              <a:t>let rec</a:t>
            </a:r>
            <a:r>
              <a:rPr lang="en-US" smtClean="0"/>
              <a:t> </a:t>
            </a:r>
          </a:p>
        </p:txBody>
      </p:sp>
      <p:sp>
        <p:nvSpPr>
          <p:cNvPr id="35844" name="Text Box 4"/>
          <p:cNvSpPr txBox="1">
            <a:spLocks noChangeArrowheads="1"/>
          </p:cNvSpPr>
          <p:nvPr/>
        </p:nvSpPr>
        <p:spPr bwMode="auto">
          <a:xfrm>
            <a:off x="1828800" y="1600200"/>
            <a:ext cx="6096000" cy="147796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fact n =</a:t>
            </a:r>
          </a:p>
          <a:p>
            <a:pPr eaLnBrk="0" hangingPunct="0"/>
            <a:r>
              <a:rPr lang="en-US" sz="1800" b="1">
                <a:latin typeface="Courier New" pitchFamily="49" charset="0"/>
              </a:rPr>
              <a:t>  if n = 0 then</a:t>
            </a:r>
          </a:p>
          <a:p>
            <a:pPr eaLnBrk="0" hangingPunct="0"/>
            <a:r>
              <a:rPr lang="en-US" sz="1800" b="1">
                <a:latin typeface="Courier New" pitchFamily="49" charset="0"/>
              </a:rPr>
              <a:t>     1</a:t>
            </a:r>
          </a:p>
          <a:p>
            <a:pPr eaLnBrk="0" hangingPunct="0"/>
            <a:r>
              <a:rPr lang="en-US" sz="1800" b="1">
                <a:latin typeface="Courier New" pitchFamily="49" charset="0"/>
              </a:rPr>
              <a:t>  else</a:t>
            </a:r>
          </a:p>
          <a:p>
            <a:pPr eaLnBrk="0" hangingPunct="0"/>
            <a:r>
              <a:rPr lang="en-US" sz="1800" b="1">
                <a:latin typeface="Courier New" pitchFamily="49" charset="0"/>
              </a:rPr>
              <a:t>     n * fact (n-1);;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Slide Number Placeholder 4"/>
          <p:cNvSpPr>
            <a:spLocks noGrp="1"/>
          </p:cNvSpPr>
          <p:nvPr>
            <p:ph type="sldNum" sz="quarter" idx="11"/>
          </p:nvPr>
        </p:nvSpPr>
        <p:spPr>
          <a:noFill/>
        </p:spPr>
        <p:txBody>
          <a:bodyPr/>
          <a:lstStyle/>
          <a:p>
            <a:fld id="{889D9DC1-912D-4513-901C-9237611055FB}" type="slidenum">
              <a:rPr lang="en-US" smtClean="0">
                <a:ea typeface="ＭＳ Ｐゴシック"/>
                <a:cs typeface="ＭＳ Ｐゴシック"/>
              </a:rPr>
              <a:pPr/>
              <a:t>12</a:t>
            </a:fld>
            <a:endParaRPr lang="en-US" smtClean="0">
              <a:ea typeface="ＭＳ Ｐゴシック"/>
              <a:cs typeface="ＭＳ Ｐゴシック"/>
            </a:endParaRPr>
          </a:p>
        </p:txBody>
      </p:sp>
      <p:sp>
        <p:nvSpPr>
          <p:cNvPr id="37890" name="Rectangle 2"/>
          <p:cNvSpPr>
            <a:spLocks noGrp="1" noChangeArrowheads="1"/>
          </p:cNvSpPr>
          <p:nvPr>
            <p:ph type="title"/>
          </p:nvPr>
        </p:nvSpPr>
        <p:spPr/>
        <p:txBody>
          <a:bodyPr/>
          <a:lstStyle/>
          <a:p>
            <a:pPr eaLnBrk="1" hangingPunct="1"/>
            <a:r>
              <a:rPr lang="en-US" smtClean="0"/>
              <a:t>More examples of let</a:t>
            </a:r>
          </a:p>
        </p:txBody>
      </p:sp>
      <p:sp>
        <p:nvSpPr>
          <p:cNvPr id="337923" name="Rectangle 3"/>
          <p:cNvSpPr>
            <a:spLocks noGrp="1" noChangeArrowheads="1"/>
          </p:cNvSpPr>
          <p:nvPr>
            <p:ph type="body" idx="1"/>
          </p:nvPr>
        </p:nvSpPr>
        <p:spPr>
          <a:xfrm>
            <a:off x="457200" y="1524000"/>
            <a:ext cx="8382000" cy="4876800"/>
          </a:xfrm>
        </p:spPr>
        <p:txBody>
          <a:bodyPr/>
          <a:lstStyle/>
          <a:p>
            <a:pPr eaLnBrk="1" hangingPunct="1">
              <a:spcBef>
                <a:spcPct val="50000"/>
              </a:spcBef>
            </a:pPr>
            <a:r>
              <a:rPr lang="en-US" sz="2000" b="1" smtClean="0">
                <a:solidFill>
                  <a:srgbClr val="0000FF"/>
                </a:solidFill>
                <a:latin typeface="Courier New" pitchFamily="49" charset="0"/>
              </a:rPr>
              <a:t>let x = 1 in x ; x;;  (* error, x is unbound *)</a:t>
            </a:r>
          </a:p>
          <a:p>
            <a:pPr eaLnBrk="1" hangingPunct="1">
              <a:spcBef>
                <a:spcPct val="50000"/>
              </a:spcBef>
            </a:pPr>
            <a:r>
              <a:rPr lang="en-US" sz="2000" b="1" smtClean="0">
                <a:solidFill>
                  <a:srgbClr val="0000FF"/>
                </a:solidFill>
                <a:latin typeface="Courier New" pitchFamily="49" charset="0"/>
              </a:rPr>
              <a:t>let x = x in x;;      (* error, x is unbound *)</a:t>
            </a:r>
          </a:p>
          <a:p>
            <a:pPr eaLnBrk="1" hangingPunct="1">
              <a:spcBef>
                <a:spcPct val="50000"/>
              </a:spcBef>
            </a:pPr>
            <a:r>
              <a:rPr lang="en-US" sz="2000" b="1" smtClean="0">
                <a:solidFill>
                  <a:srgbClr val="0000FF"/>
                </a:solidFill>
                <a:latin typeface="Courier New" pitchFamily="49" charset="0"/>
              </a:rPr>
              <a:t>let x = 4;</a:t>
            </a:r>
          </a:p>
          <a:p>
            <a:pPr eaLnBrk="1" hangingPunct="1">
              <a:spcBef>
                <a:spcPct val="50000"/>
              </a:spcBef>
              <a:buFontTx/>
              <a:buNone/>
            </a:pPr>
            <a:r>
              <a:rPr lang="en-US" sz="2000" b="1" smtClean="0">
                <a:solidFill>
                  <a:srgbClr val="0000FF"/>
                </a:solidFill>
                <a:latin typeface="Courier New" pitchFamily="49" charset="0"/>
              </a:rPr>
              <a:t>	let x = x + 1 in x;;  (* 5 *)</a:t>
            </a:r>
          </a:p>
          <a:p>
            <a:pPr eaLnBrk="1" hangingPunct="1">
              <a:spcBef>
                <a:spcPct val="50000"/>
              </a:spcBef>
            </a:pPr>
            <a:r>
              <a:rPr lang="en-US" sz="2000" b="1" smtClean="0">
                <a:solidFill>
                  <a:srgbClr val="0000FF"/>
                </a:solidFill>
                <a:latin typeface="Courier New" pitchFamily="49" charset="0"/>
              </a:rPr>
              <a:t>let fn n = 10;;</a:t>
            </a:r>
          </a:p>
          <a:p>
            <a:pPr eaLnBrk="1" hangingPunct="1">
              <a:spcBef>
                <a:spcPct val="50000"/>
              </a:spcBef>
              <a:buFontTx/>
              <a:buNone/>
            </a:pPr>
            <a:r>
              <a:rPr lang="en-US" sz="2000" b="1" smtClean="0">
                <a:solidFill>
                  <a:srgbClr val="0000FF"/>
                </a:solidFill>
                <a:latin typeface="Courier New" pitchFamily="49" charset="0"/>
              </a:rPr>
              <a:t>	let fn n = if n = 0 then 1 else n * fn (n – 1);;</a:t>
            </a:r>
          </a:p>
          <a:p>
            <a:pPr eaLnBrk="1" hangingPunct="1">
              <a:spcBef>
                <a:spcPct val="50000"/>
              </a:spcBef>
              <a:buFontTx/>
              <a:buNone/>
            </a:pPr>
            <a:r>
              <a:rPr lang="en-US" sz="2000" b="1" smtClean="0">
                <a:solidFill>
                  <a:srgbClr val="0000FF"/>
                </a:solidFill>
                <a:latin typeface="Courier New" pitchFamily="49" charset="0"/>
              </a:rPr>
              <a:t>	fn 0;; (* 1 *)</a:t>
            </a:r>
          </a:p>
          <a:p>
            <a:pPr eaLnBrk="1" hangingPunct="1">
              <a:spcBef>
                <a:spcPct val="50000"/>
              </a:spcBef>
              <a:buFontTx/>
              <a:buNone/>
            </a:pPr>
            <a:r>
              <a:rPr lang="en-US" sz="2000" b="1" smtClean="0">
                <a:solidFill>
                  <a:srgbClr val="0000FF"/>
                </a:solidFill>
                <a:latin typeface="Courier New" pitchFamily="49" charset="0"/>
              </a:rPr>
              <a:t>	fn 1;; (* 10 *)</a:t>
            </a:r>
          </a:p>
          <a:p>
            <a:pPr eaLnBrk="1" hangingPunct="1"/>
            <a:r>
              <a:rPr lang="en-US" sz="2000" b="1" smtClean="0">
                <a:solidFill>
                  <a:srgbClr val="0000FF"/>
                </a:solidFill>
                <a:latin typeface="Courier New" pitchFamily="49" charset="0"/>
              </a:rPr>
              <a:t>let fn x = fn x;;     (* error since fn is not                      				   already defined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Slide Number Placeholder 4"/>
          <p:cNvSpPr>
            <a:spLocks noGrp="1"/>
          </p:cNvSpPr>
          <p:nvPr>
            <p:ph type="sldNum" sz="quarter" idx="11"/>
          </p:nvPr>
        </p:nvSpPr>
        <p:spPr>
          <a:noFill/>
        </p:spPr>
        <p:txBody>
          <a:bodyPr/>
          <a:lstStyle/>
          <a:p>
            <a:fld id="{F19417F9-75B6-46A1-BB7C-111B6648C7FC}" type="slidenum">
              <a:rPr lang="en-US" smtClean="0">
                <a:ea typeface="ＭＳ Ｐゴシック"/>
                <a:cs typeface="ＭＳ Ｐゴシック"/>
              </a:rPr>
              <a:pPr/>
              <a:t>13</a:t>
            </a:fld>
            <a:endParaRPr lang="en-US" smtClean="0">
              <a:ea typeface="ＭＳ Ｐゴシック"/>
              <a:cs typeface="ＭＳ Ｐゴシック"/>
            </a:endParaRPr>
          </a:p>
        </p:txBody>
      </p:sp>
      <p:sp>
        <p:nvSpPr>
          <p:cNvPr id="39938" name="Rectangle 2"/>
          <p:cNvSpPr>
            <a:spLocks noGrp="1" noChangeArrowheads="1"/>
          </p:cNvSpPr>
          <p:nvPr>
            <p:ph type="title"/>
          </p:nvPr>
        </p:nvSpPr>
        <p:spPr/>
        <p:txBody>
          <a:bodyPr/>
          <a:lstStyle/>
          <a:p>
            <a:pPr eaLnBrk="1" hangingPunct="1"/>
            <a:r>
              <a:rPr lang="en-US" smtClean="0"/>
              <a:t>Recursion = Looping</a:t>
            </a:r>
          </a:p>
        </p:txBody>
      </p:sp>
      <p:sp>
        <p:nvSpPr>
          <p:cNvPr id="39939" name="Rectangle 3"/>
          <p:cNvSpPr>
            <a:spLocks noGrp="1" noChangeArrowheads="1"/>
          </p:cNvSpPr>
          <p:nvPr>
            <p:ph type="body" idx="1"/>
          </p:nvPr>
        </p:nvSpPr>
        <p:spPr/>
        <p:txBody>
          <a:bodyPr/>
          <a:lstStyle/>
          <a:p>
            <a:pPr eaLnBrk="1" hangingPunct="1"/>
            <a:r>
              <a:rPr lang="en-US" smtClean="0"/>
              <a:t>Recursion is essentially the only way to iterate</a:t>
            </a:r>
          </a:p>
          <a:p>
            <a:pPr lvl="1" eaLnBrk="1" hangingPunct="1"/>
            <a:r>
              <a:rPr lang="en-US" smtClean="0"/>
              <a:t>(the only way we’re going to talk about)</a:t>
            </a:r>
          </a:p>
          <a:p>
            <a:pPr lvl="1" eaLnBrk="1" hangingPunct="1"/>
            <a:endParaRPr lang="en-US" smtClean="0"/>
          </a:p>
          <a:p>
            <a:pPr eaLnBrk="1" hangingPunct="1"/>
            <a:r>
              <a:rPr lang="en-US" smtClean="0"/>
              <a:t>Another example</a:t>
            </a:r>
          </a:p>
        </p:txBody>
      </p:sp>
      <p:sp>
        <p:nvSpPr>
          <p:cNvPr id="39940" name="Text Box 4"/>
          <p:cNvSpPr txBox="1">
            <a:spLocks noChangeArrowheads="1"/>
          </p:cNvSpPr>
          <p:nvPr/>
        </p:nvSpPr>
        <p:spPr bwMode="auto">
          <a:xfrm>
            <a:off x="1828800" y="3581400"/>
            <a:ext cx="60960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print_up_to (n, m) =</a:t>
            </a:r>
          </a:p>
          <a:p>
            <a:pPr eaLnBrk="0" hangingPunct="0"/>
            <a:r>
              <a:rPr lang="en-US" sz="1800" b="1">
                <a:latin typeface="Courier New" pitchFamily="49" charset="0"/>
              </a:rPr>
              <a:t>  print_int n; print_string "\n";</a:t>
            </a:r>
          </a:p>
          <a:p>
            <a:pPr eaLnBrk="0" hangingPunct="0"/>
            <a:r>
              <a:rPr lang="en-US" sz="1800" b="1">
                <a:latin typeface="Courier New" pitchFamily="49" charset="0"/>
              </a:rPr>
              <a:t>  if n &lt; m then print_up_to (n + 1, 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Slide Number Placeholder 4"/>
          <p:cNvSpPr>
            <a:spLocks noGrp="1"/>
          </p:cNvSpPr>
          <p:nvPr>
            <p:ph type="sldNum" sz="quarter" idx="11"/>
          </p:nvPr>
        </p:nvSpPr>
        <p:spPr>
          <a:noFill/>
        </p:spPr>
        <p:txBody>
          <a:bodyPr/>
          <a:lstStyle/>
          <a:p>
            <a:fld id="{9B8CEF25-D41F-4F47-8D60-E5B1CDD771AC}" type="slidenum">
              <a:rPr lang="en-US" smtClean="0">
                <a:ea typeface="ＭＳ Ｐゴシック"/>
                <a:cs typeface="ＭＳ Ｐゴシック"/>
              </a:rPr>
              <a:pPr/>
              <a:t>14</a:t>
            </a:fld>
            <a:endParaRPr lang="en-US" smtClean="0">
              <a:ea typeface="ＭＳ Ｐゴシック"/>
              <a:cs typeface="ＭＳ Ｐゴシック"/>
            </a:endParaRPr>
          </a:p>
        </p:txBody>
      </p:sp>
      <p:sp>
        <p:nvSpPr>
          <p:cNvPr id="41986" name="Rectangle 2"/>
          <p:cNvSpPr>
            <a:spLocks noGrp="1" noChangeArrowheads="1"/>
          </p:cNvSpPr>
          <p:nvPr>
            <p:ph type="title"/>
          </p:nvPr>
        </p:nvSpPr>
        <p:spPr/>
        <p:txBody>
          <a:bodyPr/>
          <a:lstStyle/>
          <a:p>
            <a:pPr eaLnBrk="1" hangingPunct="1"/>
            <a:r>
              <a:rPr lang="en-US" smtClean="0"/>
              <a:t>Lists and Recursion</a:t>
            </a:r>
          </a:p>
        </p:txBody>
      </p:sp>
      <p:sp>
        <p:nvSpPr>
          <p:cNvPr id="70659" name="Rectangle 3"/>
          <p:cNvSpPr>
            <a:spLocks noGrp="1" noChangeArrowheads="1"/>
          </p:cNvSpPr>
          <p:nvPr>
            <p:ph type="body" idx="1"/>
          </p:nvPr>
        </p:nvSpPr>
        <p:spPr/>
        <p:txBody>
          <a:bodyPr/>
          <a:lstStyle/>
          <a:p>
            <a:pPr eaLnBrk="1" hangingPunct="1"/>
            <a:r>
              <a:rPr lang="en-US" smtClean="0"/>
              <a:t>Lists have a recursive structure</a:t>
            </a:r>
          </a:p>
          <a:p>
            <a:pPr lvl="1" eaLnBrk="1" hangingPunct="1"/>
            <a:r>
              <a:rPr lang="en-US" smtClean="0"/>
              <a:t>and so most functions over lists will be recursive</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r>
              <a:rPr lang="en-US" smtClean="0"/>
              <a:t>this is just like an inductive definition</a:t>
            </a:r>
          </a:p>
          <a:p>
            <a:pPr lvl="2" eaLnBrk="1" hangingPunct="1"/>
            <a:r>
              <a:rPr lang="en-US" i="1" smtClean="0"/>
              <a:t>the length of the empty list is zero</a:t>
            </a:r>
            <a:endParaRPr lang="en-US" smtClean="0"/>
          </a:p>
          <a:p>
            <a:pPr lvl="2" eaLnBrk="1" hangingPunct="1"/>
            <a:r>
              <a:rPr lang="en-US" i="1" smtClean="0"/>
              <a:t>the length of a nonempty list is 1 plus the length of its tail</a:t>
            </a:r>
          </a:p>
          <a:p>
            <a:pPr lvl="1" eaLnBrk="1" hangingPunct="1"/>
            <a:r>
              <a:rPr lang="en-US" smtClean="0"/>
              <a:t>type of </a:t>
            </a:r>
            <a:r>
              <a:rPr lang="en-US" smtClean="0">
                <a:solidFill>
                  <a:srgbClr val="0000FF"/>
                </a:solidFill>
              </a:rPr>
              <a:t>length</a:t>
            </a:r>
            <a:r>
              <a:rPr lang="en-US" smtClean="0"/>
              <a:t>?</a:t>
            </a:r>
            <a:endParaRPr lang="en-US" smtClean="0">
              <a:solidFill>
                <a:srgbClr val="0000FF"/>
              </a:solidFill>
            </a:endParaRPr>
          </a:p>
          <a:p>
            <a:pPr eaLnBrk="1" hangingPunct="1"/>
            <a:endParaRPr lang="en-US" smtClean="0"/>
          </a:p>
        </p:txBody>
      </p:sp>
      <p:sp>
        <p:nvSpPr>
          <p:cNvPr id="70661" name="Text Box 5"/>
          <p:cNvSpPr txBox="1">
            <a:spLocks noChangeArrowheads="1"/>
          </p:cNvSpPr>
          <p:nvPr/>
        </p:nvSpPr>
        <p:spPr bwMode="auto">
          <a:xfrm>
            <a:off x="1752600" y="2743200"/>
            <a:ext cx="60960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length l = match l with</a:t>
            </a:r>
          </a:p>
          <a:p>
            <a:pPr eaLnBrk="0" hangingPunct="0"/>
            <a:r>
              <a:rPr lang="en-US" sz="1800" b="1">
                <a:latin typeface="Courier New" pitchFamily="49" charset="0"/>
              </a:rPr>
              <a:t>    [] -&gt; 0</a:t>
            </a:r>
          </a:p>
          <a:p>
            <a:pPr eaLnBrk="0" hangingPunct="0"/>
            <a:r>
              <a:rPr lang="en-US" sz="1800" b="1">
                <a:latin typeface="Courier New" pitchFamily="49" charset="0"/>
              </a:rPr>
              <a:t>  | (_::t) -&gt; 1 + (length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6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06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Slide Number Placeholder 4"/>
          <p:cNvSpPr>
            <a:spLocks noGrp="1"/>
          </p:cNvSpPr>
          <p:nvPr>
            <p:ph type="sldNum" sz="quarter" idx="11"/>
          </p:nvPr>
        </p:nvSpPr>
        <p:spPr>
          <a:noFill/>
        </p:spPr>
        <p:txBody>
          <a:bodyPr/>
          <a:lstStyle/>
          <a:p>
            <a:fld id="{67B74D39-2518-4F77-BB23-5021638C5524}" type="slidenum">
              <a:rPr lang="en-US" smtClean="0">
                <a:ea typeface="ＭＳ Ｐゴシック"/>
                <a:cs typeface="ＭＳ Ｐゴシック"/>
              </a:rPr>
              <a:pPr/>
              <a:t>15</a:t>
            </a:fld>
            <a:endParaRPr lang="en-US" smtClean="0">
              <a:ea typeface="ＭＳ Ｐゴシック"/>
              <a:cs typeface="ＭＳ Ｐゴシック"/>
            </a:endParaRPr>
          </a:p>
        </p:txBody>
      </p:sp>
      <p:sp>
        <p:nvSpPr>
          <p:cNvPr id="44034" name="Rectangle 2"/>
          <p:cNvSpPr>
            <a:spLocks noGrp="1" noChangeArrowheads="1"/>
          </p:cNvSpPr>
          <p:nvPr>
            <p:ph type="title"/>
          </p:nvPr>
        </p:nvSpPr>
        <p:spPr/>
        <p:txBody>
          <a:bodyPr/>
          <a:lstStyle/>
          <a:p>
            <a:pPr eaLnBrk="1" hangingPunct="1"/>
            <a:r>
              <a:rPr lang="en-US" smtClean="0"/>
              <a:t>More Examples</a:t>
            </a:r>
          </a:p>
        </p:txBody>
      </p:sp>
      <p:sp>
        <p:nvSpPr>
          <p:cNvPr id="330755" name="Rectangle 3"/>
          <p:cNvSpPr>
            <a:spLocks noGrp="1" noChangeArrowheads="1"/>
          </p:cNvSpPr>
          <p:nvPr>
            <p:ph type="body" idx="1"/>
          </p:nvPr>
        </p:nvSpPr>
        <p:spPr>
          <a:xfrm>
            <a:off x="228600" y="1371600"/>
            <a:ext cx="8915400" cy="5105400"/>
          </a:xfrm>
        </p:spPr>
        <p:txBody>
          <a:bodyPr/>
          <a:lstStyle/>
          <a:p>
            <a:pPr marL="533400" indent="-533400" eaLnBrk="1" hangingPunct="1">
              <a:buFontTx/>
              <a:buNone/>
            </a:pPr>
            <a:r>
              <a:rPr lang="en-US" sz="2000" b="1" smtClean="0">
                <a:latin typeface="Courier New" pitchFamily="49" charset="0"/>
              </a:rPr>
              <a:t>sum l (* return the sum of the elements in list l *)</a:t>
            </a:r>
            <a:r>
              <a:rPr lang="en-US" sz="2400" b="1" smtClean="0">
                <a:solidFill>
                  <a:srgbClr val="0000FF"/>
                </a:solidFill>
                <a:latin typeface="Courier New" pitchFamily="49" charset="0"/>
              </a:rPr>
              <a:t> </a:t>
            </a:r>
          </a:p>
          <a:p>
            <a:pPr marL="914400" lvl="1" indent="-457200" eaLnBrk="1" hangingPunct="1">
              <a:buFontTx/>
              <a:buNone/>
            </a:pPr>
            <a:r>
              <a:rPr lang="en-US" sz="2000" b="1" smtClean="0">
                <a:solidFill>
                  <a:srgbClr val="0000FF"/>
                </a:solidFill>
                <a:latin typeface="Courier New" pitchFamily="49" charset="0"/>
              </a:rPr>
              <a:t>let rec sum l = match l with</a:t>
            </a:r>
          </a:p>
          <a:p>
            <a:pPr marL="914400" lvl="1" indent="-457200" eaLnBrk="1" hangingPunct="1">
              <a:buFontTx/>
              <a:buNone/>
            </a:pPr>
            <a:r>
              <a:rPr lang="en-US" sz="2000" b="1" smtClean="0">
                <a:solidFill>
                  <a:srgbClr val="0000FF"/>
                </a:solidFill>
                <a:latin typeface="Courier New" pitchFamily="49" charset="0"/>
              </a:rPr>
              <a:t>    [] -&gt; 0</a:t>
            </a:r>
          </a:p>
          <a:p>
            <a:pPr marL="914400" lvl="1" indent="-457200" eaLnBrk="1" hangingPunct="1">
              <a:buFontTx/>
              <a:buNone/>
            </a:pPr>
            <a:r>
              <a:rPr lang="en-US" sz="2000" b="1" smtClean="0">
                <a:solidFill>
                  <a:srgbClr val="0000FF"/>
                </a:solidFill>
                <a:latin typeface="Courier New" pitchFamily="49" charset="0"/>
              </a:rPr>
              <a:t>  | (h::t) -&gt; h + (sum t)</a:t>
            </a:r>
          </a:p>
          <a:p>
            <a:pPr marL="533400" indent="-533400" eaLnBrk="1" hangingPunct="1">
              <a:buFontTx/>
              <a:buNone/>
            </a:pPr>
            <a:endParaRPr lang="en-US" sz="2000" b="1" smtClean="0">
              <a:solidFill>
                <a:srgbClr val="0000FF"/>
              </a:solidFill>
              <a:latin typeface="Courier New" pitchFamily="49" charset="0"/>
            </a:endParaRPr>
          </a:p>
          <a:p>
            <a:pPr marL="533400" indent="-533400" eaLnBrk="1" hangingPunct="1">
              <a:buFontTx/>
              <a:buNone/>
            </a:pPr>
            <a:r>
              <a:rPr lang="en-US" sz="2000" b="1" smtClean="0">
                <a:latin typeface="Courier New" pitchFamily="49" charset="0"/>
              </a:rPr>
              <a:t>negate l (* return new list with negated elements of l *)</a:t>
            </a:r>
          </a:p>
          <a:p>
            <a:pPr marL="533400" indent="-533400" eaLnBrk="1" hangingPunct="1">
              <a:buFontTx/>
              <a:buNone/>
            </a:pPr>
            <a:r>
              <a:rPr lang="en-US" sz="2000" b="1" smtClean="0">
                <a:solidFill>
                  <a:srgbClr val="0000FF"/>
                </a:solidFill>
                <a:latin typeface="Courier New" pitchFamily="49" charset="0"/>
              </a:rPr>
              <a:t>    let rec negate l = match l with</a:t>
            </a:r>
          </a:p>
          <a:p>
            <a:pPr marL="533400" indent="-533400" eaLnBrk="1" hangingPunct="1">
              <a:buFontTx/>
              <a:buNone/>
            </a:pPr>
            <a:r>
              <a:rPr lang="en-US" sz="2000" b="1" smtClean="0">
                <a:solidFill>
                  <a:srgbClr val="0000FF"/>
                </a:solidFill>
                <a:latin typeface="Courier New" pitchFamily="49" charset="0"/>
              </a:rPr>
              <a:t>       [] -&gt; []</a:t>
            </a:r>
          </a:p>
          <a:p>
            <a:pPr marL="533400" indent="-533400" eaLnBrk="1" hangingPunct="1">
              <a:buFontTx/>
              <a:buNone/>
            </a:pPr>
            <a:r>
              <a:rPr lang="en-US" sz="2000" b="1" smtClean="0">
                <a:solidFill>
                  <a:srgbClr val="0000FF"/>
                </a:solidFill>
                <a:latin typeface="Courier New" pitchFamily="49" charset="0"/>
              </a:rPr>
              <a:t>     | (h::t) -&gt; (-h) :: (negate t)</a:t>
            </a:r>
          </a:p>
          <a:p>
            <a:pPr marL="533400" indent="-533400" eaLnBrk="1" hangingPunct="1"/>
            <a:endParaRPr lang="en-US" sz="2000" b="1" smtClean="0">
              <a:latin typeface="Courier New" pitchFamily="49" charset="0"/>
            </a:endParaRPr>
          </a:p>
          <a:p>
            <a:pPr marL="533400" indent="-533400" eaLnBrk="1" hangingPunct="1">
              <a:buFontTx/>
              <a:buNone/>
            </a:pPr>
            <a:r>
              <a:rPr lang="en-US" sz="2000" b="1" smtClean="0">
                <a:latin typeface="Courier New" pitchFamily="49" charset="0"/>
              </a:rPr>
              <a:t>last l  (* return last element of nonempty list l *)</a:t>
            </a:r>
            <a:endParaRPr lang="en-US" sz="2000" b="1" smtClean="0">
              <a:solidFill>
                <a:srgbClr val="0000FF"/>
              </a:solidFill>
              <a:latin typeface="Courier New" pitchFamily="49" charset="0"/>
            </a:endParaRPr>
          </a:p>
          <a:p>
            <a:pPr marL="914400" lvl="1" indent="-457200" eaLnBrk="1" hangingPunct="1">
              <a:buFontTx/>
              <a:buNone/>
            </a:pPr>
            <a:r>
              <a:rPr lang="en-US" sz="1800" b="1" smtClean="0">
                <a:solidFill>
                  <a:srgbClr val="0000FF"/>
                </a:solidFill>
                <a:latin typeface="Courier New" pitchFamily="49" charset="0"/>
              </a:rPr>
              <a:t>let rec last l = match l with</a:t>
            </a:r>
          </a:p>
          <a:p>
            <a:pPr marL="914400" lvl="1" indent="-457200" eaLnBrk="1" hangingPunct="1">
              <a:buFontTx/>
              <a:buNone/>
            </a:pPr>
            <a:r>
              <a:rPr lang="en-US" sz="1800" b="1" smtClean="0">
                <a:solidFill>
                  <a:srgbClr val="0000FF"/>
                </a:solidFill>
                <a:latin typeface="Courier New" pitchFamily="49" charset="0"/>
              </a:rPr>
              <a:t>    [h] -&gt; h</a:t>
            </a:r>
          </a:p>
          <a:p>
            <a:pPr marL="914400" lvl="1" indent="-457200" eaLnBrk="1" hangingPunct="1">
              <a:buFontTx/>
              <a:buNone/>
            </a:pPr>
            <a:r>
              <a:rPr lang="en-US" sz="1800" b="1" smtClean="0">
                <a:solidFill>
                  <a:srgbClr val="0000FF"/>
                </a:solidFill>
                <a:latin typeface="Courier New" pitchFamily="49" charset="0"/>
              </a:rPr>
              <a:t>  | (h::t) -&gt; last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07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075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075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075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075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07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07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07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075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075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075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Slide Number Placeholder 4"/>
          <p:cNvSpPr>
            <a:spLocks noGrp="1"/>
          </p:cNvSpPr>
          <p:nvPr>
            <p:ph type="sldNum" sz="quarter" idx="11"/>
          </p:nvPr>
        </p:nvSpPr>
        <p:spPr>
          <a:noFill/>
        </p:spPr>
        <p:txBody>
          <a:bodyPr/>
          <a:lstStyle/>
          <a:p>
            <a:fld id="{9204B46C-C97D-439B-85BD-9325C4A677D7}" type="slidenum">
              <a:rPr lang="en-US" smtClean="0">
                <a:ea typeface="ＭＳ Ｐゴシック"/>
                <a:cs typeface="ＭＳ Ｐゴシック"/>
              </a:rPr>
              <a:pPr/>
              <a:t>16</a:t>
            </a:fld>
            <a:endParaRPr lang="en-US" smtClean="0">
              <a:ea typeface="ＭＳ Ｐゴシック"/>
              <a:cs typeface="ＭＳ Ｐゴシック"/>
            </a:endParaRPr>
          </a:p>
        </p:txBody>
      </p:sp>
      <p:sp>
        <p:nvSpPr>
          <p:cNvPr id="46082" name="Rectangle 2"/>
          <p:cNvSpPr>
            <a:spLocks noGrp="1" noChangeArrowheads="1"/>
          </p:cNvSpPr>
          <p:nvPr>
            <p:ph type="title"/>
          </p:nvPr>
        </p:nvSpPr>
        <p:spPr/>
        <p:txBody>
          <a:bodyPr/>
          <a:lstStyle/>
          <a:p>
            <a:pPr eaLnBrk="1" hangingPunct="1"/>
            <a:r>
              <a:rPr lang="en-US" smtClean="0"/>
              <a:t>More Examples (cont’d)</a:t>
            </a:r>
          </a:p>
        </p:txBody>
      </p:sp>
      <p:sp>
        <p:nvSpPr>
          <p:cNvPr id="332803" name="Rectangle 3"/>
          <p:cNvSpPr>
            <a:spLocks noGrp="1" noChangeArrowheads="1"/>
          </p:cNvSpPr>
          <p:nvPr>
            <p:ph type="body" idx="1"/>
          </p:nvPr>
        </p:nvSpPr>
        <p:spPr>
          <a:xfrm>
            <a:off x="457200" y="1524000"/>
            <a:ext cx="8534400" cy="5029200"/>
          </a:xfrm>
        </p:spPr>
        <p:txBody>
          <a:bodyPr/>
          <a:lstStyle/>
          <a:p>
            <a:pPr eaLnBrk="1" hangingPunct="1">
              <a:buFontTx/>
              <a:buNone/>
            </a:pPr>
            <a:r>
              <a:rPr lang="en-US" sz="2000" b="1" smtClean="0">
                <a:latin typeface="Courier New" pitchFamily="49" charset="0"/>
              </a:rPr>
              <a:t>(* return a list containing all the elements in the list l followed by all the elements in list m *)</a:t>
            </a:r>
          </a:p>
          <a:p>
            <a:pPr eaLnBrk="1" hangingPunct="1">
              <a:buFontTx/>
              <a:buNone/>
            </a:pPr>
            <a:r>
              <a:rPr lang="en-US" sz="2000" b="1" smtClean="0">
                <a:latin typeface="Courier New" pitchFamily="49" charset="0"/>
              </a:rPr>
              <a:t>append (l, m)</a:t>
            </a:r>
          </a:p>
          <a:p>
            <a:pPr lvl="1" eaLnBrk="1" hangingPunct="1">
              <a:buFontTx/>
              <a:buNone/>
            </a:pPr>
            <a:r>
              <a:rPr lang="en-US" sz="2000" b="1" smtClean="0">
                <a:solidFill>
                  <a:srgbClr val="0000FF"/>
                </a:solidFill>
                <a:latin typeface="Courier New" pitchFamily="49" charset="0"/>
              </a:rPr>
              <a:t>let rec append (l, m) = match l with</a:t>
            </a:r>
          </a:p>
          <a:p>
            <a:pPr lvl="1" eaLnBrk="1" hangingPunct="1">
              <a:buFontTx/>
              <a:buNone/>
            </a:pPr>
            <a:r>
              <a:rPr lang="en-US" sz="2000" b="1" smtClean="0">
                <a:solidFill>
                  <a:srgbClr val="0000FF"/>
                </a:solidFill>
                <a:latin typeface="Courier New" pitchFamily="49" charset="0"/>
              </a:rPr>
              <a:t>   [] -&gt; m</a:t>
            </a:r>
          </a:p>
          <a:p>
            <a:pPr lvl="1" eaLnBrk="1" hangingPunct="1">
              <a:buFontTx/>
              <a:buNone/>
            </a:pPr>
            <a:r>
              <a:rPr lang="en-US" sz="2000" b="1" smtClean="0">
                <a:solidFill>
                  <a:srgbClr val="0000FF"/>
                </a:solidFill>
                <a:latin typeface="Courier New" pitchFamily="49" charset="0"/>
              </a:rPr>
              <a:t> | (h::t) -&gt; h::(append (t, m))</a:t>
            </a:r>
            <a:endParaRPr lang="en-US" sz="2000" b="1" smtClean="0">
              <a:latin typeface="Courier New" pitchFamily="49" charset="0"/>
            </a:endParaRPr>
          </a:p>
          <a:p>
            <a:pPr eaLnBrk="1" hangingPunct="1">
              <a:buFontTx/>
              <a:buNone/>
            </a:pPr>
            <a:endParaRPr lang="en-US" sz="2000" b="1" smtClean="0">
              <a:latin typeface="Courier New" pitchFamily="49" charset="0"/>
            </a:endParaRPr>
          </a:p>
          <a:p>
            <a:pPr eaLnBrk="1" hangingPunct="1">
              <a:buFontTx/>
              <a:buNone/>
            </a:pPr>
            <a:r>
              <a:rPr lang="en-US" sz="2000" b="1" smtClean="0">
                <a:latin typeface="Courier New" pitchFamily="49" charset="0"/>
              </a:rPr>
              <a:t>rev l (* return reverse of list l; hint: use append *)</a:t>
            </a:r>
          </a:p>
          <a:p>
            <a:pPr lvl="1" eaLnBrk="1" hangingPunct="1">
              <a:buFontTx/>
              <a:buNone/>
            </a:pPr>
            <a:r>
              <a:rPr lang="en-US" sz="2000" b="1" smtClean="0">
                <a:solidFill>
                  <a:srgbClr val="0000FF"/>
                </a:solidFill>
                <a:latin typeface="Courier New" pitchFamily="49" charset="0"/>
              </a:rPr>
              <a:t>let rec rev l = match l with</a:t>
            </a:r>
          </a:p>
          <a:p>
            <a:pPr lvl="1" eaLnBrk="1" hangingPunct="1">
              <a:buFontTx/>
              <a:buNone/>
            </a:pPr>
            <a:r>
              <a:rPr lang="en-US" sz="2000" b="1" smtClean="0">
                <a:solidFill>
                  <a:srgbClr val="0000FF"/>
                </a:solidFill>
                <a:latin typeface="Courier New" pitchFamily="49" charset="0"/>
              </a:rPr>
              <a:t>    [] -&gt; []</a:t>
            </a:r>
          </a:p>
          <a:p>
            <a:pPr lvl="1" eaLnBrk="1" hangingPunct="1">
              <a:buFontTx/>
              <a:buNone/>
            </a:pPr>
            <a:r>
              <a:rPr lang="en-US" sz="2000" b="1" smtClean="0">
                <a:solidFill>
                  <a:srgbClr val="0000FF"/>
                </a:solidFill>
                <a:latin typeface="Courier New" pitchFamily="49" charset="0"/>
              </a:rPr>
              <a:t>  | (h::t) -&gt; append ((rev t), [h])</a:t>
            </a:r>
          </a:p>
          <a:p>
            <a:pPr lvl="1" eaLnBrk="1" hangingPunct="1">
              <a:buFontTx/>
              <a:buNone/>
            </a:pPr>
            <a:endParaRPr lang="en-US" sz="2000" b="1" smtClean="0">
              <a:solidFill>
                <a:srgbClr val="0000FF"/>
              </a:solidFill>
              <a:latin typeface="Courier New" pitchFamily="49" charset="0"/>
            </a:endParaRPr>
          </a:p>
          <a:p>
            <a:pPr eaLnBrk="1" hangingPunct="1"/>
            <a:r>
              <a:rPr lang="en-US" sz="2400" b="1" smtClean="0">
                <a:latin typeface="Courier New" pitchFamily="49" charset="0"/>
              </a:rPr>
              <a:t>rev </a:t>
            </a:r>
            <a:r>
              <a:rPr lang="en-US" sz="2400" smtClean="0"/>
              <a:t>takes </a:t>
            </a:r>
            <a:r>
              <a:rPr lang="en-US" sz="2400" smtClean="0">
                <a:solidFill>
                  <a:srgbClr val="0000FF"/>
                </a:solidFill>
              </a:rPr>
              <a:t>O(n</a:t>
            </a:r>
            <a:r>
              <a:rPr lang="en-US" sz="2400" baseline="30000" smtClean="0">
                <a:solidFill>
                  <a:srgbClr val="0000FF"/>
                </a:solidFill>
              </a:rPr>
              <a:t>2</a:t>
            </a:r>
            <a:r>
              <a:rPr lang="en-US" sz="2400" smtClean="0">
                <a:solidFill>
                  <a:srgbClr val="0000FF"/>
                </a:solidFill>
              </a:rPr>
              <a:t>)</a:t>
            </a:r>
            <a:r>
              <a:rPr lang="en-US" sz="2400" smtClean="0"/>
              <a:t> time.  Can you do better?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28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280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280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280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280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280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280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280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28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Slide Number Placeholder 4"/>
          <p:cNvSpPr>
            <a:spLocks noGrp="1"/>
          </p:cNvSpPr>
          <p:nvPr>
            <p:ph type="sldNum" sz="quarter" idx="11"/>
          </p:nvPr>
        </p:nvSpPr>
        <p:spPr>
          <a:noFill/>
        </p:spPr>
        <p:txBody>
          <a:bodyPr/>
          <a:lstStyle/>
          <a:p>
            <a:fld id="{0D0F776E-1E40-4B01-8C24-6B6A96139C84}" type="slidenum">
              <a:rPr lang="en-US" smtClean="0">
                <a:ea typeface="ＭＳ Ｐゴシック"/>
                <a:cs typeface="ＭＳ Ｐゴシック"/>
              </a:rPr>
              <a:pPr/>
              <a:t>17</a:t>
            </a:fld>
            <a:endParaRPr lang="en-US" smtClean="0">
              <a:ea typeface="ＭＳ Ｐゴシック"/>
              <a:cs typeface="ＭＳ Ｐゴシック"/>
            </a:endParaRPr>
          </a:p>
        </p:txBody>
      </p:sp>
      <p:sp>
        <p:nvSpPr>
          <p:cNvPr id="48130" name="Rectangle 2"/>
          <p:cNvSpPr>
            <a:spLocks noGrp="1" noChangeArrowheads="1"/>
          </p:cNvSpPr>
          <p:nvPr>
            <p:ph type="title"/>
          </p:nvPr>
        </p:nvSpPr>
        <p:spPr/>
        <p:txBody>
          <a:bodyPr/>
          <a:lstStyle/>
          <a:p>
            <a:pPr eaLnBrk="1" hangingPunct="1"/>
            <a:r>
              <a:rPr lang="en-US" smtClean="0"/>
              <a:t>A More Clever Version of Reverse</a:t>
            </a:r>
          </a:p>
        </p:txBody>
      </p:sp>
      <p:sp>
        <p:nvSpPr>
          <p:cNvPr id="138243" name="Rectangle 3"/>
          <p:cNvSpPr>
            <a:spLocks noGrp="1" noChangeArrowheads="1"/>
          </p:cNvSpPr>
          <p:nvPr>
            <p:ph type="body" idx="1"/>
          </p:nvPr>
        </p:nvSpPr>
        <p:spPr/>
        <p:txBody>
          <a:bodyPr/>
          <a:lstStyle/>
          <a:p>
            <a:pPr lvl="1" eaLnBrk="1" hangingPunct="1">
              <a:buFontTx/>
              <a:buNone/>
            </a:pPr>
            <a:r>
              <a:rPr lang="en-US" sz="2000" b="1" smtClean="0">
                <a:solidFill>
                  <a:srgbClr val="0000FF"/>
                </a:solidFill>
                <a:latin typeface="Courier New" pitchFamily="49" charset="0"/>
              </a:rPr>
              <a:t>let rec rev_helper (l, a) = match l with</a:t>
            </a:r>
          </a:p>
          <a:p>
            <a:pPr lvl="1" eaLnBrk="1" hangingPunct="1">
              <a:buFontTx/>
              <a:buNone/>
            </a:pPr>
            <a:r>
              <a:rPr lang="en-US" sz="2000" b="1" smtClean="0">
                <a:solidFill>
                  <a:srgbClr val="0000FF"/>
                </a:solidFill>
                <a:latin typeface="Courier New" pitchFamily="49" charset="0"/>
              </a:rPr>
              <a:t>    [] -&gt; a</a:t>
            </a:r>
          </a:p>
          <a:p>
            <a:pPr lvl="1" eaLnBrk="1" hangingPunct="1">
              <a:buFontTx/>
              <a:buNone/>
            </a:pPr>
            <a:r>
              <a:rPr lang="en-US" sz="2000" b="1" smtClean="0">
                <a:solidFill>
                  <a:srgbClr val="0000FF"/>
                </a:solidFill>
                <a:latin typeface="Courier New" pitchFamily="49" charset="0"/>
              </a:rPr>
              <a:t>  | (h::t) -&gt; rev_helper (t, (h::a))</a:t>
            </a:r>
          </a:p>
          <a:p>
            <a:pPr lvl="1" eaLnBrk="1" hangingPunct="1">
              <a:buFontTx/>
              <a:buNone/>
            </a:pPr>
            <a:r>
              <a:rPr lang="en-US" sz="2000" b="1" smtClean="0">
                <a:solidFill>
                  <a:srgbClr val="0000FF"/>
                </a:solidFill>
                <a:latin typeface="Courier New" pitchFamily="49" charset="0"/>
              </a:rPr>
              <a:t>let rev l = rev_helper (l, [])</a:t>
            </a:r>
          </a:p>
          <a:p>
            <a:pPr lvl="1" eaLnBrk="1" hangingPunct="1"/>
            <a:endParaRPr lang="en-US" smtClean="0">
              <a:solidFill>
                <a:srgbClr val="0000FF"/>
              </a:solidFill>
            </a:endParaRPr>
          </a:p>
          <a:p>
            <a:pPr eaLnBrk="1" hangingPunct="1"/>
            <a:r>
              <a:rPr lang="en-US" smtClean="0"/>
              <a:t>Let’s give it a try</a:t>
            </a:r>
          </a:p>
          <a:p>
            <a:pPr lvl="1" eaLnBrk="1" hangingPunct="1">
              <a:buFontTx/>
              <a:buNone/>
            </a:pPr>
            <a:r>
              <a:rPr lang="en-US" sz="2000" b="1" smtClean="0">
                <a:solidFill>
                  <a:srgbClr val="0000FF"/>
                </a:solidFill>
                <a:latin typeface="Courier New" pitchFamily="49" charset="0"/>
              </a:rPr>
              <a:t>rev [1; 2; 3] →</a:t>
            </a:r>
          </a:p>
          <a:p>
            <a:pPr lvl="1" eaLnBrk="1" hangingPunct="1">
              <a:buFontTx/>
              <a:buNone/>
            </a:pPr>
            <a:r>
              <a:rPr lang="en-US" sz="2000" b="1" smtClean="0">
                <a:solidFill>
                  <a:srgbClr val="0000FF"/>
                </a:solidFill>
                <a:latin typeface="Courier New" pitchFamily="49" charset="0"/>
              </a:rPr>
              <a:t>rev_helper ([1;2;3], []) →</a:t>
            </a:r>
          </a:p>
          <a:p>
            <a:pPr lvl="1" eaLnBrk="1" hangingPunct="1">
              <a:buFontTx/>
              <a:buNone/>
            </a:pPr>
            <a:r>
              <a:rPr lang="en-US" sz="2000" b="1" smtClean="0">
                <a:solidFill>
                  <a:srgbClr val="0000FF"/>
                </a:solidFill>
                <a:latin typeface="Courier New" pitchFamily="49" charset="0"/>
              </a:rPr>
              <a:t>rev_helper ([2;3], [1]) →</a:t>
            </a:r>
          </a:p>
          <a:p>
            <a:pPr lvl="1" eaLnBrk="1" hangingPunct="1">
              <a:buFontTx/>
              <a:buNone/>
            </a:pPr>
            <a:r>
              <a:rPr lang="en-US" sz="2000" b="1" smtClean="0">
                <a:solidFill>
                  <a:srgbClr val="0000FF"/>
                </a:solidFill>
                <a:latin typeface="Courier New" pitchFamily="49" charset="0"/>
              </a:rPr>
              <a:t>rev_helper ([3], [2;1]) →</a:t>
            </a:r>
          </a:p>
          <a:p>
            <a:pPr lvl="1" eaLnBrk="1" hangingPunct="1">
              <a:buFontTx/>
              <a:buNone/>
            </a:pPr>
            <a:r>
              <a:rPr lang="en-US" sz="2000" b="1" smtClean="0">
                <a:solidFill>
                  <a:srgbClr val="0000FF"/>
                </a:solidFill>
                <a:latin typeface="Courier New" pitchFamily="49" charset="0"/>
              </a:rPr>
              <a:t>rev_helper ([], [3;2;1]) →</a:t>
            </a:r>
          </a:p>
          <a:p>
            <a:pPr lvl="1" eaLnBrk="1" hangingPunct="1">
              <a:buFontTx/>
              <a:buNone/>
            </a:pPr>
            <a:r>
              <a:rPr lang="en-US" sz="2000" b="1" smtClean="0">
                <a:solidFill>
                  <a:srgbClr val="0000FF"/>
                </a:solidFill>
                <a:latin typeface="Courier New" pitchFamily="49" charset="0"/>
              </a:rPr>
              <a:t>[3;2;1]</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24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824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824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824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824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824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8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Slide Number Placeholder 4"/>
          <p:cNvSpPr>
            <a:spLocks noGrp="1"/>
          </p:cNvSpPr>
          <p:nvPr>
            <p:ph type="sldNum" sz="quarter" idx="11"/>
          </p:nvPr>
        </p:nvSpPr>
        <p:spPr>
          <a:noFill/>
        </p:spPr>
        <p:txBody>
          <a:bodyPr/>
          <a:lstStyle/>
          <a:p>
            <a:fld id="{C1509E9F-E7E1-4C5D-93BB-C6FCFA5F66CF}" type="slidenum">
              <a:rPr lang="en-US" smtClean="0">
                <a:ea typeface="ＭＳ Ｐゴシック"/>
                <a:cs typeface="ＭＳ Ｐゴシック"/>
              </a:rPr>
              <a:pPr/>
              <a:t>2</a:t>
            </a:fld>
            <a:endParaRPr lang="en-US" smtClean="0">
              <a:ea typeface="ＭＳ Ｐゴシック"/>
              <a:cs typeface="ＭＳ Ｐゴシック"/>
            </a:endParaRPr>
          </a:p>
        </p:txBody>
      </p:sp>
      <p:sp>
        <p:nvSpPr>
          <p:cNvPr id="17410" name="Rectangle 2"/>
          <p:cNvSpPr>
            <a:spLocks noGrp="1" noChangeArrowheads="1"/>
          </p:cNvSpPr>
          <p:nvPr>
            <p:ph type="title"/>
          </p:nvPr>
        </p:nvSpPr>
        <p:spPr/>
        <p:txBody>
          <a:bodyPr/>
          <a:lstStyle/>
          <a:p>
            <a:pPr eaLnBrk="1" hangingPunct="1"/>
            <a:r>
              <a:rPr lang="en-US" smtClean="0"/>
              <a:t>Examples with Tuples</a:t>
            </a:r>
          </a:p>
        </p:txBody>
      </p:sp>
      <p:sp>
        <p:nvSpPr>
          <p:cNvPr id="105475" name="Rectangle 3"/>
          <p:cNvSpPr>
            <a:spLocks noGrp="1" noChangeArrowheads="1"/>
          </p:cNvSpPr>
          <p:nvPr>
            <p:ph type="body" idx="1"/>
          </p:nvPr>
        </p:nvSpPr>
        <p:spPr>
          <a:xfrm>
            <a:off x="381000" y="1371600"/>
            <a:ext cx="8153400" cy="5257800"/>
          </a:xfrm>
        </p:spPr>
        <p:txBody>
          <a:bodyPr/>
          <a:lstStyle/>
          <a:p>
            <a:pPr eaLnBrk="1" hangingPunct="1"/>
            <a:r>
              <a:rPr lang="en-US" sz="1800" b="1" dirty="0" smtClean="0">
                <a:solidFill>
                  <a:srgbClr val="0000FF"/>
                </a:solidFill>
                <a:latin typeface="Courier New" pitchFamily="49" charset="0"/>
              </a:rPr>
              <a:t>let </a:t>
            </a:r>
            <a:r>
              <a:rPr lang="en-US" sz="1800" b="1" dirty="0" err="1" smtClean="0">
                <a:solidFill>
                  <a:srgbClr val="0000FF"/>
                </a:solidFill>
                <a:latin typeface="Courier New" pitchFamily="49" charset="0"/>
              </a:rPr>
              <a:t>plus_three</a:t>
            </a:r>
            <a:r>
              <a:rPr lang="en-US" sz="1800" b="1" dirty="0" smtClean="0">
                <a:solidFill>
                  <a:srgbClr val="0000FF"/>
                </a:solidFill>
                <a:latin typeface="Courier New" pitchFamily="49" charset="0"/>
              </a:rPr>
              <a:t> (x, y, z) = x + y + z</a:t>
            </a:r>
          </a:p>
          <a:p>
            <a:pPr eaLnBrk="1" hangingPunct="1">
              <a:buFontTx/>
              <a:buNone/>
            </a:pPr>
            <a:r>
              <a:rPr lang="en-US" sz="1800" b="1" dirty="0" smtClean="0">
                <a:solidFill>
                  <a:srgbClr val="0000FF"/>
                </a:solidFill>
                <a:latin typeface="Courier New" pitchFamily="49" charset="0"/>
              </a:rPr>
              <a:t>   let </a:t>
            </a:r>
            <a:r>
              <a:rPr lang="en-US" sz="1800" b="1" dirty="0" err="1" smtClean="0">
                <a:solidFill>
                  <a:srgbClr val="0000FF"/>
                </a:solidFill>
                <a:latin typeface="Courier New" pitchFamily="49" charset="0"/>
              </a:rPr>
              <a:t>add_one</a:t>
            </a:r>
            <a:r>
              <a:rPr lang="en-US" sz="1800" b="1" dirty="0" smtClean="0">
                <a:solidFill>
                  <a:srgbClr val="0000FF"/>
                </a:solidFill>
                <a:latin typeface="Courier New" pitchFamily="49" charset="0"/>
              </a:rPr>
              <a:t> (x, y, z) = (x+1, y+1, z+1)</a:t>
            </a:r>
          </a:p>
          <a:p>
            <a:pPr lvl="1" eaLnBrk="1" hangingPunct="1"/>
            <a:r>
              <a:rPr lang="en-US" sz="1800" b="1" dirty="0" err="1" smtClean="0">
                <a:solidFill>
                  <a:srgbClr val="0000FF"/>
                </a:solidFill>
                <a:latin typeface="Courier New" pitchFamily="49" charset="0"/>
              </a:rPr>
              <a:t>plus_three</a:t>
            </a:r>
            <a:r>
              <a:rPr lang="en-US" sz="1800" b="1" dirty="0" smtClean="0">
                <a:solidFill>
                  <a:srgbClr val="0000FF"/>
                </a:solidFill>
                <a:latin typeface="Courier New" pitchFamily="49" charset="0"/>
              </a:rPr>
              <a:t> (</a:t>
            </a:r>
            <a:r>
              <a:rPr lang="en-US" sz="1800" b="1" dirty="0" err="1" smtClean="0">
                <a:solidFill>
                  <a:srgbClr val="0000FF"/>
                </a:solidFill>
                <a:latin typeface="Courier New" pitchFamily="49" charset="0"/>
              </a:rPr>
              <a:t>add_one</a:t>
            </a:r>
            <a:r>
              <a:rPr lang="en-US" sz="1800" b="1" dirty="0" smtClean="0">
                <a:solidFill>
                  <a:srgbClr val="0000FF"/>
                </a:solidFill>
                <a:latin typeface="Courier New" pitchFamily="49" charset="0"/>
              </a:rPr>
              <a:t> (3, 4, 5))   (* returns 15 *)</a:t>
            </a:r>
          </a:p>
          <a:p>
            <a:pPr eaLnBrk="1" hangingPunct="1"/>
            <a:endParaRPr lang="en-US" sz="1800" b="1" dirty="0" smtClean="0">
              <a:solidFill>
                <a:srgbClr val="0000FF"/>
              </a:solidFill>
              <a:latin typeface="Courier New" pitchFamily="49" charset="0"/>
            </a:endParaRPr>
          </a:p>
          <a:p>
            <a:pPr eaLnBrk="1" hangingPunct="1">
              <a:spcBef>
                <a:spcPct val="0"/>
              </a:spcBef>
            </a:pPr>
            <a:r>
              <a:rPr lang="en-US" sz="1800" b="1" dirty="0" smtClean="0">
                <a:solidFill>
                  <a:srgbClr val="0000FF"/>
                </a:solidFill>
                <a:latin typeface="Courier New" pitchFamily="49" charset="0"/>
              </a:rPr>
              <a:t>let sum ((a, b), c) = (</a:t>
            </a:r>
            <a:r>
              <a:rPr lang="en-US" sz="1800" b="1" dirty="0" err="1" smtClean="0">
                <a:solidFill>
                  <a:srgbClr val="0000FF"/>
                </a:solidFill>
                <a:latin typeface="Courier New" pitchFamily="49" charset="0"/>
              </a:rPr>
              <a:t>a+c</a:t>
            </a:r>
            <a:r>
              <a:rPr lang="en-US" sz="1800" b="1" dirty="0" smtClean="0">
                <a:solidFill>
                  <a:srgbClr val="0000FF"/>
                </a:solidFill>
                <a:latin typeface="Courier New" pitchFamily="49" charset="0"/>
              </a:rPr>
              <a:t>, </a:t>
            </a:r>
            <a:r>
              <a:rPr lang="en-US" sz="1800" b="1" dirty="0" err="1" smtClean="0">
                <a:solidFill>
                  <a:srgbClr val="0000FF"/>
                </a:solidFill>
                <a:latin typeface="Courier New" pitchFamily="49" charset="0"/>
              </a:rPr>
              <a:t>b+c</a:t>
            </a:r>
            <a:r>
              <a:rPr lang="en-US" sz="1800" b="1" dirty="0" smtClean="0">
                <a:solidFill>
                  <a:srgbClr val="0000FF"/>
                </a:solidFill>
                <a:latin typeface="Courier New" pitchFamily="49" charset="0"/>
              </a:rPr>
              <a:t>)</a:t>
            </a:r>
          </a:p>
          <a:p>
            <a:pPr lvl="1" eaLnBrk="1" hangingPunct="1"/>
            <a:r>
              <a:rPr lang="en-US" sz="1800" b="1" dirty="0" smtClean="0">
                <a:solidFill>
                  <a:srgbClr val="0000FF"/>
                </a:solidFill>
                <a:latin typeface="Courier New" pitchFamily="49" charset="0"/>
              </a:rPr>
              <a:t>sum ((1, 2), 3) = (4, 5)</a:t>
            </a:r>
          </a:p>
          <a:p>
            <a:pPr lvl="1" eaLnBrk="1" hangingPunct="1"/>
            <a:endParaRPr lang="en-US" sz="1800" b="1" dirty="0" smtClean="0">
              <a:solidFill>
                <a:srgbClr val="0000FF"/>
              </a:solidFill>
              <a:latin typeface="Courier New" pitchFamily="49" charset="0"/>
            </a:endParaRPr>
          </a:p>
          <a:p>
            <a:pPr eaLnBrk="1" hangingPunct="1">
              <a:spcBef>
                <a:spcPct val="0"/>
              </a:spcBef>
            </a:pPr>
            <a:r>
              <a:rPr lang="en-US" sz="1800" b="1" dirty="0" smtClean="0">
                <a:solidFill>
                  <a:srgbClr val="0000FF"/>
                </a:solidFill>
                <a:latin typeface="Courier New" pitchFamily="49" charset="0"/>
              </a:rPr>
              <a:t>let </a:t>
            </a:r>
            <a:r>
              <a:rPr lang="en-US" sz="1800" b="1" dirty="0" err="1" smtClean="0">
                <a:solidFill>
                  <a:srgbClr val="0000FF"/>
                </a:solidFill>
                <a:latin typeface="Courier New" pitchFamily="49" charset="0"/>
              </a:rPr>
              <a:t>plus_first_two</a:t>
            </a:r>
            <a:r>
              <a:rPr lang="en-US" sz="1800" b="1" dirty="0" smtClean="0">
                <a:solidFill>
                  <a:srgbClr val="0000FF"/>
                </a:solidFill>
                <a:latin typeface="Courier New" pitchFamily="49" charset="0"/>
              </a:rPr>
              <a:t> (x::y::_, a) = (x + a, y + a)</a:t>
            </a:r>
          </a:p>
          <a:p>
            <a:pPr lvl="1" eaLnBrk="1" hangingPunct="1"/>
            <a:r>
              <a:rPr lang="en-US" sz="1800" b="1" dirty="0" err="1" smtClean="0">
                <a:solidFill>
                  <a:srgbClr val="0000FF"/>
                </a:solidFill>
                <a:latin typeface="Courier New" pitchFamily="49" charset="0"/>
              </a:rPr>
              <a:t>plus_first_two</a:t>
            </a:r>
            <a:r>
              <a:rPr lang="en-US" sz="1800" b="1" dirty="0" smtClean="0">
                <a:solidFill>
                  <a:srgbClr val="0000FF"/>
                </a:solidFill>
                <a:latin typeface="Courier New" pitchFamily="49" charset="0"/>
              </a:rPr>
              <a:t> ([1; 2; 3], 4) = (5, 6)</a:t>
            </a:r>
          </a:p>
          <a:p>
            <a:pPr eaLnBrk="1" hangingPunct="1"/>
            <a:endParaRPr lang="en-US" sz="1800" b="1" dirty="0" smtClean="0">
              <a:solidFill>
                <a:srgbClr val="0000FF"/>
              </a:solidFill>
              <a:latin typeface="Courier New" pitchFamily="49" charset="0"/>
            </a:endParaRPr>
          </a:p>
          <a:p>
            <a:pPr eaLnBrk="1" hangingPunct="1">
              <a:spcBef>
                <a:spcPct val="0"/>
              </a:spcBef>
            </a:pPr>
            <a:r>
              <a:rPr lang="en-US" sz="1800" b="1" dirty="0" smtClean="0">
                <a:solidFill>
                  <a:srgbClr val="0000FF"/>
                </a:solidFill>
                <a:latin typeface="Courier New" pitchFamily="49" charset="0"/>
              </a:rPr>
              <a:t>let </a:t>
            </a:r>
            <a:r>
              <a:rPr lang="en-US" sz="1800" b="1" dirty="0" err="1" smtClean="0">
                <a:solidFill>
                  <a:srgbClr val="0000FF"/>
                </a:solidFill>
                <a:latin typeface="Courier New" pitchFamily="49" charset="0"/>
              </a:rPr>
              <a:t>tls</a:t>
            </a:r>
            <a:r>
              <a:rPr lang="en-US" sz="1800" b="1" dirty="0" smtClean="0">
                <a:solidFill>
                  <a:srgbClr val="0000FF"/>
                </a:solidFill>
                <a:latin typeface="Courier New" pitchFamily="49" charset="0"/>
              </a:rPr>
              <a:t> (_::</a:t>
            </a:r>
            <a:r>
              <a:rPr lang="en-US" sz="1800" b="1" dirty="0" err="1" smtClean="0">
                <a:solidFill>
                  <a:srgbClr val="0000FF"/>
                </a:solidFill>
                <a:latin typeface="Courier New" pitchFamily="49" charset="0"/>
              </a:rPr>
              <a:t>xs</a:t>
            </a:r>
            <a:r>
              <a:rPr lang="en-US" sz="1800" b="1" dirty="0" smtClean="0">
                <a:solidFill>
                  <a:srgbClr val="0000FF"/>
                </a:solidFill>
                <a:latin typeface="Courier New" pitchFamily="49" charset="0"/>
              </a:rPr>
              <a:t>, _::</a:t>
            </a:r>
            <a:r>
              <a:rPr lang="en-US" sz="1800" b="1" dirty="0" err="1" smtClean="0">
                <a:solidFill>
                  <a:srgbClr val="0000FF"/>
                </a:solidFill>
                <a:latin typeface="Courier New" pitchFamily="49" charset="0"/>
              </a:rPr>
              <a:t>ys</a:t>
            </a:r>
            <a:r>
              <a:rPr lang="en-US" sz="1800" b="1" dirty="0" smtClean="0">
                <a:solidFill>
                  <a:srgbClr val="0000FF"/>
                </a:solidFill>
                <a:latin typeface="Courier New" pitchFamily="49" charset="0"/>
              </a:rPr>
              <a:t>) = (</a:t>
            </a:r>
            <a:r>
              <a:rPr lang="en-US" sz="1800" b="1" dirty="0" err="1" smtClean="0">
                <a:solidFill>
                  <a:srgbClr val="0000FF"/>
                </a:solidFill>
                <a:latin typeface="Courier New" pitchFamily="49" charset="0"/>
              </a:rPr>
              <a:t>xs</a:t>
            </a:r>
            <a:r>
              <a:rPr lang="en-US" sz="1800" b="1" dirty="0" smtClean="0">
                <a:solidFill>
                  <a:srgbClr val="0000FF"/>
                </a:solidFill>
                <a:latin typeface="Courier New" pitchFamily="49" charset="0"/>
              </a:rPr>
              <a:t>, </a:t>
            </a:r>
            <a:r>
              <a:rPr lang="en-US" sz="1800" b="1" dirty="0" err="1" smtClean="0">
                <a:solidFill>
                  <a:srgbClr val="0000FF"/>
                </a:solidFill>
                <a:latin typeface="Courier New" pitchFamily="49" charset="0"/>
              </a:rPr>
              <a:t>ys</a:t>
            </a:r>
            <a:r>
              <a:rPr lang="en-US" sz="1800" b="1" dirty="0" smtClean="0">
                <a:solidFill>
                  <a:srgbClr val="0000FF"/>
                </a:solidFill>
                <a:latin typeface="Courier New" pitchFamily="49" charset="0"/>
              </a:rPr>
              <a:t>)</a:t>
            </a:r>
          </a:p>
          <a:p>
            <a:pPr lvl="1" eaLnBrk="1" hangingPunct="1"/>
            <a:r>
              <a:rPr lang="en-US" sz="1800" b="1" dirty="0" err="1" smtClean="0">
                <a:solidFill>
                  <a:srgbClr val="0000FF"/>
                </a:solidFill>
                <a:latin typeface="Courier New" pitchFamily="49" charset="0"/>
              </a:rPr>
              <a:t>tls</a:t>
            </a:r>
            <a:r>
              <a:rPr lang="en-US" sz="1800" b="1" dirty="0" smtClean="0">
                <a:solidFill>
                  <a:srgbClr val="0000FF"/>
                </a:solidFill>
                <a:latin typeface="Courier New" pitchFamily="49" charset="0"/>
              </a:rPr>
              <a:t> ([1; 2; 3], [4; 5; 6; 7]) = ([2; 3], [5; 6; 7])</a:t>
            </a:r>
          </a:p>
          <a:p>
            <a:pPr lvl="1" eaLnBrk="1" hangingPunct="1"/>
            <a:endParaRPr lang="en-US" sz="1800" b="1" dirty="0" smtClean="0">
              <a:solidFill>
                <a:srgbClr val="0000FF"/>
              </a:solidFill>
              <a:latin typeface="Courier New" pitchFamily="49" charset="0"/>
            </a:endParaRPr>
          </a:p>
          <a:p>
            <a:pPr eaLnBrk="1" hangingPunct="1">
              <a:spcBef>
                <a:spcPct val="0"/>
              </a:spcBef>
            </a:pPr>
            <a:r>
              <a:rPr lang="en-US" sz="2400" dirty="0" smtClean="0"/>
              <a:t>Remember, semicolon for lists, comma for tuples</a:t>
            </a:r>
            <a:endParaRPr lang="en-US" sz="1600" b="1" dirty="0" smtClean="0">
              <a:solidFill>
                <a:srgbClr val="0000FF"/>
              </a:solidFill>
              <a:latin typeface="Courier New" pitchFamily="49" charset="0"/>
            </a:endParaRPr>
          </a:p>
          <a:p>
            <a:pPr lvl="1" eaLnBrk="1" hangingPunct="1"/>
            <a:r>
              <a:rPr lang="en-US" sz="1800" b="1" dirty="0" smtClean="0">
                <a:solidFill>
                  <a:srgbClr val="0000FF"/>
                </a:solidFill>
                <a:latin typeface="Courier New" pitchFamily="49" charset="0"/>
              </a:rPr>
              <a:t>[1, 2] = [(1, 2)] = a list of size one</a:t>
            </a:r>
          </a:p>
          <a:p>
            <a:pPr lvl="1" eaLnBrk="1" hangingPunct="1"/>
            <a:r>
              <a:rPr lang="en-US" sz="1800" b="1" dirty="0" smtClean="0">
                <a:solidFill>
                  <a:srgbClr val="0000FF"/>
                </a:solidFill>
                <a:latin typeface="Courier New" pitchFamily="49" charset="0"/>
              </a:rPr>
              <a:t>(1; 2) = a syntax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47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4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47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547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547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547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547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4"/>
          <p:cNvSpPr>
            <a:spLocks noGrp="1"/>
          </p:cNvSpPr>
          <p:nvPr>
            <p:ph type="sldNum" sz="quarter" idx="11"/>
          </p:nvPr>
        </p:nvSpPr>
        <p:spPr>
          <a:noFill/>
        </p:spPr>
        <p:txBody>
          <a:bodyPr/>
          <a:lstStyle/>
          <a:p>
            <a:fld id="{868E5194-B480-442C-AB48-4B97241F7A01}" type="slidenum">
              <a:rPr lang="en-US" smtClean="0">
                <a:ea typeface="ＭＳ Ｐゴシック"/>
                <a:cs typeface="ＭＳ Ｐゴシック"/>
              </a:rPr>
              <a:pPr/>
              <a:t>3</a:t>
            </a:fld>
            <a:endParaRPr lang="en-US" smtClean="0">
              <a:ea typeface="ＭＳ Ｐゴシック"/>
              <a:cs typeface="ＭＳ Ｐゴシック"/>
            </a:endParaRPr>
          </a:p>
        </p:txBody>
      </p:sp>
      <p:sp>
        <p:nvSpPr>
          <p:cNvPr id="19458" name="Rectangle 2"/>
          <p:cNvSpPr>
            <a:spLocks noGrp="1" noChangeArrowheads="1"/>
          </p:cNvSpPr>
          <p:nvPr>
            <p:ph type="title"/>
          </p:nvPr>
        </p:nvSpPr>
        <p:spPr/>
        <p:txBody>
          <a:bodyPr/>
          <a:lstStyle/>
          <a:p>
            <a:pPr eaLnBrk="1" hangingPunct="1"/>
            <a:r>
              <a:rPr lang="en-US" smtClean="0"/>
              <a:t>Another Example</a:t>
            </a:r>
          </a:p>
        </p:txBody>
      </p:sp>
      <p:sp>
        <p:nvSpPr>
          <p:cNvPr id="19459" name="Rectangle 3"/>
          <p:cNvSpPr>
            <a:spLocks noGrp="1" noChangeArrowheads="1"/>
          </p:cNvSpPr>
          <p:nvPr>
            <p:ph type="body" idx="1"/>
          </p:nvPr>
        </p:nvSpPr>
        <p:spPr/>
        <p:txBody>
          <a:bodyPr/>
          <a:lstStyle/>
          <a:p>
            <a:pPr eaLnBrk="1" hangingPunct="1"/>
            <a:r>
              <a:rPr lang="en-US" sz="2400" b="1" smtClean="0">
                <a:solidFill>
                  <a:srgbClr val="0000FF"/>
                </a:solidFill>
                <a:latin typeface="Courier New" pitchFamily="49" charset="0"/>
              </a:rPr>
              <a:t>let f l = match l with x:</a:t>
            </a:r>
            <a:r>
              <a:rPr lang="en-US" sz="2400" b="1" smtClean="0">
                <a:solidFill>
                  <a:srgbClr val="0000FF"/>
                </a:solidFill>
                <a:latin typeface="Courier New" pitchFamily="49" charset="0"/>
                <a:sym typeface="Wingdings" pitchFamily="2" charset="2"/>
              </a:rPr>
              <a:t>:(_::y) -&gt; (x,y)</a:t>
            </a:r>
          </a:p>
          <a:p>
            <a:pPr eaLnBrk="1" hangingPunct="1"/>
            <a:r>
              <a:rPr lang="en-US" sz="2400" smtClean="0">
                <a:solidFill>
                  <a:srgbClr val="0000FF"/>
                </a:solidFill>
                <a:sym typeface="Wingdings" pitchFamily="2" charset="2"/>
              </a:rPr>
              <a:t>What's </a:t>
            </a:r>
            <a:r>
              <a:rPr lang="en-US" sz="2400" b="1" smtClean="0">
                <a:solidFill>
                  <a:srgbClr val="0000FF"/>
                </a:solidFill>
                <a:latin typeface="Courier New" pitchFamily="49" charset="0"/>
                <a:sym typeface="Wingdings" pitchFamily="2" charset="2"/>
              </a:rPr>
              <a:t>f [1;2;3;4]</a:t>
            </a:r>
            <a:r>
              <a:rPr lang="en-US" sz="2400" smtClean="0">
                <a:solidFill>
                  <a:srgbClr val="0000FF"/>
                </a:solidFill>
                <a:sym typeface="Wingdings" pitchFamily="2" charset="2"/>
              </a:rPr>
              <a:t>?</a:t>
            </a:r>
          </a:p>
          <a:p>
            <a:pPr eaLnBrk="1" hangingPunct="1">
              <a:buFontTx/>
              <a:buNone/>
            </a:pPr>
            <a:r>
              <a:rPr lang="en-US" sz="2400" smtClean="0">
                <a:solidFill>
                  <a:srgbClr val="0000FF"/>
                </a:solidFill>
                <a:latin typeface="Courier New" pitchFamily="49" charset="0"/>
              </a:rPr>
              <a:t>	</a:t>
            </a:r>
            <a:r>
              <a:rPr lang="en-US" sz="2400" smtClean="0">
                <a:solidFill>
                  <a:srgbClr val="0000FF"/>
                </a:solidFill>
              </a:rPr>
              <a:t>Possibilities:</a:t>
            </a:r>
            <a:r>
              <a:rPr lang="en-US" sz="2400" smtClean="0">
                <a:solidFill>
                  <a:srgbClr val="0000FF"/>
                </a:solidFill>
                <a:latin typeface="Courier New" pitchFamily="49" charset="0"/>
              </a:rPr>
              <a:t>	</a:t>
            </a:r>
            <a:r>
              <a:rPr lang="en-US" sz="2000" b="1" smtClean="0">
                <a:solidFill>
                  <a:srgbClr val="0000FF"/>
                </a:solidFill>
                <a:latin typeface="Courier New" pitchFamily="49" charset="0"/>
              </a:rPr>
              <a:t>([1],[3])</a:t>
            </a:r>
          </a:p>
          <a:p>
            <a:pPr eaLnBrk="1" hangingPunct="1">
              <a:buFontTx/>
              <a:buNone/>
            </a:pPr>
            <a:r>
              <a:rPr lang="en-US" sz="2000" b="1" smtClean="0">
                <a:solidFill>
                  <a:srgbClr val="0000FF"/>
                </a:solidFill>
                <a:latin typeface="Courier New" pitchFamily="49" charset="0"/>
              </a:rPr>
              <a:t>			   	(1,3)</a:t>
            </a:r>
          </a:p>
          <a:p>
            <a:pPr eaLnBrk="1" hangingPunct="1">
              <a:buFontTx/>
              <a:buNone/>
            </a:pPr>
            <a:r>
              <a:rPr lang="en-US" sz="2000" b="1" smtClean="0">
                <a:solidFill>
                  <a:srgbClr val="0000FF"/>
                </a:solidFill>
                <a:latin typeface="Courier New" pitchFamily="49" charset="0"/>
              </a:rPr>
              <a:t>               	(1,[3])</a:t>
            </a:r>
          </a:p>
          <a:p>
            <a:pPr eaLnBrk="1" hangingPunct="1">
              <a:buFontTx/>
              <a:buNone/>
            </a:pPr>
            <a:r>
              <a:rPr lang="en-US" sz="2000" b="1" smtClean="0">
                <a:solidFill>
                  <a:srgbClr val="0000FF"/>
                </a:solidFill>
                <a:latin typeface="Courier New" pitchFamily="49" charset="0"/>
              </a:rPr>
              <a:t>	             	(1,4)</a:t>
            </a:r>
          </a:p>
          <a:p>
            <a:pPr eaLnBrk="1" hangingPunct="1">
              <a:buFontTx/>
              <a:buNone/>
            </a:pPr>
            <a:r>
              <a:rPr lang="en-US" sz="2000" b="1" smtClean="0">
                <a:solidFill>
                  <a:srgbClr val="0000FF"/>
                </a:solidFill>
                <a:latin typeface="Courier New" pitchFamily="49" charset="0"/>
              </a:rPr>
              <a:t>               	(1,[3;4])</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Slide Number Placeholder 4"/>
          <p:cNvSpPr>
            <a:spLocks noGrp="1"/>
          </p:cNvSpPr>
          <p:nvPr>
            <p:ph type="sldNum" sz="quarter" idx="11"/>
          </p:nvPr>
        </p:nvSpPr>
        <p:spPr>
          <a:noFill/>
        </p:spPr>
        <p:txBody>
          <a:bodyPr/>
          <a:lstStyle/>
          <a:p>
            <a:fld id="{BFB919CC-1CB1-40C7-A4D9-9CDCDD55229B}" type="slidenum">
              <a:rPr lang="en-US" smtClean="0">
                <a:ea typeface="ＭＳ Ｐゴシック"/>
                <a:cs typeface="ＭＳ Ｐゴシック"/>
              </a:rPr>
              <a:pPr/>
              <a:t>4</a:t>
            </a:fld>
            <a:endParaRPr lang="en-US" smtClean="0">
              <a:ea typeface="ＭＳ Ｐゴシック"/>
              <a:cs typeface="ＭＳ Ｐゴシック"/>
            </a:endParaRPr>
          </a:p>
        </p:txBody>
      </p:sp>
      <p:sp>
        <p:nvSpPr>
          <p:cNvPr id="21506" name="Rectangle 2"/>
          <p:cNvSpPr>
            <a:spLocks noGrp="1" noChangeArrowheads="1"/>
          </p:cNvSpPr>
          <p:nvPr>
            <p:ph type="title"/>
          </p:nvPr>
        </p:nvSpPr>
        <p:spPr/>
        <p:txBody>
          <a:bodyPr/>
          <a:lstStyle/>
          <a:p>
            <a:pPr eaLnBrk="1" hangingPunct="1"/>
            <a:r>
              <a:rPr lang="en-US" smtClean="0"/>
              <a:t>List and Tuple Types</a:t>
            </a:r>
          </a:p>
        </p:txBody>
      </p:sp>
      <p:sp>
        <p:nvSpPr>
          <p:cNvPr id="326659" name="Rectangle 3"/>
          <p:cNvSpPr>
            <a:spLocks noGrp="1" noChangeArrowheads="1"/>
          </p:cNvSpPr>
          <p:nvPr>
            <p:ph type="body" idx="1"/>
          </p:nvPr>
        </p:nvSpPr>
        <p:spPr>
          <a:xfrm>
            <a:off x="457200" y="1524000"/>
            <a:ext cx="8305800" cy="4876800"/>
          </a:xfrm>
        </p:spPr>
        <p:txBody>
          <a:bodyPr/>
          <a:lstStyle/>
          <a:p>
            <a:pPr eaLnBrk="1" hangingPunct="1"/>
            <a:r>
              <a:rPr lang="en-US" sz="3200" smtClean="0"/>
              <a:t>Tuple types use </a:t>
            </a:r>
            <a:r>
              <a:rPr lang="en-US" sz="3200" b="1" smtClean="0">
                <a:solidFill>
                  <a:srgbClr val="0000FF"/>
                </a:solidFill>
                <a:latin typeface="Courier New" pitchFamily="49" charset="0"/>
              </a:rPr>
              <a:t>*</a:t>
            </a:r>
            <a:r>
              <a:rPr lang="en-US" sz="3200" smtClean="0"/>
              <a:t> to separate components</a:t>
            </a:r>
          </a:p>
          <a:p>
            <a:pPr eaLnBrk="1" hangingPunct="1"/>
            <a:r>
              <a:rPr lang="en-US" sz="3200" smtClean="0"/>
              <a:t>Examples</a:t>
            </a:r>
          </a:p>
          <a:p>
            <a:pPr lvl="1" eaLnBrk="1" hangingPunct="1">
              <a:lnSpc>
                <a:spcPct val="85000"/>
              </a:lnSpc>
            </a:pPr>
            <a:r>
              <a:rPr lang="en-US" sz="2000" b="1" smtClean="0">
                <a:solidFill>
                  <a:srgbClr val="0000FF"/>
                </a:solidFill>
                <a:latin typeface="Courier New" pitchFamily="49" charset="0"/>
              </a:rPr>
              <a:t>(1, 2) :</a:t>
            </a:r>
          </a:p>
          <a:p>
            <a:pPr lvl="1" eaLnBrk="1" hangingPunct="1">
              <a:lnSpc>
                <a:spcPct val="85000"/>
              </a:lnSpc>
              <a:buFontTx/>
              <a:buNone/>
            </a:pPr>
            <a:r>
              <a:rPr lang="en-US" sz="2000" b="1" smtClean="0">
                <a:solidFill>
                  <a:srgbClr val="0000FF"/>
                </a:solidFill>
                <a:latin typeface="Courier New" pitchFamily="49" charset="0"/>
              </a:rPr>
              <a:t>			int * int</a:t>
            </a:r>
          </a:p>
          <a:p>
            <a:pPr lvl="1" eaLnBrk="1" hangingPunct="1">
              <a:lnSpc>
                <a:spcPct val="85000"/>
              </a:lnSpc>
            </a:pPr>
            <a:r>
              <a:rPr lang="en-US" sz="2000" b="1" smtClean="0">
                <a:solidFill>
                  <a:srgbClr val="0000FF"/>
                </a:solidFill>
                <a:latin typeface="Courier New" pitchFamily="49" charset="0"/>
              </a:rPr>
              <a:t>(1, "string", 3.5) :</a:t>
            </a:r>
          </a:p>
          <a:p>
            <a:pPr lvl="1" eaLnBrk="1" hangingPunct="1">
              <a:lnSpc>
                <a:spcPct val="85000"/>
              </a:lnSpc>
              <a:buFontTx/>
              <a:buNone/>
            </a:pPr>
            <a:r>
              <a:rPr lang="en-US" sz="2000" b="1" smtClean="0">
                <a:solidFill>
                  <a:srgbClr val="0000FF"/>
                </a:solidFill>
                <a:latin typeface="Courier New" pitchFamily="49" charset="0"/>
              </a:rPr>
              <a:t>			int * string * float</a:t>
            </a:r>
          </a:p>
          <a:p>
            <a:pPr lvl="1" eaLnBrk="1" hangingPunct="1">
              <a:lnSpc>
                <a:spcPct val="85000"/>
              </a:lnSpc>
            </a:pPr>
            <a:r>
              <a:rPr lang="en-US" sz="2000" b="1" smtClean="0">
                <a:solidFill>
                  <a:srgbClr val="0000FF"/>
                </a:solidFill>
                <a:latin typeface="Courier New" pitchFamily="49" charset="0"/>
              </a:rPr>
              <a:t>(1, ["a"; "b"], 'c') :</a:t>
            </a:r>
          </a:p>
          <a:p>
            <a:pPr lvl="1" eaLnBrk="1" hangingPunct="1">
              <a:lnSpc>
                <a:spcPct val="85000"/>
              </a:lnSpc>
              <a:buFontTx/>
              <a:buNone/>
            </a:pPr>
            <a:r>
              <a:rPr lang="en-US" sz="2000" b="1" smtClean="0">
                <a:solidFill>
                  <a:srgbClr val="0000FF"/>
                </a:solidFill>
                <a:latin typeface="Courier New" pitchFamily="49" charset="0"/>
              </a:rPr>
              <a:t>			int * string list * char</a:t>
            </a:r>
          </a:p>
          <a:p>
            <a:pPr lvl="1" eaLnBrk="1" hangingPunct="1">
              <a:lnSpc>
                <a:spcPct val="85000"/>
              </a:lnSpc>
            </a:pPr>
            <a:r>
              <a:rPr lang="en-US" sz="2000" b="1" smtClean="0">
                <a:solidFill>
                  <a:srgbClr val="0000FF"/>
                </a:solidFill>
                <a:latin typeface="Courier New" pitchFamily="49" charset="0"/>
              </a:rPr>
              <a:t>[(1,2)] :</a:t>
            </a:r>
          </a:p>
          <a:p>
            <a:pPr lvl="1" eaLnBrk="1" hangingPunct="1">
              <a:lnSpc>
                <a:spcPct val="85000"/>
              </a:lnSpc>
              <a:buFontTx/>
              <a:buNone/>
            </a:pPr>
            <a:r>
              <a:rPr lang="en-US" sz="2000" b="1" smtClean="0">
                <a:solidFill>
                  <a:srgbClr val="0000FF"/>
                </a:solidFill>
                <a:latin typeface="Courier New" pitchFamily="49" charset="0"/>
              </a:rPr>
              <a:t>			(int * int) list</a:t>
            </a:r>
          </a:p>
          <a:p>
            <a:pPr lvl="1" eaLnBrk="1" hangingPunct="1">
              <a:lnSpc>
                <a:spcPct val="85000"/>
              </a:lnSpc>
            </a:pPr>
            <a:r>
              <a:rPr lang="en-US" sz="2000" b="1" smtClean="0">
                <a:solidFill>
                  <a:srgbClr val="0000FF"/>
                </a:solidFill>
                <a:latin typeface="Courier New" pitchFamily="49" charset="0"/>
              </a:rPr>
              <a:t>[(1, 2); (3, 4)] :</a:t>
            </a:r>
          </a:p>
          <a:p>
            <a:pPr lvl="1" eaLnBrk="1" hangingPunct="1">
              <a:lnSpc>
                <a:spcPct val="85000"/>
              </a:lnSpc>
              <a:buFontTx/>
              <a:buNone/>
            </a:pPr>
            <a:r>
              <a:rPr lang="en-US" sz="2000" b="1" smtClean="0">
                <a:solidFill>
                  <a:srgbClr val="0000FF"/>
                </a:solidFill>
                <a:latin typeface="Courier New" pitchFamily="49" charset="0"/>
              </a:rPr>
              <a:t>			(int * int) list</a:t>
            </a:r>
          </a:p>
          <a:p>
            <a:pPr lvl="1" eaLnBrk="1" hangingPunct="1">
              <a:lnSpc>
                <a:spcPct val="85000"/>
              </a:lnSpc>
            </a:pPr>
            <a:r>
              <a:rPr lang="en-US" sz="2000" b="1" smtClean="0">
                <a:solidFill>
                  <a:srgbClr val="0000FF"/>
                </a:solidFill>
                <a:latin typeface="Courier New" pitchFamily="49" charset="0"/>
              </a:rPr>
              <a:t>[(1,2); (1,2,3)] :</a:t>
            </a:r>
          </a:p>
          <a:p>
            <a:pPr lvl="1" eaLnBrk="1" hangingPunct="1">
              <a:lnSpc>
                <a:spcPct val="85000"/>
              </a:lnSpc>
              <a:buFontTx/>
              <a:buNone/>
            </a:pPr>
            <a:r>
              <a:rPr lang="en-US" sz="2000" b="1" smtClean="0">
                <a:solidFill>
                  <a:srgbClr val="0000FF"/>
                </a:solidFill>
                <a:latin typeface="Courier New" pitchFamily="49" charset="0"/>
              </a:rPr>
              <a:t>			error</a:t>
            </a: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6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6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65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665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65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66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4"/>
          <p:cNvSpPr>
            <a:spLocks noGrp="1"/>
          </p:cNvSpPr>
          <p:nvPr>
            <p:ph type="sldNum" sz="quarter" idx="11"/>
          </p:nvPr>
        </p:nvSpPr>
        <p:spPr>
          <a:noFill/>
        </p:spPr>
        <p:txBody>
          <a:bodyPr/>
          <a:lstStyle/>
          <a:p>
            <a:fld id="{3F4E42F0-7C0C-4650-BB01-B9250D4E12B7}" type="slidenum">
              <a:rPr lang="en-US" smtClean="0">
                <a:ea typeface="ＭＳ Ｐゴシック"/>
                <a:cs typeface="ＭＳ Ｐゴシック"/>
              </a:rPr>
              <a:pPr/>
              <a:t>5</a:t>
            </a:fld>
            <a:endParaRPr lang="en-US" smtClean="0">
              <a:ea typeface="ＭＳ Ｐゴシック"/>
              <a:cs typeface="ＭＳ Ｐゴシック"/>
            </a:endParaRPr>
          </a:p>
        </p:txBody>
      </p:sp>
      <p:sp>
        <p:nvSpPr>
          <p:cNvPr id="23554" name="Rectangle 2"/>
          <p:cNvSpPr>
            <a:spLocks noGrp="1" noChangeArrowheads="1"/>
          </p:cNvSpPr>
          <p:nvPr>
            <p:ph type="title"/>
          </p:nvPr>
        </p:nvSpPr>
        <p:spPr/>
        <p:txBody>
          <a:bodyPr/>
          <a:lstStyle/>
          <a:p>
            <a:pPr eaLnBrk="1" hangingPunct="1"/>
            <a:r>
              <a:rPr lang="en-US" smtClean="0"/>
              <a:t>Tuples Are a Fixed Size</a:t>
            </a:r>
          </a:p>
        </p:txBody>
      </p:sp>
      <p:sp>
        <p:nvSpPr>
          <p:cNvPr id="23555" name="Rectangle 3"/>
          <p:cNvSpPr>
            <a:spLocks noGrp="1" noChangeArrowheads="1"/>
          </p:cNvSpPr>
          <p:nvPr>
            <p:ph type="body" idx="1"/>
          </p:nvPr>
        </p:nvSpPr>
        <p:spPr>
          <a:xfrm>
            <a:off x="457200" y="1524000"/>
            <a:ext cx="8077200" cy="4876800"/>
          </a:xfrm>
        </p:spPr>
        <p:txBody>
          <a:bodyPr/>
          <a:lstStyle/>
          <a:p>
            <a:pPr eaLnBrk="1" hangingPunct="1">
              <a:buFontTx/>
              <a:buNone/>
            </a:pPr>
            <a:r>
              <a:rPr lang="en-US" sz="1800" b="1" smtClean="0">
                <a:solidFill>
                  <a:srgbClr val="0000FF"/>
                </a:solidFill>
                <a:latin typeface="Courier New" pitchFamily="49" charset="0"/>
              </a:rPr>
              <a:t># </a:t>
            </a:r>
            <a:r>
              <a:rPr lang="en-US" sz="1800" b="1" smtClean="0">
                <a:latin typeface="Courier New" pitchFamily="49" charset="0"/>
              </a:rPr>
              <a:t>let f x = match x with</a:t>
            </a:r>
          </a:p>
          <a:p>
            <a:pPr eaLnBrk="1" hangingPunct="1">
              <a:buFontTx/>
              <a:buNone/>
            </a:pPr>
            <a:r>
              <a:rPr lang="en-US" sz="1800" b="1" smtClean="0">
                <a:latin typeface="Courier New" pitchFamily="49" charset="0"/>
              </a:rPr>
              <a:t>  (a, b) -&gt; a + b</a:t>
            </a:r>
          </a:p>
          <a:p>
            <a:pPr eaLnBrk="1" hangingPunct="1">
              <a:buFontTx/>
              <a:buNone/>
            </a:pPr>
            <a:r>
              <a:rPr lang="en-US" sz="1800" b="1" smtClean="0">
                <a:latin typeface="Courier New" pitchFamily="49" charset="0"/>
              </a:rPr>
              <a:t>| </a:t>
            </a:r>
            <a:r>
              <a:rPr lang="en-US" sz="1800" b="1" u="sng" smtClean="0">
                <a:latin typeface="Courier New" pitchFamily="49" charset="0"/>
              </a:rPr>
              <a:t>(a, b, c)</a:t>
            </a:r>
            <a:r>
              <a:rPr lang="en-US" sz="1800" b="1" smtClean="0">
                <a:latin typeface="Courier New" pitchFamily="49" charset="0"/>
              </a:rPr>
              <a:t> -&gt; a + b + c;;</a:t>
            </a:r>
          </a:p>
          <a:p>
            <a:pPr eaLnBrk="1" hangingPunct="1">
              <a:buFontTx/>
              <a:buNone/>
            </a:pPr>
            <a:r>
              <a:rPr lang="en-US" sz="1800" b="1" smtClean="0">
                <a:solidFill>
                  <a:srgbClr val="0000FF"/>
                </a:solidFill>
                <a:latin typeface="Courier New" pitchFamily="49" charset="0"/>
              </a:rPr>
              <a:t>This pattern matches values of type 'a * 'b * 'c</a:t>
            </a:r>
          </a:p>
          <a:p>
            <a:pPr eaLnBrk="1" hangingPunct="1">
              <a:buFontTx/>
              <a:buNone/>
            </a:pPr>
            <a:r>
              <a:rPr lang="en-US" sz="1800" b="1" smtClean="0">
                <a:solidFill>
                  <a:srgbClr val="0000FF"/>
                </a:solidFill>
                <a:latin typeface="Courier New" pitchFamily="49" charset="0"/>
              </a:rPr>
              <a:t>but is here used to match values of type 'd * 'e</a:t>
            </a:r>
            <a:endParaRPr lang="en-US" smtClean="0"/>
          </a:p>
          <a:p>
            <a:pPr eaLnBrk="1" hangingPunct="1"/>
            <a:endParaRPr lang="en-US" smtClean="0"/>
          </a:p>
          <a:p>
            <a:pPr eaLnBrk="1" hangingPunct="1"/>
            <a:r>
              <a:rPr lang="en-US" smtClean="0"/>
              <a:t>Thus there's never more than one match case with tuples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4"/>
          <p:cNvSpPr>
            <a:spLocks noGrp="1"/>
          </p:cNvSpPr>
          <p:nvPr>
            <p:ph type="sldNum" sz="quarter" idx="11"/>
          </p:nvPr>
        </p:nvSpPr>
        <p:spPr>
          <a:noFill/>
        </p:spPr>
        <p:txBody>
          <a:bodyPr/>
          <a:lstStyle/>
          <a:p>
            <a:fld id="{8AA60E93-7CE7-49DC-A456-C564F782FC84}" type="slidenum">
              <a:rPr lang="en-US" smtClean="0">
                <a:ea typeface="ＭＳ Ｐゴシック"/>
                <a:cs typeface="ＭＳ Ｐゴシック"/>
              </a:rPr>
              <a:pPr/>
              <a:t>6</a:t>
            </a:fld>
            <a:endParaRPr lang="en-US" smtClean="0">
              <a:ea typeface="ＭＳ Ｐゴシック"/>
              <a:cs typeface="ＭＳ Ｐゴシック"/>
            </a:endParaRPr>
          </a:p>
        </p:txBody>
      </p:sp>
      <p:sp>
        <p:nvSpPr>
          <p:cNvPr id="25602" name="Rectangle 1026"/>
          <p:cNvSpPr>
            <a:spLocks noGrp="1" noChangeArrowheads="1"/>
          </p:cNvSpPr>
          <p:nvPr>
            <p:ph type="title"/>
          </p:nvPr>
        </p:nvSpPr>
        <p:spPr/>
        <p:txBody>
          <a:bodyPr/>
          <a:lstStyle/>
          <a:p>
            <a:pPr eaLnBrk="1" hangingPunct="1"/>
            <a:r>
              <a:rPr lang="en-US" smtClean="0"/>
              <a:t>Type declarations</a:t>
            </a:r>
          </a:p>
        </p:txBody>
      </p:sp>
      <p:sp>
        <p:nvSpPr>
          <p:cNvPr id="25603" name="Rectangle 1027"/>
          <p:cNvSpPr>
            <a:spLocks noGrp="1" noChangeArrowheads="1"/>
          </p:cNvSpPr>
          <p:nvPr>
            <p:ph type="body" idx="1"/>
          </p:nvPr>
        </p:nvSpPr>
        <p:spPr/>
        <p:txBody>
          <a:bodyPr/>
          <a:lstStyle/>
          <a:p>
            <a:pPr eaLnBrk="1" hangingPunct="1"/>
            <a:r>
              <a:rPr lang="en-US" smtClean="0">
                <a:solidFill>
                  <a:srgbClr val="0000FF"/>
                </a:solidFill>
              </a:rPr>
              <a:t>type</a:t>
            </a:r>
            <a:r>
              <a:rPr lang="en-US" smtClean="0"/>
              <a:t> can be used to create new names for types</a:t>
            </a:r>
          </a:p>
          <a:p>
            <a:pPr lvl="1" eaLnBrk="1" hangingPunct="1"/>
            <a:r>
              <a:rPr lang="en-US" smtClean="0"/>
              <a:t>useful for combinations of lists and tuples</a:t>
            </a:r>
          </a:p>
          <a:p>
            <a:pPr lvl="1" eaLnBrk="1" hangingPunct="1"/>
            <a:endParaRPr lang="en-US" smtClean="0"/>
          </a:p>
          <a:p>
            <a:pPr eaLnBrk="1" hangingPunct="1"/>
            <a:r>
              <a:rPr lang="en-US" smtClean="0"/>
              <a:t>Examples</a:t>
            </a:r>
          </a:p>
          <a:p>
            <a:pPr lvl="1" eaLnBrk="1" hangingPunct="1">
              <a:buFontTx/>
              <a:buNone/>
            </a:pPr>
            <a:r>
              <a:rPr lang="en-US" sz="2000" b="1" smtClean="0">
                <a:solidFill>
                  <a:srgbClr val="0000FF"/>
                </a:solidFill>
                <a:latin typeface="Courier New" pitchFamily="49" charset="0"/>
              </a:rPr>
              <a:t>type my_type = int * (int list)</a:t>
            </a:r>
          </a:p>
          <a:p>
            <a:pPr lvl="1" eaLnBrk="1" hangingPunct="1">
              <a:buFontTx/>
              <a:buNone/>
            </a:pPr>
            <a:r>
              <a:rPr lang="en-US" sz="2000" b="1" smtClean="0">
                <a:solidFill>
                  <a:srgbClr val="0000FF"/>
                </a:solidFill>
                <a:latin typeface="Courier New" pitchFamily="49" charset="0"/>
              </a:rPr>
              <a:t>(3, [1; 2]) : my_type</a:t>
            </a:r>
          </a:p>
          <a:p>
            <a:pPr lvl="1" eaLnBrk="1" hangingPunct="1">
              <a:buFontTx/>
              <a:buNone/>
            </a:pPr>
            <a:endParaRPr lang="en-US" sz="2000" b="1" smtClean="0">
              <a:solidFill>
                <a:srgbClr val="0000FF"/>
              </a:solidFill>
              <a:latin typeface="Courier New" pitchFamily="49" charset="0"/>
            </a:endParaRPr>
          </a:p>
          <a:p>
            <a:pPr lvl="1" eaLnBrk="1" hangingPunct="1">
              <a:buFontTx/>
              <a:buNone/>
            </a:pPr>
            <a:r>
              <a:rPr lang="en-US" sz="2000" b="1" smtClean="0">
                <a:solidFill>
                  <a:srgbClr val="0000FF"/>
                </a:solidFill>
                <a:latin typeface="Courier New" pitchFamily="49" charset="0"/>
              </a:rPr>
              <a:t>type my_type2 = int * char * (int * float)</a:t>
            </a:r>
          </a:p>
          <a:p>
            <a:pPr lvl="1" eaLnBrk="1" hangingPunct="1">
              <a:buFontTx/>
              <a:buNone/>
            </a:pPr>
            <a:r>
              <a:rPr lang="en-US" sz="2000" b="1" smtClean="0">
                <a:solidFill>
                  <a:srgbClr val="0000FF"/>
                </a:solidFill>
                <a:latin typeface="Courier New" pitchFamily="49" charset="0"/>
              </a:rPr>
              <a:t>(3, 'a', (5, 3.0)) : my_type2</a:t>
            </a:r>
            <a:endParaRPr lang="en-US" smtClean="0"/>
          </a:p>
          <a:p>
            <a:pPr lvl="1" eaLnBrk="1" hangingPunct="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p:cNvSpPr>
            <a:spLocks noGrp="1"/>
          </p:cNvSpPr>
          <p:nvPr>
            <p:ph type="sldNum" sz="quarter" idx="11"/>
          </p:nvPr>
        </p:nvSpPr>
        <p:spPr>
          <a:noFill/>
        </p:spPr>
        <p:txBody>
          <a:bodyPr/>
          <a:lstStyle/>
          <a:p>
            <a:fld id="{1EE6285C-04EF-4B9C-BC18-CBAA431AC502}" type="slidenum">
              <a:rPr lang="en-US" smtClean="0">
                <a:ea typeface="ＭＳ Ｐゴシック"/>
                <a:cs typeface="ＭＳ Ｐゴシック"/>
              </a:rPr>
              <a:pPr/>
              <a:t>7</a:t>
            </a:fld>
            <a:endParaRPr lang="en-US" smtClean="0">
              <a:ea typeface="ＭＳ Ｐゴシック"/>
              <a:cs typeface="ＭＳ Ｐゴシック"/>
            </a:endParaRPr>
          </a:p>
        </p:txBody>
      </p:sp>
      <p:sp>
        <p:nvSpPr>
          <p:cNvPr id="27650" name="Rectangle 2"/>
          <p:cNvSpPr>
            <a:spLocks noGrp="1" noChangeArrowheads="1"/>
          </p:cNvSpPr>
          <p:nvPr>
            <p:ph type="title"/>
          </p:nvPr>
        </p:nvSpPr>
        <p:spPr/>
        <p:txBody>
          <a:bodyPr/>
          <a:lstStyle/>
          <a:p>
            <a:pPr eaLnBrk="1" hangingPunct="1"/>
            <a:r>
              <a:rPr lang="en-US" smtClean="0"/>
              <a:t>Polymorphic Types</a:t>
            </a:r>
          </a:p>
        </p:txBody>
      </p:sp>
      <p:sp>
        <p:nvSpPr>
          <p:cNvPr id="27651" name="Rectangle 3"/>
          <p:cNvSpPr>
            <a:spLocks noGrp="1" noChangeArrowheads="1"/>
          </p:cNvSpPr>
          <p:nvPr>
            <p:ph type="body" idx="1"/>
          </p:nvPr>
        </p:nvSpPr>
        <p:spPr>
          <a:xfrm>
            <a:off x="457200" y="1524000"/>
            <a:ext cx="8382000" cy="4876800"/>
          </a:xfrm>
        </p:spPr>
        <p:txBody>
          <a:bodyPr/>
          <a:lstStyle/>
          <a:p>
            <a:pPr eaLnBrk="1" hangingPunct="1"/>
            <a:r>
              <a:rPr lang="en-US" smtClean="0"/>
              <a:t>Some functions we saw require specific list types</a:t>
            </a:r>
          </a:p>
          <a:p>
            <a:pPr lvl="1" eaLnBrk="1" hangingPunct="1"/>
            <a:r>
              <a:rPr lang="en-US" sz="2000" b="1" smtClean="0">
                <a:solidFill>
                  <a:srgbClr val="0000FF"/>
                </a:solidFill>
                <a:latin typeface="Courier New" pitchFamily="49" charset="0"/>
              </a:rPr>
              <a:t>let plus_first_two (x::y::_, a) = (x + a, y + a)</a:t>
            </a:r>
          </a:p>
          <a:p>
            <a:pPr lvl="1" eaLnBrk="1" hangingPunct="1"/>
            <a:r>
              <a:rPr lang="en-US" sz="2000" b="1" smtClean="0">
                <a:solidFill>
                  <a:srgbClr val="0000FF"/>
                </a:solidFill>
                <a:latin typeface="Courier New" pitchFamily="49" charset="0"/>
              </a:rPr>
              <a:t>plus_first_two : int list * int -&gt; (int * int)</a:t>
            </a:r>
            <a:endParaRPr lang="en-US" smtClean="0"/>
          </a:p>
          <a:p>
            <a:pPr eaLnBrk="1" hangingPunct="1"/>
            <a:r>
              <a:rPr lang="en-US" smtClean="0"/>
              <a:t>But other functions work for any list</a:t>
            </a:r>
          </a:p>
          <a:p>
            <a:pPr lvl="1" eaLnBrk="1" hangingPunct="1"/>
            <a:r>
              <a:rPr lang="en-US" sz="2000" b="1" smtClean="0">
                <a:solidFill>
                  <a:srgbClr val="0000FF"/>
                </a:solidFill>
                <a:latin typeface="Courier New" pitchFamily="49" charset="0"/>
              </a:rPr>
              <a:t>let hd (h::_) = h</a:t>
            </a:r>
          </a:p>
          <a:p>
            <a:pPr lvl="1" eaLnBrk="1" hangingPunct="1"/>
            <a:r>
              <a:rPr lang="en-US" sz="2000" b="1" smtClean="0">
                <a:solidFill>
                  <a:srgbClr val="0000FF"/>
                </a:solidFill>
                <a:latin typeface="Courier New" pitchFamily="49" charset="0"/>
              </a:rPr>
              <a:t>hd [1; 2; 3]		(* returns 1 *)</a:t>
            </a:r>
          </a:p>
          <a:p>
            <a:pPr lvl="1" eaLnBrk="1" hangingPunct="1"/>
            <a:r>
              <a:rPr lang="en-US" sz="2000" b="1" smtClean="0">
                <a:solidFill>
                  <a:srgbClr val="0000FF"/>
                </a:solidFill>
                <a:latin typeface="Courier New" pitchFamily="49" charset="0"/>
              </a:rPr>
              <a:t>hd ["a"; "b"; "c"]	(* returns "a" *)</a:t>
            </a:r>
          </a:p>
          <a:p>
            <a:pPr eaLnBrk="1" hangingPunct="1"/>
            <a:r>
              <a:rPr lang="en-US" smtClean="0"/>
              <a:t>OCaml gives such functions </a:t>
            </a:r>
            <a:r>
              <a:rPr lang="en-US" i="1" smtClean="0"/>
              <a:t>polymorphic </a:t>
            </a:r>
            <a:r>
              <a:rPr lang="en-US" smtClean="0"/>
              <a:t>types</a:t>
            </a:r>
          </a:p>
          <a:p>
            <a:pPr lvl="1" eaLnBrk="1" hangingPunct="1"/>
            <a:r>
              <a:rPr lang="en-US" sz="2000" b="1" smtClean="0">
                <a:solidFill>
                  <a:srgbClr val="0000FF"/>
                </a:solidFill>
                <a:latin typeface="Courier New" pitchFamily="49" charset="0"/>
              </a:rPr>
              <a:t>hd : 'a list -&gt; 'a</a:t>
            </a:r>
          </a:p>
          <a:p>
            <a:pPr lvl="1" eaLnBrk="1" hangingPunct="1"/>
            <a:r>
              <a:rPr lang="en-US" smtClean="0"/>
              <a:t>this says the function takes a list of any element type </a:t>
            </a:r>
            <a:r>
              <a:rPr lang="en-US" sz="2000" b="1" smtClean="0">
                <a:solidFill>
                  <a:srgbClr val="0000FF"/>
                </a:solidFill>
                <a:latin typeface="Courier New" pitchFamily="49" charset="0"/>
              </a:rPr>
              <a:t>'a</a:t>
            </a:r>
            <a:r>
              <a:rPr lang="en-US" smtClean="0"/>
              <a:t>, and returns something of that type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Slide Number Placeholder 4"/>
          <p:cNvSpPr>
            <a:spLocks noGrp="1"/>
          </p:cNvSpPr>
          <p:nvPr>
            <p:ph type="sldNum" sz="quarter" idx="11"/>
          </p:nvPr>
        </p:nvSpPr>
        <p:spPr>
          <a:noFill/>
        </p:spPr>
        <p:txBody>
          <a:bodyPr/>
          <a:lstStyle/>
          <a:p>
            <a:fld id="{9084E857-B785-45CE-A888-94D4E5C2A829}" type="slidenum">
              <a:rPr lang="en-US" smtClean="0">
                <a:ea typeface="ＭＳ Ｐゴシック"/>
                <a:cs typeface="ＭＳ Ｐゴシック"/>
              </a:rPr>
              <a:pPr/>
              <a:t>8</a:t>
            </a:fld>
            <a:endParaRPr lang="en-US" smtClean="0">
              <a:ea typeface="ＭＳ Ｐゴシック"/>
              <a:cs typeface="ＭＳ Ｐゴシック"/>
            </a:endParaRPr>
          </a:p>
        </p:txBody>
      </p:sp>
      <p:sp>
        <p:nvSpPr>
          <p:cNvPr id="29698" name="Rectangle 2"/>
          <p:cNvSpPr>
            <a:spLocks noGrp="1" noChangeArrowheads="1"/>
          </p:cNvSpPr>
          <p:nvPr>
            <p:ph type="title"/>
          </p:nvPr>
        </p:nvSpPr>
        <p:spPr/>
        <p:txBody>
          <a:bodyPr/>
          <a:lstStyle/>
          <a:p>
            <a:pPr eaLnBrk="1" hangingPunct="1"/>
            <a:r>
              <a:rPr lang="en-US" smtClean="0"/>
              <a:t>Examples of Polymorphic Types</a:t>
            </a:r>
          </a:p>
        </p:txBody>
      </p:sp>
      <p:sp>
        <p:nvSpPr>
          <p:cNvPr id="328707" name="Rectangle 3"/>
          <p:cNvSpPr>
            <a:spLocks noGrp="1" noChangeArrowheads="1"/>
          </p:cNvSpPr>
          <p:nvPr>
            <p:ph type="body" idx="1"/>
          </p:nvPr>
        </p:nvSpPr>
        <p:spPr/>
        <p:txBody>
          <a:bodyPr/>
          <a:lstStyle/>
          <a:p>
            <a:pPr eaLnBrk="1" hangingPunct="1"/>
            <a:r>
              <a:rPr lang="en-US" sz="2000" b="1" smtClean="0">
                <a:solidFill>
                  <a:srgbClr val="0000FF"/>
                </a:solidFill>
                <a:latin typeface="Courier New" pitchFamily="49" charset="0"/>
              </a:rPr>
              <a:t>let tl (_::t) = t</a:t>
            </a:r>
          </a:p>
          <a:p>
            <a:pPr lvl="1" eaLnBrk="1" hangingPunct="1"/>
            <a:r>
              <a:rPr lang="en-US" sz="2000" b="1" smtClean="0">
                <a:solidFill>
                  <a:srgbClr val="0000FF"/>
                </a:solidFill>
                <a:latin typeface="Courier New" pitchFamily="49" charset="0"/>
              </a:rPr>
              <a:t>tl : 'a list -&gt; 'a list</a:t>
            </a:r>
          </a:p>
          <a:p>
            <a:pPr lvl="1" eaLnBrk="1" hangingPunct="1"/>
            <a:endParaRPr lang="en-US" sz="2000" b="1" smtClean="0">
              <a:solidFill>
                <a:srgbClr val="0000FF"/>
              </a:solidFill>
              <a:latin typeface="Courier New" pitchFamily="49" charset="0"/>
            </a:endParaRPr>
          </a:p>
          <a:p>
            <a:pPr eaLnBrk="1" hangingPunct="1"/>
            <a:r>
              <a:rPr lang="en-US" sz="2000" b="1" smtClean="0">
                <a:solidFill>
                  <a:srgbClr val="0000FF"/>
                </a:solidFill>
                <a:latin typeface="Courier New" pitchFamily="49" charset="0"/>
              </a:rPr>
              <a:t>let swap (x, y) = (y, x)</a:t>
            </a:r>
          </a:p>
          <a:p>
            <a:pPr lvl="1" eaLnBrk="1" hangingPunct="1"/>
            <a:r>
              <a:rPr lang="en-US" sz="2000" b="1" smtClean="0">
                <a:solidFill>
                  <a:srgbClr val="0000FF"/>
                </a:solidFill>
                <a:latin typeface="Courier New" pitchFamily="49" charset="0"/>
              </a:rPr>
              <a:t>swap : 'a * 'b -&gt; 'b * 'a</a:t>
            </a:r>
          </a:p>
          <a:p>
            <a:pPr lvl="1" eaLnBrk="1" hangingPunct="1"/>
            <a:endParaRPr lang="en-US" sz="2000" b="1" smtClean="0">
              <a:solidFill>
                <a:srgbClr val="0000FF"/>
              </a:solidFill>
              <a:latin typeface="Courier New" pitchFamily="49" charset="0"/>
            </a:endParaRPr>
          </a:p>
          <a:p>
            <a:pPr eaLnBrk="1" hangingPunct="1"/>
            <a:r>
              <a:rPr lang="en-US" sz="2000" b="1" smtClean="0">
                <a:solidFill>
                  <a:srgbClr val="0000FF"/>
                </a:solidFill>
                <a:latin typeface="Courier New" pitchFamily="49" charset="0"/>
              </a:rPr>
              <a:t>let tls (_::xs, _::ys) = (xs, ys)</a:t>
            </a:r>
          </a:p>
          <a:p>
            <a:pPr lvl="1" eaLnBrk="1" hangingPunct="1"/>
            <a:r>
              <a:rPr lang="en-US" sz="2000" b="1" smtClean="0">
                <a:solidFill>
                  <a:srgbClr val="0000FF"/>
                </a:solidFill>
                <a:latin typeface="Courier New" pitchFamily="49" charset="0"/>
              </a:rPr>
              <a:t>tls : 'a list * 'b list  -&gt;  'a list * 'b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7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70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70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7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8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Slide Number Placeholder 4"/>
          <p:cNvSpPr>
            <a:spLocks noGrp="1"/>
          </p:cNvSpPr>
          <p:nvPr>
            <p:ph type="sldNum" sz="quarter" idx="11"/>
          </p:nvPr>
        </p:nvSpPr>
        <p:spPr>
          <a:noFill/>
        </p:spPr>
        <p:txBody>
          <a:bodyPr/>
          <a:lstStyle/>
          <a:p>
            <a:fld id="{12986594-3194-48C2-9A52-0E2041B0EF3F}" type="slidenum">
              <a:rPr lang="en-US" smtClean="0">
                <a:ea typeface="ＭＳ Ｐゴシック"/>
                <a:cs typeface="ＭＳ Ｐゴシック"/>
              </a:rPr>
              <a:pPr/>
              <a:t>9</a:t>
            </a:fld>
            <a:endParaRPr lang="en-US" smtClean="0">
              <a:ea typeface="ＭＳ Ｐゴシック"/>
              <a:cs typeface="ＭＳ Ｐゴシック"/>
            </a:endParaRPr>
          </a:p>
        </p:txBody>
      </p:sp>
      <p:sp>
        <p:nvSpPr>
          <p:cNvPr id="31746" name="Rectangle 2"/>
          <p:cNvSpPr>
            <a:spLocks noGrp="1" noChangeArrowheads="1"/>
          </p:cNvSpPr>
          <p:nvPr>
            <p:ph type="title"/>
          </p:nvPr>
        </p:nvSpPr>
        <p:spPr/>
        <p:txBody>
          <a:bodyPr/>
          <a:lstStyle/>
          <a:p>
            <a:pPr eaLnBrk="1" hangingPunct="1"/>
            <a:r>
              <a:rPr lang="en-US" smtClean="0"/>
              <a:t>Conditionals</a:t>
            </a:r>
          </a:p>
        </p:txBody>
      </p:sp>
      <p:sp>
        <p:nvSpPr>
          <p:cNvPr id="31747" name="Rectangle 3"/>
          <p:cNvSpPr>
            <a:spLocks noGrp="1" noChangeArrowheads="1"/>
          </p:cNvSpPr>
          <p:nvPr>
            <p:ph type="body" idx="1"/>
          </p:nvPr>
        </p:nvSpPr>
        <p:spPr/>
        <p:txBody>
          <a:bodyPr/>
          <a:lstStyle/>
          <a:p>
            <a:pPr eaLnBrk="1" hangingPunct="1"/>
            <a:r>
              <a:rPr lang="en-US" smtClean="0"/>
              <a:t>Use </a:t>
            </a:r>
            <a:r>
              <a:rPr lang="en-US" smtClean="0">
                <a:solidFill>
                  <a:srgbClr val="0000FF"/>
                </a:solidFill>
              </a:rPr>
              <a:t>if...then...else</a:t>
            </a:r>
            <a:r>
              <a:rPr lang="en-US" smtClean="0"/>
              <a:t> just like C/Java</a:t>
            </a:r>
          </a:p>
          <a:p>
            <a:pPr lvl="1" eaLnBrk="1" hangingPunct="1"/>
            <a:r>
              <a:rPr lang="en-US" smtClean="0"/>
              <a:t>no parentheses and no end</a:t>
            </a:r>
          </a:p>
        </p:txBody>
      </p:sp>
      <p:sp>
        <p:nvSpPr>
          <p:cNvPr id="31748" name="Text Box 4"/>
          <p:cNvSpPr txBox="1">
            <a:spLocks noChangeArrowheads="1"/>
          </p:cNvSpPr>
          <p:nvPr/>
        </p:nvSpPr>
        <p:spPr bwMode="auto">
          <a:xfrm>
            <a:off x="1676400" y="2971800"/>
            <a:ext cx="6096000" cy="2301875"/>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if grade &gt;= 90 then</a:t>
            </a:r>
          </a:p>
          <a:p>
            <a:pPr eaLnBrk="0" hangingPunct="0"/>
            <a:r>
              <a:rPr lang="en-US" sz="1800" b="1">
                <a:latin typeface="Courier New" pitchFamily="49" charset="0"/>
              </a:rPr>
              <a:t>  print_string "You got an A"</a:t>
            </a:r>
          </a:p>
          <a:p>
            <a:pPr eaLnBrk="0" hangingPunct="0"/>
            <a:r>
              <a:rPr lang="en-US" sz="1800" b="1">
                <a:latin typeface="Courier New" pitchFamily="49" charset="0"/>
              </a:rPr>
              <a:t>else if grade &gt;= 80 then</a:t>
            </a:r>
          </a:p>
          <a:p>
            <a:pPr eaLnBrk="0" hangingPunct="0"/>
            <a:r>
              <a:rPr lang="en-US" sz="1800" b="1">
                <a:latin typeface="Courier New" pitchFamily="49" charset="0"/>
              </a:rPr>
              <a:t>  print_string "You got a B"</a:t>
            </a:r>
          </a:p>
          <a:p>
            <a:pPr eaLnBrk="0" hangingPunct="0"/>
            <a:r>
              <a:rPr lang="en-US" sz="1800" b="1">
                <a:latin typeface="Courier New" pitchFamily="49" charset="0"/>
              </a:rPr>
              <a:t>else if grade &gt;= 70 then</a:t>
            </a:r>
          </a:p>
          <a:p>
            <a:pPr eaLnBrk="0" hangingPunct="0"/>
            <a:r>
              <a:rPr lang="en-US" sz="1800" b="1">
                <a:latin typeface="Courier New" pitchFamily="49" charset="0"/>
              </a:rPr>
              <a:t>  print_string "You got a C"</a:t>
            </a:r>
          </a:p>
          <a:p>
            <a:pPr eaLnBrk="0" hangingPunct="0"/>
            <a:r>
              <a:rPr lang="en-US" sz="1800" b="1">
                <a:latin typeface="Courier New" pitchFamily="49" charset="0"/>
              </a:rPr>
              <a:t>else</a:t>
            </a:r>
          </a:p>
          <a:p>
            <a:pPr eaLnBrk="0" hangingPunct="0"/>
            <a:r>
              <a:rPr lang="en-US" sz="1800" b="1">
                <a:latin typeface="Courier New" pitchFamily="49" charset="0"/>
              </a:rPr>
              <a:t>  print_string "You’re not doing so well"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34462</TotalTime>
  <Words>2358</Words>
  <Application>Microsoft Office PowerPoint</Application>
  <PresentationFormat>On-screen Show (4:3)</PresentationFormat>
  <Paragraphs>321</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Blank Presentation</vt:lpstr>
      <vt:lpstr>CMSC 330:  Organization of Programming Languages</vt:lpstr>
      <vt:lpstr>Examples with Tuples</vt:lpstr>
      <vt:lpstr>Another Example</vt:lpstr>
      <vt:lpstr>List and Tuple Types</vt:lpstr>
      <vt:lpstr>Tuples Are a Fixed Size</vt:lpstr>
      <vt:lpstr>Type declarations</vt:lpstr>
      <vt:lpstr>Polymorphic Types</vt:lpstr>
      <vt:lpstr>Examples of Polymorphic Types</vt:lpstr>
      <vt:lpstr>Conditionals</vt:lpstr>
      <vt:lpstr>Conditionals (cont’d)</vt:lpstr>
      <vt:lpstr>The Factorial Function</vt:lpstr>
      <vt:lpstr>More examples of let</vt:lpstr>
      <vt:lpstr>Recursion = Looping</vt:lpstr>
      <vt:lpstr>Lists and Recursion</vt:lpstr>
      <vt:lpstr>More Examples</vt:lpstr>
      <vt:lpstr>More Examples (cont’d)</vt:lpstr>
      <vt:lpstr>A More Clever Version of Reverse</vt:lpstr>
    </vt:vector>
  </TitlesOfParts>
  <Company>J 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391</cp:revision>
  <cp:lastPrinted>2012-10-04T22:37:29Z</cp:lastPrinted>
  <dcterms:created xsi:type="dcterms:W3CDTF">2005-08-02T15:09:14Z</dcterms:created>
  <dcterms:modified xsi:type="dcterms:W3CDTF">2012-10-09T21:27:33Z</dcterms:modified>
</cp:coreProperties>
</file>