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407" r:id="rId3"/>
    <p:sldId id="408" r:id="rId4"/>
    <p:sldId id="409" r:id="rId5"/>
    <p:sldId id="410" r:id="rId6"/>
    <p:sldId id="411" r:id="rId7"/>
    <p:sldId id="412" r:id="rId8"/>
    <p:sldId id="413" r:id="rId9"/>
    <p:sldId id="414" r:id="rId10"/>
    <p:sldId id="416" r:id="rId11"/>
    <p:sldId id="415" r:id="rId12"/>
    <p:sldId id="310" r:id="rId13"/>
    <p:sldId id="311" r:id="rId1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F66FF"/>
    <a:srgbClr val="FF0000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95" autoAdjust="0"/>
    <p:restoredTop sz="71978" autoAdjust="0"/>
  </p:normalViewPr>
  <p:slideViewPr>
    <p:cSldViewPr>
      <p:cViewPr varScale="1">
        <p:scale>
          <a:sx n="63" d="100"/>
          <a:sy n="63" d="100"/>
        </p:scale>
        <p:origin x="-658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224"/>
    </p:cViewPr>
  </p:sorterViewPr>
  <p:notesViewPr>
    <p:cSldViewPr>
      <p:cViewPr varScale="1">
        <p:scale>
          <a:sx n="79" d="100"/>
          <a:sy n="79" d="100"/>
        </p:scale>
        <p:origin x="-2166" y="-90"/>
      </p:cViewPr>
      <p:guideLst>
        <p:guide orient="horz" pos="3024"/>
        <p:guide pos="2304"/>
      </p:guideLst>
    </p:cSldViewPr>
  </p:notesViewPr>
  <p:gridSpacing cx="39327138" cy="3932713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82" tIns="48292" rIns="96582" bIns="48292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82" tIns="48292" rIns="96582" bIns="48292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82" tIns="48292" rIns="96582" bIns="48292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82" tIns="48292" rIns="96582" bIns="48292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200"/>
            </a:lvl1pPr>
          </a:lstStyle>
          <a:p>
            <a:fld id="{497184EF-99EE-4EF5-A6D7-08D9A49A4B0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82" tIns="48292" rIns="96582" bIns="48292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82" tIns="48292" rIns="96582" bIns="48292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82" tIns="48292" rIns="96582" bIns="482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82" tIns="48292" rIns="96582" bIns="48292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82" tIns="48292" rIns="96582" bIns="48292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200"/>
            </a:lvl1pPr>
          </a:lstStyle>
          <a:p>
            <a:fld id="{6D701E69-31FD-4EDC-984C-BAFE6F80B31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ADBA86-8F04-4BB1-9BD9-C74A86078A8D}" type="slidenum">
              <a:rPr lang="en-US"/>
              <a:pPr/>
              <a:t>1</a:t>
            </a:fld>
            <a:endParaRPr 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8A8A5B-19B0-422E-970C-188AA4C5F322}" type="slidenum">
              <a:rPr lang="en-US"/>
              <a:pPr/>
              <a:t>10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65A2B3-D73B-4B7C-911B-74FC9F3E5364}" type="slidenum">
              <a:rPr lang="en-US"/>
              <a:pPr/>
              <a:t>11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6063" y="4443413"/>
            <a:ext cx="6864350" cy="4806950"/>
          </a:xfrm>
        </p:spPr>
        <p:txBody>
          <a:bodyPr/>
          <a:lstStyle/>
          <a:p>
            <a:pPr eaLnBrk="1" hangingPunct="1">
              <a:lnSpc>
                <a:spcPct val="95000"/>
              </a:lnSpc>
              <a:defRPr/>
            </a:pPr>
            <a:r>
              <a:rPr lang="en-US" dirty="0" smtClean="0">
                <a:ea typeface="ＭＳ Ｐゴシック"/>
              </a:rPr>
              <a:t>Can be </a:t>
            </a:r>
            <a:r>
              <a:rPr lang="en-US" dirty="0" err="1" smtClean="0">
                <a:ea typeface="ＭＳ Ｐゴシック"/>
              </a:rPr>
              <a:t>nullary</a:t>
            </a:r>
            <a:r>
              <a:rPr lang="en-US" dirty="0" smtClean="0">
                <a:ea typeface="ＭＳ Ｐゴシック"/>
              </a:rPr>
              <a:t> or take arguments.</a:t>
            </a:r>
          </a:p>
          <a:p>
            <a:pPr eaLnBrk="1" hangingPunct="1">
              <a:lnSpc>
                <a:spcPct val="95000"/>
              </a:lnSpc>
              <a:defRPr/>
            </a:pPr>
            <a:endParaRPr lang="en-US" dirty="0" smtClean="0">
              <a:ea typeface="ＭＳ Ｐゴシック"/>
            </a:endParaRPr>
          </a:p>
          <a:p>
            <a:pPr eaLnBrk="1" hangingPunct="1">
              <a:lnSpc>
                <a:spcPct val="95000"/>
              </a:lnSpc>
              <a:defRPr/>
            </a:pPr>
            <a:r>
              <a:rPr lang="en-US" dirty="0" smtClean="0">
                <a:ea typeface="ＭＳ Ｐゴシック"/>
              </a:rPr>
              <a:t>raise calls an exception.</a:t>
            </a:r>
          </a:p>
          <a:p>
            <a:pPr eaLnBrk="1" hangingPunct="1">
              <a:lnSpc>
                <a:spcPct val="95000"/>
              </a:lnSpc>
              <a:defRPr/>
            </a:pPr>
            <a:endParaRPr lang="en-US" dirty="0" smtClean="0">
              <a:ea typeface="ＭＳ Ｐゴシック"/>
            </a:endParaRPr>
          </a:p>
          <a:p>
            <a:pPr eaLnBrk="1" hangingPunct="1">
              <a:lnSpc>
                <a:spcPct val="95000"/>
              </a:lnSpc>
              <a:defRPr/>
            </a:pPr>
            <a:r>
              <a:rPr lang="en-US" dirty="0" smtClean="0">
                <a:ea typeface="ＭＳ Ｐゴシック"/>
              </a:rPr>
              <a:t>Failure is a built-in exception.</a:t>
            </a:r>
          </a:p>
          <a:p>
            <a:pPr eaLnBrk="1" hangingPunct="1">
              <a:lnSpc>
                <a:spcPct val="95000"/>
              </a:lnSpc>
              <a:defRPr/>
            </a:pPr>
            <a:endParaRPr lang="en-US" dirty="0" smtClean="0">
              <a:ea typeface="ＭＳ Ｐゴシック"/>
            </a:endParaRPr>
          </a:p>
          <a:p>
            <a:pPr eaLnBrk="1" hangingPunct="1">
              <a:lnSpc>
                <a:spcPct val="95000"/>
              </a:lnSpc>
              <a:defRPr/>
            </a:pPr>
            <a:r>
              <a:rPr lang="en-US" dirty="0" smtClean="0">
                <a:ea typeface="ＭＳ Ｐゴシック"/>
              </a:rPr>
              <a:t>with does pattern-matching against the type of exception thrown.</a:t>
            </a:r>
          </a:p>
          <a:p>
            <a:pPr eaLnBrk="1" hangingPunct="1">
              <a:lnSpc>
                <a:spcPct val="95000"/>
              </a:lnSpc>
              <a:defRPr/>
            </a:pPr>
            <a:endParaRPr lang="en-US" dirty="0" smtClean="0">
              <a:ea typeface="ＭＳ Ｐゴシック"/>
            </a:endParaRPr>
          </a:p>
          <a:p>
            <a:pPr eaLnBrk="1" hangingPunct="1">
              <a:lnSpc>
                <a:spcPct val="95000"/>
              </a:lnSpc>
              <a:defRPr/>
            </a:pPr>
            <a:r>
              <a:rPr lang="en-US" dirty="0" smtClean="0">
                <a:ea typeface="ＭＳ Ｐゴシック"/>
              </a:rPr>
              <a:t>Note </a:t>
            </a:r>
            <a:r>
              <a:rPr lang="en-US" dirty="0" err="1" smtClean="0">
                <a:ea typeface="ＭＳ Ｐゴシック"/>
              </a:rPr>
              <a:t>printf</a:t>
            </a:r>
            <a:r>
              <a:rPr lang="en-US" dirty="0" smtClean="0">
                <a:ea typeface="ＭＳ Ｐゴシック"/>
              </a:rPr>
              <a:t>.</a:t>
            </a:r>
          </a:p>
          <a:p>
            <a:pPr eaLnBrk="1" hangingPunct="1">
              <a:lnSpc>
                <a:spcPct val="95000"/>
              </a:lnSpc>
              <a:defRPr/>
            </a:pPr>
            <a:endParaRPr lang="en-US" dirty="0" smtClean="0">
              <a:ea typeface="ＭＳ Ｐゴシック"/>
            </a:endParaRPr>
          </a:p>
          <a:p>
            <a:pPr eaLnBrk="1" hangingPunct="1">
              <a:lnSpc>
                <a:spcPct val="95000"/>
              </a:lnSpc>
              <a:defRPr/>
            </a:pPr>
            <a:r>
              <a:rPr lang="en-US" dirty="0" smtClean="0">
                <a:ea typeface="ＭＳ Ｐゴシック"/>
              </a:rPr>
              <a:t>Change f to something which does something useful in one case???</a:t>
            </a:r>
          </a:p>
          <a:p>
            <a:pPr eaLnBrk="1" hangingPunct="1">
              <a:lnSpc>
                <a:spcPct val="95000"/>
              </a:lnSpc>
              <a:defRPr/>
            </a:pPr>
            <a:endParaRPr lang="en-US" dirty="0" smtClean="0">
              <a:ea typeface="ＭＳ Ｐゴシック"/>
            </a:endParaRPr>
          </a:p>
          <a:p>
            <a:pPr eaLnBrk="1" hangingPunct="1">
              <a:lnSpc>
                <a:spcPct val="95000"/>
              </a:lnSpc>
              <a:defRPr/>
            </a:pPr>
            <a:r>
              <a:rPr lang="en-US" dirty="0" smtClean="0">
                <a:ea typeface="ＭＳ Ｐゴシック"/>
              </a:rPr>
              <a:t>Three of the exceptions in the </a:t>
            </a:r>
            <a:r>
              <a:rPr lang="en-US" dirty="0" err="1" smtClean="0">
                <a:ea typeface="ＭＳ Ｐゴシック"/>
              </a:rPr>
              <a:t>OCaml</a:t>
            </a:r>
            <a:r>
              <a:rPr lang="en-US" dirty="0" smtClean="0">
                <a:ea typeface="ＭＳ Ｐゴシック"/>
              </a:rPr>
              <a:t> core library are particularly useful for you to use in your own functions:</a:t>
            </a:r>
          </a:p>
          <a:p>
            <a:pPr marL="171450" indent="-171450" eaLnBrk="1" hangingPunct="1">
              <a:lnSpc>
                <a:spcPct val="95000"/>
              </a:lnSpc>
              <a:buFont typeface="Arial" pitchFamily="34" charset="0"/>
              <a:buChar char="•"/>
              <a:defRPr/>
            </a:pPr>
            <a:r>
              <a:rPr lang="en-US" dirty="0" err="1" smtClean="0">
                <a:ea typeface="ＭＳ Ｐゴシック"/>
              </a:rPr>
              <a:t>Not_found</a:t>
            </a:r>
            <a:r>
              <a:rPr lang="en-US" dirty="0" smtClean="0">
                <a:ea typeface="ＭＳ Ｐゴシック"/>
              </a:rPr>
              <a:t>: a </a:t>
            </a:r>
            <a:r>
              <a:rPr lang="en-US" dirty="0" err="1" smtClean="0">
                <a:ea typeface="ＭＳ Ｐゴシック"/>
              </a:rPr>
              <a:t>parameterless</a:t>
            </a:r>
            <a:r>
              <a:rPr lang="en-US" dirty="0" smtClean="0">
                <a:ea typeface="ＭＳ Ｐゴシック"/>
              </a:rPr>
              <a:t> exception raised by search functions when the desired object couldn't be found</a:t>
            </a:r>
          </a:p>
          <a:p>
            <a:pPr marL="171450" indent="-171450" eaLnBrk="1" hangingPunct="1">
              <a:lnSpc>
                <a:spcPct val="95000"/>
              </a:lnSpc>
              <a:buFont typeface="Arial" pitchFamily="34" charset="0"/>
              <a:buChar char="•"/>
              <a:defRPr/>
            </a:pPr>
            <a:r>
              <a:rPr lang="en-US" dirty="0" err="1" smtClean="0">
                <a:ea typeface="ＭＳ Ｐゴシック"/>
              </a:rPr>
              <a:t>Invalid_argument</a:t>
            </a:r>
            <a:r>
              <a:rPr lang="en-US" dirty="0" smtClean="0">
                <a:ea typeface="ＭＳ Ｐゴシック"/>
              </a:rPr>
              <a:t>: an exception raised by library functions to signal that the given arguments don't make sense; takes a parameter of type string that is typically an explanation.</a:t>
            </a:r>
          </a:p>
          <a:p>
            <a:pPr marL="171450" indent="-171450" eaLnBrk="1" hangingPunct="1">
              <a:lnSpc>
                <a:spcPct val="95000"/>
              </a:lnSpc>
              <a:buFont typeface="Arial" pitchFamily="34" charset="0"/>
              <a:buChar char="•"/>
              <a:defRPr/>
            </a:pPr>
            <a:r>
              <a:rPr lang="en-US" dirty="0" smtClean="0">
                <a:ea typeface="ＭＳ Ｐゴシック"/>
              </a:rPr>
              <a:t>Failure: an exception raised by library functions to signal that they are undefined on the given arguments; ; takes a parameter of type string that is typically an explanation.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FE512E-EF1A-4822-81F0-EFFBA2999D29}" type="slidenum">
              <a:rPr lang="en-US"/>
              <a:pPr/>
              <a:t>12</a:t>
            </a:fld>
            <a:endParaRPr lang="en-US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/>
              </a:rPr>
              <a:t>This is actually much more natural and easy in OCaml than in Ruby.</a:t>
            </a:r>
          </a:p>
          <a:p>
            <a:pPr eaLnBrk="1" hangingPunct="1"/>
            <a:endParaRPr lang="en-US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B7C684-1F9E-40C2-8329-47F12D9C8F00}" type="slidenum">
              <a:rPr lang="en-US"/>
              <a:pPr/>
              <a:t>13</a:t>
            </a:fld>
            <a:endParaRPr 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/>
              </a:rPr>
              <a:t>The first example has a function with a function as a parameter, the second example has a function which returns a function.</a:t>
            </a:r>
          </a:p>
          <a:p>
            <a:pPr eaLnBrk="1" hangingPunct="1"/>
            <a:endParaRPr lang="en-US" smtClean="0">
              <a:ea typeface="ＭＳ Ｐゴシック"/>
            </a:endParaRPr>
          </a:p>
          <a:p>
            <a:pPr eaLnBrk="1" hangingPunct="1"/>
            <a:r>
              <a:rPr lang="en-US" smtClean="0">
                <a:ea typeface="ＭＳ Ｐゴシック"/>
              </a:rPr>
              <a:t>('a -&gt; 'a) is a function type.  twice is a function which takes a tuple of a function (from 'a to 'a) and an 'a, and returns an 'a.</a:t>
            </a:r>
          </a:p>
          <a:p>
            <a:pPr eaLnBrk="1" hangingPunct="1"/>
            <a:endParaRPr lang="en-US" smtClean="0">
              <a:ea typeface="ＭＳ Ｐゴシック"/>
            </a:endParaRPr>
          </a:p>
          <a:p>
            <a:pPr eaLnBrk="1" hangingPunct="1"/>
            <a:r>
              <a:rPr lang="en-US" smtClean="0">
                <a:ea typeface="ＭＳ Ｐゴシック"/>
              </a:rPr>
              <a:t>The comma in (plus_three, 5) means we're </a:t>
            </a:r>
            <a:r>
              <a:rPr lang="en-US" b="1" smtClean="0">
                <a:ea typeface="ＭＳ Ｐゴシック"/>
              </a:rPr>
              <a:t>not</a:t>
            </a:r>
            <a:r>
              <a:rPr lang="en-US" smtClean="0">
                <a:ea typeface="ＭＳ Ｐゴシック"/>
              </a:rPr>
              <a:t> calling plus_three on 5, we're passing both of them as a tuple of two arguments to twice.  The parameter type of twice is a tuple of a function from 'a to 'a, and an 'a.  (Why do we know that twice's first parameter is 'a-&gt;'a and not 'a-&gt;'b?  Because we're able to call it on its return value.)</a:t>
            </a:r>
          </a:p>
          <a:p>
            <a:pPr eaLnBrk="1" hangingPunct="1"/>
            <a:endParaRPr lang="en-US" smtClean="0">
              <a:ea typeface="ＭＳ Ｐゴシック"/>
            </a:endParaRPr>
          </a:p>
          <a:p>
            <a:pPr eaLnBrk="1" hangingPunct="1"/>
            <a:r>
              <a:rPr lang="en-US" smtClean="0">
                <a:ea typeface="ＭＳ Ｐゴシック"/>
              </a:rPr>
              <a:t>twice (plus_three 5) = plus_three (plus_three 5) = plus_three 8 = 11</a:t>
            </a:r>
          </a:p>
          <a:p>
            <a:pPr eaLnBrk="1" hangingPunct="1"/>
            <a:endParaRPr lang="en-US" smtClean="0">
              <a:ea typeface="ＭＳ Ｐゴシック"/>
            </a:endParaRPr>
          </a:p>
          <a:p>
            <a:pPr eaLnBrk="1" hangingPunct="1"/>
            <a:r>
              <a:rPr lang="en-US" smtClean="0">
                <a:ea typeface="ＭＳ Ｐゴシック"/>
              </a:rPr>
              <a:t>pick_fn is just returning a function (one function or another).  It's not calling either function, because note there's no arguments.</a:t>
            </a:r>
          </a:p>
          <a:p>
            <a:pPr eaLnBrk="1" hangingPunct="1"/>
            <a:endParaRPr lang="en-US" smtClean="0">
              <a:ea typeface="ＭＳ Ｐゴシック"/>
            </a:endParaRPr>
          </a:p>
          <a:p>
            <a:pPr eaLnBrk="1" hangingPunct="1"/>
            <a:r>
              <a:rPr lang="en-US" smtClean="0">
                <a:ea typeface="ＭＳ Ｐゴシック"/>
              </a:rPr>
              <a:t>(pick_fn 5) 0 = (if 5 &gt; 0 then plus_three else plus_four) 0 = plus_three 0 = 3  (the parentheses are optional in (pick_fn 5) 0 because function application is left-associative).</a:t>
            </a:r>
          </a:p>
          <a:p>
            <a:pPr eaLnBrk="1" hangingPunct="1"/>
            <a:endParaRPr lang="en-US" smtClean="0">
              <a:ea typeface="ＭＳ Ｐゴシック"/>
            </a:endParaRPr>
          </a:p>
          <a:p>
            <a:pPr eaLnBrk="1" hangingPunct="1"/>
            <a:endParaRPr lang="en-US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1E6BDC2C-CABA-46FB-B986-4D0BC1148DFE}" type="slidenum">
              <a:rPr lang="en-US"/>
              <a:pPr defTabSz="965200"/>
              <a:t>2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/>
              </a:rPr>
              <a:t>If n has fewer than n elements, all of its elements should be returned in the new list.</a:t>
            </a:r>
          </a:p>
          <a:p>
            <a:pPr eaLnBrk="1" hangingPunct="1"/>
            <a:endParaRPr lang="en-US" smtClean="0">
              <a:ea typeface="ＭＳ Ｐゴシック"/>
            </a:endParaRPr>
          </a:p>
          <a:p>
            <a:pPr eaLnBrk="1" hangingPunct="1"/>
            <a:r>
              <a:rPr lang="en-US" smtClean="0">
                <a:ea typeface="ＭＳ Ｐゴシック"/>
              </a:rPr>
              <a:t>take is mixing if and pattern matching.  This is how to count with recursion.  If n is greater than the number of elements it should just return the whole list.</a:t>
            </a:r>
          </a:p>
          <a:p>
            <a:pPr eaLnBrk="1" hangingPunct="1"/>
            <a:endParaRPr lang="en-US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75DA8D-8C79-40CB-B84E-86F344332466}" type="slidenum">
              <a:rPr lang="en-US"/>
              <a:pPr/>
              <a:t>3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/>
              </a:rPr>
              <a:t>How are functions data?  We saw that they can be passed to functions or returned from functions.</a:t>
            </a:r>
          </a:p>
          <a:p>
            <a:pPr eaLnBrk="1" hangingPunct="1"/>
            <a:endParaRPr lang="en-US" smtClean="0">
              <a:ea typeface="ＭＳ Ｐゴシック"/>
            </a:endParaRPr>
          </a:p>
          <a:p>
            <a:pPr eaLnBrk="1" hangingPunct="1"/>
            <a:endParaRPr lang="en-US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F11C36-8D73-45B8-B8BD-C481B331D42B}" type="slidenum">
              <a:rPr lang="en-US"/>
              <a:pPr/>
              <a:t>4</a:t>
            </a:fld>
            <a:endParaRPr 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/>
              </a:rPr>
              <a:t>This is like a (tagged) union in C (although unions in C are untagged, you can put a union in a struct which has an enum for a tag).</a:t>
            </a:r>
          </a:p>
          <a:p>
            <a:pPr eaLnBrk="1" hangingPunct="1"/>
            <a:endParaRPr lang="en-US" smtClean="0">
              <a:ea typeface="ＭＳ Ｐゴシック"/>
            </a:endParaRPr>
          </a:p>
          <a:p>
            <a:pPr eaLnBrk="1" hangingPunct="1"/>
            <a:r>
              <a:rPr lang="en-US" smtClean="0">
                <a:ea typeface="ＭＳ Ｐゴシック"/>
              </a:rPr>
              <a:t>The same pattern-matching which works for lists and tuples also works for data types.</a:t>
            </a:r>
          </a:p>
          <a:p>
            <a:pPr eaLnBrk="1" hangingPunct="1"/>
            <a:endParaRPr lang="en-US" smtClean="0">
              <a:ea typeface="ＭＳ Ｐゴシック"/>
            </a:endParaRPr>
          </a:p>
          <a:p>
            <a:pPr eaLnBrk="1" hangingPunct="1"/>
            <a:r>
              <a:rPr lang="en-US" smtClean="0">
                <a:ea typeface="ＭＳ Ｐゴシック"/>
              </a:rPr>
              <a:t>area must be a shape if pattern-matching against Rect and Circle.</a:t>
            </a:r>
          </a:p>
          <a:p>
            <a:pPr eaLnBrk="1" hangingPunct="1"/>
            <a:endParaRPr lang="en-US" smtClean="0">
              <a:ea typeface="ＭＳ Ｐゴシック"/>
            </a:endParaRPr>
          </a:p>
          <a:p>
            <a:pPr eaLnBrk="1" hangingPunct="1"/>
            <a:r>
              <a:rPr lang="en-US" smtClean="0">
                <a:ea typeface="ＭＳ Ｐゴシック"/>
              </a:rPr>
              <a:t>How do OCaml types differ from C unions?  They're tagged, while unions are untagged (you can match and tell which variant is being stored).</a:t>
            </a:r>
          </a:p>
          <a:p>
            <a:pPr eaLnBrk="1" hangingPunct="1"/>
            <a:endParaRPr lang="en-US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AD3B3C-6674-40FB-B8D0-45F43C189CB3}" type="slidenum">
              <a:rPr lang="en-US"/>
              <a:pPr/>
              <a:t>5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/>
              </a:rPr>
              <a:t>let l = [(Circle 2.0); (Rect (1.5, 2.5))];;</a:t>
            </a:r>
          </a:p>
          <a:p>
            <a:pPr eaLnBrk="1" hangingPunct="1"/>
            <a:r>
              <a:rPr lang="en-US" smtClean="0">
                <a:ea typeface="ＭＳ Ｐゴシック"/>
              </a:rPr>
              <a:t>val l : shape list = [Circle 2.; Rect (1.5, 2.5)]</a:t>
            </a:r>
          </a:p>
          <a:p>
            <a:pPr eaLnBrk="1" hangingPunct="1"/>
            <a:endParaRPr lang="en-US" smtClean="0">
              <a:ea typeface="ＭＳ Ｐゴシック"/>
            </a:endParaRPr>
          </a:p>
          <a:p>
            <a:pPr eaLnBrk="1" hangingPunct="1"/>
            <a:r>
              <a:rPr lang="en-US" smtClean="0">
                <a:ea typeface="ＭＳ Ｐゴシック"/>
              </a:rPr>
              <a:t>match l with (h::t) -&gt; h;;</a:t>
            </a:r>
          </a:p>
          <a:p>
            <a:pPr eaLnBrk="1" hangingPunct="1"/>
            <a:r>
              <a:rPr lang="en-US" smtClean="0">
                <a:ea typeface="ＭＳ Ｐゴシック"/>
              </a:rPr>
              <a:t>shape = Rect (3., 4.)</a:t>
            </a:r>
          </a:p>
          <a:p>
            <a:pPr eaLnBrk="1" hangingPunct="1"/>
            <a:endParaRPr lang="en-US" smtClean="0">
              <a:ea typeface="ＭＳ Ｐゴシック"/>
            </a:endParaRPr>
          </a:p>
          <a:p>
            <a:pPr eaLnBrk="1" hangingPunct="1"/>
            <a:r>
              <a:rPr lang="en-US" smtClean="0">
                <a:ea typeface="ＭＳ Ｐゴシック"/>
              </a:rPr>
              <a:t>So now I can have lists of ints, strings, or whatever.</a:t>
            </a:r>
          </a:p>
          <a:p>
            <a:pPr eaLnBrk="1" hangingPunct="1"/>
            <a:endParaRPr lang="en-US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2AF440-CDA4-42D6-BCBB-AD8FD4ACC9CE}" type="slidenum">
              <a:rPr lang="en-US"/>
              <a:pPr/>
              <a:t>6</a:t>
            </a:fld>
            <a:endParaRPr 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/>
              </a:rPr>
              <a:t>Constructors are in uppercase, and functions are in lowercase, so OCaml knows that Rect (3.0, 4.0) is a constructor, not a function call on a tuple.</a:t>
            </a:r>
          </a:p>
          <a:p>
            <a:pPr eaLnBrk="1" hangingPunct="1"/>
            <a:endParaRPr lang="en-US" smtClean="0">
              <a:ea typeface="ＭＳ Ｐゴシック"/>
            </a:endParaRPr>
          </a:p>
          <a:p>
            <a:pPr eaLnBrk="1" hangingPunct="1"/>
            <a:r>
              <a:rPr lang="en-US" smtClean="0">
                <a:ea typeface="ＭＳ Ｐゴシック"/>
              </a:rPr>
              <a:t>You can have tags without arguments to simulate default arguments to functions.</a:t>
            </a:r>
          </a:p>
          <a:p>
            <a:pPr eaLnBrk="1" hangingPunct="1"/>
            <a:endParaRPr lang="en-US" smtClean="0">
              <a:ea typeface="ＭＳ Ｐゴシック"/>
            </a:endParaRPr>
          </a:p>
          <a:p>
            <a:pPr eaLnBrk="1" hangingPunct="1"/>
            <a:r>
              <a:rPr lang="en-US" smtClean="0">
                <a:ea typeface="ＭＳ Ｐゴシック"/>
              </a:rPr>
              <a:t>add_with_default has two arguments, an int and an optional_int.  You can call it with one argument or with two arguments.</a:t>
            </a:r>
          </a:p>
          <a:p>
            <a:pPr eaLnBrk="1" hangingPunct="1"/>
            <a:endParaRPr lang="en-US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12AB88-B6EB-43ED-8C6B-6E568E51C050}" type="slidenum">
              <a:rPr lang="en-US"/>
              <a:pPr/>
              <a:t>7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/>
              </a:rPr>
              <a:t>Functions can have optional arguments. An optional argument can be given without a default value, in this case it is considered in the body of the function as being of the type 'a option; None is its default value.</a:t>
            </a:r>
          </a:p>
          <a:p>
            <a:pPr eaLnBrk="1" hangingPunct="1"/>
            <a:endParaRPr lang="en-US" smtClean="0">
              <a:ea typeface="ＭＳ Ｐゴシック"/>
            </a:endParaRPr>
          </a:p>
          <a:p>
            <a:pPr eaLnBrk="1" hangingPunct="1"/>
            <a:r>
              <a:rPr lang="en-US" smtClean="0">
                <a:ea typeface="ＭＳ Ｐゴシック"/>
              </a:rPr>
              <a:t>Some "abc";; is valid now also.</a:t>
            </a:r>
          </a:p>
          <a:p>
            <a:pPr eaLnBrk="1" hangingPunct="1"/>
            <a:endParaRPr lang="en-US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8D2B03-D575-4308-925F-3311FEA00BBF}" type="slidenum">
              <a:rPr lang="en-US"/>
              <a:pPr/>
              <a:t>8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/>
              </a:rPr>
              <a:t>But note these lists are still polymorphic.</a:t>
            </a:r>
          </a:p>
          <a:p>
            <a:pPr eaLnBrk="1" hangingPunct="1"/>
            <a:endParaRPr lang="en-US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998563-8CC1-4653-9A17-A96156E7DBBB}" type="slidenum">
              <a:rPr lang="en-US"/>
              <a:pPr/>
              <a:t>9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/>
              </a:rPr>
              <a:t>Will B and D really have 0 and 1?  Won't A, B, C and D all have 0, 1, 2, 3?  Not exactly sure of internal representation….</a:t>
            </a:r>
          </a:p>
          <a:p>
            <a:pPr eaLnBrk="1" hangingPunct="1"/>
            <a:endParaRPr lang="en-US" smtClean="0">
              <a:ea typeface="ＭＳ Ｐゴシック"/>
            </a:endParaRPr>
          </a:p>
          <a:p>
            <a:pPr eaLnBrk="1" hangingPunct="1"/>
            <a:endParaRPr lang="en-US" smtClean="0">
              <a:ea typeface="ＭＳ Ｐゴシック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 userDrawn="1"/>
        </p:nvSpPr>
        <p:spPr bwMode="auto">
          <a:xfrm>
            <a:off x="609600" y="3200400"/>
            <a:ext cx="7924800" cy="0"/>
          </a:xfrm>
          <a:prstGeom prst="line">
            <a:avLst/>
          </a:prstGeom>
          <a:noFill/>
          <a:ln w="1270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>
              <a:ea typeface="ＭＳ Ｐゴシック" charset="-128"/>
              <a:cs typeface="+mn-cs"/>
            </a:endParaRP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066800"/>
            <a:ext cx="77724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0000FF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 sz="1400"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BCD6F8E2-9D5A-4A9A-B729-2FFF5EF8B3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41A613-32E3-4EEA-9F4D-E06D59F2F5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609600"/>
            <a:ext cx="203835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626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474D3A-CE76-44D0-B4C2-65AC743D7E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639B31-68EA-42DB-930B-3AF33B6BF2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ACEC0A-70AA-481E-9841-04F7FC6BE0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005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524000"/>
            <a:ext cx="40005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55F630-D86C-4EAA-858A-FBEE82F8F0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3E1A33-26AB-4C8D-AED5-A8EA5128AD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1010E9-CFC2-496D-A57D-B9047ED59D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03ED3C-59D3-4B81-9779-E7357A07FE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BCCCC7-6236-4287-854F-2FE16CBA9B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CB2F10-48F0-4314-A54A-DC4463B1F3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09600"/>
            <a:ext cx="8153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153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477000"/>
            <a:ext cx="5562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3C852608-8E74-4739-96C6-79939B9788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457200" y="1295400"/>
            <a:ext cx="81534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>
              <a:ea typeface="ＭＳ Ｐゴシック" charset="-128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+mj-lt"/>
          <a:ea typeface="+mj-ea"/>
          <a:cs typeface="ＭＳ Ｐゴシック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ＭＳ Ｐゴシック" charset="-128"/>
          <a:cs typeface="ＭＳ Ｐゴシック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ＭＳ Ｐゴシック" charset="-128"/>
          <a:cs typeface="ＭＳ Ｐゴシック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ＭＳ Ｐゴシック" charset="-128"/>
          <a:cs typeface="ＭＳ Ｐゴシック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ＭＳ Ｐゴシック" charset="-128"/>
          <a:cs typeface="ＭＳ Ｐゴシック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ＭＳ Ｐゴシック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smtClean="0"/>
              <a:t>CMSC 330:  Organization of Programming Languages</a:t>
            </a:r>
          </a:p>
        </p:txBody>
      </p:sp>
      <p:sp>
        <p:nvSpPr>
          <p:cNvPr id="15362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Functional Programming with OCaml, con't.</a:t>
            </a:r>
          </a:p>
        </p:txBody>
      </p:sp>
      <p:sp>
        <p:nvSpPr>
          <p:cNvPr id="1536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4BCB7D7-49F6-4163-8FB1-894BCF1D69A3}" type="slidenum">
              <a:rPr lang="en-US" smtClean="0">
                <a:ea typeface="ＭＳ Ｐゴシック"/>
                <a:cs typeface="ＭＳ Ｐゴシック"/>
              </a:rPr>
              <a:pPr/>
              <a:t>1</a:t>
            </a:fld>
            <a:endParaRPr lang="en-US" smtClean="0"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459DE64-5BF9-4B34-A186-30572707C7C0}" type="slidenum">
              <a:rPr lang="en-US" smtClean="0">
                <a:ea typeface="ＭＳ Ｐゴシック"/>
                <a:cs typeface="ＭＳ Ｐゴシック"/>
              </a:rPr>
              <a:pPr/>
              <a:t>10</a:t>
            </a:fld>
            <a:endParaRPr lang="en-US" smtClean="0">
              <a:ea typeface="ＭＳ Ｐゴシック"/>
              <a:cs typeface="ＭＳ Ｐゴシック"/>
            </a:endParaRP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Exceptions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Exceptions are declared with </a:t>
            </a:r>
            <a:r>
              <a:rPr lang="en-US" smtClean="0">
                <a:solidFill>
                  <a:srgbClr val="0000FF"/>
                </a:solidFill>
              </a:rPr>
              <a:t>exception</a:t>
            </a:r>
            <a:endParaRPr lang="en-US" smtClean="0"/>
          </a:p>
          <a:p>
            <a:pPr lvl="1" eaLnBrk="1" hangingPunct="1"/>
            <a:r>
              <a:rPr lang="en-US" smtClean="0"/>
              <a:t>They may appear in the signature as well</a:t>
            </a:r>
          </a:p>
          <a:p>
            <a:pPr eaLnBrk="1" hangingPunct="1"/>
            <a:r>
              <a:rPr lang="en-US" smtClean="0"/>
              <a:t>Exceptions may take arguments</a:t>
            </a:r>
          </a:p>
          <a:p>
            <a:pPr lvl="1" eaLnBrk="1" hangingPunct="1"/>
            <a:r>
              <a:rPr lang="en-US" smtClean="0"/>
              <a:t>Just like type constructors</a:t>
            </a:r>
          </a:p>
          <a:p>
            <a:pPr lvl="1" eaLnBrk="1" hangingPunct="1"/>
            <a:r>
              <a:rPr lang="en-US" smtClean="0"/>
              <a:t>May also be nullary</a:t>
            </a:r>
          </a:p>
          <a:p>
            <a:pPr eaLnBrk="1" hangingPunct="1"/>
            <a:r>
              <a:rPr lang="en-US" smtClean="0"/>
              <a:t>Catch exceptions with </a:t>
            </a:r>
            <a:r>
              <a:rPr lang="en-US" smtClean="0">
                <a:solidFill>
                  <a:srgbClr val="0000FF"/>
                </a:solidFill>
              </a:rPr>
              <a:t>try...with...</a:t>
            </a:r>
          </a:p>
          <a:p>
            <a:pPr lvl="1" eaLnBrk="1" hangingPunct="1"/>
            <a:r>
              <a:rPr lang="en-US" smtClean="0"/>
              <a:t>Pattern-matching can be used in </a:t>
            </a:r>
            <a:r>
              <a:rPr lang="en-US" smtClean="0">
                <a:solidFill>
                  <a:srgbClr val="0000FF"/>
                </a:solidFill>
              </a:rPr>
              <a:t>with</a:t>
            </a:r>
            <a:endParaRPr lang="en-US" smtClean="0"/>
          </a:p>
          <a:p>
            <a:pPr lvl="1" eaLnBrk="1" hangingPunct="1"/>
            <a:r>
              <a:rPr lang="en-US" smtClean="0"/>
              <a:t>If an exception is uncaught, the current function exits immediately and control transfers up the call chain until the exception is caught, or until it reaches the top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32B4A3D-3261-4231-861E-288FEB4D9808}" type="slidenum">
              <a:rPr lang="en-US" smtClean="0">
                <a:ea typeface="ＭＳ Ｐゴシック"/>
                <a:cs typeface="ＭＳ Ｐゴシック"/>
              </a:rPr>
              <a:pPr/>
              <a:t>11</a:t>
            </a:fld>
            <a:endParaRPr lang="en-US" smtClean="0">
              <a:ea typeface="ＭＳ Ｐゴシック"/>
              <a:cs typeface="ＭＳ Ｐゴシック"/>
            </a:endParaRP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Exceptions, con't.</a:t>
            </a:r>
          </a:p>
        </p:txBody>
      </p:sp>
      <p:sp>
        <p:nvSpPr>
          <p:cNvPr id="35843" name="Text Box 4"/>
          <p:cNvSpPr txBox="1">
            <a:spLocks noChangeArrowheads="1"/>
          </p:cNvSpPr>
          <p:nvPr/>
        </p:nvSpPr>
        <p:spPr bwMode="auto">
          <a:xfrm>
            <a:off x="838200" y="1524000"/>
            <a:ext cx="7620000" cy="42243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800" b="1">
                <a:latin typeface="Courier New" pitchFamily="49" charset="0"/>
              </a:rPr>
              <a:t>exception My_exception of int</a:t>
            </a:r>
          </a:p>
          <a:p>
            <a:pPr eaLnBrk="0" hangingPunct="0"/>
            <a:endParaRPr lang="en-US" sz="1800" b="1">
              <a:latin typeface="Courier New" pitchFamily="49" charset="0"/>
            </a:endParaRPr>
          </a:p>
          <a:p>
            <a:pPr eaLnBrk="0" hangingPunct="0"/>
            <a:r>
              <a:rPr lang="en-US" sz="1800" b="1">
                <a:latin typeface="Courier New" pitchFamily="49" charset="0"/>
              </a:rPr>
              <a:t>let f m =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  if m &gt; 0 then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    raise (My_exception m)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  else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    raise (Failure "some explanation of failure type")</a:t>
            </a:r>
          </a:p>
          <a:p>
            <a:pPr eaLnBrk="0" hangingPunct="0"/>
            <a:endParaRPr lang="en-US" sz="1800" b="1">
              <a:latin typeface="Courier New" pitchFamily="49" charset="0"/>
            </a:endParaRPr>
          </a:p>
          <a:p>
            <a:pPr eaLnBrk="0" hangingPunct="0"/>
            <a:r>
              <a:rPr lang="en-US" sz="1800" b="1">
                <a:latin typeface="Courier New" pitchFamily="49" charset="0"/>
              </a:rPr>
              <a:t>let g n =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  try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    f n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  with My_exception n -&gt;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      Printf.printf "Caught %d\n" n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    | Failure s -&gt;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      Printf.printf "Caught %s\n" 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BAB65A1-B223-4623-8043-5DC9590E11C0}" type="slidenum">
              <a:rPr lang="en-US" smtClean="0">
                <a:ea typeface="ＭＳ Ｐゴシック"/>
                <a:cs typeface="ＭＳ Ｐゴシック"/>
              </a:rPr>
              <a:pPr/>
              <a:t>12</a:t>
            </a:fld>
            <a:endParaRPr lang="en-US" smtClean="0">
              <a:ea typeface="ＭＳ Ｐゴシック"/>
              <a:cs typeface="ＭＳ Ｐゴシック"/>
            </a:endParaRP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Working with Lists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534400" cy="4876800"/>
          </a:xfrm>
        </p:spPr>
        <p:txBody>
          <a:bodyPr/>
          <a:lstStyle/>
          <a:p>
            <a:pPr eaLnBrk="1" hangingPunct="1"/>
            <a:r>
              <a:rPr lang="en-US" smtClean="0"/>
              <a:t>Several of the recursive list function examples have the same flavor:</a:t>
            </a:r>
          </a:p>
          <a:p>
            <a:pPr lvl="1" eaLnBrk="1" hangingPunct="1"/>
            <a:r>
              <a:rPr lang="en-US" smtClean="0"/>
              <a:t>walk through a list and do something to every element</a:t>
            </a:r>
          </a:p>
          <a:p>
            <a:pPr lvl="1" eaLnBrk="1" hangingPunct="1"/>
            <a:r>
              <a:rPr lang="en-US" smtClean="0"/>
              <a:t>walk through a list and keep track of something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Recall the following example code from Ruby: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lvl="1" eaLnBrk="1" hangingPunct="1"/>
            <a:r>
              <a:rPr lang="en-US" smtClean="0"/>
              <a:t>here we passed a code block into the </a:t>
            </a:r>
            <a:r>
              <a:rPr lang="en-US" smtClean="0">
                <a:solidFill>
                  <a:srgbClr val="0000FF"/>
                </a:solidFill>
              </a:rPr>
              <a:t>collect</a:t>
            </a:r>
            <a:r>
              <a:rPr lang="en-US" smtClean="0"/>
              <a:t> method</a:t>
            </a:r>
          </a:p>
          <a:p>
            <a:pPr lvl="1" eaLnBrk="1" hangingPunct="1"/>
            <a:r>
              <a:rPr lang="en-US" smtClean="0"/>
              <a:t>wouldn’t it be nice to do the same in OCaml?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2743200" y="4425950"/>
            <a:ext cx="3352800" cy="654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800" b="1">
                <a:latin typeface="Courier New" pitchFamily="49" charset="0"/>
              </a:rPr>
              <a:t>a = [1,2,3,4,5]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b= a.collect { |x| -x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B96CB8E-68EB-4822-BBA3-BC927AF0D135}" type="slidenum">
              <a:rPr lang="en-US" smtClean="0">
                <a:ea typeface="ＭＳ Ｐゴシック"/>
                <a:cs typeface="ＭＳ Ｐゴシック"/>
              </a:rPr>
              <a:pPr/>
              <a:t>13</a:t>
            </a:fld>
            <a:endParaRPr lang="en-US" smtClean="0">
              <a:ea typeface="ＭＳ Ｐゴシック"/>
              <a:cs typeface="ＭＳ Ｐゴシック"/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Higher-Order Functions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 OCaml you can pass functions as arguments, and return functions as results</a:t>
            </a:r>
          </a:p>
          <a:p>
            <a:pPr lvl="1" eaLnBrk="1" hangingPunct="1">
              <a:lnSpc>
                <a:spcPct val="30000"/>
              </a:lnSpc>
            </a:pPr>
            <a:endParaRPr lang="en-US" smtClean="0"/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</a:rPr>
              <a:t>let plus_three x = x + 3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</a:rPr>
              <a:t>let twice (f, z) = f (f z)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</a:rPr>
              <a:t>twice (plus_three, 5)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</a:rPr>
              <a:t>twice : ('a-&gt;'a) * 'a -&gt; 'a</a:t>
            </a:r>
          </a:p>
          <a:p>
            <a:pPr lvl="1" eaLnBrk="1" hangingPunct="1">
              <a:buFontTx/>
              <a:buNone/>
            </a:pPr>
            <a:endParaRPr lang="en-US" sz="2000" b="1" smtClean="0">
              <a:solidFill>
                <a:srgbClr val="0000FF"/>
              </a:solidFill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</a:rPr>
              <a:t>let plus_four x = x + 4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</a:rPr>
              <a:t>let pick_fn n =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</a:rPr>
              <a:t>    if n &gt; 0 then plus_three else plus_four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</a:rPr>
              <a:t>(pick_fn 5) 0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</a:rPr>
              <a:t>pick_fn : int -&gt; (int -&gt; int)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DB9FE15-1F75-4A35-815D-6FA840140709}" type="slidenum">
              <a:rPr lang="en-US" smtClean="0">
                <a:ea typeface="ＭＳ Ｐゴシック"/>
                <a:cs typeface="ＭＳ Ｐゴシック"/>
              </a:rPr>
              <a:pPr/>
              <a:t>2</a:t>
            </a:fld>
            <a:endParaRPr lang="en-US" smtClean="0">
              <a:ea typeface="ＭＳ Ｐゴシック"/>
              <a:cs typeface="ＭＳ Ｐゴシック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More Examples</a:t>
            </a:r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458200" cy="52578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(</a:t>
            </a:r>
            <a:r>
              <a:rPr lang="en-US" sz="2000" b="1" smtClean="0">
                <a:latin typeface="Courier New" pitchFamily="49" charset="0"/>
              </a:rPr>
              <a:t>* convert a list of pairs to a list of all the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 elements in the pairs *)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flatten_pairs l  (* ('a * 'a) list -&gt; 'a list *)</a:t>
            </a:r>
            <a:endParaRPr lang="en-US" sz="2000" b="1" smtClean="0">
              <a:solidFill>
                <a:srgbClr val="0000FF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85000"/>
              </a:lnSpc>
              <a:buFontTx/>
              <a:buNone/>
            </a:pP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</a:rPr>
              <a:t>let rec flatten_pairs l = match l with</a:t>
            </a:r>
          </a:p>
          <a:p>
            <a:pPr lvl="1" eaLnBrk="1" hangingPunct="1">
              <a:lnSpc>
                <a:spcPct val="85000"/>
              </a:lnSpc>
              <a:buFontTx/>
              <a:buNone/>
            </a:pP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</a:rPr>
              <a:t>  [] -&gt; []</a:t>
            </a:r>
          </a:p>
          <a:p>
            <a:pPr lvl="1" eaLnBrk="1" hangingPunct="1">
              <a:lnSpc>
                <a:spcPct val="85000"/>
              </a:lnSpc>
              <a:buFontTx/>
              <a:buNone/>
            </a:pP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</a:rPr>
              <a:t> | ((a, b)::t) -&gt; a :: b :: (flatten_pairs t)</a:t>
            </a:r>
          </a:p>
          <a:p>
            <a:pPr eaLnBrk="1" hangingPunct="1">
              <a:lnSpc>
                <a:spcPct val="85000"/>
              </a:lnSpc>
            </a:pPr>
            <a:endParaRPr lang="en-US" sz="2000" b="1" smtClean="0"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(* return a list with the first n elements of l *)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take (n, l)</a:t>
            </a:r>
          </a:p>
          <a:p>
            <a:pPr lvl="1" eaLnBrk="1" hangingPunct="1">
              <a:lnSpc>
                <a:spcPct val="85000"/>
              </a:lnSpc>
              <a:buFontTx/>
              <a:buNone/>
            </a:pP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</a:rPr>
              <a:t>let rec take (n, l) =</a:t>
            </a:r>
          </a:p>
          <a:p>
            <a:pPr lvl="1" eaLnBrk="1" hangingPunct="1">
              <a:lnSpc>
                <a:spcPct val="85000"/>
              </a:lnSpc>
              <a:buFontTx/>
              <a:buNone/>
            </a:pP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</a:rPr>
              <a:t>  if n = 0</a:t>
            </a:r>
          </a:p>
          <a:p>
            <a:pPr lvl="1" eaLnBrk="1" hangingPunct="1">
              <a:lnSpc>
                <a:spcPct val="85000"/>
              </a:lnSpc>
              <a:buFontTx/>
              <a:buNone/>
            </a:pP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</a:rPr>
              <a:t>    then []</a:t>
            </a:r>
          </a:p>
          <a:p>
            <a:pPr lvl="1" eaLnBrk="1" hangingPunct="1">
              <a:lnSpc>
                <a:spcPct val="85000"/>
              </a:lnSpc>
              <a:buFontTx/>
              <a:buNone/>
            </a:pP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</a:rPr>
              <a:t>    else</a:t>
            </a:r>
          </a:p>
          <a:p>
            <a:pPr lvl="1" eaLnBrk="1" hangingPunct="1">
              <a:lnSpc>
                <a:spcPct val="85000"/>
              </a:lnSpc>
              <a:buFontTx/>
              <a:buNone/>
            </a:pP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</a:rPr>
              <a:t>      match l with</a:t>
            </a:r>
          </a:p>
          <a:p>
            <a:pPr lvl="1" eaLnBrk="1" hangingPunct="1">
              <a:lnSpc>
                <a:spcPct val="85000"/>
              </a:lnSpc>
              <a:buFontTx/>
              <a:buNone/>
            </a:pP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</a:rPr>
              <a:t>        [] -&gt; []</a:t>
            </a:r>
          </a:p>
          <a:p>
            <a:pPr lvl="1" eaLnBrk="1" hangingPunct="1">
              <a:lnSpc>
                <a:spcPct val="85000"/>
              </a:lnSpc>
              <a:buFontTx/>
              <a:buNone/>
            </a:pP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</a:rPr>
              <a:t>      | (h::t) -&gt; h :: (take (n-1, t))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F7AD672-E7AA-4AEB-B29B-59E06E758255}" type="slidenum">
              <a:rPr lang="en-US" smtClean="0">
                <a:ea typeface="ＭＳ Ｐゴシック"/>
                <a:cs typeface="ＭＳ Ｐゴシック"/>
              </a:rPr>
              <a:pPr/>
              <a:t>3</a:t>
            </a:fld>
            <a:endParaRPr lang="en-US" smtClean="0">
              <a:ea typeface="ＭＳ Ｐゴシック"/>
              <a:cs typeface="ＭＳ Ｐゴシック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OCaml Data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 far, we’ve seen the following kinds of data:</a:t>
            </a:r>
          </a:p>
          <a:p>
            <a:pPr lvl="1" eaLnBrk="1" hangingPunct="1"/>
            <a:r>
              <a:rPr lang="en-US" smtClean="0"/>
              <a:t>basic types (int, float, char, string)</a:t>
            </a:r>
          </a:p>
          <a:p>
            <a:pPr lvl="1" eaLnBrk="1" hangingPunct="1"/>
            <a:r>
              <a:rPr lang="en-US" smtClean="0"/>
              <a:t>lists</a:t>
            </a:r>
          </a:p>
          <a:p>
            <a:pPr lvl="2" eaLnBrk="1" hangingPunct="1"/>
            <a:r>
              <a:rPr lang="en-US" smtClean="0"/>
              <a:t>one kind of data structure</a:t>
            </a:r>
          </a:p>
          <a:p>
            <a:pPr lvl="2" eaLnBrk="1" hangingPunct="1"/>
            <a:r>
              <a:rPr lang="en-US" smtClean="0"/>
              <a:t>a list is either </a:t>
            </a:r>
            <a:r>
              <a:rPr lang="en-US" smtClean="0">
                <a:solidFill>
                  <a:srgbClr val="0000FF"/>
                </a:solidFill>
              </a:rPr>
              <a:t>[]</a:t>
            </a:r>
            <a:r>
              <a:rPr lang="en-US" smtClean="0"/>
              <a:t> or </a:t>
            </a:r>
            <a:r>
              <a:rPr lang="en-US" smtClean="0">
                <a:solidFill>
                  <a:srgbClr val="0000FF"/>
                </a:solidFill>
              </a:rPr>
              <a:t>h::t</a:t>
            </a:r>
            <a:r>
              <a:rPr lang="en-US" smtClean="0"/>
              <a:t>, deconstructed with pattern matching</a:t>
            </a:r>
          </a:p>
          <a:p>
            <a:pPr lvl="1" eaLnBrk="1" hangingPunct="1"/>
            <a:r>
              <a:rPr lang="en-US" smtClean="0"/>
              <a:t>tuples</a:t>
            </a:r>
          </a:p>
          <a:p>
            <a:pPr lvl="2" eaLnBrk="1" hangingPunct="1"/>
            <a:r>
              <a:rPr lang="en-US" smtClean="0"/>
              <a:t>let you collect data together in fixed-size pieces</a:t>
            </a:r>
          </a:p>
          <a:p>
            <a:pPr lvl="1" eaLnBrk="1" hangingPunct="1"/>
            <a:r>
              <a:rPr lang="en-US" smtClean="0"/>
              <a:t>functions</a:t>
            </a:r>
          </a:p>
          <a:p>
            <a:pPr lvl="2" eaLnBrk="1" hangingPunct="1"/>
            <a:endParaRPr lang="en-US" smtClean="0"/>
          </a:p>
          <a:p>
            <a:pPr eaLnBrk="1" hangingPunct="1"/>
            <a:r>
              <a:rPr lang="en-US" smtClean="0"/>
              <a:t>How can we build other data structures?</a:t>
            </a:r>
          </a:p>
          <a:p>
            <a:pPr lvl="1" eaLnBrk="1" hangingPunct="1"/>
            <a:r>
              <a:rPr lang="en-US" smtClean="0"/>
              <a:t>building everything from lists and tuples is awkward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4B29607-2ED1-4B49-B24D-82E6DCDF3504}" type="slidenum">
              <a:rPr lang="en-US" smtClean="0">
                <a:ea typeface="ＭＳ Ｐゴシック"/>
                <a:cs typeface="ＭＳ Ｐゴシック"/>
              </a:rPr>
              <a:pPr/>
              <a:t>4</a:t>
            </a:fld>
            <a:endParaRPr lang="en-US" smtClean="0">
              <a:ea typeface="ＭＳ Ｐゴシック"/>
              <a:cs typeface="ＭＳ Ｐゴシック"/>
            </a:endParaRP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Types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495800"/>
            <a:ext cx="8305800" cy="1981200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Rect</a:t>
            </a:r>
            <a:r>
              <a:rPr lang="en-US" smtClean="0"/>
              <a:t> and </a:t>
            </a:r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Circle</a:t>
            </a:r>
            <a:r>
              <a:rPr lang="en-US" smtClean="0"/>
              <a:t> are </a:t>
            </a:r>
            <a:r>
              <a:rPr lang="en-US" i="1" smtClean="0"/>
              <a:t>type constructors-</a:t>
            </a:r>
            <a:r>
              <a:rPr lang="en-US" smtClean="0"/>
              <a:t> here a </a:t>
            </a:r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shape</a:t>
            </a:r>
            <a:r>
              <a:rPr lang="en-US" smtClean="0"/>
              <a:t> is either a </a:t>
            </a:r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Rect</a:t>
            </a:r>
            <a:r>
              <a:rPr lang="en-US" smtClean="0"/>
              <a:t> or a </a:t>
            </a:r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Circle</a:t>
            </a:r>
            <a:endParaRPr lang="en-US" smtClean="0"/>
          </a:p>
          <a:p>
            <a:pPr eaLnBrk="1" hangingPunct="1"/>
            <a:r>
              <a:rPr lang="en-US" smtClean="0"/>
              <a:t>Use pattern matching to </a:t>
            </a:r>
            <a:r>
              <a:rPr lang="en-US" i="1" smtClean="0"/>
              <a:t>deconstruct </a:t>
            </a:r>
            <a:r>
              <a:rPr lang="en-US" smtClean="0"/>
              <a:t>values, and do different things depending on constructor</a:t>
            </a:r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1219200" y="1447800"/>
            <a:ext cx="6934200" cy="2968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95000"/>
              </a:lnSpc>
            </a:pPr>
            <a:r>
              <a:rPr lang="en-US" sz="1800" b="1">
                <a:latin typeface="Courier New" pitchFamily="49" charset="0"/>
              </a:rPr>
              <a:t>type shape =</a:t>
            </a:r>
          </a:p>
          <a:p>
            <a:pPr eaLnBrk="0" hangingPunct="0">
              <a:lnSpc>
                <a:spcPct val="95000"/>
              </a:lnSpc>
            </a:pPr>
            <a:r>
              <a:rPr lang="en-US" sz="1800" b="1">
                <a:latin typeface="Courier New" pitchFamily="49" charset="0"/>
              </a:rPr>
              <a:t>    Rect of float * float   (* width * length *)</a:t>
            </a:r>
          </a:p>
          <a:p>
            <a:pPr eaLnBrk="0" hangingPunct="0">
              <a:lnSpc>
                <a:spcPct val="95000"/>
              </a:lnSpc>
            </a:pPr>
            <a:r>
              <a:rPr lang="en-US" sz="1800" b="1">
                <a:latin typeface="Courier New" pitchFamily="49" charset="0"/>
              </a:rPr>
              <a:t>  | Circle of float         (* radius *)</a:t>
            </a:r>
          </a:p>
          <a:p>
            <a:pPr eaLnBrk="0" hangingPunct="0">
              <a:lnSpc>
                <a:spcPct val="95000"/>
              </a:lnSpc>
            </a:pPr>
            <a:endParaRPr lang="en-US" sz="1800" b="1">
              <a:latin typeface="Courier New" pitchFamily="49" charset="0"/>
            </a:endParaRPr>
          </a:p>
          <a:p>
            <a:pPr eaLnBrk="0" hangingPunct="0">
              <a:lnSpc>
                <a:spcPct val="95000"/>
              </a:lnSpc>
            </a:pPr>
            <a:r>
              <a:rPr lang="en-US" sz="1800" b="1">
                <a:latin typeface="Courier New" pitchFamily="49" charset="0"/>
              </a:rPr>
              <a:t>let area s =</a:t>
            </a:r>
          </a:p>
          <a:p>
            <a:pPr eaLnBrk="0" hangingPunct="0">
              <a:lnSpc>
                <a:spcPct val="95000"/>
              </a:lnSpc>
            </a:pPr>
            <a:r>
              <a:rPr lang="en-US" sz="1800" b="1">
                <a:latin typeface="Courier New" pitchFamily="49" charset="0"/>
              </a:rPr>
              <a:t>  match s with</a:t>
            </a:r>
          </a:p>
          <a:p>
            <a:pPr eaLnBrk="0" hangingPunct="0">
              <a:lnSpc>
                <a:spcPct val="95000"/>
              </a:lnSpc>
            </a:pPr>
            <a:r>
              <a:rPr lang="en-US" sz="1800" b="1">
                <a:latin typeface="Courier New" pitchFamily="49" charset="0"/>
              </a:rPr>
              <a:t>      Rect (w, l) -&gt; w *. l</a:t>
            </a:r>
          </a:p>
          <a:p>
            <a:pPr eaLnBrk="0" hangingPunct="0">
              <a:lnSpc>
                <a:spcPct val="95000"/>
              </a:lnSpc>
            </a:pPr>
            <a:r>
              <a:rPr lang="en-US" sz="1800" b="1">
                <a:latin typeface="Courier New" pitchFamily="49" charset="0"/>
              </a:rPr>
              <a:t>    | Circle r -&gt; r  *. r *. 3.14</a:t>
            </a:r>
          </a:p>
          <a:p>
            <a:pPr eaLnBrk="0" hangingPunct="0">
              <a:lnSpc>
                <a:spcPct val="95000"/>
              </a:lnSpc>
            </a:pPr>
            <a:endParaRPr lang="en-US" sz="1800" b="1">
              <a:latin typeface="Courier New" pitchFamily="49" charset="0"/>
            </a:endParaRPr>
          </a:p>
          <a:p>
            <a:pPr eaLnBrk="0" hangingPunct="0">
              <a:lnSpc>
                <a:spcPct val="95000"/>
              </a:lnSpc>
            </a:pPr>
            <a:r>
              <a:rPr lang="en-US" sz="1800" b="1">
                <a:latin typeface="Courier New" pitchFamily="49" charset="0"/>
              </a:rPr>
              <a:t>area (Rect (3.0, 4.0))</a:t>
            </a:r>
          </a:p>
          <a:p>
            <a:pPr eaLnBrk="0" hangingPunct="0">
              <a:lnSpc>
                <a:spcPct val="95000"/>
              </a:lnSpc>
            </a:pPr>
            <a:r>
              <a:rPr lang="en-US" sz="1800" b="1">
                <a:latin typeface="Courier New" pitchFamily="49" charset="0"/>
              </a:rPr>
              <a:t>area (Circle 3.0)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C6189DC-A8DD-4D83-804E-F1E3DE1494D7}" type="slidenum">
              <a:rPr lang="en-US" smtClean="0">
                <a:ea typeface="ＭＳ Ｐゴシック"/>
                <a:cs typeface="ＭＳ Ｐゴシック"/>
              </a:rPr>
              <a:pPr/>
              <a:t>5</a:t>
            </a:fld>
            <a:endParaRPr lang="en-US" smtClean="0">
              <a:ea typeface="ＭＳ Ｐゴシック"/>
              <a:cs typeface="ＭＳ Ｐゴシック"/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Types, con't.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type shape = </a:t>
            </a:r>
          </a:p>
          <a:p>
            <a:pPr eaLnBrk="1" hangingPunct="1"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Rect of float * float   (* width * length *)</a:t>
            </a:r>
          </a:p>
          <a:p>
            <a:pPr eaLnBrk="1" hangingPunct="1"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| Circle of float</a:t>
            </a:r>
          </a:p>
          <a:p>
            <a:pPr eaLnBrk="1" hangingPunct="1"/>
            <a:endParaRPr lang="en-US" sz="1800" b="1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let l = [Rect (3.0, 4.0) ; Circle 3.0; Rect (10.0, 22.5)]</a:t>
            </a:r>
          </a:p>
          <a:p>
            <a:pPr eaLnBrk="1" hangingPunct="1">
              <a:buFontTx/>
              <a:buNone/>
            </a:pPr>
            <a:endParaRPr lang="en-US" sz="1800" b="1" smtClean="0">
              <a:latin typeface="Courier New" pitchFamily="49" charset="0"/>
            </a:endParaRPr>
          </a:p>
          <a:p>
            <a:pPr eaLnBrk="1" hangingPunct="1"/>
            <a:r>
              <a:rPr lang="en-US" smtClean="0"/>
              <a:t>What's the type of </a:t>
            </a:r>
            <a:r>
              <a:rPr lang="en-US" b="1" smtClean="0">
                <a:latin typeface="Courier New" pitchFamily="49" charset="0"/>
              </a:rPr>
              <a:t>l</a:t>
            </a:r>
            <a:r>
              <a:rPr lang="en-US" smtClean="0"/>
              <a:t>?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What's the type of </a:t>
            </a:r>
            <a:r>
              <a:rPr lang="en-US" b="1" smtClean="0">
                <a:latin typeface="Courier New" pitchFamily="49" charset="0"/>
              </a:rPr>
              <a:t>l</a:t>
            </a:r>
            <a:r>
              <a:rPr lang="en-US" smtClean="0"/>
              <a:t>'s first element?</a:t>
            </a:r>
          </a:p>
          <a:p>
            <a:pPr eaLnBrk="1" hangingPunct="1">
              <a:buFontTx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6C0212A-3386-4313-8789-68E64CACC264}" type="slidenum">
              <a:rPr lang="en-US" smtClean="0">
                <a:ea typeface="ＭＳ Ｐゴシック"/>
                <a:cs typeface="ＭＳ Ｐゴシック"/>
              </a:rPr>
              <a:pPr/>
              <a:t>6</a:t>
            </a:fld>
            <a:endParaRPr lang="en-US" smtClean="0">
              <a:ea typeface="ＭＳ Ｐゴシック"/>
              <a:cs typeface="ＭＳ Ｐゴシック"/>
            </a:endParaRP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Types (cont’d)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i="1" smtClean="0"/>
              <a:t>arity</a:t>
            </a:r>
            <a:r>
              <a:rPr lang="en-US" smtClean="0"/>
              <a:t> of a constructor is the number of arguments it takes</a:t>
            </a:r>
          </a:p>
          <a:p>
            <a:pPr lvl="1" eaLnBrk="1" hangingPunct="1"/>
            <a:r>
              <a:rPr lang="en-US" smtClean="0"/>
              <a:t>a constructor with no arguments is </a:t>
            </a:r>
            <a:r>
              <a:rPr lang="en-US" i="1" smtClean="0"/>
              <a:t>nullary</a:t>
            </a:r>
          </a:p>
          <a:p>
            <a:pPr lvl="1" eaLnBrk="1" hangingPunct="1"/>
            <a:endParaRPr lang="en-US" i="1" smtClean="0"/>
          </a:p>
          <a:p>
            <a:pPr lvl="1" eaLnBrk="1" hangingPunct="1"/>
            <a:endParaRPr lang="en-US" i="1" smtClean="0"/>
          </a:p>
          <a:p>
            <a:pPr lvl="1" eaLnBrk="1" hangingPunct="1"/>
            <a:endParaRPr lang="en-US" i="1" smtClean="0"/>
          </a:p>
          <a:p>
            <a:pPr lvl="1" eaLnBrk="1" hangingPunct="1"/>
            <a:endParaRPr lang="en-US" i="1" smtClean="0"/>
          </a:p>
          <a:p>
            <a:pPr lvl="1" eaLnBrk="1" hangingPunct="1"/>
            <a:endParaRPr lang="en-US" i="1" smtClean="0"/>
          </a:p>
          <a:p>
            <a:pPr lvl="1" eaLnBrk="1" hangingPunct="1"/>
            <a:endParaRPr lang="en-US" i="1" smtClean="0"/>
          </a:p>
          <a:p>
            <a:pPr lvl="1" eaLnBrk="1" hangingPunct="1"/>
            <a:endParaRPr lang="en-US" i="1" smtClean="0"/>
          </a:p>
          <a:p>
            <a:pPr lvl="1" eaLnBrk="1" hangingPunct="1"/>
            <a:r>
              <a:rPr lang="en-US" smtClean="0"/>
              <a:t>constructors must begin with uppercase letter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295400" y="2971800"/>
            <a:ext cx="6934200" cy="28289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800" b="1">
                <a:latin typeface="Courier New" pitchFamily="49" charset="0"/>
              </a:rPr>
              <a:t>type optional_int =</a:t>
            </a:r>
          </a:p>
          <a:p>
            <a:pPr eaLnBrk="0" hangingPunct="0">
              <a:lnSpc>
                <a:spcPct val="90000"/>
              </a:lnSpc>
            </a:pPr>
            <a:r>
              <a:rPr lang="en-US" sz="1800" b="1">
                <a:latin typeface="Courier New" pitchFamily="49" charset="0"/>
              </a:rPr>
              <a:t>   None</a:t>
            </a:r>
          </a:p>
          <a:p>
            <a:pPr eaLnBrk="0" hangingPunct="0">
              <a:lnSpc>
                <a:spcPct val="90000"/>
              </a:lnSpc>
            </a:pPr>
            <a:r>
              <a:rPr lang="en-US" sz="1800" b="1">
                <a:latin typeface="Courier New" pitchFamily="49" charset="0"/>
              </a:rPr>
              <a:t> | Nbr of int</a:t>
            </a:r>
          </a:p>
          <a:p>
            <a:pPr eaLnBrk="0" hangingPunct="0">
              <a:lnSpc>
                <a:spcPct val="90000"/>
              </a:lnSpc>
            </a:pPr>
            <a:endParaRPr lang="en-US" sz="1800" b="1">
              <a:latin typeface="Courier New" pitchFamily="49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1800" b="1">
                <a:latin typeface="Courier New" pitchFamily="49" charset="0"/>
              </a:rPr>
              <a:t>let add_with_default (a, o) =</a:t>
            </a:r>
          </a:p>
          <a:p>
            <a:pPr eaLnBrk="0" hangingPunct="0">
              <a:lnSpc>
                <a:spcPct val="90000"/>
              </a:lnSpc>
            </a:pPr>
            <a:r>
              <a:rPr lang="en-US" sz="1800" b="1">
                <a:latin typeface="Courier New" pitchFamily="49" charset="0"/>
              </a:rPr>
              <a:t>  match o with</a:t>
            </a:r>
          </a:p>
          <a:p>
            <a:pPr eaLnBrk="0" hangingPunct="0">
              <a:lnSpc>
                <a:spcPct val="90000"/>
              </a:lnSpc>
            </a:pPr>
            <a:r>
              <a:rPr lang="en-US" sz="1800" b="1">
                <a:latin typeface="Courier New" pitchFamily="49" charset="0"/>
              </a:rPr>
              <a:t>     None -&gt; a + 1</a:t>
            </a:r>
          </a:p>
          <a:p>
            <a:pPr eaLnBrk="0" hangingPunct="0">
              <a:lnSpc>
                <a:spcPct val="90000"/>
              </a:lnSpc>
            </a:pPr>
            <a:r>
              <a:rPr lang="en-US" sz="1800" b="1">
                <a:latin typeface="Courier New" pitchFamily="49" charset="0"/>
              </a:rPr>
              <a:t>   | Nbr n -&gt; a + n</a:t>
            </a:r>
          </a:p>
          <a:p>
            <a:pPr eaLnBrk="0" hangingPunct="0">
              <a:lnSpc>
                <a:spcPct val="90000"/>
              </a:lnSpc>
            </a:pPr>
            <a:endParaRPr lang="en-US" sz="1800" b="1">
              <a:latin typeface="Courier New" pitchFamily="49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1800" b="1">
                <a:latin typeface="Courier New" pitchFamily="49" charset="0"/>
              </a:rPr>
              <a:t>add_with_default (3, None)     (* 4 *)</a:t>
            </a:r>
          </a:p>
          <a:p>
            <a:pPr eaLnBrk="0" hangingPunct="0">
              <a:lnSpc>
                <a:spcPct val="90000"/>
              </a:lnSpc>
            </a:pPr>
            <a:r>
              <a:rPr lang="en-US" sz="1800" b="1">
                <a:latin typeface="Courier New" pitchFamily="49" charset="0"/>
              </a:rPr>
              <a:t>add_with_default (3, (Nbr 4))  (* 7 *)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D31C82C-386E-457C-BBA6-0E9D848430FA}" type="slidenum">
              <a:rPr lang="en-US" smtClean="0">
                <a:ea typeface="ＭＳ Ｐゴシック"/>
                <a:cs typeface="ＭＳ Ｐゴシック"/>
              </a:rPr>
              <a:pPr/>
              <a:t>7</a:t>
            </a:fld>
            <a:endParaRPr lang="en-US" smtClean="0">
              <a:ea typeface="ＭＳ Ｐゴシック"/>
              <a:cs typeface="ＭＳ Ｐゴシック"/>
            </a:endParaRP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Polymorphic Data Types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876800"/>
            <a:ext cx="8153400" cy="1524000"/>
          </a:xfrm>
        </p:spPr>
        <p:txBody>
          <a:bodyPr/>
          <a:lstStyle/>
          <a:p>
            <a:pPr eaLnBrk="1" hangingPunct="1"/>
            <a:r>
              <a:rPr lang="en-US" smtClean="0"/>
              <a:t>This option type can work with any kind of data</a:t>
            </a:r>
          </a:p>
          <a:p>
            <a:pPr lvl="1" eaLnBrk="1" hangingPunct="1"/>
            <a:r>
              <a:rPr lang="en-US" smtClean="0"/>
              <a:t>In fact, this option type is built-in to OCaml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447800" y="1600200"/>
            <a:ext cx="6934200" cy="31257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800" b="1">
                <a:latin typeface="Courier New" pitchFamily="49" charset="0"/>
              </a:rPr>
              <a:t>type 'a option =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    None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  | Nbr of 'a</a:t>
            </a:r>
          </a:p>
          <a:p>
            <a:pPr eaLnBrk="0" hangingPunct="0"/>
            <a:endParaRPr lang="en-US" sz="1800" b="1">
              <a:latin typeface="Courier New" pitchFamily="49" charset="0"/>
            </a:endParaRPr>
          </a:p>
          <a:p>
            <a:pPr eaLnBrk="0" hangingPunct="0"/>
            <a:r>
              <a:rPr lang="en-US" sz="1800" b="1">
                <a:latin typeface="Courier New" pitchFamily="49" charset="0"/>
              </a:rPr>
              <a:t>let add_with_default (a, o) =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  match o with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      None -&gt; a + 1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    | Nbr n -&gt; a + n</a:t>
            </a:r>
          </a:p>
          <a:p>
            <a:pPr eaLnBrk="0" hangingPunct="0"/>
            <a:endParaRPr lang="en-US" sz="1800" b="1">
              <a:latin typeface="Courier New" pitchFamily="49" charset="0"/>
            </a:endParaRPr>
          </a:p>
          <a:p>
            <a:pPr eaLnBrk="0" hangingPunct="0"/>
            <a:r>
              <a:rPr lang="en-US" sz="1800" b="1">
                <a:latin typeface="Courier New" pitchFamily="49" charset="0"/>
              </a:rPr>
              <a:t>add_with_default (3, None)     (* 4 *)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add_with_default (3, (Nbr 4))  (* 7 *)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50083C7-C643-4E0C-AE4A-AB7341065D4D}" type="slidenum">
              <a:rPr lang="en-US" smtClean="0">
                <a:ea typeface="ＭＳ Ｐゴシック"/>
                <a:cs typeface="ＭＳ Ｐゴシック"/>
              </a:rPr>
              <a:pPr/>
              <a:t>8</a:t>
            </a:fld>
            <a:endParaRPr lang="en-US" smtClean="0">
              <a:ea typeface="ＭＳ Ｐゴシック"/>
              <a:cs typeface="ＭＳ Ｐゴシック"/>
            </a:endParaRP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Recursive Data Types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pPr eaLnBrk="1" hangingPunct="1">
              <a:spcAft>
                <a:spcPct val="50000"/>
              </a:spcAft>
            </a:pPr>
            <a:r>
              <a:rPr lang="en-US" smtClean="0"/>
              <a:t>Do you get the feeling we can build up lists this way?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lvl="1" eaLnBrk="1" hangingPunct="1"/>
            <a:r>
              <a:rPr lang="en-US" smtClean="0"/>
              <a:t>Note: there's no nice </a:t>
            </a:r>
            <a:r>
              <a:rPr lang="en-US" smtClean="0">
                <a:solidFill>
                  <a:srgbClr val="0000FF"/>
                </a:solidFill>
              </a:rPr>
              <a:t>[1; 2; 3]</a:t>
            </a:r>
            <a:r>
              <a:rPr lang="en-US" smtClean="0"/>
              <a:t> syntax for this kind of list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1192213" y="2546350"/>
            <a:ext cx="7234237" cy="29940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95000"/>
              </a:lnSpc>
            </a:pPr>
            <a:r>
              <a:rPr lang="en-US" sz="2000" b="1">
                <a:latin typeface="Courier New" pitchFamily="49" charset="0"/>
              </a:rPr>
              <a:t>type 'a mylist =</a:t>
            </a:r>
          </a:p>
          <a:p>
            <a:pPr eaLnBrk="0" hangingPunct="0">
              <a:lnSpc>
                <a:spcPct val="95000"/>
              </a:lnSpc>
            </a:pPr>
            <a:r>
              <a:rPr lang="en-US" sz="2000" b="1">
                <a:latin typeface="Courier New" pitchFamily="49" charset="0"/>
              </a:rPr>
              <a:t>   Nil</a:t>
            </a:r>
          </a:p>
          <a:p>
            <a:pPr eaLnBrk="0" hangingPunct="0">
              <a:lnSpc>
                <a:spcPct val="95000"/>
              </a:lnSpc>
            </a:pPr>
            <a:r>
              <a:rPr lang="en-US" sz="2000" b="1">
                <a:latin typeface="Courier New" pitchFamily="49" charset="0"/>
              </a:rPr>
              <a:t> | Node of 'a * 'a mylist</a:t>
            </a:r>
          </a:p>
          <a:p>
            <a:pPr eaLnBrk="0" hangingPunct="0">
              <a:lnSpc>
                <a:spcPct val="95000"/>
              </a:lnSpc>
            </a:pPr>
            <a:endParaRPr lang="en-US" sz="2000" b="1">
              <a:latin typeface="Courier New" pitchFamily="49" charset="0"/>
            </a:endParaRPr>
          </a:p>
          <a:p>
            <a:pPr eaLnBrk="0" hangingPunct="0">
              <a:lnSpc>
                <a:spcPct val="95000"/>
              </a:lnSpc>
            </a:pPr>
            <a:r>
              <a:rPr lang="en-US" sz="2000" b="1">
                <a:latin typeface="Courier New" pitchFamily="49" charset="0"/>
              </a:rPr>
              <a:t>let rec length l =</a:t>
            </a:r>
          </a:p>
          <a:p>
            <a:pPr eaLnBrk="0" hangingPunct="0">
              <a:lnSpc>
                <a:spcPct val="95000"/>
              </a:lnSpc>
            </a:pPr>
            <a:r>
              <a:rPr lang="en-US" sz="2000" b="1">
                <a:latin typeface="Courier New" pitchFamily="49" charset="0"/>
              </a:rPr>
              <a:t>  match l with</a:t>
            </a:r>
          </a:p>
          <a:p>
            <a:pPr eaLnBrk="0" hangingPunct="0">
              <a:lnSpc>
                <a:spcPct val="95000"/>
              </a:lnSpc>
            </a:pPr>
            <a:r>
              <a:rPr lang="en-US" sz="2000" b="1">
                <a:latin typeface="Courier New" pitchFamily="49" charset="0"/>
              </a:rPr>
              <a:t>    Nil -&gt; 0</a:t>
            </a:r>
          </a:p>
          <a:p>
            <a:pPr eaLnBrk="0" hangingPunct="0">
              <a:lnSpc>
                <a:spcPct val="95000"/>
              </a:lnSpc>
            </a:pPr>
            <a:r>
              <a:rPr lang="en-US" sz="2000" b="1">
                <a:latin typeface="Courier New" pitchFamily="49" charset="0"/>
              </a:rPr>
              <a:t>  | Node (_, t) -&gt; 1 + (length t)</a:t>
            </a:r>
          </a:p>
          <a:p>
            <a:pPr eaLnBrk="0" hangingPunct="0">
              <a:lnSpc>
                <a:spcPct val="95000"/>
              </a:lnSpc>
            </a:pPr>
            <a:endParaRPr lang="en-US" sz="2000" b="1">
              <a:latin typeface="Courier New" pitchFamily="49" charset="0"/>
            </a:endParaRPr>
          </a:p>
          <a:p>
            <a:pPr eaLnBrk="0" hangingPunct="0">
              <a:lnSpc>
                <a:spcPct val="95000"/>
              </a:lnSpc>
            </a:pPr>
            <a:r>
              <a:rPr lang="en-US" sz="2000" b="1">
                <a:latin typeface="Courier New" pitchFamily="49" charset="0"/>
              </a:rPr>
              <a:t>length (Node (10, Node (20, Node (30, Nil))))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C1158CF-FA4C-4194-8B34-3D3EA967A57F}" type="slidenum">
              <a:rPr lang="en-US" smtClean="0">
                <a:ea typeface="ＭＳ Ｐゴシック"/>
                <a:cs typeface="ＭＳ Ｐゴシック"/>
              </a:rPr>
              <a:pPr/>
              <a:t>9</a:t>
            </a:fld>
            <a:endParaRPr lang="en-US" smtClean="0">
              <a:ea typeface="ＭＳ Ｐゴシック"/>
              <a:cs typeface="ＭＳ Ｐゴシック"/>
            </a:endParaRP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Type Representations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153400" cy="1295400"/>
          </a:xfrm>
        </p:spPr>
        <p:txBody>
          <a:bodyPr/>
          <a:lstStyle/>
          <a:p>
            <a:pPr eaLnBrk="1" hangingPunct="1"/>
            <a:r>
              <a:rPr lang="en-US" smtClean="0"/>
              <a:t>Values in a data type are stored either directly as integers or as pointers to blocks in the heap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990600" y="3352800"/>
            <a:ext cx="2590800" cy="1477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800" b="1">
                <a:latin typeface="Courier New" pitchFamily="49" charset="0"/>
              </a:rPr>
              <a:t>type t =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  A of int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| B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| C of int * int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| D</a:t>
            </a:r>
          </a:p>
        </p:txBody>
      </p:sp>
      <p:pic>
        <p:nvPicPr>
          <p:cNvPr id="31749" name="Picture 5" descr="ocam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2590800"/>
            <a:ext cx="2989263" cy="356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34240</TotalTime>
  <Words>1332</Words>
  <Application>Microsoft Office PowerPoint</Application>
  <PresentationFormat>On-screen Show (4:3)</PresentationFormat>
  <Paragraphs>249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Design Template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ＭＳ Ｐゴシック</vt:lpstr>
      <vt:lpstr>Courier New</vt:lpstr>
      <vt:lpstr>Blank Presentation</vt:lpstr>
      <vt:lpstr>Blank Presentation</vt:lpstr>
      <vt:lpstr>CMSC 330:  Organization of Programming Languages</vt:lpstr>
      <vt:lpstr>More Examples</vt:lpstr>
      <vt:lpstr>OCaml Data</vt:lpstr>
      <vt:lpstr>Data Types</vt:lpstr>
      <vt:lpstr>Data Types, con't.</vt:lpstr>
      <vt:lpstr>Data Types (cont’d)</vt:lpstr>
      <vt:lpstr>Polymorphic Data Types</vt:lpstr>
      <vt:lpstr>Recursive Data Types</vt:lpstr>
      <vt:lpstr>Data Type Representations</vt:lpstr>
      <vt:lpstr>Exceptions</vt:lpstr>
      <vt:lpstr>Exceptions, con't.</vt:lpstr>
      <vt:lpstr>Working with Lists</vt:lpstr>
      <vt:lpstr>Higher-Order Functions</vt:lpstr>
    </vt:vector>
  </TitlesOfParts>
  <Company>J F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 F</dc:creator>
  <cp:lastModifiedBy>Larry Herman</cp:lastModifiedBy>
  <cp:revision>405</cp:revision>
  <cp:lastPrinted>2012-10-09T17:19:47Z</cp:lastPrinted>
  <dcterms:created xsi:type="dcterms:W3CDTF">2005-08-02T15:09:14Z</dcterms:created>
  <dcterms:modified xsi:type="dcterms:W3CDTF">2012-10-11T02:23:43Z</dcterms:modified>
</cp:coreProperties>
</file>