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6"/>
  </p:notesMasterIdLst>
  <p:handoutMasterIdLst>
    <p:handoutMasterId r:id="rId57"/>
  </p:handoutMasterIdLst>
  <p:sldIdLst>
    <p:sldId id="256" r:id="rId2"/>
    <p:sldId id="312" r:id="rId3"/>
    <p:sldId id="314" r:id="rId4"/>
    <p:sldId id="317" r:id="rId5"/>
    <p:sldId id="318" r:id="rId6"/>
    <p:sldId id="319" r:id="rId7"/>
    <p:sldId id="316" r:id="rId8"/>
    <p:sldId id="321" r:id="rId9"/>
    <p:sldId id="322" r:id="rId10"/>
    <p:sldId id="324" r:id="rId11"/>
    <p:sldId id="339" r:id="rId12"/>
    <p:sldId id="326" r:id="rId13"/>
    <p:sldId id="331" r:id="rId14"/>
    <p:sldId id="327" r:id="rId15"/>
    <p:sldId id="340" r:id="rId16"/>
    <p:sldId id="328" r:id="rId17"/>
    <p:sldId id="344" r:id="rId18"/>
    <p:sldId id="329" r:id="rId19"/>
    <p:sldId id="342" r:id="rId20"/>
    <p:sldId id="346" r:id="rId21"/>
    <p:sldId id="351" r:id="rId22"/>
    <p:sldId id="348" r:id="rId23"/>
    <p:sldId id="330" r:id="rId24"/>
    <p:sldId id="349" r:id="rId25"/>
    <p:sldId id="352" r:id="rId26"/>
    <p:sldId id="353" r:id="rId27"/>
    <p:sldId id="354" r:id="rId28"/>
    <p:sldId id="358" r:id="rId29"/>
    <p:sldId id="359" r:id="rId30"/>
    <p:sldId id="360" r:id="rId31"/>
    <p:sldId id="350" r:id="rId32"/>
    <p:sldId id="325" r:id="rId33"/>
    <p:sldId id="361" r:id="rId34"/>
    <p:sldId id="362" r:id="rId35"/>
    <p:sldId id="369" r:id="rId36"/>
    <p:sldId id="370" r:id="rId37"/>
    <p:sldId id="371" r:id="rId38"/>
    <p:sldId id="372" r:id="rId39"/>
    <p:sldId id="380" r:id="rId40"/>
    <p:sldId id="373" r:id="rId41"/>
    <p:sldId id="381" r:id="rId42"/>
    <p:sldId id="374" r:id="rId43"/>
    <p:sldId id="382" r:id="rId44"/>
    <p:sldId id="375" r:id="rId45"/>
    <p:sldId id="334" r:id="rId46"/>
    <p:sldId id="264" r:id="rId47"/>
    <p:sldId id="376" r:id="rId48"/>
    <p:sldId id="383" r:id="rId49"/>
    <p:sldId id="384" r:id="rId50"/>
    <p:sldId id="377" r:id="rId51"/>
    <p:sldId id="378" r:id="rId52"/>
    <p:sldId id="386" r:id="rId53"/>
    <p:sldId id="385" r:id="rId54"/>
    <p:sldId id="304" r:id="rId55"/>
  </p:sldIdLst>
  <p:sldSz cx="9144000" cy="6858000" type="screen4x3"/>
  <p:notesSz cx="6997700" cy="9283700"/>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5" autoAdjust="0"/>
    <p:restoredTop sz="71978" autoAdjust="0"/>
  </p:normalViewPr>
  <p:slideViewPr>
    <p:cSldViewPr>
      <p:cViewPr varScale="1">
        <p:scale>
          <a:sx n="74" d="100"/>
          <a:sy n="74" d="100"/>
        </p:scale>
        <p:origin x="-5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224"/>
    </p:cViewPr>
  </p:sorterViewPr>
  <p:notesViewPr>
    <p:cSldViewPr>
      <p:cViewPr varScale="1">
        <p:scale>
          <a:sx n="79" d="100"/>
          <a:sy n="79" d="100"/>
        </p:scale>
        <p:origin x="-2166" y="-90"/>
      </p:cViewPr>
      <p:guideLst>
        <p:guide orient="horz" pos="2924"/>
        <p:guide pos="2204"/>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2125" cy="463550"/>
          </a:xfrm>
          <a:prstGeom prst="rect">
            <a:avLst/>
          </a:prstGeom>
          <a:noFill/>
          <a:ln w="9525">
            <a:noFill/>
            <a:miter lim="800000"/>
            <a:headEnd/>
            <a:tailEnd/>
          </a:ln>
        </p:spPr>
        <p:txBody>
          <a:bodyPr vert="horz" wrap="square" lIns="92957" tIns="46479" rIns="92957" bIns="46479" numCol="1" anchor="t" anchorCtr="0" compatLnSpc="1">
            <a:prstTxWarp prst="textNoShape">
              <a:avLst/>
            </a:prstTxWarp>
          </a:bodyPr>
          <a:lstStyle>
            <a:lvl1pPr defTabSz="930437" eaLnBrk="0" hangingPunct="0">
              <a:defRPr sz="1200">
                <a:ea typeface="ＭＳ Ｐゴシック" charset="-128"/>
                <a:cs typeface="+mn-cs"/>
              </a:defRPr>
            </a:lvl1pPr>
          </a:lstStyle>
          <a:p>
            <a:pPr>
              <a:defRPr/>
            </a:pPr>
            <a:endParaRPr lang="en-US"/>
          </a:p>
        </p:txBody>
      </p:sp>
      <p:sp>
        <p:nvSpPr>
          <p:cNvPr id="5123"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p:spPr>
        <p:txBody>
          <a:bodyPr vert="horz" wrap="square" lIns="92957" tIns="46479" rIns="92957" bIns="46479" numCol="1" anchor="t" anchorCtr="0" compatLnSpc="1">
            <a:prstTxWarp prst="textNoShape">
              <a:avLst/>
            </a:prstTxWarp>
          </a:bodyPr>
          <a:lstStyle>
            <a:lvl1pPr algn="r" defTabSz="930437" eaLnBrk="0" hangingPunct="0">
              <a:defRPr sz="1200">
                <a:ea typeface="ＭＳ Ｐゴシック" charset="-128"/>
                <a:cs typeface="+mn-cs"/>
              </a:defRPr>
            </a:lvl1pPr>
          </a:lstStyle>
          <a:p>
            <a:pPr>
              <a:defRPr/>
            </a:pPr>
            <a:endParaRPr lang="en-US"/>
          </a:p>
        </p:txBody>
      </p:sp>
      <p:sp>
        <p:nvSpPr>
          <p:cNvPr id="5124"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p:spPr>
        <p:txBody>
          <a:bodyPr vert="horz" wrap="square" lIns="92957" tIns="46479" rIns="92957" bIns="46479" numCol="1" anchor="b" anchorCtr="0" compatLnSpc="1">
            <a:prstTxWarp prst="textNoShape">
              <a:avLst/>
            </a:prstTxWarp>
          </a:bodyPr>
          <a:lstStyle>
            <a:lvl1pPr defTabSz="930437" eaLnBrk="0" hangingPunct="0">
              <a:defRPr sz="1200">
                <a:ea typeface="ＭＳ Ｐゴシック" charset="-128"/>
                <a:cs typeface="+mn-cs"/>
              </a:defRPr>
            </a:lvl1pPr>
          </a:lstStyle>
          <a:p>
            <a:pPr>
              <a:defRPr/>
            </a:pPr>
            <a:endParaRPr lang="en-US"/>
          </a:p>
        </p:txBody>
      </p:sp>
      <p:sp>
        <p:nvSpPr>
          <p:cNvPr id="5125"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p:spPr>
        <p:txBody>
          <a:bodyPr vert="horz" wrap="square" lIns="92957" tIns="46479" rIns="92957" bIns="46479" numCol="1" anchor="b" anchorCtr="0" compatLnSpc="1">
            <a:prstTxWarp prst="textNoShape">
              <a:avLst/>
            </a:prstTxWarp>
          </a:bodyPr>
          <a:lstStyle>
            <a:lvl1pPr algn="r" defTabSz="930437" eaLnBrk="0" hangingPunct="0">
              <a:defRPr sz="1200">
                <a:ea typeface="ＭＳ Ｐゴシック" charset="-128"/>
                <a:cs typeface="+mn-cs"/>
              </a:defRPr>
            </a:lvl1pPr>
          </a:lstStyle>
          <a:p>
            <a:pPr>
              <a:defRPr/>
            </a:pPr>
            <a:fld id="{A60FE927-F8C1-4C4B-923A-027818D8E8B3}" type="slidenum">
              <a:rPr lang="en-US"/>
              <a:pPr>
                <a:defRPr/>
              </a:pPr>
              <a:t>‹#›</a:t>
            </a:fld>
            <a:endParaRPr lang="en-US"/>
          </a:p>
        </p:txBody>
      </p:sp>
    </p:spTree>
    <p:extLst>
      <p:ext uri="{BB962C8B-B14F-4D97-AF65-F5344CB8AC3E}">
        <p14:creationId xmlns:p14="http://schemas.microsoft.com/office/powerpoint/2010/main" val="16594763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2125" cy="463550"/>
          </a:xfrm>
          <a:prstGeom prst="rect">
            <a:avLst/>
          </a:prstGeom>
          <a:noFill/>
          <a:ln w="9525">
            <a:noFill/>
            <a:miter lim="800000"/>
            <a:headEnd/>
            <a:tailEnd/>
          </a:ln>
        </p:spPr>
        <p:txBody>
          <a:bodyPr vert="horz" wrap="square" lIns="92957" tIns="46479" rIns="92957" bIns="46479" numCol="1" anchor="t" anchorCtr="0" compatLnSpc="1">
            <a:prstTxWarp prst="textNoShape">
              <a:avLst/>
            </a:prstTxWarp>
          </a:bodyPr>
          <a:lstStyle>
            <a:lvl1pPr defTabSz="930437" eaLnBrk="0" hangingPunct="0">
              <a:defRPr sz="1200">
                <a:ea typeface="ＭＳ Ｐゴシック" charset="-128"/>
                <a:cs typeface="+mn-cs"/>
              </a:defRPr>
            </a:lvl1pPr>
          </a:lstStyle>
          <a:p>
            <a:pPr>
              <a:defRPr/>
            </a:pPr>
            <a:endParaRPr lang="en-US"/>
          </a:p>
        </p:txBody>
      </p:sp>
      <p:sp>
        <p:nvSpPr>
          <p:cNvPr id="3075" name="Rectangle 3"/>
          <p:cNvSpPr>
            <a:spLocks noGrp="1" noChangeArrowheads="1"/>
          </p:cNvSpPr>
          <p:nvPr>
            <p:ph type="dt" idx="1"/>
          </p:nvPr>
        </p:nvSpPr>
        <p:spPr bwMode="auto">
          <a:xfrm>
            <a:off x="3965575" y="0"/>
            <a:ext cx="3032125" cy="463550"/>
          </a:xfrm>
          <a:prstGeom prst="rect">
            <a:avLst/>
          </a:prstGeom>
          <a:noFill/>
          <a:ln w="9525">
            <a:noFill/>
            <a:miter lim="800000"/>
            <a:headEnd/>
            <a:tailEnd/>
          </a:ln>
        </p:spPr>
        <p:txBody>
          <a:bodyPr vert="horz" wrap="square" lIns="92957" tIns="46479" rIns="92957" bIns="46479" numCol="1" anchor="t" anchorCtr="0" compatLnSpc="1">
            <a:prstTxWarp prst="textNoShape">
              <a:avLst/>
            </a:prstTxWarp>
          </a:bodyPr>
          <a:lstStyle>
            <a:lvl1pPr algn="r" defTabSz="930437" eaLnBrk="0" hangingPunct="0">
              <a:defRPr sz="1200">
                <a:ea typeface="ＭＳ Ｐゴシック" charset="-128"/>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square" lIns="92957" tIns="46479" rIns="92957"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p:spPr>
        <p:txBody>
          <a:bodyPr vert="horz" wrap="square" lIns="92957" tIns="46479" rIns="92957" bIns="46479" numCol="1" anchor="b" anchorCtr="0" compatLnSpc="1">
            <a:prstTxWarp prst="textNoShape">
              <a:avLst/>
            </a:prstTxWarp>
          </a:bodyPr>
          <a:lstStyle>
            <a:lvl1pPr defTabSz="930437" eaLnBrk="0" hangingPunct="0">
              <a:defRPr sz="1200">
                <a:ea typeface="ＭＳ Ｐゴシック" charset="-128"/>
                <a:cs typeface="+mn-cs"/>
              </a:defRPr>
            </a:lvl1pPr>
          </a:lstStyle>
          <a:p>
            <a:pPr>
              <a:defRPr/>
            </a:pPr>
            <a:endParaRPr lang="en-US"/>
          </a:p>
        </p:txBody>
      </p:sp>
      <p:sp>
        <p:nvSpPr>
          <p:cNvPr id="3079"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p:spPr>
        <p:txBody>
          <a:bodyPr vert="horz" wrap="square" lIns="92957" tIns="46479" rIns="92957" bIns="46479" numCol="1" anchor="b" anchorCtr="0" compatLnSpc="1">
            <a:prstTxWarp prst="textNoShape">
              <a:avLst/>
            </a:prstTxWarp>
          </a:bodyPr>
          <a:lstStyle>
            <a:lvl1pPr algn="r" defTabSz="930437" eaLnBrk="0" hangingPunct="0">
              <a:defRPr sz="1200">
                <a:ea typeface="ＭＳ Ｐゴシック" charset="-128"/>
                <a:cs typeface="+mn-cs"/>
              </a:defRPr>
            </a:lvl1pPr>
          </a:lstStyle>
          <a:p>
            <a:pPr>
              <a:defRPr/>
            </a:pPr>
            <a:fld id="{D3E72A57-3738-427C-B251-E8A1744BE30D}" type="slidenum">
              <a:rPr lang="en-US"/>
              <a:pPr>
                <a:defRPr/>
              </a:pPr>
              <a:t>‹#›</a:t>
            </a:fld>
            <a:endParaRPr lang="en-US"/>
          </a:p>
        </p:txBody>
      </p:sp>
    </p:spTree>
    <p:extLst>
      <p:ext uri="{BB962C8B-B14F-4D97-AF65-F5344CB8AC3E}">
        <p14:creationId xmlns:p14="http://schemas.microsoft.com/office/powerpoint/2010/main" val="30259700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pPr defTabSz="930275"/>
            <a:fld id="{F191B2B7-E840-4AA3-A6C3-A75577DB66E4}" type="slidenum">
              <a:rPr lang="en-US" smtClean="0">
                <a:ea typeface="ＭＳ Ｐゴシック"/>
                <a:cs typeface="ＭＳ Ｐゴシック"/>
              </a:rPr>
              <a:pPr defTabSz="930275"/>
              <a:t>1</a:t>
            </a:fld>
            <a:endParaRPr lang="en-US" smtClean="0">
              <a:ea typeface="ＭＳ Ｐゴシック"/>
              <a:cs typeface="ＭＳ Ｐゴシック"/>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p:spPr>
        <p:txBody>
          <a:bodyPr/>
          <a:lstStyle/>
          <a:p>
            <a:pPr defTabSz="930275"/>
            <a:fld id="{826044AF-AE1A-4770-85BE-DE29446AF9E3}" type="slidenum">
              <a:rPr lang="en-US" smtClean="0">
                <a:ea typeface="ＭＳ Ｐゴシック"/>
                <a:cs typeface="ＭＳ Ｐゴシック"/>
              </a:rPr>
              <a:pPr defTabSz="930275"/>
              <a:t>10</a:t>
            </a:fld>
            <a:endParaRPr lang="en-US" smtClean="0">
              <a:ea typeface="ＭＳ Ｐゴシック"/>
              <a:cs typeface="ＭＳ Ｐゴシック"/>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r>
              <a:rPr lang="en-US" smtClean="0">
                <a:ea typeface="ＭＳ Ｐゴシック"/>
              </a:rPr>
              <a:t>Ask students to figure out what the first two parameters (the function and the accumulator) would have to be for fold(?, ?, [5;6;7;8]).</a:t>
            </a:r>
          </a:p>
          <a:p>
            <a:pPr eaLnBrk="1" hangingPunct="1"/>
            <a:endParaRPr lang="en-US" smtClean="0">
              <a:ea typeface="ＭＳ Ｐゴシック"/>
            </a:endParaRPr>
          </a:p>
          <a:p>
            <a:pPr eaLnBrk="1" hangingPunct="1"/>
            <a:r>
              <a:rPr lang="en-US" smtClean="0">
                <a:ea typeface="ＭＳ Ｐゴシック"/>
              </a:rPr>
              <a:t>prepend could be an anonymous function also.</a:t>
            </a:r>
          </a:p>
          <a:p>
            <a:pPr eaLnBrk="1" hangingPunct="1"/>
            <a:endParaRPr lang="en-US" smtClean="0">
              <a:ea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pPr defTabSz="930275"/>
            <a:fld id="{50E56072-49C5-4D41-A125-AE6D6226BE62}" type="slidenum">
              <a:rPr lang="en-US" smtClean="0">
                <a:ea typeface="ＭＳ Ｐゴシック"/>
                <a:cs typeface="ＭＳ Ｐゴシック"/>
              </a:rPr>
              <a:pPr defTabSz="930275"/>
              <a:t>11</a:t>
            </a:fld>
            <a:endParaRPr lang="en-US" smtClean="0">
              <a:ea typeface="ＭＳ Ｐゴシック"/>
              <a:cs typeface="ＭＳ Ｐゴシック"/>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r>
              <a:rPr lang="en-US" smtClean="0">
                <a:ea typeface="ＭＳ Ｐゴシック"/>
              </a:rPr>
              <a:t>How do higher-order functions work?  What does OCaml have to do to get them to work?</a:t>
            </a:r>
          </a:p>
          <a:p>
            <a:pPr eaLnBrk="1" hangingPunct="1"/>
            <a:endParaRPr lang="en-US" smtClean="0">
              <a:ea typeface="ＭＳ Ｐゴシック"/>
            </a:endParaRPr>
          </a:p>
          <a:p>
            <a:pPr eaLnBrk="1" hangingPunct="1"/>
            <a:r>
              <a:rPr lang="en-US" smtClean="0">
                <a:ea typeface="ＭＳ Ｐゴシック"/>
              </a:rPr>
              <a:t>What happens in C when you call f()?</a:t>
            </a:r>
          </a:p>
          <a:p>
            <a:pPr eaLnBrk="1" hangingPunct="1"/>
            <a:endParaRPr lang="en-US" smtClean="0">
              <a:ea typeface="ＭＳ Ｐゴシック"/>
            </a:endParaRPr>
          </a:p>
          <a:p>
            <a:pPr eaLnBrk="1" hangingPunct="1"/>
            <a:r>
              <a:rPr lang="en-US" smtClean="0">
                <a:ea typeface="ＭＳ Ｐゴシック"/>
              </a:rPr>
              <a:t>Note the runtime stack often grows downward.</a:t>
            </a:r>
          </a:p>
          <a:p>
            <a:pPr eaLnBrk="1" hangingPunct="1"/>
            <a:endParaRPr lang="en-US" smtClean="0">
              <a:ea typeface="ＭＳ Ｐゴシック"/>
            </a:endParaRPr>
          </a:p>
          <a:p>
            <a:pPr eaLnBrk="1" hangingPunct="1"/>
            <a:r>
              <a:rPr lang="en-US" smtClean="0">
                <a:ea typeface="ＭＳ Ｐゴシック"/>
              </a:rPr>
              <a:t>More than this has to be done in languages like Ruby and OCaml, which allow you to pass functions or code blocks around.</a:t>
            </a:r>
          </a:p>
          <a:p>
            <a:pPr eaLnBrk="1" hangingPunct="1"/>
            <a:endParaRPr lang="en-US" smtClean="0">
              <a:ea typeface="ＭＳ Ｐゴシック"/>
            </a:endParaRPr>
          </a:p>
          <a:p>
            <a:pPr eaLnBrk="1" hangingPunct="1"/>
            <a:r>
              <a:rPr lang="en-US" smtClean="0">
                <a:ea typeface="ＭＳ Ｐゴシック"/>
              </a:rPr>
              <a:t>Note that the runtime stack is a stack– an activation record is pushed upon function call, and popped upon function exit.</a:t>
            </a:r>
          </a:p>
          <a:p>
            <a:pPr eaLnBrk="1" hangingPunct="1"/>
            <a:endParaRPr lang="en-US" smtClean="0">
              <a:ea typeface="ＭＳ Ｐゴシック"/>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p:spPr>
        <p:txBody>
          <a:bodyPr/>
          <a:lstStyle/>
          <a:p>
            <a:pPr defTabSz="930275"/>
            <a:fld id="{B004960C-8FC0-4F74-8747-592A5B816609}" type="slidenum">
              <a:rPr lang="en-US" smtClean="0">
                <a:ea typeface="ＭＳ Ｐゴシック"/>
                <a:cs typeface="ＭＳ Ｐゴシック"/>
              </a:rPr>
              <a:pPr defTabSz="930275"/>
              <a:t>12</a:t>
            </a:fld>
            <a:endParaRPr lang="en-US" smtClean="0">
              <a:ea typeface="ＭＳ Ｐゴシック"/>
              <a:cs typeface="ＭＳ Ｐゴシック"/>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r>
              <a:rPr lang="en-US" smtClean="0">
                <a:ea typeface="ＭＳ Ｐゴシック"/>
              </a:rPr>
              <a:t>The first example is like a Ruby code block being applied to an array (an anonymous function declared inside sum_list).</a:t>
            </a:r>
          </a:p>
          <a:p>
            <a:pPr eaLnBrk="1" hangingPunct="1"/>
            <a:endParaRPr lang="en-US" smtClean="0">
              <a:ea typeface="ＭＳ Ｐゴシック"/>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p>
            <a:pPr defTabSz="930275"/>
            <a:fld id="{5C4DB7A5-BF02-41E4-819D-613AB0C8F416}" type="slidenum">
              <a:rPr lang="en-US" smtClean="0">
                <a:ea typeface="ＭＳ Ｐゴシック"/>
                <a:cs typeface="ＭＳ Ｐゴシック"/>
              </a:rPr>
              <a:pPr defTabSz="930275"/>
              <a:t>13</a:t>
            </a:fld>
            <a:endParaRPr lang="en-US" smtClean="0">
              <a:ea typeface="ＭＳ Ｐゴシック"/>
              <a:cs typeface="ＭＳ Ｐゴシック"/>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p:spPr>
        <p:txBody>
          <a:bodyPr/>
          <a:lstStyle/>
          <a:p>
            <a:pPr defTabSz="930275"/>
            <a:fld id="{6AE1A15E-EE9C-4E0C-A9A3-205E43EE7668}" type="slidenum">
              <a:rPr lang="en-US" smtClean="0">
                <a:ea typeface="ＭＳ Ｐゴシック"/>
                <a:cs typeface="ＭＳ Ｐゴシック"/>
              </a:rPr>
              <a:pPr defTabSz="930275"/>
              <a:t>14</a:t>
            </a:fld>
            <a:endParaRPr lang="en-US" smtClean="0">
              <a:ea typeface="ＭＳ Ｐゴシック"/>
              <a:cs typeface="ＭＳ Ｐゴシック"/>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r>
              <a:rPr lang="en-US" smtClean="0">
                <a:ea typeface="ＭＳ Ｐゴシック"/>
              </a:rPr>
              <a:t>This adds n to every element of a list.</a:t>
            </a:r>
          </a:p>
          <a:p>
            <a:pPr eaLnBrk="1" hangingPunct="1"/>
            <a:endParaRPr lang="en-US" smtClean="0">
              <a:ea typeface="ＭＳ Ｐゴシック"/>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p:spPr>
        <p:txBody>
          <a:bodyPr/>
          <a:lstStyle/>
          <a:p>
            <a:pPr defTabSz="930275"/>
            <a:fld id="{BE9DEEC2-C6B6-4ABF-AC49-265D7468C57F}" type="slidenum">
              <a:rPr lang="en-US" smtClean="0">
                <a:ea typeface="ＭＳ Ｐゴシック"/>
                <a:cs typeface="ＭＳ Ｐゴシック"/>
              </a:rPr>
              <a:pPr defTabSz="930275"/>
              <a:t>15</a:t>
            </a:fld>
            <a:endParaRPr lang="en-US" smtClean="0">
              <a:ea typeface="ＭＳ Ｐゴシック"/>
              <a:cs typeface="ＭＳ Ｐゴシック"/>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r>
              <a:rPr lang="en-US" smtClean="0">
                <a:ea typeface="ＭＳ Ｐゴシック"/>
              </a:rPr>
              <a:t>Just to be confusing, what about this?</a:t>
            </a:r>
          </a:p>
          <a:p>
            <a:pPr eaLnBrk="1" hangingPunct="1"/>
            <a:endParaRPr lang="en-US" smtClean="0">
              <a:ea typeface="ＭＳ Ｐゴシック"/>
            </a:endParaRPr>
          </a:p>
          <a:p>
            <a:pPr eaLnBrk="1" hangingPunct="1"/>
            <a:r>
              <a:rPr lang="en-US" smtClean="0">
                <a:ea typeface="ＭＳ Ｐゴシック"/>
              </a:rPr>
              <a:t>Some languages would read the value of n off of the stack, but not ones like Ruby, C, C++, Java, or OCaml.</a:t>
            </a:r>
          </a:p>
          <a:p>
            <a:pPr eaLnBrk="1" hangingPunct="1"/>
            <a:endParaRPr lang="en-US" smtClean="0">
              <a:ea typeface="ＭＳ Ｐゴシック"/>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p:spPr>
        <p:txBody>
          <a:bodyPr/>
          <a:lstStyle/>
          <a:p>
            <a:pPr defTabSz="930275"/>
            <a:fld id="{1F6194BB-43BE-42E8-AFB2-9E1D1B5F980D}" type="slidenum">
              <a:rPr lang="en-US" smtClean="0">
                <a:ea typeface="ＭＳ Ｐゴシック"/>
                <a:cs typeface="ＭＳ Ｐゴシック"/>
              </a:rPr>
              <a:pPr defTabSz="930275"/>
              <a:t>16</a:t>
            </a:fld>
            <a:endParaRPr lang="en-US" smtClean="0">
              <a:ea typeface="ＭＳ Ｐゴシック"/>
              <a:cs typeface="ＭＳ Ｐゴシック"/>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r>
              <a:rPr lang="en-US" smtClean="0">
                <a:ea typeface="ＭＳ Ｐゴシック"/>
              </a:rPr>
              <a:t>Ask students which n f() uses- the one in the caller g() (no), or the one at file scope (yes).</a:t>
            </a:r>
          </a:p>
          <a:p>
            <a:pPr eaLnBrk="1" hangingPunct="1"/>
            <a:endParaRPr lang="en-US" smtClean="0">
              <a:ea typeface="ＭＳ Ｐゴシック"/>
            </a:endParaRPr>
          </a:p>
          <a:p>
            <a:pPr eaLnBrk="1" hangingPunct="1"/>
            <a:r>
              <a:rPr lang="en-US" smtClean="0">
                <a:ea typeface="ＭＳ Ｐゴシック"/>
              </a:rPr>
              <a:t>If g() is called, and it calls f(), f() doesn't look back into g() to use g()'s x, it  uses the x at file scope (int x = 1).</a:t>
            </a:r>
          </a:p>
          <a:p>
            <a:pPr eaLnBrk="1" hangingPunct="1"/>
            <a:endParaRPr lang="en-US" smtClean="0">
              <a:ea typeface="ＭＳ Ｐゴシック"/>
            </a:endParaRPr>
          </a:p>
          <a:p>
            <a:pPr eaLnBrk="1" hangingPunct="1"/>
            <a:r>
              <a:rPr lang="en-US" smtClean="0">
                <a:ea typeface="ＭＳ Ｐゴシック"/>
              </a:rPr>
              <a:t>Static scoping is called static because everything needed to determine the scope of a variable is available or known at compile time, and  an identifier's scope doesn't depend upon the execution history of a program (which functions called which ones).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p:spPr>
        <p:txBody>
          <a:bodyPr/>
          <a:lstStyle/>
          <a:p>
            <a:pPr defTabSz="930275"/>
            <a:fld id="{63E5B172-D68F-4866-95CF-DBCEFE8537F9}" type="slidenum">
              <a:rPr lang="en-US" smtClean="0">
                <a:ea typeface="ＭＳ Ｐゴシック"/>
                <a:cs typeface="ＭＳ Ｐゴシック"/>
              </a:rPr>
              <a:pPr defTabSz="930275"/>
              <a:t>17</a:t>
            </a:fld>
            <a:endParaRPr lang="en-US" smtClean="0">
              <a:ea typeface="ＭＳ Ｐゴシック"/>
              <a:cs typeface="ＭＳ Ｐゴシック"/>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r>
              <a:rPr lang="en-US" smtClean="0">
                <a:ea typeface="ＭＳ Ｐゴシック"/>
              </a:rPr>
              <a:t>But there's a deeper problem, besides just which identifier with a given name is used when the name is used, when there’s a choice of more than one- will there even be one?</a:t>
            </a:r>
          </a:p>
          <a:p>
            <a:pPr eaLnBrk="1" hangingPunct="1"/>
            <a:endParaRPr lang="en-US" smtClean="0">
              <a:ea typeface="ＭＳ Ｐゴシック"/>
            </a:endParaRPr>
          </a:p>
          <a:p>
            <a:pPr eaLnBrk="1" hangingPunct="1"/>
            <a:r>
              <a:rPr lang="en-US" smtClean="0">
                <a:ea typeface="ＭＳ Ｐゴシック"/>
              </a:rPr>
              <a:t>Ignore the type signature for now.  (?)</a:t>
            </a:r>
          </a:p>
          <a:p>
            <a:pPr eaLnBrk="1" hangingPunct="1"/>
            <a:endParaRPr lang="en-US" smtClean="0">
              <a:ea typeface="ＭＳ Ｐゴシック"/>
            </a:endParaRPr>
          </a:p>
          <a:p>
            <a:pPr eaLnBrk="1" hangingPunct="1"/>
            <a:r>
              <a:rPr lang="en-US" smtClean="0">
                <a:ea typeface="ＭＳ Ｐゴシック"/>
              </a:rPr>
              <a:t>This could be dynamically scoped.</a:t>
            </a:r>
          </a:p>
          <a:p>
            <a:pPr eaLnBrk="1" hangingPunct="1"/>
            <a:endParaRPr lang="en-US" smtClean="0">
              <a:ea typeface="ＭＳ Ｐゴシック"/>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pPr defTabSz="930275"/>
            <a:fld id="{4DAE92C7-807D-4DF0-B24F-AF73677B143E}" type="slidenum">
              <a:rPr lang="en-US" smtClean="0">
                <a:ea typeface="ＭＳ Ｐゴシック"/>
                <a:cs typeface="ＭＳ Ｐゴシック"/>
              </a:rPr>
              <a:pPr defTabSz="930275"/>
              <a:t>18</a:t>
            </a:fld>
            <a:endParaRPr lang="en-US" smtClean="0">
              <a:ea typeface="ＭＳ Ｐゴシック"/>
              <a:cs typeface="ＭＳ Ｐゴシック"/>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r>
              <a:rPr lang="en-US" smtClean="0">
                <a:ea typeface="ＭＳ Ｐゴシック"/>
              </a:rPr>
              <a:t>An environment is just like a stack frame, but lives in the heap.</a:t>
            </a:r>
          </a:p>
          <a:p>
            <a:pPr eaLnBrk="1" hangingPunct="1"/>
            <a:endParaRPr lang="en-US" smtClean="0">
              <a:ea typeface="ＭＳ Ｐゴシック"/>
            </a:endParaRPr>
          </a:p>
          <a:p>
            <a:pPr eaLnBrk="1" hangingPunct="1"/>
            <a:r>
              <a:rPr lang="en-US" b="1" smtClean="0">
                <a:ea typeface="ＭＳ Ｐゴシック"/>
              </a:rPr>
              <a:t>When you return a function from a function what you get back is a closure- not just the function's code, but its environment also, capturing all the variables which were in existence as of the point where it was created.</a:t>
            </a:r>
          </a:p>
          <a:p>
            <a:pPr eaLnBrk="1" hangingPunct="1"/>
            <a:endParaRPr lang="en-US" b="1" smtClean="0">
              <a:ea typeface="ＭＳ Ｐゴシック"/>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p:spPr>
        <p:txBody>
          <a:bodyPr/>
          <a:lstStyle/>
          <a:p>
            <a:pPr defTabSz="930275"/>
            <a:fld id="{7D9575EC-4697-4A56-A259-E3DF7F349135}" type="slidenum">
              <a:rPr lang="en-US" smtClean="0">
                <a:ea typeface="ＭＳ Ｐゴシック"/>
                <a:cs typeface="ＭＳ Ｐゴシック"/>
              </a:rPr>
              <a:pPr defTabSz="930275"/>
              <a:t>19</a:t>
            </a:fld>
            <a:endParaRPr lang="en-US" smtClean="0">
              <a:ea typeface="ＭＳ Ｐゴシック"/>
              <a:cs typeface="ＭＳ Ｐゴシック"/>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r>
              <a:rPr lang="en-US" smtClean="0">
                <a:ea typeface="ＭＳ Ｐゴシック"/>
              </a:rPr>
              <a:t>(add 3) returns the closure "&lt;closure&gt; 4".</a:t>
            </a:r>
          </a:p>
          <a:p>
            <a:pPr eaLnBrk="1" hangingPunct="1"/>
            <a:endParaRPr lang="en-US" smtClean="0">
              <a:ea typeface="ＭＳ Ｐゴシック"/>
            </a:endParaRPr>
          </a:p>
          <a:p>
            <a:pPr eaLnBrk="1" hangingPunct="1"/>
            <a:r>
              <a:rPr lang="en-US" smtClean="0">
                <a:ea typeface="ＭＳ Ｐゴシック"/>
              </a:rPr>
              <a:t>The environment shown as the cloudy shape consists of all variables in scope at the time the closure was created.  The other part of a closure is the function's code.</a:t>
            </a:r>
          </a:p>
          <a:p>
            <a:pPr eaLnBrk="1" hangingPunct="1"/>
            <a:endParaRPr lang="en-US" smtClean="0">
              <a:ea typeface="ＭＳ Ｐゴシック"/>
            </a:endParaRPr>
          </a:p>
          <a:p>
            <a:pPr eaLnBrk="1" hangingPunct="1"/>
            <a:r>
              <a:rPr lang="en-US" smtClean="0">
                <a:ea typeface="ＭＳ Ｐゴシック"/>
              </a:rPr>
              <a:t>Add returns a function, which has one parameter, which adds its parameter to the value of x in existence when the closure was created.  This is what's returned, and here then called on 4.</a:t>
            </a:r>
          </a:p>
          <a:p>
            <a:pPr eaLnBrk="1" hangingPunct="1"/>
            <a:endParaRPr lang="en-US" smtClean="0">
              <a:ea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pPr defTabSz="930275"/>
            <a:fld id="{1957D9DD-EFFD-4200-B5A7-FFF6C59556E2}" type="slidenum">
              <a:rPr lang="en-US" smtClean="0">
                <a:ea typeface="ＭＳ Ｐゴシック"/>
                <a:cs typeface="ＭＳ Ｐゴシック"/>
              </a:rPr>
              <a:pPr defTabSz="930275"/>
              <a:t>2</a:t>
            </a:fld>
            <a:endParaRPr lang="en-US" smtClean="0">
              <a:ea typeface="ＭＳ Ｐゴシック"/>
              <a:cs typeface="ＭＳ Ｐゴシック"/>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eaLnBrk="1" hangingPunct="1"/>
            <a:r>
              <a:rPr lang="en-US" smtClean="0">
                <a:ea typeface="ＭＳ Ｐゴシック"/>
              </a:rPr>
              <a:t>We want to be able to do the same thing as collect in Ruby.</a:t>
            </a:r>
          </a:p>
          <a:p>
            <a:pPr eaLnBrk="1" hangingPunct="1"/>
            <a:endParaRPr lang="en-US" smtClean="0">
              <a:ea typeface="ＭＳ Ｐゴシック"/>
            </a:endParaRPr>
          </a:p>
          <a:p>
            <a:pPr eaLnBrk="1" hangingPunct="1"/>
            <a:r>
              <a:rPr lang="en-US" smtClean="0">
                <a:ea typeface="ＭＳ Ｐゴシック"/>
              </a:rPr>
              <a:t>What's the type of map?  map : ('a -&gt; 'b) * 'a list -&gt; 'b list</a:t>
            </a:r>
          </a:p>
          <a:p>
            <a:pPr eaLnBrk="1" hangingPunct="1"/>
            <a:endParaRPr lang="en-US" smtClean="0">
              <a:ea typeface="ＭＳ Ｐゴシック"/>
            </a:endParaRPr>
          </a:p>
          <a:p>
            <a:pPr eaLnBrk="1" hangingPunct="1"/>
            <a:r>
              <a:rPr lang="en-US" smtClean="0">
                <a:ea typeface="ＭＳ Ｐゴシック"/>
              </a:rPr>
              <a:t>(Actually this is a standard library function.)</a:t>
            </a:r>
          </a:p>
          <a:p>
            <a:pPr eaLnBrk="1" hangingPunct="1"/>
            <a:endParaRPr lang="en-US" smtClean="0">
              <a:ea typeface="ＭＳ Ｐゴシック"/>
            </a:endParaRPr>
          </a:p>
          <a:p>
            <a:pPr eaLnBrk="1" hangingPunct="1"/>
            <a:r>
              <a:rPr lang="en-US" smtClean="0">
                <a:solidFill>
                  <a:srgbClr val="0000FF"/>
                </a:solidFill>
                <a:latin typeface="Courier New" pitchFamily="49" charset="0"/>
                <a:ea typeface="ＭＳ Ｐゴシック"/>
              </a:rPr>
              <a:t>map (add_one, [1; 2; 3])  (* returns [2; 3; 4] *)</a:t>
            </a:r>
          </a:p>
          <a:p>
            <a:pPr eaLnBrk="1" hangingPunct="1"/>
            <a:r>
              <a:rPr lang="en-US" smtClean="0">
                <a:solidFill>
                  <a:srgbClr val="0000FF"/>
                </a:solidFill>
                <a:latin typeface="Courier New" pitchFamily="49" charset="0"/>
                <a:ea typeface="ＭＳ Ｐゴシック"/>
              </a:rPr>
              <a:t>map (negate, [9; -5; 0])    (* returns [-9; 5; 0] *)</a:t>
            </a:r>
          </a:p>
          <a:p>
            <a:pPr eaLnBrk="1" hangingPunct="1"/>
            <a:endParaRPr lang="en-US" smtClean="0">
              <a:ea typeface="ＭＳ Ｐゴシック"/>
            </a:endParaRPr>
          </a:p>
          <a:p>
            <a:pPr eaLnBrk="1" hangingPunct="1"/>
            <a:endParaRPr lang="en-US" smtClean="0">
              <a:ea typeface="ＭＳ Ｐゴシック"/>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p:spPr>
        <p:txBody>
          <a:bodyPr/>
          <a:lstStyle/>
          <a:p>
            <a:pPr defTabSz="930275"/>
            <a:fld id="{9D1F886D-2580-4635-B5C5-8D7793B41D2D}" type="slidenum">
              <a:rPr lang="en-US" smtClean="0">
                <a:ea typeface="ＭＳ Ｐゴシック"/>
                <a:cs typeface="ＭＳ Ｐゴシック"/>
              </a:rPr>
              <a:pPr defTabSz="930275"/>
              <a:t>20</a:t>
            </a:fld>
            <a:endParaRPr lang="en-US" smtClean="0">
              <a:ea typeface="ＭＳ Ｐゴシック"/>
              <a:cs typeface="ＭＳ Ｐゴシック"/>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pPr eaLnBrk="1" hangingPunct="1"/>
            <a:r>
              <a:rPr lang="en-US" smtClean="0">
                <a:ea typeface="ＭＳ Ｐゴシック"/>
              </a:rPr>
              <a:t>The function we get back is a closure.</a:t>
            </a:r>
          </a:p>
          <a:p>
            <a:pPr eaLnBrk="1" hangingPunct="1"/>
            <a:endParaRPr lang="en-US" smtClean="0">
              <a:ea typeface="ＭＳ Ｐゴシック"/>
            </a:endParaRPr>
          </a:p>
          <a:p>
            <a:pPr eaLnBrk="1" hangingPunct="1"/>
            <a:r>
              <a:rPr lang="en-US" smtClean="0">
                <a:ea typeface="ＭＳ Ｐゴシック"/>
              </a:rPr>
              <a:t>The closure’s environment won't actually contain x and y, since the closure's code doesn't use them.</a:t>
            </a:r>
          </a:p>
          <a:p>
            <a:pPr eaLnBrk="1" hangingPunct="1"/>
            <a:endParaRPr lang="en-US" smtClean="0">
              <a:ea typeface="ＭＳ Ｐゴシック"/>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p:spPr>
        <p:txBody>
          <a:bodyPr/>
          <a:lstStyle/>
          <a:p>
            <a:pPr defTabSz="930275"/>
            <a:fld id="{D60B8F8D-3D5F-45ED-B134-4FBD64AD1EDB}" type="slidenum">
              <a:rPr lang="en-US" smtClean="0">
                <a:ea typeface="ＭＳ Ｐゴシック"/>
                <a:cs typeface="ＭＳ Ｐゴシック"/>
              </a:rPr>
              <a:pPr defTabSz="930275"/>
              <a:t>21</a:t>
            </a:fld>
            <a:endParaRPr lang="en-US" smtClean="0">
              <a:ea typeface="ＭＳ Ｐゴシック"/>
              <a:cs typeface="ＭＳ Ｐゴシック"/>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pPr eaLnBrk="1" hangingPunct="1"/>
            <a:r>
              <a:rPr lang="en-US" smtClean="0">
                <a:ea typeface="ＭＳ Ｐゴシック"/>
              </a:rPr>
              <a:t>This code applies f twice.</a:t>
            </a:r>
          </a:p>
          <a:p>
            <a:pPr eaLnBrk="1" hangingPunct="1"/>
            <a:endParaRPr lang="en-US" smtClean="0">
              <a:ea typeface="ＭＳ Ｐゴシック"/>
            </a:endParaRPr>
          </a:p>
          <a:p>
            <a:pPr eaLnBrk="1" hangingPunct="1"/>
            <a:r>
              <a:rPr lang="en-US" smtClean="0">
                <a:ea typeface="ＭＳ Ｐゴシック"/>
              </a:rPr>
              <a:t>&lt;closure&gt; (&lt;closure&gt; 4) is the same closure.</a:t>
            </a:r>
          </a:p>
          <a:p>
            <a:pPr eaLnBrk="1" hangingPunct="1"/>
            <a:endParaRPr lang="en-US" smtClean="0">
              <a:ea typeface="ＭＳ Ｐゴシック"/>
            </a:endParaRPr>
          </a:p>
          <a:p>
            <a:pPr eaLnBrk="1" hangingPunct="1"/>
            <a:r>
              <a:rPr lang="en-US" smtClean="0">
                <a:ea typeface="ＭＳ Ｐゴシック"/>
              </a:rPr>
              <a:t>Here we only showed the variables used in the closure's environment.</a:t>
            </a:r>
          </a:p>
          <a:p>
            <a:pPr eaLnBrk="1" hangingPunct="1"/>
            <a:endParaRPr lang="en-US" smtClean="0">
              <a:ea typeface="ＭＳ Ｐゴシック"/>
            </a:endParaRPr>
          </a:p>
          <a:p>
            <a:pPr eaLnBrk="1" hangingPunct="1"/>
            <a:r>
              <a:rPr lang="en-US" smtClean="0">
                <a:ea typeface="ＭＳ Ｐゴシック"/>
              </a:rPr>
              <a:t>Creating closures happens all the time in OCaml.  Here declaring a function inside a function gives us a closure, which captures the surrounding environment.</a:t>
            </a:r>
          </a:p>
          <a:p>
            <a:pPr eaLnBrk="1" hangingPunct="1"/>
            <a:endParaRPr lang="en-US" smtClean="0">
              <a:ea typeface="ＭＳ Ｐゴシック"/>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p:spPr>
        <p:txBody>
          <a:bodyPr/>
          <a:lstStyle/>
          <a:p>
            <a:pPr defTabSz="930275"/>
            <a:fld id="{D4B1B4BC-07F9-48F2-821B-201CE1A2DB9F}" type="slidenum">
              <a:rPr lang="en-US" smtClean="0">
                <a:ea typeface="ＭＳ Ｐゴシック"/>
                <a:cs typeface="ＭＳ Ｐゴシック"/>
              </a:rPr>
              <a:pPr defTabSz="930275"/>
              <a:t>22</a:t>
            </a:fld>
            <a:endParaRPr lang="en-US" smtClean="0">
              <a:ea typeface="ＭＳ Ｐゴシック"/>
              <a:cs typeface="ＭＳ Ｐゴシック"/>
            </a:endParaRPr>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pPr eaLnBrk="1" hangingPunct="1"/>
            <a:r>
              <a:rPr lang="en-US" smtClean="0">
                <a:ea typeface="ＭＳ Ｐゴシック"/>
              </a:rPr>
              <a:t>Besides the "let add (x, y, z)= x + y + z"  method of creating a function with multiple arguments in OCaml (passing a tuple) this is also a way.  add is a function which takes an argument, and returns a function which takes a second argument, which returns a function which takes a third argument.  This last function (both of them actually) is a closure, which captures the first two arguments, so giving it a third argument results in the sum of the three arguments.</a:t>
            </a:r>
          </a:p>
          <a:p>
            <a:pPr eaLnBrk="1" hangingPunct="1"/>
            <a:endParaRPr lang="en-US" smtClean="0">
              <a:ea typeface="ＭＳ Ｐゴシック"/>
            </a:endParaRPr>
          </a:p>
          <a:p>
            <a:pPr eaLnBrk="1" hangingPunct="1"/>
            <a:r>
              <a:rPr lang="en-US" smtClean="0">
                <a:ea typeface="ＭＳ Ｐゴシック"/>
              </a:rPr>
              <a:t>Note the two closures have different enviroments.</a:t>
            </a:r>
          </a:p>
          <a:p>
            <a:pPr eaLnBrk="1" hangingPunct="1"/>
            <a:endParaRPr lang="en-US" smtClean="0">
              <a:ea typeface="ＭＳ Ｐゴシック"/>
            </a:endParaRPr>
          </a:p>
          <a:p>
            <a:pPr eaLnBrk="1" hangingPunct="1"/>
            <a:r>
              <a:rPr lang="en-US" smtClean="0">
                <a:ea typeface="ＭＳ Ｐゴシック"/>
              </a:rPr>
              <a:t>What happens if you type (add 1) into Ocaml?  You'll see it’s a function type.</a:t>
            </a:r>
          </a:p>
          <a:p>
            <a:pPr eaLnBrk="1" hangingPunct="1"/>
            <a:endParaRPr lang="en-US" smtClean="0">
              <a:ea typeface="ＭＳ Ｐゴシック"/>
            </a:endParaRPr>
          </a:p>
          <a:p>
            <a:pPr eaLnBrk="1" hangingPunct="1"/>
            <a:r>
              <a:rPr lang="en-US" smtClean="0">
                <a:ea typeface="ＭＳ Ｐゴシック"/>
              </a:rPr>
              <a:t>The closure has a name.</a:t>
            </a:r>
          </a:p>
          <a:p>
            <a:pPr eaLnBrk="1" hangingPunct="1"/>
            <a:endParaRPr lang="en-US" smtClean="0">
              <a:ea typeface="ＭＳ Ｐゴシック"/>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p:spPr>
        <p:txBody>
          <a:bodyPr/>
          <a:lstStyle/>
          <a:p>
            <a:pPr defTabSz="930275"/>
            <a:fld id="{61564C7F-6D4F-4103-BB9B-761D1E49B077}" type="slidenum">
              <a:rPr lang="en-US" smtClean="0">
                <a:ea typeface="ＭＳ Ｐゴシック"/>
                <a:cs typeface="ＭＳ Ｐゴシック"/>
              </a:rPr>
              <a:pPr defTabSz="930275"/>
              <a:t>23</a:t>
            </a:fld>
            <a:endParaRPr lang="en-US" smtClean="0">
              <a:ea typeface="ＭＳ Ｐゴシック"/>
              <a:cs typeface="ＭＳ Ｐゴシック"/>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p:spPr>
        <p:txBody>
          <a:bodyPr/>
          <a:lstStyle/>
          <a:p>
            <a:pPr defTabSz="930275"/>
            <a:fld id="{05B3F733-49C6-4EAF-B2C6-62D2EEC1294D}" type="slidenum">
              <a:rPr lang="en-US" smtClean="0">
                <a:ea typeface="ＭＳ Ｐゴシック"/>
                <a:cs typeface="ＭＳ Ｐゴシック"/>
              </a:rPr>
              <a:pPr defTabSz="930275"/>
              <a:t>24</a:t>
            </a:fld>
            <a:endParaRPr lang="en-US" smtClean="0">
              <a:ea typeface="ＭＳ Ｐゴシック"/>
              <a:cs typeface="ＭＳ Ｐゴシック"/>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pPr eaLnBrk="1" hangingPunct="1"/>
            <a:r>
              <a:rPr lang="en-US" smtClean="0">
                <a:ea typeface="ＭＳ Ｐゴシック"/>
              </a:rPr>
              <a:t>Curried functions are so common in OCaml that they're built into the language.  Every standard function uses currying.</a:t>
            </a:r>
          </a:p>
          <a:p>
            <a:pPr eaLnBrk="1" hangingPunct="1"/>
            <a:endParaRPr lang="en-US" smtClean="0">
              <a:ea typeface="ＭＳ Ｐゴシック"/>
            </a:endParaRPr>
          </a:p>
          <a:p>
            <a:pPr eaLnBrk="1" hangingPunct="1"/>
            <a:r>
              <a:rPr lang="en-US" smtClean="0">
                <a:ea typeface="ＭＳ Ｐゴシック"/>
              </a:rPr>
              <a:t>The first form is identical to any and all of the three following forms.</a:t>
            </a:r>
          </a:p>
          <a:p>
            <a:pPr eaLnBrk="1" hangingPunct="1"/>
            <a:endParaRPr lang="en-US" smtClean="0">
              <a:ea typeface="ＭＳ Ｐゴシック"/>
            </a:endParaRPr>
          </a:p>
          <a:p>
            <a:pPr eaLnBrk="1" hangingPunct="1"/>
            <a:r>
              <a:rPr lang="en-US" smtClean="0">
                <a:ea typeface="ＭＳ Ｐゴシック"/>
              </a:rPr>
              <a:t>Note that it's not really a function with multiple arguments, it's a function which takes an int and returns a function which takes an int and returns the sum of the two ints.</a:t>
            </a:r>
          </a:p>
          <a:p>
            <a:pPr eaLnBrk="1" hangingPunct="1"/>
            <a:endParaRPr lang="en-US" smtClean="0">
              <a:ea typeface="ＭＳ Ｐゴシック"/>
            </a:endParaRPr>
          </a:p>
          <a:p>
            <a:pPr eaLnBrk="1" hangingPunct="1"/>
            <a:r>
              <a:rPr lang="en-US" smtClean="0">
                <a:ea typeface="ＭＳ Ｐゴシック"/>
              </a:rPr>
              <a:t>(CAN YOU DEFINE AN INFIX FUNCTION (OPERATOR) IN OCAML???)</a:t>
            </a:r>
          </a:p>
          <a:p>
            <a:pPr eaLnBrk="1" hangingPunct="1"/>
            <a:endParaRPr lang="en-US" smtClean="0">
              <a:ea typeface="ＭＳ Ｐゴシック"/>
            </a:endParaRPr>
          </a:p>
          <a:p>
            <a:pPr eaLnBrk="1" hangingPunct="1"/>
            <a:endParaRPr lang="en-US" smtClean="0">
              <a:ea typeface="ＭＳ Ｐゴシック"/>
            </a:endParaRPr>
          </a:p>
          <a:p>
            <a:pPr eaLnBrk="1" hangingPunct="1"/>
            <a:endParaRPr lang="en-US" smtClean="0">
              <a:ea typeface="ＭＳ Ｐゴシック"/>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p:spPr>
        <p:txBody>
          <a:bodyPr/>
          <a:lstStyle/>
          <a:p>
            <a:pPr defTabSz="930275"/>
            <a:fld id="{0F8E7211-082D-4BF8-A7A4-870079540651}" type="slidenum">
              <a:rPr lang="en-US" smtClean="0">
                <a:ea typeface="ＭＳ Ｐゴシック"/>
                <a:cs typeface="ＭＳ Ｐゴシック"/>
              </a:rPr>
              <a:pPr defTabSz="930275"/>
              <a:t>25</a:t>
            </a:fld>
            <a:endParaRPr lang="en-US" smtClean="0">
              <a:ea typeface="ＭＳ Ｐゴシック"/>
              <a:cs typeface="ＭＳ Ｐゴシック"/>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eaLnBrk="1" hangingPunct="1"/>
            <a:r>
              <a:rPr lang="en-US" smtClean="0">
                <a:ea typeface="ＭＳ Ｐゴシック"/>
              </a:rPr>
              <a:t>-application of functions to arguments associates to the left.</a:t>
            </a:r>
          </a:p>
          <a:p>
            <a:pPr eaLnBrk="1" hangingPunct="1"/>
            <a:endParaRPr lang="en-US" smtClean="0">
              <a:ea typeface="ＭＳ Ｐゴシック"/>
            </a:endParaRPr>
          </a:p>
          <a:p>
            <a:pPr eaLnBrk="1" hangingPunct="1"/>
            <a:r>
              <a:rPr lang="en-US" smtClean="0">
                <a:ea typeface="ＭＳ Ｐゴシック"/>
              </a:rPr>
              <a:t>let g = add 3</a:t>
            </a:r>
          </a:p>
          <a:p>
            <a:pPr eaLnBrk="1" hangingPunct="1"/>
            <a:r>
              <a:rPr lang="en-US" smtClean="0">
                <a:ea typeface="ＭＳ Ｐゴシック"/>
              </a:rPr>
              <a:t>g 4;;</a:t>
            </a:r>
          </a:p>
          <a:p>
            <a:pPr eaLnBrk="1" hangingPunct="1"/>
            <a:endParaRPr lang="en-US" smtClean="0">
              <a:ea typeface="ＭＳ Ｐゴシック"/>
            </a:endParaRPr>
          </a:p>
          <a:p>
            <a:pPr eaLnBrk="1" hangingPunct="1"/>
            <a:r>
              <a:rPr lang="en-US" smtClean="0">
                <a:ea typeface="ＭＳ Ｐゴシック"/>
              </a:rPr>
              <a:t>add x y z</a:t>
            </a:r>
          </a:p>
          <a:p>
            <a:pPr eaLnBrk="1" hangingPunct="1"/>
            <a:r>
              <a:rPr lang="en-US" smtClean="0">
                <a:ea typeface="ＭＳ Ｐゴシック"/>
              </a:rPr>
              <a:t>add 3 4 5</a:t>
            </a:r>
          </a:p>
          <a:p>
            <a:pPr eaLnBrk="1" hangingPunct="1"/>
            <a:r>
              <a:rPr lang="en-US" smtClean="0">
                <a:ea typeface="ＭＳ Ｐゴシック"/>
              </a:rPr>
              <a:t>add 3 4</a:t>
            </a:r>
          </a:p>
          <a:p>
            <a:pPr eaLnBrk="1" hangingPunct="1"/>
            <a:r>
              <a:rPr lang="en-US" smtClean="0">
                <a:ea typeface="ＭＳ Ｐゴシック"/>
              </a:rPr>
              <a:t>apply to 5</a:t>
            </a:r>
          </a:p>
          <a:p>
            <a:pPr eaLnBrk="1" hangingPunct="1"/>
            <a:r>
              <a:rPr lang="en-US" smtClean="0">
                <a:ea typeface="ＭＳ Ｐゴシック"/>
              </a:rPr>
              <a:t>apply to 5 6</a:t>
            </a:r>
          </a:p>
          <a:p>
            <a:pPr eaLnBrk="1" hangingPunct="1"/>
            <a:endParaRPr lang="en-US" smtClean="0">
              <a:ea typeface="ＭＳ Ｐゴシック"/>
            </a:endParaRPr>
          </a:p>
          <a:p>
            <a:pPr eaLnBrk="1" hangingPunct="1"/>
            <a:r>
              <a:rPr lang="en-US" smtClean="0">
                <a:ea typeface="ＭＳ Ｐゴシック"/>
              </a:rPr>
              <a:t>(CONFUSING- EXAM QUESTION?)</a:t>
            </a:r>
          </a:p>
          <a:p>
            <a:pPr eaLnBrk="1" hangingPunct="1"/>
            <a:endParaRPr lang="en-US" smtClean="0">
              <a:ea typeface="ＭＳ Ｐゴシック"/>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p:spPr>
        <p:txBody>
          <a:bodyPr/>
          <a:lstStyle/>
          <a:p>
            <a:pPr defTabSz="930275"/>
            <a:fld id="{03AA88B3-F987-47C8-991A-7E77273936B5}" type="slidenum">
              <a:rPr lang="en-US" smtClean="0">
                <a:ea typeface="ＭＳ Ｐゴシック"/>
                <a:cs typeface="ＭＳ Ｐゴシック"/>
              </a:rPr>
              <a:pPr defTabSz="930275"/>
              <a:t>26</a:t>
            </a:fld>
            <a:endParaRPr lang="en-US" smtClean="0">
              <a:ea typeface="ＭＳ Ｐゴシック"/>
              <a:cs typeface="ＭＳ Ｐゴシック"/>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p:spPr>
        <p:txBody>
          <a:bodyPr/>
          <a:lstStyle/>
          <a:p>
            <a:pPr defTabSz="930275"/>
            <a:fld id="{B5CBEA5A-F274-426D-A689-537C31DA8857}" type="slidenum">
              <a:rPr lang="en-US" smtClean="0">
                <a:ea typeface="ＭＳ Ｐゴシック"/>
                <a:cs typeface="ＭＳ Ｐゴシック"/>
              </a:rPr>
              <a:pPr defTabSz="930275"/>
              <a:t>27</a:t>
            </a:fld>
            <a:endParaRPr lang="en-US" smtClean="0">
              <a:ea typeface="ＭＳ Ｐゴシック"/>
              <a:cs typeface="ＭＳ Ｐゴシック"/>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r>
              <a:rPr lang="en-US" smtClean="0">
                <a:ea typeface="ＭＳ Ｐゴシック"/>
              </a:rPr>
              <a:t>Now map doesn't take a tuple any more.</a:t>
            </a:r>
          </a:p>
          <a:p>
            <a:pPr eaLnBrk="1" hangingPunct="1"/>
            <a:endParaRPr lang="en-US" smtClean="0">
              <a:ea typeface="ＭＳ Ｐゴシック"/>
            </a:endParaRPr>
          </a:p>
          <a:p>
            <a:pPr eaLnBrk="1" hangingPunct="1"/>
            <a:r>
              <a:rPr lang="en-US" smtClean="0">
                <a:ea typeface="ＭＳ Ｐゴシック"/>
              </a:rPr>
              <a:t>"map negate" partially applies the function.</a:t>
            </a:r>
          </a:p>
          <a:p>
            <a:pPr eaLnBrk="1" hangingPunct="1"/>
            <a:endParaRPr lang="en-US" smtClean="0">
              <a:ea typeface="ＭＳ Ｐゴシック"/>
            </a:endParaRPr>
          </a:p>
          <a:p>
            <a:pPr eaLnBrk="1" hangingPunct="1"/>
            <a:r>
              <a:rPr lang="en-US" smtClean="0">
                <a:ea typeface="ＭＳ Ｐゴシック"/>
              </a:rPr>
              <a:t>You can partcally evaluate functions, passing in some of their arguments, but not all.</a:t>
            </a:r>
          </a:p>
          <a:p>
            <a:pPr eaLnBrk="1" hangingPunct="1"/>
            <a:endParaRPr lang="en-US" smtClean="0">
              <a:ea typeface="ＭＳ Ｐゴシック"/>
            </a:endParaRPr>
          </a:p>
          <a:p>
            <a:pPr eaLnBrk="1" hangingPunct="1"/>
            <a:r>
              <a:rPr lang="en-US" smtClean="0">
                <a:ea typeface="ＭＳ Ｐゴシック"/>
              </a:rPr>
              <a:t>What's the type of map now?  map: ('a -&gt; 'b) -&gt; 'a list -&gt; 'b list, which means ('a -&gt; 'b) -&gt; ('a list -&gt; 'b list) – a function which takes a function (from 'a's to 'b's) and which returns a function from 'a list to 'b list.</a:t>
            </a:r>
          </a:p>
          <a:p>
            <a:pPr eaLnBrk="1" hangingPunct="1"/>
            <a:endParaRPr lang="en-US" smtClean="0">
              <a:ea typeface="ＭＳ Ｐゴシック"/>
            </a:endParaRPr>
          </a:p>
          <a:p>
            <a:pPr eaLnBrk="1" hangingPunct="1"/>
            <a:r>
              <a:rPr lang="en-US" smtClean="0">
                <a:ea typeface="ＭＳ Ｐゴシック"/>
              </a:rPr>
              <a:t>So the type of negate_list is int list -&gt; int list.  We give map a function from int to int, and it gives back a function from int list to int list.</a:t>
            </a:r>
          </a:p>
          <a:p>
            <a:pPr eaLnBrk="1" hangingPunct="1"/>
            <a:endParaRPr lang="en-US" smtClean="0">
              <a:ea typeface="ＭＳ Ｐゴシック"/>
            </a:endParaRPr>
          </a:p>
          <a:p>
            <a:pPr eaLnBrk="1" hangingPunct="1"/>
            <a:r>
              <a:rPr lang="en-US" smtClean="0">
                <a:ea typeface="ＭＳ Ｐゴシック"/>
              </a:rPr>
              <a:t>The type of sum_pairs_list is (int * int) list -&gt; int list.  We give map a function int * int -&gt; int, and it gives back a function from (int * int) list to int list.</a:t>
            </a:r>
          </a:p>
          <a:p>
            <a:pPr eaLnBrk="1" hangingPunct="1"/>
            <a:endParaRPr lang="en-US" smtClean="0">
              <a:ea typeface="ＭＳ Ｐゴシック"/>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p:spPr>
        <p:txBody>
          <a:bodyPr/>
          <a:lstStyle/>
          <a:p>
            <a:pPr defTabSz="930275"/>
            <a:fld id="{855A6BC3-1C39-4F0B-B1B4-40600A4C51F9}" type="slidenum">
              <a:rPr lang="en-US" smtClean="0">
                <a:ea typeface="ＭＳ Ｐゴシック"/>
                <a:cs typeface="ＭＳ Ｐゴシック"/>
              </a:rPr>
              <a:pPr defTabSz="930275"/>
              <a:t>28</a:t>
            </a:fld>
            <a:endParaRPr lang="en-US" smtClean="0">
              <a:ea typeface="ＭＳ Ｐゴシック"/>
              <a:cs typeface="ＭＳ Ｐゴシック"/>
            </a:endParaRPr>
          </a:p>
        </p:txBody>
      </p:sp>
      <p:sp>
        <p:nvSpPr>
          <p:cNvPr id="96258" name="Rectangle 2"/>
          <p:cNvSpPr>
            <a:spLocks noGrp="1" noRot="1" noChangeAspect="1" noChangeArrowheads="1"/>
          </p:cNvSpPr>
          <p:nvPr>
            <p:ph type="sldImg"/>
          </p:nvPr>
        </p:nvSpPr>
        <p:spPr>
          <a:solidFill>
            <a:srgbClr val="FFFFFF"/>
          </a:solidFill>
          <a:ln/>
        </p:spPr>
      </p:sp>
      <p:sp>
        <p:nvSpPr>
          <p:cNvPr id="96259"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ea typeface="ＭＳ Ｐゴシック"/>
              </a:rPr>
              <a:t>The type of this form of fold is fold : ('a -&gt; 'b -&gt; 'a) -&gt; 'a -&gt; 'b list -&gt; 'a, which means ('a -&gt; 'b -&gt; 'a) -&gt; 'a -&gt; ('b list -&gt; 'a), which means ('a -&gt; 'b -&gt; 'a) -&gt; ('a -&gt; ('b list -&gt; 'a))</a:t>
            </a:r>
          </a:p>
          <a:p>
            <a:pPr eaLnBrk="1" hangingPunct="1"/>
            <a:endParaRPr lang="en-US" smtClean="0">
              <a:ea typeface="ＭＳ Ｐゴシック"/>
            </a:endParaRPr>
          </a:p>
          <a:p>
            <a:pPr eaLnBrk="1" hangingPunct="1"/>
            <a:endParaRPr lang="en-US" smtClean="0">
              <a:ea typeface="ＭＳ Ｐゴシック"/>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p:spPr>
        <p:txBody>
          <a:bodyPr/>
          <a:lstStyle/>
          <a:p>
            <a:pPr defTabSz="930275"/>
            <a:fld id="{2F751E6B-D4A5-4733-97E5-A30148C77EB1}" type="slidenum">
              <a:rPr lang="en-US" smtClean="0">
                <a:ea typeface="ＭＳ Ｐゴシック"/>
                <a:cs typeface="ＭＳ Ｐゴシック"/>
              </a:rPr>
              <a:pPr defTabSz="930275"/>
              <a:t>29</a:t>
            </a:fld>
            <a:endParaRPr lang="en-US" smtClean="0">
              <a:ea typeface="ＭＳ Ｐゴシック"/>
              <a:cs typeface="ＭＳ Ｐゴシック"/>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pPr eaLnBrk="1" hangingPunct="1"/>
            <a:r>
              <a:rPr lang="en-US" smtClean="0">
                <a:ea typeface="ＭＳ Ｐゴシック"/>
              </a:rPr>
              <a:t>If you look at the OCaml standard libraries they're all written in the curried style (such as nth).</a:t>
            </a:r>
          </a:p>
          <a:p>
            <a:pPr eaLnBrk="1" hangingPunct="1"/>
            <a:endParaRPr lang="en-US" smtClean="0">
              <a:ea typeface="ＭＳ Ｐゴシック"/>
            </a:endParaRPr>
          </a:p>
          <a:p>
            <a:pPr eaLnBrk="1" hangingPunct="1"/>
            <a:r>
              <a:rPr lang="en-US" smtClean="0">
                <a:ea typeface="ＭＳ Ｐゴシック"/>
              </a:rPr>
              <a:t>Note: </a:t>
            </a:r>
            <a:r>
              <a:rPr lang="en-US" smtClean="0">
                <a:solidFill>
                  <a:srgbClr val="0000FF"/>
                </a:solidFill>
                <a:ea typeface="ＭＳ Ｐゴシック"/>
              </a:rPr>
              <a:t>function</a:t>
            </a:r>
            <a:r>
              <a:rPr lang="en-US" smtClean="0">
                <a:ea typeface="ＭＳ Ｐゴシック"/>
              </a:rPr>
              <a:t> declares an anonymous function of one argument, which does pattern-matching on that argument.  Note that the match pattern doesn't appear in the parameter list.</a:t>
            </a:r>
          </a:p>
          <a:p>
            <a:pPr eaLnBrk="1" hangingPunct="1"/>
            <a:endParaRPr lang="en-US" smtClean="0">
              <a:ea typeface="ＭＳ Ｐゴシック"/>
            </a:endParaRPr>
          </a:p>
          <a:p>
            <a:pPr eaLnBrk="1" hangingPunct="1"/>
            <a:r>
              <a:rPr lang="en-US" smtClean="0">
                <a:ea typeface="ＭＳ Ｐゴシック"/>
              </a:rPr>
              <a:t>"function" is a more fundamental function definition, it takes only one parameter, and immediately goes into pattern matching mode.</a:t>
            </a:r>
          </a:p>
          <a:p>
            <a:pPr eaLnBrk="1" hangingPunct="1"/>
            <a:endParaRPr lang="en-US" smtClean="0">
              <a:ea typeface="ＭＳ Ｐゴシック"/>
            </a:endParaRPr>
          </a:p>
          <a:p>
            <a:pPr eaLnBrk="1" hangingPunct="1"/>
            <a:r>
              <a:rPr lang="en-US" smtClean="0">
                <a:ea typeface="ＭＳ Ｐゴシック"/>
              </a:rPr>
              <a:t>"fun" is a shorthand for creating functions with more than one parameter. It can be converted into an equivalent definition using "function"</a:t>
            </a:r>
          </a:p>
          <a:p>
            <a:pPr eaLnBrk="1" hangingPunct="1"/>
            <a:endParaRPr lang="en-US" smtClean="0">
              <a:ea typeface="ＭＳ Ｐゴシック"/>
            </a:endParaRPr>
          </a:p>
          <a:p>
            <a:pPr eaLnBrk="1" hangingPunct="1"/>
            <a:r>
              <a:rPr lang="en-US" smtClean="0">
                <a:ea typeface="ＭＳ Ｐゴシック"/>
              </a:rPr>
              <a:t>In situations where you want to write a function in which you want to do pattern-matching on the last argument, "function" is very convenient.</a:t>
            </a:r>
          </a:p>
          <a:p>
            <a:pPr eaLnBrk="1" hangingPunct="1"/>
            <a:endParaRPr lang="en-US" smtClean="0">
              <a:ea typeface="ＭＳ Ｐゴシック"/>
            </a:endParaRPr>
          </a:p>
          <a:p>
            <a:pPr eaLnBrk="1" hangingPunct="1"/>
            <a:r>
              <a:rPr lang="en-US" smtClean="0">
                <a:ea typeface="ＭＳ Ｐゴシック"/>
              </a:rPr>
              <a:t>You can't do the latter one with fun, because you need a function name to call recursively.</a:t>
            </a:r>
          </a:p>
          <a:p>
            <a:pPr eaLnBrk="1" hangingPunct="1"/>
            <a:endParaRPr lang="en-US" smtClean="0">
              <a:ea typeface="ＭＳ Ｐゴシック"/>
            </a:endParaRPr>
          </a:p>
          <a:p>
            <a:pPr eaLnBrk="1" hangingPunct="1"/>
            <a:r>
              <a:rPr lang="en-US" smtClean="0">
                <a:ea typeface="ＭＳ Ｐゴシック"/>
              </a:rPr>
              <a:t>A function of one argument is good enough for anything.  You can replace multiargument functions with functions of one argument, but optimization often avoids curring.</a:t>
            </a:r>
          </a:p>
          <a:p>
            <a:pPr eaLnBrk="1" hangingPunct="1"/>
            <a:endParaRPr lang="en-US" smtClean="0">
              <a:ea typeface="ＭＳ Ｐゴシック"/>
            </a:endParaRPr>
          </a:p>
          <a:p>
            <a:pPr eaLnBrk="1" hangingPunct="1"/>
            <a:endParaRPr lang="en-US" smtClean="0">
              <a:ea typeface="ＭＳ Ｐゴシック"/>
            </a:endParaRPr>
          </a:p>
          <a:p>
            <a:pPr eaLnBrk="1" hangingPunct="1"/>
            <a:endParaRPr lang="en-US" smtClean="0">
              <a:ea typeface="ＭＳ Ｐゴシック"/>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pPr defTabSz="930275"/>
            <a:fld id="{694C6C59-B6E4-49EC-B528-66D4B902819D}" type="slidenum">
              <a:rPr lang="en-US" smtClean="0">
                <a:ea typeface="ＭＳ Ｐゴシック"/>
                <a:cs typeface="ＭＳ Ｐゴシック"/>
              </a:rPr>
              <a:pPr defTabSz="930275"/>
              <a:t>3</a:t>
            </a:fld>
            <a:endParaRPr lang="en-US" smtClean="0">
              <a:ea typeface="ＭＳ Ｐゴシック"/>
              <a:cs typeface="ＭＳ Ｐゴシック"/>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eaLnBrk="1" hangingPunct="1"/>
            <a:r>
              <a:rPr lang="en-US" smtClean="0">
                <a:ea typeface="ＭＳ Ｐゴシック"/>
              </a:rPr>
              <a:t>We didn't need names for code blocks in Ruby, and we don't need names for functions we want to pass as arguments in OCaml.</a:t>
            </a:r>
          </a:p>
          <a:p>
            <a:pPr eaLnBrk="1" hangingPunct="1"/>
            <a:endParaRPr lang="en-US" smtClean="0">
              <a:ea typeface="ＭＳ Ｐゴシック"/>
            </a:endParaRPr>
          </a:p>
          <a:p>
            <a:pPr eaLnBrk="1" hangingPunct="1"/>
            <a:r>
              <a:rPr lang="en-US" smtClean="0">
                <a:ea typeface="ＭＳ Ｐゴシック"/>
              </a:rPr>
              <a:t>You can use an anonymous function anywhere, but you can pass it to another function, just like code blocks in Ruby.</a:t>
            </a:r>
          </a:p>
          <a:p>
            <a:pPr eaLnBrk="1" hangingPunct="1"/>
            <a:endParaRPr lang="en-US" sz="1000" b="1" smtClean="0">
              <a:solidFill>
                <a:srgbClr val="0000FF"/>
              </a:solidFill>
              <a:latin typeface="Courier New" pitchFamily="49" charset="0"/>
              <a:ea typeface="ＭＳ Ｐゴシック"/>
            </a:endParaRPr>
          </a:p>
          <a:p>
            <a:pPr eaLnBrk="1" hangingPunct="1"/>
            <a:r>
              <a:rPr lang="en-US" sz="1000" smtClean="0">
                <a:solidFill>
                  <a:srgbClr val="0000FF"/>
                </a:solidFill>
                <a:latin typeface="Courier New" pitchFamily="49" charset="0"/>
                <a:ea typeface="ＭＳ Ｐゴシック"/>
              </a:rPr>
              <a:t>map ((fun x -&gt; x + 13), [1; 2; 3])  (* [14; 15; 16] *)</a:t>
            </a:r>
          </a:p>
          <a:p>
            <a:pPr eaLnBrk="1" hangingPunct="1"/>
            <a:r>
              <a:rPr lang="en-US" sz="1000" smtClean="0">
                <a:solidFill>
                  <a:srgbClr val="0000FF"/>
                </a:solidFill>
                <a:latin typeface="Courier New" pitchFamily="49" charset="0"/>
                <a:ea typeface="ＭＳ Ｐゴシック"/>
              </a:rPr>
              <a:t>twice ((fun x -&gt; x + 2), 4)  (* 8 *)</a:t>
            </a:r>
            <a:endParaRPr lang="en-US" smtClean="0">
              <a:ea typeface="ＭＳ Ｐゴシック"/>
            </a:endParaRPr>
          </a:p>
          <a:p>
            <a:pPr eaLnBrk="1" hangingPunct="1"/>
            <a:endParaRPr lang="en-US" smtClean="0">
              <a:ea typeface="ＭＳ Ｐゴシック"/>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p:spPr>
        <p:txBody>
          <a:bodyPr/>
          <a:lstStyle/>
          <a:p>
            <a:pPr defTabSz="930275"/>
            <a:fld id="{E09E436F-4CD2-4A4C-90AA-B3D06745A250}" type="slidenum">
              <a:rPr lang="en-US" smtClean="0">
                <a:ea typeface="ＭＳ Ｐゴシック"/>
                <a:cs typeface="ＭＳ Ｐゴシック"/>
              </a:rPr>
              <a:pPr defTabSz="930275"/>
              <a:t>30</a:t>
            </a:fld>
            <a:endParaRPr lang="en-US" smtClean="0">
              <a:ea typeface="ＭＳ Ｐゴシック"/>
              <a:cs typeface="ＭＳ Ｐゴシック"/>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pPr eaLnBrk="1" hangingPunct="1"/>
            <a:r>
              <a:rPr lang="en-US" smtClean="0">
                <a:ea typeface="ＭＳ Ｐゴシック"/>
              </a:rPr>
              <a:t>You'll see in these files.</a:t>
            </a:r>
          </a:p>
          <a:p>
            <a:pPr eaLnBrk="1" hangingPunct="1"/>
            <a:endParaRPr lang="en-US" smtClean="0">
              <a:ea typeface="ＭＳ Ｐゴシック"/>
            </a:endParaRPr>
          </a:p>
          <a:p>
            <a:pPr eaLnBrk="1" hangingPunct="1"/>
            <a:r>
              <a:rPr lang="en-US" smtClean="0">
                <a:ea typeface="ＭＳ Ｐゴシック"/>
              </a:rPr>
              <a:t>The second example takes f (a function) and returns another function.</a:t>
            </a:r>
          </a:p>
          <a:p>
            <a:pPr eaLnBrk="1" hangingPunct="1"/>
            <a:endParaRPr lang="en-US" smtClean="0">
              <a:ea typeface="ＭＳ Ｐゴシック"/>
            </a:endParaRPr>
          </a:p>
          <a:p>
            <a:pPr eaLnBrk="1" hangingPunct="1"/>
            <a:r>
              <a:rPr lang="en-US" smtClean="0">
                <a:ea typeface="ＭＳ Ｐゴシック"/>
              </a:rPr>
              <a:t>Note that here map takes an argument f and its body is a function which has an anonymous, unnamed argument, so map itself has two arguments, just like in the top form.</a:t>
            </a:r>
          </a:p>
          <a:p>
            <a:pPr eaLnBrk="1" hangingPunct="1"/>
            <a:endParaRPr lang="en-US" smtClean="0">
              <a:ea typeface="ＭＳ Ｐゴシック"/>
            </a:endParaRPr>
          </a:p>
          <a:p>
            <a:pPr eaLnBrk="1" hangingPunct="1"/>
            <a:endParaRPr lang="en-US" smtClean="0">
              <a:ea typeface="ＭＳ Ｐゴシック"/>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p:spPr>
        <p:txBody>
          <a:bodyPr/>
          <a:lstStyle/>
          <a:p>
            <a:pPr defTabSz="930275"/>
            <a:fld id="{25D571CC-601A-4ED6-86D4-22573B92CF08}" type="slidenum">
              <a:rPr lang="en-US" smtClean="0">
                <a:ea typeface="ＭＳ Ｐゴシック"/>
                <a:cs typeface="ＭＳ Ｐゴシック"/>
              </a:rPr>
              <a:pPr defTabSz="930275"/>
              <a:t>31</a:t>
            </a:fld>
            <a:endParaRPr lang="en-US" smtClean="0">
              <a:ea typeface="ＭＳ Ｐゴシック"/>
              <a:cs typeface="ＭＳ Ｐゴシック"/>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p:spPr>
        <p:txBody>
          <a:bodyPr/>
          <a:lstStyle/>
          <a:p>
            <a:pPr defTabSz="930275"/>
            <a:fld id="{B6443CE9-3AB1-4F88-9DDA-05014C6E042B}" type="slidenum">
              <a:rPr lang="en-US" smtClean="0">
                <a:ea typeface="ＭＳ Ｐゴシック"/>
                <a:cs typeface="ＭＳ Ｐゴシック"/>
              </a:rPr>
              <a:pPr defTabSz="930275"/>
              <a:t>32</a:t>
            </a:fld>
            <a:endParaRPr lang="en-US" smtClean="0">
              <a:ea typeface="ＭＳ Ｐゴシック"/>
              <a:cs typeface="ＭＳ Ｐゴシック"/>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pPr eaLnBrk="1" hangingPunct="1"/>
            <a:r>
              <a:rPr lang="en-US" smtClean="0">
                <a:ea typeface="ＭＳ Ｐゴシック"/>
              </a:rPr>
              <a:t>gcc has the code part of closures, but not the environment part (because gcc has nested functions).</a:t>
            </a:r>
          </a:p>
          <a:p>
            <a:pPr eaLnBrk="1" hangingPunct="1"/>
            <a:endParaRPr lang="en-US" smtClean="0">
              <a:ea typeface="ＭＳ Ｐゴシック"/>
            </a:endParaRPr>
          </a:p>
          <a:p>
            <a:pPr eaLnBrk="1" hangingPunct="1"/>
            <a:r>
              <a:rPr lang="en-US" smtClean="0">
                <a:ea typeface="ＭＳ Ｐゴシック"/>
              </a:rPr>
              <a:t>You see function pointers when simulating an object.</a:t>
            </a:r>
          </a:p>
          <a:p>
            <a:pPr eaLnBrk="1" hangingPunct="1"/>
            <a:endParaRPr lang="en-US" smtClean="0">
              <a:ea typeface="ＭＳ Ｐゴシック"/>
            </a:endParaRPr>
          </a:p>
          <a:p>
            <a:pPr eaLnBrk="1" hangingPunct="1"/>
            <a:r>
              <a:rPr lang="en-US" smtClean="0">
                <a:ea typeface="ＭＳ Ｐゴシック"/>
              </a:rPr>
              <a:t>typedef int (*int_func)(int); is a function pointer type.</a:t>
            </a:r>
          </a:p>
          <a:p>
            <a:pPr eaLnBrk="1" hangingPunct="1"/>
            <a:endParaRPr lang="en-US" smtClean="0">
              <a:ea typeface="ＭＳ Ｐゴシック"/>
            </a:endParaRPr>
          </a:p>
          <a:p>
            <a:pPr eaLnBrk="1" hangingPunct="1"/>
            <a:r>
              <a:rPr lang="en-US" smtClean="0">
                <a:ea typeface="ＭＳ Ｐゴシック"/>
              </a:rPr>
              <a:t>int_func is something which if you dereference it and call it, passing an int, you'll get an int.  Therefore it must be pointer to a function which takes an int and returns an int.</a:t>
            </a:r>
          </a:p>
          <a:p>
            <a:pPr eaLnBrk="1" hangingPunct="1"/>
            <a:endParaRPr lang="en-US" smtClean="0">
              <a:ea typeface="ＭＳ Ｐゴシック"/>
            </a:endParaRPr>
          </a:p>
          <a:p>
            <a:pPr eaLnBrk="1" hangingPunct="1"/>
            <a:r>
              <a:rPr lang="en-US" smtClean="0">
                <a:ea typeface="ＭＳ Ｐゴシック"/>
              </a:rPr>
              <a:t>Why isn't f void *?  Then you couldn't call it without casting.</a:t>
            </a:r>
          </a:p>
          <a:p>
            <a:pPr eaLnBrk="1" hangingPunct="1"/>
            <a:endParaRPr lang="en-US" smtClean="0">
              <a:ea typeface="ＭＳ Ｐゴシック"/>
            </a:endParaRPr>
          </a:p>
          <a:p>
            <a:pPr eaLnBrk="1" hangingPunct="1"/>
            <a:r>
              <a:rPr lang="en-US" smtClean="0">
                <a:ea typeface="ＭＳ Ｐゴシック"/>
              </a:rPr>
              <a:t>add_one matches the pointer type above.</a:t>
            </a:r>
          </a:p>
          <a:p>
            <a:pPr eaLnBrk="1" hangingPunct="1"/>
            <a:endParaRPr lang="en-US" smtClean="0">
              <a:ea typeface="ＭＳ Ｐゴシック"/>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p:spPr>
        <p:txBody>
          <a:bodyPr/>
          <a:lstStyle/>
          <a:p>
            <a:pPr defTabSz="930275"/>
            <a:fld id="{612016E5-4D95-4D37-8229-3ABEBDB554BD}" type="slidenum">
              <a:rPr lang="en-US" smtClean="0">
                <a:ea typeface="ＭＳ Ｐゴシック"/>
                <a:cs typeface="ＭＳ Ｐゴシック"/>
              </a:rPr>
              <a:pPr defTabSz="930275"/>
              <a:t>33</a:t>
            </a:fld>
            <a:endParaRPr lang="en-US" smtClean="0">
              <a:ea typeface="ＭＳ Ｐゴシック"/>
              <a:cs typeface="ＭＳ Ｐゴシック"/>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pPr eaLnBrk="1" hangingPunct="1"/>
            <a:r>
              <a:rPr lang="en-US" smtClean="0">
                <a:ea typeface="ＭＳ Ｐゴシック"/>
              </a:rPr>
              <a:t>Any method can have a code block associated with it, and it can be automatically called using yield.</a:t>
            </a:r>
          </a:p>
          <a:p>
            <a:pPr eaLnBrk="1" hangingPunct="1"/>
            <a:endParaRPr lang="en-US" smtClean="0">
              <a:ea typeface="ＭＳ Ｐゴシック"/>
            </a:endParaRPr>
          </a:p>
          <a:p>
            <a:pPr eaLnBrk="1" hangingPunct="1"/>
            <a:r>
              <a:rPr lang="en-US" smtClean="0">
                <a:ea typeface="ＭＳ Ｐゴシック"/>
              </a:rPr>
              <a:t>A function can check whether it's been passed a code block (HOW???) and decide whether it needs to call yield.</a:t>
            </a:r>
          </a:p>
          <a:p>
            <a:pPr eaLnBrk="1" hangingPunct="1"/>
            <a:endParaRPr lang="en-US" smtClean="0">
              <a:ea typeface="ＭＳ Ｐゴシック"/>
            </a:endParaRPr>
          </a:p>
          <a:p>
            <a:pPr eaLnBrk="1" hangingPunct="1"/>
            <a:r>
              <a:rPr lang="en-US" smtClean="0">
                <a:ea typeface="ＭＳ Ｐゴシック"/>
              </a:rPr>
              <a:t>You can't have multiple code block arguments (EASILY OR AT ALL???)</a:t>
            </a:r>
          </a:p>
          <a:p>
            <a:pPr eaLnBrk="1" hangingPunct="1"/>
            <a:endParaRPr lang="en-US" smtClean="0">
              <a:ea typeface="ＭＳ Ｐゴシック"/>
            </a:endParaRPr>
          </a:p>
          <a:p>
            <a:pPr eaLnBrk="1" hangingPunct="1"/>
            <a:r>
              <a:rPr lang="en-US" smtClean="0">
                <a:ea typeface="ＭＳ Ｐゴシック"/>
              </a:rPr>
              <a:t>a is the only explicit parameter</a:t>
            </a:r>
          </a:p>
          <a:p>
            <a:pPr eaLnBrk="1" hangingPunct="1"/>
            <a:r>
              <a:rPr lang="en-US" smtClean="0">
                <a:ea typeface="ＭＳ Ｐゴシック"/>
              </a:rPr>
              <a:t>Instead of a loop, the function could use push and pop.</a:t>
            </a:r>
          </a:p>
          <a:p>
            <a:pPr eaLnBrk="1" hangingPunct="1"/>
            <a:r>
              <a:rPr lang="en-US" smtClean="0">
                <a:ea typeface="ＭＳ Ｐゴシック"/>
              </a:rPr>
              <a:t>yield calls the code block.</a:t>
            </a:r>
          </a:p>
          <a:p>
            <a:pPr eaLnBrk="1" hangingPunct="1"/>
            <a:endParaRPr lang="en-US" smtClean="0">
              <a:ea typeface="ＭＳ Ｐゴシック"/>
            </a:endParaRPr>
          </a:p>
          <a:p>
            <a:pPr eaLnBrk="1" hangingPunct="1"/>
            <a:r>
              <a:rPr lang="en-US" smtClean="0">
                <a:ea typeface="ＭＳ Ｐゴシック"/>
              </a:rPr>
              <a:t>collect is like map.</a:t>
            </a:r>
          </a:p>
          <a:p>
            <a:pPr eaLnBrk="1" hangingPunct="1"/>
            <a:endParaRPr lang="en-US" smtClean="0">
              <a:ea typeface="ＭＳ Ｐゴシック"/>
            </a:endParaRPr>
          </a:p>
          <a:p>
            <a:pPr eaLnBrk="1" hangingPunct="1"/>
            <a:r>
              <a:rPr lang="en-US" smtClean="0">
                <a:ea typeface="ＭＳ Ｐゴシック"/>
              </a:rPr>
              <a:t>(DOES A HIGHER-ORDER FUNCTION (CODE BLOCK) CARRY AN ENVIRONMENT WITH IT IN RUBY?  TRY AND SEE.)</a:t>
            </a:r>
          </a:p>
          <a:p>
            <a:pPr eaLnBrk="1" hangingPunct="1"/>
            <a:endParaRPr lang="en-US" smtClean="0">
              <a:ea typeface="ＭＳ Ｐゴシック"/>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p:spPr>
        <p:txBody>
          <a:bodyPr/>
          <a:lstStyle/>
          <a:p>
            <a:pPr defTabSz="930275"/>
            <a:fld id="{BB8D2C9A-DF70-4B64-820F-3687AED2CAF4}" type="slidenum">
              <a:rPr lang="en-US" smtClean="0">
                <a:ea typeface="ＭＳ Ｐゴシック"/>
                <a:cs typeface="ＭＳ Ｐゴシック"/>
              </a:rPr>
              <a:pPr defTabSz="930275"/>
              <a:t>34</a:t>
            </a:fld>
            <a:endParaRPr lang="en-US" smtClean="0">
              <a:ea typeface="ＭＳ Ｐゴシック"/>
              <a:cs typeface="ＭＳ Ｐゴシック"/>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pPr eaLnBrk="1" hangingPunct="1"/>
            <a:r>
              <a:rPr lang="en-US" smtClean="0">
                <a:ea typeface="ＭＳ Ｐゴシック"/>
              </a:rPr>
              <a:t>Does Ruby have closures (which carry an environment)?   Try it and see, or look it up.</a:t>
            </a:r>
          </a:p>
          <a:p>
            <a:pPr eaLnBrk="1" hangingPunct="1"/>
            <a:endParaRPr lang="en-US" smtClean="0">
              <a:ea typeface="ＭＳ Ｐゴシック"/>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p:spPr>
        <p:txBody>
          <a:bodyPr/>
          <a:lstStyle/>
          <a:p>
            <a:pPr defTabSz="930275"/>
            <a:fld id="{EFE41D77-BD75-4D30-985B-9D162EEED683}" type="slidenum">
              <a:rPr lang="en-US" smtClean="0">
                <a:ea typeface="ＭＳ Ｐゴシック"/>
                <a:cs typeface="ＭＳ Ｐゴシック"/>
              </a:rPr>
              <a:pPr defTabSz="930275"/>
              <a:t>35</a:t>
            </a:fld>
            <a:endParaRPr lang="en-US" smtClean="0">
              <a:ea typeface="ＭＳ Ｐゴシック"/>
              <a:cs typeface="ＭＳ Ｐゴシック"/>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p:spPr>
        <p:txBody>
          <a:bodyPr/>
          <a:lstStyle/>
          <a:p>
            <a:pPr defTabSz="930275"/>
            <a:fld id="{0F2F22BA-6411-468E-AA8D-A5A2E89442BD}" type="slidenum">
              <a:rPr lang="en-US" smtClean="0">
                <a:ea typeface="ＭＳ Ｐゴシック"/>
                <a:cs typeface="ＭＳ Ｐゴシック"/>
              </a:rPr>
              <a:pPr defTabSz="930275"/>
              <a:t>36</a:t>
            </a:fld>
            <a:endParaRPr lang="en-US" smtClean="0">
              <a:ea typeface="ＭＳ Ｐゴシック"/>
              <a:cs typeface="ＭＳ Ｐゴシック"/>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pPr eaLnBrk="1" hangingPunct="1"/>
            <a:r>
              <a:rPr lang="en-US" smtClean="0">
                <a:ea typeface="ＭＳ Ｐゴシック"/>
              </a:rPr>
              <a:t>A structure contains an arbitrary sequence of definitions and is usually given a name using "module". Outside the structure, its components can be referred to using dot notation.</a:t>
            </a:r>
          </a:p>
          <a:p>
            <a:pPr eaLnBrk="1" hangingPunct="1"/>
            <a:endParaRPr lang="en-US" smtClean="0">
              <a:ea typeface="ＭＳ Ｐゴシック"/>
            </a:endParaRPr>
          </a:p>
          <a:p>
            <a:pPr eaLnBrk="1" hangingPunct="1"/>
            <a:r>
              <a:rPr lang="en-US" smtClean="0">
                <a:ea typeface="ＭＳ Ｐゴシック"/>
              </a:rPr>
              <a:t>Shapes.unit_circle isn't an error.</a:t>
            </a:r>
          </a:p>
          <a:p>
            <a:pPr eaLnBrk="1" hangingPunct="1"/>
            <a:endParaRPr lang="en-US" smtClean="0">
              <a:ea typeface="ＭＳ Ｐゴシック"/>
            </a:endParaRPr>
          </a:p>
          <a:p>
            <a:pPr eaLnBrk="1" hangingPunct="1"/>
            <a:r>
              <a:rPr lang="en-US" smtClean="0">
                <a:ea typeface="ＭＳ Ｐゴシック"/>
              </a:rPr>
              <a:t>Note that if you define at the top-level another unit_circle and then open Shapes, you can use unit_circle, which refers to the top-level one, and Shapes.unit_circle, which refers to the one in Shapes.</a:t>
            </a:r>
          </a:p>
          <a:p>
            <a:pPr eaLnBrk="1" hangingPunct="1"/>
            <a:endParaRPr lang="en-US" smtClean="0">
              <a:ea typeface="ＭＳ Ｐゴシック"/>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p:spPr>
        <p:txBody>
          <a:bodyPr/>
          <a:lstStyle/>
          <a:p>
            <a:pPr defTabSz="930275"/>
            <a:fld id="{88AB9780-A419-4DFF-911B-4E99B4501F30}" type="slidenum">
              <a:rPr lang="en-US" smtClean="0">
                <a:ea typeface="ＭＳ Ｐゴシック"/>
                <a:cs typeface="ＭＳ Ｐゴシック"/>
              </a:rPr>
              <a:pPr defTabSz="930275"/>
              <a:t>37</a:t>
            </a:fld>
            <a:endParaRPr lang="en-US" smtClean="0">
              <a:ea typeface="ＭＳ Ｐゴシック"/>
              <a:cs typeface="ＭＳ Ｐゴシック"/>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pPr eaLnBrk="1" hangingPunct="1"/>
            <a:r>
              <a:rPr lang="en-US" smtClean="0">
                <a:ea typeface="ＭＳ Ｐゴシック"/>
              </a:rPr>
              <a:t>One benefit of modules is avoiding polluting the namespace, since good names are rare.  Discuss abstraction and information hiding- key principles of software engineering.</a:t>
            </a:r>
          </a:p>
          <a:p>
            <a:pPr eaLnBrk="1" hangingPunct="1"/>
            <a:endParaRPr lang="en-US" smtClean="0">
              <a:ea typeface="ＭＳ Ｐゴシック"/>
            </a:endParaRPr>
          </a:p>
          <a:p>
            <a:pPr eaLnBrk="1" hangingPunct="1"/>
            <a:r>
              <a:rPr lang="en-US" smtClean="0">
                <a:ea typeface="ＭＳ Ｐゴシック"/>
              </a:rPr>
              <a:t>Not exposing the exact representation makes it easier to structure complex software.</a:t>
            </a:r>
          </a:p>
          <a:p>
            <a:pPr eaLnBrk="1" hangingPunct="1"/>
            <a:endParaRPr lang="en-US" smtClean="0">
              <a:ea typeface="ＭＳ Ｐゴシック"/>
            </a:endParaRPr>
          </a:p>
          <a:p>
            <a:pPr eaLnBrk="1" hangingPunct="1"/>
            <a:r>
              <a:rPr lang="en-US" smtClean="0">
                <a:ea typeface="ＭＳ Ｐゴシック"/>
              </a:rPr>
              <a:t>Local understanding makes it easier to analyze and reason about software.</a:t>
            </a:r>
          </a:p>
          <a:p>
            <a:pPr eaLnBrk="1" hangingPunct="1"/>
            <a:endParaRPr lang="en-US" smtClean="0">
              <a:ea typeface="ＭＳ Ｐゴシック"/>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p:spPr>
        <p:txBody>
          <a:bodyPr/>
          <a:lstStyle/>
          <a:p>
            <a:pPr defTabSz="930275"/>
            <a:fld id="{623810B2-5940-4114-9590-8894E5A8333B}" type="slidenum">
              <a:rPr lang="en-US" smtClean="0">
                <a:ea typeface="ＭＳ Ｐゴシック"/>
                <a:cs typeface="ＭＳ Ｐゴシック"/>
              </a:rPr>
              <a:pPr defTabSz="930275"/>
              <a:t>38</a:t>
            </a:fld>
            <a:endParaRPr lang="en-US" smtClean="0">
              <a:ea typeface="ＭＳ Ｐゴシック"/>
              <a:cs typeface="ＭＳ Ｐゴシック"/>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p:spPr>
        <p:txBody>
          <a:bodyPr/>
          <a:lstStyle/>
          <a:p>
            <a:pPr eaLnBrk="1" hangingPunct="1"/>
            <a:r>
              <a:rPr lang="en-US" smtClean="0">
                <a:ea typeface="ＭＳ Ｐゴシック"/>
              </a:rPr>
              <a:t>Signatures are interfaces for structures. A signature specifies which components of a structure are accessible from the outside, and with which type. It can be used to hide some components of a structure (e.g. local function definitions) or export some components with a restricted type. </a:t>
            </a:r>
          </a:p>
          <a:p>
            <a:pPr eaLnBrk="1" hangingPunct="1"/>
            <a:endParaRPr lang="en-US" smtClean="0">
              <a:ea typeface="ＭＳ Ｐゴシック"/>
            </a:endParaRPr>
          </a:p>
          <a:p>
            <a:pPr eaLnBrk="1" hangingPunct="1"/>
            <a:r>
              <a:rPr lang="en-US" smtClean="0">
                <a:ea typeface="ＭＳ Ｐゴシック"/>
              </a:rPr>
              <a:t>Shapes had the most general signature since it didn't have one.</a:t>
            </a:r>
          </a:p>
          <a:p>
            <a:pPr eaLnBrk="1" hangingPunct="1"/>
            <a:endParaRPr lang="en-US" smtClean="0">
              <a:ea typeface="ＭＳ Ｐゴシック"/>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p:spPr>
        <p:txBody>
          <a:bodyPr/>
          <a:lstStyle/>
          <a:p>
            <a:pPr defTabSz="930275"/>
            <a:fld id="{019551A5-BDD5-46BD-A4BD-AAF98792AE4E}" type="slidenum">
              <a:rPr lang="en-US" smtClean="0">
                <a:ea typeface="ＭＳ Ｐゴシック"/>
                <a:cs typeface="ＭＳ Ｐゴシック"/>
              </a:rPr>
              <a:pPr defTabSz="930275"/>
              <a:t>39</a:t>
            </a:fld>
            <a:endParaRPr lang="en-US" smtClean="0">
              <a:ea typeface="ＭＳ Ｐゴシック"/>
              <a:cs typeface="ＭＳ Ｐゴシック"/>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p:spPr>
        <p:txBody>
          <a:bodyPr/>
          <a:lstStyle/>
          <a:p>
            <a:pPr eaLnBrk="1" hangingPunct="1"/>
            <a:r>
              <a:rPr lang="en-US" smtClean="0">
                <a:ea typeface="ＭＳ Ｐゴシック"/>
              </a:rPr>
              <a:t>Not just hiding values, but functions and types also.</a:t>
            </a:r>
          </a:p>
          <a:p>
            <a:pPr eaLnBrk="1" hangingPunct="1"/>
            <a:endParaRPr lang="en-US" smtClean="0">
              <a:ea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pPr defTabSz="930275"/>
            <a:fld id="{79B3A92D-8966-4D83-A2BB-7AE2802B323F}" type="slidenum">
              <a:rPr lang="en-US" smtClean="0">
                <a:ea typeface="ＭＳ Ｐゴシック"/>
                <a:cs typeface="ＭＳ Ｐゴシック"/>
              </a:rPr>
              <a:pPr defTabSz="930275"/>
              <a:t>4</a:t>
            </a:fld>
            <a:endParaRPr lang="en-US" smtClean="0">
              <a:ea typeface="ＭＳ Ｐゴシック"/>
              <a:cs typeface="ＭＳ Ｐゴシック"/>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r>
              <a:rPr lang="en-US" smtClean="0">
                <a:ea typeface="ＭＳ Ｐゴシック"/>
              </a:rPr>
              <a:t>Anonymous functions defined with fun can't be recursive, since there's no name to call recursively.</a:t>
            </a:r>
          </a:p>
          <a:p>
            <a:pPr eaLnBrk="1" hangingPunct="1"/>
            <a:endParaRPr lang="en-US" smtClean="0">
              <a:ea typeface="ＭＳ Ｐゴシック"/>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p:spPr>
        <p:txBody>
          <a:bodyPr/>
          <a:lstStyle/>
          <a:p>
            <a:pPr defTabSz="930275"/>
            <a:fld id="{97FF44EB-63AA-499C-A169-C8F8B32B85F9}" type="slidenum">
              <a:rPr lang="en-US" smtClean="0">
                <a:ea typeface="ＭＳ Ｐゴシック"/>
                <a:cs typeface="ＭＳ Ｐゴシック"/>
              </a:rPr>
              <a:pPr defTabSz="930275"/>
              <a:t>40</a:t>
            </a:fld>
            <a:endParaRPr lang="en-US" smtClean="0">
              <a:ea typeface="ＭＳ Ｐゴシック"/>
              <a:cs typeface="ＭＳ Ｐゴシック"/>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p:spPr>
        <p:txBody>
          <a:bodyPr/>
          <a:lstStyle/>
          <a:p>
            <a:pPr eaLnBrk="1" hangingPunct="1"/>
            <a:r>
              <a:rPr lang="en-US" smtClean="0">
                <a:ea typeface="ＭＳ Ｐゴシック"/>
              </a:rPr>
              <a:t>"type shape" means it's abstract or hidden.  Even "open SHAPES" doesn't give any visibility.  The only way to create a shape is via the visible functions which return a shape.  area is the only thing which uses a shape.  E.g., Shapes.area(Shapes.unit_circle).</a:t>
            </a:r>
          </a:p>
          <a:p>
            <a:pPr eaLnBrk="1" hangingPunct="1"/>
            <a:endParaRPr lang="en-US" smtClean="0">
              <a:ea typeface="ＭＳ Ｐゴシック"/>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p:spPr>
        <p:txBody>
          <a:bodyPr/>
          <a:lstStyle/>
          <a:p>
            <a:pPr defTabSz="930275"/>
            <a:fld id="{918E8950-0046-4BCF-8C3B-DEF1AAE103D7}" type="slidenum">
              <a:rPr lang="en-US" smtClean="0">
                <a:ea typeface="ＭＳ Ｐゴシック"/>
                <a:cs typeface="ＭＳ Ｐゴシック"/>
              </a:rPr>
              <a:pPr defTabSz="930275"/>
              <a:t>41</a:t>
            </a:fld>
            <a:endParaRPr lang="en-US" smtClean="0">
              <a:ea typeface="ＭＳ Ｐゴシック"/>
              <a:cs typeface="ＭＳ Ｐゴシック"/>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p:spPr>
        <p:txBody>
          <a:bodyPr/>
          <a:lstStyle/>
          <a:p>
            <a:pPr eaLnBrk="1" hangingPunct="1"/>
            <a:r>
              <a:rPr lang="en-US" smtClean="0">
                <a:ea typeface="ＭＳ Ｐゴシック"/>
              </a:rPr>
              <a:t>Does C have modules?  No, but it has separate compilation and header files which contain declarations.  #include makes sure the signature of a function agrees with its definition.</a:t>
            </a:r>
          </a:p>
          <a:p>
            <a:pPr eaLnBrk="1" hangingPunct="1"/>
            <a:endParaRPr lang="en-US" smtClean="0">
              <a:ea typeface="ＭＳ Ｐゴシック"/>
            </a:endParaRPr>
          </a:p>
          <a:p>
            <a:pPr eaLnBrk="1" hangingPunct="1"/>
            <a:r>
              <a:rPr lang="en-US" smtClean="0">
                <a:ea typeface="ＭＳ Ｐゴシック"/>
              </a:rPr>
              <a:t>To hide something in C- can you just omit it from the header file?  No, if it's not in the header file a function can still be called, but static will give it file scope.</a:t>
            </a:r>
          </a:p>
          <a:p>
            <a:pPr eaLnBrk="1" hangingPunct="1"/>
            <a:endParaRPr lang="en-US" smtClean="0">
              <a:ea typeface="ＭＳ Ｐゴシック"/>
            </a:endParaRPr>
          </a:p>
          <a:p>
            <a:pPr eaLnBrk="1" hangingPunct="1"/>
            <a:r>
              <a:rPr lang="en-US" smtClean="0">
                <a:ea typeface="ＭＳ Ｐゴシック"/>
              </a:rPr>
              <a:t>Can you hide types in C?  There are a couple of ways, one uses constant function pointers.</a:t>
            </a:r>
          </a:p>
          <a:p>
            <a:pPr eaLnBrk="1" hangingPunct="1"/>
            <a:endParaRPr lang="en-US" smtClean="0">
              <a:ea typeface="ＭＳ Ｐゴシック"/>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p:spPr>
        <p:txBody>
          <a:bodyPr/>
          <a:lstStyle/>
          <a:p>
            <a:pPr defTabSz="930275"/>
            <a:fld id="{F167B276-AC52-4217-9A6A-E7D430F0EDFF}" type="slidenum">
              <a:rPr lang="en-US" smtClean="0">
                <a:ea typeface="ＭＳ Ｐゴシック"/>
                <a:cs typeface="ＭＳ Ｐゴシック"/>
              </a:rPr>
              <a:pPr defTabSz="930275"/>
              <a:t>42</a:t>
            </a:fld>
            <a:endParaRPr lang="en-US" smtClean="0">
              <a:ea typeface="ＭＳ Ｐゴシック"/>
              <a:cs typeface="ＭＳ Ｐゴシック"/>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p:spPr>
        <p:txBody>
          <a:bodyPr/>
          <a:lstStyle/>
          <a:p>
            <a:pPr defTabSz="930275"/>
            <a:fld id="{EC5F31F1-8180-40FE-80DC-E32209825366}" type="slidenum">
              <a:rPr lang="en-US" smtClean="0">
                <a:ea typeface="ＭＳ Ｐゴシック"/>
                <a:cs typeface="ＭＳ Ｐゴシック"/>
              </a:rPr>
              <a:pPr defTabSz="930275"/>
              <a:t>43</a:t>
            </a:fld>
            <a:endParaRPr lang="en-US" smtClean="0">
              <a:ea typeface="ＭＳ Ｐゴシック"/>
              <a:cs typeface="ＭＳ Ｐゴシック"/>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p:spPr>
        <p:txBody>
          <a:bodyPr/>
          <a:lstStyle/>
          <a:p>
            <a:pPr eaLnBrk="1" hangingPunct="1"/>
            <a:r>
              <a:rPr lang="en-US" smtClean="0">
                <a:ea typeface="ＭＳ Ｐゴシック"/>
              </a:rPr>
              <a:t>The .mli file is like a .h file in C, and the .ml file is like a .c file in C, except that in C you only compile .h files while compiling .c files (included in them), so the compiler sees needed definitions.  Here, the .mli file is compiled and produces a .cmi file.</a:t>
            </a:r>
          </a:p>
          <a:p>
            <a:pPr eaLnBrk="1" hangingPunct="1"/>
            <a:endParaRPr lang="en-US" smtClean="0">
              <a:ea typeface="ＭＳ Ｐゴシック"/>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p:spPr>
        <p:txBody>
          <a:bodyPr/>
          <a:lstStyle/>
          <a:p>
            <a:pPr defTabSz="930275"/>
            <a:fld id="{7121895C-976A-4D71-9B8F-D62C49132BE2}" type="slidenum">
              <a:rPr lang="en-US" smtClean="0">
                <a:ea typeface="ＭＳ Ｐゴシック"/>
                <a:cs typeface="ＭＳ Ｐゴシック"/>
              </a:rPr>
              <a:pPr defTabSz="930275"/>
              <a:t>44</a:t>
            </a:fld>
            <a:endParaRPr lang="en-US" smtClean="0">
              <a:ea typeface="ＭＳ Ｐゴシック"/>
              <a:cs typeface="ＭＳ Ｐゴシック"/>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p:spPr>
        <p:txBody>
          <a:bodyPr/>
          <a:lstStyle/>
          <a:p>
            <a:pPr eaLnBrk="1" hangingPunct="1"/>
            <a:r>
              <a:rPr lang="en-US" smtClean="0">
                <a:ea typeface="ＭＳ Ｐゴシック"/>
              </a:rPr>
              <a:t>A functor is like a higher-order module.</a:t>
            </a:r>
          </a:p>
          <a:p>
            <a:pPr eaLnBrk="1" hangingPunct="1"/>
            <a:endParaRPr lang="en-US" smtClean="0">
              <a:ea typeface="ＭＳ Ｐゴシック"/>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p:spPr>
        <p:txBody>
          <a:bodyPr/>
          <a:lstStyle/>
          <a:p>
            <a:pPr defTabSz="930275"/>
            <a:fld id="{AE7534A4-404B-4ABE-9649-73B40515C1E5}" type="slidenum">
              <a:rPr lang="en-US" smtClean="0">
                <a:ea typeface="ＭＳ Ｐゴシック"/>
                <a:cs typeface="ＭＳ Ｐゴシック"/>
              </a:rPr>
              <a:pPr defTabSz="930275"/>
              <a:t>45</a:t>
            </a:fld>
            <a:endParaRPr lang="en-US" smtClean="0">
              <a:ea typeface="ＭＳ Ｐゴシック"/>
              <a:cs typeface="ＭＳ Ｐゴシック"/>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p:spPr>
        <p:txBody>
          <a:bodyPr/>
          <a:lstStyle/>
          <a:p>
            <a:pPr eaLnBrk="1" hangingPunct="1"/>
            <a:r>
              <a:rPr lang="en-US" smtClean="0">
                <a:ea typeface="ＭＳ Ｐゴシック"/>
              </a:rPr>
              <a:t>Benefit – lists can share tails.</a:t>
            </a:r>
          </a:p>
          <a:p>
            <a:pPr eaLnBrk="1" hangingPunct="1"/>
            <a:endParaRPr lang="en-US" smtClean="0">
              <a:ea typeface="ＭＳ Ｐゴシック"/>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p:spPr>
        <p:txBody>
          <a:bodyPr/>
          <a:lstStyle/>
          <a:p>
            <a:pPr defTabSz="930275"/>
            <a:fld id="{FEA123F6-FD98-4C36-96F9-FDCC4C0F1A4A}" type="slidenum">
              <a:rPr lang="en-US" smtClean="0">
                <a:ea typeface="ＭＳ Ｐゴシック"/>
                <a:cs typeface="ＭＳ Ｐゴシック"/>
              </a:rPr>
              <a:pPr defTabSz="930275"/>
              <a:t>46</a:t>
            </a:fld>
            <a:endParaRPr lang="en-US" smtClean="0">
              <a:ea typeface="ＭＳ Ｐゴシック"/>
              <a:cs typeface="ＭＳ Ｐゴシック"/>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p:spPr>
        <p:txBody>
          <a:bodyPr/>
          <a:lstStyle/>
          <a:p>
            <a:pPr eaLnBrk="1" hangingPunct="1"/>
            <a:r>
              <a:rPr lang="en-US" smtClean="0">
                <a:ea typeface="ＭＳ Ｐゴシック"/>
              </a:rPr>
              <a:t>You can't assign a value of a different type to a ref.</a:t>
            </a:r>
          </a:p>
          <a:p>
            <a:pPr eaLnBrk="1" hangingPunct="1"/>
            <a:endParaRPr lang="en-US" smtClean="0">
              <a:ea typeface="ＭＳ Ｐゴシック"/>
            </a:endParaRPr>
          </a:p>
          <a:p>
            <a:pPr eaLnBrk="1" hangingPunct="1"/>
            <a:r>
              <a:rPr lang="en-US" smtClean="0">
                <a:ea typeface="ＭＳ Ｐゴシック"/>
              </a:rPr>
              <a:t>let x = [ref 0; ref 1; ref 2];;</a:t>
            </a:r>
          </a:p>
          <a:p>
            <a:pPr eaLnBrk="1" hangingPunct="1"/>
            <a:r>
              <a:rPr lang="en-US" smtClean="0">
                <a:ea typeface="ＭＳ Ｐゴシック"/>
              </a:rPr>
              <a:t>(List.hd x) := 4;;</a:t>
            </a:r>
          </a:p>
          <a:p>
            <a:pPr eaLnBrk="1" hangingPunct="1"/>
            <a:endParaRPr lang="en-US" smtClean="0">
              <a:ea typeface="ＭＳ Ｐゴシック"/>
            </a:endParaRPr>
          </a:p>
          <a:p>
            <a:pPr eaLnBrk="1" hangingPunct="1"/>
            <a:r>
              <a:rPr lang="en-US" smtClean="0">
                <a:ea typeface="ＭＳ Ｐゴシック"/>
              </a:rPr>
              <a:t>let y = ref [];</a:t>
            </a:r>
          </a:p>
          <a:p>
            <a:pPr eaLnBrk="1" hangingPunct="1"/>
            <a:r>
              <a:rPr lang="en-US" smtClean="0">
                <a:ea typeface="ＭＳ Ｐゴシック"/>
              </a:rPr>
              <a:t>y:= [3];;</a:t>
            </a:r>
          </a:p>
          <a:p>
            <a:pPr eaLnBrk="1" hangingPunct="1"/>
            <a:endParaRPr lang="en-US" smtClean="0">
              <a:ea typeface="ＭＳ Ｐゴシック"/>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p:spPr>
        <p:txBody>
          <a:bodyPr/>
          <a:lstStyle/>
          <a:p>
            <a:pPr defTabSz="930275"/>
            <a:fld id="{F71F6EDB-6A52-44F5-B8EE-7240994F37C1}" type="slidenum">
              <a:rPr lang="en-US" smtClean="0">
                <a:ea typeface="ＭＳ Ｐゴシック"/>
                <a:cs typeface="ＭＳ Ｐゴシック"/>
              </a:rPr>
              <a:pPr defTabSz="930275"/>
              <a:t>47</a:t>
            </a:fld>
            <a:endParaRPr lang="en-US" smtClean="0">
              <a:ea typeface="ＭＳ Ｐゴシック"/>
              <a:cs typeface="ＭＳ Ｐゴシック"/>
            </a:endParaRPr>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p:spPr>
        <p:txBody>
          <a:bodyPr/>
          <a:lstStyle/>
          <a:p>
            <a:pPr eaLnBrk="1" hangingPunct="1"/>
            <a:r>
              <a:rPr lang="en-US" smtClean="0">
                <a:ea typeface="ＭＳ Ｐゴシック"/>
              </a:rPr>
              <a:t>lvalues can be updated, rvalues can't.</a:t>
            </a:r>
          </a:p>
          <a:p>
            <a:pPr eaLnBrk="1" hangingPunct="1"/>
            <a:endParaRPr lang="en-US" smtClean="0">
              <a:ea typeface="ＭＳ Ｐゴシック"/>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p:spPr>
        <p:txBody>
          <a:bodyPr/>
          <a:lstStyle/>
          <a:p>
            <a:pPr defTabSz="930275"/>
            <a:fld id="{5D547ADB-51D0-4C3B-805D-87CA754CF28B}" type="slidenum">
              <a:rPr lang="en-US" smtClean="0">
                <a:ea typeface="ＭＳ Ｐゴシック"/>
                <a:cs typeface="ＭＳ Ｐゴシック"/>
              </a:rPr>
              <a:pPr defTabSz="930275"/>
              <a:t>48</a:t>
            </a:fld>
            <a:endParaRPr lang="en-US" smtClean="0">
              <a:ea typeface="ＭＳ Ｐゴシック"/>
              <a:cs typeface="ＭＳ Ｐゴシック"/>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p:spPr>
        <p:txBody>
          <a:bodyPr/>
          <a:lstStyle/>
          <a:p>
            <a:pPr defTabSz="930275"/>
            <a:fld id="{5D41709E-8CA6-4720-AB6C-8A460F831DB9}" type="slidenum">
              <a:rPr lang="en-US" smtClean="0">
                <a:ea typeface="ＭＳ Ｐゴシック"/>
                <a:cs typeface="ＭＳ Ｐゴシック"/>
              </a:rPr>
              <a:pPr defTabSz="930275"/>
              <a:t>49</a:t>
            </a:fld>
            <a:endParaRPr lang="en-US" smtClean="0">
              <a:ea typeface="ＭＳ Ｐゴシック"/>
              <a:cs typeface="ＭＳ Ｐゴシック"/>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p:spPr>
        <p:txBody>
          <a:bodyPr/>
          <a:lstStyle/>
          <a:p>
            <a:pPr eaLnBrk="1" hangingPunct="1"/>
            <a:r>
              <a:rPr lang="en-US" smtClean="0">
                <a:ea typeface="ＭＳ Ｐゴシック"/>
              </a:rPr>
              <a:t>They're the same type in C.</a:t>
            </a:r>
          </a:p>
          <a:p>
            <a:pPr eaLnBrk="1" hangingPunct="1"/>
            <a:endParaRPr lang="en-US" smtClean="0">
              <a:ea typeface="ＭＳ Ｐゴシック"/>
            </a:endParaRPr>
          </a:p>
          <a:p>
            <a:pPr eaLnBrk="1" hangingPunct="1"/>
            <a:r>
              <a:rPr lang="en-US" smtClean="0">
                <a:ea typeface="ＭＳ Ｐゴシック"/>
              </a:rPr>
              <a:t>You have to initialize a reference when creating it in OCaml; it can't be created to point to nothing.</a:t>
            </a:r>
          </a:p>
          <a:p>
            <a:pPr eaLnBrk="1" hangingPunct="1"/>
            <a:endParaRPr lang="en-US" smtClean="0">
              <a:ea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pPr defTabSz="930275"/>
            <a:fld id="{F2B0EC9A-CC43-4DD9-9F5D-183730D24794}" type="slidenum">
              <a:rPr lang="en-US" smtClean="0">
                <a:ea typeface="ＭＳ Ｐゴシック"/>
                <a:cs typeface="ＭＳ Ｐゴシック"/>
              </a:rPr>
              <a:pPr defTabSz="930275"/>
              <a:t>5</a:t>
            </a:fld>
            <a:endParaRPr lang="en-US" smtClean="0">
              <a:ea typeface="ＭＳ Ｐゴシック"/>
              <a:cs typeface="ＭＳ Ｐゴシック"/>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r>
              <a:rPr lang="en-US" smtClean="0">
                <a:ea typeface="ＭＳ Ｐゴシック"/>
              </a:rPr>
              <a:t>Describe what first-class means.</a:t>
            </a:r>
          </a:p>
          <a:p>
            <a:pPr eaLnBrk="1" hangingPunct="1"/>
            <a:endParaRPr lang="en-US" smtClean="0">
              <a:ea typeface="ＭＳ Ｐゴシック"/>
            </a:endParaRPr>
          </a:p>
          <a:p>
            <a:pPr eaLnBrk="1" hangingPunct="1"/>
            <a:r>
              <a:rPr lang="en-US" smtClean="0">
                <a:ea typeface="ＭＳ Ｐゴシック"/>
              </a:rPr>
              <a:t>"let g = f" is "assigning", or giving a new name, for a function.</a:t>
            </a:r>
          </a:p>
          <a:p>
            <a:pPr eaLnBrk="1" hangingPunct="1"/>
            <a:endParaRPr lang="en-US" smtClean="0">
              <a:ea typeface="ＭＳ Ｐゴシック"/>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p:spPr>
        <p:txBody>
          <a:bodyPr/>
          <a:lstStyle/>
          <a:p>
            <a:pPr defTabSz="930275"/>
            <a:fld id="{565AFE1D-4485-4250-B228-724BD6ECBDCD}" type="slidenum">
              <a:rPr lang="en-US" smtClean="0">
                <a:ea typeface="ＭＳ Ｐゴシック"/>
                <a:cs typeface="ＭＳ Ｐゴシック"/>
              </a:rPr>
              <a:pPr defTabSz="930275"/>
              <a:t>50</a:t>
            </a:fld>
            <a:endParaRPr lang="en-US" smtClean="0">
              <a:ea typeface="ＭＳ Ｐゴシック"/>
              <a:cs typeface="ＭＳ Ｐゴシック"/>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pPr eaLnBrk="1" hangingPunct="1"/>
            <a:r>
              <a:rPr lang="en-US" smtClean="0">
                <a:ea typeface="ＭＳ Ｐゴシック"/>
              </a:rPr>
              <a:t>Now a function called in two different places can give different results.</a:t>
            </a:r>
          </a:p>
          <a:p>
            <a:pPr eaLnBrk="1" hangingPunct="1"/>
            <a:endParaRPr lang="en-US" smtClean="0">
              <a:ea typeface="ＭＳ Ｐゴシック"/>
            </a:endParaRPr>
          </a:p>
          <a:p>
            <a:pPr eaLnBrk="1" hangingPunct="1"/>
            <a:r>
              <a:rPr lang="en-US" smtClean="0">
                <a:ea typeface="ＭＳ Ｐゴシック"/>
              </a:rPr>
              <a:t>How does this compare to C?</a:t>
            </a:r>
          </a:p>
          <a:p>
            <a:pPr eaLnBrk="1" hangingPunct="1"/>
            <a:endParaRPr lang="en-US" smtClean="0">
              <a:ea typeface="ＭＳ Ｐゴシック"/>
            </a:endParaRPr>
          </a:p>
          <a:p>
            <a:pPr eaLnBrk="1" hangingPunct="1"/>
            <a:r>
              <a:rPr lang="en-US" smtClean="0">
                <a:ea typeface="ＭＳ Ｐゴシック"/>
              </a:rPr>
              <a:t>What if we wanted a way to reset the counter also?  It could be done a couple of ways.  (SAY WHAT THEY ARE.  THINK ABOUT IT?  EXAM QUESTION?)</a:t>
            </a:r>
          </a:p>
          <a:p>
            <a:pPr eaLnBrk="1" hangingPunct="1"/>
            <a:endParaRPr lang="en-US" smtClean="0">
              <a:ea typeface="ＭＳ Ｐゴシック"/>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p:spPr>
        <p:txBody>
          <a:bodyPr/>
          <a:lstStyle/>
          <a:p>
            <a:pPr defTabSz="930275"/>
            <a:fld id="{D2C8AFB3-4781-4A1F-ACC6-0A4774894FE3}" type="slidenum">
              <a:rPr lang="en-US" smtClean="0">
                <a:ea typeface="ＭＳ Ｐゴシック"/>
                <a:cs typeface="ＭＳ Ｐゴシック"/>
              </a:rPr>
              <a:pPr defTabSz="930275"/>
              <a:t>51</a:t>
            </a:fld>
            <a:endParaRPr lang="en-US" smtClean="0">
              <a:ea typeface="ＭＳ Ｐゴシック"/>
              <a:cs typeface="ＭＳ Ｐゴシック"/>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p:spPr>
        <p:txBody>
          <a:bodyPr/>
          <a:lstStyle/>
          <a:p>
            <a:pPr eaLnBrk="1" hangingPunct="1"/>
            <a:r>
              <a:rPr lang="en-US" smtClean="0">
                <a:ea typeface="ＭＳ Ｐゴシック"/>
              </a:rPr>
              <a:t>The only reason to do e1 ; e2 is if e1 has a side effect.</a:t>
            </a:r>
          </a:p>
          <a:p>
            <a:pPr eaLnBrk="1" hangingPunct="1"/>
            <a:endParaRPr lang="en-US" smtClean="0">
              <a:ea typeface="ＭＳ Ｐゴシック"/>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p:spPr>
        <p:txBody>
          <a:bodyPr/>
          <a:lstStyle/>
          <a:p>
            <a:pPr defTabSz="930275"/>
            <a:fld id="{E79C44F1-46D6-4512-A9F4-2EA1A85CDF06}" type="slidenum">
              <a:rPr lang="en-US" smtClean="0">
                <a:ea typeface="ＭＳ Ｐゴシック"/>
                <a:cs typeface="ＭＳ Ｐゴシック"/>
              </a:rPr>
              <a:pPr defTabSz="930275"/>
              <a:t>52</a:t>
            </a:fld>
            <a:endParaRPr lang="en-US" smtClean="0">
              <a:ea typeface="ＭＳ Ｐゴシック"/>
              <a:cs typeface="ＭＳ Ｐゴシック"/>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p:spPr>
        <p:txBody>
          <a:bodyPr/>
          <a:lstStyle/>
          <a:p>
            <a:pPr eaLnBrk="1" hangingPunct="1"/>
            <a:r>
              <a:rPr lang="en-US" smtClean="0">
                <a:ea typeface="ＭＳ Ｐゴシック"/>
              </a:rPr>
              <a:t>Now we have a reason to have functions with no arguments- they can still produce side effects.</a:t>
            </a:r>
          </a:p>
          <a:p>
            <a:pPr eaLnBrk="1" hangingPunct="1"/>
            <a:endParaRPr lang="en-US" smtClean="0">
              <a:ea typeface="ＭＳ Ｐゴシック"/>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p:spPr>
        <p:txBody>
          <a:bodyPr/>
          <a:lstStyle/>
          <a:p>
            <a:pPr defTabSz="930275"/>
            <a:fld id="{5D4E810D-FA32-4286-A6F1-4357F50F26F2}" type="slidenum">
              <a:rPr lang="en-US" smtClean="0">
                <a:ea typeface="ＭＳ Ｐゴシック"/>
                <a:cs typeface="ＭＳ Ｐゴシック"/>
              </a:rPr>
              <a:pPr defTabSz="930275"/>
              <a:t>53</a:t>
            </a:fld>
            <a:endParaRPr lang="en-US" smtClean="0">
              <a:ea typeface="ＭＳ Ｐゴシック"/>
              <a:cs typeface="ＭＳ Ｐゴシック"/>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p:spPr>
        <p:txBody>
          <a:bodyPr/>
          <a:lstStyle/>
          <a:p>
            <a:pPr eaLnBrk="1" hangingPunct="1"/>
            <a:r>
              <a:rPr lang="en-US" smtClean="0">
                <a:ea typeface="ＭＳ Ｐゴシック"/>
              </a:rPr>
              <a:t>We'll talk more about aliasing soon in our next topic.  Aliasing refers to when two names refer to the same location in memory.</a:t>
            </a:r>
          </a:p>
          <a:p>
            <a:pPr eaLnBrk="1" hangingPunct="1"/>
            <a:endParaRPr lang="en-US" smtClean="0">
              <a:ea typeface="ＭＳ Ｐゴシック"/>
            </a:endParaRPr>
          </a:p>
          <a:p>
            <a:pPr eaLnBrk="1" hangingPunct="1"/>
            <a:r>
              <a:rPr lang="en-US" smtClean="0">
                <a:ea typeface="ＭＳ Ｐゴシック"/>
              </a:rPr>
              <a:t>Haskell has no side effect at all, but monads have side effects.</a:t>
            </a:r>
          </a:p>
          <a:p>
            <a:pPr eaLnBrk="1" hangingPunct="1"/>
            <a:endParaRPr lang="en-US" smtClean="0">
              <a:ea typeface="ＭＳ Ｐゴシック"/>
            </a:endParaRPr>
          </a:p>
          <a:p>
            <a:pPr eaLnBrk="1" hangingPunct="1"/>
            <a:r>
              <a:rPr lang="en-US" smtClean="0">
                <a:ea typeface="ＭＳ Ｐゴシック"/>
              </a:rPr>
              <a:t>You can do a lot in OCaml without side effects at all.</a:t>
            </a:r>
          </a:p>
          <a:p>
            <a:pPr eaLnBrk="1" hangingPunct="1"/>
            <a:endParaRPr lang="en-US" smtClean="0">
              <a:ea typeface="ＭＳ Ｐゴシック"/>
            </a:endParaRPr>
          </a:p>
          <a:p>
            <a:pPr eaLnBrk="1" hangingPunct="1"/>
            <a:endParaRPr lang="en-US" smtClean="0">
              <a:ea typeface="ＭＳ Ｐゴシック"/>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p:spPr>
        <p:txBody>
          <a:bodyPr/>
          <a:lstStyle/>
          <a:p>
            <a:pPr defTabSz="930275"/>
            <a:fld id="{E5594839-F100-4B0C-8C0D-D8D764D66318}" type="slidenum">
              <a:rPr lang="en-US" smtClean="0">
                <a:ea typeface="ＭＳ Ｐゴシック"/>
                <a:cs typeface="ＭＳ Ｐゴシック"/>
              </a:rPr>
              <a:pPr defTabSz="930275"/>
              <a:t>54</a:t>
            </a:fld>
            <a:endParaRPr lang="en-US" smtClean="0">
              <a:ea typeface="ＭＳ Ｐゴシック"/>
              <a:cs typeface="ＭＳ Ｐゴシック"/>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p:spPr>
        <p:txBody>
          <a:bodyPr/>
          <a:lstStyle/>
          <a:p>
            <a:pPr eaLnBrk="1" hangingPunct="1"/>
            <a:r>
              <a:rPr lang="en-US" smtClean="0">
                <a:ea typeface="ＭＳ Ｐゴシック"/>
              </a:rPr>
              <a:t>Ask for definitions of each, and what Ruby has vs. OCaml.</a:t>
            </a:r>
          </a:p>
          <a:p>
            <a:pPr eaLnBrk="1" hangingPunct="1"/>
            <a:endParaRPr lang="en-US" smtClean="0">
              <a:ea typeface="ＭＳ Ｐゴシック"/>
            </a:endParaRPr>
          </a:p>
          <a:p>
            <a:pPr eaLnBrk="1" hangingPunct="1"/>
            <a:r>
              <a:rPr lang="en-US" smtClean="0">
                <a:ea typeface="ＭＳ Ｐゴシック"/>
              </a:rPr>
              <a:t>Ruby- implicit declarations, OCaml explicit (but no types).</a:t>
            </a:r>
          </a:p>
          <a:p>
            <a:pPr eaLnBrk="1" hangingPunct="1"/>
            <a:endParaRPr lang="en-US" smtClean="0">
              <a:ea typeface="ＭＳ Ｐゴシック"/>
            </a:endParaRPr>
          </a:p>
          <a:p>
            <a:pPr eaLnBrk="1" hangingPunct="1"/>
            <a:r>
              <a:rPr lang="en-US" smtClean="0">
                <a:ea typeface="ＭＳ Ｐゴシック"/>
              </a:rPr>
              <a:t>Ruby- dynamic types, OCaml static.</a:t>
            </a:r>
          </a:p>
          <a:p>
            <a:pPr eaLnBrk="1" hangingPunct="1"/>
            <a:endParaRPr lang="en-US" smtClean="0">
              <a:ea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pPr defTabSz="930275"/>
            <a:fld id="{FF165561-9704-422E-A380-AF05E9774B97}" type="slidenum">
              <a:rPr lang="en-US" smtClean="0">
                <a:ea typeface="ＭＳ Ｐゴシック"/>
                <a:cs typeface="ＭＳ Ｐゴシック"/>
              </a:rPr>
              <a:pPr defTabSz="930275"/>
              <a:t>6</a:t>
            </a:fld>
            <a:endParaRPr lang="en-US" smtClean="0">
              <a:ea typeface="ＭＳ Ｐゴシック"/>
              <a:cs typeface="ＭＳ Ｐゴシック"/>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eaLnBrk="1" hangingPunct="1"/>
            <a:r>
              <a:rPr lang="en-US" sz="900" smtClean="0">
                <a:solidFill>
                  <a:srgbClr val="0000FF"/>
                </a:solidFill>
                <a:latin typeface="Courier New" pitchFamily="49" charset="0"/>
                <a:ea typeface="ＭＳ Ｐゴシック"/>
              </a:rPr>
              <a:t>let plus (x, y) = x + y is encapsulating three ideas: binding something, pattern matching, and defining a function.</a:t>
            </a:r>
          </a:p>
          <a:p>
            <a:pPr eaLnBrk="1" hangingPunct="1"/>
            <a:endParaRPr lang="en-US" sz="900" smtClean="0">
              <a:solidFill>
                <a:srgbClr val="0000FF"/>
              </a:solidFill>
              <a:latin typeface="Courier New" pitchFamily="49" charset="0"/>
              <a:ea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pPr defTabSz="930275"/>
            <a:fld id="{56BEA8FF-B0BF-4521-BEF8-D1BAA9719718}" type="slidenum">
              <a:rPr lang="en-US" smtClean="0">
                <a:ea typeface="ＭＳ Ｐゴシック"/>
                <a:cs typeface="ＭＳ Ｐゴシック"/>
              </a:rPr>
              <a:pPr defTabSz="930275"/>
              <a:t>7</a:t>
            </a:fld>
            <a:endParaRPr lang="en-US" smtClean="0">
              <a:ea typeface="ＭＳ Ｐゴシック"/>
              <a:cs typeface="ＭＳ Ｐゴシック"/>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r>
              <a:rPr lang="en-US" smtClean="0">
                <a:ea typeface="ＭＳ Ｐゴシック"/>
              </a:rPr>
              <a:t>Recall that map took two arguments.</a:t>
            </a:r>
          </a:p>
          <a:p>
            <a:pPr eaLnBrk="1" hangingPunct="1"/>
            <a:endParaRPr lang="en-US" smtClean="0">
              <a:ea typeface="ＭＳ Ｐゴシック"/>
            </a:endParaRPr>
          </a:p>
          <a:p>
            <a:pPr>
              <a:spcBef>
                <a:spcPct val="0"/>
              </a:spcBef>
            </a:pPr>
            <a:r>
              <a:rPr lang="en-US" smtClean="0">
                <a:ea typeface="ＭＳ Ｐゴシック"/>
              </a:rPr>
              <a:t>fold : ('a * 'b -&gt; 'a) * 'a * 'b list -&gt; 'a</a:t>
            </a:r>
          </a:p>
          <a:p>
            <a:pPr eaLnBrk="1" hangingPunct="1"/>
            <a:endParaRPr lang="en-US" smtClean="0">
              <a:ea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pPr defTabSz="930275"/>
            <a:fld id="{174BE090-B3A2-4082-ACC3-6EB4B9DBB612}" type="slidenum">
              <a:rPr lang="en-US" smtClean="0">
                <a:ea typeface="ＭＳ Ｐゴシック"/>
                <a:cs typeface="ＭＳ Ｐゴシック"/>
              </a:rPr>
              <a:pPr defTabSz="930275"/>
              <a:t>8</a:t>
            </a:fld>
            <a:endParaRPr lang="en-US" smtClean="0">
              <a:ea typeface="ＭＳ Ｐゴシック"/>
              <a:cs typeface="ＭＳ Ｐゴシック"/>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r>
              <a:rPr lang="en-US" smtClean="0">
                <a:ea typeface="ＭＳ Ｐゴシック"/>
              </a:rPr>
              <a:t>Ask students to guess what this does.  It's the sum function over lists.</a:t>
            </a:r>
          </a:p>
          <a:p>
            <a:pPr eaLnBrk="1" hangingPunct="1"/>
            <a:endParaRPr lang="en-US" smtClean="0">
              <a:ea typeface="ＭＳ Ｐゴシック"/>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pPr defTabSz="930275"/>
            <a:fld id="{BE564FD8-EC43-4AE5-BAA5-B04989688E63}" type="slidenum">
              <a:rPr lang="en-US" smtClean="0">
                <a:ea typeface="ＭＳ Ｐゴシック"/>
                <a:cs typeface="ＭＳ Ｐゴシック"/>
              </a:rPr>
              <a:pPr defTabSz="930275"/>
              <a:t>9</a:t>
            </a:fld>
            <a:endParaRPr lang="en-US" smtClean="0">
              <a:ea typeface="ＭＳ Ｐゴシック"/>
              <a:cs typeface="ＭＳ Ｐゴシック"/>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r>
              <a:rPr lang="en-US" smtClean="0">
                <a:ea typeface="ＭＳ Ｐゴシック"/>
              </a:rPr>
              <a:t>Ask students to guess what this one does also.</a:t>
            </a:r>
          </a:p>
          <a:p>
            <a:pPr eaLnBrk="1" hangingPunct="1"/>
            <a:endParaRPr lang="en-US" smtClean="0">
              <a:ea typeface="ＭＳ Ｐゴシック"/>
            </a:endParaRPr>
          </a:p>
          <a:p>
            <a:pPr eaLnBrk="1" hangingPunct="1"/>
            <a:r>
              <a:rPr lang="en-US" smtClean="0">
                <a:ea typeface="ＭＳ Ｐゴシック"/>
              </a:rPr>
              <a:t>Of course we could have written length from scratch.  But many functional programming problems follow this pattern, and  rather than reinvent the wheel each time and  write each one from scratch, we can just write the simple next function, and write the fold function once, and call  fold with next and an appropriate initial accumulator, or any other appropriate function, more conveniently.</a:t>
            </a:r>
          </a:p>
          <a:p>
            <a:pPr eaLnBrk="1" hangingPunct="1"/>
            <a:endParaRPr lang="en-US" smtClean="0">
              <a:ea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609600" y="3200400"/>
            <a:ext cx="7924800" cy="0"/>
          </a:xfrm>
          <a:prstGeom prst="line">
            <a:avLst/>
          </a:prstGeom>
          <a:noFill/>
          <a:ln w="127000">
            <a:solidFill>
              <a:srgbClr val="0000FF"/>
            </a:solidFill>
            <a:round/>
            <a:headEnd/>
            <a:tailEnd/>
          </a:ln>
        </p:spPr>
        <p:txBody>
          <a:bodyPr wrap="none" anchor="ctr"/>
          <a:lstStyle/>
          <a:p>
            <a:pPr eaLnBrk="0" hangingPunct="0">
              <a:defRPr/>
            </a:pPr>
            <a:endParaRPr lang="en-US">
              <a:ea typeface="ＭＳ Ｐゴシック" charset="-128"/>
              <a:cs typeface="+mn-cs"/>
            </a:endParaRPr>
          </a:p>
        </p:txBody>
      </p:sp>
      <p:sp>
        <p:nvSpPr>
          <p:cNvPr id="8194" name="Rectangle 2"/>
          <p:cNvSpPr>
            <a:spLocks noGrp="1" noChangeArrowheads="1"/>
          </p:cNvSpPr>
          <p:nvPr>
            <p:ph type="ctrTitle"/>
          </p:nvPr>
        </p:nvSpPr>
        <p:spPr>
          <a:xfrm>
            <a:off x="685800" y="1066800"/>
            <a:ext cx="7772400" cy="1828800"/>
          </a:xfrm>
        </p:spPr>
        <p:txBody>
          <a:bodyPr/>
          <a:lstStyle>
            <a:lvl1pPr>
              <a:defRPr/>
            </a:lvl1pPr>
          </a:lstStyle>
          <a:p>
            <a:r>
              <a:rPr lang="en-US"/>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0000FF"/>
                </a:solidFill>
              </a:defRPr>
            </a:lvl1pPr>
          </a:lstStyle>
          <a:p>
            <a:r>
              <a:rPr lang="en-US"/>
              <a:t>Click to edit Master subtitle style</a:t>
            </a:r>
          </a:p>
        </p:txBody>
      </p:sp>
      <p:sp>
        <p:nvSpPr>
          <p:cNvPr id="5" name="Date Placeholder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400">
                <a:ea typeface="ＭＳ Ｐゴシック" charset="-128"/>
                <a:cs typeface="+mn-cs"/>
              </a:defRPr>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lgn="ctr">
              <a:defRPr sz="1400"/>
            </a:lvl1pPr>
          </a:lstStyle>
          <a:p>
            <a:pPr>
              <a:defRPr/>
            </a:pPr>
            <a:r>
              <a:rPr lang="en-US"/>
              <a:t>CMSC 330</a:t>
            </a:r>
          </a:p>
        </p:txBody>
      </p:sp>
      <p:sp>
        <p:nvSpPr>
          <p:cNvPr id="7" name="Rectangle 6"/>
          <p:cNvSpPr>
            <a:spLocks noGrp="1" noChangeArrowheads="1"/>
          </p:cNvSpPr>
          <p:nvPr>
            <p:ph type="sldNum" sz="quarter" idx="12"/>
          </p:nvPr>
        </p:nvSpPr>
        <p:spPr>
          <a:xfrm>
            <a:off x="6553200" y="6248400"/>
            <a:ext cx="1905000" cy="457200"/>
          </a:xfrm>
        </p:spPr>
        <p:txBody>
          <a:bodyPr/>
          <a:lstStyle>
            <a:lvl1pPr>
              <a:defRPr sz="1400"/>
            </a:lvl1pPr>
          </a:lstStyle>
          <a:p>
            <a:pPr>
              <a:defRPr/>
            </a:pPr>
            <a:fld id="{2CC2E9FA-6BC5-498C-BB77-214B3ABE890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93F60DB2-DCEA-4733-945A-140BF524B41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B54EA9E8-9888-41C0-BCC4-9D8042119FD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CBBB39B1-7DA5-4318-92DE-56D3292E169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2263C54B-E7B2-4E3C-914B-F846233652A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27AC8870-FA14-41C1-B82F-7C07A0DE6AF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8" name="Rectangle 6"/>
          <p:cNvSpPr>
            <a:spLocks noGrp="1" noChangeArrowheads="1"/>
          </p:cNvSpPr>
          <p:nvPr>
            <p:ph type="sldNum" sz="quarter" idx="11"/>
          </p:nvPr>
        </p:nvSpPr>
        <p:spPr>
          <a:ln/>
        </p:spPr>
        <p:txBody>
          <a:bodyPr/>
          <a:lstStyle>
            <a:lvl1pPr>
              <a:defRPr/>
            </a:lvl1pPr>
          </a:lstStyle>
          <a:p>
            <a:pPr>
              <a:defRPr/>
            </a:pPr>
            <a:fld id="{8DE08C95-0F1E-4E04-A21D-BB45B9137C4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4" name="Rectangle 6"/>
          <p:cNvSpPr>
            <a:spLocks noGrp="1" noChangeArrowheads="1"/>
          </p:cNvSpPr>
          <p:nvPr>
            <p:ph type="sldNum" sz="quarter" idx="11"/>
          </p:nvPr>
        </p:nvSpPr>
        <p:spPr>
          <a:ln/>
        </p:spPr>
        <p:txBody>
          <a:bodyPr/>
          <a:lstStyle>
            <a:lvl1pPr>
              <a:defRPr/>
            </a:lvl1pPr>
          </a:lstStyle>
          <a:p>
            <a:pPr>
              <a:defRPr/>
            </a:pPr>
            <a:fld id="{19573636-B247-435A-9B31-CACD453BD32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3" name="Rectangle 6"/>
          <p:cNvSpPr>
            <a:spLocks noGrp="1" noChangeArrowheads="1"/>
          </p:cNvSpPr>
          <p:nvPr>
            <p:ph type="sldNum" sz="quarter" idx="11"/>
          </p:nvPr>
        </p:nvSpPr>
        <p:spPr>
          <a:ln/>
        </p:spPr>
        <p:txBody>
          <a:bodyPr/>
          <a:lstStyle>
            <a:lvl1pPr>
              <a:defRPr/>
            </a:lvl1pPr>
          </a:lstStyle>
          <a:p>
            <a:pPr>
              <a:defRPr/>
            </a:pPr>
            <a:fld id="{E2BC5D73-9556-470F-A8A6-28AA667DCFD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2DC1D31F-07FE-4A2F-A0A7-78DC43563A7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00A29BFB-2B40-49CE-BDA8-57F328B19D7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153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477000"/>
            <a:ext cx="55626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mn-cs"/>
              </a:defRPr>
            </a:lvl1pPr>
          </a:lstStyle>
          <a:p>
            <a:pPr>
              <a:defRPr/>
            </a:pPr>
            <a:r>
              <a:rPr lang="en-US"/>
              <a:t>CMSC 330</a:t>
            </a:r>
          </a:p>
        </p:txBody>
      </p:sp>
      <p:sp>
        <p:nvSpPr>
          <p:cNvPr id="1030" name="Rectangle 6"/>
          <p:cNvSpPr>
            <a:spLocks noGrp="1" noChangeArrowheads="1"/>
          </p:cNvSpPr>
          <p:nvPr>
            <p:ph type="sldNum" sz="quarter" idx="4"/>
          </p:nvPr>
        </p:nvSpPr>
        <p:spPr bwMode="auto">
          <a:xfrm>
            <a:off x="6705600" y="6477000"/>
            <a:ext cx="1905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a typeface="ＭＳ Ｐゴシック" charset="-128"/>
                <a:cs typeface="+mn-cs"/>
              </a:defRPr>
            </a:lvl1pPr>
          </a:lstStyle>
          <a:p>
            <a:pPr>
              <a:defRPr/>
            </a:pPr>
            <a:fld id="{AF63C9CE-E39E-4484-BEA7-15E768B3BC53}" type="slidenum">
              <a:rPr lang="en-US"/>
              <a:pPr>
                <a:defRPr/>
              </a:pPr>
              <a:t>‹#›</a:t>
            </a:fld>
            <a:endParaRPr lang="en-US"/>
          </a:p>
        </p:txBody>
      </p:sp>
      <p:sp>
        <p:nvSpPr>
          <p:cNvPr id="1031" name="Line 7"/>
          <p:cNvSpPr>
            <a:spLocks noChangeShapeType="1"/>
          </p:cNvSpPr>
          <p:nvPr userDrawn="1"/>
        </p:nvSpPr>
        <p:spPr bwMode="auto">
          <a:xfrm>
            <a:off x="457200" y="1295400"/>
            <a:ext cx="8153400" cy="0"/>
          </a:xfrm>
          <a:prstGeom prst="line">
            <a:avLst/>
          </a:prstGeom>
          <a:noFill/>
          <a:ln w="38100">
            <a:solidFill>
              <a:srgbClr val="0000FF"/>
            </a:solidFill>
            <a:round/>
            <a:headEnd/>
            <a:tailEnd/>
          </a:ln>
        </p:spPr>
        <p:txBody>
          <a:bodyPr wrap="none" anchor="ctr"/>
          <a:lstStyle/>
          <a:p>
            <a:pPr eaLnBrk="0" hangingPunct="0">
              <a:defRPr/>
            </a:pPr>
            <a:endParaRPr lang="en-US">
              <a:ea typeface="ＭＳ Ｐゴシック" charset="-128"/>
              <a:cs typeface="+mn-cs"/>
            </a:endParaRPr>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600">
          <a:solidFill>
            <a:srgbClr val="0000FF"/>
          </a:solidFill>
          <a:latin typeface="+mj-lt"/>
          <a:ea typeface="+mj-ea"/>
          <a:cs typeface="ＭＳ Ｐゴシック"/>
        </a:defRPr>
      </a:lvl1pPr>
      <a:lvl2pPr algn="l" rtl="0" eaLnBrk="0" fontAlgn="base" hangingPunct="0">
        <a:spcBef>
          <a:spcPct val="0"/>
        </a:spcBef>
        <a:spcAft>
          <a:spcPct val="0"/>
        </a:spcAft>
        <a:defRPr sz="3600">
          <a:solidFill>
            <a:srgbClr val="0000FF"/>
          </a:solidFill>
          <a:latin typeface="Arial" charset="0"/>
          <a:ea typeface="ＭＳ Ｐゴシック" charset="-128"/>
          <a:cs typeface="ＭＳ Ｐゴシック"/>
        </a:defRPr>
      </a:lvl2pPr>
      <a:lvl3pPr algn="l" rtl="0" eaLnBrk="0" fontAlgn="base" hangingPunct="0">
        <a:spcBef>
          <a:spcPct val="0"/>
        </a:spcBef>
        <a:spcAft>
          <a:spcPct val="0"/>
        </a:spcAft>
        <a:defRPr sz="3600">
          <a:solidFill>
            <a:srgbClr val="0000FF"/>
          </a:solidFill>
          <a:latin typeface="Arial" charset="0"/>
          <a:ea typeface="ＭＳ Ｐゴシック" charset="-128"/>
          <a:cs typeface="ＭＳ Ｐゴシック"/>
        </a:defRPr>
      </a:lvl3pPr>
      <a:lvl4pPr algn="l" rtl="0" eaLnBrk="0" fontAlgn="base" hangingPunct="0">
        <a:spcBef>
          <a:spcPct val="0"/>
        </a:spcBef>
        <a:spcAft>
          <a:spcPct val="0"/>
        </a:spcAft>
        <a:defRPr sz="3600">
          <a:solidFill>
            <a:srgbClr val="0000FF"/>
          </a:solidFill>
          <a:latin typeface="Arial" charset="0"/>
          <a:ea typeface="ＭＳ Ｐゴシック" charset="-128"/>
          <a:cs typeface="ＭＳ Ｐゴシック"/>
        </a:defRPr>
      </a:lvl4pPr>
      <a:lvl5pPr algn="l" rtl="0" eaLnBrk="0" fontAlgn="base" hangingPunct="0">
        <a:spcBef>
          <a:spcPct val="0"/>
        </a:spcBef>
        <a:spcAft>
          <a:spcPct val="0"/>
        </a:spcAft>
        <a:defRPr sz="3600">
          <a:solidFill>
            <a:srgbClr val="0000FF"/>
          </a:solidFill>
          <a:latin typeface="Arial" charset="0"/>
          <a:ea typeface="ＭＳ Ｐゴシック" charset="-128"/>
          <a:cs typeface="ＭＳ Ｐゴシック"/>
        </a:defRPr>
      </a:lvl5pPr>
      <a:lvl6pPr marL="457200" algn="l" rtl="0" fontAlgn="base">
        <a:spcBef>
          <a:spcPct val="0"/>
        </a:spcBef>
        <a:spcAft>
          <a:spcPct val="0"/>
        </a:spcAft>
        <a:defRPr sz="3600">
          <a:solidFill>
            <a:srgbClr val="0000FF"/>
          </a:solidFill>
          <a:latin typeface="Arial" charset="0"/>
          <a:ea typeface="ＭＳ Ｐゴシック" charset="-128"/>
        </a:defRPr>
      </a:lvl6pPr>
      <a:lvl7pPr marL="914400" algn="l" rtl="0" fontAlgn="base">
        <a:spcBef>
          <a:spcPct val="0"/>
        </a:spcBef>
        <a:spcAft>
          <a:spcPct val="0"/>
        </a:spcAft>
        <a:defRPr sz="3600">
          <a:solidFill>
            <a:srgbClr val="0000FF"/>
          </a:solidFill>
          <a:latin typeface="Arial" charset="0"/>
          <a:ea typeface="ＭＳ Ｐゴシック" charset="-128"/>
        </a:defRPr>
      </a:lvl7pPr>
      <a:lvl8pPr marL="1371600" algn="l" rtl="0" fontAlgn="base">
        <a:spcBef>
          <a:spcPct val="0"/>
        </a:spcBef>
        <a:spcAft>
          <a:spcPct val="0"/>
        </a:spcAft>
        <a:defRPr sz="3600">
          <a:solidFill>
            <a:srgbClr val="0000FF"/>
          </a:solidFill>
          <a:latin typeface="Arial" charset="0"/>
          <a:ea typeface="ＭＳ Ｐゴシック" charset="-128"/>
        </a:defRPr>
      </a:lvl8pPr>
      <a:lvl9pPr marL="1828800" algn="l" rtl="0" fontAlgn="base">
        <a:spcBef>
          <a:spcPct val="0"/>
        </a:spcBef>
        <a:spcAft>
          <a:spcPct val="0"/>
        </a:spcAft>
        <a:defRPr sz="3600">
          <a:solidFill>
            <a:srgbClr val="0000FF"/>
          </a:solidFill>
          <a:latin typeface="Arial" charset="0"/>
          <a:ea typeface="ＭＳ Ｐゴシック"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ＭＳ Ｐゴシック"/>
        </a:defRPr>
      </a:lvl1pPr>
      <a:lvl2pPr marL="742950" indent="-285750" algn="l" rtl="0" eaLnBrk="0" fontAlgn="base" hangingPunct="0">
        <a:spcBef>
          <a:spcPct val="20000"/>
        </a:spcBef>
        <a:spcAft>
          <a:spcPct val="0"/>
        </a:spcAft>
        <a:buChar char="–"/>
        <a:defRPr sz="2400">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5"/>
          <p:cNvSpPr>
            <a:spLocks noGrp="1" noChangeArrowheads="1"/>
          </p:cNvSpPr>
          <p:nvPr>
            <p:ph type="ctrTitle"/>
          </p:nvPr>
        </p:nvSpPr>
        <p:spPr/>
        <p:txBody>
          <a:bodyPr/>
          <a:lstStyle/>
          <a:p>
            <a:pPr algn="ctr" eaLnBrk="1" hangingPunct="1"/>
            <a:r>
              <a:rPr lang="en-US" smtClean="0"/>
              <a:t>CMSC 330:  Organization of Programming Languages</a:t>
            </a:r>
          </a:p>
        </p:txBody>
      </p:sp>
      <p:sp>
        <p:nvSpPr>
          <p:cNvPr id="15362" name="Rectangle 6"/>
          <p:cNvSpPr>
            <a:spLocks noGrp="1" noChangeArrowheads="1"/>
          </p:cNvSpPr>
          <p:nvPr>
            <p:ph type="subTitle" idx="1"/>
          </p:nvPr>
        </p:nvSpPr>
        <p:spPr/>
        <p:txBody>
          <a:bodyPr/>
          <a:lstStyle/>
          <a:p>
            <a:pPr eaLnBrk="1" hangingPunct="1"/>
            <a:r>
              <a:rPr lang="en-US" smtClean="0"/>
              <a:t>Functional Programming with OCaml, con't.</a:t>
            </a:r>
          </a:p>
        </p:txBody>
      </p:sp>
      <p:sp>
        <p:nvSpPr>
          <p:cNvPr id="15363" name="Slide Number Placeholder 1"/>
          <p:cNvSpPr>
            <a:spLocks noGrp="1"/>
          </p:cNvSpPr>
          <p:nvPr>
            <p:ph type="sldNum" sz="quarter" idx="12"/>
          </p:nvPr>
        </p:nvSpPr>
        <p:spPr>
          <a:noFill/>
        </p:spPr>
        <p:txBody>
          <a:bodyPr/>
          <a:lstStyle/>
          <a:p>
            <a:fld id="{AD52ACB0-C615-4592-AE22-03DAFD87867E}" type="slidenum">
              <a:rPr lang="en-US" smtClean="0">
                <a:ea typeface="ＭＳ Ｐゴシック"/>
                <a:cs typeface="ＭＳ Ｐゴシック"/>
              </a:rPr>
              <a:pPr/>
              <a:t>1</a:t>
            </a:fld>
            <a:endParaRPr lang="en-US" smtClean="0">
              <a:ea typeface="ＭＳ Ｐゴシック"/>
              <a:cs typeface="ＭＳ Ｐゴシック"/>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Slide Number Placeholder 4"/>
          <p:cNvSpPr>
            <a:spLocks noGrp="1"/>
          </p:cNvSpPr>
          <p:nvPr>
            <p:ph type="sldNum" sz="quarter" idx="11"/>
          </p:nvPr>
        </p:nvSpPr>
        <p:spPr>
          <a:noFill/>
        </p:spPr>
        <p:txBody>
          <a:bodyPr/>
          <a:lstStyle/>
          <a:p>
            <a:fld id="{6C518A4B-F63C-43AF-93AF-8E56EF8B79BB}" type="slidenum">
              <a:rPr lang="en-US" smtClean="0">
                <a:ea typeface="ＭＳ Ｐゴシック"/>
                <a:cs typeface="ＭＳ Ｐゴシック"/>
              </a:rPr>
              <a:pPr/>
              <a:t>10</a:t>
            </a:fld>
            <a:endParaRPr lang="en-US" smtClean="0">
              <a:ea typeface="ＭＳ Ｐゴシック"/>
              <a:cs typeface="ＭＳ Ｐゴシック"/>
            </a:endParaRPr>
          </a:p>
        </p:txBody>
      </p:sp>
      <p:sp>
        <p:nvSpPr>
          <p:cNvPr id="58370" name="Rectangle 2"/>
          <p:cNvSpPr>
            <a:spLocks noGrp="1" noChangeArrowheads="1"/>
          </p:cNvSpPr>
          <p:nvPr>
            <p:ph type="title"/>
          </p:nvPr>
        </p:nvSpPr>
        <p:spPr/>
        <p:txBody>
          <a:bodyPr/>
          <a:lstStyle/>
          <a:p>
            <a:pPr eaLnBrk="1" hangingPunct="1"/>
            <a:r>
              <a:rPr lang="en-US" smtClean="0"/>
              <a:t>Using fold to Build rev</a:t>
            </a:r>
          </a:p>
        </p:txBody>
      </p:sp>
      <p:sp>
        <p:nvSpPr>
          <p:cNvPr id="171011" name="Rectangle 3"/>
          <p:cNvSpPr>
            <a:spLocks noGrp="1" noChangeArrowheads="1"/>
          </p:cNvSpPr>
          <p:nvPr>
            <p:ph type="body" idx="1"/>
          </p:nvPr>
        </p:nvSpPr>
        <p:spPr/>
        <p:txBody>
          <a:bodyPr/>
          <a:lstStyle/>
          <a:p>
            <a:pPr eaLnBrk="1" hangingPunct="1"/>
            <a:endParaRPr lang="en-US" smtClean="0"/>
          </a:p>
          <a:p>
            <a:pPr eaLnBrk="1" hangingPunct="1"/>
            <a:endParaRPr lang="en-US" smtClean="0"/>
          </a:p>
          <a:p>
            <a:pPr eaLnBrk="1" hangingPunct="1"/>
            <a:r>
              <a:rPr lang="en-US" smtClean="0"/>
              <a:t>Can you build the </a:t>
            </a:r>
            <a:r>
              <a:rPr lang="en-US" smtClean="0">
                <a:solidFill>
                  <a:srgbClr val="0000FF"/>
                </a:solidFill>
              </a:rPr>
              <a:t>reverse</a:t>
            </a:r>
            <a:r>
              <a:rPr lang="en-US" smtClean="0"/>
              <a:t> function with </a:t>
            </a:r>
            <a:r>
              <a:rPr lang="en-US" smtClean="0">
                <a:solidFill>
                  <a:srgbClr val="0000FF"/>
                </a:solidFill>
              </a:rPr>
              <a:t>fold</a:t>
            </a:r>
            <a:r>
              <a:rPr lang="en-US" smtClean="0"/>
              <a:t>?</a:t>
            </a:r>
          </a:p>
          <a:p>
            <a:pPr lvl="1" eaLnBrk="1" hangingPunct="1">
              <a:buFontTx/>
              <a:buNone/>
            </a:pPr>
            <a:r>
              <a:rPr lang="en-US" sz="2000" b="1" smtClean="0">
                <a:solidFill>
                  <a:srgbClr val="0000FF"/>
                </a:solidFill>
                <a:latin typeface="Courier New" pitchFamily="49" charset="0"/>
              </a:rPr>
              <a:t>let prepend (a, x) = x::a</a:t>
            </a:r>
            <a:endParaRPr lang="en-US" sz="2000" smtClean="0"/>
          </a:p>
          <a:p>
            <a:pPr lvl="1" eaLnBrk="1" hangingPunct="1">
              <a:buFontTx/>
              <a:buNone/>
            </a:pPr>
            <a:r>
              <a:rPr lang="en-US" sz="2000" b="1" smtClean="0">
                <a:solidFill>
                  <a:srgbClr val="0000FF"/>
                </a:solidFill>
                <a:latin typeface="Courier New" pitchFamily="49" charset="0"/>
              </a:rPr>
              <a:t>fold (prepend, [], [5; 6; 7; 8]) →</a:t>
            </a:r>
          </a:p>
          <a:p>
            <a:pPr lvl="1" eaLnBrk="1" hangingPunct="1">
              <a:buFontTx/>
              <a:buNone/>
            </a:pPr>
            <a:r>
              <a:rPr lang="en-US" sz="2000" b="1" smtClean="0">
                <a:solidFill>
                  <a:srgbClr val="0000FF"/>
                </a:solidFill>
                <a:latin typeface="Courier New" pitchFamily="49" charset="0"/>
              </a:rPr>
              <a:t>fold (prepend, [5], [6; 7; 8]) →</a:t>
            </a:r>
          </a:p>
          <a:p>
            <a:pPr lvl="1" eaLnBrk="1" hangingPunct="1">
              <a:buFontTx/>
              <a:buNone/>
            </a:pPr>
            <a:r>
              <a:rPr lang="en-US" sz="2000" b="1" smtClean="0">
                <a:solidFill>
                  <a:srgbClr val="0000FF"/>
                </a:solidFill>
                <a:latin typeface="Courier New" pitchFamily="49" charset="0"/>
              </a:rPr>
              <a:t>fold (prepend, [6; 5], [7; 8]) →</a:t>
            </a:r>
          </a:p>
          <a:p>
            <a:pPr lvl="1" eaLnBrk="1" hangingPunct="1">
              <a:buFontTx/>
              <a:buNone/>
            </a:pPr>
            <a:r>
              <a:rPr lang="en-US" sz="2000" b="1" smtClean="0">
                <a:solidFill>
                  <a:srgbClr val="0000FF"/>
                </a:solidFill>
                <a:latin typeface="Courier New" pitchFamily="49" charset="0"/>
              </a:rPr>
              <a:t>fold (prepend, [7; 6; 5], [8]) →</a:t>
            </a:r>
          </a:p>
          <a:p>
            <a:pPr lvl="1" eaLnBrk="1" hangingPunct="1">
              <a:buFontTx/>
              <a:buNone/>
            </a:pPr>
            <a:r>
              <a:rPr lang="en-US" sz="2000" b="1" smtClean="0">
                <a:solidFill>
                  <a:srgbClr val="0000FF"/>
                </a:solidFill>
                <a:latin typeface="Courier New" pitchFamily="49" charset="0"/>
              </a:rPr>
              <a:t>fold (prepend, [8; 7; 6; 5], []) →</a:t>
            </a:r>
          </a:p>
          <a:p>
            <a:pPr lvl="1" eaLnBrk="1" hangingPunct="1">
              <a:buFontTx/>
              <a:buNone/>
            </a:pPr>
            <a:r>
              <a:rPr lang="en-US" sz="2000" b="1" smtClean="0">
                <a:solidFill>
                  <a:srgbClr val="0000FF"/>
                </a:solidFill>
                <a:latin typeface="Courier New" pitchFamily="49" charset="0"/>
              </a:rPr>
              <a:t>[8; 7; 6; 5]</a:t>
            </a:r>
          </a:p>
        </p:txBody>
      </p:sp>
      <p:sp>
        <p:nvSpPr>
          <p:cNvPr id="58372" name="Text Box 4"/>
          <p:cNvSpPr txBox="1">
            <a:spLocks noChangeArrowheads="1"/>
          </p:cNvSpPr>
          <p:nvPr/>
        </p:nvSpPr>
        <p:spPr bwMode="auto">
          <a:xfrm>
            <a:off x="1752600" y="1524000"/>
            <a:ext cx="6096000" cy="92868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rec fold (f, a, l) = match l with</a:t>
            </a:r>
          </a:p>
          <a:p>
            <a:pPr eaLnBrk="0" hangingPunct="0"/>
            <a:r>
              <a:rPr lang="en-US" sz="1800" b="1">
                <a:latin typeface="Courier New" pitchFamily="49" charset="0"/>
              </a:rPr>
              <a:t>    [] -&gt; a</a:t>
            </a:r>
          </a:p>
          <a:p>
            <a:pPr eaLnBrk="0" hangingPunct="0"/>
            <a:r>
              <a:rPr lang="en-US" sz="1800" b="1">
                <a:latin typeface="Courier New" pitchFamily="49" charset="0"/>
              </a:rPr>
              <a:t>  | (h::t) -&gt; fold (f, f (a, h), 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10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101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10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101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10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4"/>
          <p:cNvSpPr>
            <a:spLocks noGrp="1"/>
          </p:cNvSpPr>
          <p:nvPr>
            <p:ph type="sldNum" sz="quarter" idx="11"/>
          </p:nvPr>
        </p:nvSpPr>
        <p:spPr>
          <a:noFill/>
        </p:spPr>
        <p:txBody>
          <a:bodyPr/>
          <a:lstStyle/>
          <a:p>
            <a:fld id="{40FB8178-63B6-4790-ACB1-2248F8BC3673}" type="slidenum">
              <a:rPr lang="en-US" smtClean="0">
                <a:ea typeface="ＭＳ Ｐゴシック"/>
                <a:cs typeface="ＭＳ Ｐゴシック"/>
              </a:rPr>
              <a:pPr/>
              <a:t>11</a:t>
            </a:fld>
            <a:endParaRPr lang="en-US" smtClean="0">
              <a:ea typeface="ＭＳ Ｐゴシック"/>
              <a:cs typeface="ＭＳ Ｐゴシック"/>
            </a:endParaRPr>
          </a:p>
        </p:txBody>
      </p:sp>
      <p:sp>
        <p:nvSpPr>
          <p:cNvPr id="60418" name="Rectangle 2"/>
          <p:cNvSpPr>
            <a:spLocks noGrp="1" noChangeArrowheads="1"/>
          </p:cNvSpPr>
          <p:nvPr>
            <p:ph type="title"/>
          </p:nvPr>
        </p:nvSpPr>
        <p:spPr/>
        <p:txBody>
          <a:bodyPr/>
          <a:lstStyle/>
          <a:p>
            <a:pPr eaLnBrk="1" hangingPunct="1"/>
            <a:r>
              <a:rPr lang="en-US" smtClean="0"/>
              <a:t>The Call Stack in C/Java/etc.</a:t>
            </a:r>
          </a:p>
        </p:txBody>
      </p:sp>
      <p:sp>
        <p:nvSpPr>
          <p:cNvPr id="60419" name="Text Box 4"/>
          <p:cNvSpPr txBox="1">
            <a:spLocks noChangeArrowheads="1"/>
          </p:cNvSpPr>
          <p:nvPr/>
        </p:nvSpPr>
        <p:spPr bwMode="auto">
          <a:xfrm>
            <a:off x="457200" y="1676400"/>
            <a:ext cx="2438400" cy="1190625"/>
          </a:xfrm>
          <a:prstGeom prst="rect">
            <a:avLst/>
          </a:prstGeom>
          <a:solidFill>
            <a:srgbClr val="FFFF00"/>
          </a:solidFill>
          <a:ln w="12700">
            <a:noFill/>
            <a:miter lim="800000"/>
            <a:headEnd/>
            <a:tailEnd/>
          </a:ln>
        </p:spPr>
        <p:txBody>
          <a:bodyPr>
            <a:spAutoFit/>
          </a:bodyPr>
          <a:lstStyle/>
          <a:p>
            <a:pPr eaLnBrk="0" hangingPunct="0"/>
            <a:r>
              <a:rPr lang="en-US" sz="1800" b="1">
                <a:latin typeface="Courier New" pitchFamily="49" charset="0"/>
              </a:rPr>
              <a:t>void f(void) {</a:t>
            </a:r>
          </a:p>
          <a:p>
            <a:pPr eaLnBrk="0" hangingPunct="0"/>
            <a:r>
              <a:rPr lang="en-US" sz="1800" b="1">
                <a:latin typeface="Courier New" pitchFamily="49" charset="0"/>
              </a:rPr>
              <a:t>  int x;</a:t>
            </a:r>
          </a:p>
          <a:p>
            <a:pPr eaLnBrk="0" hangingPunct="0"/>
            <a:r>
              <a:rPr lang="en-US" sz="1800" b="1">
                <a:latin typeface="Courier New" pitchFamily="49" charset="0"/>
              </a:rPr>
              <a:t>  x = g(3);</a:t>
            </a:r>
          </a:p>
          <a:p>
            <a:pPr eaLnBrk="0" hangingPunct="0"/>
            <a:r>
              <a:rPr lang="en-US" sz="1800" b="1">
                <a:latin typeface="Courier New" pitchFamily="49" charset="0"/>
              </a:rPr>
              <a:t>}</a:t>
            </a:r>
          </a:p>
        </p:txBody>
      </p:sp>
      <p:sp>
        <p:nvSpPr>
          <p:cNvPr id="203783" name="Text Box 7"/>
          <p:cNvSpPr txBox="1">
            <a:spLocks noChangeArrowheads="1"/>
          </p:cNvSpPr>
          <p:nvPr/>
        </p:nvSpPr>
        <p:spPr bwMode="auto">
          <a:xfrm>
            <a:off x="5410200" y="1752600"/>
            <a:ext cx="336550" cy="457200"/>
          </a:xfrm>
          <a:prstGeom prst="rect">
            <a:avLst/>
          </a:prstGeom>
          <a:noFill/>
          <a:ln w="9525">
            <a:noFill/>
            <a:miter lim="800000"/>
            <a:headEnd/>
            <a:tailEnd/>
          </a:ln>
        </p:spPr>
        <p:txBody>
          <a:bodyPr wrap="none">
            <a:spAutoFit/>
          </a:bodyPr>
          <a:lstStyle/>
          <a:p>
            <a:pPr eaLnBrk="0" hangingPunct="0"/>
            <a:r>
              <a:rPr lang="en-US"/>
              <a:t>x</a:t>
            </a:r>
          </a:p>
        </p:txBody>
      </p:sp>
      <p:sp>
        <p:nvSpPr>
          <p:cNvPr id="203786" name="Text Box 10"/>
          <p:cNvSpPr txBox="1">
            <a:spLocks noChangeArrowheads="1"/>
          </p:cNvSpPr>
          <p:nvPr/>
        </p:nvSpPr>
        <p:spPr bwMode="auto">
          <a:xfrm>
            <a:off x="5867400" y="1752600"/>
            <a:ext cx="1371600" cy="466725"/>
          </a:xfrm>
          <a:prstGeom prst="rect">
            <a:avLst/>
          </a:prstGeom>
          <a:solidFill>
            <a:srgbClr val="FFFF00"/>
          </a:solidFill>
          <a:ln w="9525">
            <a:solidFill>
              <a:schemeClr val="tx1"/>
            </a:solidFill>
            <a:miter lim="800000"/>
            <a:headEnd/>
            <a:tailEnd/>
          </a:ln>
        </p:spPr>
        <p:txBody>
          <a:bodyPr>
            <a:spAutoFit/>
          </a:bodyPr>
          <a:lstStyle/>
          <a:p>
            <a:pPr algn="ctr" eaLnBrk="0" hangingPunct="0"/>
            <a:r>
              <a:rPr lang="en-US"/>
              <a:t>&lt;junk&gt;</a:t>
            </a:r>
          </a:p>
        </p:txBody>
      </p:sp>
      <p:sp>
        <p:nvSpPr>
          <p:cNvPr id="60422" name="Rectangle 12"/>
          <p:cNvSpPr>
            <a:spLocks noChangeArrowheads="1"/>
          </p:cNvSpPr>
          <p:nvPr/>
        </p:nvSpPr>
        <p:spPr bwMode="auto">
          <a:xfrm>
            <a:off x="457200" y="2819400"/>
            <a:ext cx="2438400" cy="1465263"/>
          </a:xfrm>
          <a:prstGeom prst="rect">
            <a:avLst/>
          </a:prstGeom>
          <a:solidFill>
            <a:srgbClr val="FF9900"/>
          </a:solidFill>
          <a:ln w="9525">
            <a:noFill/>
            <a:miter lim="800000"/>
            <a:headEnd/>
            <a:tailEnd/>
          </a:ln>
        </p:spPr>
        <p:txBody>
          <a:bodyPr>
            <a:spAutoFit/>
          </a:bodyPr>
          <a:lstStyle/>
          <a:p>
            <a:pPr eaLnBrk="0" hangingPunct="0"/>
            <a:r>
              <a:rPr lang="en-US" sz="1800" b="1">
                <a:latin typeface="Courier New" pitchFamily="49" charset="0"/>
              </a:rPr>
              <a:t>int g(int x) {</a:t>
            </a:r>
          </a:p>
          <a:p>
            <a:pPr eaLnBrk="0" hangingPunct="0"/>
            <a:r>
              <a:rPr lang="en-US" sz="1800" b="1">
                <a:latin typeface="Courier New" pitchFamily="49" charset="0"/>
              </a:rPr>
              <a:t>  int y;</a:t>
            </a:r>
          </a:p>
          <a:p>
            <a:pPr eaLnBrk="0" hangingPunct="0"/>
            <a:r>
              <a:rPr lang="en-US" sz="1800" b="1">
                <a:latin typeface="Courier New" pitchFamily="49" charset="0"/>
              </a:rPr>
              <a:t>  y = h(x);</a:t>
            </a:r>
          </a:p>
          <a:p>
            <a:pPr eaLnBrk="0" hangingPunct="0"/>
            <a:r>
              <a:rPr lang="en-US" sz="1800" b="1">
                <a:latin typeface="Courier New" pitchFamily="49" charset="0"/>
              </a:rPr>
              <a:t>  return y;</a:t>
            </a:r>
          </a:p>
          <a:p>
            <a:pPr eaLnBrk="0" hangingPunct="0"/>
            <a:r>
              <a:rPr lang="en-US" sz="1800" b="1">
                <a:latin typeface="Courier New" pitchFamily="49" charset="0"/>
              </a:rPr>
              <a:t>}</a:t>
            </a:r>
          </a:p>
        </p:txBody>
      </p:sp>
      <p:sp>
        <p:nvSpPr>
          <p:cNvPr id="60423" name="Rectangle 13"/>
          <p:cNvSpPr>
            <a:spLocks noChangeArrowheads="1"/>
          </p:cNvSpPr>
          <p:nvPr/>
        </p:nvSpPr>
        <p:spPr bwMode="auto">
          <a:xfrm>
            <a:off x="457200" y="4267200"/>
            <a:ext cx="2438400" cy="915988"/>
          </a:xfrm>
          <a:prstGeom prst="rect">
            <a:avLst/>
          </a:prstGeom>
          <a:solidFill>
            <a:srgbClr val="339966"/>
          </a:solidFill>
          <a:ln w="9525">
            <a:noFill/>
            <a:miter lim="800000"/>
            <a:headEnd/>
            <a:tailEnd/>
          </a:ln>
        </p:spPr>
        <p:txBody>
          <a:bodyPr>
            <a:spAutoFit/>
          </a:bodyPr>
          <a:lstStyle/>
          <a:p>
            <a:pPr eaLnBrk="0" hangingPunct="0"/>
            <a:r>
              <a:rPr lang="en-US" sz="1800" b="1">
                <a:latin typeface="Courier New" pitchFamily="49" charset="0"/>
              </a:rPr>
              <a:t>int h (int z) {</a:t>
            </a:r>
          </a:p>
          <a:p>
            <a:pPr eaLnBrk="0" hangingPunct="0"/>
            <a:r>
              <a:rPr lang="en-US" sz="1800" b="1">
                <a:latin typeface="Courier New" pitchFamily="49" charset="0"/>
              </a:rPr>
              <a:t>  return z + 1;</a:t>
            </a:r>
          </a:p>
          <a:p>
            <a:pPr eaLnBrk="0" hangingPunct="0"/>
            <a:r>
              <a:rPr lang="en-US" sz="1800" b="1">
                <a:latin typeface="Courier New" pitchFamily="49" charset="0"/>
              </a:rPr>
              <a:t>}</a:t>
            </a:r>
          </a:p>
        </p:txBody>
      </p:sp>
      <p:sp>
        <p:nvSpPr>
          <p:cNvPr id="203793" name="Text Box 17"/>
          <p:cNvSpPr txBox="1">
            <a:spLocks noChangeArrowheads="1"/>
          </p:cNvSpPr>
          <p:nvPr/>
        </p:nvSpPr>
        <p:spPr bwMode="auto">
          <a:xfrm>
            <a:off x="5410200" y="2209800"/>
            <a:ext cx="336550" cy="457200"/>
          </a:xfrm>
          <a:prstGeom prst="rect">
            <a:avLst/>
          </a:prstGeom>
          <a:noFill/>
          <a:ln w="9525">
            <a:noFill/>
            <a:miter lim="800000"/>
            <a:headEnd/>
            <a:tailEnd/>
          </a:ln>
        </p:spPr>
        <p:txBody>
          <a:bodyPr wrap="none">
            <a:spAutoFit/>
          </a:bodyPr>
          <a:lstStyle/>
          <a:p>
            <a:pPr eaLnBrk="0" hangingPunct="0"/>
            <a:r>
              <a:rPr lang="en-US"/>
              <a:t>x</a:t>
            </a:r>
          </a:p>
        </p:txBody>
      </p:sp>
      <p:sp>
        <p:nvSpPr>
          <p:cNvPr id="203794" name="Text Box 18"/>
          <p:cNvSpPr txBox="1">
            <a:spLocks noChangeArrowheads="1"/>
          </p:cNvSpPr>
          <p:nvPr/>
        </p:nvSpPr>
        <p:spPr bwMode="auto">
          <a:xfrm>
            <a:off x="5867400" y="2209800"/>
            <a:ext cx="1371600" cy="466725"/>
          </a:xfrm>
          <a:prstGeom prst="rect">
            <a:avLst/>
          </a:prstGeom>
          <a:solidFill>
            <a:srgbClr val="FF9900"/>
          </a:solidFill>
          <a:ln w="9525">
            <a:solidFill>
              <a:schemeClr val="tx1"/>
            </a:solidFill>
            <a:miter lim="800000"/>
            <a:headEnd/>
            <a:tailEnd/>
          </a:ln>
        </p:spPr>
        <p:txBody>
          <a:bodyPr>
            <a:spAutoFit/>
          </a:bodyPr>
          <a:lstStyle/>
          <a:p>
            <a:pPr algn="ctr" eaLnBrk="0" hangingPunct="0"/>
            <a:r>
              <a:rPr lang="en-US"/>
              <a:t>3</a:t>
            </a:r>
          </a:p>
        </p:txBody>
      </p:sp>
      <p:sp>
        <p:nvSpPr>
          <p:cNvPr id="203795" name="Text Box 19"/>
          <p:cNvSpPr txBox="1">
            <a:spLocks noChangeArrowheads="1"/>
          </p:cNvSpPr>
          <p:nvPr/>
        </p:nvSpPr>
        <p:spPr bwMode="auto">
          <a:xfrm>
            <a:off x="5410200" y="2667000"/>
            <a:ext cx="336550" cy="457200"/>
          </a:xfrm>
          <a:prstGeom prst="rect">
            <a:avLst/>
          </a:prstGeom>
          <a:noFill/>
          <a:ln w="9525">
            <a:noFill/>
            <a:miter lim="800000"/>
            <a:headEnd/>
            <a:tailEnd/>
          </a:ln>
        </p:spPr>
        <p:txBody>
          <a:bodyPr wrap="none">
            <a:spAutoFit/>
          </a:bodyPr>
          <a:lstStyle/>
          <a:p>
            <a:pPr eaLnBrk="0" hangingPunct="0"/>
            <a:r>
              <a:rPr lang="en-US"/>
              <a:t>y</a:t>
            </a:r>
          </a:p>
        </p:txBody>
      </p:sp>
      <p:sp>
        <p:nvSpPr>
          <p:cNvPr id="203796" name="Text Box 20"/>
          <p:cNvSpPr txBox="1">
            <a:spLocks noChangeArrowheads="1"/>
          </p:cNvSpPr>
          <p:nvPr/>
        </p:nvSpPr>
        <p:spPr bwMode="auto">
          <a:xfrm>
            <a:off x="5867400" y="2667000"/>
            <a:ext cx="1371600" cy="466725"/>
          </a:xfrm>
          <a:prstGeom prst="rect">
            <a:avLst/>
          </a:prstGeom>
          <a:solidFill>
            <a:srgbClr val="FF9900"/>
          </a:solidFill>
          <a:ln w="9525">
            <a:solidFill>
              <a:schemeClr val="tx1"/>
            </a:solidFill>
            <a:miter lim="800000"/>
            <a:headEnd/>
            <a:tailEnd/>
          </a:ln>
        </p:spPr>
        <p:txBody>
          <a:bodyPr>
            <a:spAutoFit/>
          </a:bodyPr>
          <a:lstStyle/>
          <a:p>
            <a:pPr algn="ctr" eaLnBrk="0" hangingPunct="0"/>
            <a:r>
              <a:rPr lang="en-US"/>
              <a:t>&lt;junk&gt;</a:t>
            </a:r>
          </a:p>
        </p:txBody>
      </p:sp>
      <p:sp>
        <p:nvSpPr>
          <p:cNvPr id="203797" name="Text Box 21"/>
          <p:cNvSpPr txBox="1">
            <a:spLocks noChangeArrowheads="1"/>
          </p:cNvSpPr>
          <p:nvPr/>
        </p:nvSpPr>
        <p:spPr bwMode="auto">
          <a:xfrm>
            <a:off x="5410200" y="3124200"/>
            <a:ext cx="336550" cy="457200"/>
          </a:xfrm>
          <a:prstGeom prst="rect">
            <a:avLst/>
          </a:prstGeom>
          <a:noFill/>
          <a:ln w="9525">
            <a:noFill/>
            <a:miter lim="800000"/>
            <a:headEnd/>
            <a:tailEnd/>
          </a:ln>
        </p:spPr>
        <p:txBody>
          <a:bodyPr wrap="none">
            <a:spAutoFit/>
          </a:bodyPr>
          <a:lstStyle/>
          <a:p>
            <a:pPr eaLnBrk="0" hangingPunct="0"/>
            <a:r>
              <a:rPr lang="en-US"/>
              <a:t>z</a:t>
            </a:r>
          </a:p>
        </p:txBody>
      </p:sp>
      <p:sp>
        <p:nvSpPr>
          <p:cNvPr id="203798" name="Text Box 22"/>
          <p:cNvSpPr txBox="1">
            <a:spLocks noChangeArrowheads="1"/>
          </p:cNvSpPr>
          <p:nvPr/>
        </p:nvSpPr>
        <p:spPr bwMode="auto">
          <a:xfrm>
            <a:off x="5867400" y="3124200"/>
            <a:ext cx="1371600" cy="466725"/>
          </a:xfrm>
          <a:prstGeom prst="rect">
            <a:avLst/>
          </a:prstGeom>
          <a:solidFill>
            <a:srgbClr val="339966"/>
          </a:solidFill>
          <a:ln w="9525">
            <a:solidFill>
              <a:schemeClr val="tx1"/>
            </a:solidFill>
            <a:miter lim="800000"/>
            <a:headEnd/>
            <a:tailEnd/>
          </a:ln>
        </p:spPr>
        <p:txBody>
          <a:bodyPr>
            <a:spAutoFit/>
          </a:bodyPr>
          <a:lstStyle/>
          <a:p>
            <a:pPr algn="ctr" eaLnBrk="0" hangingPunct="0"/>
            <a:r>
              <a:rPr lang="en-US"/>
              <a:t>3</a:t>
            </a:r>
          </a:p>
        </p:txBody>
      </p:sp>
      <p:sp>
        <p:nvSpPr>
          <p:cNvPr id="203799" name="Text Box 23"/>
          <p:cNvSpPr txBox="1">
            <a:spLocks noChangeArrowheads="1"/>
          </p:cNvSpPr>
          <p:nvPr/>
        </p:nvSpPr>
        <p:spPr bwMode="auto">
          <a:xfrm>
            <a:off x="5867400" y="2667000"/>
            <a:ext cx="1371600" cy="466725"/>
          </a:xfrm>
          <a:prstGeom prst="rect">
            <a:avLst/>
          </a:prstGeom>
          <a:solidFill>
            <a:srgbClr val="FF9900"/>
          </a:solidFill>
          <a:ln w="9525">
            <a:solidFill>
              <a:schemeClr val="tx1"/>
            </a:solidFill>
            <a:miter lim="800000"/>
            <a:headEnd/>
            <a:tailEnd/>
          </a:ln>
        </p:spPr>
        <p:txBody>
          <a:bodyPr>
            <a:spAutoFit/>
          </a:bodyPr>
          <a:lstStyle/>
          <a:p>
            <a:pPr algn="ctr" eaLnBrk="0" hangingPunct="0"/>
            <a:r>
              <a:rPr lang="en-US"/>
              <a:t>4</a:t>
            </a:r>
          </a:p>
        </p:txBody>
      </p:sp>
      <p:sp>
        <p:nvSpPr>
          <p:cNvPr id="203800" name="Text Box 24"/>
          <p:cNvSpPr txBox="1">
            <a:spLocks noChangeArrowheads="1"/>
          </p:cNvSpPr>
          <p:nvPr/>
        </p:nvSpPr>
        <p:spPr bwMode="auto">
          <a:xfrm>
            <a:off x="5867400" y="1752600"/>
            <a:ext cx="1371600" cy="466725"/>
          </a:xfrm>
          <a:prstGeom prst="rect">
            <a:avLst/>
          </a:prstGeom>
          <a:solidFill>
            <a:srgbClr val="FFFF00"/>
          </a:solidFill>
          <a:ln w="9525">
            <a:solidFill>
              <a:schemeClr val="tx1"/>
            </a:solidFill>
            <a:miter lim="800000"/>
            <a:headEnd/>
            <a:tailEnd/>
          </a:ln>
        </p:spPr>
        <p:txBody>
          <a:bodyPr>
            <a:spAutoFit/>
          </a:bodyPr>
          <a:lstStyle/>
          <a:p>
            <a:pPr algn="ctr" eaLnBrk="0" hangingPunct="0"/>
            <a:r>
              <a:rPr lang="en-US"/>
              <a:t>4</a:t>
            </a:r>
          </a:p>
        </p:txBody>
      </p:sp>
      <p:sp>
        <p:nvSpPr>
          <p:cNvPr id="60432" name="Rectangle 25"/>
          <p:cNvSpPr>
            <a:spLocks noChangeArrowheads="1"/>
          </p:cNvSpPr>
          <p:nvPr/>
        </p:nvSpPr>
        <p:spPr bwMode="auto">
          <a:xfrm>
            <a:off x="457200" y="5181600"/>
            <a:ext cx="2438400" cy="1190625"/>
          </a:xfrm>
          <a:prstGeom prst="rect">
            <a:avLst/>
          </a:prstGeom>
          <a:solidFill>
            <a:srgbClr val="FF66FF"/>
          </a:solidFill>
          <a:ln w="9525">
            <a:noFill/>
            <a:miter lim="800000"/>
            <a:headEnd/>
            <a:tailEnd/>
          </a:ln>
        </p:spPr>
        <p:txBody>
          <a:bodyPr>
            <a:spAutoFit/>
          </a:bodyPr>
          <a:lstStyle/>
          <a:p>
            <a:pPr eaLnBrk="0" hangingPunct="0"/>
            <a:r>
              <a:rPr lang="en-US" sz="1800" b="1">
                <a:latin typeface="Courier New" pitchFamily="49" charset="0"/>
              </a:rPr>
              <a:t>int main(){</a:t>
            </a:r>
          </a:p>
          <a:p>
            <a:pPr eaLnBrk="0" hangingPunct="0"/>
            <a:r>
              <a:rPr lang="en-US" sz="1800" b="1">
                <a:latin typeface="Courier New" pitchFamily="49" charset="0"/>
              </a:rPr>
              <a:t>  f();</a:t>
            </a:r>
          </a:p>
          <a:p>
            <a:pPr eaLnBrk="0" hangingPunct="0"/>
            <a:r>
              <a:rPr lang="en-US" sz="1800" b="1">
                <a:latin typeface="Courier New" pitchFamily="49" charset="0"/>
              </a:rPr>
              <a:t>  return 0;</a:t>
            </a:r>
          </a:p>
          <a:p>
            <a:pPr eaLnBrk="0" hangingPunct="0"/>
            <a:r>
              <a:rPr lang="en-US" sz="1800" b="1">
                <a:latin typeface="Courier New" pitchFamily="49" charset="0"/>
              </a:rPr>
              <a:t>}</a:t>
            </a:r>
          </a:p>
        </p:txBody>
      </p:sp>
      <p:sp>
        <p:nvSpPr>
          <p:cNvPr id="203803" name="Text Box 27"/>
          <p:cNvSpPr txBox="1">
            <a:spLocks noChangeArrowheads="1"/>
          </p:cNvSpPr>
          <p:nvPr/>
        </p:nvSpPr>
        <p:spPr bwMode="auto">
          <a:xfrm>
            <a:off x="7329488" y="1752600"/>
            <a:ext cx="366712" cy="457200"/>
          </a:xfrm>
          <a:prstGeom prst="rect">
            <a:avLst/>
          </a:prstGeom>
          <a:noFill/>
          <a:ln w="9525">
            <a:noFill/>
            <a:miter lim="800000"/>
            <a:headEnd/>
            <a:tailEnd/>
          </a:ln>
        </p:spPr>
        <p:txBody>
          <a:bodyPr wrap="none">
            <a:spAutoFit/>
          </a:bodyPr>
          <a:lstStyle/>
          <a:p>
            <a:pPr eaLnBrk="0" hangingPunct="0"/>
            <a:r>
              <a:rPr lang="en-US" b="1">
                <a:latin typeface="Courier New" pitchFamily="49" charset="0"/>
              </a:rPr>
              <a:t>f</a:t>
            </a:r>
          </a:p>
        </p:txBody>
      </p:sp>
      <p:sp>
        <p:nvSpPr>
          <p:cNvPr id="203804" name="Text Box 28"/>
          <p:cNvSpPr txBox="1">
            <a:spLocks noChangeArrowheads="1"/>
          </p:cNvSpPr>
          <p:nvPr/>
        </p:nvSpPr>
        <p:spPr bwMode="auto">
          <a:xfrm>
            <a:off x="7329488" y="2362200"/>
            <a:ext cx="366712" cy="457200"/>
          </a:xfrm>
          <a:prstGeom prst="rect">
            <a:avLst/>
          </a:prstGeom>
          <a:noFill/>
          <a:ln w="9525">
            <a:noFill/>
            <a:miter lim="800000"/>
            <a:headEnd/>
            <a:tailEnd/>
          </a:ln>
        </p:spPr>
        <p:txBody>
          <a:bodyPr wrap="none">
            <a:spAutoFit/>
          </a:bodyPr>
          <a:lstStyle/>
          <a:p>
            <a:pPr eaLnBrk="0" hangingPunct="0"/>
            <a:r>
              <a:rPr lang="en-US" b="1">
                <a:latin typeface="Courier New" pitchFamily="49" charset="0"/>
              </a:rPr>
              <a:t>g</a:t>
            </a:r>
          </a:p>
        </p:txBody>
      </p:sp>
      <p:sp>
        <p:nvSpPr>
          <p:cNvPr id="203805" name="Text Box 29"/>
          <p:cNvSpPr txBox="1">
            <a:spLocks noChangeArrowheads="1"/>
          </p:cNvSpPr>
          <p:nvPr/>
        </p:nvSpPr>
        <p:spPr bwMode="auto">
          <a:xfrm>
            <a:off x="7315200" y="3124200"/>
            <a:ext cx="366713" cy="457200"/>
          </a:xfrm>
          <a:prstGeom prst="rect">
            <a:avLst/>
          </a:prstGeom>
          <a:noFill/>
          <a:ln w="9525">
            <a:noFill/>
            <a:miter lim="800000"/>
            <a:headEnd/>
            <a:tailEnd/>
          </a:ln>
        </p:spPr>
        <p:txBody>
          <a:bodyPr wrap="none">
            <a:spAutoFit/>
          </a:bodyPr>
          <a:lstStyle/>
          <a:p>
            <a:pPr eaLnBrk="0" hangingPunct="0"/>
            <a:r>
              <a:rPr lang="en-US" b="1">
                <a:latin typeface="Courier New" pitchFamily="49" charset="0"/>
              </a:rPr>
              <a: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7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37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38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37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379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37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7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38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379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7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38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03798"/>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0379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03805"/>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037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0379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03794"/>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0379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03796"/>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03799"/>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03804"/>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2038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3" grpId="0"/>
      <p:bldP spid="203786" grpId="0" animBg="1"/>
      <p:bldP spid="203793" grpId="0"/>
      <p:bldP spid="203793" grpId="1"/>
      <p:bldP spid="203794" grpId="0" animBg="1"/>
      <p:bldP spid="203794" grpId="1" animBg="1"/>
      <p:bldP spid="203795" grpId="0"/>
      <p:bldP spid="203795" grpId="1"/>
      <p:bldP spid="203796" grpId="0" animBg="1"/>
      <p:bldP spid="203796" grpId="1" animBg="1"/>
      <p:bldP spid="203797" grpId="0"/>
      <p:bldP spid="203797" grpId="1"/>
      <p:bldP spid="203798" grpId="0" animBg="1"/>
      <p:bldP spid="203798" grpId="1" animBg="1"/>
      <p:bldP spid="203799" grpId="0" animBg="1"/>
      <p:bldP spid="203799" grpId="1" animBg="1"/>
      <p:bldP spid="203800" grpId="0" animBg="1"/>
      <p:bldP spid="203803" grpId="0"/>
      <p:bldP spid="203804" grpId="0"/>
      <p:bldP spid="203804" grpId="1"/>
      <p:bldP spid="203805" grpId="0"/>
      <p:bldP spid="203805" grpId="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5" name="Slide Number Placeholder 4"/>
          <p:cNvSpPr>
            <a:spLocks noGrp="1"/>
          </p:cNvSpPr>
          <p:nvPr>
            <p:ph type="sldNum" sz="quarter" idx="11"/>
          </p:nvPr>
        </p:nvSpPr>
        <p:spPr>
          <a:noFill/>
        </p:spPr>
        <p:txBody>
          <a:bodyPr/>
          <a:lstStyle/>
          <a:p>
            <a:fld id="{554A3270-49FF-415E-BB27-B4E0F9CEED1F}" type="slidenum">
              <a:rPr lang="en-US" smtClean="0">
                <a:ea typeface="ＭＳ Ｐゴシック"/>
                <a:cs typeface="ＭＳ Ｐゴシック"/>
              </a:rPr>
              <a:pPr/>
              <a:t>12</a:t>
            </a:fld>
            <a:endParaRPr lang="en-US" smtClean="0">
              <a:ea typeface="ＭＳ Ｐゴシック"/>
              <a:cs typeface="ＭＳ Ｐゴシック"/>
            </a:endParaRPr>
          </a:p>
        </p:txBody>
      </p:sp>
      <p:sp>
        <p:nvSpPr>
          <p:cNvPr id="62466" name="Rectangle 2"/>
          <p:cNvSpPr>
            <a:spLocks noGrp="1" noChangeArrowheads="1"/>
          </p:cNvSpPr>
          <p:nvPr>
            <p:ph type="title"/>
          </p:nvPr>
        </p:nvSpPr>
        <p:spPr/>
        <p:txBody>
          <a:bodyPr/>
          <a:lstStyle/>
          <a:p>
            <a:pPr eaLnBrk="1" hangingPunct="1"/>
            <a:r>
              <a:rPr lang="en-US" smtClean="0"/>
              <a:t>Nested Functions</a:t>
            </a:r>
          </a:p>
        </p:txBody>
      </p:sp>
      <p:sp>
        <p:nvSpPr>
          <p:cNvPr id="176131" name="Rectangle 3"/>
          <p:cNvSpPr>
            <a:spLocks noGrp="1" noChangeArrowheads="1"/>
          </p:cNvSpPr>
          <p:nvPr>
            <p:ph type="body" idx="1"/>
          </p:nvPr>
        </p:nvSpPr>
        <p:spPr/>
        <p:txBody>
          <a:bodyPr/>
          <a:lstStyle/>
          <a:p>
            <a:pPr eaLnBrk="1" hangingPunct="1"/>
            <a:r>
              <a:rPr lang="en-US" smtClean="0"/>
              <a:t>In OCaml, you can define functions anywhere, even inside of other functions</a:t>
            </a:r>
          </a:p>
        </p:txBody>
      </p:sp>
      <p:sp>
        <p:nvSpPr>
          <p:cNvPr id="176132" name="Text Box 4"/>
          <p:cNvSpPr txBox="1">
            <a:spLocks noChangeArrowheads="1"/>
          </p:cNvSpPr>
          <p:nvPr/>
        </p:nvSpPr>
        <p:spPr bwMode="auto">
          <a:xfrm>
            <a:off x="1600200" y="4267200"/>
            <a:ext cx="6096000" cy="1203325"/>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pick_one n =</a:t>
            </a:r>
          </a:p>
          <a:p>
            <a:pPr eaLnBrk="0" hangingPunct="0"/>
            <a:r>
              <a:rPr lang="en-US" sz="1800" b="1">
                <a:latin typeface="Courier New" pitchFamily="49" charset="0"/>
              </a:rPr>
              <a:t>  if n &gt; 0 then (fun x -&gt; x + 1)</a:t>
            </a:r>
          </a:p>
          <a:p>
            <a:pPr eaLnBrk="0" hangingPunct="0"/>
            <a:r>
              <a:rPr lang="en-US" sz="1800" b="1">
                <a:latin typeface="Courier New" pitchFamily="49" charset="0"/>
              </a:rPr>
              <a:t>  else (fun x -&gt; x - 1)</a:t>
            </a:r>
          </a:p>
          <a:p>
            <a:pPr eaLnBrk="0" hangingPunct="0"/>
            <a:r>
              <a:rPr lang="en-US" sz="1800" b="1">
                <a:latin typeface="Courier New" pitchFamily="49" charset="0"/>
              </a:rPr>
              <a:t>(pick_one -5) 6   (* returns 5 *)</a:t>
            </a:r>
          </a:p>
        </p:txBody>
      </p:sp>
      <p:sp>
        <p:nvSpPr>
          <p:cNvPr id="176133" name="Text Box 5"/>
          <p:cNvSpPr txBox="1">
            <a:spLocks noChangeArrowheads="1"/>
          </p:cNvSpPr>
          <p:nvPr/>
        </p:nvSpPr>
        <p:spPr bwMode="auto">
          <a:xfrm>
            <a:off x="1600200" y="2895600"/>
            <a:ext cx="6096000" cy="654050"/>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sum list =</a:t>
            </a:r>
          </a:p>
          <a:p>
            <a:pPr eaLnBrk="0" hangingPunct="0"/>
            <a:r>
              <a:rPr lang="en-US" sz="1800" b="1">
                <a:latin typeface="Courier New" pitchFamily="49" charset="0"/>
              </a:rPr>
              <a:t>  fold ((fun (a, x) -&gt; a + x), 0, list)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1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6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animBg="1"/>
      <p:bldP spid="17613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3" name="Slide Number Placeholder 4"/>
          <p:cNvSpPr>
            <a:spLocks noGrp="1"/>
          </p:cNvSpPr>
          <p:nvPr>
            <p:ph type="sldNum" sz="quarter" idx="11"/>
          </p:nvPr>
        </p:nvSpPr>
        <p:spPr>
          <a:noFill/>
        </p:spPr>
        <p:txBody>
          <a:bodyPr/>
          <a:lstStyle/>
          <a:p>
            <a:fld id="{EBCE741F-CD04-4EAE-AC48-B6FD0A229C91}" type="slidenum">
              <a:rPr lang="en-US" smtClean="0">
                <a:ea typeface="ＭＳ Ｐゴシック"/>
                <a:cs typeface="ＭＳ Ｐゴシック"/>
              </a:rPr>
              <a:pPr/>
              <a:t>13</a:t>
            </a:fld>
            <a:endParaRPr lang="en-US" smtClean="0">
              <a:ea typeface="ＭＳ Ｐゴシック"/>
              <a:cs typeface="ＭＳ Ｐゴシック"/>
            </a:endParaRPr>
          </a:p>
        </p:txBody>
      </p:sp>
      <p:sp>
        <p:nvSpPr>
          <p:cNvPr id="64514" name="Rectangle 2"/>
          <p:cNvSpPr>
            <a:spLocks noGrp="1" noChangeArrowheads="1"/>
          </p:cNvSpPr>
          <p:nvPr>
            <p:ph type="title"/>
          </p:nvPr>
        </p:nvSpPr>
        <p:spPr/>
        <p:txBody>
          <a:bodyPr/>
          <a:lstStyle/>
          <a:p>
            <a:pPr eaLnBrk="1" hangingPunct="1"/>
            <a:r>
              <a:rPr lang="en-US" smtClean="0"/>
              <a:t>Nested Functions (cont’d)</a:t>
            </a:r>
          </a:p>
        </p:txBody>
      </p:sp>
      <p:sp>
        <p:nvSpPr>
          <p:cNvPr id="181251" name="Rectangle 3"/>
          <p:cNvSpPr>
            <a:spLocks noGrp="1" noChangeArrowheads="1"/>
          </p:cNvSpPr>
          <p:nvPr>
            <p:ph type="body" idx="1"/>
          </p:nvPr>
        </p:nvSpPr>
        <p:spPr/>
        <p:txBody>
          <a:bodyPr/>
          <a:lstStyle/>
          <a:p>
            <a:pPr eaLnBrk="1" hangingPunct="1"/>
            <a:r>
              <a:rPr lang="en-US" smtClean="0"/>
              <a:t>You can also use </a:t>
            </a:r>
            <a:r>
              <a:rPr lang="en-US" smtClean="0">
                <a:solidFill>
                  <a:srgbClr val="0000FF"/>
                </a:solidFill>
              </a:rPr>
              <a:t>let</a:t>
            </a:r>
            <a:r>
              <a:rPr lang="en-US" smtClean="0"/>
              <a:t> to define functions inside of other functions</a:t>
            </a:r>
          </a:p>
        </p:txBody>
      </p:sp>
      <p:sp>
        <p:nvSpPr>
          <p:cNvPr id="181252" name="Text Box 4"/>
          <p:cNvSpPr txBox="1">
            <a:spLocks noChangeArrowheads="1"/>
          </p:cNvSpPr>
          <p:nvPr/>
        </p:nvSpPr>
        <p:spPr bwMode="auto">
          <a:xfrm>
            <a:off x="1676400" y="2895600"/>
            <a:ext cx="6096000" cy="92868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sum list =</a:t>
            </a:r>
          </a:p>
          <a:p>
            <a:pPr eaLnBrk="0" hangingPunct="0"/>
            <a:r>
              <a:rPr lang="en-US" sz="1800" b="1">
                <a:latin typeface="Courier New" pitchFamily="49" charset="0"/>
              </a:rPr>
              <a:t>  let add (a, x) = a + x in</a:t>
            </a:r>
          </a:p>
          <a:p>
            <a:pPr eaLnBrk="0" hangingPunct="0"/>
            <a:r>
              <a:rPr lang="en-US" sz="1800" b="1">
                <a:latin typeface="Courier New" pitchFamily="49" charset="0"/>
              </a:rPr>
              <a:t>  fold (add, 0, list)</a:t>
            </a:r>
          </a:p>
        </p:txBody>
      </p:sp>
      <p:sp>
        <p:nvSpPr>
          <p:cNvPr id="181253" name="Text Box 5"/>
          <p:cNvSpPr txBox="1">
            <a:spLocks noChangeArrowheads="1"/>
          </p:cNvSpPr>
          <p:nvPr/>
        </p:nvSpPr>
        <p:spPr bwMode="auto">
          <a:xfrm>
            <a:off x="1676400" y="4343400"/>
            <a:ext cx="6096000" cy="1203325"/>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pick_one n =</a:t>
            </a:r>
          </a:p>
          <a:p>
            <a:pPr eaLnBrk="0" hangingPunct="0"/>
            <a:r>
              <a:rPr lang="en-US" sz="1800" b="1">
                <a:latin typeface="Courier New" pitchFamily="49" charset="0"/>
              </a:rPr>
              <a:t>  let add_one x = x + 1 in</a:t>
            </a:r>
          </a:p>
          <a:p>
            <a:pPr eaLnBrk="0" hangingPunct="0"/>
            <a:r>
              <a:rPr lang="en-US" sz="1800" b="1">
                <a:latin typeface="Courier New" pitchFamily="49" charset="0"/>
              </a:rPr>
              <a:t>  let sub_one x = x - 1 in</a:t>
            </a:r>
          </a:p>
          <a:p>
            <a:pPr eaLnBrk="0" hangingPunct="0"/>
            <a:r>
              <a:rPr lang="en-US" sz="1800" b="1">
                <a:latin typeface="Courier New" pitchFamily="49" charset="0"/>
              </a:rPr>
              <a:t>  if n &gt; 0 then add_one else sub_one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12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1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2" grpId="0" animBg="1"/>
      <p:bldP spid="181253"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1" name="Slide Number Placeholder 4"/>
          <p:cNvSpPr>
            <a:spLocks noGrp="1"/>
          </p:cNvSpPr>
          <p:nvPr>
            <p:ph type="sldNum" sz="quarter" idx="11"/>
          </p:nvPr>
        </p:nvSpPr>
        <p:spPr>
          <a:noFill/>
        </p:spPr>
        <p:txBody>
          <a:bodyPr/>
          <a:lstStyle/>
          <a:p>
            <a:fld id="{82E91A53-4731-4C05-A32C-6B8C4CEFB6DB}" type="slidenum">
              <a:rPr lang="en-US" smtClean="0">
                <a:ea typeface="ＭＳ Ｐゴシック"/>
                <a:cs typeface="ＭＳ Ｐゴシック"/>
              </a:rPr>
              <a:pPr/>
              <a:t>14</a:t>
            </a:fld>
            <a:endParaRPr lang="en-US" smtClean="0">
              <a:ea typeface="ＭＳ Ｐゴシック"/>
              <a:cs typeface="ＭＳ Ｐゴシック"/>
            </a:endParaRPr>
          </a:p>
        </p:txBody>
      </p:sp>
      <p:sp>
        <p:nvSpPr>
          <p:cNvPr id="66562" name="Rectangle 2"/>
          <p:cNvSpPr>
            <a:spLocks noGrp="1" noChangeArrowheads="1"/>
          </p:cNvSpPr>
          <p:nvPr>
            <p:ph type="title"/>
          </p:nvPr>
        </p:nvSpPr>
        <p:spPr/>
        <p:txBody>
          <a:bodyPr/>
          <a:lstStyle/>
          <a:p>
            <a:pPr eaLnBrk="1" hangingPunct="1"/>
            <a:r>
              <a:rPr lang="en-US" smtClean="0"/>
              <a:t>How About This?</a:t>
            </a:r>
          </a:p>
        </p:txBody>
      </p:sp>
      <p:sp>
        <p:nvSpPr>
          <p:cNvPr id="177155" name="Rectangle 3"/>
          <p:cNvSpPr>
            <a:spLocks noGrp="1" noChangeArrowheads="1"/>
          </p:cNvSpPr>
          <p:nvPr>
            <p:ph type="body" idx="1"/>
          </p:nvPr>
        </p:nvSpPr>
        <p:spPr/>
        <p:txBody>
          <a:bodyPr/>
          <a:lstStyle/>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r>
              <a:rPr lang="en-US" smtClean="0"/>
              <a:t>(equivalent to...)</a:t>
            </a:r>
          </a:p>
        </p:txBody>
      </p:sp>
      <p:sp>
        <p:nvSpPr>
          <p:cNvPr id="66564" name="Text Box 4"/>
          <p:cNvSpPr txBox="1">
            <a:spLocks noChangeArrowheads="1"/>
          </p:cNvSpPr>
          <p:nvPr/>
        </p:nvSpPr>
        <p:spPr bwMode="auto">
          <a:xfrm>
            <a:off x="1676400" y="2133600"/>
            <a:ext cx="6096000" cy="928688"/>
          </a:xfrm>
          <a:prstGeom prst="rect">
            <a:avLst/>
          </a:prstGeom>
          <a:noFill/>
          <a:ln w="12700">
            <a:solidFill>
              <a:schemeClr val="tx1"/>
            </a:solidFill>
            <a:miter lim="800000"/>
            <a:headEnd/>
            <a:tailEnd/>
          </a:ln>
        </p:spPr>
        <p:txBody>
          <a:bodyPr>
            <a:spAutoFit/>
          </a:bodyPr>
          <a:lstStyle/>
          <a:p>
            <a:pPr eaLnBrk="0" hangingPunct="0"/>
            <a:r>
              <a:rPr lang="en-US" sz="1800" b="1">
                <a:solidFill>
                  <a:srgbClr val="0000FF"/>
                </a:solidFill>
                <a:latin typeface="Courier New" pitchFamily="49" charset="0"/>
              </a:rPr>
              <a:t>let add_n (n, list) =</a:t>
            </a:r>
          </a:p>
          <a:p>
            <a:pPr eaLnBrk="0" hangingPunct="0"/>
            <a:r>
              <a:rPr lang="en-US" sz="1800" b="1">
                <a:solidFill>
                  <a:srgbClr val="0000FF"/>
                </a:solidFill>
                <a:latin typeface="Courier New" pitchFamily="49" charset="0"/>
              </a:rPr>
              <a:t>  let add x = n + x in</a:t>
            </a:r>
          </a:p>
          <a:p>
            <a:pPr eaLnBrk="0" hangingPunct="0"/>
            <a:r>
              <a:rPr lang="en-US" sz="1800" b="1">
                <a:solidFill>
                  <a:srgbClr val="0000FF"/>
                </a:solidFill>
                <a:latin typeface="Courier New" pitchFamily="49" charset="0"/>
              </a:rPr>
              <a:t>  map (add, list)</a:t>
            </a:r>
          </a:p>
        </p:txBody>
      </p:sp>
      <p:sp>
        <p:nvSpPr>
          <p:cNvPr id="177157" name="Text Box 5"/>
          <p:cNvSpPr txBox="1">
            <a:spLocks noChangeArrowheads="1"/>
          </p:cNvSpPr>
          <p:nvPr/>
        </p:nvSpPr>
        <p:spPr bwMode="auto">
          <a:xfrm>
            <a:off x="4800600" y="3505200"/>
            <a:ext cx="2725738" cy="822325"/>
          </a:xfrm>
          <a:prstGeom prst="rect">
            <a:avLst/>
          </a:prstGeom>
          <a:noFill/>
          <a:ln w="9525">
            <a:noFill/>
            <a:miter lim="800000"/>
            <a:headEnd/>
            <a:tailEnd/>
          </a:ln>
        </p:spPr>
        <p:txBody>
          <a:bodyPr wrap="none">
            <a:spAutoFit/>
          </a:bodyPr>
          <a:lstStyle/>
          <a:p>
            <a:pPr eaLnBrk="0" hangingPunct="0"/>
            <a:r>
              <a:rPr lang="en-US">
                <a:solidFill>
                  <a:srgbClr val="FF0000"/>
                </a:solidFill>
              </a:rPr>
              <a:t>Accessing variable</a:t>
            </a:r>
          </a:p>
          <a:p>
            <a:pPr eaLnBrk="0" hangingPunct="0"/>
            <a:r>
              <a:rPr lang="en-US">
                <a:solidFill>
                  <a:srgbClr val="FF0000"/>
                </a:solidFill>
              </a:rPr>
              <a:t>from outer scope</a:t>
            </a:r>
          </a:p>
        </p:txBody>
      </p:sp>
      <p:sp>
        <p:nvSpPr>
          <p:cNvPr id="177158" name="Line 6"/>
          <p:cNvSpPr>
            <a:spLocks noChangeShapeType="1"/>
          </p:cNvSpPr>
          <p:nvPr/>
        </p:nvSpPr>
        <p:spPr bwMode="auto">
          <a:xfrm flipH="1" flipV="1">
            <a:off x="3886200" y="2743200"/>
            <a:ext cx="914400" cy="838200"/>
          </a:xfrm>
          <a:prstGeom prst="line">
            <a:avLst/>
          </a:prstGeom>
          <a:noFill/>
          <a:ln w="38100">
            <a:solidFill>
              <a:srgbClr val="FF0000"/>
            </a:solidFill>
            <a:round/>
            <a:headEnd/>
            <a:tailEnd type="triangle" w="med" len="med"/>
          </a:ln>
        </p:spPr>
        <p:txBody>
          <a:bodyPr wrap="none" anchor="ctr"/>
          <a:lstStyle/>
          <a:p>
            <a:endParaRPr lang="en-US"/>
          </a:p>
        </p:txBody>
      </p:sp>
      <p:sp>
        <p:nvSpPr>
          <p:cNvPr id="177159" name="Text Box 7"/>
          <p:cNvSpPr txBox="1">
            <a:spLocks noChangeArrowheads="1"/>
          </p:cNvSpPr>
          <p:nvPr/>
        </p:nvSpPr>
        <p:spPr bwMode="auto">
          <a:xfrm>
            <a:off x="1676400" y="4800600"/>
            <a:ext cx="6096000" cy="654050"/>
          </a:xfrm>
          <a:prstGeom prst="rect">
            <a:avLst/>
          </a:prstGeom>
          <a:noFill/>
          <a:ln w="12700">
            <a:solidFill>
              <a:schemeClr val="tx1"/>
            </a:solidFill>
            <a:miter lim="800000"/>
            <a:headEnd/>
            <a:tailEnd/>
          </a:ln>
        </p:spPr>
        <p:txBody>
          <a:bodyPr>
            <a:spAutoFit/>
          </a:bodyPr>
          <a:lstStyle/>
          <a:p>
            <a:pPr eaLnBrk="0" hangingPunct="0"/>
            <a:r>
              <a:rPr lang="en-US" sz="1800" b="1">
                <a:solidFill>
                  <a:srgbClr val="0000FF"/>
                </a:solidFill>
                <a:latin typeface="Courier New" pitchFamily="49" charset="0"/>
              </a:rPr>
              <a:t>let add_n (n, list) =</a:t>
            </a:r>
          </a:p>
          <a:p>
            <a:pPr eaLnBrk="0" hangingPunct="0"/>
            <a:r>
              <a:rPr lang="en-US" sz="1800" b="1">
                <a:solidFill>
                  <a:srgbClr val="0000FF"/>
                </a:solidFill>
                <a:latin typeface="Courier New" pitchFamily="49" charset="0"/>
              </a:rPr>
              <a:t>  map ((fun x -&gt; n + x), list)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1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71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715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7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7" grpId="0"/>
      <p:bldP spid="177158" grpId="0" animBg="1"/>
      <p:bldP spid="17715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09" name="Slide Number Placeholder 4"/>
          <p:cNvSpPr>
            <a:spLocks noGrp="1"/>
          </p:cNvSpPr>
          <p:nvPr>
            <p:ph type="sldNum" sz="quarter" idx="11"/>
          </p:nvPr>
        </p:nvSpPr>
        <p:spPr>
          <a:noFill/>
        </p:spPr>
        <p:txBody>
          <a:bodyPr/>
          <a:lstStyle/>
          <a:p>
            <a:fld id="{BFE2C548-E4A7-4C25-9235-1766F8C4F478}" type="slidenum">
              <a:rPr lang="en-US" smtClean="0">
                <a:ea typeface="ＭＳ Ｐゴシック"/>
                <a:cs typeface="ＭＳ Ｐゴシック"/>
              </a:rPr>
              <a:pPr/>
              <a:t>15</a:t>
            </a:fld>
            <a:endParaRPr lang="en-US" smtClean="0">
              <a:ea typeface="ＭＳ Ｐゴシック"/>
              <a:cs typeface="ＭＳ Ｐゴシック"/>
            </a:endParaRPr>
          </a:p>
        </p:txBody>
      </p:sp>
      <p:sp>
        <p:nvSpPr>
          <p:cNvPr id="68610" name="Rectangle 2"/>
          <p:cNvSpPr>
            <a:spLocks noGrp="1" noChangeArrowheads="1"/>
          </p:cNvSpPr>
          <p:nvPr>
            <p:ph type="title"/>
          </p:nvPr>
        </p:nvSpPr>
        <p:spPr/>
        <p:txBody>
          <a:bodyPr/>
          <a:lstStyle/>
          <a:p>
            <a:pPr eaLnBrk="1" hangingPunct="1"/>
            <a:r>
              <a:rPr lang="en-US" smtClean="0"/>
              <a:t>Consider the Call Stack Again</a:t>
            </a:r>
          </a:p>
        </p:txBody>
      </p:sp>
      <p:sp>
        <p:nvSpPr>
          <p:cNvPr id="205827" name="Rectangle 3"/>
          <p:cNvSpPr>
            <a:spLocks noGrp="1" noChangeArrowheads="1"/>
          </p:cNvSpPr>
          <p:nvPr>
            <p:ph type="body" idx="1"/>
          </p:nvPr>
        </p:nvSpPr>
        <p:spPr>
          <a:xfrm>
            <a:off x="457200" y="4724400"/>
            <a:ext cx="8534400" cy="1676400"/>
          </a:xfrm>
        </p:spPr>
        <p:txBody>
          <a:bodyPr/>
          <a:lstStyle/>
          <a:p>
            <a:pPr eaLnBrk="1" hangingPunct="1"/>
            <a:r>
              <a:rPr lang="en-US" smtClean="0"/>
              <a:t>Uh oh...how does </a:t>
            </a:r>
            <a:r>
              <a:rPr lang="en-US" smtClean="0">
                <a:solidFill>
                  <a:srgbClr val="0000FF"/>
                </a:solidFill>
              </a:rPr>
              <a:t>add</a:t>
            </a:r>
            <a:r>
              <a:rPr lang="en-US" smtClean="0"/>
              <a:t> know the value of </a:t>
            </a:r>
            <a:r>
              <a:rPr lang="en-US" smtClean="0">
                <a:solidFill>
                  <a:srgbClr val="0000FF"/>
                </a:solidFill>
              </a:rPr>
              <a:t>n</a:t>
            </a:r>
            <a:r>
              <a:rPr lang="en-US" smtClean="0"/>
              <a:t>?</a:t>
            </a:r>
          </a:p>
          <a:p>
            <a:pPr lvl="1" eaLnBrk="1" hangingPunct="1"/>
            <a:r>
              <a:rPr lang="en-US" smtClean="0"/>
              <a:t>The </a:t>
            </a:r>
            <a:r>
              <a:rPr lang="en-US" b="1" smtClean="0"/>
              <a:t>wrong</a:t>
            </a:r>
            <a:r>
              <a:rPr lang="en-US" smtClean="0"/>
              <a:t> answer for OCaml: it reads it off the stack</a:t>
            </a:r>
          </a:p>
          <a:p>
            <a:pPr lvl="2" eaLnBrk="1" hangingPunct="1"/>
            <a:r>
              <a:rPr lang="en-US" smtClean="0"/>
              <a:t>The language could do this, but can be confusing (see above)</a:t>
            </a:r>
          </a:p>
          <a:p>
            <a:pPr lvl="1" eaLnBrk="1" hangingPunct="1"/>
            <a:r>
              <a:rPr lang="en-US" smtClean="0"/>
              <a:t>OCaml uses </a:t>
            </a:r>
            <a:r>
              <a:rPr lang="en-US" i="1" smtClean="0"/>
              <a:t>static scoping</a:t>
            </a:r>
            <a:r>
              <a:rPr lang="en-US" smtClean="0"/>
              <a:t> like C, C++, Java, and Ruby</a:t>
            </a:r>
          </a:p>
        </p:txBody>
      </p:sp>
      <p:sp>
        <p:nvSpPr>
          <p:cNvPr id="68612" name="Text Box 4"/>
          <p:cNvSpPr txBox="1">
            <a:spLocks noChangeArrowheads="1"/>
          </p:cNvSpPr>
          <p:nvPr/>
        </p:nvSpPr>
        <p:spPr bwMode="auto">
          <a:xfrm>
            <a:off x="533400" y="2438400"/>
            <a:ext cx="4419600" cy="998538"/>
          </a:xfrm>
          <a:prstGeom prst="rect">
            <a:avLst/>
          </a:prstGeom>
          <a:solidFill>
            <a:srgbClr val="FFFF00"/>
          </a:solidFill>
          <a:ln w="12700">
            <a:noFill/>
            <a:miter lim="800000"/>
            <a:headEnd/>
            <a:tailEnd/>
          </a:ln>
        </p:spPr>
        <p:txBody>
          <a:bodyPr>
            <a:spAutoFit/>
          </a:bodyPr>
          <a:lstStyle/>
          <a:p>
            <a:pPr eaLnBrk="0" hangingPunct="0"/>
            <a:r>
              <a:rPr lang="en-US" sz="1800" b="1">
                <a:latin typeface="Courier New" pitchFamily="49" charset="0"/>
              </a:rPr>
              <a:t>let add_n (n, list) =</a:t>
            </a:r>
          </a:p>
          <a:p>
            <a:pPr eaLnBrk="0" hangingPunct="0"/>
            <a:r>
              <a:rPr lang="en-US" sz="1800" b="1">
                <a:latin typeface="Courier New" pitchFamily="49" charset="0"/>
              </a:rPr>
              <a:t>  </a:t>
            </a:r>
          </a:p>
          <a:p>
            <a:pPr eaLnBrk="0" hangingPunct="0">
              <a:lnSpc>
                <a:spcPct val="130000"/>
              </a:lnSpc>
            </a:pPr>
            <a:r>
              <a:rPr lang="en-US" sz="1800" b="1">
                <a:latin typeface="Courier New" pitchFamily="49" charset="0"/>
              </a:rPr>
              <a:t>  map (add, list)</a:t>
            </a:r>
          </a:p>
        </p:txBody>
      </p:sp>
      <p:sp>
        <p:nvSpPr>
          <p:cNvPr id="68613" name="Rectangle 5"/>
          <p:cNvSpPr>
            <a:spLocks noChangeArrowheads="1"/>
          </p:cNvSpPr>
          <p:nvPr/>
        </p:nvSpPr>
        <p:spPr bwMode="auto">
          <a:xfrm>
            <a:off x="533400" y="1524000"/>
            <a:ext cx="4416425" cy="915988"/>
          </a:xfrm>
          <a:prstGeom prst="rect">
            <a:avLst/>
          </a:prstGeom>
          <a:solidFill>
            <a:srgbClr val="339966"/>
          </a:solidFill>
          <a:ln w="9525">
            <a:noFill/>
            <a:miter lim="800000"/>
            <a:headEnd/>
            <a:tailEnd/>
          </a:ln>
        </p:spPr>
        <p:txBody>
          <a:bodyPr wrap="none">
            <a:spAutoFit/>
          </a:bodyPr>
          <a:lstStyle/>
          <a:p>
            <a:pPr eaLnBrk="0" hangingPunct="0"/>
            <a:r>
              <a:rPr lang="en-US" sz="1800" b="1">
                <a:latin typeface="Courier New" pitchFamily="49" charset="0"/>
              </a:rPr>
              <a:t>let map (f, n) = match n with</a:t>
            </a:r>
          </a:p>
          <a:p>
            <a:pPr eaLnBrk="0" hangingPunct="0"/>
            <a:r>
              <a:rPr lang="en-US" sz="1800" b="1">
                <a:latin typeface="Courier New" pitchFamily="49" charset="0"/>
              </a:rPr>
              <a:t>  [] -&gt; []</a:t>
            </a:r>
          </a:p>
          <a:p>
            <a:pPr eaLnBrk="0" hangingPunct="0"/>
            <a:r>
              <a:rPr lang="en-US" sz="1800" b="1">
                <a:latin typeface="Courier New" pitchFamily="49" charset="0"/>
              </a:rPr>
              <a:t>| (h::t) -&gt; (f h)::(map (f, t))</a:t>
            </a:r>
          </a:p>
        </p:txBody>
      </p:sp>
      <p:sp>
        <p:nvSpPr>
          <p:cNvPr id="68614" name="Rectangle 6"/>
          <p:cNvSpPr>
            <a:spLocks noChangeArrowheads="1"/>
          </p:cNvSpPr>
          <p:nvPr/>
        </p:nvSpPr>
        <p:spPr bwMode="auto">
          <a:xfrm>
            <a:off x="533400" y="3657600"/>
            <a:ext cx="2941831" cy="369332"/>
          </a:xfrm>
          <a:prstGeom prst="rect">
            <a:avLst/>
          </a:prstGeom>
          <a:noFill/>
          <a:ln w="9525">
            <a:noFill/>
            <a:miter lim="800000"/>
            <a:headEnd/>
            <a:tailEnd/>
          </a:ln>
        </p:spPr>
        <p:txBody>
          <a:bodyPr wrap="none">
            <a:spAutoFit/>
          </a:bodyPr>
          <a:lstStyle/>
          <a:p>
            <a:pPr eaLnBrk="0" hangingPunct="0"/>
            <a:r>
              <a:rPr lang="en-US" sz="1800" b="1" dirty="0" err="1" smtClean="0">
                <a:latin typeface="Courier New" pitchFamily="49" charset="0"/>
              </a:rPr>
              <a:t>add_n</a:t>
            </a:r>
            <a:r>
              <a:rPr lang="en-US" sz="1800" b="1" dirty="0" smtClean="0">
                <a:latin typeface="Courier New" pitchFamily="49" charset="0"/>
              </a:rPr>
              <a:t> </a:t>
            </a:r>
            <a:r>
              <a:rPr lang="en-US" sz="1800" b="1" dirty="0">
                <a:latin typeface="Courier New" pitchFamily="49" charset="0"/>
              </a:rPr>
              <a:t>(3, [1; 2; 3])</a:t>
            </a:r>
          </a:p>
        </p:txBody>
      </p:sp>
      <p:sp>
        <p:nvSpPr>
          <p:cNvPr id="68615" name="Rectangle 7"/>
          <p:cNvSpPr>
            <a:spLocks noChangeArrowheads="1"/>
          </p:cNvSpPr>
          <p:nvPr/>
        </p:nvSpPr>
        <p:spPr bwMode="auto">
          <a:xfrm>
            <a:off x="762000" y="2743200"/>
            <a:ext cx="3048000" cy="366713"/>
          </a:xfrm>
          <a:prstGeom prst="rect">
            <a:avLst/>
          </a:prstGeom>
          <a:solidFill>
            <a:srgbClr val="FF6600"/>
          </a:solidFill>
          <a:ln w="9525">
            <a:noFill/>
            <a:miter lim="800000"/>
            <a:headEnd/>
            <a:tailEnd/>
          </a:ln>
        </p:spPr>
        <p:txBody>
          <a:bodyPr>
            <a:spAutoFit/>
          </a:bodyPr>
          <a:lstStyle/>
          <a:p>
            <a:pPr eaLnBrk="0" hangingPunct="0"/>
            <a:r>
              <a:rPr lang="en-US" sz="1800" b="1">
                <a:latin typeface="Courier New" pitchFamily="49" charset="0"/>
              </a:rPr>
              <a:t>let add x = n + x in</a:t>
            </a:r>
          </a:p>
        </p:txBody>
      </p:sp>
      <p:sp>
        <p:nvSpPr>
          <p:cNvPr id="205832" name="Text Box 8"/>
          <p:cNvSpPr txBox="1">
            <a:spLocks noChangeArrowheads="1"/>
          </p:cNvSpPr>
          <p:nvPr/>
        </p:nvSpPr>
        <p:spPr bwMode="auto">
          <a:xfrm>
            <a:off x="5562600" y="1524000"/>
            <a:ext cx="354013" cy="457200"/>
          </a:xfrm>
          <a:prstGeom prst="rect">
            <a:avLst/>
          </a:prstGeom>
          <a:noFill/>
          <a:ln w="9525">
            <a:noFill/>
            <a:miter lim="800000"/>
            <a:headEnd/>
            <a:tailEnd/>
          </a:ln>
        </p:spPr>
        <p:txBody>
          <a:bodyPr wrap="none">
            <a:spAutoFit/>
          </a:bodyPr>
          <a:lstStyle/>
          <a:p>
            <a:pPr eaLnBrk="0" hangingPunct="0"/>
            <a:r>
              <a:rPr lang="en-US"/>
              <a:t>n</a:t>
            </a:r>
          </a:p>
        </p:txBody>
      </p:sp>
      <p:sp>
        <p:nvSpPr>
          <p:cNvPr id="205833" name="Text Box 9"/>
          <p:cNvSpPr txBox="1">
            <a:spLocks noChangeArrowheads="1"/>
          </p:cNvSpPr>
          <p:nvPr/>
        </p:nvSpPr>
        <p:spPr bwMode="auto">
          <a:xfrm>
            <a:off x="6019800" y="1524000"/>
            <a:ext cx="1219200" cy="466725"/>
          </a:xfrm>
          <a:prstGeom prst="rect">
            <a:avLst/>
          </a:prstGeom>
          <a:solidFill>
            <a:srgbClr val="FFFF00"/>
          </a:solidFill>
          <a:ln w="9525">
            <a:solidFill>
              <a:schemeClr val="tx1"/>
            </a:solidFill>
            <a:miter lim="800000"/>
            <a:headEnd/>
            <a:tailEnd/>
          </a:ln>
        </p:spPr>
        <p:txBody>
          <a:bodyPr>
            <a:spAutoFit/>
          </a:bodyPr>
          <a:lstStyle/>
          <a:p>
            <a:pPr algn="ctr" eaLnBrk="0" hangingPunct="0"/>
            <a:r>
              <a:rPr lang="en-US"/>
              <a:t>3</a:t>
            </a:r>
          </a:p>
        </p:txBody>
      </p:sp>
      <p:sp>
        <p:nvSpPr>
          <p:cNvPr id="205834" name="Text Box 10"/>
          <p:cNvSpPr txBox="1">
            <a:spLocks noChangeArrowheads="1"/>
          </p:cNvSpPr>
          <p:nvPr/>
        </p:nvSpPr>
        <p:spPr bwMode="auto">
          <a:xfrm>
            <a:off x="5410200" y="1981200"/>
            <a:ext cx="557213" cy="457200"/>
          </a:xfrm>
          <a:prstGeom prst="rect">
            <a:avLst/>
          </a:prstGeom>
          <a:noFill/>
          <a:ln w="9525">
            <a:noFill/>
            <a:miter lim="800000"/>
            <a:headEnd/>
            <a:tailEnd/>
          </a:ln>
        </p:spPr>
        <p:txBody>
          <a:bodyPr wrap="none">
            <a:spAutoFit/>
          </a:bodyPr>
          <a:lstStyle/>
          <a:p>
            <a:pPr eaLnBrk="0" hangingPunct="0"/>
            <a:r>
              <a:rPr lang="en-US"/>
              <a:t>list</a:t>
            </a:r>
          </a:p>
        </p:txBody>
      </p:sp>
      <p:sp>
        <p:nvSpPr>
          <p:cNvPr id="205835" name="Text Box 11"/>
          <p:cNvSpPr txBox="1">
            <a:spLocks noChangeArrowheads="1"/>
          </p:cNvSpPr>
          <p:nvPr/>
        </p:nvSpPr>
        <p:spPr bwMode="auto">
          <a:xfrm>
            <a:off x="6019800" y="1981200"/>
            <a:ext cx="1219200" cy="466725"/>
          </a:xfrm>
          <a:prstGeom prst="rect">
            <a:avLst/>
          </a:prstGeom>
          <a:solidFill>
            <a:srgbClr val="FFFF00"/>
          </a:solidFill>
          <a:ln w="9525">
            <a:solidFill>
              <a:schemeClr val="tx1"/>
            </a:solidFill>
            <a:miter lim="800000"/>
            <a:headEnd/>
            <a:tailEnd/>
          </a:ln>
        </p:spPr>
        <p:txBody>
          <a:bodyPr>
            <a:spAutoFit/>
          </a:bodyPr>
          <a:lstStyle/>
          <a:p>
            <a:pPr algn="ctr" eaLnBrk="0" hangingPunct="0"/>
            <a:endParaRPr lang="en-US"/>
          </a:p>
        </p:txBody>
      </p:sp>
      <p:sp>
        <p:nvSpPr>
          <p:cNvPr id="205836" name="Line 12"/>
          <p:cNvSpPr>
            <a:spLocks noChangeShapeType="1"/>
          </p:cNvSpPr>
          <p:nvPr/>
        </p:nvSpPr>
        <p:spPr bwMode="auto">
          <a:xfrm>
            <a:off x="6553200" y="2209800"/>
            <a:ext cx="1219200" cy="0"/>
          </a:xfrm>
          <a:prstGeom prst="line">
            <a:avLst/>
          </a:prstGeom>
          <a:noFill/>
          <a:ln w="25400">
            <a:solidFill>
              <a:schemeClr val="tx1"/>
            </a:solidFill>
            <a:round/>
            <a:headEnd/>
            <a:tailEnd type="triangle" w="med" len="med"/>
          </a:ln>
        </p:spPr>
        <p:txBody>
          <a:bodyPr wrap="none" anchor="ctr"/>
          <a:lstStyle/>
          <a:p>
            <a:endParaRPr lang="en-US"/>
          </a:p>
        </p:txBody>
      </p:sp>
      <p:sp>
        <p:nvSpPr>
          <p:cNvPr id="205837" name="Text Box 13"/>
          <p:cNvSpPr txBox="1">
            <a:spLocks noChangeArrowheads="1"/>
          </p:cNvSpPr>
          <p:nvPr/>
        </p:nvSpPr>
        <p:spPr bwMode="auto">
          <a:xfrm>
            <a:off x="7696200" y="1981200"/>
            <a:ext cx="1422400" cy="457200"/>
          </a:xfrm>
          <a:prstGeom prst="rect">
            <a:avLst/>
          </a:prstGeom>
          <a:noFill/>
          <a:ln w="9525">
            <a:noFill/>
            <a:miter lim="800000"/>
            <a:headEnd/>
            <a:tailEnd/>
          </a:ln>
        </p:spPr>
        <p:txBody>
          <a:bodyPr wrap="none">
            <a:spAutoFit/>
          </a:bodyPr>
          <a:lstStyle/>
          <a:p>
            <a:pPr eaLnBrk="0" hangingPunct="0"/>
            <a:r>
              <a:rPr lang="en-US" i="1"/>
              <a:t>elements</a:t>
            </a:r>
          </a:p>
        </p:txBody>
      </p:sp>
      <p:sp>
        <p:nvSpPr>
          <p:cNvPr id="205838" name="Text Box 14"/>
          <p:cNvSpPr txBox="1">
            <a:spLocks noChangeArrowheads="1"/>
          </p:cNvSpPr>
          <p:nvPr/>
        </p:nvSpPr>
        <p:spPr bwMode="auto">
          <a:xfrm>
            <a:off x="5638800" y="2895600"/>
            <a:ext cx="268288" cy="457200"/>
          </a:xfrm>
          <a:prstGeom prst="rect">
            <a:avLst/>
          </a:prstGeom>
          <a:noFill/>
          <a:ln w="9525">
            <a:noFill/>
            <a:miter lim="800000"/>
            <a:headEnd/>
            <a:tailEnd/>
          </a:ln>
        </p:spPr>
        <p:txBody>
          <a:bodyPr wrap="none">
            <a:spAutoFit/>
          </a:bodyPr>
          <a:lstStyle/>
          <a:p>
            <a:pPr eaLnBrk="0" hangingPunct="0"/>
            <a:r>
              <a:rPr lang="en-US"/>
              <a:t>f</a:t>
            </a:r>
          </a:p>
        </p:txBody>
      </p:sp>
      <p:sp>
        <p:nvSpPr>
          <p:cNvPr id="205839" name="Text Box 15"/>
          <p:cNvSpPr txBox="1">
            <a:spLocks noChangeArrowheads="1"/>
          </p:cNvSpPr>
          <p:nvPr/>
        </p:nvSpPr>
        <p:spPr bwMode="auto">
          <a:xfrm>
            <a:off x="6019800" y="2895600"/>
            <a:ext cx="1219200" cy="466725"/>
          </a:xfrm>
          <a:prstGeom prst="rect">
            <a:avLst/>
          </a:prstGeom>
          <a:solidFill>
            <a:srgbClr val="339966"/>
          </a:solidFill>
          <a:ln w="9525">
            <a:solidFill>
              <a:schemeClr val="tx1"/>
            </a:solidFill>
            <a:miter lim="800000"/>
            <a:headEnd/>
            <a:tailEnd/>
          </a:ln>
        </p:spPr>
        <p:txBody>
          <a:bodyPr>
            <a:spAutoFit/>
          </a:bodyPr>
          <a:lstStyle/>
          <a:p>
            <a:pPr algn="ctr" eaLnBrk="0" hangingPunct="0"/>
            <a:endParaRPr lang="en-US"/>
          </a:p>
        </p:txBody>
      </p:sp>
      <p:sp>
        <p:nvSpPr>
          <p:cNvPr id="205841" name="Text Box 17"/>
          <p:cNvSpPr txBox="1">
            <a:spLocks noChangeArrowheads="1"/>
          </p:cNvSpPr>
          <p:nvPr/>
        </p:nvSpPr>
        <p:spPr bwMode="auto">
          <a:xfrm>
            <a:off x="7696200" y="2438400"/>
            <a:ext cx="846138" cy="457200"/>
          </a:xfrm>
          <a:prstGeom prst="rect">
            <a:avLst/>
          </a:prstGeom>
          <a:noFill/>
          <a:ln w="9525">
            <a:noFill/>
            <a:miter lim="800000"/>
            <a:headEnd/>
            <a:tailEnd/>
          </a:ln>
        </p:spPr>
        <p:txBody>
          <a:bodyPr wrap="none">
            <a:spAutoFit/>
          </a:bodyPr>
          <a:lstStyle/>
          <a:p>
            <a:pPr eaLnBrk="0" hangingPunct="0"/>
            <a:r>
              <a:rPr lang="en-US" i="1"/>
              <a:t>code</a:t>
            </a:r>
          </a:p>
        </p:txBody>
      </p:sp>
      <p:sp>
        <p:nvSpPr>
          <p:cNvPr id="205844" name="Text Box 20"/>
          <p:cNvSpPr txBox="1">
            <a:spLocks noChangeArrowheads="1"/>
          </p:cNvSpPr>
          <p:nvPr/>
        </p:nvSpPr>
        <p:spPr bwMode="auto">
          <a:xfrm>
            <a:off x="5562600" y="3352800"/>
            <a:ext cx="354013" cy="457200"/>
          </a:xfrm>
          <a:prstGeom prst="rect">
            <a:avLst/>
          </a:prstGeom>
          <a:noFill/>
          <a:ln w="9525">
            <a:noFill/>
            <a:miter lim="800000"/>
            <a:headEnd/>
            <a:tailEnd/>
          </a:ln>
        </p:spPr>
        <p:txBody>
          <a:bodyPr wrap="none">
            <a:spAutoFit/>
          </a:bodyPr>
          <a:lstStyle/>
          <a:p>
            <a:pPr eaLnBrk="0" hangingPunct="0"/>
            <a:r>
              <a:rPr lang="en-US"/>
              <a:t>n</a:t>
            </a:r>
          </a:p>
        </p:txBody>
      </p:sp>
      <p:sp>
        <p:nvSpPr>
          <p:cNvPr id="205845" name="Text Box 21"/>
          <p:cNvSpPr txBox="1">
            <a:spLocks noChangeArrowheads="1"/>
          </p:cNvSpPr>
          <p:nvPr/>
        </p:nvSpPr>
        <p:spPr bwMode="auto">
          <a:xfrm>
            <a:off x="6019800" y="3352800"/>
            <a:ext cx="1219200" cy="466725"/>
          </a:xfrm>
          <a:prstGeom prst="rect">
            <a:avLst/>
          </a:prstGeom>
          <a:solidFill>
            <a:srgbClr val="339966"/>
          </a:solidFill>
          <a:ln w="9525">
            <a:solidFill>
              <a:schemeClr val="tx1"/>
            </a:solidFill>
            <a:miter lim="800000"/>
            <a:headEnd/>
            <a:tailEnd/>
          </a:ln>
        </p:spPr>
        <p:txBody>
          <a:bodyPr>
            <a:spAutoFit/>
          </a:bodyPr>
          <a:lstStyle/>
          <a:p>
            <a:pPr algn="ctr" eaLnBrk="0" hangingPunct="0"/>
            <a:endParaRPr lang="en-US"/>
          </a:p>
        </p:txBody>
      </p:sp>
      <p:sp>
        <p:nvSpPr>
          <p:cNvPr id="205848" name="Text Box 24"/>
          <p:cNvSpPr txBox="1">
            <a:spLocks noChangeArrowheads="1"/>
          </p:cNvSpPr>
          <p:nvPr/>
        </p:nvSpPr>
        <p:spPr bwMode="auto">
          <a:xfrm>
            <a:off x="5562600" y="3810000"/>
            <a:ext cx="336550" cy="457200"/>
          </a:xfrm>
          <a:prstGeom prst="rect">
            <a:avLst/>
          </a:prstGeom>
          <a:noFill/>
          <a:ln w="9525">
            <a:noFill/>
            <a:miter lim="800000"/>
            <a:headEnd/>
            <a:tailEnd/>
          </a:ln>
        </p:spPr>
        <p:txBody>
          <a:bodyPr wrap="none">
            <a:spAutoFit/>
          </a:bodyPr>
          <a:lstStyle/>
          <a:p>
            <a:pPr eaLnBrk="0" hangingPunct="0"/>
            <a:r>
              <a:rPr lang="en-US"/>
              <a:t>x</a:t>
            </a:r>
          </a:p>
        </p:txBody>
      </p:sp>
      <p:sp>
        <p:nvSpPr>
          <p:cNvPr id="205849" name="Text Box 25"/>
          <p:cNvSpPr txBox="1">
            <a:spLocks noChangeArrowheads="1"/>
          </p:cNvSpPr>
          <p:nvPr/>
        </p:nvSpPr>
        <p:spPr bwMode="auto">
          <a:xfrm>
            <a:off x="6019800" y="3810000"/>
            <a:ext cx="1219200" cy="466725"/>
          </a:xfrm>
          <a:prstGeom prst="rect">
            <a:avLst/>
          </a:prstGeom>
          <a:solidFill>
            <a:srgbClr val="FF6600"/>
          </a:solidFill>
          <a:ln w="9525">
            <a:solidFill>
              <a:schemeClr val="tx1"/>
            </a:solidFill>
            <a:miter lim="800000"/>
            <a:headEnd/>
            <a:tailEnd/>
          </a:ln>
        </p:spPr>
        <p:txBody>
          <a:bodyPr>
            <a:spAutoFit/>
          </a:bodyPr>
          <a:lstStyle/>
          <a:p>
            <a:pPr algn="ctr" eaLnBrk="0" hangingPunct="0"/>
            <a:r>
              <a:rPr lang="en-US"/>
              <a:t>1</a:t>
            </a:r>
          </a:p>
        </p:txBody>
      </p:sp>
      <p:sp>
        <p:nvSpPr>
          <p:cNvPr id="205850" name="Text Box 26"/>
          <p:cNvSpPr txBox="1">
            <a:spLocks noChangeArrowheads="1"/>
          </p:cNvSpPr>
          <p:nvPr/>
        </p:nvSpPr>
        <p:spPr bwMode="auto">
          <a:xfrm>
            <a:off x="6019800" y="2438400"/>
            <a:ext cx="1219200" cy="466725"/>
          </a:xfrm>
          <a:prstGeom prst="rect">
            <a:avLst/>
          </a:prstGeom>
          <a:solidFill>
            <a:srgbClr val="FFFF00"/>
          </a:solidFill>
          <a:ln w="9525">
            <a:solidFill>
              <a:schemeClr val="tx1"/>
            </a:solidFill>
            <a:miter lim="800000"/>
            <a:headEnd/>
            <a:tailEnd/>
          </a:ln>
        </p:spPr>
        <p:txBody>
          <a:bodyPr>
            <a:spAutoFit/>
          </a:bodyPr>
          <a:lstStyle/>
          <a:p>
            <a:pPr algn="ctr" eaLnBrk="0" hangingPunct="0"/>
            <a:endParaRPr lang="en-US"/>
          </a:p>
        </p:txBody>
      </p:sp>
      <p:sp>
        <p:nvSpPr>
          <p:cNvPr id="205846" name="Freeform 22"/>
          <p:cNvSpPr>
            <a:spLocks/>
          </p:cNvSpPr>
          <p:nvPr/>
        </p:nvSpPr>
        <p:spPr bwMode="auto">
          <a:xfrm>
            <a:off x="6553200" y="2209800"/>
            <a:ext cx="1208088" cy="1377950"/>
          </a:xfrm>
          <a:custGeom>
            <a:avLst/>
            <a:gdLst>
              <a:gd name="T0" fmla="*/ 0 w 761"/>
              <a:gd name="T1" fmla="*/ 2147483647 h 868"/>
              <a:gd name="T2" fmla="*/ 2147483647 w 761"/>
              <a:gd name="T3" fmla="*/ 0 h 868"/>
              <a:gd name="T4" fmla="*/ 0 60000 65536"/>
              <a:gd name="T5" fmla="*/ 0 60000 65536"/>
              <a:gd name="T6" fmla="*/ 0 w 761"/>
              <a:gd name="T7" fmla="*/ 0 h 868"/>
              <a:gd name="T8" fmla="*/ 761 w 761"/>
              <a:gd name="T9" fmla="*/ 868 h 868"/>
            </a:gdLst>
            <a:ahLst/>
            <a:cxnLst>
              <a:cxn ang="T4">
                <a:pos x="T0" y="T1"/>
              </a:cxn>
              <a:cxn ang="T5">
                <a:pos x="T2" y="T3"/>
              </a:cxn>
            </a:cxnLst>
            <a:rect l="T6" t="T7" r="T8" b="T9"/>
            <a:pathLst>
              <a:path w="761" h="868">
                <a:moveTo>
                  <a:pt x="0" y="868"/>
                </a:moveTo>
                <a:lnTo>
                  <a:pt x="761" y="0"/>
                </a:lnTo>
              </a:path>
            </a:pathLst>
          </a:custGeom>
          <a:noFill/>
          <a:ln w="25400">
            <a:solidFill>
              <a:schemeClr val="tx1"/>
            </a:solidFill>
            <a:round/>
            <a:headEnd/>
            <a:tailEnd type="triangle" w="med" len="med"/>
          </a:ln>
        </p:spPr>
        <p:txBody>
          <a:bodyPr wrap="none" anchor="ctr"/>
          <a:lstStyle/>
          <a:p>
            <a:endParaRPr lang="en-US"/>
          </a:p>
        </p:txBody>
      </p:sp>
      <p:sp>
        <p:nvSpPr>
          <p:cNvPr id="205840" name="Line 16"/>
          <p:cNvSpPr>
            <a:spLocks noChangeShapeType="1"/>
          </p:cNvSpPr>
          <p:nvPr/>
        </p:nvSpPr>
        <p:spPr bwMode="auto">
          <a:xfrm>
            <a:off x="6553200" y="2667000"/>
            <a:ext cx="1219200" cy="0"/>
          </a:xfrm>
          <a:prstGeom prst="line">
            <a:avLst/>
          </a:prstGeom>
          <a:noFill/>
          <a:ln w="25400">
            <a:solidFill>
              <a:schemeClr val="tx1"/>
            </a:solidFill>
            <a:round/>
            <a:headEnd/>
            <a:tailEnd type="triangle" w="med" len="med"/>
          </a:ln>
        </p:spPr>
        <p:txBody>
          <a:bodyPr wrap="none" anchor="ctr"/>
          <a:lstStyle/>
          <a:p>
            <a:endParaRPr lang="en-US"/>
          </a:p>
        </p:txBody>
      </p:sp>
      <p:sp>
        <p:nvSpPr>
          <p:cNvPr id="205851" name="Text Box 27"/>
          <p:cNvSpPr txBox="1">
            <a:spLocks noChangeArrowheads="1"/>
          </p:cNvSpPr>
          <p:nvPr/>
        </p:nvSpPr>
        <p:spPr bwMode="auto">
          <a:xfrm>
            <a:off x="5257800" y="2438400"/>
            <a:ext cx="693738" cy="457200"/>
          </a:xfrm>
          <a:prstGeom prst="rect">
            <a:avLst/>
          </a:prstGeom>
          <a:noFill/>
          <a:ln w="9525">
            <a:noFill/>
            <a:miter lim="800000"/>
            <a:headEnd/>
            <a:tailEnd/>
          </a:ln>
        </p:spPr>
        <p:txBody>
          <a:bodyPr wrap="none">
            <a:spAutoFit/>
          </a:bodyPr>
          <a:lstStyle/>
          <a:p>
            <a:pPr eaLnBrk="0" hangingPunct="0"/>
            <a:r>
              <a:rPr lang="en-US"/>
              <a:t>add</a:t>
            </a:r>
          </a:p>
        </p:txBody>
      </p:sp>
      <p:sp>
        <p:nvSpPr>
          <p:cNvPr id="205852" name="Freeform 28"/>
          <p:cNvSpPr>
            <a:spLocks/>
          </p:cNvSpPr>
          <p:nvPr/>
        </p:nvSpPr>
        <p:spPr bwMode="auto">
          <a:xfrm>
            <a:off x="6553200" y="2698750"/>
            <a:ext cx="1198563" cy="425450"/>
          </a:xfrm>
          <a:custGeom>
            <a:avLst/>
            <a:gdLst>
              <a:gd name="T0" fmla="*/ 0 w 755"/>
              <a:gd name="T1" fmla="*/ 2147483647 h 268"/>
              <a:gd name="T2" fmla="*/ 2147483647 w 755"/>
              <a:gd name="T3" fmla="*/ 0 h 268"/>
              <a:gd name="T4" fmla="*/ 0 60000 65536"/>
              <a:gd name="T5" fmla="*/ 0 60000 65536"/>
              <a:gd name="T6" fmla="*/ 0 w 755"/>
              <a:gd name="T7" fmla="*/ 0 h 268"/>
              <a:gd name="T8" fmla="*/ 755 w 755"/>
              <a:gd name="T9" fmla="*/ 268 h 268"/>
            </a:gdLst>
            <a:ahLst/>
            <a:cxnLst>
              <a:cxn ang="T4">
                <a:pos x="T0" y="T1"/>
              </a:cxn>
              <a:cxn ang="T5">
                <a:pos x="T2" y="T3"/>
              </a:cxn>
            </a:cxnLst>
            <a:rect l="T6" t="T7" r="T8" b="T9"/>
            <a:pathLst>
              <a:path w="755" h="268">
                <a:moveTo>
                  <a:pt x="0" y="268"/>
                </a:moveTo>
                <a:lnTo>
                  <a:pt x="755" y="0"/>
                </a:lnTo>
              </a:path>
            </a:pathLst>
          </a:custGeom>
          <a:noFill/>
          <a:ln w="25400">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8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8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8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58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58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58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58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58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58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58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58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58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58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58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58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82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827">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582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5827">
                                            <p:txEl>
                                              <p:pRg st="3" end="3"/>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585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58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5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2" grpId="0"/>
      <p:bldP spid="205833" grpId="0" animBg="1"/>
      <p:bldP spid="205834" grpId="0"/>
      <p:bldP spid="205835" grpId="0" animBg="1"/>
      <p:bldP spid="205836" grpId="0" animBg="1"/>
      <p:bldP spid="205837" grpId="0"/>
      <p:bldP spid="205838" grpId="0"/>
      <p:bldP spid="205839" grpId="0" animBg="1"/>
      <p:bldP spid="205841" grpId="0"/>
      <p:bldP spid="205844" grpId="0"/>
      <p:bldP spid="205845" grpId="0" animBg="1"/>
      <p:bldP spid="205848" grpId="0"/>
      <p:bldP spid="205849" grpId="0" animBg="1"/>
      <p:bldP spid="205850" grpId="0" animBg="1"/>
      <p:bldP spid="205846" grpId="0" animBg="1"/>
      <p:bldP spid="205840" grpId="0" animBg="1"/>
      <p:bldP spid="205851" grpId="0"/>
      <p:bldP spid="20585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4"/>
          <p:cNvSpPr>
            <a:spLocks noGrp="1"/>
          </p:cNvSpPr>
          <p:nvPr>
            <p:ph type="sldNum" sz="quarter" idx="11"/>
          </p:nvPr>
        </p:nvSpPr>
        <p:spPr>
          <a:noFill/>
        </p:spPr>
        <p:txBody>
          <a:bodyPr/>
          <a:lstStyle/>
          <a:p>
            <a:fld id="{84C4B2A6-2719-4045-B014-D8F226C71510}" type="slidenum">
              <a:rPr lang="en-US" smtClean="0">
                <a:ea typeface="ＭＳ Ｐゴシック"/>
                <a:cs typeface="ＭＳ Ｐゴシック"/>
              </a:rPr>
              <a:pPr/>
              <a:t>16</a:t>
            </a:fld>
            <a:endParaRPr lang="en-US" smtClean="0">
              <a:ea typeface="ＭＳ Ｐゴシック"/>
              <a:cs typeface="ＭＳ Ｐゴシック"/>
            </a:endParaRPr>
          </a:p>
        </p:txBody>
      </p:sp>
      <p:sp>
        <p:nvSpPr>
          <p:cNvPr id="70658" name="Rectangle 2"/>
          <p:cNvSpPr>
            <a:spLocks noGrp="1" noChangeArrowheads="1"/>
          </p:cNvSpPr>
          <p:nvPr>
            <p:ph type="title"/>
          </p:nvPr>
        </p:nvSpPr>
        <p:spPr/>
        <p:txBody>
          <a:bodyPr/>
          <a:lstStyle/>
          <a:p>
            <a:pPr eaLnBrk="1" hangingPunct="1"/>
            <a:r>
              <a:rPr lang="en-US" smtClean="0"/>
              <a:t>Static Scoping</a:t>
            </a:r>
          </a:p>
        </p:txBody>
      </p:sp>
      <p:sp>
        <p:nvSpPr>
          <p:cNvPr id="70659" name="Rectangle 3"/>
          <p:cNvSpPr>
            <a:spLocks noGrp="1" noChangeArrowheads="1"/>
          </p:cNvSpPr>
          <p:nvPr>
            <p:ph type="body" idx="1"/>
          </p:nvPr>
        </p:nvSpPr>
        <p:spPr/>
        <p:txBody>
          <a:bodyPr/>
          <a:lstStyle/>
          <a:p>
            <a:pPr eaLnBrk="1" hangingPunct="1"/>
            <a:r>
              <a:rPr lang="en-US" dirty="0" smtClean="0"/>
              <a:t>In </a:t>
            </a:r>
            <a:r>
              <a:rPr lang="en-US" i="1" dirty="0" smtClean="0"/>
              <a:t>static </a:t>
            </a:r>
            <a:r>
              <a:rPr lang="en-US" dirty="0" smtClean="0"/>
              <a:t>or </a:t>
            </a:r>
            <a:r>
              <a:rPr lang="en-US" i="1" dirty="0" smtClean="0"/>
              <a:t>lexical scoping</a:t>
            </a:r>
            <a:r>
              <a:rPr lang="en-US" dirty="0" smtClean="0"/>
              <a:t>, (nonlocal) names refer to their nearest binding in the program </a:t>
            </a:r>
            <a:r>
              <a:rPr lang="en-US" dirty="0" smtClean="0"/>
              <a:t>text, going </a:t>
            </a:r>
            <a:r>
              <a:rPr lang="en-US" dirty="0" smtClean="0"/>
              <a:t>from inner to outer scope</a:t>
            </a:r>
          </a:p>
          <a:p>
            <a:pPr lvl="1" eaLnBrk="1" hangingPunct="1"/>
            <a:r>
              <a:rPr lang="en-US" dirty="0" smtClean="0"/>
              <a:t>In our example, </a:t>
            </a:r>
            <a:r>
              <a:rPr lang="en-US" dirty="0" smtClean="0">
                <a:solidFill>
                  <a:srgbClr val="0000FF"/>
                </a:solidFill>
              </a:rPr>
              <a:t>add</a:t>
            </a:r>
            <a:r>
              <a:rPr lang="en-US" dirty="0" smtClean="0"/>
              <a:t> uses </a:t>
            </a:r>
            <a:r>
              <a:rPr lang="en-US" dirty="0" err="1" smtClean="0">
                <a:solidFill>
                  <a:srgbClr val="0000FF"/>
                </a:solidFill>
              </a:rPr>
              <a:t>add_n</a:t>
            </a:r>
            <a:r>
              <a:rPr lang="en-US" dirty="0" err="1" smtClean="0"/>
              <a:t>’s</a:t>
            </a:r>
            <a:r>
              <a:rPr lang="en-US" dirty="0" smtClean="0"/>
              <a:t> </a:t>
            </a:r>
            <a:r>
              <a:rPr lang="en-US" dirty="0" smtClean="0">
                <a:solidFill>
                  <a:srgbClr val="0000FF"/>
                </a:solidFill>
              </a:rPr>
              <a:t>n</a:t>
            </a:r>
            <a:endParaRPr lang="en-US" dirty="0" smtClean="0"/>
          </a:p>
          <a:p>
            <a:pPr lvl="1" eaLnBrk="1" hangingPunct="1"/>
            <a:r>
              <a:rPr lang="en-US" dirty="0" smtClean="0"/>
              <a:t>C example:</a:t>
            </a:r>
          </a:p>
        </p:txBody>
      </p:sp>
      <p:sp>
        <p:nvSpPr>
          <p:cNvPr id="178181" name="Text Box 5"/>
          <p:cNvSpPr txBox="1">
            <a:spLocks noChangeArrowheads="1"/>
          </p:cNvSpPr>
          <p:nvPr/>
        </p:nvSpPr>
        <p:spPr bwMode="auto">
          <a:xfrm>
            <a:off x="1077145" y="3928265"/>
            <a:ext cx="6096000" cy="2862322"/>
          </a:xfrm>
          <a:prstGeom prst="rect">
            <a:avLst/>
          </a:prstGeom>
          <a:noFill/>
          <a:ln w="12700">
            <a:noFill/>
            <a:miter lim="800000"/>
            <a:headEnd/>
            <a:tailEnd/>
          </a:ln>
        </p:spPr>
        <p:txBody>
          <a:bodyPr>
            <a:spAutoFit/>
          </a:bodyPr>
          <a:lstStyle/>
          <a:p>
            <a:pPr eaLnBrk="0" hangingPunct="0"/>
            <a:r>
              <a:rPr lang="en-US" sz="1800" b="1" dirty="0" err="1">
                <a:latin typeface="Courier New" pitchFamily="49" charset="0"/>
              </a:rPr>
              <a:t>int</a:t>
            </a:r>
            <a:r>
              <a:rPr lang="en-US" sz="1800" b="1" dirty="0">
                <a:latin typeface="Courier New" pitchFamily="49" charset="0"/>
              </a:rPr>
              <a:t> x = 1</a:t>
            </a:r>
            <a:r>
              <a:rPr lang="en-US" sz="1800" b="1" dirty="0" smtClean="0">
                <a:latin typeface="Courier New" pitchFamily="49" charset="0"/>
              </a:rPr>
              <a:t>;</a:t>
            </a:r>
          </a:p>
          <a:p>
            <a:pPr eaLnBrk="0" hangingPunct="0"/>
            <a:endParaRPr lang="en-US" sz="1800" b="1" dirty="0">
              <a:latin typeface="Courier New" pitchFamily="49" charset="0"/>
            </a:endParaRPr>
          </a:p>
          <a:p>
            <a:pPr eaLnBrk="0" hangingPunct="0"/>
            <a:r>
              <a:rPr lang="en-US" sz="1800" b="1" dirty="0">
                <a:latin typeface="Courier New" pitchFamily="49" charset="0"/>
              </a:rPr>
              <a:t>void f() </a:t>
            </a:r>
            <a:r>
              <a:rPr lang="en-US" sz="1800" b="1" dirty="0" smtClean="0">
                <a:latin typeface="Courier New" pitchFamily="49" charset="0"/>
              </a:rPr>
              <a:t>{</a:t>
            </a:r>
          </a:p>
          <a:p>
            <a:pPr eaLnBrk="0" hangingPunct="0"/>
            <a:r>
              <a:rPr lang="en-US" sz="1800" b="1" dirty="0">
                <a:latin typeface="Courier New" pitchFamily="49" charset="0"/>
              </a:rPr>
              <a:t> </a:t>
            </a:r>
            <a:r>
              <a:rPr lang="en-US" sz="1800" b="1" dirty="0" smtClean="0">
                <a:latin typeface="Courier New" pitchFamily="49" charset="0"/>
              </a:rPr>
              <a:t> </a:t>
            </a:r>
            <a:r>
              <a:rPr lang="en-US" sz="1800" b="1" dirty="0" smtClean="0">
                <a:latin typeface="Courier New" pitchFamily="49" charset="0"/>
              </a:rPr>
              <a:t>x++;</a:t>
            </a:r>
          </a:p>
          <a:p>
            <a:pPr eaLnBrk="0" hangingPunct="0"/>
            <a:r>
              <a:rPr lang="en-US" sz="1800" b="1" dirty="0" smtClean="0">
                <a:latin typeface="Courier New" pitchFamily="49" charset="0"/>
              </a:rPr>
              <a:t>}</a:t>
            </a:r>
          </a:p>
          <a:p>
            <a:pPr eaLnBrk="0" hangingPunct="0"/>
            <a:endParaRPr lang="en-US" sz="1800" b="1" dirty="0">
              <a:latin typeface="Courier New" pitchFamily="49" charset="0"/>
            </a:endParaRPr>
          </a:p>
          <a:p>
            <a:pPr eaLnBrk="0" hangingPunct="0"/>
            <a:r>
              <a:rPr lang="en-US" sz="1800" b="1" dirty="0">
                <a:latin typeface="Courier New" pitchFamily="49" charset="0"/>
              </a:rPr>
              <a:t>void g() </a:t>
            </a:r>
            <a:r>
              <a:rPr lang="en-US" sz="1800" b="1" dirty="0" smtClean="0">
                <a:latin typeface="Courier New" pitchFamily="49" charset="0"/>
              </a:rPr>
              <a:t>{</a:t>
            </a:r>
          </a:p>
          <a:p>
            <a:pPr eaLnBrk="0" hangingPunct="0"/>
            <a:r>
              <a:rPr lang="en-US" sz="1800" b="1" dirty="0">
                <a:latin typeface="Courier New" pitchFamily="49" charset="0"/>
              </a:rPr>
              <a:t> </a:t>
            </a:r>
            <a:r>
              <a:rPr lang="en-US" sz="1800" b="1" dirty="0" smtClean="0">
                <a:latin typeface="Courier New" pitchFamily="49" charset="0"/>
              </a:rPr>
              <a:t> </a:t>
            </a:r>
            <a:r>
              <a:rPr lang="en-US" sz="1800" b="1" dirty="0" err="1" smtClean="0">
                <a:latin typeface="Courier New" pitchFamily="49" charset="0"/>
              </a:rPr>
              <a:t>int</a:t>
            </a:r>
            <a:r>
              <a:rPr lang="en-US" sz="1800" b="1" dirty="0" smtClean="0">
                <a:latin typeface="Courier New" pitchFamily="49" charset="0"/>
              </a:rPr>
              <a:t> </a:t>
            </a:r>
            <a:r>
              <a:rPr lang="en-US" sz="1800" b="1" dirty="0">
                <a:latin typeface="Courier New" pitchFamily="49" charset="0"/>
              </a:rPr>
              <a:t>x = </a:t>
            </a:r>
            <a:r>
              <a:rPr lang="en-US" sz="1800" b="1" dirty="0" smtClean="0">
                <a:latin typeface="Courier New" pitchFamily="49" charset="0"/>
              </a:rPr>
              <a:t>2;</a:t>
            </a:r>
          </a:p>
          <a:p>
            <a:pPr eaLnBrk="0" hangingPunct="0"/>
            <a:r>
              <a:rPr lang="en-US" sz="1800" b="1" dirty="0">
                <a:latin typeface="Courier New" pitchFamily="49" charset="0"/>
              </a:rPr>
              <a:t> </a:t>
            </a:r>
            <a:r>
              <a:rPr lang="en-US" sz="1800" b="1" dirty="0" smtClean="0">
                <a:latin typeface="Courier New" pitchFamily="49" charset="0"/>
              </a:rPr>
              <a:t> </a:t>
            </a:r>
            <a:r>
              <a:rPr lang="en-US" sz="1800" b="1" dirty="0" smtClean="0">
                <a:latin typeface="Courier New" pitchFamily="49" charset="0"/>
              </a:rPr>
              <a:t>f();</a:t>
            </a:r>
          </a:p>
          <a:p>
            <a:pPr eaLnBrk="0" hangingPunct="0"/>
            <a:r>
              <a:rPr lang="en-US" sz="1800" b="1" dirty="0" smtClean="0">
                <a:latin typeface="Courier New" pitchFamily="49" charset="0"/>
              </a:rPr>
              <a:t>}</a:t>
            </a:r>
            <a:endParaRPr lang="en-US" sz="1800" b="1" dirty="0">
              <a:latin typeface="Courier New" pitchFamily="49" charset="0"/>
            </a:endParaRPr>
          </a:p>
        </p:txBody>
      </p:sp>
      <p:sp>
        <p:nvSpPr>
          <p:cNvPr id="178182" name="Text Box 6"/>
          <p:cNvSpPr txBox="1">
            <a:spLocks noChangeArrowheads="1"/>
          </p:cNvSpPr>
          <p:nvPr/>
        </p:nvSpPr>
        <p:spPr bwMode="auto">
          <a:xfrm>
            <a:off x="3606800" y="3581400"/>
            <a:ext cx="5308600" cy="1187450"/>
          </a:xfrm>
          <a:prstGeom prst="rect">
            <a:avLst/>
          </a:prstGeom>
          <a:noFill/>
          <a:ln w="9525">
            <a:noFill/>
            <a:miter lim="800000"/>
            <a:headEnd/>
            <a:tailEnd/>
          </a:ln>
        </p:spPr>
        <p:txBody>
          <a:bodyPr>
            <a:spAutoFit/>
          </a:bodyPr>
          <a:lstStyle/>
          <a:p>
            <a:pPr eaLnBrk="0" hangingPunct="0"/>
            <a:r>
              <a:rPr lang="en-US">
                <a:solidFill>
                  <a:srgbClr val="FF0000"/>
                </a:solidFill>
              </a:rPr>
              <a:t>Refers to the </a:t>
            </a:r>
            <a:r>
              <a:rPr lang="en-US" b="1">
                <a:solidFill>
                  <a:srgbClr val="FF0000"/>
                </a:solidFill>
                <a:latin typeface="Courier New" pitchFamily="49" charset="0"/>
              </a:rPr>
              <a:t>x</a:t>
            </a:r>
            <a:r>
              <a:rPr lang="en-US">
                <a:solidFill>
                  <a:srgbClr val="FF0000"/>
                </a:solidFill>
              </a:rPr>
              <a:t> at file scope – that’s the nearest </a:t>
            </a:r>
            <a:r>
              <a:rPr lang="en-US" b="1">
                <a:solidFill>
                  <a:srgbClr val="FF0000"/>
                </a:solidFill>
                <a:latin typeface="Courier New" pitchFamily="49" charset="0"/>
              </a:rPr>
              <a:t>x</a:t>
            </a:r>
            <a:r>
              <a:rPr lang="en-US">
                <a:solidFill>
                  <a:srgbClr val="FF0000"/>
                </a:solidFill>
              </a:rPr>
              <a:t> going from inner scope to outer scope in the source code</a:t>
            </a:r>
          </a:p>
        </p:txBody>
      </p:sp>
      <p:sp>
        <p:nvSpPr>
          <p:cNvPr id="178183" name="Line 7"/>
          <p:cNvSpPr>
            <a:spLocks noChangeShapeType="1"/>
          </p:cNvSpPr>
          <p:nvPr/>
        </p:nvSpPr>
        <p:spPr bwMode="auto">
          <a:xfrm flipH="1">
            <a:off x="2075675" y="4191000"/>
            <a:ext cx="1505725" cy="735795"/>
          </a:xfrm>
          <a:prstGeom prst="line">
            <a:avLst/>
          </a:prstGeom>
          <a:noFill/>
          <a:ln w="38100">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1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818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065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2" grpId="0"/>
      <p:bldP spid="178183"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5" name="Slide Number Placeholder 4"/>
          <p:cNvSpPr>
            <a:spLocks noGrp="1"/>
          </p:cNvSpPr>
          <p:nvPr>
            <p:ph type="sldNum" sz="quarter" idx="11"/>
          </p:nvPr>
        </p:nvSpPr>
        <p:spPr>
          <a:noFill/>
        </p:spPr>
        <p:txBody>
          <a:bodyPr/>
          <a:lstStyle/>
          <a:p>
            <a:fld id="{A815CDB2-C8A2-4A8D-A4AF-2E1CF945C642}" type="slidenum">
              <a:rPr lang="en-US" smtClean="0">
                <a:ea typeface="ＭＳ Ｐゴシック"/>
                <a:cs typeface="ＭＳ Ｐゴシック"/>
              </a:rPr>
              <a:pPr/>
              <a:t>17</a:t>
            </a:fld>
            <a:endParaRPr lang="en-US" smtClean="0">
              <a:ea typeface="ＭＳ Ｐゴシック"/>
              <a:cs typeface="ＭＳ Ｐゴシック"/>
            </a:endParaRPr>
          </a:p>
        </p:txBody>
      </p:sp>
      <p:sp>
        <p:nvSpPr>
          <p:cNvPr id="72706" name="Rectangle 2"/>
          <p:cNvSpPr>
            <a:spLocks noGrp="1" noChangeArrowheads="1"/>
          </p:cNvSpPr>
          <p:nvPr>
            <p:ph type="title"/>
          </p:nvPr>
        </p:nvSpPr>
        <p:spPr/>
        <p:txBody>
          <a:bodyPr/>
          <a:lstStyle/>
          <a:p>
            <a:pPr eaLnBrk="1" hangingPunct="1"/>
            <a:r>
              <a:rPr lang="en-US" smtClean="0"/>
              <a:t>Returned Functions</a:t>
            </a:r>
          </a:p>
        </p:txBody>
      </p:sp>
      <p:sp>
        <p:nvSpPr>
          <p:cNvPr id="219139" name="Rectangle 3"/>
          <p:cNvSpPr>
            <a:spLocks noGrp="1" noChangeArrowheads="1"/>
          </p:cNvSpPr>
          <p:nvPr>
            <p:ph type="body" idx="1"/>
          </p:nvPr>
        </p:nvSpPr>
        <p:spPr/>
        <p:txBody>
          <a:bodyPr/>
          <a:lstStyle/>
          <a:p>
            <a:pPr eaLnBrk="1" hangingPunct="1"/>
            <a:r>
              <a:rPr lang="en-US" dirty="0" smtClean="0"/>
              <a:t>As we saw, in </a:t>
            </a:r>
            <a:r>
              <a:rPr lang="en-US" dirty="0" err="1" smtClean="0"/>
              <a:t>OCaml</a:t>
            </a:r>
            <a:r>
              <a:rPr lang="en-US" dirty="0" smtClean="0"/>
              <a:t> a function can return another function as a result</a:t>
            </a:r>
          </a:p>
          <a:p>
            <a:pPr lvl="1" eaLnBrk="1" hangingPunct="1"/>
            <a:r>
              <a:rPr lang="en-US" dirty="0" smtClean="0"/>
              <a:t>So consider the following example</a:t>
            </a:r>
          </a:p>
          <a:p>
            <a:pPr lvl="1" eaLnBrk="1" hangingPunct="1"/>
            <a:endParaRPr lang="en-US" dirty="0" smtClean="0"/>
          </a:p>
          <a:p>
            <a:pPr lvl="1" eaLnBrk="1" hangingPunct="1"/>
            <a:endParaRPr lang="en-US" dirty="0" smtClean="0"/>
          </a:p>
          <a:p>
            <a:pPr lvl="1" eaLnBrk="1" hangingPunct="1"/>
            <a:endParaRPr lang="en-US" dirty="0" smtClean="0"/>
          </a:p>
          <a:p>
            <a:pPr lvl="1" eaLnBrk="1" hangingPunct="1"/>
            <a:r>
              <a:rPr lang="en-US" dirty="0" smtClean="0"/>
              <a:t>When the anonymous function is called, </a:t>
            </a:r>
            <a:r>
              <a:rPr lang="en-US" dirty="0" smtClean="0">
                <a:solidFill>
                  <a:srgbClr val="0000FF"/>
                </a:solidFill>
              </a:rPr>
              <a:t>n</a:t>
            </a:r>
            <a:r>
              <a:rPr lang="en-US" dirty="0" smtClean="0"/>
              <a:t> isn’t even on the stack any more!</a:t>
            </a:r>
          </a:p>
          <a:p>
            <a:pPr lvl="2" eaLnBrk="1" hangingPunct="1"/>
            <a:r>
              <a:rPr lang="en-US" dirty="0" smtClean="0"/>
              <a:t>The language needs some way to keep </a:t>
            </a:r>
            <a:r>
              <a:rPr lang="en-US" dirty="0" smtClean="0">
                <a:solidFill>
                  <a:srgbClr val="0000FF"/>
                </a:solidFill>
              </a:rPr>
              <a:t>n</a:t>
            </a:r>
            <a:r>
              <a:rPr lang="en-US" dirty="0" smtClean="0"/>
              <a:t> around after </a:t>
            </a:r>
            <a:r>
              <a:rPr lang="en-US" dirty="0" err="1" smtClean="0">
                <a:solidFill>
                  <a:srgbClr val="0000FF"/>
                </a:solidFill>
              </a:rPr>
              <a:t>add_n</a:t>
            </a:r>
            <a:r>
              <a:rPr lang="en-US" dirty="0" smtClean="0">
                <a:solidFill>
                  <a:srgbClr val="0000FF"/>
                </a:solidFill>
              </a:rPr>
              <a:t> </a:t>
            </a:r>
            <a:r>
              <a:rPr lang="en-US" dirty="0" smtClean="0"/>
              <a:t>returns</a:t>
            </a:r>
            <a:endParaRPr lang="en-US" dirty="0" smtClean="0"/>
          </a:p>
        </p:txBody>
      </p:sp>
      <p:sp>
        <p:nvSpPr>
          <p:cNvPr id="219140" name="Text Box 4"/>
          <p:cNvSpPr txBox="1">
            <a:spLocks noChangeArrowheads="1"/>
          </p:cNvSpPr>
          <p:nvPr/>
        </p:nvSpPr>
        <p:spPr bwMode="auto">
          <a:xfrm>
            <a:off x="1752600" y="3200400"/>
            <a:ext cx="6096000" cy="654050"/>
          </a:xfrm>
          <a:prstGeom prst="rect">
            <a:avLst/>
          </a:prstGeom>
          <a:noFill/>
          <a:ln w="12700">
            <a:solidFill>
              <a:schemeClr val="tx1"/>
            </a:solidFill>
            <a:miter lim="800000"/>
            <a:headEnd/>
            <a:tailEnd/>
          </a:ln>
        </p:spPr>
        <p:txBody>
          <a:bodyPr>
            <a:spAutoFit/>
          </a:bodyPr>
          <a:lstStyle/>
          <a:p>
            <a:pPr eaLnBrk="0" hangingPunct="0"/>
            <a:r>
              <a:rPr lang="en-US" sz="1800" b="1" dirty="0">
                <a:solidFill>
                  <a:srgbClr val="0000FF"/>
                </a:solidFill>
                <a:latin typeface="Courier New" pitchFamily="49" charset="0"/>
              </a:rPr>
              <a:t>let </a:t>
            </a:r>
            <a:r>
              <a:rPr lang="en-US" sz="1800" b="1" dirty="0" err="1" smtClean="0">
                <a:solidFill>
                  <a:srgbClr val="0000FF"/>
                </a:solidFill>
                <a:latin typeface="Courier New" pitchFamily="49" charset="0"/>
              </a:rPr>
              <a:t>add_n</a:t>
            </a:r>
            <a:r>
              <a:rPr lang="en-US" sz="1800" b="1" dirty="0" smtClean="0">
                <a:solidFill>
                  <a:srgbClr val="0000FF"/>
                </a:solidFill>
                <a:latin typeface="Courier New" pitchFamily="49" charset="0"/>
              </a:rPr>
              <a:t> </a:t>
            </a:r>
            <a:r>
              <a:rPr lang="en-US" sz="1800" b="1" dirty="0">
                <a:solidFill>
                  <a:srgbClr val="0000FF"/>
                </a:solidFill>
                <a:latin typeface="Courier New" pitchFamily="49" charset="0"/>
              </a:rPr>
              <a:t>n = (fun x -&gt; x + n)</a:t>
            </a:r>
          </a:p>
          <a:p>
            <a:pPr eaLnBrk="0" hangingPunct="0"/>
            <a:r>
              <a:rPr lang="en-US" sz="1800" b="1" dirty="0" smtClean="0">
                <a:solidFill>
                  <a:srgbClr val="0000FF"/>
                </a:solidFill>
                <a:latin typeface="Courier New" pitchFamily="49" charset="0"/>
              </a:rPr>
              <a:t>(</a:t>
            </a:r>
            <a:r>
              <a:rPr lang="en-US" sz="1800" b="1" dirty="0" err="1" smtClean="0">
                <a:solidFill>
                  <a:srgbClr val="0000FF"/>
                </a:solidFill>
                <a:latin typeface="Courier New" pitchFamily="49" charset="0"/>
              </a:rPr>
              <a:t>add_n</a:t>
            </a:r>
            <a:r>
              <a:rPr lang="en-US" sz="1800" b="1" dirty="0" smtClean="0">
                <a:solidFill>
                  <a:srgbClr val="0000FF"/>
                </a:solidFill>
                <a:latin typeface="Courier New" pitchFamily="49" charset="0"/>
              </a:rPr>
              <a:t> </a:t>
            </a:r>
            <a:r>
              <a:rPr lang="en-US" sz="1800" b="1" dirty="0">
                <a:solidFill>
                  <a:srgbClr val="0000FF"/>
                </a:solidFill>
                <a:latin typeface="Courier New" pitchFamily="49" charset="0"/>
              </a:rPr>
              <a:t>3) 4  (* returns 7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1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1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913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91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4"/>
          <p:cNvSpPr>
            <a:spLocks noGrp="1"/>
          </p:cNvSpPr>
          <p:nvPr>
            <p:ph type="sldNum" sz="quarter" idx="11"/>
          </p:nvPr>
        </p:nvSpPr>
        <p:spPr>
          <a:noFill/>
        </p:spPr>
        <p:txBody>
          <a:bodyPr/>
          <a:lstStyle/>
          <a:p>
            <a:fld id="{602B70EC-5C3F-420E-A0B8-89F28C0099FF}" type="slidenum">
              <a:rPr lang="en-US" smtClean="0">
                <a:ea typeface="ＭＳ Ｐゴシック"/>
                <a:cs typeface="ＭＳ Ｐゴシック"/>
              </a:rPr>
              <a:pPr/>
              <a:t>18</a:t>
            </a:fld>
            <a:endParaRPr lang="en-US" smtClean="0">
              <a:ea typeface="ＭＳ Ｐゴシック"/>
              <a:cs typeface="ＭＳ Ｐゴシック"/>
            </a:endParaRPr>
          </a:p>
        </p:txBody>
      </p:sp>
      <p:sp>
        <p:nvSpPr>
          <p:cNvPr id="74754" name="Rectangle 2"/>
          <p:cNvSpPr>
            <a:spLocks noGrp="1" noChangeArrowheads="1"/>
          </p:cNvSpPr>
          <p:nvPr>
            <p:ph type="title"/>
          </p:nvPr>
        </p:nvSpPr>
        <p:spPr/>
        <p:txBody>
          <a:bodyPr/>
          <a:lstStyle/>
          <a:p>
            <a:pPr eaLnBrk="1" hangingPunct="1"/>
            <a:r>
              <a:rPr lang="en-US" smtClean="0"/>
              <a:t>Environments and Closures</a:t>
            </a:r>
          </a:p>
        </p:txBody>
      </p:sp>
      <p:sp>
        <p:nvSpPr>
          <p:cNvPr id="74755" name="Rectangle 3"/>
          <p:cNvSpPr>
            <a:spLocks noGrp="1" noChangeArrowheads="1"/>
          </p:cNvSpPr>
          <p:nvPr>
            <p:ph type="body" idx="1"/>
          </p:nvPr>
        </p:nvSpPr>
        <p:spPr/>
        <p:txBody>
          <a:bodyPr/>
          <a:lstStyle/>
          <a:p>
            <a:pPr eaLnBrk="1" hangingPunct="1"/>
            <a:r>
              <a:rPr lang="en-US" smtClean="0"/>
              <a:t>An </a:t>
            </a:r>
            <a:r>
              <a:rPr lang="en-US" i="1" smtClean="0"/>
              <a:t>environment</a:t>
            </a:r>
            <a:r>
              <a:rPr lang="en-US" smtClean="0"/>
              <a:t> is a mapping from variable names to values, just like a stack frame</a:t>
            </a:r>
          </a:p>
          <a:p>
            <a:pPr lvl="1" eaLnBrk="1" hangingPunct="1"/>
            <a:endParaRPr lang="en-US" smtClean="0"/>
          </a:p>
          <a:p>
            <a:pPr eaLnBrk="1" hangingPunct="1"/>
            <a:r>
              <a:rPr lang="en-US" smtClean="0"/>
              <a:t>A </a:t>
            </a:r>
            <a:r>
              <a:rPr lang="en-US" i="1" smtClean="0"/>
              <a:t>closure</a:t>
            </a:r>
            <a:r>
              <a:rPr lang="en-US" smtClean="0"/>
              <a:t> is a pair </a:t>
            </a:r>
            <a:r>
              <a:rPr lang="en-US" smtClean="0">
                <a:solidFill>
                  <a:srgbClr val="0000FF"/>
                </a:solidFill>
              </a:rPr>
              <a:t>(f, e)</a:t>
            </a:r>
            <a:r>
              <a:rPr lang="en-US" smtClean="0"/>
              <a:t> consisting of function code </a:t>
            </a:r>
            <a:r>
              <a:rPr lang="en-US" smtClean="0">
                <a:solidFill>
                  <a:srgbClr val="0000FF"/>
                </a:solidFill>
              </a:rPr>
              <a:t>f</a:t>
            </a:r>
            <a:r>
              <a:rPr lang="en-US" smtClean="0"/>
              <a:t> and an environment </a:t>
            </a:r>
            <a:r>
              <a:rPr lang="en-US" smtClean="0">
                <a:solidFill>
                  <a:srgbClr val="0000FF"/>
                </a:solidFill>
              </a:rPr>
              <a:t>e</a:t>
            </a:r>
            <a:endParaRPr lang="en-US" smtClean="0"/>
          </a:p>
          <a:p>
            <a:pPr eaLnBrk="1" hangingPunct="1"/>
            <a:endParaRPr lang="en-US" smtClean="0"/>
          </a:p>
          <a:p>
            <a:pPr eaLnBrk="1" hangingPunct="1"/>
            <a:r>
              <a:rPr lang="en-US" smtClean="0"/>
              <a:t>When you invoke a closure, </a:t>
            </a:r>
            <a:r>
              <a:rPr lang="en-US" smtClean="0">
                <a:solidFill>
                  <a:srgbClr val="0000FF"/>
                </a:solidFill>
              </a:rPr>
              <a:t>f</a:t>
            </a:r>
            <a:r>
              <a:rPr lang="en-US" smtClean="0"/>
              <a:t> is evaluated using </a:t>
            </a:r>
            <a:r>
              <a:rPr lang="en-US" smtClean="0">
                <a:solidFill>
                  <a:srgbClr val="0000FF"/>
                </a:solidFill>
              </a:rPr>
              <a:t>e</a:t>
            </a:r>
            <a:r>
              <a:rPr lang="en-US" smtClean="0"/>
              <a:t> to look up variable bindings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4"/>
          <p:cNvSpPr>
            <a:spLocks noGrp="1"/>
          </p:cNvSpPr>
          <p:nvPr>
            <p:ph type="sldNum" sz="quarter" idx="11"/>
          </p:nvPr>
        </p:nvSpPr>
        <p:spPr>
          <a:noFill/>
        </p:spPr>
        <p:txBody>
          <a:bodyPr/>
          <a:lstStyle/>
          <a:p>
            <a:fld id="{B5DCC0DC-DF11-4F2D-9089-1B0EBE96FB76}" type="slidenum">
              <a:rPr lang="en-US" smtClean="0">
                <a:ea typeface="ＭＳ Ｐゴシック"/>
                <a:cs typeface="ＭＳ Ｐゴシック"/>
              </a:rPr>
              <a:pPr/>
              <a:t>19</a:t>
            </a:fld>
            <a:endParaRPr lang="en-US" smtClean="0">
              <a:ea typeface="ＭＳ Ｐゴシック"/>
              <a:cs typeface="ＭＳ Ｐゴシック"/>
            </a:endParaRPr>
          </a:p>
        </p:txBody>
      </p:sp>
      <p:sp>
        <p:nvSpPr>
          <p:cNvPr id="76802" name="Rectangle 2"/>
          <p:cNvSpPr>
            <a:spLocks noGrp="1" noChangeArrowheads="1"/>
          </p:cNvSpPr>
          <p:nvPr>
            <p:ph type="title"/>
          </p:nvPr>
        </p:nvSpPr>
        <p:spPr/>
        <p:txBody>
          <a:bodyPr/>
          <a:lstStyle/>
          <a:p>
            <a:pPr eaLnBrk="1" hangingPunct="1"/>
            <a:r>
              <a:rPr lang="en-US" smtClean="0"/>
              <a:t>Example</a:t>
            </a:r>
          </a:p>
        </p:txBody>
      </p:sp>
      <p:sp>
        <p:nvSpPr>
          <p:cNvPr id="76803" name="Text Box 4"/>
          <p:cNvSpPr txBox="1">
            <a:spLocks noChangeArrowheads="1"/>
          </p:cNvSpPr>
          <p:nvPr/>
        </p:nvSpPr>
        <p:spPr bwMode="auto">
          <a:xfrm>
            <a:off x="1676400" y="1676400"/>
            <a:ext cx="6096000" cy="654050"/>
          </a:xfrm>
          <a:prstGeom prst="rect">
            <a:avLst/>
          </a:prstGeom>
          <a:noFill/>
          <a:ln w="12700">
            <a:solidFill>
              <a:schemeClr val="tx1"/>
            </a:solidFill>
            <a:miter lim="800000"/>
            <a:headEnd/>
            <a:tailEnd/>
          </a:ln>
        </p:spPr>
        <p:txBody>
          <a:bodyPr>
            <a:spAutoFit/>
          </a:bodyPr>
          <a:lstStyle/>
          <a:p>
            <a:pPr eaLnBrk="0" hangingPunct="0"/>
            <a:r>
              <a:rPr lang="en-US" sz="1800" b="1">
                <a:solidFill>
                  <a:srgbClr val="0000FF"/>
                </a:solidFill>
                <a:latin typeface="Courier New" pitchFamily="49" charset="0"/>
              </a:rPr>
              <a:t>let add x = (fun y -&gt; x + y)</a:t>
            </a:r>
          </a:p>
          <a:p>
            <a:pPr eaLnBrk="0" hangingPunct="0"/>
            <a:endParaRPr lang="en-US" sz="1800" b="1">
              <a:solidFill>
                <a:srgbClr val="0000FF"/>
              </a:solidFill>
              <a:latin typeface="Courier New" pitchFamily="49" charset="0"/>
            </a:endParaRPr>
          </a:p>
        </p:txBody>
      </p:sp>
      <p:sp>
        <p:nvSpPr>
          <p:cNvPr id="214021" name="Rectangle 5"/>
          <p:cNvSpPr>
            <a:spLocks noChangeArrowheads="1"/>
          </p:cNvSpPr>
          <p:nvPr/>
        </p:nvSpPr>
        <p:spPr bwMode="auto">
          <a:xfrm>
            <a:off x="914400" y="3429000"/>
            <a:ext cx="1419225" cy="366713"/>
          </a:xfrm>
          <a:prstGeom prst="rect">
            <a:avLst/>
          </a:prstGeom>
          <a:noFill/>
          <a:ln w="9525">
            <a:noFill/>
            <a:miter lim="800000"/>
            <a:headEnd/>
            <a:tailEnd/>
          </a:ln>
        </p:spPr>
        <p:txBody>
          <a:bodyPr wrap="none">
            <a:spAutoFit/>
          </a:bodyPr>
          <a:lstStyle/>
          <a:p>
            <a:pPr>
              <a:spcBef>
                <a:spcPct val="20000"/>
              </a:spcBef>
            </a:pPr>
            <a:r>
              <a:rPr lang="en-US" sz="1800" b="1">
                <a:solidFill>
                  <a:srgbClr val="0000FF"/>
                </a:solidFill>
                <a:latin typeface="Courier New" pitchFamily="49" charset="0"/>
              </a:rPr>
              <a:t>(add 3) 4</a:t>
            </a:r>
          </a:p>
        </p:txBody>
      </p:sp>
      <p:sp>
        <p:nvSpPr>
          <p:cNvPr id="214022" name="Rectangle 6"/>
          <p:cNvSpPr>
            <a:spLocks noChangeArrowheads="1"/>
          </p:cNvSpPr>
          <p:nvPr/>
        </p:nvSpPr>
        <p:spPr bwMode="auto">
          <a:xfrm>
            <a:off x="2743200" y="3429000"/>
            <a:ext cx="2058988" cy="366713"/>
          </a:xfrm>
          <a:prstGeom prst="rect">
            <a:avLst/>
          </a:prstGeom>
          <a:noFill/>
          <a:ln w="9525">
            <a:noFill/>
            <a:miter lim="800000"/>
            <a:headEnd/>
            <a:tailEnd/>
          </a:ln>
        </p:spPr>
        <p:txBody>
          <a:bodyPr wrap="none">
            <a:spAutoFit/>
          </a:bodyPr>
          <a:lstStyle/>
          <a:p>
            <a:pPr>
              <a:spcBef>
                <a:spcPct val="20000"/>
              </a:spcBef>
            </a:pPr>
            <a:r>
              <a:rPr lang="en-US" sz="1800" b="1">
                <a:solidFill>
                  <a:srgbClr val="0000FF"/>
                </a:solidFill>
                <a:latin typeface="Courier New" pitchFamily="49" charset="0"/>
              </a:rPr>
              <a:t>→ &lt;closure&gt; 4</a:t>
            </a:r>
          </a:p>
        </p:txBody>
      </p:sp>
      <p:sp>
        <p:nvSpPr>
          <p:cNvPr id="214023" name="Rectangle 7"/>
          <p:cNvSpPr>
            <a:spLocks noChangeArrowheads="1"/>
          </p:cNvSpPr>
          <p:nvPr/>
        </p:nvSpPr>
        <p:spPr bwMode="auto">
          <a:xfrm>
            <a:off x="5105400" y="3427413"/>
            <a:ext cx="1235075" cy="366712"/>
          </a:xfrm>
          <a:prstGeom prst="rect">
            <a:avLst/>
          </a:prstGeom>
          <a:noFill/>
          <a:ln w="9525">
            <a:noFill/>
            <a:miter lim="800000"/>
            <a:headEnd/>
            <a:tailEnd/>
          </a:ln>
        </p:spPr>
        <p:txBody>
          <a:bodyPr wrap="none">
            <a:spAutoFit/>
          </a:bodyPr>
          <a:lstStyle/>
          <a:p>
            <a:pPr>
              <a:spcBef>
                <a:spcPct val="20000"/>
              </a:spcBef>
            </a:pPr>
            <a:r>
              <a:rPr lang="en-US" sz="1800" b="1">
                <a:solidFill>
                  <a:srgbClr val="0000FF"/>
                </a:solidFill>
                <a:latin typeface="Courier New" pitchFamily="49" charset="0"/>
              </a:rPr>
              <a:t>→ 3 + 4</a:t>
            </a:r>
          </a:p>
        </p:txBody>
      </p:sp>
      <p:sp>
        <p:nvSpPr>
          <p:cNvPr id="214024" name="Rectangle 8"/>
          <p:cNvSpPr>
            <a:spLocks noChangeArrowheads="1"/>
          </p:cNvSpPr>
          <p:nvPr/>
        </p:nvSpPr>
        <p:spPr bwMode="auto">
          <a:xfrm>
            <a:off x="6629400" y="3429000"/>
            <a:ext cx="687388" cy="366713"/>
          </a:xfrm>
          <a:prstGeom prst="rect">
            <a:avLst/>
          </a:prstGeom>
          <a:noFill/>
          <a:ln w="9525">
            <a:noFill/>
            <a:miter lim="800000"/>
            <a:headEnd/>
            <a:tailEnd/>
          </a:ln>
        </p:spPr>
        <p:txBody>
          <a:bodyPr wrap="none">
            <a:spAutoFit/>
          </a:bodyPr>
          <a:lstStyle/>
          <a:p>
            <a:pPr>
              <a:spcBef>
                <a:spcPct val="20000"/>
              </a:spcBef>
            </a:pPr>
            <a:r>
              <a:rPr lang="en-US" sz="1800" b="1">
                <a:solidFill>
                  <a:srgbClr val="0000FF"/>
                </a:solidFill>
                <a:latin typeface="Courier New" pitchFamily="49" charset="0"/>
              </a:rPr>
              <a:t>→ 7</a:t>
            </a:r>
          </a:p>
        </p:txBody>
      </p:sp>
      <p:sp>
        <p:nvSpPr>
          <p:cNvPr id="214026" name="Line 10"/>
          <p:cNvSpPr>
            <a:spLocks noChangeShapeType="1"/>
          </p:cNvSpPr>
          <p:nvPr/>
        </p:nvSpPr>
        <p:spPr bwMode="auto">
          <a:xfrm flipH="1">
            <a:off x="3657600" y="3733800"/>
            <a:ext cx="76200" cy="685800"/>
          </a:xfrm>
          <a:prstGeom prst="line">
            <a:avLst/>
          </a:prstGeom>
          <a:noFill/>
          <a:ln w="25400">
            <a:solidFill>
              <a:srgbClr val="0000FF"/>
            </a:solidFill>
            <a:round/>
            <a:headEnd/>
            <a:tailEnd type="triangle" w="med" len="med"/>
          </a:ln>
        </p:spPr>
        <p:txBody>
          <a:bodyPr wrap="none" anchor="ctr"/>
          <a:lstStyle/>
          <a:p>
            <a:endParaRPr lang="en-US"/>
          </a:p>
        </p:txBody>
      </p:sp>
      <p:pic>
        <p:nvPicPr>
          <p:cNvPr id="214029" name="Picture 13" descr="ocaml"/>
          <p:cNvPicPr>
            <a:picLocks noChangeAspect="1" noChangeArrowheads="1"/>
          </p:cNvPicPr>
          <p:nvPr/>
        </p:nvPicPr>
        <p:blipFill>
          <a:blip r:embed="rId3"/>
          <a:srcRect/>
          <a:stretch>
            <a:fillRect/>
          </a:stretch>
        </p:blipFill>
        <p:spPr bwMode="auto">
          <a:xfrm>
            <a:off x="2057400" y="4419600"/>
            <a:ext cx="3455988" cy="1758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40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40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40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40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4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1" grpId="0"/>
      <p:bldP spid="214022" grpId="0"/>
      <p:bldP spid="214023" grpId="0"/>
      <p:bldP spid="214024" grpId="0"/>
      <p:bldP spid="21402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5" name="Slide Number Placeholder 4"/>
          <p:cNvSpPr>
            <a:spLocks noGrp="1"/>
          </p:cNvSpPr>
          <p:nvPr>
            <p:ph type="sldNum" sz="quarter" idx="11"/>
          </p:nvPr>
        </p:nvSpPr>
        <p:spPr>
          <a:noFill/>
        </p:spPr>
        <p:txBody>
          <a:bodyPr/>
          <a:lstStyle/>
          <a:p>
            <a:fld id="{5871634B-00EB-429E-9631-1569725572B9}" type="slidenum">
              <a:rPr lang="en-US" smtClean="0">
                <a:ea typeface="ＭＳ Ｐゴシック"/>
                <a:cs typeface="ＭＳ Ｐゴシック"/>
              </a:rPr>
              <a:pPr/>
              <a:t>2</a:t>
            </a:fld>
            <a:endParaRPr lang="en-US" smtClean="0">
              <a:ea typeface="ＭＳ Ｐゴシック"/>
              <a:cs typeface="ＭＳ Ｐゴシック"/>
            </a:endParaRPr>
          </a:p>
        </p:txBody>
      </p:sp>
      <p:sp>
        <p:nvSpPr>
          <p:cNvPr id="41986" name="Rectangle 2"/>
          <p:cNvSpPr>
            <a:spLocks noGrp="1" noChangeArrowheads="1"/>
          </p:cNvSpPr>
          <p:nvPr>
            <p:ph type="title"/>
          </p:nvPr>
        </p:nvSpPr>
        <p:spPr/>
        <p:txBody>
          <a:bodyPr/>
          <a:lstStyle/>
          <a:p>
            <a:pPr eaLnBrk="1" hangingPunct="1"/>
            <a:r>
              <a:rPr lang="en-US" smtClean="0"/>
              <a:t>The map Function</a:t>
            </a:r>
          </a:p>
        </p:txBody>
      </p:sp>
      <p:sp>
        <p:nvSpPr>
          <p:cNvPr id="144387" name="Rectangle 3"/>
          <p:cNvSpPr>
            <a:spLocks noGrp="1" noChangeArrowheads="1"/>
          </p:cNvSpPr>
          <p:nvPr>
            <p:ph type="body" idx="1"/>
          </p:nvPr>
        </p:nvSpPr>
        <p:spPr>
          <a:xfrm>
            <a:off x="304800" y="1524000"/>
            <a:ext cx="8686800" cy="4876800"/>
          </a:xfrm>
        </p:spPr>
        <p:txBody>
          <a:bodyPr/>
          <a:lstStyle/>
          <a:p>
            <a:pPr eaLnBrk="1" hangingPunct="1"/>
            <a:r>
              <a:rPr lang="en-US" smtClean="0"/>
              <a:t>Let’s write the </a:t>
            </a:r>
            <a:r>
              <a:rPr lang="en-US" smtClean="0">
                <a:solidFill>
                  <a:srgbClr val="0000FF"/>
                </a:solidFill>
              </a:rPr>
              <a:t>map</a:t>
            </a:r>
            <a:r>
              <a:rPr lang="en-US" smtClean="0"/>
              <a:t> function (just like Ruby's </a:t>
            </a:r>
            <a:r>
              <a:rPr lang="en-US" smtClean="0">
                <a:solidFill>
                  <a:srgbClr val="0000FF"/>
                </a:solidFill>
              </a:rPr>
              <a:t>collect</a:t>
            </a:r>
            <a:r>
              <a:rPr lang="en-US" smtClean="0"/>
              <a:t>)</a:t>
            </a:r>
          </a:p>
          <a:p>
            <a:pPr lvl="1" eaLnBrk="1" hangingPunct="1"/>
            <a:r>
              <a:rPr lang="en-US" smtClean="0"/>
              <a:t>takes a function and a list, applies the function to each element of the list, and returns a list of the results</a:t>
            </a:r>
          </a:p>
          <a:p>
            <a:pPr lvl="1" eaLnBrk="1" hangingPunct="1"/>
            <a:endParaRPr lang="en-US" smtClean="0"/>
          </a:p>
          <a:p>
            <a:pPr lvl="1" eaLnBrk="1" hangingPunct="1"/>
            <a:endParaRPr lang="en-US" smtClean="0"/>
          </a:p>
          <a:p>
            <a:pPr lvl="1" eaLnBrk="1" hangingPunct="1"/>
            <a:endParaRPr lang="en-US" smtClean="0"/>
          </a:p>
          <a:p>
            <a:pPr lvl="1" eaLnBrk="1" hangingPunct="1">
              <a:buFontTx/>
              <a:buNone/>
            </a:pPr>
            <a:r>
              <a:rPr lang="en-US" sz="2000" b="1" smtClean="0">
                <a:solidFill>
                  <a:srgbClr val="0000FF"/>
                </a:solidFill>
                <a:latin typeface="Courier New" pitchFamily="49" charset="0"/>
              </a:rPr>
              <a:t>let add_one x = x + 1</a:t>
            </a:r>
          </a:p>
          <a:p>
            <a:pPr lvl="1" eaLnBrk="1" hangingPunct="1">
              <a:buFontTx/>
              <a:buNone/>
            </a:pPr>
            <a:r>
              <a:rPr lang="en-US" sz="2000" b="1" smtClean="0">
                <a:solidFill>
                  <a:srgbClr val="0000FF"/>
                </a:solidFill>
                <a:latin typeface="Courier New" pitchFamily="49" charset="0"/>
              </a:rPr>
              <a:t>let negate x = -x</a:t>
            </a:r>
          </a:p>
          <a:p>
            <a:pPr lvl="1" eaLnBrk="1" hangingPunct="1">
              <a:buFontTx/>
              <a:buNone/>
            </a:pPr>
            <a:r>
              <a:rPr lang="en-US" sz="2000" b="1" smtClean="0">
                <a:solidFill>
                  <a:srgbClr val="0000FF"/>
                </a:solidFill>
                <a:latin typeface="Courier New" pitchFamily="49" charset="0"/>
              </a:rPr>
              <a:t>map (add_one, [1; 2; 3])</a:t>
            </a:r>
          </a:p>
          <a:p>
            <a:pPr lvl="1" eaLnBrk="1" hangingPunct="1">
              <a:buFontTx/>
              <a:buNone/>
            </a:pPr>
            <a:r>
              <a:rPr lang="en-US" sz="2000" b="1" smtClean="0">
                <a:solidFill>
                  <a:srgbClr val="0000FF"/>
                </a:solidFill>
                <a:latin typeface="Courier New" pitchFamily="49" charset="0"/>
              </a:rPr>
              <a:t>map (negate, [9; -5; 0])</a:t>
            </a:r>
          </a:p>
          <a:p>
            <a:pPr eaLnBrk="1" hangingPunct="1">
              <a:spcBef>
                <a:spcPct val="50000"/>
              </a:spcBef>
            </a:pPr>
            <a:r>
              <a:rPr lang="en-US" smtClean="0"/>
              <a:t>Type of</a:t>
            </a:r>
            <a:r>
              <a:rPr lang="en-US" smtClean="0">
                <a:solidFill>
                  <a:srgbClr val="0000FF"/>
                </a:solidFill>
              </a:rPr>
              <a:t> </a:t>
            </a:r>
            <a:r>
              <a:rPr lang="en-US" b="1" smtClean="0">
                <a:solidFill>
                  <a:srgbClr val="0000FF"/>
                </a:solidFill>
                <a:latin typeface="Courier New" pitchFamily="49" charset="0"/>
              </a:rPr>
              <a:t>map</a:t>
            </a:r>
            <a:r>
              <a:rPr lang="en-US" smtClean="0">
                <a:solidFill>
                  <a:srgbClr val="0000FF"/>
                </a:solidFill>
              </a:rPr>
              <a:t>?</a:t>
            </a:r>
          </a:p>
        </p:txBody>
      </p:sp>
      <p:sp>
        <p:nvSpPr>
          <p:cNvPr id="144388" name="Text Box 4"/>
          <p:cNvSpPr txBox="1">
            <a:spLocks noChangeArrowheads="1"/>
          </p:cNvSpPr>
          <p:nvPr/>
        </p:nvSpPr>
        <p:spPr bwMode="auto">
          <a:xfrm>
            <a:off x="1600200" y="2971800"/>
            <a:ext cx="6096000" cy="92868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rec map (f, l) = match l with</a:t>
            </a:r>
          </a:p>
          <a:p>
            <a:pPr eaLnBrk="0" hangingPunct="0"/>
            <a:r>
              <a:rPr lang="en-US" sz="1800" b="1">
                <a:latin typeface="Courier New" pitchFamily="49" charset="0"/>
              </a:rPr>
              <a:t>    [] -&gt; []</a:t>
            </a:r>
          </a:p>
          <a:p>
            <a:pPr eaLnBrk="0" hangingPunct="0"/>
            <a:r>
              <a:rPr lang="en-US" sz="1800" b="1">
                <a:latin typeface="Courier New" pitchFamily="49" charset="0"/>
              </a:rPr>
              <a:t>  | (h::t) -&gt; (f h)::(map (f, 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44388">
                                            <p:bg/>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44388">
                                            <p:txEl>
                                              <p:pRg st="0" end="0"/>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44388">
                                            <p:txEl>
                                              <p:pRg st="1" end="1"/>
                                            </p:txEl>
                                          </p:spTgt>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4438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438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438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4387">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438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43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1" build="allAtOnce"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4"/>
          <p:cNvSpPr>
            <a:spLocks noGrp="1"/>
          </p:cNvSpPr>
          <p:nvPr>
            <p:ph type="sldNum" sz="quarter" idx="11"/>
          </p:nvPr>
        </p:nvSpPr>
        <p:spPr>
          <a:noFill/>
        </p:spPr>
        <p:txBody>
          <a:bodyPr/>
          <a:lstStyle/>
          <a:p>
            <a:fld id="{3D1F01BA-EF11-4AF6-A586-4C2E8F558ED2}" type="slidenum">
              <a:rPr lang="en-US" smtClean="0">
                <a:ea typeface="ＭＳ Ｐゴシック"/>
                <a:cs typeface="ＭＳ Ｐゴシック"/>
              </a:rPr>
              <a:pPr/>
              <a:t>20</a:t>
            </a:fld>
            <a:endParaRPr lang="en-US" smtClean="0">
              <a:ea typeface="ＭＳ Ｐゴシック"/>
              <a:cs typeface="ＭＳ Ｐゴシック"/>
            </a:endParaRPr>
          </a:p>
        </p:txBody>
      </p:sp>
      <p:sp>
        <p:nvSpPr>
          <p:cNvPr id="78850" name="Rectangle 2"/>
          <p:cNvSpPr>
            <a:spLocks noGrp="1" noChangeArrowheads="1"/>
          </p:cNvSpPr>
          <p:nvPr>
            <p:ph type="title"/>
          </p:nvPr>
        </p:nvSpPr>
        <p:spPr/>
        <p:txBody>
          <a:bodyPr/>
          <a:lstStyle/>
          <a:p>
            <a:pPr eaLnBrk="1" hangingPunct="1"/>
            <a:r>
              <a:rPr lang="en-US" smtClean="0"/>
              <a:t>Another Example</a:t>
            </a:r>
          </a:p>
        </p:txBody>
      </p:sp>
      <p:sp>
        <p:nvSpPr>
          <p:cNvPr id="78851" name="Text Box 4"/>
          <p:cNvSpPr txBox="1">
            <a:spLocks noChangeArrowheads="1"/>
          </p:cNvSpPr>
          <p:nvPr/>
        </p:nvSpPr>
        <p:spPr bwMode="auto">
          <a:xfrm>
            <a:off x="1676400" y="1676400"/>
            <a:ext cx="6096000" cy="928688"/>
          </a:xfrm>
          <a:prstGeom prst="rect">
            <a:avLst/>
          </a:prstGeom>
          <a:noFill/>
          <a:ln w="12700">
            <a:solidFill>
              <a:schemeClr val="tx1"/>
            </a:solidFill>
            <a:miter lim="800000"/>
            <a:headEnd/>
            <a:tailEnd/>
          </a:ln>
        </p:spPr>
        <p:txBody>
          <a:bodyPr>
            <a:spAutoFit/>
          </a:bodyPr>
          <a:lstStyle/>
          <a:p>
            <a:pPr eaLnBrk="0" hangingPunct="0"/>
            <a:r>
              <a:rPr lang="en-US" sz="1800" b="1">
                <a:solidFill>
                  <a:srgbClr val="0000FF"/>
                </a:solidFill>
                <a:latin typeface="Courier New" pitchFamily="49" charset="0"/>
              </a:rPr>
              <a:t>let mult_sum (x, y) =</a:t>
            </a:r>
          </a:p>
          <a:p>
            <a:pPr eaLnBrk="0" hangingPunct="0"/>
            <a:r>
              <a:rPr lang="en-US" sz="1800" b="1">
                <a:solidFill>
                  <a:srgbClr val="0000FF"/>
                </a:solidFill>
                <a:latin typeface="Courier New" pitchFamily="49" charset="0"/>
              </a:rPr>
              <a:t>  let z = x + y in</a:t>
            </a:r>
          </a:p>
          <a:p>
            <a:pPr eaLnBrk="0" hangingPunct="0"/>
            <a:r>
              <a:rPr lang="en-US" sz="1800" b="1">
                <a:solidFill>
                  <a:srgbClr val="0000FF"/>
                </a:solidFill>
                <a:latin typeface="Courier New" pitchFamily="49" charset="0"/>
              </a:rPr>
              <a:t>    fun w -&gt; w * z</a:t>
            </a:r>
          </a:p>
        </p:txBody>
      </p:sp>
      <p:sp>
        <p:nvSpPr>
          <p:cNvPr id="223237" name="Rectangle 5"/>
          <p:cNvSpPr>
            <a:spLocks noChangeArrowheads="1"/>
          </p:cNvSpPr>
          <p:nvPr/>
        </p:nvSpPr>
        <p:spPr bwMode="auto">
          <a:xfrm>
            <a:off x="609600" y="3505200"/>
            <a:ext cx="2790825" cy="366713"/>
          </a:xfrm>
          <a:prstGeom prst="rect">
            <a:avLst/>
          </a:prstGeom>
          <a:noFill/>
          <a:ln w="9525">
            <a:noFill/>
            <a:miter lim="800000"/>
            <a:headEnd/>
            <a:tailEnd/>
          </a:ln>
        </p:spPr>
        <p:txBody>
          <a:bodyPr wrap="none">
            <a:spAutoFit/>
          </a:bodyPr>
          <a:lstStyle/>
          <a:p>
            <a:pPr>
              <a:spcBef>
                <a:spcPct val="20000"/>
              </a:spcBef>
            </a:pPr>
            <a:r>
              <a:rPr lang="en-US" sz="1800" b="1">
                <a:solidFill>
                  <a:srgbClr val="0000FF"/>
                </a:solidFill>
                <a:latin typeface="Courier New" pitchFamily="49" charset="0"/>
              </a:rPr>
              <a:t>(mult_sum (3, 4)) 5</a:t>
            </a:r>
          </a:p>
        </p:txBody>
      </p:sp>
      <p:sp>
        <p:nvSpPr>
          <p:cNvPr id="223238" name="Rectangle 6"/>
          <p:cNvSpPr>
            <a:spLocks noChangeArrowheads="1"/>
          </p:cNvSpPr>
          <p:nvPr/>
        </p:nvSpPr>
        <p:spPr bwMode="auto">
          <a:xfrm>
            <a:off x="3657600" y="3505200"/>
            <a:ext cx="2058988" cy="366713"/>
          </a:xfrm>
          <a:prstGeom prst="rect">
            <a:avLst/>
          </a:prstGeom>
          <a:noFill/>
          <a:ln w="9525">
            <a:noFill/>
            <a:miter lim="800000"/>
            <a:headEnd/>
            <a:tailEnd/>
          </a:ln>
        </p:spPr>
        <p:txBody>
          <a:bodyPr wrap="none">
            <a:spAutoFit/>
          </a:bodyPr>
          <a:lstStyle/>
          <a:p>
            <a:pPr>
              <a:spcBef>
                <a:spcPct val="20000"/>
              </a:spcBef>
            </a:pPr>
            <a:r>
              <a:rPr lang="en-US" sz="1800" b="1">
                <a:solidFill>
                  <a:srgbClr val="0000FF"/>
                </a:solidFill>
                <a:latin typeface="Courier New" pitchFamily="49" charset="0"/>
              </a:rPr>
              <a:t>→ &lt;closure&gt; 5</a:t>
            </a:r>
          </a:p>
        </p:txBody>
      </p:sp>
      <p:sp>
        <p:nvSpPr>
          <p:cNvPr id="223240" name="Rectangle 8"/>
          <p:cNvSpPr>
            <a:spLocks noChangeArrowheads="1"/>
          </p:cNvSpPr>
          <p:nvPr/>
        </p:nvSpPr>
        <p:spPr bwMode="auto">
          <a:xfrm>
            <a:off x="6019800" y="3505200"/>
            <a:ext cx="1235075" cy="366713"/>
          </a:xfrm>
          <a:prstGeom prst="rect">
            <a:avLst/>
          </a:prstGeom>
          <a:noFill/>
          <a:ln w="9525">
            <a:noFill/>
            <a:miter lim="800000"/>
            <a:headEnd/>
            <a:tailEnd/>
          </a:ln>
        </p:spPr>
        <p:txBody>
          <a:bodyPr wrap="none">
            <a:spAutoFit/>
          </a:bodyPr>
          <a:lstStyle/>
          <a:p>
            <a:pPr>
              <a:spcBef>
                <a:spcPct val="20000"/>
              </a:spcBef>
            </a:pPr>
            <a:r>
              <a:rPr lang="en-US" sz="1800" b="1">
                <a:solidFill>
                  <a:srgbClr val="0000FF"/>
                </a:solidFill>
                <a:latin typeface="Courier New" pitchFamily="49" charset="0"/>
              </a:rPr>
              <a:t>→ 5 * 7</a:t>
            </a:r>
          </a:p>
        </p:txBody>
      </p:sp>
      <p:sp>
        <p:nvSpPr>
          <p:cNvPr id="223241" name="Rectangle 9"/>
          <p:cNvSpPr>
            <a:spLocks noChangeArrowheads="1"/>
          </p:cNvSpPr>
          <p:nvPr/>
        </p:nvSpPr>
        <p:spPr bwMode="auto">
          <a:xfrm>
            <a:off x="7543800" y="3506788"/>
            <a:ext cx="823913" cy="366712"/>
          </a:xfrm>
          <a:prstGeom prst="rect">
            <a:avLst/>
          </a:prstGeom>
          <a:noFill/>
          <a:ln w="9525">
            <a:noFill/>
            <a:miter lim="800000"/>
            <a:headEnd/>
            <a:tailEnd/>
          </a:ln>
        </p:spPr>
        <p:txBody>
          <a:bodyPr wrap="none">
            <a:spAutoFit/>
          </a:bodyPr>
          <a:lstStyle/>
          <a:p>
            <a:pPr>
              <a:spcBef>
                <a:spcPct val="20000"/>
              </a:spcBef>
            </a:pPr>
            <a:r>
              <a:rPr lang="en-US" sz="1800" b="1">
                <a:solidFill>
                  <a:srgbClr val="0000FF"/>
                </a:solidFill>
                <a:latin typeface="Courier New" pitchFamily="49" charset="0"/>
              </a:rPr>
              <a:t>→ 35</a:t>
            </a:r>
          </a:p>
        </p:txBody>
      </p:sp>
      <p:sp>
        <p:nvSpPr>
          <p:cNvPr id="223243" name="Line 11"/>
          <p:cNvSpPr>
            <a:spLocks noChangeShapeType="1"/>
          </p:cNvSpPr>
          <p:nvPr/>
        </p:nvSpPr>
        <p:spPr bwMode="auto">
          <a:xfrm flipH="1">
            <a:off x="4343400" y="3810000"/>
            <a:ext cx="76200" cy="685800"/>
          </a:xfrm>
          <a:prstGeom prst="line">
            <a:avLst/>
          </a:prstGeom>
          <a:noFill/>
          <a:ln w="25400">
            <a:solidFill>
              <a:srgbClr val="0000FF"/>
            </a:solidFill>
            <a:round/>
            <a:headEnd/>
            <a:tailEnd type="triangle" w="med" len="med"/>
          </a:ln>
        </p:spPr>
        <p:txBody>
          <a:bodyPr wrap="none" anchor="ctr"/>
          <a:lstStyle/>
          <a:p>
            <a:endParaRPr lang="en-US"/>
          </a:p>
        </p:txBody>
      </p:sp>
      <p:pic>
        <p:nvPicPr>
          <p:cNvPr id="223244" name="Picture 12" descr="ocaml"/>
          <p:cNvPicPr>
            <a:picLocks noChangeAspect="1" noChangeArrowheads="1"/>
          </p:cNvPicPr>
          <p:nvPr/>
        </p:nvPicPr>
        <p:blipFill>
          <a:blip r:embed="rId3"/>
          <a:srcRect/>
          <a:stretch>
            <a:fillRect/>
          </a:stretch>
        </p:blipFill>
        <p:spPr bwMode="auto">
          <a:xfrm>
            <a:off x="2743200" y="4495800"/>
            <a:ext cx="3455988" cy="1758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2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2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32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32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32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3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7" grpId="0"/>
      <p:bldP spid="223238" grpId="0"/>
      <p:bldP spid="223240" grpId="0"/>
      <p:bldP spid="223241" grpId="0"/>
      <p:bldP spid="22324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4"/>
          <p:cNvSpPr>
            <a:spLocks noGrp="1"/>
          </p:cNvSpPr>
          <p:nvPr>
            <p:ph type="sldNum" sz="quarter" idx="11"/>
          </p:nvPr>
        </p:nvSpPr>
        <p:spPr>
          <a:noFill/>
        </p:spPr>
        <p:txBody>
          <a:bodyPr/>
          <a:lstStyle/>
          <a:p>
            <a:fld id="{7E63837C-3B4C-4437-9BDB-7471FC9B2EB3}" type="slidenum">
              <a:rPr lang="en-US" smtClean="0">
                <a:ea typeface="ＭＳ Ｐゴシック"/>
                <a:cs typeface="ＭＳ Ｐゴシック"/>
              </a:rPr>
              <a:pPr/>
              <a:t>21</a:t>
            </a:fld>
            <a:endParaRPr lang="en-US" smtClean="0">
              <a:ea typeface="ＭＳ Ｐゴシック"/>
              <a:cs typeface="ＭＳ Ｐゴシック"/>
            </a:endParaRPr>
          </a:p>
        </p:txBody>
      </p:sp>
      <p:sp>
        <p:nvSpPr>
          <p:cNvPr id="80898" name="Rectangle 2"/>
          <p:cNvSpPr>
            <a:spLocks noGrp="1" noChangeArrowheads="1"/>
          </p:cNvSpPr>
          <p:nvPr>
            <p:ph type="title"/>
          </p:nvPr>
        </p:nvSpPr>
        <p:spPr/>
        <p:txBody>
          <a:bodyPr/>
          <a:lstStyle/>
          <a:p>
            <a:pPr eaLnBrk="1" hangingPunct="1"/>
            <a:r>
              <a:rPr lang="en-US" smtClean="0"/>
              <a:t>Yet Another Example</a:t>
            </a:r>
          </a:p>
        </p:txBody>
      </p:sp>
      <p:sp>
        <p:nvSpPr>
          <p:cNvPr id="80899" name="Text Box 4"/>
          <p:cNvSpPr txBox="1">
            <a:spLocks noChangeArrowheads="1"/>
          </p:cNvSpPr>
          <p:nvPr/>
        </p:nvSpPr>
        <p:spPr bwMode="auto">
          <a:xfrm>
            <a:off x="1676400" y="1676400"/>
            <a:ext cx="6096000" cy="928688"/>
          </a:xfrm>
          <a:prstGeom prst="rect">
            <a:avLst/>
          </a:prstGeom>
          <a:noFill/>
          <a:ln w="12700">
            <a:solidFill>
              <a:schemeClr val="tx1"/>
            </a:solidFill>
            <a:miter lim="800000"/>
            <a:headEnd/>
            <a:tailEnd/>
          </a:ln>
        </p:spPr>
        <p:txBody>
          <a:bodyPr>
            <a:spAutoFit/>
          </a:bodyPr>
          <a:lstStyle/>
          <a:p>
            <a:pPr eaLnBrk="0" hangingPunct="0"/>
            <a:r>
              <a:rPr lang="en-US" sz="1800" b="1">
                <a:solidFill>
                  <a:srgbClr val="0000FF"/>
                </a:solidFill>
                <a:latin typeface="Courier New" pitchFamily="49" charset="0"/>
              </a:rPr>
              <a:t>let twice (n, y) =</a:t>
            </a:r>
          </a:p>
          <a:p>
            <a:pPr eaLnBrk="0" hangingPunct="0"/>
            <a:r>
              <a:rPr lang="en-US" sz="1800" b="1">
                <a:solidFill>
                  <a:srgbClr val="0000FF"/>
                </a:solidFill>
                <a:latin typeface="Courier New" pitchFamily="49" charset="0"/>
              </a:rPr>
              <a:t>  let f x = x + n in</a:t>
            </a:r>
          </a:p>
          <a:p>
            <a:pPr eaLnBrk="0" hangingPunct="0"/>
            <a:r>
              <a:rPr lang="en-US" sz="1800" b="1">
                <a:solidFill>
                  <a:srgbClr val="0000FF"/>
                </a:solidFill>
                <a:latin typeface="Courier New" pitchFamily="49" charset="0"/>
              </a:rPr>
              <a:t>    f (f y)</a:t>
            </a:r>
          </a:p>
        </p:txBody>
      </p:sp>
      <p:sp>
        <p:nvSpPr>
          <p:cNvPr id="231429" name="Rectangle 5"/>
          <p:cNvSpPr>
            <a:spLocks noChangeArrowheads="1"/>
          </p:cNvSpPr>
          <p:nvPr/>
        </p:nvSpPr>
        <p:spPr bwMode="auto">
          <a:xfrm>
            <a:off x="457200" y="3429000"/>
            <a:ext cx="1822450" cy="366713"/>
          </a:xfrm>
          <a:prstGeom prst="rect">
            <a:avLst/>
          </a:prstGeom>
          <a:noFill/>
          <a:ln w="9525">
            <a:noFill/>
            <a:miter lim="800000"/>
            <a:headEnd/>
            <a:tailEnd/>
          </a:ln>
        </p:spPr>
        <p:txBody>
          <a:bodyPr wrap="none">
            <a:spAutoFit/>
          </a:bodyPr>
          <a:lstStyle/>
          <a:p>
            <a:pPr>
              <a:spcBef>
                <a:spcPct val="20000"/>
              </a:spcBef>
            </a:pPr>
            <a:r>
              <a:rPr lang="en-US" sz="1800" b="1">
                <a:solidFill>
                  <a:srgbClr val="0000FF"/>
                </a:solidFill>
                <a:latin typeface="Courier New" pitchFamily="49" charset="0"/>
              </a:rPr>
              <a:t>twice (3, 4)</a:t>
            </a:r>
          </a:p>
        </p:txBody>
      </p:sp>
      <p:sp>
        <p:nvSpPr>
          <p:cNvPr id="231430" name="Rectangle 6"/>
          <p:cNvSpPr>
            <a:spLocks noChangeArrowheads="1"/>
          </p:cNvSpPr>
          <p:nvPr/>
        </p:nvSpPr>
        <p:spPr bwMode="auto">
          <a:xfrm>
            <a:off x="2243138" y="3429000"/>
            <a:ext cx="3624262" cy="366713"/>
          </a:xfrm>
          <a:prstGeom prst="rect">
            <a:avLst/>
          </a:prstGeom>
          <a:noFill/>
          <a:ln w="9525">
            <a:noFill/>
            <a:miter lim="800000"/>
            <a:headEnd/>
            <a:tailEnd/>
          </a:ln>
        </p:spPr>
        <p:txBody>
          <a:bodyPr wrap="none">
            <a:spAutoFit/>
          </a:bodyPr>
          <a:lstStyle/>
          <a:p>
            <a:pPr>
              <a:spcBef>
                <a:spcPct val="20000"/>
              </a:spcBef>
            </a:pPr>
            <a:r>
              <a:rPr lang="en-US" sz="1800" b="1">
                <a:solidFill>
                  <a:srgbClr val="0000FF"/>
                </a:solidFill>
                <a:latin typeface="Courier New" pitchFamily="49" charset="0"/>
              </a:rPr>
              <a:t>→ &lt;closure&gt; (&lt;closure&gt; 4)</a:t>
            </a:r>
          </a:p>
        </p:txBody>
      </p:sp>
      <p:sp>
        <p:nvSpPr>
          <p:cNvPr id="231431" name="Rectangle 7"/>
          <p:cNvSpPr>
            <a:spLocks noChangeArrowheads="1"/>
          </p:cNvSpPr>
          <p:nvPr/>
        </p:nvSpPr>
        <p:spPr bwMode="auto">
          <a:xfrm>
            <a:off x="5865813" y="3429000"/>
            <a:ext cx="1985962" cy="366713"/>
          </a:xfrm>
          <a:prstGeom prst="rect">
            <a:avLst/>
          </a:prstGeom>
          <a:noFill/>
          <a:ln w="9525">
            <a:noFill/>
            <a:miter lim="800000"/>
            <a:headEnd/>
            <a:tailEnd/>
          </a:ln>
        </p:spPr>
        <p:txBody>
          <a:bodyPr wrap="none">
            <a:spAutoFit/>
          </a:bodyPr>
          <a:lstStyle/>
          <a:p>
            <a:pPr>
              <a:spcBef>
                <a:spcPct val="20000"/>
              </a:spcBef>
            </a:pPr>
            <a:r>
              <a:rPr lang="en-US" sz="1800" b="1">
                <a:solidFill>
                  <a:srgbClr val="0000FF"/>
                </a:solidFill>
                <a:latin typeface="Courier New" pitchFamily="49" charset="0"/>
              </a:rPr>
              <a:t>→ &lt;closure&gt; 7</a:t>
            </a:r>
          </a:p>
        </p:txBody>
      </p:sp>
      <p:sp>
        <p:nvSpPr>
          <p:cNvPr id="231432" name="Rectangle 8"/>
          <p:cNvSpPr>
            <a:spLocks noChangeArrowheads="1"/>
          </p:cNvSpPr>
          <p:nvPr/>
        </p:nvSpPr>
        <p:spPr bwMode="auto">
          <a:xfrm>
            <a:off x="7929563" y="3429000"/>
            <a:ext cx="757237" cy="366713"/>
          </a:xfrm>
          <a:prstGeom prst="rect">
            <a:avLst/>
          </a:prstGeom>
          <a:noFill/>
          <a:ln w="9525">
            <a:noFill/>
            <a:miter lim="800000"/>
            <a:headEnd/>
            <a:tailEnd/>
          </a:ln>
        </p:spPr>
        <p:txBody>
          <a:bodyPr wrap="none">
            <a:spAutoFit/>
          </a:bodyPr>
          <a:lstStyle/>
          <a:p>
            <a:pPr>
              <a:spcBef>
                <a:spcPct val="20000"/>
              </a:spcBef>
            </a:pPr>
            <a:r>
              <a:rPr lang="en-US" sz="1800" b="1">
                <a:solidFill>
                  <a:srgbClr val="0000FF"/>
                </a:solidFill>
                <a:latin typeface="Courier New" pitchFamily="49" charset="0"/>
              </a:rPr>
              <a:t>→ 10</a:t>
            </a:r>
          </a:p>
        </p:txBody>
      </p:sp>
      <p:sp>
        <p:nvSpPr>
          <p:cNvPr id="231434" name="Line 10"/>
          <p:cNvSpPr>
            <a:spLocks noChangeShapeType="1"/>
          </p:cNvSpPr>
          <p:nvPr/>
        </p:nvSpPr>
        <p:spPr bwMode="auto">
          <a:xfrm flipH="1">
            <a:off x="3200400" y="3810000"/>
            <a:ext cx="76200" cy="685800"/>
          </a:xfrm>
          <a:prstGeom prst="line">
            <a:avLst/>
          </a:prstGeom>
          <a:noFill/>
          <a:ln w="25400">
            <a:solidFill>
              <a:srgbClr val="0000FF"/>
            </a:solidFill>
            <a:round/>
            <a:headEnd/>
            <a:tailEnd type="triangle" w="med" len="med"/>
          </a:ln>
        </p:spPr>
        <p:txBody>
          <a:bodyPr wrap="none" anchor="ctr"/>
          <a:lstStyle/>
          <a:p>
            <a:endParaRPr lang="en-US"/>
          </a:p>
        </p:txBody>
      </p:sp>
      <p:sp>
        <p:nvSpPr>
          <p:cNvPr id="231435" name="Line 11"/>
          <p:cNvSpPr>
            <a:spLocks noChangeShapeType="1"/>
          </p:cNvSpPr>
          <p:nvPr/>
        </p:nvSpPr>
        <p:spPr bwMode="auto">
          <a:xfrm flipH="1">
            <a:off x="3276600" y="3810000"/>
            <a:ext cx="1143000" cy="685800"/>
          </a:xfrm>
          <a:prstGeom prst="line">
            <a:avLst/>
          </a:prstGeom>
          <a:noFill/>
          <a:ln w="25400">
            <a:solidFill>
              <a:srgbClr val="0000FF"/>
            </a:solidFill>
            <a:round/>
            <a:headEnd/>
            <a:tailEnd type="triangle" w="med" len="med"/>
          </a:ln>
        </p:spPr>
        <p:txBody>
          <a:bodyPr wrap="none" anchor="ctr"/>
          <a:lstStyle/>
          <a:p>
            <a:endParaRPr lang="en-US"/>
          </a:p>
        </p:txBody>
      </p:sp>
      <p:sp>
        <p:nvSpPr>
          <p:cNvPr id="231436" name="Line 12"/>
          <p:cNvSpPr>
            <a:spLocks noChangeShapeType="1"/>
          </p:cNvSpPr>
          <p:nvPr/>
        </p:nvSpPr>
        <p:spPr bwMode="auto">
          <a:xfrm flipH="1">
            <a:off x="3429000" y="3733800"/>
            <a:ext cx="3124200" cy="762000"/>
          </a:xfrm>
          <a:prstGeom prst="line">
            <a:avLst/>
          </a:prstGeom>
          <a:noFill/>
          <a:ln w="25400">
            <a:solidFill>
              <a:srgbClr val="0000FF"/>
            </a:solidFill>
            <a:round/>
            <a:headEnd/>
            <a:tailEnd type="triangle" w="med" len="med"/>
          </a:ln>
        </p:spPr>
        <p:txBody>
          <a:bodyPr wrap="none" anchor="ctr"/>
          <a:lstStyle/>
          <a:p>
            <a:endParaRPr lang="en-US"/>
          </a:p>
        </p:txBody>
      </p:sp>
      <p:pic>
        <p:nvPicPr>
          <p:cNvPr id="231437" name="Picture 13" descr="ocaml"/>
          <p:cNvPicPr>
            <a:picLocks noChangeAspect="1" noChangeArrowheads="1"/>
          </p:cNvPicPr>
          <p:nvPr/>
        </p:nvPicPr>
        <p:blipFill>
          <a:blip r:embed="rId3"/>
          <a:srcRect/>
          <a:stretch>
            <a:fillRect/>
          </a:stretch>
        </p:blipFill>
        <p:spPr bwMode="auto">
          <a:xfrm>
            <a:off x="1600200" y="4572000"/>
            <a:ext cx="3455988" cy="1758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4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14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14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14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14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14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14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1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9" grpId="0"/>
      <p:bldP spid="231430" grpId="0"/>
      <p:bldP spid="231431" grpId="0"/>
      <p:bldP spid="231432" grpId="0"/>
      <p:bldP spid="231434" grpId="0" animBg="1"/>
      <p:bldP spid="231435" grpId="0" animBg="1"/>
      <p:bldP spid="23143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4"/>
          <p:cNvSpPr>
            <a:spLocks noGrp="1"/>
          </p:cNvSpPr>
          <p:nvPr>
            <p:ph type="sldNum" sz="quarter" idx="11"/>
          </p:nvPr>
        </p:nvSpPr>
        <p:spPr>
          <a:noFill/>
        </p:spPr>
        <p:txBody>
          <a:bodyPr/>
          <a:lstStyle/>
          <a:p>
            <a:fld id="{8E79DDF0-12E1-4898-A6DD-5D21275F7A72}" type="slidenum">
              <a:rPr lang="en-US" smtClean="0">
                <a:ea typeface="ＭＳ Ｐゴシック"/>
                <a:cs typeface="ＭＳ Ｐゴシック"/>
              </a:rPr>
              <a:pPr/>
              <a:t>22</a:t>
            </a:fld>
            <a:endParaRPr lang="en-US" smtClean="0">
              <a:ea typeface="ＭＳ Ｐゴシック"/>
              <a:cs typeface="ＭＳ Ｐゴシック"/>
            </a:endParaRPr>
          </a:p>
        </p:txBody>
      </p:sp>
      <p:sp>
        <p:nvSpPr>
          <p:cNvPr id="82946" name="Rectangle 2"/>
          <p:cNvSpPr>
            <a:spLocks noGrp="1" noChangeArrowheads="1"/>
          </p:cNvSpPr>
          <p:nvPr>
            <p:ph type="title"/>
          </p:nvPr>
        </p:nvSpPr>
        <p:spPr/>
        <p:txBody>
          <a:bodyPr/>
          <a:lstStyle/>
          <a:p>
            <a:pPr eaLnBrk="1" hangingPunct="1"/>
            <a:r>
              <a:rPr lang="en-US" smtClean="0"/>
              <a:t>Still Another Example</a:t>
            </a:r>
          </a:p>
        </p:txBody>
      </p:sp>
      <p:sp>
        <p:nvSpPr>
          <p:cNvPr id="82947" name="Text Box 3"/>
          <p:cNvSpPr txBox="1">
            <a:spLocks noChangeArrowheads="1"/>
          </p:cNvSpPr>
          <p:nvPr/>
        </p:nvSpPr>
        <p:spPr bwMode="auto">
          <a:xfrm>
            <a:off x="1371600" y="1676400"/>
            <a:ext cx="7086600" cy="379413"/>
          </a:xfrm>
          <a:prstGeom prst="rect">
            <a:avLst/>
          </a:prstGeom>
          <a:noFill/>
          <a:ln w="12700">
            <a:solidFill>
              <a:schemeClr val="tx1"/>
            </a:solidFill>
            <a:miter lim="800000"/>
            <a:headEnd/>
            <a:tailEnd/>
          </a:ln>
        </p:spPr>
        <p:txBody>
          <a:bodyPr>
            <a:spAutoFit/>
          </a:bodyPr>
          <a:lstStyle/>
          <a:p>
            <a:pPr eaLnBrk="0" hangingPunct="0"/>
            <a:r>
              <a:rPr lang="en-US" sz="1800" b="1">
                <a:solidFill>
                  <a:srgbClr val="0000FF"/>
                </a:solidFill>
                <a:latin typeface="Courier New" pitchFamily="49" charset="0"/>
              </a:rPr>
              <a:t>let add x = (fun y -&gt; (fun z -&gt; x + y + z))</a:t>
            </a:r>
          </a:p>
        </p:txBody>
      </p:sp>
      <p:sp>
        <p:nvSpPr>
          <p:cNvPr id="227332" name="Rectangle 4"/>
          <p:cNvSpPr>
            <a:spLocks noChangeArrowheads="1"/>
          </p:cNvSpPr>
          <p:nvPr/>
        </p:nvSpPr>
        <p:spPr bwMode="auto">
          <a:xfrm>
            <a:off x="228600" y="3581400"/>
            <a:ext cx="2241550" cy="366713"/>
          </a:xfrm>
          <a:prstGeom prst="rect">
            <a:avLst/>
          </a:prstGeom>
          <a:noFill/>
          <a:ln w="9525">
            <a:noFill/>
            <a:miter lim="800000"/>
            <a:headEnd/>
            <a:tailEnd/>
          </a:ln>
        </p:spPr>
        <p:txBody>
          <a:bodyPr wrap="none">
            <a:spAutoFit/>
          </a:bodyPr>
          <a:lstStyle/>
          <a:p>
            <a:pPr>
              <a:spcBef>
                <a:spcPct val="20000"/>
              </a:spcBef>
            </a:pPr>
            <a:r>
              <a:rPr lang="en-US" sz="1800" b="1">
                <a:solidFill>
                  <a:srgbClr val="0000FF"/>
                </a:solidFill>
                <a:latin typeface="Courier New" pitchFamily="49" charset="0"/>
              </a:rPr>
              <a:t>(((add 1) 2) 3)</a:t>
            </a:r>
          </a:p>
        </p:txBody>
      </p:sp>
      <p:sp>
        <p:nvSpPr>
          <p:cNvPr id="227333" name="Rectangle 5"/>
          <p:cNvSpPr>
            <a:spLocks noChangeArrowheads="1"/>
          </p:cNvSpPr>
          <p:nvPr/>
        </p:nvSpPr>
        <p:spPr bwMode="auto">
          <a:xfrm>
            <a:off x="2514600" y="3581400"/>
            <a:ext cx="2881313" cy="366713"/>
          </a:xfrm>
          <a:prstGeom prst="rect">
            <a:avLst/>
          </a:prstGeom>
          <a:noFill/>
          <a:ln w="9525">
            <a:noFill/>
            <a:miter lim="800000"/>
            <a:headEnd/>
            <a:tailEnd/>
          </a:ln>
        </p:spPr>
        <p:txBody>
          <a:bodyPr wrap="none">
            <a:spAutoFit/>
          </a:bodyPr>
          <a:lstStyle/>
          <a:p>
            <a:pPr>
              <a:spcBef>
                <a:spcPct val="20000"/>
              </a:spcBef>
            </a:pPr>
            <a:r>
              <a:rPr lang="en-US" sz="1800" b="1">
                <a:solidFill>
                  <a:srgbClr val="0000FF"/>
                </a:solidFill>
                <a:latin typeface="Courier New" pitchFamily="49" charset="0"/>
              </a:rPr>
              <a:t>→ ((&lt;closure&gt; 2) 3)</a:t>
            </a:r>
          </a:p>
        </p:txBody>
      </p:sp>
      <p:sp>
        <p:nvSpPr>
          <p:cNvPr id="227338" name="Rectangle 10"/>
          <p:cNvSpPr>
            <a:spLocks noChangeArrowheads="1"/>
          </p:cNvSpPr>
          <p:nvPr/>
        </p:nvSpPr>
        <p:spPr bwMode="auto">
          <a:xfrm>
            <a:off x="5410200" y="3581400"/>
            <a:ext cx="2333625" cy="366713"/>
          </a:xfrm>
          <a:prstGeom prst="rect">
            <a:avLst/>
          </a:prstGeom>
          <a:noFill/>
          <a:ln w="9525">
            <a:noFill/>
            <a:miter lim="800000"/>
            <a:headEnd/>
            <a:tailEnd/>
          </a:ln>
        </p:spPr>
        <p:txBody>
          <a:bodyPr wrap="none">
            <a:spAutoFit/>
          </a:bodyPr>
          <a:lstStyle/>
          <a:p>
            <a:pPr>
              <a:spcBef>
                <a:spcPct val="20000"/>
              </a:spcBef>
            </a:pPr>
            <a:r>
              <a:rPr lang="en-US" sz="1800" b="1">
                <a:solidFill>
                  <a:srgbClr val="0000FF"/>
                </a:solidFill>
                <a:latin typeface="Courier New" pitchFamily="49" charset="0"/>
              </a:rPr>
              <a:t>→ (&lt;closure&gt; 3)</a:t>
            </a:r>
          </a:p>
        </p:txBody>
      </p:sp>
      <p:sp>
        <p:nvSpPr>
          <p:cNvPr id="227339" name="Rectangle 11"/>
          <p:cNvSpPr>
            <a:spLocks noChangeArrowheads="1"/>
          </p:cNvSpPr>
          <p:nvPr/>
        </p:nvSpPr>
        <p:spPr bwMode="auto">
          <a:xfrm>
            <a:off x="7696200" y="3581400"/>
            <a:ext cx="1235075" cy="366713"/>
          </a:xfrm>
          <a:prstGeom prst="rect">
            <a:avLst/>
          </a:prstGeom>
          <a:noFill/>
          <a:ln w="9525">
            <a:noFill/>
            <a:miter lim="800000"/>
            <a:headEnd/>
            <a:tailEnd/>
          </a:ln>
        </p:spPr>
        <p:txBody>
          <a:bodyPr wrap="none">
            <a:spAutoFit/>
          </a:bodyPr>
          <a:lstStyle/>
          <a:p>
            <a:pPr>
              <a:spcBef>
                <a:spcPct val="20000"/>
              </a:spcBef>
            </a:pPr>
            <a:r>
              <a:rPr lang="en-US" sz="1800" b="1">
                <a:solidFill>
                  <a:srgbClr val="0000FF"/>
                </a:solidFill>
                <a:latin typeface="Courier New" pitchFamily="49" charset="0"/>
              </a:rPr>
              <a:t>→ 1+2+3</a:t>
            </a:r>
          </a:p>
        </p:txBody>
      </p:sp>
      <p:sp>
        <p:nvSpPr>
          <p:cNvPr id="227342" name="Line 14"/>
          <p:cNvSpPr>
            <a:spLocks noChangeShapeType="1"/>
          </p:cNvSpPr>
          <p:nvPr/>
        </p:nvSpPr>
        <p:spPr bwMode="auto">
          <a:xfrm flipH="1">
            <a:off x="3124200" y="3886200"/>
            <a:ext cx="457200" cy="609600"/>
          </a:xfrm>
          <a:prstGeom prst="line">
            <a:avLst/>
          </a:prstGeom>
          <a:noFill/>
          <a:ln w="25400">
            <a:solidFill>
              <a:srgbClr val="0000FF"/>
            </a:solidFill>
            <a:round/>
            <a:headEnd/>
            <a:tailEnd type="triangle" w="med" len="med"/>
          </a:ln>
        </p:spPr>
        <p:txBody>
          <a:bodyPr wrap="none" anchor="ctr"/>
          <a:lstStyle/>
          <a:p>
            <a:endParaRPr lang="en-US"/>
          </a:p>
        </p:txBody>
      </p:sp>
      <p:sp>
        <p:nvSpPr>
          <p:cNvPr id="227343" name="Line 15"/>
          <p:cNvSpPr>
            <a:spLocks noChangeShapeType="1"/>
          </p:cNvSpPr>
          <p:nvPr/>
        </p:nvSpPr>
        <p:spPr bwMode="auto">
          <a:xfrm>
            <a:off x="6629400" y="3886200"/>
            <a:ext cx="457200" cy="533400"/>
          </a:xfrm>
          <a:prstGeom prst="line">
            <a:avLst/>
          </a:prstGeom>
          <a:noFill/>
          <a:ln w="25400">
            <a:solidFill>
              <a:srgbClr val="0000FF"/>
            </a:solidFill>
            <a:round/>
            <a:headEnd/>
            <a:tailEnd type="triangle" w="med" len="med"/>
          </a:ln>
        </p:spPr>
        <p:txBody>
          <a:bodyPr wrap="none" anchor="ctr"/>
          <a:lstStyle/>
          <a:p>
            <a:endParaRPr lang="en-US"/>
          </a:p>
        </p:txBody>
      </p:sp>
      <p:pic>
        <p:nvPicPr>
          <p:cNvPr id="227344" name="Picture 16" descr="ocaml"/>
          <p:cNvPicPr>
            <a:picLocks noChangeAspect="1" noChangeArrowheads="1"/>
          </p:cNvPicPr>
          <p:nvPr/>
        </p:nvPicPr>
        <p:blipFill>
          <a:blip r:embed="rId3"/>
          <a:srcRect/>
          <a:stretch>
            <a:fillRect/>
          </a:stretch>
        </p:blipFill>
        <p:spPr bwMode="auto">
          <a:xfrm>
            <a:off x="1143000" y="4495800"/>
            <a:ext cx="3729038" cy="1765300"/>
          </a:xfrm>
          <a:prstGeom prst="rect">
            <a:avLst/>
          </a:prstGeom>
          <a:noFill/>
          <a:ln w="9525">
            <a:noFill/>
            <a:miter lim="800000"/>
            <a:headEnd/>
            <a:tailEnd/>
          </a:ln>
        </p:spPr>
      </p:pic>
      <p:pic>
        <p:nvPicPr>
          <p:cNvPr id="227345" name="Picture 17" descr="ocaml"/>
          <p:cNvPicPr>
            <a:picLocks noChangeAspect="1" noChangeArrowheads="1"/>
          </p:cNvPicPr>
          <p:nvPr/>
        </p:nvPicPr>
        <p:blipFill>
          <a:blip r:embed="rId4"/>
          <a:srcRect/>
          <a:stretch>
            <a:fillRect/>
          </a:stretch>
        </p:blipFill>
        <p:spPr bwMode="auto">
          <a:xfrm>
            <a:off x="5105400" y="4419600"/>
            <a:ext cx="3738563" cy="1755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73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73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3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73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7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7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p:bldP spid="227333" grpId="0"/>
      <p:bldP spid="227338" grpId="0"/>
      <p:bldP spid="227339" grpId="0"/>
      <p:bldP spid="227342" grpId="0" animBg="1"/>
      <p:bldP spid="227343"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3" name="Slide Number Placeholder 4"/>
          <p:cNvSpPr>
            <a:spLocks noGrp="1"/>
          </p:cNvSpPr>
          <p:nvPr>
            <p:ph type="sldNum" sz="quarter" idx="11"/>
          </p:nvPr>
        </p:nvSpPr>
        <p:spPr>
          <a:noFill/>
        </p:spPr>
        <p:txBody>
          <a:bodyPr/>
          <a:lstStyle/>
          <a:p>
            <a:fld id="{7BAF9E76-1419-4619-A8FD-A767747A6949}" type="slidenum">
              <a:rPr lang="en-US" smtClean="0">
                <a:ea typeface="ＭＳ Ｐゴシック"/>
                <a:cs typeface="ＭＳ Ｐゴシック"/>
              </a:rPr>
              <a:pPr/>
              <a:t>23</a:t>
            </a:fld>
            <a:endParaRPr lang="en-US" smtClean="0">
              <a:ea typeface="ＭＳ Ｐゴシック"/>
              <a:cs typeface="ＭＳ Ｐゴシック"/>
            </a:endParaRPr>
          </a:p>
        </p:txBody>
      </p:sp>
      <p:sp>
        <p:nvSpPr>
          <p:cNvPr id="84994" name="Rectangle 2"/>
          <p:cNvSpPr>
            <a:spLocks noGrp="1" noChangeArrowheads="1"/>
          </p:cNvSpPr>
          <p:nvPr>
            <p:ph type="title"/>
          </p:nvPr>
        </p:nvSpPr>
        <p:spPr/>
        <p:txBody>
          <a:bodyPr/>
          <a:lstStyle/>
          <a:p>
            <a:pPr eaLnBrk="1" hangingPunct="1"/>
            <a:r>
              <a:rPr lang="en-US" smtClean="0"/>
              <a:t>Currying</a:t>
            </a:r>
          </a:p>
        </p:txBody>
      </p:sp>
      <p:sp>
        <p:nvSpPr>
          <p:cNvPr id="180227" name="Rectangle 3"/>
          <p:cNvSpPr>
            <a:spLocks noGrp="1" noChangeArrowheads="1"/>
          </p:cNvSpPr>
          <p:nvPr>
            <p:ph type="body" idx="1"/>
          </p:nvPr>
        </p:nvSpPr>
        <p:spPr/>
        <p:txBody>
          <a:bodyPr/>
          <a:lstStyle/>
          <a:p>
            <a:pPr eaLnBrk="1" hangingPunct="1"/>
            <a:r>
              <a:rPr lang="en-US" smtClean="0"/>
              <a:t>We just saw another way for a function to take multiple arguments: the function consumes one argument at a time, creating closures until all the arguments are available</a:t>
            </a:r>
          </a:p>
          <a:p>
            <a:pPr eaLnBrk="1" hangingPunct="1"/>
            <a:endParaRPr lang="en-US" smtClean="0"/>
          </a:p>
          <a:p>
            <a:pPr eaLnBrk="1" hangingPunct="1"/>
            <a:r>
              <a:rPr lang="en-US" smtClean="0"/>
              <a:t>This is called </a:t>
            </a:r>
            <a:r>
              <a:rPr lang="en-US" i="1" smtClean="0"/>
              <a:t>currying </a:t>
            </a:r>
            <a:r>
              <a:rPr lang="en-US" smtClean="0"/>
              <a:t>the function</a:t>
            </a:r>
          </a:p>
          <a:p>
            <a:pPr lvl="1" eaLnBrk="1" hangingPunct="1"/>
            <a:r>
              <a:rPr lang="en-US" smtClean="0"/>
              <a:t>Named after the logician Haskell B. Curry</a:t>
            </a:r>
          </a:p>
          <a:p>
            <a:pPr lvl="1" eaLnBrk="1" hangingPunct="1"/>
            <a:r>
              <a:rPr lang="en-US" smtClean="0"/>
              <a:t>But Schönfinkel and Frege discovered it, so it should probably be called Schönfinkelizing or Fregging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02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02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0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1" name="Slide Number Placeholder 4"/>
          <p:cNvSpPr>
            <a:spLocks noGrp="1"/>
          </p:cNvSpPr>
          <p:nvPr>
            <p:ph type="sldNum" sz="quarter" idx="11"/>
          </p:nvPr>
        </p:nvSpPr>
        <p:spPr>
          <a:noFill/>
        </p:spPr>
        <p:txBody>
          <a:bodyPr/>
          <a:lstStyle/>
          <a:p>
            <a:fld id="{45138C88-6141-4A6C-BD7F-1C839FD1F973}" type="slidenum">
              <a:rPr lang="en-US" smtClean="0">
                <a:ea typeface="ＭＳ Ｐゴシック"/>
                <a:cs typeface="ＭＳ Ｐゴシック"/>
              </a:rPr>
              <a:pPr/>
              <a:t>24</a:t>
            </a:fld>
            <a:endParaRPr lang="en-US" smtClean="0">
              <a:ea typeface="ＭＳ Ｐゴシック"/>
              <a:cs typeface="ＭＳ Ｐゴシック"/>
            </a:endParaRPr>
          </a:p>
        </p:txBody>
      </p:sp>
      <p:sp>
        <p:nvSpPr>
          <p:cNvPr id="87042" name="Rectangle 1026"/>
          <p:cNvSpPr>
            <a:spLocks noGrp="1" noChangeArrowheads="1"/>
          </p:cNvSpPr>
          <p:nvPr>
            <p:ph type="title"/>
          </p:nvPr>
        </p:nvSpPr>
        <p:spPr/>
        <p:txBody>
          <a:bodyPr/>
          <a:lstStyle/>
          <a:p>
            <a:pPr eaLnBrk="1" hangingPunct="1"/>
            <a:r>
              <a:rPr lang="en-US" smtClean="0"/>
              <a:t>Curried Functions in OCaml</a:t>
            </a:r>
          </a:p>
        </p:txBody>
      </p:sp>
      <p:sp>
        <p:nvSpPr>
          <p:cNvPr id="229379" name="Rectangle 1027"/>
          <p:cNvSpPr>
            <a:spLocks noGrp="1" noChangeArrowheads="1"/>
          </p:cNvSpPr>
          <p:nvPr>
            <p:ph type="body" idx="1"/>
          </p:nvPr>
        </p:nvSpPr>
        <p:spPr>
          <a:xfrm>
            <a:off x="457200" y="1524000"/>
            <a:ext cx="8229600" cy="5181600"/>
          </a:xfrm>
        </p:spPr>
        <p:txBody>
          <a:bodyPr/>
          <a:lstStyle/>
          <a:p>
            <a:pPr eaLnBrk="1" hangingPunct="1"/>
            <a:r>
              <a:rPr lang="en-US" smtClean="0"/>
              <a:t>OCaml has a really simple syntax for currying</a:t>
            </a:r>
          </a:p>
          <a:p>
            <a:pPr eaLnBrk="1" hangingPunct="1"/>
            <a:endParaRPr lang="en-US" smtClean="0"/>
          </a:p>
          <a:p>
            <a:pPr lvl="1" eaLnBrk="1" hangingPunct="1"/>
            <a:r>
              <a:rPr lang="en-US" smtClean="0"/>
              <a:t>This is identical to all of the following:</a:t>
            </a:r>
          </a:p>
          <a:p>
            <a:pPr lvl="1" eaLnBrk="1" hangingPunct="1"/>
            <a:endParaRPr lang="en-US" smtClean="0"/>
          </a:p>
          <a:p>
            <a:pPr eaLnBrk="1" hangingPunct="1"/>
            <a:endParaRPr lang="en-US" smtClean="0"/>
          </a:p>
          <a:p>
            <a:pPr eaLnBrk="1" hangingPunct="1"/>
            <a:r>
              <a:rPr lang="en-US" smtClean="0"/>
              <a:t>Thus:</a:t>
            </a:r>
          </a:p>
          <a:p>
            <a:pPr lvl="1" eaLnBrk="1" hangingPunct="1"/>
            <a:r>
              <a:rPr lang="en-US" sz="2000" b="1" smtClean="0">
                <a:solidFill>
                  <a:srgbClr val="0000FF"/>
                </a:solidFill>
                <a:latin typeface="Courier New" pitchFamily="49" charset="0"/>
              </a:rPr>
              <a:t>add</a:t>
            </a:r>
            <a:r>
              <a:rPr lang="en-US" smtClean="0"/>
              <a:t> has type </a:t>
            </a:r>
            <a:r>
              <a:rPr lang="en-US" sz="2000" b="1" smtClean="0">
                <a:solidFill>
                  <a:srgbClr val="0000FF"/>
                </a:solidFill>
                <a:latin typeface="Courier New" pitchFamily="49" charset="0"/>
              </a:rPr>
              <a:t>int -&gt; (int -&gt; int)</a:t>
            </a:r>
          </a:p>
          <a:p>
            <a:pPr lvl="1" eaLnBrk="1" hangingPunct="1"/>
            <a:r>
              <a:rPr lang="en-US" sz="2000" b="1" smtClean="0">
                <a:solidFill>
                  <a:srgbClr val="0000FF"/>
                </a:solidFill>
                <a:latin typeface="Courier New" pitchFamily="49" charset="0"/>
              </a:rPr>
              <a:t>add 3 </a:t>
            </a:r>
            <a:r>
              <a:rPr lang="en-US" smtClean="0"/>
              <a:t>has type</a:t>
            </a:r>
            <a:r>
              <a:rPr lang="en-US" sz="2000" b="1" smtClean="0">
                <a:solidFill>
                  <a:srgbClr val="0000FF"/>
                </a:solidFill>
                <a:latin typeface="Courier New" pitchFamily="49" charset="0"/>
              </a:rPr>
              <a:t> int -&gt; int</a:t>
            </a:r>
          </a:p>
          <a:p>
            <a:pPr lvl="2" eaLnBrk="1" hangingPunct="1"/>
            <a:r>
              <a:rPr lang="en-US" sz="1800" b="1" smtClean="0">
                <a:solidFill>
                  <a:srgbClr val="0000FF"/>
                </a:solidFill>
                <a:latin typeface="Courier New" pitchFamily="49" charset="0"/>
              </a:rPr>
              <a:t>add 3 </a:t>
            </a:r>
            <a:r>
              <a:rPr lang="en-US" smtClean="0"/>
              <a:t>is a function that adds 3 to its argument</a:t>
            </a:r>
            <a:endParaRPr lang="en-US" sz="1800" b="1" smtClean="0">
              <a:solidFill>
                <a:srgbClr val="0000FF"/>
              </a:solidFill>
              <a:latin typeface="Courier New" pitchFamily="49" charset="0"/>
            </a:endParaRPr>
          </a:p>
          <a:p>
            <a:pPr lvl="1" eaLnBrk="1" hangingPunct="1"/>
            <a:r>
              <a:rPr lang="en-US" sz="2000" b="1" smtClean="0">
                <a:solidFill>
                  <a:srgbClr val="0000FF"/>
                </a:solidFill>
                <a:latin typeface="Courier New" pitchFamily="49" charset="0"/>
              </a:rPr>
              <a:t>(add 3) 4 = 7</a:t>
            </a:r>
          </a:p>
          <a:p>
            <a:pPr eaLnBrk="1" hangingPunct="1"/>
            <a:r>
              <a:rPr lang="en-US" smtClean="0"/>
              <a:t>This works for any number of arguments</a:t>
            </a:r>
          </a:p>
        </p:txBody>
      </p:sp>
      <p:sp>
        <p:nvSpPr>
          <p:cNvPr id="229380" name="Text Box 1028"/>
          <p:cNvSpPr txBox="1">
            <a:spLocks noChangeArrowheads="1"/>
          </p:cNvSpPr>
          <p:nvPr/>
        </p:nvSpPr>
        <p:spPr bwMode="auto">
          <a:xfrm>
            <a:off x="2514600" y="2133600"/>
            <a:ext cx="2895600" cy="379413"/>
          </a:xfrm>
          <a:prstGeom prst="rect">
            <a:avLst/>
          </a:prstGeom>
          <a:noFill/>
          <a:ln w="12700">
            <a:solidFill>
              <a:schemeClr val="tx1"/>
            </a:solidFill>
            <a:miter lim="800000"/>
            <a:headEnd/>
            <a:tailEnd/>
          </a:ln>
        </p:spPr>
        <p:txBody>
          <a:bodyPr>
            <a:spAutoFit/>
          </a:bodyPr>
          <a:lstStyle/>
          <a:p>
            <a:pPr eaLnBrk="0" hangingPunct="0"/>
            <a:r>
              <a:rPr lang="en-US" sz="1800" b="1">
                <a:solidFill>
                  <a:srgbClr val="0000FF"/>
                </a:solidFill>
                <a:latin typeface="Courier New" pitchFamily="49" charset="0"/>
              </a:rPr>
              <a:t>let add x y = x + y</a:t>
            </a:r>
          </a:p>
        </p:txBody>
      </p:sp>
      <p:sp>
        <p:nvSpPr>
          <p:cNvPr id="229381" name="Text Box 1029"/>
          <p:cNvSpPr txBox="1">
            <a:spLocks noChangeArrowheads="1"/>
          </p:cNvSpPr>
          <p:nvPr/>
        </p:nvSpPr>
        <p:spPr bwMode="auto">
          <a:xfrm>
            <a:off x="2209800" y="3048000"/>
            <a:ext cx="5334000" cy="928688"/>
          </a:xfrm>
          <a:prstGeom prst="rect">
            <a:avLst/>
          </a:prstGeom>
          <a:noFill/>
          <a:ln w="12700">
            <a:solidFill>
              <a:schemeClr val="tx1"/>
            </a:solidFill>
            <a:miter lim="800000"/>
            <a:headEnd/>
            <a:tailEnd/>
          </a:ln>
        </p:spPr>
        <p:txBody>
          <a:bodyPr>
            <a:spAutoFit/>
          </a:bodyPr>
          <a:lstStyle/>
          <a:p>
            <a:pPr eaLnBrk="0" hangingPunct="0"/>
            <a:r>
              <a:rPr lang="en-US" sz="1800" b="1">
                <a:solidFill>
                  <a:srgbClr val="0000FF"/>
                </a:solidFill>
                <a:latin typeface="Courier New" pitchFamily="49" charset="0"/>
              </a:rPr>
              <a:t>let add = (fun x -&gt; (fun y -&gt; x + y))</a:t>
            </a:r>
          </a:p>
          <a:p>
            <a:pPr eaLnBrk="0" hangingPunct="0"/>
            <a:r>
              <a:rPr lang="en-US" sz="1800" b="1">
                <a:solidFill>
                  <a:srgbClr val="0000FF"/>
                </a:solidFill>
                <a:latin typeface="Courier New" pitchFamily="49" charset="0"/>
              </a:rPr>
              <a:t>let add = (fun x y -&gt; x + y)</a:t>
            </a:r>
          </a:p>
          <a:p>
            <a:pPr eaLnBrk="0" hangingPunct="0"/>
            <a:r>
              <a:rPr lang="en-US" sz="1800" b="1">
                <a:solidFill>
                  <a:srgbClr val="0000FF"/>
                </a:solidFill>
                <a:latin typeface="Courier New" pitchFamily="49" charset="0"/>
              </a:rPr>
              <a:t>let add x = (fun y -&gt; x + 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93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93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9381">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9381">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9381">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938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9379">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937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937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937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937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93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0" grpId="0" animBg="1"/>
      <p:bldP spid="229381" grpId="0" build="allAtOnce"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89" name="Slide Number Placeholder 4"/>
          <p:cNvSpPr>
            <a:spLocks noGrp="1"/>
          </p:cNvSpPr>
          <p:nvPr>
            <p:ph type="sldNum" sz="quarter" idx="11"/>
          </p:nvPr>
        </p:nvSpPr>
        <p:spPr>
          <a:noFill/>
        </p:spPr>
        <p:txBody>
          <a:bodyPr/>
          <a:lstStyle/>
          <a:p>
            <a:fld id="{BF59B55F-E850-462B-8694-F1461818A7F1}" type="slidenum">
              <a:rPr lang="en-US" smtClean="0">
                <a:ea typeface="ＭＳ Ｐゴシック"/>
                <a:cs typeface="ＭＳ Ｐゴシック"/>
              </a:rPr>
              <a:pPr/>
              <a:t>25</a:t>
            </a:fld>
            <a:endParaRPr lang="en-US" smtClean="0">
              <a:ea typeface="ＭＳ Ｐゴシック"/>
              <a:cs typeface="ＭＳ Ｐゴシック"/>
            </a:endParaRPr>
          </a:p>
        </p:txBody>
      </p:sp>
      <p:sp>
        <p:nvSpPr>
          <p:cNvPr id="89090" name="Rectangle 2"/>
          <p:cNvSpPr>
            <a:spLocks noGrp="1" noChangeArrowheads="1"/>
          </p:cNvSpPr>
          <p:nvPr>
            <p:ph type="title"/>
          </p:nvPr>
        </p:nvSpPr>
        <p:spPr/>
        <p:txBody>
          <a:bodyPr/>
          <a:lstStyle/>
          <a:p>
            <a:pPr eaLnBrk="1" hangingPunct="1"/>
            <a:r>
              <a:rPr lang="en-US" smtClean="0"/>
              <a:t>Curried Functions in OCaml (cont’d)</a:t>
            </a:r>
          </a:p>
        </p:txBody>
      </p:sp>
      <p:sp>
        <p:nvSpPr>
          <p:cNvPr id="235523" name="Rectangle 3"/>
          <p:cNvSpPr>
            <a:spLocks noGrp="1" noChangeArrowheads="1"/>
          </p:cNvSpPr>
          <p:nvPr>
            <p:ph type="body" idx="1"/>
          </p:nvPr>
        </p:nvSpPr>
        <p:spPr/>
        <p:txBody>
          <a:bodyPr/>
          <a:lstStyle/>
          <a:p>
            <a:pPr eaLnBrk="1" hangingPunct="1">
              <a:spcAft>
                <a:spcPct val="25000"/>
              </a:spcAft>
            </a:pPr>
            <a:r>
              <a:rPr lang="en-US" smtClean="0"/>
              <a:t>Because currying is so common, OCaml uses the following conventions:</a:t>
            </a:r>
          </a:p>
          <a:p>
            <a:pPr lvl="1" eaLnBrk="1" hangingPunct="1"/>
            <a:r>
              <a:rPr lang="en-US" sz="2000" b="1" smtClean="0">
                <a:solidFill>
                  <a:srgbClr val="0000FF"/>
                </a:solidFill>
                <a:latin typeface="Courier New" pitchFamily="49" charset="0"/>
              </a:rPr>
              <a:t>-&gt;</a:t>
            </a:r>
            <a:r>
              <a:rPr lang="en-US" smtClean="0"/>
              <a:t> associates to the right</a:t>
            </a:r>
          </a:p>
          <a:p>
            <a:pPr lvl="2" eaLnBrk="1" hangingPunct="1"/>
            <a:r>
              <a:rPr lang="en-US" smtClean="0"/>
              <a:t>Thus </a:t>
            </a:r>
            <a:r>
              <a:rPr lang="en-US" sz="1800" b="1" smtClean="0">
                <a:solidFill>
                  <a:srgbClr val="0000FF"/>
                </a:solidFill>
                <a:latin typeface="Courier New" pitchFamily="49" charset="0"/>
              </a:rPr>
              <a:t>int -&gt; int -&gt; int</a:t>
            </a:r>
            <a:r>
              <a:rPr lang="en-US" smtClean="0"/>
              <a:t> is the same as</a:t>
            </a:r>
          </a:p>
          <a:p>
            <a:pPr lvl="2" eaLnBrk="1" hangingPunct="1"/>
            <a:r>
              <a:rPr lang="en-US" sz="1800" b="1" smtClean="0">
                <a:solidFill>
                  <a:srgbClr val="0000FF"/>
                </a:solidFill>
                <a:latin typeface="Courier New" pitchFamily="49" charset="0"/>
              </a:rPr>
              <a:t>int -&gt; (int -&gt; int)</a:t>
            </a:r>
          </a:p>
          <a:p>
            <a:pPr lvl="2" eaLnBrk="1" hangingPunct="1"/>
            <a:endParaRPr lang="en-US" sz="1800" b="1" smtClean="0">
              <a:solidFill>
                <a:srgbClr val="0000FF"/>
              </a:solidFill>
              <a:latin typeface="Courier New" pitchFamily="49" charset="0"/>
            </a:endParaRPr>
          </a:p>
          <a:p>
            <a:pPr lvl="1" eaLnBrk="1" hangingPunct="1"/>
            <a:r>
              <a:rPr lang="en-US" smtClean="0"/>
              <a:t>Function application associates to the left</a:t>
            </a:r>
          </a:p>
          <a:p>
            <a:pPr lvl="2" eaLnBrk="1" hangingPunct="1"/>
            <a:r>
              <a:rPr lang="en-US" smtClean="0"/>
              <a:t>Thus </a:t>
            </a:r>
            <a:r>
              <a:rPr lang="en-US" sz="1800" b="1" smtClean="0">
                <a:solidFill>
                  <a:srgbClr val="0000FF"/>
                </a:solidFill>
                <a:latin typeface="Courier New" pitchFamily="49" charset="0"/>
              </a:rPr>
              <a:t>add 3 4</a:t>
            </a:r>
            <a:r>
              <a:rPr lang="en-US" smtClean="0"/>
              <a:t> is the same as</a:t>
            </a:r>
          </a:p>
          <a:p>
            <a:pPr lvl="2" eaLnBrk="1" hangingPunct="1"/>
            <a:r>
              <a:rPr lang="en-US" sz="1800" b="1" smtClean="0">
                <a:solidFill>
                  <a:srgbClr val="0000FF"/>
                </a:solidFill>
                <a:latin typeface="Courier New" pitchFamily="49" charset="0"/>
              </a:rPr>
              <a:t>(add 3)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2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7" name="Slide Number Placeholder 4"/>
          <p:cNvSpPr>
            <a:spLocks noGrp="1"/>
          </p:cNvSpPr>
          <p:nvPr>
            <p:ph type="sldNum" sz="quarter" idx="11"/>
          </p:nvPr>
        </p:nvSpPr>
        <p:spPr>
          <a:noFill/>
        </p:spPr>
        <p:txBody>
          <a:bodyPr/>
          <a:lstStyle/>
          <a:p>
            <a:fld id="{35EAAEB3-4FE8-402D-AD8C-F687D617FAB3}" type="slidenum">
              <a:rPr lang="en-US" smtClean="0">
                <a:ea typeface="ＭＳ Ｐゴシック"/>
                <a:cs typeface="ＭＳ Ｐゴシック"/>
              </a:rPr>
              <a:pPr/>
              <a:t>26</a:t>
            </a:fld>
            <a:endParaRPr lang="en-US" smtClean="0">
              <a:ea typeface="ＭＳ Ｐゴシック"/>
              <a:cs typeface="ＭＳ Ｐゴシック"/>
            </a:endParaRPr>
          </a:p>
        </p:txBody>
      </p:sp>
      <p:sp>
        <p:nvSpPr>
          <p:cNvPr id="91138" name="Rectangle 2"/>
          <p:cNvSpPr>
            <a:spLocks noGrp="1" noChangeArrowheads="1"/>
          </p:cNvSpPr>
          <p:nvPr>
            <p:ph type="title"/>
          </p:nvPr>
        </p:nvSpPr>
        <p:spPr/>
        <p:txBody>
          <a:bodyPr/>
          <a:lstStyle/>
          <a:p>
            <a:pPr eaLnBrk="1" hangingPunct="1"/>
            <a:r>
              <a:rPr lang="en-US" smtClean="0"/>
              <a:t>Another Example of Currying</a:t>
            </a:r>
          </a:p>
        </p:txBody>
      </p:sp>
      <p:sp>
        <p:nvSpPr>
          <p:cNvPr id="237571" name="Rectangle 3"/>
          <p:cNvSpPr>
            <a:spLocks noGrp="1" noChangeArrowheads="1"/>
          </p:cNvSpPr>
          <p:nvPr>
            <p:ph type="body" idx="1"/>
          </p:nvPr>
        </p:nvSpPr>
        <p:spPr/>
        <p:txBody>
          <a:bodyPr/>
          <a:lstStyle/>
          <a:p>
            <a:pPr eaLnBrk="1" hangingPunct="1"/>
            <a:r>
              <a:rPr lang="en-US" smtClean="0"/>
              <a:t>A curried add function with three arguments:</a:t>
            </a:r>
          </a:p>
          <a:p>
            <a:pPr eaLnBrk="1" hangingPunct="1"/>
            <a:endParaRPr lang="en-US" smtClean="0"/>
          </a:p>
          <a:p>
            <a:pPr lvl="1" eaLnBrk="1" hangingPunct="1"/>
            <a:r>
              <a:rPr lang="en-US" smtClean="0"/>
              <a:t>The same as</a:t>
            </a:r>
          </a:p>
          <a:p>
            <a:pPr lvl="1" eaLnBrk="1" hangingPunct="1"/>
            <a:endParaRPr lang="en-US" smtClean="0"/>
          </a:p>
          <a:p>
            <a:pPr lvl="1" eaLnBrk="1" hangingPunct="1"/>
            <a:endParaRPr lang="en-US" smtClean="0"/>
          </a:p>
          <a:p>
            <a:pPr eaLnBrk="1" hangingPunct="1"/>
            <a:r>
              <a:rPr lang="en-US" smtClean="0"/>
              <a:t>Then...</a:t>
            </a:r>
          </a:p>
          <a:p>
            <a:pPr lvl="1" eaLnBrk="1" hangingPunct="1"/>
            <a:r>
              <a:rPr lang="en-US" sz="2000" b="1" smtClean="0">
                <a:solidFill>
                  <a:srgbClr val="0000FF"/>
                </a:solidFill>
                <a:latin typeface="Courier New" pitchFamily="49" charset="0"/>
              </a:rPr>
              <a:t>add_three</a:t>
            </a:r>
            <a:r>
              <a:rPr lang="en-US" smtClean="0"/>
              <a:t> has type </a:t>
            </a:r>
            <a:r>
              <a:rPr lang="en-US" sz="2000" b="1" smtClean="0">
                <a:solidFill>
                  <a:srgbClr val="0000FF"/>
                </a:solidFill>
                <a:latin typeface="Courier New" pitchFamily="49" charset="0"/>
              </a:rPr>
              <a:t>int -&gt; (int -&gt; (int -&gt; int))</a:t>
            </a:r>
          </a:p>
          <a:p>
            <a:pPr lvl="1" eaLnBrk="1" hangingPunct="1"/>
            <a:r>
              <a:rPr lang="en-US" sz="2000" b="1" smtClean="0">
                <a:solidFill>
                  <a:srgbClr val="0000FF"/>
                </a:solidFill>
                <a:latin typeface="Courier New" pitchFamily="49" charset="0"/>
              </a:rPr>
              <a:t>add_three 4 </a:t>
            </a:r>
            <a:r>
              <a:rPr lang="en-US" smtClean="0"/>
              <a:t>has type</a:t>
            </a:r>
            <a:r>
              <a:rPr lang="en-US" sz="2000" b="1" smtClean="0">
                <a:solidFill>
                  <a:srgbClr val="0000FF"/>
                </a:solidFill>
                <a:latin typeface="Courier New" pitchFamily="49" charset="0"/>
              </a:rPr>
              <a:t> int -&gt; (int -&gt; int)</a:t>
            </a:r>
          </a:p>
          <a:p>
            <a:pPr lvl="1" eaLnBrk="1" hangingPunct="1"/>
            <a:r>
              <a:rPr lang="en-US" sz="2000" b="1" smtClean="0">
                <a:solidFill>
                  <a:srgbClr val="0000FF"/>
                </a:solidFill>
                <a:latin typeface="Courier New" pitchFamily="49" charset="0"/>
              </a:rPr>
              <a:t>add_three 4 5 </a:t>
            </a:r>
            <a:r>
              <a:rPr lang="en-US" smtClean="0"/>
              <a:t>has type</a:t>
            </a:r>
            <a:r>
              <a:rPr lang="en-US" sz="2000" b="1" smtClean="0">
                <a:solidFill>
                  <a:srgbClr val="0000FF"/>
                </a:solidFill>
                <a:latin typeface="Courier New" pitchFamily="49" charset="0"/>
              </a:rPr>
              <a:t> int -&gt; int</a:t>
            </a:r>
          </a:p>
          <a:p>
            <a:pPr lvl="1" eaLnBrk="1" hangingPunct="1"/>
            <a:r>
              <a:rPr lang="en-US" sz="2000" b="1" smtClean="0">
                <a:solidFill>
                  <a:srgbClr val="0000FF"/>
                </a:solidFill>
                <a:latin typeface="Courier New" pitchFamily="49" charset="0"/>
              </a:rPr>
              <a:t>add_three 4 5 6 </a:t>
            </a:r>
            <a:r>
              <a:rPr lang="en-US" smtClean="0"/>
              <a:t>is</a:t>
            </a:r>
            <a:r>
              <a:rPr lang="en-US" sz="2000" b="1" smtClean="0">
                <a:solidFill>
                  <a:srgbClr val="0000FF"/>
                </a:solidFill>
                <a:latin typeface="Courier New" pitchFamily="49" charset="0"/>
              </a:rPr>
              <a:t> 15</a:t>
            </a:r>
          </a:p>
        </p:txBody>
      </p:sp>
      <p:sp>
        <p:nvSpPr>
          <p:cNvPr id="237572" name="Text Box 4"/>
          <p:cNvSpPr txBox="1">
            <a:spLocks noChangeArrowheads="1"/>
          </p:cNvSpPr>
          <p:nvPr/>
        </p:nvSpPr>
        <p:spPr bwMode="auto">
          <a:xfrm>
            <a:off x="2514600" y="2133600"/>
            <a:ext cx="4495800" cy="379413"/>
          </a:xfrm>
          <a:prstGeom prst="rect">
            <a:avLst/>
          </a:prstGeom>
          <a:noFill/>
          <a:ln w="12700">
            <a:solidFill>
              <a:schemeClr val="tx1"/>
            </a:solidFill>
            <a:miter lim="800000"/>
            <a:headEnd/>
            <a:tailEnd/>
          </a:ln>
        </p:spPr>
        <p:txBody>
          <a:bodyPr>
            <a:spAutoFit/>
          </a:bodyPr>
          <a:lstStyle/>
          <a:p>
            <a:pPr eaLnBrk="0" hangingPunct="0"/>
            <a:r>
              <a:rPr lang="en-US" sz="1800" b="1">
                <a:solidFill>
                  <a:srgbClr val="0000FF"/>
                </a:solidFill>
                <a:latin typeface="Courier New" pitchFamily="49" charset="0"/>
              </a:rPr>
              <a:t>let add_three x y z = x + y + z</a:t>
            </a:r>
          </a:p>
        </p:txBody>
      </p:sp>
      <p:sp>
        <p:nvSpPr>
          <p:cNvPr id="237573" name="Text Box 5"/>
          <p:cNvSpPr txBox="1">
            <a:spLocks noChangeArrowheads="1"/>
          </p:cNvSpPr>
          <p:nvPr/>
        </p:nvSpPr>
        <p:spPr bwMode="auto">
          <a:xfrm>
            <a:off x="1295400" y="3200400"/>
            <a:ext cx="6553200" cy="379413"/>
          </a:xfrm>
          <a:prstGeom prst="rect">
            <a:avLst/>
          </a:prstGeom>
          <a:noFill/>
          <a:ln w="12700">
            <a:solidFill>
              <a:schemeClr val="tx1"/>
            </a:solidFill>
            <a:miter lim="800000"/>
            <a:headEnd/>
            <a:tailEnd/>
          </a:ln>
        </p:spPr>
        <p:txBody>
          <a:bodyPr>
            <a:spAutoFit/>
          </a:bodyPr>
          <a:lstStyle/>
          <a:p>
            <a:pPr eaLnBrk="0" hangingPunct="0"/>
            <a:r>
              <a:rPr lang="en-US" sz="1800" b="1">
                <a:solidFill>
                  <a:srgbClr val="0000FF"/>
                </a:solidFill>
                <a:latin typeface="Courier New" pitchFamily="49" charset="0"/>
              </a:rPr>
              <a:t>let add_three x = (fun y -&gt; (fun z -&gt; x+y+z))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75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7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75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757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757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757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7571">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75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animBg="1"/>
      <p:bldP spid="237573"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5" name="Slide Number Placeholder 4"/>
          <p:cNvSpPr>
            <a:spLocks noGrp="1"/>
          </p:cNvSpPr>
          <p:nvPr>
            <p:ph type="sldNum" sz="quarter" idx="11"/>
          </p:nvPr>
        </p:nvSpPr>
        <p:spPr>
          <a:noFill/>
        </p:spPr>
        <p:txBody>
          <a:bodyPr/>
          <a:lstStyle/>
          <a:p>
            <a:fld id="{BA29E662-875C-44C3-B122-68D26EBD579C}" type="slidenum">
              <a:rPr lang="en-US" smtClean="0">
                <a:ea typeface="ＭＳ Ｐゴシック"/>
                <a:cs typeface="ＭＳ Ｐゴシック"/>
              </a:rPr>
              <a:pPr/>
              <a:t>27</a:t>
            </a:fld>
            <a:endParaRPr lang="en-US" smtClean="0">
              <a:ea typeface="ＭＳ Ｐゴシック"/>
              <a:cs typeface="ＭＳ Ｐゴシック"/>
            </a:endParaRPr>
          </a:p>
        </p:txBody>
      </p:sp>
      <p:sp>
        <p:nvSpPr>
          <p:cNvPr id="93186" name="Rectangle 2"/>
          <p:cNvSpPr>
            <a:spLocks noGrp="1" noChangeArrowheads="1"/>
          </p:cNvSpPr>
          <p:nvPr>
            <p:ph type="title"/>
          </p:nvPr>
        </p:nvSpPr>
        <p:spPr/>
        <p:txBody>
          <a:bodyPr/>
          <a:lstStyle/>
          <a:p>
            <a:pPr eaLnBrk="1" hangingPunct="1"/>
            <a:r>
              <a:rPr lang="en-US" smtClean="0"/>
              <a:t>Currying and the map Function</a:t>
            </a:r>
          </a:p>
        </p:txBody>
      </p:sp>
      <p:sp>
        <p:nvSpPr>
          <p:cNvPr id="238595" name="Rectangle 3"/>
          <p:cNvSpPr>
            <a:spLocks noGrp="1" noChangeArrowheads="1"/>
          </p:cNvSpPr>
          <p:nvPr>
            <p:ph type="body" idx="1"/>
          </p:nvPr>
        </p:nvSpPr>
        <p:spPr>
          <a:xfrm>
            <a:off x="457200" y="3124200"/>
            <a:ext cx="8534400" cy="3352800"/>
          </a:xfrm>
        </p:spPr>
        <p:txBody>
          <a:bodyPr/>
          <a:lstStyle/>
          <a:p>
            <a:pPr eaLnBrk="1" hangingPunct="1"/>
            <a:r>
              <a:rPr lang="en-US" smtClean="0"/>
              <a:t>Examples</a:t>
            </a:r>
          </a:p>
          <a:p>
            <a:pPr lvl="1" eaLnBrk="1" hangingPunct="1">
              <a:buFontTx/>
              <a:buNone/>
            </a:pPr>
            <a:r>
              <a:rPr lang="en-US" sz="2000" b="1" smtClean="0">
                <a:solidFill>
                  <a:srgbClr val="0000FF"/>
                </a:solidFill>
                <a:latin typeface="Courier New" pitchFamily="49" charset="0"/>
              </a:rPr>
              <a:t>let negate x = -x</a:t>
            </a:r>
          </a:p>
          <a:p>
            <a:pPr lvl="1" eaLnBrk="1" hangingPunct="1">
              <a:buFontTx/>
              <a:buNone/>
            </a:pPr>
            <a:r>
              <a:rPr lang="en-US" sz="2000" b="1" smtClean="0">
                <a:solidFill>
                  <a:srgbClr val="0000FF"/>
                </a:solidFill>
                <a:latin typeface="Courier New" pitchFamily="49" charset="0"/>
              </a:rPr>
              <a:t>map negate [1; 2; 3]  (* returns [-1; -2; -3 ] *)</a:t>
            </a:r>
          </a:p>
          <a:p>
            <a:pPr lvl="1" eaLnBrk="1" hangingPunct="1">
              <a:buFontTx/>
              <a:buNone/>
            </a:pPr>
            <a:r>
              <a:rPr lang="en-US" sz="2000" b="1" smtClean="0">
                <a:solidFill>
                  <a:srgbClr val="0000FF"/>
                </a:solidFill>
                <a:latin typeface="Courier New" pitchFamily="49" charset="0"/>
              </a:rPr>
              <a:t>let negate_list = map negate</a:t>
            </a:r>
          </a:p>
          <a:p>
            <a:pPr lvl="1" eaLnBrk="1" hangingPunct="1">
              <a:buFontTx/>
              <a:buNone/>
            </a:pPr>
            <a:r>
              <a:rPr lang="en-US" sz="2000" b="1" smtClean="0">
                <a:solidFill>
                  <a:srgbClr val="0000FF"/>
                </a:solidFill>
                <a:latin typeface="Courier New" pitchFamily="49" charset="0"/>
              </a:rPr>
              <a:t>negate_list [-1; -2; -3]</a:t>
            </a:r>
          </a:p>
          <a:p>
            <a:pPr lvl="1" eaLnBrk="1" hangingPunct="1">
              <a:buFontTx/>
              <a:buNone/>
            </a:pPr>
            <a:r>
              <a:rPr lang="en-US" sz="2000" b="1" smtClean="0">
                <a:solidFill>
                  <a:srgbClr val="0000FF"/>
                </a:solidFill>
                <a:latin typeface="Courier New" pitchFamily="49" charset="0"/>
              </a:rPr>
              <a:t>let sum_pairs_list = map (fun (a, b) -&gt; a + b)</a:t>
            </a:r>
          </a:p>
          <a:p>
            <a:pPr lvl="1" eaLnBrk="1" hangingPunct="1">
              <a:buFontTx/>
              <a:buNone/>
            </a:pPr>
            <a:r>
              <a:rPr lang="en-US" sz="2000" b="1" smtClean="0">
                <a:solidFill>
                  <a:srgbClr val="0000FF"/>
                </a:solidFill>
                <a:latin typeface="Courier New" pitchFamily="49" charset="0"/>
              </a:rPr>
              <a:t>sum_pairs_list [(1, 2); (3, 4)]  (* [3; 7] *)</a:t>
            </a:r>
          </a:p>
          <a:p>
            <a:pPr eaLnBrk="1" hangingPunct="1"/>
            <a:r>
              <a:rPr lang="en-US" smtClean="0"/>
              <a:t>What's the type of this form of </a:t>
            </a:r>
            <a:r>
              <a:rPr lang="en-US" b="1" smtClean="0">
                <a:solidFill>
                  <a:srgbClr val="0000FF"/>
                </a:solidFill>
                <a:latin typeface="Courier New" pitchFamily="49" charset="0"/>
              </a:rPr>
              <a:t>map</a:t>
            </a:r>
            <a:r>
              <a:rPr lang="en-US" smtClean="0"/>
              <a:t>?</a:t>
            </a:r>
          </a:p>
        </p:txBody>
      </p:sp>
      <p:sp>
        <p:nvSpPr>
          <p:cNvPr id="238596" name="Text Box 4"/>
          <p:cNvSpPr txBox="1">
            <a:spLocks noChangeArrowheads="1"/>
          </p:cNvSpPr>
          <p:nvPr/>
        </p:nvSpPr>
        <p:spPr bwMode="auto">
          <a:xfrm>
            <a:off x="1600200" y="1752600"/>
            <a:ext cx="6477000" cy="1203325"/>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rec map f l = match l with</a:t>
            </a:r>
          </a:p>
          <a:p>
            <a:pPr eaLnBrk="0" hangingPunct="0"/>
            <a:r>
              <a:rPr lang="en-US" sz="1800" b="1">
                <a:latin typeface="Courier New" pitchFamily="49" charset="0"/>
              </a:rPr>
              <a:t>  [] -&gt; []</a:t>
            </a:r>
          </a:p>
          <a:p>
            <a:pPr eaLnBrk="0" hangingPunct="0"/>
            <a:r>
              <a:rPr lang="en-US" sz="1800" b="1">
                <a:latin typeface="Courier New" pitchFamily="49" charset="0"/>
              </a:rPr>
              <a:t>| (h::t) -&gt; (f h)::(map f t)</a:t>
            </a:r>
          </a:p>
          <a:p>
            <a:pPr eaLnBrk="0" hangingPunct="0"/>
            <a:endParaRPr lang="en-US" sz="1800" b="1">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5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85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859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859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859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859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859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859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85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6"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3" name="Slide Number Placeholder 4"/>
          <p:cNvSpPr>
            <a:spLocks noGrp="1"/>
          </p:cNvSpPr>
          <p:nvPr>
            <p:ph type="sldNum" sz="quarter" idx="11"/>
          </p:nvPr>
        </p:nvSpPr>
        <p:spPr>
          <a:noFill/>
        </p:spPr>
        <p:txBody>
          <a:bodyPr/>
          <a:lstStyle/>
          <a:p>
            <a:fld id="{35318554-31E9-43D6-B868-23F05376C1D7}" type="slidenum">
              <a:rPr lang="en-US" smtClean="0">
                <a:ea typeface="ＭＳ Ｐゴシック"/>
                <a:cs typeface="ＭＳ Ｐゴシック"/>
              </a:rPr>
              <a:pPr/>
              <a:t>28</a:t>
            </a:fld>
            <a:endParaRPr lang="en-US" smtClean="0">
              <a:ea typeface="ＭＳ Ｐゴシック"/>
              <a:cs typeface="ＭＳ Ｐゴシック"/>
            </a:endParaRPr>
          </a:p>
        </p:txBody>
      </p:sp>
      <p:sp>
        <p:nvSpPr>
          <p:cNvPr id="95234" name="Rectangle 2"/>
          <p:cNvSpPr>
            <a:spLocks noGrp="1" noChangeArrowheads="1"/>
          </p:cNvSpPr>
          <p:nvPr>
            <p:ph type="title"/>
          </p:nvPr>
        </p:nvSpPr>
        <p:spPr/>
        <p:txBody>
          <a:bodyPr/>
          <a:lstStyle/>
          <a:p>
            <a:pPr eaLnBrk="1" hangingPunct="1"/>
            <a:r>
              <a:rPr lang="en-US" smtClean="0"/>
              <a:t>Currying and the fold Function</a:t>
            </a:r>
          </a:p>
        </p:txBody>
      </p:sp>
      <p:sp>
        <p:nvSpPr>
          <p:cNvPr id="246788" name="Text Box 4"/>
          <p:cNvSpPr txBox="1">
            <a:spLocks noChangeArrowheads="1"/>
          </p:cNvSpPr>
          <p:nvPr/>
        </p:nvSpPr>
        <p:spPr bwMode="auto">
          <a:xfrm>
            <a:off x="990600" y="1600200"/>
            <a:ext cx="7543800" cy="1203325"/>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rec fold f a l = match l with</a:t>
            </a:r>
          </a:p>
          <a:p>
            <a:pPr eaLnBrk="0" hangingPunct="0"/>
            <a:r>
              <a:rPr lang="en-US" sz="1800" b="1">
                <a:latin typeface="Courier New" pitchFamily="49" charset="0"/>
              </a:rPr>
              <a:t>   [] -&gt; a</a:t>
            </a:r>
          </a:p>
          <a:p>
            <a:pPr eaLnBrk="0" hangingPunct="0"/>
            <a:r>
              <a:rPr lang="en-US" sz="1800" b="1">
                <a:latin typeface="Courier New" pitchFamily="49" charset="0"/>
              </a:rPr>
              <a:t> | (h::t) -&gt; fold f (f a h) t</a:t>
            </a:r>
          </a:p>
          <a:p>
            <a:pPr eaLnBrk="0" hangingPunct="0"/>
            <a:endParaRPr lang="en-US" sz="1800" b="1">
              <a:latin typeface="Courier New" pitchFamily="49" charset="0"/>
            </a:endParaRPr>
          </a:p>
        </p:txBody>
      </p:sp>
      <p:sp>
        <p:nvSpPr>
          <p:cNvPr id="246789" name="Rectangle 5"/>
          <p:cNvSpPr>
            <a:spLocks noGrp="1" noChangeArrowheads="1"/>
          </p:cNvSpPr>
          <p:nvPr>
            <p:ph type="body" idx="1"/>
          </p:nvPr>
        </p:nvSpPr>
        <p:spPr>
          <a:xfrm>
            <a:off x="457200" y="3048000"/>
            <a:ext cx="8153400" cy="3048000"/>
          </a:xfrm>
        </p:spPr>
        <p:txBody>
          <a:bodyPr/>
          <a:lstStyle/>
          <a:p>
            <a:pPr lvl="1" eaLnBrk="1" hangingPunct="1">
              <a:buFontTx/>
              <a:buNone/>
            </a:pPr>
            <a:r>
              <a:rPr lang="en-US" sz="2000" b="1" smtClean="0">
                <a:solidFill>
                  <a:srgbClr val="0000FF"/>
                </a:solidFill>
                <a:latin typeface="Courier New" pitchFamily="49" charset="0"/>
              </a:rPr>
              <a:t>let add x y = x + y</a:t>
            </a:r>
          </a:p>
          <a:p>
            <a:pPr lvl="1" eaLnBrk="1" hangingPunct="1">
              <a:buFontTx/>
              <a:buNone/>
            </a:pPr>
            <a:r>
              <a:rPr lang="en-US" sz="2000" b="1" smtClean="0">
                <a:solidFill>
                  <a:srgbClr val="0000FF"/>
                </a:solidFill>
                <a:latin typeface="Courier New" pitchFamily="49" charset="0"/>
              </a:rPr>
              <a:t>fold add 0 [1; 2; 3]</a:t>
            </a:r>
          </a:p>
          <a:p>
            <a:pPr lvl="1" eaLnBrk="1" hangingPunct="1">
              <a:buFontTx/>
              <a:buNone/>
            </a:pPr>
            <a:r>
              <a:rPr lang="en-US" sz="2000" b="1" smtClean="0">
                <a:solidFill>
                  <a:srgbClr val="0000FF"/>
                </a:solidFill>
                <a:latin typeface="Courier New" pitchFamily="49" charset="0"/>
              </a:rPr>
              <a:t>let sum = fold add 0</a:t>
            </a:r>
          </a:p>
          <a:p>
            <a:pPr lvl="1" eaLnBrk="1" hangingPunct="1">
              <a:buFontTx/>
              <a:buNone/>
            </a:pPr>
            <a:r>
              <a:rPr lang="en-US" sz="2000" b="1" smtClean="0">
                <a:solidFill>
                  <a:srgbClr val="0000FF"/>
                </a:solidFill>
                <a:latin typeface="Courier New" pitchFamily="49" charset="0"/>
              </a:rPr>
              <a:t>sum [1; 2; 3]</a:t>
            </a:r>
          </a:p>
          <a:p>
            <a:pPr lvl="1" eaLnBrk="1" hangingPunct="1">
              <a:buFontTx/>
              <a:buNone/>
            </a:pPr>
            <a:r>
              <a:rPr lang="en-US" sz="2000" b="1" smtClean="0">
                <a:solidFill>
                  <a:srgbClr val="0000FF"/>
                </a:solidFill>
                <a:latin typeface="Courier New" pitchFamily="49" charset="0"/>
              </a:rPr>
              <a:t>let next n _ = n + 1 </a:t>
            </a:r>
          </a:p>
          <a:p>
            <a:pPr lvl="1" eaLnBrk="1" hangingPunct="1">
              <a:buFontTx/>
              <a:buNone/>
            </a:pPr>
            <a:r>
              <a:rPr lang="en-US" sz="2000" b="1" smtClean="0">
                <a:solidFill>
                  <a:srgbClr val="0000FF"/>
                </a:solidFill>
                <a:latin typeface="Courier New" pitchFamily="49" charset="0"/>
              </a:rPr>
              <a:t>let length = fold next 0  </a:t>
            </a:r>
            <a:r>
              <a:rPr lang="en-US" sz="2000" smtClean="0">
                <a:solidFill>
                  <a:srgbClr val="0000FF"/>
                </a:solidFill>
              </a:rPr>
              <a:t>(* warning:  not polymorphic *)</a:t>
            </a:r>
            <a:endParaRPr lang="en-US" sz="2000" b="1" smtClean="0">
              <a:solidFill>
                <a:srgbClr val="0000FF"/>
              </a:solidFill>
              <a:latin typeface="Courier New" pitchFamily="49" charset="0"/>
            </a:endParaRPr>
          </a:p>
          <a:p>
            <a:pPr lvl="1" eaLnBrk="1" hangingPunct="1">
              <a:buFontTx/>
              <a:buNone/>
            </a:pPr>
            <a:r>
              <a:rPr lang="en-US" sz="2000" b="1" smtClean="0">
                <a:solidFill>
                  <a:srgbClr val="0000FF"/>
                </a:solidFill>
                <a:latin typeface="Courier New" pitchFamily="49" charset="0"/>
              </a:rPr>
              <a:t>length [5; 6; 7; 8]</a:t>
            </a:r>
          </a:p>
          <a:p>
            <a:pPr eaLnBrk="1" hangingPunct="1"/>
            <a:r>
              <a:rPr lang="en-US" smtClean="0"/>
              <a:t>What's the type of this form of </a:t>
            </a:r>
            <a:r>
              <a:rPr lang="en-US" b="1" smtClean="0">
                <a:solidFill>
                  <a:srgbClr val="0000FF"/>
                </a:solidFill>
                <a:latin typeface="Courier New" pitchFamily="49" charset="0"/>
              </a:rPr>
              <a:t>fold</a:t>
            </a:r>
            <a:r>
              <a:rPr lang="en-US"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678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678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678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678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678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678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678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678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1" name="Slide Number Placeholder 4"/>
          <p:cNvSpPr>
            <a:spLocks noGrp="1"/>
          </p:cNvSpPr>
          <p:nvPr>
            <p:ph type="sldNum" sz="quarter" idx="11"/>
          </p:nvPr>
        </p:nvSpPr>
        <p:spPr>
          <a:noFill/>
        </p:spPr>
        <p:txBody>
          <a:bodyPr/>
          <a:lstStyle/>
          <a:p>
            <a:fld id="{3D9F2B78-8B2A-467B-AAFF-FB8677368F74}" type="slidenum">
              <a:rPr lang="en-US" smtClean="0">
                <a:ea typeface="ＭＳ Ｐゴシック"/>
                <a:cs typeface="ＭＳ Ｐゴシック"/>
              </a:rPr>
              <a:pPr/>
              <a:t>29</a:t>
            </a:fld>
            <a:endParaRPr lang="en-US" smtClean="0">
              <a:ea typeface="ＭＳ Ｐゴシック"/>
              <a:cs typeface="ＭＳ Ｐゴシック"/>
            </a:endParaRPr>
          </a:p>
        </p:txBody>
      </p:sp>
      <p:sp>
        <p:nvSpPr>
          <p:cNvPr id="97282" name="Rectangle 2"/>
          <p:cNvSpPr>
            <a:spLocks noGrp="1" noChangeArrowheads="1"/>
          </p:cNvSpPr>
          <p:nvPr>
            <p:ph type="title"/>
          </p:nvPr>
        </p:nvSpPr>
        <p:spPr/>
        <p:txBody>
          <a:bodyPr/>
          <a:lstStyle/>
          <a:p>
            <a:pPr eaLnBrk="1" hangingPunct="1"/>
            <a:r>
              <a:rPr lang="en-US" smtClean="0"/>
              <a:t>Another Convention</a:t>
            </a:r>
          </a:p>
        </p:txBody>
      </p:sp>
      <p:sp>
        <p:nvSpPr>
          <p:cNvPr id="249859" name="Rectangle 3"/>
          <p:cNvSpPr>
            <a:spLocks noGrp="1" noChangeArrowheads="1"/>
          </p:cNvSpPr>
          <p:nvPr>
            <p:ph type="body" idx="1"/>
          </p:nvPr>
        </p:nvSpPr>
        <p:spPr/>
        <p:txBody>
          <a:bodyPr/>
          <a:lstStyle/>
          <a:p>
            <a:pPr eaLnBrk="1" hangingPunct="1"/>
            <a:r>
              <a:rPr lang="en-US" smtClean="0"/>
              <a:t>Since functions are curried, </a:t>
            </a:r>
            <a:r>
              <a:rPr lang="en-US" smtClean="0">
                <a:solidFill>
                  <a:srgbClr val="0000FF"/>
                </a:solidFill>
              </a:rPr>
              <a:t>function</a:t>
            </a:r>
            <a:r>
              <a:rPr lang="en-US" smtClean="0"/>
              <a:t> can often be used instead of </a:t>
            </a:r>
            <a:r>
              <a:rPr lang="en-US" smtClean="0">
                <a:solidFill>
                  <a:srgbClr val="0000FF"/>
                </a:solidFill>
              </a:rPr>
              <a:t>match</a:t>
            </a:r>
            <a:endParaRPr lang="en-US" smtClean="0"/>
          </a:p>
          <a:p>
            <a:pPr lvl="1" eaLnBrk="1" hangingPunct="1"/>
            <a:r>
              <a:rPr lang="en-US" smtClean="0">
                <a:solidFill>
                  <a:srgbClr val="0000FF"/>
                </a:solidFill>
              </a:rPr>
              <a:t>function</a:t>
            </a:r>
            <a:r>
              <a:rPr lang="en-US" smtClean="0"/>
              <a:t> declares an anonymous function of one argument</a:t>
            </a:r>
          </a:p>
          <a:p>
            <a:pPr lvl="1" eaLnBrk="1" hangingPunct="1"/>
            <a:r>
              <a:rPr lang="en-US" smtClean="0"/>
              <a:t>Instead of</a:t>
            </a:r>
          </a:p>
          <a:p>
            <a:pPr lvl="1" eaLnBrk="1" hangingPunct="1"/>
            <a:endParaRPr lang="en-US" smtClean="0"/>
          </a:p>
          <a:p>
            <a:pPr lvl="1" eaLnBrk="1" hangingPunct="1"/>
            <a:endParaRPr lang="en-US" smtClean="0"/>
          </a:p>
          <a:p>
            <a:pPr lvl="1" eaLnBrk="1" hangingPunct="1">
              <a:spcBef>
                <a:spcPct val="50000"/>
              </a:spcBef>
            </a:pPr>
            <a:r>
              <a:rPr lang="en-US" smtClean="0"/>
              <a:t>It could be written</a:t>
            </a:r>
          </a:p>
        </p:txBody>
      </p:sp>
      <p:sp>
        <p:nvSpPr>
          <p:cNvPr id="249860" name="Text Box 4"/>
          <p:cNvSpPr txBox="1">
            <a:spLocks noChangeArrowheads="1"/>
          </p:cNvSpPr>
          <p:nvPr/>
        </p:nvSpPr>
        <p:spPr bwMode="auto">
          <a:xfrm>
            <a:off x="1676400" y="3733800"/>
            <a:ext cx="6096000" cy="92868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rec sum l = match l with</a:t>
            </a:r>
          </a:p>
          <a:p>
            <a:pPr eaLnBrk="0" hangingPunct="0"/>
            <a:r>
              <a:rPr lang="en-US" sz="1800" b="1">
                <a:latin typeface="Courier New" pitchFamily="49" charset="0"/>
              </a:rPr>
              <a:t>  [] -&gt; 0</a:t>
            </a:r>
          </a:p>
          <a:p>
            <a:pPr eaLnBrk="0" hangingPunct="0"/>
            <a:r>
              <a:rPr lang="en-US" sz="1800" b="1">
                <a:latin typeface="Courier New" pitchFamily="49" charset="0"/>
              </a:rPr>
              <a:t>| (h::t) -&gt; h + (sum t)</a:t>
            </a:r>
          </a:p>
        </p:txBody>
      </p:sp>
      <p:sp>
        <p:nvSpPr>
          <p:cNvPr id="249861" name="Text Box 5"/>
          <p:cNvSpPr txBox="1">
            <a:spLocks noChangeArrowheads="1"/>
          </p:cNvSpPr>
          <p:nvPr/>
        </p:nvSpPr>
        <p:spPr bwMode="auto">
          <a:xfrm>
            <a:off x="1676400" y="5257800"/>
            <a:ext cx="6096000" cy="92868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rec sum = function</a:t>
            </a:r>
          </a:p>
          <a:p>
            <a:pPr eaLnBrk="0" hangingPunct="0"/>
            <a:r>
              <a:rPr lang="en-US" sz="1800" b="1">
                <a:latin typeface="Courier New" pitchFamily="49" charset="0"/>
              </a:rPr>
              <a:t>   [] -&gt; 0</a:t>
            </a:r>
          </a:p>
          <a:p>
            <a:pPr eaLnBrk="0" hangingPunct="0"/>
            <a:r>
              <a:rPr lang="en-US" sz="1800" b="1">
                <a:latin typeface="Courier New" pitchFamily="49" charset="0"/>
              </a:rPr>
              <a:t> | (h::t) -&gt; h + (sum 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9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85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98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98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98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animBg="1"/>
      <p:bldP spid="249861"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Slide Number Placeholder 4"/>
          <p:cNvSpPr>
            <a:spLocks noGrp="1"/>
          </p:cNvSpPr>
          <p:nvPr>
            <p:ph type="sldNum" sz="quarter" idx="11"/>
          </p:nvPr>
        </p:nvSpPr>
        <p:spPr>
          <a:noFill/>
        </p:spPr>
        <p:txBody>
          <a:bodyPr/>
          <a:lstStyle/>
          <a:p>
            <a:fld id="{1E7A0BB3-55EC-471D-BB7F-4EEC5E682E96}" type="slidenum">
              <a:rPr lang="en-US" smtClean="0">
                <a:ea typeface="ＭＳ Ｐゴシック"/>
                <a:cs typeface="ＭＳ Ｐゴシック"/>
              </a:rPr>
              <a:pPr/>
              <a:t>3</a:t>
            </a:fld>
            <a:endParaRPr lang="en-US" smtClean="0">
              <a:ea typeface="ＭＳ Ｐゴシック"/>
              <a:cs typeface="ＭＳ Ｐゴシック"/>
            </a:endParaRPr>
          </a:p>
        </p:txBody>
      </p:sp>
      <p:sp>
        <p:nvSpPr>
          <p:cNvPr id="44034" name="Rectangle 2"/>
          <p:cNvSpPr>
            <a:spLocks noGrp="1" noChangeArrowheads="1"/>
          </p:cNvSpPr>
          <p:nvPr>
            <p:ph type="title"/>
          </p:nvPr>
        </p:nvSpPr>
        <p:spPr/>
        <p:txBody>
          <a:bodyPr/>
          <a:lstStyle/>
          <a:p>
            <a:pPr eaLnBrk="1" hangingPunct="1"/>
            <a:r>
              <a:rPr lang="en-US" smtClean="0"/>
              <a:t>Anonymous Functions</a:t>
            </a:r>
          </a:p>
        </p:txBody>
      </p:sp>
      <p:sp>
        <p:nvSpPr>
          <p:cNvPr id="44035" name="Rectangle 3"/>
          <p:cNvSpPr>
            <a:spLocks noGrp="1" noChangeArrowheads="1"/>
          </p:cNvSpPr>
          <p:nvPr>
            <p:ph type="body" idx="1"/>
          </p:nvPr>
        </p:nvSpPr>
        <p:spPr/>
        <p:txBody>
          <a:bodyPr/>
          <a:lstStyle/>
          <a:p>
            <a:pPr eaLnBrk="1" hangingPunct="1"/>
            <a:r>
              <a:rPr lang="en-US" smtClean="0"/>
              <a:t>Passing functions around is very common, so we often don’t want to bother to give them names</a:t>
            </a:r>
          </a:p>
          <a:p>
            <a:pPr eaLnBrk="1" hangingPunct="1"/>
            <a:r>
              <a:rPr lang="en-US" smtClean="0"/>
              <a:t>Use </a:t>
            </a:r>
            <a:r>
              <a:rPr lang="en-US" smtClean="0">
                <a:solidFill>
                  <a:srgbClr val="0000FF"/>
                </a:solidFill>
              </a:rPr>
              <a:t>fun</a:t>
            </a:r>
            <a:r>
              <a:rPr lang="en-US" smtClean="0"/>
              <a:t> to make a function with no name</a:t>
            </a:r>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buFontTx/>
              <a:buNone/>
            </a:pPr>
            <a:r>
              <a:rPr lang="en-US" sz="2000" b="1" smtClean="0">
                <a:solidFill>
                  <a:srgbClr val="0000FF"/>
                </a:solidFill>
                <a:latin typeface="Courier New" pitchFamily="49" charset="0"/>
              </a:rPr>
              <a:t>map ((fun x -&gt; x + 13), [1; 2; 3])</a:t>
            </a:r>
          </a:p>
          <a:p>
            <a:pPr lvl="1" eaLnBrk="1" hangingPunct="1">
              <a:buFontTx/>
              <a:buNone/>
            </a:pPr>
            <a:r>
              <a:rPr lang="en-US" sz="2000" b="1" smtClean="0">
                <a:solidFill>
                  <a:srgbClr val="0000FF"/>
                </a:solidFill>
                <a:latin typeface="Courier New" pitchFamily="49" charset="0"/>
              </a:rPr>
              <a:t>twice ((fun x -&gt; x + 2), 4)</a:t>
            </a:r>
            <a:endParaRPr lang="en-US" smtClean="0"/>
          </a:p>
        </p:txBody>
      </p:sp>
      <p:sp>
        <p:nvSpPr>
          <p:cNvPr id="149508" name="Text Box 4"/>
          <p:cNvSpPr txBox="1">
            <a:spLocks noChangeArrowheads="1"/>
          </p:cNvSpPr>
          <p:nvPr/>
        </p:nvSpPr>
        <p:spPr bwMode="auto">
          <a:xfrm>
            <a:off x="3657600" y="4114800"/>
            <a:ext cx="2286000" cy="379413"/>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fun x -&gt; x + 3</a:t>
            </a:r>
          </a:p>
        </p:txBody>
      </p:sp>
      <p:sp>
        <p:nvSpPr>
          <p:cNvPr id="149509" name="Text Box 5"/>
          <p:cNvSpPr txBox="1">
            <a:spLocks noChangeArrowheads="1"/>
          </p:cNvSpPr>
          <p:nvPr/>
        </p:nvSpPr>
        <p:spPr bwMode="auto">
          <a:xfrm>
            <a:off x="1143000" y="3429000"/>
            <a:ext cx="1606550" cy="457200"/>
          </a:xfrm>
          <a:prstGeom prst="rect">
            <a:avLst/>
          </a:prstGeom>
          <a:noFill/>
          <a:ln w="9525">
            <a:noFill/>
            <a:miter lim="800000"/>
            <a:headEnd/>
            <a:tailEnd/>
          </a:ln>
        </p:spPr>
        <p:txBody>
          <a:bodyPr wrap="none">
            <a:spAutoFit/>
          </a:bodyPr>
          <a:lstStyle/>
          <a:p>
            <a:pPr eaLnBrk="0" hangingPunct="0"/>
            <a:r>
              <a:rPr lang="en-US">
                <a:solidFill>
                  <a:srgbClr val="FF0000"/>
                </a:solidFill>
              </a:rPr>
              <a:t>Parameter</a:t>
            </a:r>
          </a:p>
        </p:txBody>
      </p:sp>
      <p:sp>
        <p:nvSpPr>
          <p:cNvPr id="149510" name="Line 6"/>
          <p:cNvSpPr>
            <a:spLocks noChangeShapeType="1"/>
          </p:cNvSpPr>
          <p:nvPr/>
        </p:nvSpPr>
        <p:spPr bwMode="auto">
          <a:xfrm>
            <a:off x="2743200" y="3657600"/>
            <a:ext cx="1676400" cy="533400"/>
          </a:xfrm>
          <a:prstGeom prst="line">
            <a:avLst/>
          </a:prstGeom>
          <a:noFill/>
          <a:ln w="38100">
            <a:solidFill>
              <a:srgbClr val="FF0000"/>
            </a:solidFill>
            <a:round/>
            <a:headEnd/>
            <a:tailEnd type="triangle" w="med" len="med"/>
          </a:ln>
        </p:spPr>
        <p:txBody>
          <a:bodyPr wrap="none" anchor="ctr"/>
          <a:lstStyle/>
          <a:p>
            <a:endParaRPr lang="en-US"/>
          </a:p>
        </p:txBody>
      </p:sp>
      <p:sp>
        <p:nvSpPr>
          <p:cNvPr id="149511" name="Text Box 7"/>
          <p:cNvSpPr txBox="1">
            <a:spLocks noChangeArrowheads="1"/>
          </p:cNvSpPr>
          <p:nvPr/>
        </p:nvSpPr>
        <p:spPr bwMode="auto">
          <a:xfrm>
            <a:off x="6096000" y="3429000"/>
            <a:ext cx="879475" cy="457200"/>
          </a:xfrm>
          <a:prstGeom prst="rect">
            <a:avLst/>
          </a:prstGeom>
          <a:noFill/>
          <a:ln w="9525">
            <a:noFill/>
            <a:miter lim="800000"/>
            <a:headEnd/>
            <a:tailEnd/>
          </a:ln>
        </p:spPr>
        <p:txBody>
          <a:bodyPr wrap="none">
            <a:spAutoFit/>
          </a:bodyPr>
          <a:lstStyle/>
          <a:p>
            <a:pPr eaLnBrk="0" hangingPunct="0"/>
            <a:r>
              <a:rPr lang="en-US">
                <a:solidFill>
                  <a:srgbClr val="FF0000"/>
                </a:solidFill>
              </a:rPr>
              <a:t>Body</a:t>
            </a:r>
          </a:p>
        </p:txBody>
      </p:sp>
      <p:sp>
        <p:nvSpPr>
          <p:cNvPr id="149512" name="Line 8"/>
          <p:cNvSpPr>
            <a:spLocks noChangeShapeType="1"/>
          </p:cNvSpPr>
          <p:nvPr/>
        </p:nvSpPr>
        <p:spPr bwMode="auto">
          <a:xfrm flipH="1">
            <a:off x="5410200" y="3733800"/>
            <a:ext cx="685800" cy="457200"/>
          </a:xfrm>
          <a:prstGeom prst="line">
            <a:avLst/>
          </a:prstGeom>
          <a:noFill/>
          <a:ln w="38100">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9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95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95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9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animBg="1"/>
      <p:bldP spid="149509" grpId="0"/>
      <p:bldP spid="149510" grpId="0" animBg="1"/>
      <p:bldP spid="149511" grpId="0"/>
      <p:bldP spid="149512"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29" name="Slide Number Placeholder 4"/>
          <p:cNvSpPr>
            <a:spLocks noGrp="1"/>
          </p:cNvSpPr>
          <p:nvPr>
            <p:ph type="sldNum" sz="quarter" idx="11"/>
          </p:nvPr>
        </p:nvSpPr>
        <p:spPr>
          <a:noFill/>
        </p:spPr>
        <p:txBody>
          <a:bodyPr/>
          <a:lstStyle/>
          <a:p>
            <a:fld id="{F3F044C9-CC0B-415B-B7BA-CA37CC6B85A0}" type="slidenum">
              <a:rPr lang="en-US" smtClean="0">
                <a:ea typeface="ＭＳ Ｐゴシック"/>
                <a:cs typeface="ＭＳ Ｐゴシック"/>
              </a:rPr>
              <a:pPr/>
              <a:t>30</a:t>
            </a:fld>
            <a:endParaRPr lang="en-US" smtClean="0">
              <a:ea typeface="ＭＳ Ｐゴシック"/>
              <a:cs typeface="ＭＳ Ｐゴシック"/>
            </a:endParaRPr>
          </a:p>
        </p:txBody>
      </p:sp>
      <p:sp>
        <p:nvSpPr>
          <p:cNvPr id="99330" name="Rectangle 2"/>
          <p:cNvSpPr>
            <a:spLocks noGrp="1" noChangeArrowheads="1"/>
          </p:cNvSpPr>
          <p:nvPr>
            <p:ph type="title"/>
          </p:nvPr>
        </p:nvSpPr>
        <p:spPr/>
        <p:txBody>
          <a:bodyPr/>
          <a:lstStyle/>
          <a:p>
            <a:pPr eaLnBrk="1" hangingPunct="1"/>
            <a:r>
              <a:rPr lang="en-US" smtClean="0"/>
              <a:t>Another Convention (cont’d)</a:t>
            </a:r>
          </a:p>
        </p:txBody>
      </p:sp>
      <p:sp>
        <p:nvSpPr>
          <p:cNvPr id="250883" name="Rectangle 3"/>
          <p:cNvSpPr>
            <a:spLocks noGrp="1" noChangeArrowheads="1"/>
          </p:cNvSpPr>
          <p:nvPr>
            <p:ph type="body" idx="1"/>
          </p:nvPr>
        </p:nvSpPr>
        <p:spPr/>
        <p:txBody>
          <a:bodyPr/>
          <a:lstStyle/>
          <a:p>
            <a:pPr lvl="1" eaLnBrk="1" hangingPunct="1">
              <a:buFontTx/>
              <a:buNone/>
            </a:pPr>
            <a:r>
              <a:rPr lang="en-US" smtClean="0"/>
              <a:t>Instead of</a:t>
            </a:r>
          </a:p>
          <a:p>
            <a:pPr lvl="1" eaLnBrk="1" hangingPunct="1"/>
            <a:endParaRPr lang="en-US" smtClean="0"/>
          </a:p>
          <a:p>
            <a:pPr lvl="1" eaLnBrk="1" hangingPunct="1"/>
            <a:endParaRPr lang="en-US" smtClean="0"/>
          </a:p>
          <a:p>
            <a:pPr lvl="1" eaLnBrk="1" hangingPunct="1"/>
            <a:endParaRPr lang="en-US" smtClean="0"/>
          </a:p>
          <a:p>
            <a:pPr lvl="1" eaLnBrk="1" hangingPunct="1">
              <a:buFontTx/>
              <a:buNone/>
            </a:pPr>
            <a:r>
              <a:rPr lang="en-US" smtClean="0"/>
              <a:t>It could be written</a:t>
            </a:r>
          </a:p>
        </p:txBody>
      </p:sp>
      <p:sp>
        <p:nvSpPr>
          <p:cNvPr id="250886" name="Text Box 6"/>
          <p:cNvSpPr txBox="1">
            <a:spLocks noChangeArrowheads="1"/>
          </p:cNvSpPr>
          <p:nvPr/>
        </p:nvSpPr>
        <p:spPr bwMode="auto">
          <a:xfrm>
            <a:off x="1600200" y="2057400"/>
            <a:ext cx="6477000" cy="92868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rec map f l = match l with</a:t>
            </a:r>
          </a:p>
          <a:p>
            <a:pPr eaLnBrk="0" hangingPunct="0"/>
            <a:r>
              <a:rPr lang="en-US" sz="1800" b="1">
                <a:latin typeface="Courier New" pitchFamily="49" charset="0"/>
              </a:rPr>
              <a:t>  [] -&gt; []</a:t>
            </a:r>
          </a:p>
          <a:p>
            <a:pPr eaLnBrk="0" hangingPunct="0"/>
            <a:r>
              <a:rPr lang="en-US" sz="1800" b="1">
                <a:latin typeface="Courier New" pitchFamily="49" charset="0"/>
              </a:rPr>
              <a:t>| (h::t) -&gt; (f h)::(map f t)</a:t>
            </a:r>
          </a:p>
        </p:txBody>
      </p:sp>
      <p:sp>
        <p:nvSpPr>
          <p:cNvPr id="250887" name="Text Box 7"/>
          <p:cNvSpPr txBox="1">
            <a:spLocks noChangeArrowheads="1"/>
          </p:cNvSpPr>
          <p:nvPr/>
        </p:nvSpPr>
        <p:spPr bwMode="auto">
          <a:xfrm>
            <a:off x="1600200" y="3886200"/>
            <a:ext cx="6477000" cy="92868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rec map f = function</a:t>
            </a:r>
          </a:p>
          <a:p>
            <a:pPr eaLnBrk="0" hangingPunct="0"/>
            <a:r>
              <a:rPr lang="en-US" sz="1800" b="1">
                <a:latin typeface="Courier New" pitchFamily="49" charset="0"/>
              </a:rPr>
              <a:t>  [] -&gt; []</a:t>
            </a:r>
          </a:p>
          <a:p>
            <a:pPr eaLnBrk="0" hangingPunct="0"/>
            <a:r>
              <a:rPr lang="en-US" sz="1800" b="1">
                <a:latin typeface="Courier New" pitchFamily="49" charset="0"/>
              </a:rPr>
              <a:t>| (h::t) -&gt; (f h)::(map f 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08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088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08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6" grpId="0" animBg="1"/>
      <p:bldP spid="25088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4"/>
          <p:cNvSpPr>
            <a:spLocks noGrp="1"/>
          </p:cNvSpPr>
          <p:nvPr>
            <p:ph type="sldNum" sz="quarter" idx="11"/>
          </p:nvPr>
        </p:nvSpPr>
        <p:spPr>
          <a:noFill/>
        </p:spPr>
        <p:txBody>
          <a:bodyPr/>
          <a:lstStyle/>
          <a:p>
            <a:fld id="{51C14E48-3951-4B5A-BCAB-383925DF5B37}" type="slidenum">
              <a:rPr lang="en-US" smtClean="0">
                <a:ea typeface="ＭＳ Ｐゴシック"/>
                <a:cs typeface="ＭＳ Ｐゴシック"/>
              </a:rPr>
              <a:pPr/>
              <a:t>31</a:t>
            </a:fld>
            <a:endParaRPr lang="en-US" smtClean="0">
              <a:ea typeface="ＭＳ Ｐゴシック"/>
              <a:cs typeface="ＭＳ Ｐゴシック"/>
            </a:endParaRPr>
          </a:p>
        </p:txBody>
      </p:sp>
      <p:sp>
        <p:nvSpPr>
          <p:cNvPr id="101378" name="Rectangle 2"/>
          <p:cNvSpPr>
            <a:spLocks noGrp="1" noChangeArrowheads="1"/>
          </p:cNvSpPr>
          <p:nvPr>
            <p:ph type="title"/>
          </p:nvPr>
        </p:nvSpPr>
        <p:spPr/>
        <p:txBody>
          <a:bodyPr/>
          <a:lstStyle/>
          <a:p>
            <a:pPr eaLnBrk="1" hangingPunct="1"/>
            <a:r>
              <a:rPr lang="en-US" smtClean="0"/>
              <a:t>Currying is Standard in OCaml</a:t>
            </a:r>
          </a:p>
        </p:txBody>
      </p:sp>
      <p:sp>
        <p:nvSpPr>
          <p:cNvPr id="101379" name="Rectangle 3"/>
          <p:cNvSpPr>
            <a:spLocks noGrp="1" noChangeArrowheads="1"/>
          </p:cNvSpPr>
          <p:nvPr>
            <p:ph type="body" idx="1"/>
          </p:nvPr>
        </p:nvSpPr>
        <p:spPr/>
        <p:txBody>
          <a:bodyPr/>
          <a:lstStyle/>
          <a:p>
            <a:pPr eaLnBrk="1" hangingPunct="1"/>
            <a:r>
              <a:rPr lang="en-US" smtClean="0"/>
              <a:t>Pretty much all functions are curried</a:t>
            </a:r>
          </a:p>
          <a:p>
            <a:pPr lvl="1" eaLnBrk="1" hangingPunct="1"/>
            <a:r>
              <a:rPr lang="en-US" smtClean="0"/>
              <a:t>Like the standard library </a:t>
            </a:r>
            <a:r>
              <a:rPr lang="en-US" smtClean="0">
                <a:solidFill>
                  <a:srgbClr val="0000FF"/>
                </a:solidFill>
              </a:rPr>
              <a:t>map</a:t>
            </a:r>
            <a:r>
              <a:rPr lang="en-US" smtClean="0"/>
              <a:t>, </a:t>
            </a:r>
            <a:r>
              <a:rPr lang="en-US" smtClean="0">
                <a:solidFill>
                  <a:srgbClr val="0000FF"/>
                </a:solidFill>
              </a:rPr>
              <a:t>fold</a:t>
            </a:r>
            <a:r>
              <a:rPr lang="en-US" smtClean="0"/>
              <a:t>, etc.</a:t>
            </a:r>
          </a:p>
          <a:p>
            <a:pPr lvl="1" eaLnBrk="1" hangingPunct="1"/>
            <a:r>
              <a:rPr lang="en-US" smtClean="0"/>
              <a:t>See </a:t>
            </a:r>
            <a:r>
              <a:rPr lang="en-US" smtClean="0">
                <a:solidFill>
                  <a:srgbClr val="0000FF"/>
                </a:solidFill>
              </a:rPr>
              <a:t>/usr/local/ocaml/lib/ocaml</a:t>
            </a:r>
            <a:r>
              <a:rPr lang="en-US" smtClean="0"/>
              <a:t> on Grace</a:t>
            </a:r>
          </a:p>
          <a:p>
            <a:pPr lvl="2" eaLnBrk="1" hangingPunct="1"/>
            <a:r>
              <a:rPr lang="en-US" smtClean="0"/>
              <a:t>In particular, look at the file </a:t>
            </a:r>
            <a:r>
              <a:rPr lang="en-US" smtClean="0">
                <a:solidFill>
                  <a:srgbClr val="0000FF"/>
                </a:solidFill>
              </a:rPr>
              <a:t>list.ml</a:t>
            </a:r>
            <a:r>
              <a:rPr lang="en-US" smtClean="0"/>
              <a:t> for standard list functions</a:t>
            </a:r>
          </a:p>
          <a:p>
            <a:pPr lvl="2" eaLnBrk="1" hangingPunct="1"/>
            <a:r>
              <a:rPr lang="en-US" smtClean="0"/>
              <a:t>Access these functions using </a:t>
            </a:r>
            <a:r>
              <a:rPr lang="en-US" b="1" smtClean="0">
                <a:solidFill>
                  <a:srgbClr val="0000FF"/>
                </a:solidFill>
                <a:latin typeface="Courier New" pitchFamily="49" charset="0"/>
              </a:rPr>
              <a:t>List.&lt;fn name&gt;</a:t>
            </a:r>
            <a:endParaRPr lang="en-US" smtClean="0"/>
          </a:p>
          <a:p>
            <a:pPr lvl="2" eaLnBrk="1" hangingPunct="1"/>
            <a:r>
              <a:rPr lang="en-US" smtClean="0"/>
              <a:t>E.g., </a:t>
            </a:r>
            <a:r>
              <a:rPr lang="en-US" b="1" smtClean="0">
                <a:solidFill>
                  <a:srgbClr val="0000FF"/>
                </a:solidFill>
                <a:latin typeface="Courier New" pitchFamily="49" charset="0"/>
              </a:rPr>
              <a:t>List.hd</a:t>
            </a:r>
            <a:r>
              <a:rPr lang="en-US" smtClean="0"/>
              <a:t>, </a:t>
            </a:r>
            <a:r>
              <a:rPr lang="en-US" b="1" smtClean="0">
                <a:solidFill>
                  <a:srgbClr val="0000FF"/>
                </a:solidFill>
                <a:latin typeface="Courier New" pitchFamily="49" charset="0"/>
              </a:rPr>
              <a:t>List.length</a:t>
            </a:r>
            <a:r>
              <a:rPr lang="en-US" smtClean="0"/>
              <a:t>, </a:t>
            </a:r>
            <a:r>
              <a:rPr lang="en-US" b="1" smtClean="0">
                <a:solidFill>
                  <a:srgbClr val="0000FF"/>
                </a:solidFill>
                <a:latin typeface="Courier New" pitchFamily="49" charset="0"/>
              </a:rPr>
              <a:t>List.map</a:t>
            </a:r>
            <a:endParaRPr lang="en-US" smtClean="0"/>
          </a:p>
          <a:p>
            <a:pPr lvl="1" eaLnBrk="1" hangingPunct="1"/>
            <a:endParaRPr lang="en-US" smtClean="0"/>
          </a:p>
          <a:p>
            <a:pPr eaLnBrk="1" hangingPunct="1"/>
            <a:r>
              <a:rPr lang="en-US" smtClean="0"/>
              <a:t>OCaml plays a lot of tricks to avoid creating closures and to avoid allocating on the heap</a:t>
            </a:r>
          </a:p>
          <a:p>
            <a:pPr lvl="1" eaLnBrk="1" hangingPunct="1"/>
            <a:r>
              <a:rPr lang="en-US" smtClean="0"/>
              <a:t>It's unnecessary much of the time, since functions are usually called with all arguments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5" name="Slide Number Placeholder 4"/>
          <p:cNvSpPr>
            <a:spLocks noGrp="1"/>
          </p:cNvSpPr>
          <p:nvPr>
            <p:ph type="sldNum" sz="quarter" idx="11"/>
          </p:nvPr>
        </p:nvSpPr>
        <p:spPr>
          <a:noFill/>
        </p:spPr>
        <p:txBody>
          <a:bodyPr/>
          <a:lstStyle/>
          <a:p>
            <a:fld id="{0D05B55F-BAF1-4B9B-94EA-FF78F744EF78}" type="slidenum">
              <a:rPr lang="en-US" smtClean="0">
                <a:ea typeface="ＭＳ Ｐゴシック"/>
                <a:cs typeface="ＭＳ Ｐゴシック"/>
              </a:rPr>
              <a:pPr/>
              <a:t>32</a:t>
            </a:fld>
            <a:endParaRPr lang="en-US" smtClean="0">
              <a:ea typeface="ＭＳ Ｐゴシック"/>
              <a:cs typeface="ＭＳ Ｐゴシック"/>
            </a:endParaRPr>
          </a:p>
        </p:txBody>
      </p:sp>
      <p:sp>
        <p:nvSpPr>
          <p:cNvPr id="103426" name="Rectangle 2"/>
          <p:cNvSpPr>
            <a:spLocks noGrp="1" noChangeArrowheads="1"/>
          </p:cNvSpPr>
          <p:nvPr>
            <p:ph type="title"/>
          </p:nvPr>
        </p:nvSpPr>
        <p:spPr/>
        <p:txBody>
          <a:bodyPr/>
          <a:lstStyle/>
          <a:p>
            <a:pPr eaLnBrk="1" hangingPunct="1"/>
            <a:r>
              <a:rPr lang="en-US" smtClean="0"/>
              <a:t>Higher-Order Functions in C</a:t>
            </a:r>
          </a:p>
        </p:txBody>
      </p:sp>
      <p:sp>
        <p:nvSpPr>
          <p:cNvPr id="103427" name="Rectangle 3"/>
          <p:cNvSpPr>
            <a:spLocks noGrp="1" noChangeArrowheads="1"/>
          </p:cNvSpPr>
          <p:nvPr>
            <p:ph type="body" idx="1"/>
          </p:nvPr>
        </p:nvSpPr>
        <p:spPr/>
        <p:txBody>
          <a:bodyPr/>
          <a:lstStyle/>
          <a:p>
            <a:pPr eaLnBrk="1" hangingPunct="1"/>
            <a:r>
              <a:rPr lang="en-US" smtClean="0"/>
              <a:t>C has function pointers but not closures</a:t>
            </a:r>
          </a:p>
          <a:p>
            <a:pPr lvl="1" eaLnBrk="1" hangingPunct="1"/>
            <a:r>
              <a:rPr lang="en-US" smtClean="0"/>
              <a:t>(gcc has closures)</a:t>
            </a:r>
          </a:p>
        </p:txBody>
      </p:sp>
      <p:sp>
        <p:nvSpPr>
          <p:cNvPr id="175108" name="Text Box 4"/>
          <p:cNvSpPr txBox="1">
            <a:spLocks noChangeArrowheads="1"/>
          </p:cNvSpPr>
          <p:nvPr/>
        </p:nvSpPr>
        <p:spPr bwMode="auto">
          <a:xfrm>
            <a:off x="1447800" y="2590800"/>
            <a:ext cx="6477000" cy="3949700"/>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typedef int (*int_func)(int);</a:t>
            </a:r>
          </a:p>
          <a:p>
            <a:pPr eaLnBrk="0" hangingPunct="0"/>
            <a:endParaRPr lang="en-US" sz="1800" b="1">
              <a:latin typeface="Courier New" pitchFamily="49" charset="0"/>
            </a:endParaRPr>
          </a:p>
          <a:p>
            <a:pPr eaLnBrk="0" hangingPunct="0"/>
            <a:r>
              <a:rPr lang="en-US" sz="1800" b="1">
                <a:latin typeface="Courier New" pitchFamily="49" charset="0"/>
              </a:rPr>
              <a:t>void app(int_func f, int *a, int n) {</a:t>
            </a:r>
          </a:p>
          <a:p>
            <a:pPr eaLnBrk="0" hangingPunct="0"/>
            <a:r>
              <a:rPr lang="en-US" sz="1800" b="1">
                <a:latin typeface="Courier New" pitchFamily="49" charset="0"/>
              </a:rPr>
              <a:t>  int i;</a:t>
            </a:r>
          </a:p>
          <a:p>
            <a:pPr eaLnBrk="0" hangingPunct="0"/>
            <a:r>
              <a:rPr lang="en-US" sz="1800" b="1">
                <a:latin typeface="Courier New" pitchFamily="49" charset="0"/>
              </a:rPr>
              <a:t>  for (i = 0; i &lt; n; i++)</a:t>
            </a:r>
          </a:p>
          <a:p>
            <a:pPr eaLnBrk="0" hangingPunct="0"/>
            <a:r>
              <a:rPr lang="en-US" sz="1800" b="1">
                <a:latin typeface="Courier New" pitchFamily="49" charset="0"/>
              </a:rPr>
              <a:t>    a[i] = f(a[i]);</a:t>
            </a:r>
          </a:p>
          <a:p>
            <a:pPr eaLnBrk="0" hangingPunct="0"/>
            <a:r>
              <a:rPr lang="en-US" sz="1800" b="1">
                <a:latin typeface="Courier New" pitchFamily="49" charset="0"/>
              </a:rPr>
              <a:t>}</a:t>
            </a:r>
          </a:p>
          <a:p>
            <a:pPr eaLnBrk="0" hangingPunct="0"/>
            <a:endParaRPr lang="en-US" sz="1800" b="1">
              <a:latin typeface="Courier New" pitchFamily="49" charset="0"/>
            </a:endParaRPr>
          </a:p>
          <a:p>
            <a:pPr eaLnBrk="0" hangingPunct="0"/>
            <a:r>
              <a:rPr lang="en-US" sz="1800" b="1">
                <a:latin typeface="Courier New" pitchFamily="49" charset="0"/>
              </a:rPr>
              <a:t>int add_one(int x) { return x + 1; }</a:t>
            </a:r>
          </a:p>
          <a:p>
            <a:pPr eaLnBrk="0" hangingPunct="0"/>
            <a:endParaRPr lang="en-US" sz="1800" b="1">
              <a:latin typeface="Courier New" pitchFamily="49" charset="0"/>
            </a:endParaRPr>
          </a:p>
          <a:p>
            <a:pPr eaLnBrk="0" hangingPunct="0"/>
            <a:r>
              <a:rPr lang="en-US" sz="1800" b="1">
                <a:latin typeface="Courier New" pitchFamily="49" charset="0"/>
              </a:rPr>
              <a:t>int main() {</a:t>
            </a:r>
          </a:p>
          <a:p>
            <a:pPr eaLnBrk="0" hangingPunct="0"/>
            <a:r>
              <a:rPr lang="en-US" sz="1800" b="1">
                <a:latin typeface="Courier New" pitchFamily="49" charset="0"/>
              </a:rPr>
              <a:t>  int a[] = {1, 2, 3, 4};</a:t>
            </a:r>
          </a:p>
          <a:p>
            <a:pPr eaLnBrk="0" hangingPunct="0"/>
            <a:r>
              <a:rPr lang="en-US" sz="1800" b="1">
                <a:latin typeface="Courier New" pitchFamily="49" charset="0"/>
              </a:rPr>
              <a:t>  app(add_one, a, 4);</a:t>
            </a:r>
          </a:p>
          <a:p>
            <a:pPr eaLnBrk="0" hangingPunct="0"/>
            <a:r>
              <a:rPr lang="en-US" sz="1800" b="1">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3" name="Slide Number Placeholder 4"/>
          <p:cNvSpPr>
            <a:spLocks noGrp="1"/>
          </p:cNvSpPr>
          <p:nvPr>
            <p:ph type="sldNum" sz="quarter" idx="11"/>
          </p:nvPr>
        </p:nvSpPr>
        <p:spPr>
          <a:noFill/>
        </p:spPr>
        <p:txBody>
          <a:bodyPr/>
          <a:lstStyle/>
          <a:p>
            <a:fld id="{DB083ADB-5A6D-41F7-AB3F-FBAC4B0D9742}" type="slidenum">
              <a:rPr lang="en-US" smtClean="0">
                <a:ea typeface="ＭＳ Ｐゴシック"/>
                <a:cs typeface="ＭＳ Ｐゴシック"/>
              </a:rPr>
              <a:pPr/>
              <a:t>33</a:t>
            </a:fld>
            <a:endParaRPr lang="en-US" smtClean="0">
              <a:ea typeface="ＭＳ Ｐゴシック"/>
              <a:cs typeface="ＭＳ Ｐゴシック"/>
            </a:endParaRPr>
          </a:p>
        </p:txBody>
      </p:sp>
      <p:sp>
        <p:nvSpPr>
          <p:cNvPr id="105474" name="Rectangle 2"/>
          <p:cNvSpPr>
            <a:spLocks noGrp="1" noChangeArrowheads="1"/>
          </p:cNvSpPr>
          <p:nvPr>
            <p:ph type="title"/>
          </p:nvPr>
        </p:nvSpPr>
        <p:spPr/>
        <p:txBody>
          <a:bodyPr/>
          <a:lstStyle/>
          <a:p>
            <a:pPr eaLnBrk="1" hangingPunct="1"/>
            <a:r>
              <a:rPr lang="en-US" smtClean="0"/>
              <a:t>Higher-Order Functions in Ruby</a:t>
            </a:r>
          </a:p>
        </p:txBody>
      </p:sp>
      <p:sp>
        <p:nvSpPr>
          <p:cNvPr id="105475" name="Rectangle 3"/>
          <p:cNvSpPr>
            <a:spLocks noGrp="1" noChangeArrowheads="1"/>
          </p:cNvSpPr>
          <p:nvPr>
            <p:ph type="body" idx="1"/>
          </p:nvPr>
        </p:nvSpPr>
        <p:spPr/>
        <p:txBody>
          <a:bodyPr/>
          <a:lstStyle/>
          <a:p>
            <a:pPr eaLnBrk="1" hangingPunct="1"/>
            <a:r>
              <a:rPr lang="en-US" smtClean="0"/>
              <a:t>Use </a:t>
            </a:r>
            <a:r>
              <a:rPr lang="en-US" smtClean="0">
                <a:solidFill>
                  <a:srgbClr val="0000FF"/>
                </a:solidFill>
              </a:rPr>
              <a:t>yield</a:t>
            </a:r>
            <a:r>
              <a:rPr lang="en-US" smtClean="0"/>
              <a:t> within a method to call a code block argument</a:t>
            </a:r>
          </a:p>
        </p:txBody>
      </p:sp>
      <p:sp>
        <p:nvSpPr>
          <p:cNvPr id="256005" name="Text Box 5"/>
          <p:cNvSpPr txBox="1">
            <a:spLocks noChangeArrowheads="1"/>
          </p:cNvSpPr>
          <p:nvPr/>
        </p:nvSpPr>
        <p:spPr bwMode="auto">
          <a:xfrm>
            <a:off x="1219200" y="2743200"/>
            <a:ext cx="7315200" cy="3457575"/>
          </a:xfrm>
          <a:prstGeom prst="rect">
            <a:avLst/>
          </a:prstGeom>
          <a:noFill/>
          <a:ln w="12700">
            <a:solidFill>
              <a:schemeClr val="tx1"/>
            </a:solidFill>
            <a:miter lim="800000"/>
            <a:headEnd/>
            <a:tailEnd/>
          </a:ln>
        </p:spPr>
        <p:txBody>
          <a:bodyPr>
            <a:spAutoFit/>
          </a:bodyPr>
          <a:lstStyle/>
          <a:p>
            <a:pPr eaLnBrk="0" hangingPunct="0"/>
            <a:r>
              <a:rPr lang="en-US" sz="2000" b="1">
                <a:latin typeface="Courier New" pitchFamily="49" charset="0"/>
              </a:rPr>
              <a:t>def my_collect(a)</a:t>
            </a:r>
          </a:p>
          <a:p>
            <a:pPr eaLnBrk="0" hangingPunct="0"/>
            <a:r>
              <a:rPr lang="en-US" sz="2000" b="1">
                <a:latin typeface="Courier New" pitchFamily="49" charset="0"/>
              </a:rPr>
              <a:t>  b = Array.new(a.length)</a:t>
            </a:r>
          </a:p>
          <a:p>
            <a:pPr eaLnBrk="0" hangingPunct="0"/>
            <a:r>
              <a:rPr lang="en-US" sz="2000" b="1">
                <a:latin typeface="Courier New" pitchFamily="49" charset="0"/>
              </a:rPr>
              <a:t>  i = 0</a:t>
            </a:r>
          </a:p>
          <a:p>
            <a:pPr eaLnBrk="0" hangingPunct="0"/>
            <a:r>
              <a:rPr lang="en-US" sz="2000" b="1">
                <a:latin typeface="Courier New" pitchFamily="49" charset="0"/>
              </a:rPr>
              <a:t>  while i &lt; a.length</a:t>
            </a:r>
          </a:p>
          <a:p>
            <a:pPr eaLnBrk="0" hangingPunct="0"/>
            <a:r>
              <a:rPr lang="en-US" sz="2000" b="1">
                <a:latin typeface="Courier New" pitchFamily="49" charset="0"/>
              </a:rPr>
              <a:t>    b[i] = yield(a[i])</a:t>
            </a:r>
          </a:p>
          <a:p>
            <a:pPr eaLnBrk="0" hangingPunct="0"/>
            <a:r>
              <a:rPr lang="en-US" sz="2000" b="1">
                <a:latin typeface="Courier New" pitchFamily="49" charset="0"/>
              </a:rPr>
              <a:t>    i = i + 1</a:t>
            </a:r>
          </a:p>
          <a:p>
            <a:pPr eaLnBrk="0" hangingPunct="0"/>
            <a:r>
              <a:rPr lang="en-US" sz="2000" b="1">
                <a:latin typeface="Courier New" pitchFamily="49" charset="0"/>
              </a:rPr>
              <a:t>  end</a:t>
            </a:r>
          </a:p>
          <a:p>
            <a:pPr eaLnBrk="0" hangingPunct="0"/>
            <a:r>
              <a:rPr lang="en-US" sz="2000" b="1">
                <a:latin typeface="Courier New" pitchFamily="49" charset="0"/>
              </a:rPr>
              <a:t>  return b</a:t>
            </a:r>
          </a:p>
          <a:p>
            <a:pPr eaLnBrk="0" hangingPunct="0"/>
            <a:r>
              <a:rPr lang="en-US" sz="2000" b="1">
                <a:latin typeface="Courier New" pitchFamily="49" charset="0"/>
              </a:rPr>
              <a:t>end</a:t>
            </a:r>
          </a:p>
          <a:p>
            <a:pPr eaLnBrk="0" hangingPunct="0"/>
            <a:endParaRPr lang="en-US" sz="2000" b="1">
              <a:latin typeface="Courier New" pitchFamily="49" charset="0"/>
            </a:endParaRPr>
          </a:p>
          <a:p>
            <a:pPr eaLnBrk="0" hangingPunct="0"/>
            <a:r>
              <a:rPr lang="en-US" sz="2000" b="1">
                <a:latin typeface="Courier New" pitchFamily="49" charset="0"/>
              </a:rPr>
              <a:t>b = my_collect([1, 2, 3, 4, 5]) { |x| -x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4"/>
          <p:cNvSpPr>
            <a:spLocks noGrp="1"/>
          </p:cNvSpPr>
          <p:nvPr>
            <p:ph type="sldNum" sz="quarter" idx="11"/>
          </p:nvPr>
        </p:nvSpPr>
        <p:spPr>
          <a:noFill/>
        </p:spPr>
        <p:txBody>
          <a:bodyPr/>
          <a:lstStyle/>
          <a:p>
            <a:fld id="{B54011AC-4800-46CE-8112-E7C7177AA48A}" type="slidenum">
              <a:rPr lang="en-US" smtClean="0">
                <a:ea typeface="ＭＳ Ｐゴシック"/>
                <a:cs typeface="ＭＳ Ｐゴシック"/>
              </a:rPr>
              <a:pPr/>
              <a:t>34</a:t>
            </a:fld>
            <a:endParaRPr lang="en-US" smtClean="0">
              <a:ea typeface="ＭＳ Ｐゴシック"/>
              <a:cs typeface="ＭＳ Ｐゴシック"/>
            </a:endParaRPr>
          </a:p>
        </p:txBody>
      </p:sp>
      <p:sp>
        <p:nvSpPr>
          <p:cNvPr id="107522" name="Rectangle 2"/>
          <p:cNvSpPr>
            <a:spLocks noGrp="1" noChangeArrowheads="1"/>
          </p:cNvSpPr>
          <p:nvPr>
            <p:ph type="title"/>
          </p:nvPr>
        </p:nvSpPr>
        <p:spPr/>
        <p:txBody>
          <a:bodyPr/>
          <a:lstStyle/>
          <a:p>
            <a:pPr eaLnBrk="1" hangingPunct="1"/>
            <a:r>
              <a:rPr lang="en-US" smtClean="0"/>
              <a:t>Higher-Order Functions in Java/C++</a:t>
            </a:r>
          </a:p>
        </p:txBody>
      </p:sp>
      <p:sp>
        <p:nvSpPr>
          <p:cNvPr id="107523" name="Rectangle 3"/>
          <p:cNvSpPr>
            <a:spLocks noGrp="1" noChangeArrowheads="1"/>
          </p:cNvSpPr>
          <p:nvPr>
            <p:ph type="body" idx="1"/>
          </p:nvPr>
        </p:nvSpPr>
        <p:spPr/>
        <p:txBody>
          <a:bodyPr/>
          <a:lstStyle/>
          <a:p>
            <a:pPr eaLnBrk="1" hangingPunct="1"/>
            <a:r>
              <a:rPr lang="en-US" smtClean="0"/>
              <a:t>An object in Java or C++ is kind of like a closure</a:t>
            </a:r>
          </a:p>
          <a:p>
            <a:pPr lvl="1" eaLnBrk="1" hangingPunct="1"/>
            <a:r>
              <a:rPr lang="en-US" smtClean="0"/>
              <a:t>it’s some data (like an environment)</a:t>
            </a:r>
          </a:p>
          <a:p>
            <a:pPr lvl="1" eaLnBrk="1" hangingPunct="1"/>
            <a:r>
              <a:rPr lang="en-US" smtClean="0"/>
              <a:t>along with some methods (i.e., function code)</a:t>
            </a:r>
          </a:p>
          <a:p>
            <a:pPr lvl="1" eaLnBrk="1" hangingPunct="1"/>
            <a:endParaRPr lang="en-US" smtClean="0"/>
          </a:p>
          <a:p>
            <a:pPr eaLnBrk="1" hangingPunct="1"/>
            <a:r>
              <a:rPr lang="en-US" smtClean="0"/>
              <a:t>So objects can be used to simulate closures</a:t>
            </a:r>
          </a:p>
          <a:p>
            <a:pPr eaLnBrk="1" hangingPunct="1"/>
            <a:endParaRPr lang="en-US" smtClean="0"/>
          </a:p>
          <a:p>
            <a:pPr eaLnBrk="1" hangingPunct="1"/>
            <a:r>
              <a:rPr lang="en-US" smtClean="0"/>
              <a:t>When we get to Java in the course, we’ll look at how to implement some functional programming patterns in OO languages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4"/>
          <p:cNvSpPr>
            <a:spLocks noGrp="1"/>
          </p:cNvSpPr>
          <p:nvPr>
            <p:ph type="sldNum" sz="quarter" idx="11"/>
          </p:nvPr>
        </p:nvSpPr>
        <p:spPr>
          <a:noFill/>
        </p:spPr>
        <p:txBody>
          <a:bodyPr/>
          <a:lstStyle/>
          <a:p>
            <a:fld id="{D704126E-1689-43EA-8F3E-6B95CAFA108E}" type="slidenum">
              <a:rPr lang="en-US" smtClean="0">
                <a:ea typeface="ＭＳ Ｐゴシック"/>
                <a:cs typeface="ＭＳ Ｐゴシック"/>
              </a:rPr>
              <a:pPr/>
              <a:t>35</a:t>
            </a:fld>
            <a:endParaRPr lang="en-US" smtClean="0">
              <a:ea typeface="ＭＳ Ｐゴシック"/>
              <a:cs typeface="ＭＳ Ｐゴシック"/>
            </a:endParaRPr>
          </a:p>
        </p:txBody>
      </p:sp>
      <p:sp>
        <p:nvSpPr>
          <p:cNvPr id="109570" name="Rectangle 2"/>
          <p:cNvSpPr>
            <a:spLocks noGrp="1" noChangeArrowheads="1"/>
          </p:cNvSpPr>
          <p:nvPr>
            <p:ph type="title"/>
          </p:nvPr>
        </p:nvSpPr>
        <p:spPr/>
        <p:txBody>
          <a:bodyPr/>
          <a:lstStyle/>
          <a:p>
            <a:pPr eaLnBrk="1" hangingPunct="1"/>
            <a:r>
              <a:rPr lang="en-US" smtClean="0"/>
              <a:t>Modules</a:t>
            </a:r>
          </a:p>
        </p:txBody>
      </p:sp>
      <p:sp>
        <p:nvSpPr>
          <p:cNvPr id="109571" name="Rectangle 3"/>
          <p:cNvSpPr>
            <a:spLocks noGrp="1" noChangeArrowheads="1"/>
          </p:cNvSpPr>
          <p:nvPr>
            <p:ph type="body" idx="1"/>
          </p:nvPr>
        </p:nvSpPr>
        <p:spPr/>
        <p:txBody>
          <a:bodyPr/>
          <a:lstStyle/>
          <a:p>
            <a:pPr eaLnBrk="1" hangingPunct="1"/>
            <a:r>
              <a:rPr lang="en-US" smtClean="0"/>
              <a:t>So far, most everything we’ve defined has been at the “top-level” of OCaml</a:t>
            </a:r>
          </a:p>
          <a:p>
            <a:pPr lvl="1" eaLnBrk="1" hangingPunct="1"/>
            <a:r>
              <a:rPr lang="en-US" smtClean="0"/>
              <a:t>This is not good software engineering practice</a:t>
            </a:r>
          </a:p>
          <a:p>
            <a:pPr lvl="1" eaLnBrk="1" hangingPunct="1"/>
            <a:endParaRPr lang="en-US" smtClean="0"/>
          </a:p>
          <a:p>
            <a:pPr eaLnBrk="1" hangingPunct="1"/>
            <a:r>
              <a:rPr lang="en-US" smtClean="0"/>
              <a:t>A better idea:  use </a:t>
            </a:r>
            <a:r>
              <a:rPr lang="en-US" i="1" smtClean="0"/>
              <a:t>modules </a:t>
            </a:r>
            <a:r>
              <a:rPr lang="en-US" smtClean="0"/>
              <a:t>to group associated types, functions, and data together</a:t>
            </a:r>
          </a:p>
          <a:p>
            <a:pPr lvl="1" eaLnBrk="1" hangingPunct="1"/>
            <a:r>
              <a:rPr lang="en-US" smtClean="0"/>
              <a:t>Avoid polluting the top-level with unnecessary stuff</a:t>
            </a:r>
          </a:p>
          <a:p>
            <a:pPr lvl="1" eaLnBrk="1" hangingPunct="1"/>
            <a:endParaRPr lang="en-US" smtClean="0"/>
          </a:p>
          <a:p>
            <a:pPr eaLnBrk="1" hangingPunct="1"/>
            <a:r>
              <a:rPr lang="en-US" smtClean="0"/>
              <a:t>For lots of sample modules, see the OCaml standard library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Number Placeholder 4"/>
          <p:cNvSpPr>
            <a:spLocks noGrp="1"/>
          </p:cNvSpPr>
          <p:nvPr>
            <p:ph type="sldNum" sz="quarter" idx="11"/>
          </p:nvPr>
        </p:nvSpPr>
        <p:spPr>
          <a:noFill/>
        </p:spPr>
        <p:txBody>
          <a:bodyPr/>
          <a:lstStyle/>
          <a:p>
            <a:fld id="{52BEC79B-93A1-4FEA-BD9A-8C401C21FB56}" type="slidenum">
              <a:rPr lang="en-US" smtClean="0">
                <a:ea typeface="ＭＳ Ｐゴシック"/>
                <a:cs typeface="ＭＳ Ｐゴシック"/>
              </a:rPr>
              <a:pPr/>
              <a:t>36</a:t>
            </a:fld>
            <a:endParaRPr lang="en-US" smtClean="0">
              <a:ea typeface="ＭＳ Ｐゴシック"/>
              <a:cs typeface="ＭＳ Ｐゴシック"/>
            </a:endParaRPr>
          </a:p>
        </p:txBody>
      </p:sp>
      <p:sp>
        <p:nvSpPr>
          <p:cNvPr id="111618" name="Rectangle 2"/>
          <p:cNvSpPr>
            <a:spLocks noGrp="1" noChangeArrowheads="1"/>
          </p:cNvSpPr>
          <p:nvPr>
            <p:ph type="title"/>
          </p:nvPr>
        </p:nvSpPr>
        <p:spPr/>
        <p:txBody>
          <a:bodyPr/>
          <a:lstStyle/>
          <a:p>
            <a:pPr eaLnBrk="1" hangingPunct="1"/>
            <a:r>
              <a:rPr lang="en-US" smtClean="0"/>
              <a:t>Creating a Module</a:t>
            </a:r>
          </a:p>
        </p:txBody>
      </p:sp>
      <p:sp>
        <p:nvSpPr>
          <p:cNvPr id="111619" name="Text Box 4"/>
          <p:cNvSpPr txBox="1">
            <a:spLocks noChangeArrowheads="1"/>
          </p:cNvSpPr>
          <p:nvPr/>
        </p:nvSpPr>
        <p:spPr bwMode="auto">
          <a:xfrm>
            <a:off x="762000" y="1447800"/>
            <a:ext cx="8077200" cy="5048250"/>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module Shapes =</a:t>
            </a:r>
          </a:p>
          <a:p>
            <a:pPr eaLnBrk="0" hangingPunct="0"/>
            <a:r>
              <a:rPr lang="en-US" sz="1800" b="1">
                <a:latin typeface="Courier New" pitchFamily="49" charset="0"/>
              </a:rPr>
              <a:t>  struct</a:t>
            </a:r>
          </a:p>
          <a:p>
            <a:pPr eaLnBrk="0" hangingPunct="0"/>
            <a:r>
              <a:rPr lang="en-US" sz="1800" b="1">
                <a:latin typeface="Courier New" pitchFamily="49" charset="0"/>
              </a:rPr>
              <a:t>    type shape =</a:t>
            </a:r>
          </a:p>
          <a:p>
            <a:pPr eaLnBrk="0" hangingPunct="0"/>
            <a:r>
              <a:rPr lang="en-US" sz="1800" b="1">
                <a:latin typeface="Courier New" pitchFamily="49" charset="0"/>
              </a:rPr>
              <a:t>       Rect of float * float   (* width * length *)</a:t>
            </a:r>
          </a:p>
          <a:p>
            <a:pPr eaLnBrk="0" hangingPunct="0"/>
            <a:r>
              <a:rPr lang="en-US" sz="1800" b="1">
                <a:latin typeface="Courier New" pitchFamily="49" charset="0"/>
              </a:rPr>
              <a:t>     | Circle of float         (* radius *)</a:t>
            </a:r>
          </a:p>
          <a:p>
            <a:pPr eaLnBrk="0" hangingPunct="0"/>
            <a:endParaRPr lang="en-US" sz="1800" b="1">
              <a:latin typeface="Courier New" pitchFamily="49" charset="0"/>
            </a:endParaRPr>
          </a:p>
          <a:p>
            <a:pPr eaLnBrk="0" hangingPunct="0"/>
            <a:r>
              <a:rPr lang="en-US" sz="1800" b="1">
                <a:latin typeface="Courier New" pitchFamily="49" charset="0"/>
              </a:rPr>
              <a:t>    let area = function</a:t>
            </a:r>
          </a:p>
          <a:p>
            <a:pPr eaLnBrk="0" hangingPunct="0"/>
            <a:r>
              <a:rPr lang="en-US" sz="1800" b="1">
                <a:latin typeface="Courier New" pitchFamily="49" charset="0"/>
              </a:rPr>
              <a:t>       Rect (w, l) -&gt; w *. l</a:t>
            </a:r>
          </a:p>
          <a:p>
            <a:pPr eaLnBrk="0" hangingPunct="0"/>
            <a:r>
              <a:rPr lang="en-US" sz="1800" b="1">
                <a:latin typeface="Courier New" pitchFamily="49" charset="0"/>
              </a:rPr>
              <a:t>     | Circle r -&gt; 3.14 *. r *. r</a:t>
            </a:r>
          </a:p>
          <a:p>
            <a:pPr eaLnBrk="0" hangingPunct="0"/>
            <a:endParaRPr lang="en-US" sz="1800" b="1">
              <a:latin typeface="Courier New" pitchFamily="49" charset="0"/>
            </a:endParaRPr>
          </a:p>
          <a:p>
            <a:pPr eaLnBrk="0" hangingPunct="0"/>
            <a:r>
              <a:rPr lang="en-US" sz="1800" b="1">
                <a:latin typeface="Courier New" pitchFamily="49" charset="0"/>
              </a:rPr>
              <a:t>    let unit_circle = Circle 1.0</a:t>
            </a:r>
          </a:p>
          <a:p>
            <a:pPr eaLnBrk="0" hangingPunct="0"/>
            <a:r>
              <a:rPr lang="en-US" sz="1800" b="1">
                <a:latin typeface="Courier New" pitchFamily="49" charset="0"/>
              </a:rPr>
              <a:t>  end;;</a:t>
            </a:r>
          </a:p>
          <a:p>
            <a:pPr eaLnBrk="0" hangingPunct="0"/>
            <a:r>
              <a:rPr lang="en-US" sz="1800" b="1">
                <a:latin typeface="Courier New" pitchFamily="49" charset="0"/>
              </a:rPr>
              <a:t/>
            </a:r>
            <a:br>
              <a:rPr lang="en-US" sz="1800" b="1">
                <a:latin typeface="Courier New" pitchFamily="49" charset="0"/>
              </a:rPr>
            </a:br>
            <a:r>
              <a:rPr lang="en-US" sz="1800" b="1">
                <a:latin typeface="Courier New" pitchFamily="49" charset="0"/>
              </a:rPr>
              <a:t>unit_circle;;   (* not defined *)</a:t>
            </a:r>
          </a:p>
          <a:p>
            <a:pPr eaLnBrk="0" hangingPunct="0"/>
            <a:r>
              <a:rPr lang="en-US" sz="1800" b="1">
                <a:latin typeface="Courier New" pitchFamily="49" charset="0"/>
              </a:rPr>
              <a:t>Shapes.unit_circle;;</a:t>
            </a:r>
          </a:p>
          <a:p>
            <a:pPr eaLnBrk="0" hangingPunct="0"/>
            <a:r>
              <a:rPr lang="en-US" sz="1800" b="1">
                <a:latin typeface="Courier New" pitchFamily="49" charset="0"/>
              </a:rPr>
              <a:t>Shapes.area (Shapes.Rect (3.0, 4.0));;</a:t>
            </a:r>
          </a:p>
          <a:p>
            <a:pPr eaLnBrk="0" hangingPunct="0"/>
            <a:r>
              <a:rPr lang="en-US" sz="1800" b="1">
                <a:latin typeface="Courier New" pitchFamily="49" charset="0"/>
              </a:rPr>
              <a:t>open Shapes;;   (* import all names into current scope *)</a:t>
            </a:r>
          </a:p>
          <a:p>
            <a:pPr eaLnBrk="0" hangingPunct="0"/>
            <a:r>
              <a:rPr lang="en-US" sz="1800" b="1">
                <a:latin typeface="Courier New" pitchFamily="49" charset="0"/>
              </a:rPr>
              <a:t>unit_circle;;   (* now defined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5" name="Slide Number Placeholder 4"/>
          <p:cNvSpPr>
            <a:spLocks noGrp="1"/>
          </p:cNvSpPr>
          <p:nvPr>
            <p:ph type="sldNum" sz="quarter" idx="11"/>
          </p:nvPr>
        </p:nvSpPr>
        <p:spPr>
          <a:noFill/>
        </p:spPr>
        <p:txBody>
          <a:bodyPr/>
          <a:lstStyle/>
          <a:p>
            <a:fld id="{C0F04699-B81A-4219-AF76-030687828F6A}" type="slidenum">
              <a:rPr lang="en-US" smtClean="0">
                <a:ea typeface="ＭＳ Ｐゴシック"/>
                <a:cs typeface="ＭＳ Ｐゴシック"/>
              </a:rPr>
              <a:pPr/>
              <a:t>37</a:t>
            </a:fld>
            <a:endParaRPr lang="en-US" smtClean="0">
              <a:ea typeface="ＭＳ Ｐゴシック"/>
              <a:cs typeface="ＭＳ Ｐゴシック"/>
            </a:endParaRPr>
          </a:p>
        </p:txBody>
      </p:sp>
      <p:sp>
        <p:nvSpPr>
          <p:cNvPr id="113666" name="Rectangle 2"/>
          <p:cNvSpPr>
            <a:spLocks noGrp="1" noChangeArrowheads="1"/>
          </p:cNvSpPr>
          <p:nvPr>
            <p:ph type="title"/>
          </p:nvPr>
        </p:nvSpPr>
        <p:spPr/>
        <p:txBody>
          <a:bodyPr/>
          <a:lstStyle/>
          <a:p>
            <a:pPr eaLnBrk="1" hangingPunct="1"/>
            <a:r>
              <a:rPr lang="en-US" smtClean="0"/>
              <a:t>Modularity and Abstraction</a:t>
            </a:r>
          </a:p>
        </p:txBody>
      </p:sp>
      <p:sp>
        <p:nvSpPr>
          <p:cNvPr id="113667" name="Rectangle 3"/>
          <p:cNvSpPr>
            <a:spLocks noGrp="1" noChangeArrowheads="1"/>
          </p:cNvSpPr>
          <p:nvPr>
            <p:ph type="body" idx="1"/>
          </p:nvPr>
        </p:nvSpPr>
        <p:spPr/>
        <p:txBody>
          <a:bodyPr/>
          <a:lstStyle/>
          <a:p>
            <a:pPr eaLnBrk="1" hangingPunct="1"/>
            <a:r>
              <a:rPr lang="en-US" smtClean="0"/>
              <a:t>Another reason for creating a module is so we can </a:t>
            </a:r>
            <a:r>
              <a:rPr lang="en-US" i="1" smtClean="0"/>
              <a:t>hide</a:t>
            </a:r>
            <a:r>
              <a:rPr lang="en-US" smtClean="0"/>
              <a:t> details</a:t>
            </a:r>
          </a:p>
          <a:p>
            <a:pPr lvl="1" eaLnBrk="1" hangingPunct="1"/>
            <a:r>
              <a:rPr lang="en-US" smtClean="0"/>
              <a:t>For example, we can build a binary tree module, but we may not want to expose our exact representation of binary trees</a:t>
            </a:r>
          </a:p>
          <a:p>
            <a:pPr lvl="1" eaLnBrk="1" hangingPunct="1"/>
            <a:r>
              <a:rPr lang="en-US" smtClean="0"/>
              <a:t>This is also good software engineering practice</a:t>
            </a:r>
          </a:p>
          <a:p>
            <a:pPr lvl="2" eaLnBrk="1" hangingPunct="1"/>
            <a:r>
              <a:rPr lang="en-US" smtClean="0"/>
              <a:t>Prevents clients from relying on details that may change</a:t>
            </a:r>
          </a:p>
          <a:p>
            <a:pPr lvl="2" eaLnBrk="1" hangingPunct="1"/>
            <a:r>
              <a:rPr lang="en-US" smtClean="0"/>
              <a:t>Hides unimportant information</a:t>
            </a:r>
          </a:p>
          <a:p>
            <a:pPr lvl="2" eaLnBrk="1" hangingPunct="1"/>
            <a:r>
              <a:rPr lang="en-US" smtClean="0"/>
              <a:t>Promotes local understanding (clients can’t inject arbitrary data structures, only ones our functions create)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4"/>
          <p:cNvSpPr>
            <a:spLocks noGrp="1"/>
          </p:cNvSpPr>
          <p:nvPr>
            <p:ph type="sldNum" sz="quarter" idx="11"/>
          </p:nvPr>
        </p:nvSpPr>
        <p:spPr>
          <a:noFill/>
        </p:spPr>
        <p:txBody>
          <a:bodyPr/>
          <a:lstStyle/>
          <a:p>
            <a:fld id="{251A2F91-513C-4CD5-90A7-B5718463E9D8}" type="slidenum">
              <a:rPr lang="en-US" smtClean="0">
                <a:ea typeface="ＭＳ Ｐゴシック"/>
                <a:cs typeface="ＭＳ Ｐゴシック"/>
              </a:rPr>
              <a:pPr/>
              <a:t>38</a:t>
            </a:fld>
            <a:endParaRPr lang="en-US" smtClean="0">
              <a:ea typeface="ＭＳ Ｐゴシック"/>
              <a:cs typeface="ＭＳ Ｐゴシック"/>
            </a:endParaRPr>
          </a:p>
        </p:txBody>
      </p:sp>
      <p:sp>
        <p:nvSpPr>
          <p:cNvPr id="115714" name="Rectangle 2"/>
          <p:cNvSpPr>
            <a:spLocks noGrp="1" noChangeArrowheads="1"/>
          </p:cNvSpPr>
          <p:nvPr>
            <p:ph type="title"/>
          </p:nvPr>
        </p:nvSpPr>
        <p:spPr/>
        <p:txBody>
          <a:bodyPr/>
          <a:lstStyle/>
          <a:p>
            <a:pPr eaLnBrk="1" hangingPunct="1"/>
            <a:r>
              <a:rPr lang="en-US" smtClean="0"/>
              <a:t>Module Signatures</a:t>
            </a:r>
          </a:p>
        </p:txBody>
      </p:sp>
      <p:sp>
        <p:nvSpPr>
          <p:cNvPr id="115715" name="Text Box 4"/>
          <p:cNvSpPr txBox="1">
            <a:spLocks noChangeArrowheads="1"/>
          </p:cNvSpPr>
          <p:nvPr/>
        </p:nvSpPr>
        <p:spPr bwMode="auto">
          <a:xfrm>
            <a:off x="2209800" y="1905000"/>
            <a:ext cx="6019800" cy="3675063"/>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module type MOD =</a:t>
            </a:r>
          </a:p>
          <a:p>
            <a:pPr eaLnBrk="0" hangingPunct="0"/>
            <a:r>
              <a:rPr lang="en-US" sz="1800" b="1">
                <a:latin typeface="Courier New" pitchFamily="49" charset="0"/>
              </a:rPr>
              <a:t>  sig</a:t>
            </a:r>
          </a:p>
          <a:p>
            <a:pPr eaLnBrk="0" hangingPunct="0"/>
            <a:r>
              <a:rPr lang="en-US" sz="1800" b="1">
                <a:latin typeface="Courier New" pitchFamily="49" charset="0"/>
              </a:rPr>
              <a:t>    val add : int -&gt; int -&gt; int</a:t>
            </a:r>
          </a:p>
          <a:p>
            <a:pPr eaLnBrk="0" hangingPunct="0"/>
            <a:r>
              <a:rPr lang="en-US" sz="1800" b="1">
                <a:latin typeface="Courier New" pitchFamily="49" charset="0"/>
              </a:rPr>
              <a:t>  end;;</a:t>
            </a:r>
          </a:p>
          <a:p>
            <a:pPr eaLnBrk="0" hangingPunct="0"/>
            <a:endParaRPr lang="en-US" sz="1800" b="1">
              <a:latin typeface="Courier New" pitchFamily="49" charset="0"/>
            </a:endParaRPr>
          </a:p>
          <a:p>
            <a:pPr eaLnBrk="0" hangingPunct="0"/>
            <a:r>
              <a:rPr lang="en-US" sz="1800" b="1">
                <a:latin typeface="Courier New" pitchFamily="49" charset="0"/>
              </a:rPr>
              <a:t>module MyModule : MOD =</a:t>
            </a:r>
          </a:p>
          <a:p>
            <a:pPr eaLnBrk="0" hangingPunct="0"/>
            <a:r>
              <a:rPr lang="en-US" sz="1800" b="1">
                <a:latin typeface="Courier New" pitchFamily="49" charset="0"/>
              </a:rPr>
              <a:t>  struct</a:t>
            </a:r>
          </a:p>
          <a:p>
            <a:pPr eaLnBrk="0" hangingPunct="0"/>
            <a:r>
              <a:rPr lang="en-US" sz="1800" b="1">
                <a:latin typeface="Courier New" pitchFamily="49" charset="0"/>
              </a:rPr>
              <a:t>    let add x y = x + y</a:t>
            </a:r>
          </a:p>
          <a:p>
            <a:pPr eaLnBrk="0" hangingPunct="0"/>
            <a:r>
              <a:rPr lang="en-US" sz="1800" b="1">
                <a:latin typeface="Courier New" pitchFamily="49" charset="0"/>
              </a:rPr>
              <a:t>    let mult x y = x * y</a:t>
            </a:r>
          </a:p>
          <a:p>
            <a:pPr eaLnBrk="0" hangingPunct="0"/>
            <a:r>
              <a:rPr lang="en-US" sz="1800" b="1">
                <a:latin typeface="Courier New" pitchFamily="49" charset="0"/>
              </a:rPr>
              <a:t>  end;;</a:t>
            </a:r>
          </a:p>
          <a:p>
            <a:pPr eaLnBrk="0" hangingPunct="0"/>
            <a:r>
              <a:rPr lang="en-US" sz="1800" b="1">
                <a:latin typeface="Courier New" pitchFamily="49" charset="0"/>
              </a:rPr>
              <a:t/>
            </a:r>
            <a:br>
              <a:rPr lang="en-US" sz="1800" b="1">
                <a:latin typeface="Courier New" pitchFamily="49" charset="0"/>
              </a:rPr>
            </a:br>
            <a:r>
              <a:rPr lang="en-US" sz="1800" b="1">
                <a:latin typeface="Courier New" pitchFamily="49" charset="0"/>
              </a:rPr>
              <a:t>MyModule.add 3 4;;    (* OK *)</a:t>
            </a:r>
          </a:p>
          <a:p>
            <a:pPr eaLnBrk="0" hangingPunct="0"/>
            <a:r>
              <a:rPr lang="en-US" sz="1800" b="1">
                <a:latin typeface="Courier New" pitchFamily="49" charset="0"/>
              </a:rPr>
              <a:t>MyModule.mult 3 4;;   (* not accessible *)</a:t>
            </a:r>
          </a:p>
        </p:txBody>
      </p:sp>
      <p:sp>
        <p:nvSpPr>
          <p:cNvPr id="270342" name="Text Box 6"/>
          <p:cNvSpPr txBox="1">
            <a:spLocks noChangeArrowheads="1"/>
          </p:cNvSpPr>
          <p:nvPr/>
        </p:nvSpPr>
        <p:spPr bwMode="auto">
          <a:xfrm>
            <a:off x="228600" y="1447800"/>
            <a:ext cx="2743200" cy="457200"/>
          </a:xfrm>
          <a:prstGeom prst="rect">
            <a:avLst/>
          </a:prstGeom>
          <a:noFill/>
          <a:ln w="9525">
            <a:noFill/>
            <a:miter lim="800000"/>
            <a:headEnd/>
            <a:tailEnd/>
          </a:ln>
        </p:spPr>
        <p:txBody>
          <a:bodyPr>
            <a:spAutoFit/>
          </a:bodyPr>
          <a:lstStyle/>
          <a:p>
            <a:pPr eaLnBrk="0" hangingPunct="0"/>
            <a:r>
              <a:rPr lang="en-US">
                <a:solidFill>
                  <a:srgbClr val="FF0000"/>
                </a:solidFill>
              </a:rPr>
              <a:t>Entry in signature</a:t>
            </a:r>
          </a:p>
        </p:txBody>
      </p:sp>
      <p:sp>
        <p:nvSpPr>
          <p:cNvPr id="270343" name="Line 7"/>
          <p:cNvSpPr>
            <a:spLocks noChangeShapeType="1"/>
          </p:cNvSpPr>
          <p:nvPr/>
        </p:nvSpPr>
        <p:spPr bwMode="auto">
          <a:xfrm>
            <a:off x="1066800" y="1905000"/>
            <a:ext cx="1676400" cy="762000"/>
          </a:xfrm>
          <a:prstGeom prst="line">
            <a:avLst/>
          </a:prstGeom>
          <a:noFill/>
          <a:ln w="38100">
            <a:solidFill>
              <a:srgbClr val="FF0000"/>
            </a:solidFill>
            <a:round/>
            <a:headEnd/>
            <a:tailEnd type="triangle" w="med" len="med"/>
          </a:ln>
        </p:spPr>
        <p:txBody>
          <a:bodyPr wrap="none" anchor="ctr"/>
          <a:lstStyle/>
          <a:p>
            <a:endParaRPr lang="en-US"/>
          </a:p>
        </p:txBody>
      </p:sp>
      <p:sp>
        <p:nvSpPr>
          <p:cNvPr id="270344" name="Text Box 8"/>
          <p:cNvSpPr txBox="1">
            <a:spLocks noChangeArrowheads="1"/>
          </p:cNvSpPr>
          <p:nvPr/>
        </p:nvSpPr>
        <p:spPr bwMode="auto">
          <a:xfrm>
            <a:off x="5562600" y="1371600"/>
            <a:ext cx="3124200" cy="457200"/>
          </a:xfrm>
          <a:prstGeom prst="rect">
            <a:avLst/>
          </a:prstGeom>
          <a:noFill/>
          <a:ln w="9525">
            <a:noFill/>
            <a:miter lim="800000"/>
            <a:headEnd/>
            <a:tailEnd/>
          </a:ln>
        </p:spPr>
        <p:txBody>
          <a:bodyPr>
            <a:spAutoFit/>
          </a:bodyPr>
          <a:lstStyle/>
          <a:p>
            <a:pPr eaLnBrk="0" hangingPunct="0"/>
            <a:r>
              <a:rPr lang="en-US">
                <a:solidFill>
                  <a:srgbClr val="FF0000"/>
                </a:solidFill>
              </a:rPr>
              <a:t>Supply function types</a:t>
            </a:r>
          </a:p>
        </p:txBody>
      </p:sp>
      <p:sp>
        <p:nvSpPr>
          <p:cNvPr id="270345" name="Line 9"/>
          <p:cNvSpPr>
            <a:spLocks noChangeShapeType="1"/>
          </p:cNvSpPr>
          <p:nvPr/>
        </p:nvSpPr>
        <p:spPr bwMode="auto">
          <a:xfrm flipH="1">
            <a:off x="5486400" y="1828800"/>
            <a:ext cx="1371600" cy="609600"/>
          </a:xfrm>
          <a:prstGeom prst="line">
            <a:avLst/>
          </a:prstGeom>
          <a:noFill/>
          <a:ln w="38100">
            <a:solidFill>
              <a:srgbClr val="FF0000"/>
            </a:solidFill>
            <a:round/>
            <a:headEnd/>
            <a:tailEnd type="triangle" w="med" len="med"/>
          </a:ln>
        </p:spPr>
        <p:txBody>
          <a:bodyPr wrap="none" anchor="ctr"/>
          <a:lstStyle/>
          <a:p>
            <a:endParaRPr lang="en-US"/>
          </a:p>
        </p:txBody>
      </p:sp>
      <p:sp>
        <p:nvSpPr>
          <p:cNvPr id="270346" name="Text Box 10"/>
          <p:cNvSpPr txBox="1">
            <a:spLocks noChangeArrowheads="1"/>
          </p:cNvSpPr>
          <p:nvPr/>
        </p:nvSpPr>
        <p:spPr bwMode="auto">
          <a:xfrm>
            <a:off x="5105400" y="2819400"/>
            <a:ext cx="2971800" cy="457200"/>
          </a:xfrm>
          <a:prstGeom prst="rect">
            <a:avLst/>
          </a:prstGeom>
          <a:noFill/>
          <a:ln w="9525">
            <a:noFill/>
            <a:miter lim="800000"/>
            <a:headEnd/>
            <a:tailEnd/>
          </a:ln>
        </p:spPr>
        <p:txBody>
          <a:bodyPr>
            <a:spAutoFit/>
          </a:bodyPr>
          <a:lstStyle/>
          <a:p>
            <a:pPr eaLnBrk="0" hangingPunct="0"/>
            <a:r>
              <a:rPr lang="en-US">
                <a:solidFill>
                  <a:srgbClr val="FF0000"/>
                </a:solidFill>
              </a:rPr>
              <a:t>Give type to module</a:t>
            </a:r>
          </a:p>
        </p:txBody>
      </p:sp>
      <p:sp>
        <p:nvSpPr>
          <p:cNvPr id="270347" name="Line 11"/>
          <p:cNvSpPr>
            <a:spLocks noChangeShapeType="1"/>
          </p:cNvSpPr>
          <p:nvPr/>
        </p:nvSpPr>
        <p:spPr bwMode="auto">
          <a:xfrm flipH="1">
            <a:off x="3962400" y="3048000"/>
            <a:ext cx="990600" cy="304800"/>
          </a:xfrm>
          <a:prstGeom prst="line">
            <a:avLst/>
          </a:prstGeom>
          <a:noFill/>
          <a:ln w="38100">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03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03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03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03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03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0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2" grpId="0"/>
      <p:bldP spid="270343" grpId="0" animBg="1"/>
      <p:bldP spid="270344" grpId="0"/>
      <p:bldP spid="270345" grpId="0" animBg="1"/>
      <p:bldP spid="270346" grpId="0"/>
      <p:bldP spid="27034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Number Placeholder 4"/>
          <p:cNvSpPr>
            <a:spLocks noGrp="1"/>
          </p:cNvSpPr>
          <p:nvPr>
            <p:ph type="sldNum" sz="quarter" idx="11"/>
          </p:nvPr>
        </p:nvSpPr>
        <p:spPr>
          <a:noFill/>
        </p:spPr>
        <p:txBody>
          <a:bodyPr/>
          <a:lstStyle/>
          <a:p>
            <a:fld id="{86A15EB8-5AF9-4F69-87DA-716E182B96D9}" type="slidenum">
              <a:rPr lang="en-US" smtClean="0">
                <a:ea typeface="ＭＳ Ｐゴシック"/>
                <a:cs typeface="ＭＳ Ｐゴシック"/>
              </a:rPr>
              <a:pPr/>
              <a:t>39</a:t>
            </a:fld>
            <a:endParaRPr lang="en-US" smtClean="0">
              <a:ea typeface="ＭＳ Ｐゴシック"/>
              <a:cs typeface="ＭＳ Ｐゴシック"/>
            </a:endParaRPr>
          </a:p>
        </p:txBody>
      </p:sp>
      <p:sp>
        <p:nvSpPr>
          <p:cNvPr id="117762" name="Rectangle 1026"/>
          <p:cNvSpPr>
            <a:spLocks noGrp="1" noChangeArrowheads="1"/>
          </p:cNvSpPr>
          <p:nvPr>
            <p:ph type="title"/>
          </p:nvPr>
        </p:nvSpPr>
        <p:spPr/>
        <p:txBody>
          <a:bodyPr/>
          <a:lstStyle/>
          <a:p>
            <a:pPr eaLnBrk="1" hangingPunct="1"/>
            <a:r>
              <a:rPr lang="en-US" smtClean="0"/>
              <a:t>Module Signatures (cont’d)</a:t>
            </a:r>
          </a:p>
        </p:txBody>
      </p:sp>
      <p:sp>
        <p:nvSpPr>
          <p:cNvPr id="117763" name="Rectangle 1027"/>
          <p:cNvSpPr>
            <a:spLocks noGrp="1" noChangeArrowheads="1"/>
          </p:cNvSpPr>
          <p:nvPr>
            <p:ph type="body" idx="1"/>
          </p:nvPr>
        </p:nvSpPr>
        <p:spPr>
          <a:xfrm>
            <a:off x="457200" y="1524000"/>
            <a:ext cx="8305800" cy="4876800"/>
          </a:xfrm>
        </p:spPr>
        <p:txBody>
          <a:bodyPr/>
          <a:lstStyle/>
          <a:p>
            <a:pPr eaLnBrk="1" hangingPunct="1"/>
            <a:r>
              <a:rPr lang="en-US" smtClean="0"/>
              <a:t>The convention is for signatures to be all capital letters</a:t>
            </a:r>
          </a:p>
          <a:p>
            <a:pPr lvl="1" eaLnBrk="1" hangingPunct="1"/>
            <a:r>
              <a:rPr lang="en-US" smtClean="0"/>
              <a:t>This isn't a strict requirement, though</a:t>
            </a:r>
          </a:p>
          <a:p>
            <a:pPr eaLnBrk="1" hangingPunct="1"/>
            <a:endParaRPr lang="en-US" smtClean="0"/>
          </a:p>
          <a:p>
            <a:pPr eaLnBrk="1" hangingPunct="1"/>
            <a:r>
              <a:rPr lang="en-US" smtClean="0"/>
              <a:t>Items can be omitted from a module signature</a:t>
            </a:r>
          </a:p>
          <a:p>
            <a:pPr lvl="1" eaLnBrk="1" hangingPunct="1"/>
            <a:r>
              <a:rPr lang="en-US" smtClean="0"/>
              <a:t>This provides the ability to hide values</a:t>
            </a:r>
          </a:p>
          <a:p>
            <a:pPr lvl="1" eaLnBrk="1" hangingPunct="1"/>
            <a:endParaRPr lang="en-US" smtClean="0"/>
          </a:p>
          <a:p>
            <a:pPr eaLnBrk="1" hangingPunct="1"/>
            <a:r>
              <a:rPr lang="en-US" smtClean="0"/>
              <a:t>The default signature for a module hides nothing</a:t>
            </a:r>
          </a:p>
          <a:p>
            <a:pPr lvl="1" eaLnBrk="1" hangingPunct="1"/>
            <a:r>
              <a:rPr lang="en-US" smtClean="0"/>
              <a:t>You’ll notice this is what OCaml gives you if you just type in a module with no signature at the top-level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4"/>
          <p:cNvSpPr>
            <a:spLocks noGrp="1"/>
          </p:cNvSpPr>
          <p:nvPr>
            <p:ph type="sldNum" sz="quarter" idx="11"/>
          </p:nvPr>
        </p:nvSpPr>
        <p:spPr>
          <a:noFill/>
        </p:spPr>
        <p:txBody>
          <a:bodyPr/>
          <a:lstStyle/>
          <a:p>
            <a:fld id="{7A41364D-0146-4828-B854-43477E6AE0E2}" type="slidenum">
              <a:rPr lang="en-US" smtClean="0">
                <a:ea typeface="ＭＳ Ｐゴシック"/>
                <a:cs typeface="ＭＳ Ｐゴシック"/>
              </a:rPr>
              <a:pPr/>
              <a:t>4</a:t>
            </a:fld>
            <a:endParaRPr lang="en-US" smtClean="0">
              <a:ea typeface="ＭＳ Ｐゴシック"/>
              <a:cs typeface="ＭＳ Ｐゴシック"/>
            </a:endParaRPr>
          </a:p>
        </p:txBody>
      </p:sp>
      <p:sp>
        <p:nvSpPr>
          <p:cNvPr id="46082" name="Rectangle 2"/>
          <p:cNvSpPr>
            <a:spLocks noGrp="1" noChangeArrowheads="1"/>
          </p:cNvSpPr>
          <p:nvPr>
            <p:ph type="title"/>
          </p:nvPr>
        </p:nvSpPr>
        <p:spPr/>
        <p:txBody>
          <a:bodyPr/>
          <a:lstStyle/>
          <a:p>
            <a:pPr eaLnBrk="1" hangingPunct="1"/>
            <a:r>
              <a:rPr lang="en-US" smtClean="0"/>
              <a:t>Pattern Matching with fun</a:t>
            </a:r>
          </a:p>
        </p:txBody>
      </p:sp>
      <p:sp>
        <p:nvSpPr>
          <p:cNvPr id="46083" name="Rectangle 3"/>
          <p:cNvSpPr>
            <a:spLocks noGrp="1" noChangeArrowheads="1"/>
          </p:cNvSpPr>
          <p:nvPr>
            <p:ph type="body" idx="1"/>
          </p:nvPr>
        </p:nvSpPr>
        <p:spPr>
          <a:xfrm>
            <a:off x="457200" y="1524000"/>
            <a:ext cx="8382000" cy="4876800"/>
          </a:xfrm>
        </p:spPr>
        <p:txBody>
          <a:bodyPr/>
          <a:lstStyle/>
          <a:p>
            <a:pPr eaLnBrk="1" hangingPunct="1"/>
            <a:r>
              <a:rPr lang="en-US" smtClean="0">
                <a:solidFill>
                  <a:srgbClr val="0000FF"/>
                </a:solidFill>
              </a:rPr>
              <a:t>match</a:t>
            </a:r>
            <a:r>
              <a:rPr lang="en-US" smtClean="0"/>
              <a:t> can be used within </a:t>
            </a:r>
            <a:r>
              <a:rPr lang="en-US" smtClean="0">
                <a:solidFill>
                  <a:srgbClr val="0000FF"/>
                </a:solidFill>
              </a:rPr>
              <a:t>fun</a:t>
            </a:r>
            <a:endParaRPr lang="en-US" smtClean="0"/>
          </a:p>
          <a:p>
            <a:pPr eaLnBrk="1" hangingPunct="1">
              <a:lnSpc>
                <a:spcPct val="70000"/>
              </a:lnSpc>
            </a:pPr>
            <a:endParaRPr lang="en-US" smtClean="0"/>
          </a:p>
          <a:p>
            <a:pPr lvl="1" eaLnBrk="1" hangingPunct="1">
              <a:buFontTx/>
              <a:buNone/>
            </a:pPr>
            <a:r>
              <a:rPr lang="en-US" sz="2000" b="1" smtClean="0">
                <a:solidFill>
                  <a:srgbClr val="0000FF"/>
                </a:solidFill>
                <a:latin typeface="Courier New" pitchFamily="49" charset="0"/>
              </a:rPr>
              <a:t>map ((fun l -&gt; match l with (h::_) -&gt; h),</a:t>
            </a:r>
          </a:p>
          <a:p>
            <a:pPr lvl="1" eaLnBrk="1" hangingPunct="1">
              <a:buFontTx/>
              <a:buNone/>
            </a:pPr>
            <a:r>
              <a:rPr lang="en-US" sz="2000" b="1" smtClean="0">
                <a:solidFill>
                  <a:srgbClr val="0000FF"/>
                </a:solidFill>
                <a:latin typeface="Courier New" pitchFamily="49" charset="0"/>
              </a:rPr>
              <a:t>		  [ [1; 2; 3]; [4; 5; 6; 7]; [8; 9] ])</a:t>
            </a:r>
          </a:p>
          <a:p>
            <a:pPr lvl="1" eaLnBrk="1" hangingPunct="1">
              <a:buFontTx/>
              <a:buNone/>
            </a:pPr>
            <a:r>
              <a:rPr lang="en-US" sz="2000" b="1" smtClean="0">
                <a:solidFill>
                  <a:srgbClr val="0000FF"/>
                </a:solidFill>
                <a:latin typeface="Courier New" pitchFamily="49" charset="0"/>
              </a:rPr>
              <a:t>     (* [1; 4; 8] *)</a:t>
            </a:r>
          </a:p>
          <a:p>
            <a:pPr lvl="1">
              <a:lnSpc>
                <a:spcPct val="70000"/>
              </a:lnSpc>
              <a:spcBef>
                <a:spcPct val="0"/>
              </a:spcBef>
            </a:pPr>
            <a:endParaRPr lang="en-US" smtClean="0"/>
          </a:p>
          <a:p>
            <a:pPr lvl="1">
              <a:spcBef>
                <a:spcPct val="0"/>
              </a:spcBef>
            </a:pPr>
            <a:r>
              <a:rPr lang="en-US" smtClean="0"/>
              <a:t>for complicated matches, though, use named functions</a:t>
            </a:r>
          </a:p>
          <a:p>
            <a:pPr lvl="1">
              <a:lnSpc>
                <a:spcPct val="70000"/>
              </a:lnSpc>
              <a:spcBef>
                <a:spcPct val="0"/>
              </a:spcBef>
            </a:pPr>
            <a:endParaRPr lang="en-US" sz="2000" b="1" smtClean="0">
              <a:solidFill>
                <a:srgbClr val="0000FF"/>
              </a:solidFill>
              <a:latin typeface="Courier New" pitchFamily="49" charset="0"/>
            </a:endParaRPr>
          </a:p>
          <a:p>
            <a:pPr eaLnBrk="1" hangingPunct="1"/>
            <a:r>
              <a:rPr lang="en-US" smtClean="0"/>
              <a:t>Standard pattern matching abbreviation can be used</a:t>
            </a:r>
          </a:p>
          <a:p>
            <a:pPr lvl="1" eaLnBrk="1" hangingPunct="1">
              <a:lnSpc>
                <a:spcPct val="70000"/>
              </a:lnSpc>
              <a:buFontTx/>
              <a:buNone/>
            </a:pPr>
            <a:endParaRPr lang="en-US" sz="2000" b="1" smtClean="0">
              <a:solidFill>
                <a:srgbClr val="0000FF"/>
              </a:solidFill>
              <a:latin typeface="Courier New" pitchFamily="49" charset="0"/>
            </a:endParaRPr>
          </a:p>
          <a:p>
            <a:pPr lvl="1" eaLnBrk="1" hangingPunct="1">
              <a:buFontTx/>
              <a:buNone/>
            </a:pPr>
            <a:r>
              <a:rPr lang="en-US" sz="2000" b="1" smtClean="0">
                <a:solidFill>
                  <a:srgbClr val="0000FF"/>
                </a:solidFill>
                <a:latin typeface="Courier New" pitchFamily="49" charset="0"/>
              </a:rPr>
              <a:t>map ((fun (x, y) -&gt; x + y), [(1, 2); (3, 4)])</a:t>
            </a:r>
          </a:p>
          <a:p>
            <a:pPr lvl="1" eaLnBrk="1" hangingPunct="1">
              <a:buFontTx/>
              <a:buNone/>
            </a:pPr>
            <a:r>
              <a:rPr lang="en-US" sz="2000" b="1" smtClean="0">
                <a:solidFill>
                  <a:srgbClr val="0000FF"/>
                </a:solidFill>
                <a:latin typeface="Courier New" pitchFamily="49" charset="0"/>
              </a:rPr>
              <a:t>                          (* [3; 7]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4"/>
          <p:cNvSpPr>
            <a:spLocks noGrp="1"/>
          </p:cNvSpPr>
          <p:nvPr>
            <p:ph type="sldNum" sz="quarter" idx="11"/>
          </p:nvPr>
        </p:nvSpPr>
        <p:spPr>
          <a:noFill/>
        </p:spPr>
        <p:txBody>
          <a:bodyPr/>
          <a:lstStyle/>
          <a:p>
            <a:fld id="{A9181D4C-0612-4E14-9EBC-05C9080C52F2}" type="slidenum">
              <a:rPr lang="en-US" smtClean="0">
                <a:ea typeface="ＭＳ Ｐゴシック"/>
                <a:cs typeface="ＭＳ Ｐゴシック"/>
              </a:rPr>
              <a:pPr/>
              <a:t>40</a:t>
            </a:fld>
            <a:endParaRPr lang="en-US" smtClean="0">
              <a:ea typeface="ＭＳ Ｐゴシック"/>
              <a:cs typeface="ＭＳ Ｐゴシック"/>
            </a:endParaRPr>
          </a:p>
        </p:txBody>
      </p:sp>
      <p:sp>
        <p:nvSpPr>
          <p:cNvPr id="119810" name="Rectangle 2"/>
          <p:cNvSpPr>
            <a:spLocks noGrp="1" noChangeArrowheads="1"/>
          </p:cNvSpPr>
          <p:nvPr>
            <p:ph type="title"/>
          </p:nvPr>
        </p:nvSpPr>
        <p:spPr/>
        <p:txBody>
          <a:bodyPr/>
          <a:lstStyle/>
          <a:p>
            <a:pPr eaLnBrk="1" hangingPunct="1"/>
            <a:r>
              <a:rPr lang="en-US" smtClean="0"/>
              <a:t>Abstract Types in Signatures</a:t>
            </a:r>
          </a:p>
        </p:txBody>
      </p:sp>
      <p:sp>
        <p:nvSpPr>
          <p:cNvPr id="119811" name="Rectangle 3"/>
          <p:cNvSpPr>
            <a:spLocks noGrp="1" noChangeArrowheads="1"/>
          </p:cNvSpPr>
          <p:nvPr>
            <p:ph type="body" idx="1"/>
          </p:nvPr>
        </p:nvSpPr>
        <p:spPr>
          <a:xfrm>
            <a:off x="457200" y="5791200"/>
            <a:ext cx="8153400" cy="609600"/>
          </a:xfrm>
        </p:spPr>
        <p:txBody>
          <a:bodyPr/>
          <a:lstStyle/>
          <a:p>
            <a:pPr eaLnBrk="1" hangingPunct="1"/>
            <a:r>
              <a:rPr lang="en-US" smtClean="0"/>
              <a:t>Now the definition of </a:t>
            </a:r>
            <a:r>
              <a:rPr lang="en-US" b="1" smtClean="0">
                <a:solidFill>
                  <a:srgbClr val="0000FF"/>
                </a:solidFill>
                <a:latin typeface="Courier New" pitchFamily="49" charset="0"/>
              </a:rPr>
              <a:t>shape</a:t>
            </a:r>
            <a:r>
              <a:rPr lang="en-US" smtClean="0"/>
              <a:t> is hidden</a:t>
            </a:r>
          </a:p>
        </p:txBody>
      </p:sp>
      <p:sp>
        <p:nvSpPr>
          <p:cNvPr id="119812" name="Text Box 4"/>
          <p:cNvSpPr txBox="1">
            <a:spLocks noChangeArrowheads="1"/>
          </p:cNvSpPr>
          <p:nvPr/>
        </p:nvSpPr>
        <p:spPr bwMode="auto">
          <a:xfrm>
            <a:off x="762000" y="1447800"/>
            <a:ext cx="7620000" cy="422433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module type SHAPES =</a:t>
            </a:r>
          </a:p>
          <a:p>
            <a:pPr eaLnBrk="0" hangingPunct="0"/>
            <a:r>
              <a:rPr lang="en-US" sz="1800" b="1">
                <a:latin typeface="Courier New" pitchFamily="49" charset="0"/>
              </a:rPr>
              <a:t>  sig</a:t>
            </a:r>
          </a:p>
          <a:p>
            <a:pPr eaLnBrk="0" hangingPunct="0"/>
            <a:r>
              <a:rPr lang="en-US" sz="1800" b="1">
                <a:latin typeface="Courier New" pitchFamily="49" charset="0"/>
              </a:rPr>
              <a:t>    type shape</a:t>
            </a:r>
          </a:p>
          <a:p>
            <a:pPr eaLnBrk="0" hangingPunct="0"/>
            <a:r>
              <a:rPr lang="en-US" sz="1800" b="1">
                <a:latin typeface="Courier New" pitchFamily="49" charset="0"/>
              </a:rPr>
              <a:t>    val area : shape -&gt; float</a:t>
            </a:r>
          </a:p>
          <a:p>
            <a:pPr eaLnBrk="0" hangingPunct="0"/>
            <a:r>
              <a:rPr lang="en-US" sz="1800" b="1">
                <a:latin typeface="Courier New" pitchFamily="49" charset="0"/>
              </a:rPr>
              <a:t>    val unit_circle : shape</a:t>
            </a:r>
          </a:p>
          <a:p>
            <a:pPr eaLnBrk="0" hangingPunct="0"/>
            <a:r>
              <a:rPr lang="en-US" sz="1800" b="1">
                <a:latin typeface="Courier New" pitchFamily="49" charset="0"/>
              </a:rPr>
              <a:t>    val make_circle : float -&gt; shape</a:t>
            </a:r>
          </a:p>
          <a:p>
            <a:pPr eaLnBrk="0" hangingPunct="0"/>
            <a:r>
              <a:rPr lang="en-US" sz="1800" b="1">
                <a:latin typeface="Courier New" pitchFamily="49" charset="0"/>
              </a:rPr>
              <a:t>    val make_rect : float -&gt; float -&gt; shape</a:t>
            </a:r>
          </a:p>
          <a:p>
            <a:pPr eaLnBrk="0" hangingPunct="0"/>
            <a:r>
              <a:rPr lang="en-US" sz="1800" b="1">
                <a:latin typeface="Courier New" pitchFamily="49" charset="0"/>
              </a:rPr>
              <a:t>end;;</a:t>
            </a:r>
          </a:p>
          <a:p>
            <a:pPr eaLnBrk="0" hangingPunct="0"/>
            <a:r>
              <a:rPr lang="en-US" sz="1800" b="1">
                <a:latin typeface="Courier New" pitchFamily="49" charset="0"/>
              </a:rPr>
              <a:t/>
            </a:r>
            <a:br>
              <a:rPr lang="en-US" sz="1800" b="1">
                <a:latin typeface="Courier New" pitchFamily="49" charset="0"/>
              </a:rPr>
            </a:br>
            <a:r>
              <a:rPr lang="en-US" sz="1800" b="1">
                <a:latin typeface="Courier New" pitchFamily="49" charset="0"/>
              </a:rPr>
              <a:t>module Shapes : SHAPES =</a:t>
            </a:r>
          </a:p>
          <a:p>
            <a:pPr eaLnBrk="0" hangingPunct="0"/>
            <a:r>
              <a:rPr lang="en-US" sz="1800" b="1">
                <a:latin typeface="Courier New" pitchFamily="49" charset="0"/>
              </a:rPr>
              <a:t>  struct</a:t>
            </a:r>
          </a:p>
          <a:p>
            <a:pPr eaLnBrk="0" hangingPunct="0"/>
            <a:r>
              <a:rPr lang="en-US" sz="1800" b="1">
                <a:latin typeface="Courier New" pitchFamily="49" charset="0"/>
              </a:rPr>
              <a:t>    ...</a:t>
            </a:r>
          </a:p>
          <a:p>
            <a:pPr eaLnBrk="0" hangingPunct="0"/>
            <a:r>
              <a:rPr lang="en-US" sz="1800" b="1">
                <a:latin typeface="Courier New" pitchFamily="49" charset="0"/>
              </a:rPr>
              <a:t>    let make_circle r = Circle r</a:t>
            </a:r>
          </a:p>
          <a:p>
            <a:pPr eaLnBrk="0" hangingPunct="0"/>
            <a:r>
              <a:rPr lang="en-US" sz="1800" b="1">
                <a:latin typeface="Courier New" pitchFamily="49" charset="0"/>
              </a:rPr>
              <a:t>    let make_rect x y = Rect (x, y)</a:t>
            </a:r>
          </a:p>
          <a:p>
            <a:pPr eaLnBrk="0" hangingPunct="0"/>
            <a:r>
              <a:rPr lang="en-US" sz="1800" b="1">
                <a:latin typeface="Courier New" pitchFamily="49" charset="0"/>
              </a:rPr>
              <a:t>  end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4"/>
          <p:cNvSpPr>
            <a:spLocks noGrp="1"/>
          </p:cNvSpPr>
          <p:nvPr>
            <p:ph type="sldNum" sz="quarter" idx="11"/>
          </p:nvPr>
        </p:nvSpPr>
        <p:spPr>
          <a:noFill/>
        </p:spPr>
        <p:txBody>
          <a:bodyPr/>
          <a:lstStyle/>
          <a:p>
            <a:fld id="{0B4F9B87-66F6-49E0-9095-474B42BC770D}" type="slidenum">
              <a:rPr lang="en-US" smtClean="0">
                <a:ea typeface="ＭＳ Ｐゴシック"/>
                <a:cs typeface="ＭＳ Ｐゴシック"/>
              </a:rPr>
              <a:pPr/>
              <a:t>41</a:t>
            </a:fld>
            <a:endParaRPr lang="en-US" smtClean="0">
              <a:ea typeface="ＭＳ Ｐゴシック"/>
              <a:cs typeface="ＭＳ Ｐゴシック"/>
            </a:endParaRPr>
          </a:p>
        </p:txBody>
      </p:sp>
      <p:sp>
        <p:nvSpPr>
          <p:cNvPr id="121858" name="Rectangle 2"/>
          <p:cNvSpPr>
            <a:spLocks noGrp="1" noChangeArrowheads="1"/>
          </p:cNvSpPr>
          <p:nvPr>
            <p:ph type="title"/>
          </p:nvPr>
        </p:nvSpPr>
        <p:spPr/>
        <p:txBody>
          <a:bodyPr/>
          <a:lstStyle/>
          <a:p>
            <a:pPr eaLnBrk="1" hangingPunct="1"/>
            <a:r>
              <a:rPr lang="en-US" smtClean="0"/>
              <a:t>Abstract Types in Signatures</a:t>
            </a:r>
          </a:p>
        </p:txBody>
      </p:sp>
      <p:sp>
        <p:nvSpPr>
          <p:cNvPr id="121859" name="Rectangle 3"/>
          <p:cNvSpPr>
            <a:spLocks noGrp="1" noChangeArrowheads="1"/>
          </p:cNvSpPr>
          <p:nvPr>
            <p:ph type="body" idx="1"/>
          </p:nvPr>
        </p:nvSpPr>
        <p:spPr>
          <a:xfrm>
            <a:off x="457200" y="4495800"/>
            <a:ext cx="8153400" cy="1905000"/>
          </a:xfrm>
        </p:spPr>
        <p:txBody>
          <a:bodyPr/>
          <a:lstStyle/>
          <a:p>
            <a:pPr eaLnBrk="1" hangingPunct="1"/>
            <a:r>
              <a:rPr lang="en-US" smtClean="0"/>
              <a:t>How does this compare to modularity in...</a:t>
            </a:r>
          </a:p>
          <a:p>
            <a:pPr lvl="1" eaLnBrk="1" hangingPunct="1"/>
            <a:r>
              <a:rPr lang="en-US" smtClean="0"/>
              <a:t>C?</a:t>
            </a:r>
          </a:p>
          <a:p>
            <a:pPr lvl="1" eaLnBrk="1" hangingPunct="1"/>
            <a:r>
              <a:rPr lang="en-US" smtClean="0"/>
              <a:t>Java?</a:t>
            </a:r>
          </a:p>
          <a:p>
            <a:pPr lvl="1" eaLnBrk="1" hangingPunct="1"/>
            <a:r>
              <a:rPr lang="en-US" smtClean="0"/>
              <a:t>C++?</a:t>
            </a:r>
          </a:p>
        </p:txBody>
      </p:sp>
      <p:sp>
        <p:nvSpPr>
          <p:cNvPr id="121860" name="Text Box 4"/>
          <p:cNvSpPr txBox="1">
            <a:spLocks noChangeArrowheads="1"/>
          </p:cNvSpPr>
          <p:nvPr/>
        </p:nvSpPr>
        <p:spPr bwMode="auto">
          <a:xfrm>
            <a:off x="762000" y="1447800"/>
            <a:ext cx="8001000" cy="2746375"/>
          </a:xfrm>
          <a:prstGeom prst="rect">
            <a:avLst/>
          </a:prstGeom>
          <a:noFill/>
          <a:ln w="12700">
            <a:solidFill>
              <a:schemeClr val="tx1"/>
            </a:solidFill>
            <a:miter lim="800000"/>
            <a:headEnd/>
            <a:tailEnd/>
          </a:ln>
        </p:spPr>
        <p:txBody>
          <a:bodyPr>
            <a:spAutoFit/>
          </a:bodyPr>
          <a:lstStyle/>
          <a:p>
            <a:pPr eaLnBrk="0" hangingPunct="0">
              <a:lnSpc>
                <a:spcPct val="120000"/>
              </a:lnSpc>
            </a:pPr>
            <a:r>
              <a:rPr lang="en-US" sz="1800" b="1">
                <a:solidFill>
                  <a:srgbClr val="0000FF"/>
                </a:solidFill>
                <a:latin typeface="Courier New" pitchFamily="49" charset="0"/>
              </a:rPr>
              <a:t>#</a:t>
            </a:r>
            <a:r>
              <a:rPr lang="en-US" sz="1800" b="1">
                <a:latin typeface="Courier New" pitchFamily="49" charset="0"/>
              </a:rPr>
              <a:t> Shapes.unit_circle</a:t>
            </a:r>
          </a:p>
          <a:p>
            <a:pPr eaLnBrk="0" hangingPunct="0">
              <a:lnSpc>
                <a:spcPct val="120000"/>
              </a:lnSpc>
              <a:buFontTx/>
              <a:buChar char="-"/>
            </a:pPr>
            <a:r>
              <a:rPr lang="en-US" sz="1800" b="1">
                <a:solidFill>
                  <a:srgbClr val="0000FF"/>
                </a:solidFill>
                <a:latin typeface="Courier New" pitchFamily="49" charset="0"/>
              </a:rPr>
              <a:t> : Shapes.shape = &lt;abstr&gt;  (* OCaml won’t show impl *)</a:t>
            </a:r>
          </a:p>
          <a:p>
            <a:pPr eaLnBrk="0" hangingPunct="0">
              <a:lnSpc>
                <a:spcPct val="120000"/>
              </a:lnSpc>
            </a:pPr>
            <a:r>
              <a:rPr lang="en-US" sz="1800" b="1">
                <a:solidFill>
                  <a:srgbClr val="0000FF"/>
                </a:solidFill>
                <a:latin typeface="Courier New" pitchFamily="49" charset="0"/>
              </a:rPr>
              <a:t>#</a:t>
            </a:r>
            <a:r>
              <a:rPr lang="en-US" sz="1800" b="1">
                <a:latin typeface="Courier New" pitchFamily="49" charset="0"/>
              </a:rPr>
              <a:t> Shapes.Circle 1.0</a:t>
            </a:r>
          </a:p>
          <a:p>
            <a:pPr eaLnBrk="0" hangingPunct="0">
              <a:lnSpc>
                <a:spcPct val="120000"/>
              </a:lnSpc>
            </a:pPr>
            <a:r>
              <a:rPr lang="en-US" sz="1800" b="1">
                <a:solidFill>
                  <a:srgbClr val="0000FF"/>
                </a:solidFill>
                <a:latin typeface="Courier New" pitchFamily="49" charset="0"/>
              </a:rPr>
              <a:t>Unbound Constructor Shapes.Circle</a:t>
            </a:r>
          </a:p>
          <a:p>
            <a:pPr eaLnBrk="0" hangingPunct="0">
              <a:lnSpc>
                <a:spcPct val="120000"/>
              </a:lnSpc>
            </a:pPr>
            <a:r>
              <a:rPr lang="en-US" sz="1800" b="1">
                <a:solidFill>
                  <a:srgbClr val="0000FF"/>
                </a:solidFill>
                <a:latin typeface="Courier New" pitchFamily="49" charset="0"/>
              </a:rPr>
              <a:t>#</a:t>
            </a:r>
            <a:r>
              <a:rPr lang="en-US" sz="1800" b="1">
                <a:latin typeface="Courier New" pitchFamily="49" charset="0"/>
              </a:rPr>
              <a:t> Shapes.area (Shapes.make_circle 3.0)</a:t>
            </a:r>
          </a:p>
          <a:p>
            <a:pPr eaLnBrk="0" hangingPunct="0">
              <a:lnSpc>
                <a:spcPct val="120000"/>
              </a:lnSpc>
              <a:buFontTx/>
              <a:buChar char="-"/>
            </a:pPr>
            <a:r>
              <a:rPr lang="en-US" sz="1800" b="1">
                <a:solidFill>
                  <a:srgbClr val="0000FF"/>
                </a:solidFill>
                <a:latin typeface="Courier New" pitchFamily="49" charset="0"/>
              </a:rPr>
              <a:t> : float = 29.5788</a:t>
            </a:r>
          </a:p>
          <a:p>
            <a:pPr eaLnBrk="0" hangingPunct="0">
              <a:lnSpc>
                <a:spcPct val="120000"/>
              </a:lnSpc>
            </a:pPr>
            <a:r>
              <a:rPr lang="en-US" sz="1800" b="1">
                <a:solidFill>
                  <a:srgbClr val="0000FF"/>
                </a:solidFill>
                <a:latin typeface="Courier New" pitchFamily="49" charset="0"/>
              </a:rPr>
              <a:t>#</a:t>
            </a:r>
            <a:r>
              <a:rPr lang="en-US" sz="1800" b="1">
                <a:latin typeface="Courier New" pitchFamily="49" charset="0"/>
              </a:rPr>
              <a:t> open Shapes;;</a:t>
            </a:r>
          </a:p>
          <a:p>
            <a:pPr eaLnBrk="0" hangingPunct="0">
              <a:lnSpc>
                <a:spcPct val="120000"/>
              </a:lnSpc>
            </a:pPr>
            <a:r>
              <a:rPr lang="en-US" sz="1800" b="1">
                <a:solidFill>
                  <a:srgbClr val="0000FF"/>
                </a:solidFill>
                <a:latin typeface="Courier New" pitchFamily="49" charset="0"/>
              </a:rPr>
              <a:t>#</a:t>
            </a:r>
            <a:r>
              <a:rPr lang="en-US" sz="1800" b="1">
                <a:latin typeface="Courier New" pitchFamily="49" charset="0"/>
              </a:rPr>
              <a:t> (* doesn’t make anything abstract accessible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4"/>
          <p:cNvSpPr>
            <a:spLocks noGrp="1"/>
          </p:cNvSpPr>
          <p:nvPr>
            <p:ph type="sldNum" sz="quarter" idx="11"/>
          </p:nvPr>
        </p:nvSpPr>
        <p:spPr>
          <a:noFill/>
        </p:spPr>
        <p:txBody>
          <a:bodyPr/>
          <a:lstStyle/>
          <a:p>
            <a:fld id="{E6B0308A-B97C-4717-9C34-8F58BAB5F1F1}" type="slidenum">
              <a:rPr lang="en-US" smtClean="0">
                <a:ea typeface="ＭＳ Ｐゴシック"/>
                <a:cs typeface="ＭＳ Ｐゴシック"/>
              </a:rPr>
              <a:pPr/>
              <a:t>42</a:t>
            </a:fld>
            <a:endParaRPr lang="en-US" smtClean="0">
              <a:ea typeface="ＭＳ Ｐゴシック"/>
              <a:cs typeface="ＭＳ Ｐゴシック"/>
            </a:endParaRPr>
          </a:p>
        </p:txBody>
      </p:sp>
      <p:sp>
        <p:nvSpPr>
          <p:cNvPr id="123906" name="Rectangle 2"/>
          <p:cNvSpPr>
            <a:spLocks noGrp="1" noChangeArrowheads="1"/>
          </p:cNvSpPr>
          <p:nvPr>
            <p:ph type="title"/>
          </p:nvPr>
        </p:nvSpPr>
        <p:spPr/>
        <p:txBody>
          <a:bodyPr/>
          <a:lstStyle/>
          <a:p>
            <a:pPr eaLnBrk="1" hangingPunct="1"/>
            <a:r>
              <a:rPr lang="en-US" smtClean="0"/>
              <a:t>.ml and .mli files</a:t>
            </a:r>
          </a:p>
        </p:txBody>
      </p:sp>
      <p:sp>
        <p:nvSpPr>
          <p:cNvPr id="123907" name="Rectangle 3"/>
          <p:cNvSpPr>
            <a:spLocks noGrp="1" noChangeArrowheads="1"/>
          </p:cNvSpPr>
          <p:nvPr>
            <p:ph type="body" idx="1"/>
          </p:nvPr>
        </p:nvSpPr>
        <p:spPr>
          <a:xfrm>
            <a:off x="457200" y="1524000"/>
            <a:ext cx="8229600" cy="4724400"/>
          </a:xfrm>
        </p:spPr>
        <p:txBody>
          <a:bodyPr/>
          <a:lstStyle/>
          <a:p>
            <a:pPr eaLnBrk="1" hangingPunct="1"/>
            <a:r>
              <a:rPr lang="en-US" smtClean="0"/>
              <a:t>Put the signature in a </a:t>
            </a:r>
            <a:r>
              <a:rPr lang="en-US" smtClean="0">
                <a:solidFill>
                  <a:srgbClr val="0000FF"/>
                </a:solidFill>
              </a:rPr>
              <a:t>my_module.mli</a:t>
            </a:r>
            <a:r>
              <a:rPr lang="en-US" smtClean="0"/>
              <a:t> file, the struct in a </a:t>
            </a:r>
            <a:r>
              <a:rPr lang="en-US" smtClean="0">
                <a:solidFill>
                  <a:srgbClr val="0000FF"/>
                </a:solidFill>
              </a:rPr>
              <a:t>my_module.ml</a:t>
            </a:r>
            <a:r>
              <a:rPr lang="en-US" smtClean="0"/>
              <a:t> file</a:t>
            </a:r>
          </a:p>
          <a:p>
            <a:pPr lvl="1" eaLnBrk="1" hangingPunct="1"/>
            <a:r>
              <a:rPr lang="en-US" smtClean="0"/>
              <a:t>Use the same names</a:t>
            </a:r>
          </a:p>
          <a:p>
            <a:pPr lvl="1" eaLnBrk="1" hangingPunct="1"/>
            <a:r>
              <a:rPr lang="en-US" smtClean="0"/>
              <a:t>Omit the </a:t>
            </a:r>
            <a:r>
              <a:rPr lang="en-US" smtClean="0">
                <a:solidFill>
                  <a:srgbClr val="0000FF"/>
                </a:solidFill>
              </a:rPr>
              <a:t>sig</a:t>
            </a:r>
            <a:r>
              <a:rPr lang="en-US" smtClean="0"/>
              <a:t>...</a:t>
            </a:r>
            <a:r>
              <a:rPr lang="en-US" smtClean="0">
                <a:solidFill>
                  <a:srgbClr val="0000FF"/>
                </a:solidFill>
              </a:rPr>
              <a:t>end</a:t>
            </a:r>
            <a:r>
              <a:rPr lang="en-US" smtClean="0"/>
              <a:t> and </a:t>
            </a:r>
            <a:r>
              <a:rPr lang="en-US" smtClean="0">
                <a:solidFill>
                  <a:srgbClr val="0000FF"/>
                </a:solidFill>
              </a:rPr>
              <a:t>struct</a:t>
            </a:r>
            <a:r>
              <a:rPr lang="en-US" smtClean="0"/>
              <a:t>...</a:t>
            </a:r>
            <a:r>
              <a:rPr lang="en-US" smtClean="0">
                <a:solidFill>
                  <a:srgbClr val="0000FF"/>
                </a:solidFill>
              </a:rPr>
              <a:t>end</a:t>
            </a:r>
            <a:r>
              <a:rPr lang="en-US" smtClean="0"/>
              <a:t> parts</a:t>
            </a:r>
          </a:p>
          <a:p>
            <a:pPr lvl="1" eaLnBrk="1" hangingPunct="1"/>
            <a:r>
              <a:rPr lang="en-US" smtClean="0"/>
              <a:t>The OCaml compiler will make a </a:t>
            </a:r>
            <a:r>
              <a:rPr lang="en-US" smtClean="0">
                <a:solidFill>
                  <a:srgbClr val="0000FF"/>
                </a:solidFill>
              </a:rPr>
              <a:t>MyModule</a:t>
            </a:r>
            <a:r>
              <a:rPr lang="en-US" smtClean="0"/>
              <a:t> module from these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4"/>
          <p:cNvSpPr>
            <a:spLocks noGrp="1"/>
          </p:cNvSpPr>
          <p:nvPr>
            <p:ph type="sldNum" sz="quarter" idx="11"/>
          </p:nvPr>
        </p:nvSpPr>
        <p:spPr>
          <a:noFill/>
        </p:spPr>
        <p:txBody>
          <a:bodyPr/>
          <a:lstStyle/>
          <a:p>
            <a:fld id="{3E1BC1C9-B5EB-4F7F-9EB9-1751373A1A62}" type="slidenum">
              <a:rPr lang="en-US" smtClean="0">
                <a:ea typeface="ＭＳ Ｐゴシック"/>
                <a:cs typeface="ＭＳ Ｐゴシック"/>
              </a:rPr>
              <a:pPr/>
              <a:t>43</a:t>
            </a:fld>
            <a:endParaRPr lang="en-US" smtClean="0">
              <a:ea typeface="ＭＳ Ｐゴシック"/>
              <a:cs typeface="ＭＳ Ｐゴシック"/>
            </a:endParaRPr>
          </a:p>
        </p:txBody>
      </p:sp>
      <p:sp>
        <p:nvSpPr>
          <p:cNvPr id="125954" name="Rectangle 2"/>
          <p:cNvSpPr>
            <a:spLocks noGrp="1" noChangeArrowheads="1"/>
          </p:cNvSpPr>
          <p:nvPr>
            <p:ph type="title"/>
          </p:nvPr>
        </p:nvSpPr>
        <p:spPr/>
        <p:txBody>
          <a:bodyPr/>
          <a:lstStyle/>
          <a:p>
            <a:pPr eaLnBrk="1" hangingPunct="1"/>
            <a:r>
              <a:rPr lang="en-US" smtClean="0"/>
              <a:t>Example</a:t>
            </a:r>
          </a:p>
        </p:txBody>
      </p:sp>
      <p:sp>
        <p:nvSpPr>
          <p:cNvPr id="125955" name="Text Box 4"/>
          <p:cNvSpPr txBox="1">
            <a:spLocks noChangeArrowheads="1"/>
          </p:cNvSpPr>
          <p:nvPr/>
        </p:nvSpPr>
        <p:spPr bwMode="auto">
          <a:xfrm>
            <a:off x="2590800" y="1524000"/>
            <a:ext cx="5791200" cy="1477963"/>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type shape</a:t>
            </a:r>
          </a:p>
          <a:p>
            <a:pPr eaLnBrk="0" hangingPunct="0"/>
            <a:r>
              <a:rPr lang="en-US" sz="1800" b="1">
                <a:latin typeface="Courier New" pitchFamily="49" charset="0"/>
              </a:rPr>
              <a:t>val area : shape -&gt; float</a:t>
            </a:r>
          </a:p>
          <a:p>
            <a:pPr eaLnBrk="0" hangingPunct="0"/>
            <a:r>
              <a:rPr lang="en-US" sz="1800" b="1">
                <a:latin typeface="Courier New" pitchFamily="49" charset="0"/>
              </a:rPr>
              <a:t>val unit_circle : shape</a:t>
            </a:r>
          </a:p>
          <a:p>
            <a:pPr eaLnBrk="0" hangingPunct="0"/>
            <a:r>
              <a:rPr lang="en-US" sz="1800" b="1">
                <a:latin typeface="Courier New" pitchFamily="49" charset="0"/>
              </a:rPr>
              <a:t>val make_circle : float -&gt; shape</a:t>
            </a:r>
          </a:p>
          <a:p>
            <a:pPr eaLnBrk="0" hangingPunct="0"/>
            <a:r>
              <a:rPr lang="en-US" sz="1800" b="1">
                <a:latin typeface="Courier New" pitchFamily="49" charset="0"/>
              </a:rPr>
              <a:t>val make_rect : float -&gt; float -&gt; shape</a:t>
            </a:r>
          </a:p>
        </p:txBody>
      </p:sp>
      <p:sp>
        <p:nvSpPr>
          <p:cNvPr id="125956" name="Text Box 5"/>
          <p:cNvSpPr txBox="1">
            <a:spLocks noChangeArrowheads="1"/>
          </p:cNvSpPr>
          <p:nvPr/>
        </p:nvSpPr>
        <p:spPr bwMode="auto">
          <a:xfrm>
            <a:off x="2590800" y="3200400"/>
            <a:ext cx="5867400" cy="1477963"/>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type shape =</a:t>
            </a:r>
          </a:p>
          <a:p>
            <a:pPr eaLnBrk="0" hangingPunct="0"/>
            <a:r>
              <a:rPr lang="en-US" sz="1800" b="1">
                <a:latin typeface="Courier New" pitchFamily="49" charset="0"/>
              </a:rPr>
              <a:t>  Rect of ...</a:t>
            </a:r>
          </a:p>
          <a:p>
            <a:pPr eaLnBrk="0" hangingPunct="0"/>
            <a:r>
              <a:rPr lang="en-US" sz="1800" b="1">
                <a:latin typeface="Courier New" pitchFamily="49" charset="0"/>
              </a:rPr>
              <a:t>...</a:t>
            </a:r>
          </a:p>
          <a:p>
            <a:pPr eaLnBrk="0" hangingPunct="0"/>
            <a:r>
              <a:rPr lang="en-US" sz="1800" b="1">
                <a:latin typeface="Courier New" pitchFamily="49" charset="0"/>
              </a:rPr>
              <a:t>let make_circle r = Circle r</a:t>
            </a:r>
          </a:p>
          <a:p>
            <a:pPr eaLnBrk="0" hangingPunct="0"/>
            <a:r>
              <a:rPr lang="en-US" sz="1800" b="1">
                <a:latin typeface="Courier New" pitchFamily="49" charset="0"/>
              </a:rPr>
              <a:t>let make_rect x y = Rect (x, y)</a:t>
            </a:r>
          </a:p>
        </p:txBody>
      </p:sp>
      <p:sp>
        <p:nvSpPr>
          <p:cNvPr id="125957" name="Text Box 6"/>
          <p:cNvSpPr txBox="1">
            <a:spLocks noChangeArrowheads="1"/>
          </p:cNvSpPr>
          <p:nvPr/>
        </p:nvSpPr>
        <p:spPr bwMode="auto">
          <a:xfrm>
            <a:off x="685800" y="1447800"/>
            <a:ext cx="1643063" cy="457200"/>
          </a:xfrm>
          <a:prstGeom prst="rect">
            <a:avLst/>
          </a:prstGeom>
          <a:noFill/>
          <a:ln w="9525">
            <a:noFill/>
            <a:miter lim="800000"/>
            <a:headEnd/>
            <a:tailEnd/>
          </a:ln>
        </p:spPr>
        <p:txBody>
          <a:bodyPr wrap="none">
            <a:spAutoFit/>
          </a:bodyPr>
          <a:lstStyle/>
          <a:p>
            <a:pPr eaLnBrk="0" hangingPunct="0"/>
            <a:r>
              <a:rPr lang="en-US"/>
              <a:t>shapes.mli</a:t>
            </a:r>
          </a:p>
        </p:txBody>
      </p:sp>
      <p:sp>
        <p:nvSpPr>
          <p:cNvPr id="125958" name="Text Box 7"/>
          <p:cNvSpPr txBox="1">
            <a:spLocks noChangeArrowheads="1"/>
          </p:cNvSpPr>
          <p:nvPr/>
        </p:nvSpPr>
        <p:spPr bwMode="auto">
          <a:xfrm>
            <a:off x="838200" y="3276600"/>
            <a:ext cx="1574800" cy="457200"/>
          </a:xfrm>
          <a:prstGeom prst="rect">
            <a:avLst/>
          </a:prstGeom>
          <a:noFill/>
          <a:ln w="9525">
            <a:noFill/>
            <a:miter lim="800000"/>
            <a:headEnd/>
            <a:tailEnd/>
          </a:ln>
        </p:spPr>
        <p:txBody>
          <a:bodyPr wrap="none">
            <a:spAutoFit/>
          </a:bodyPr>
          <a:lstStyle/>
          <a:p>
            <a:pPr eaLnBrk="0" hangingPunct="0"/>
            <a:r>
              <a:rPr lang="en-US"/>
              <a:t>shapes.ml</a:t>
            </a:r>
          </a:p>
        </p:txBody>
      </p:sp>
      <p:sp>
        <p:nvSpPr>
          <p:cNvPr id="125959" name="Text Box 9"/>
          <p:cNvSpPr txBox="1">
            <a:spLocks noChangeArrowheads="1"/>
          </p:cNvSpPr>
          <p:nvPr/>
        </p:nvSpPr>
        <p:spPr bwMode="auto">
          <a:xfrm>
            <a:off x="685800" y="4876800"/>
            <a:ext cx="7620000" cy="1190625"/>
          </a:xfrm>
          <a:prstGeom prst="rect">
            <a:avLst/>
          </a:prstGeom>
          <a:noFill/>
          <a:ln w="12700">
            <a:noFill/>
            <a:miter lim="800000"/>
            <a:headEnd/>
            <a:tailEnd/>
          </a:ln>
        </p:spPr>
        <p:txBody>
          <a:bodyPr>
            <a:spAutoFit/>
          </a:bodyPr>
          <a:lstStyle/>
          <a:p>
            <a:pPr eaLnBrk="0" hangingPunct="0"/>
            <a:r>
              <a:rPr lang="en-US" sz="1800" b="1">
                <a:latin typeface="Courier New" pitchFamily="49" charset="0"/>
              </a:rPr>
              <a:t>% ocamlc shapes.mli   # produces shapes.cmi</a:t>
            </a:r>
          </a:p>
          <a:p>
            <a:pPr eaLnBrk="0" hangingPunct="0"/>
            <a:r>
              <a:rPr lang="en-US" sz="1800" b="1">
                <a:latin typeface="Courier New" pitchFamily="49" charset="0"/>
              </a:rPr>
              <a:t>% ocamlc shapes.ml    # produces shapes.cmo</a:t>
            </a:r>
          </a:p>
          <a:p>
            <a:pPr eaLnBrk="0" hangingPunct="0"/>
            <a:r>
              <a:rPr lang="en-US" sz="1800" b="1">
                <a:latin typeface="Courier New" pitchFamily="49" charset="0"/>
              </a:rPr>
              <a:t>ocaml</a:t>
            </a:r>
          </a:p>
          <a:p>
            <a:pPr eaLnBrk="0" hangingPunct="0"/>
            <a:r>
              <a:rPr lang="en-US" sz="1800" b="1">
                <a:latin typeface="Courier New" pitchFamily="49" charset="0"/>
              </a:rPr>
              <a:t># #load "shapes.cmo"  (* load Shapes module *)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1" name="Slide Number Placeholder 4"/>
          <p:cNvSpPr>
            <a:spLocks noGrp="1"/>
          </p:cNvSpPr>
          <p:nvPr>
            <p:ph type="sldNum" sz="quarter" idx="11"/>
          </p:nvPr>
        </p:nvSpPr>
        <p:spPr>
          <a:noFill/>
        </p:spPr>
        <p:txBody>
          <a:bodyPr/>
          <a:lstStyle/>
          <a:p>
            <a:fld id="{734B3CF9-3378-4C37-AD6A-1CB217D318E9}" type="slidenum">
              <a:rPr lang="en-US" smtClean="0">
                <a:ea typeface="ＭＳ Ｐゴシック"/>
                <a:cs typeface="ＭＳ Ｐゴシック"/>
              </a:rPr>
              <a:pPr/>
              <a:t>44</a:t>
            </a:fld>
            <a:endParaRPr lang="en-US" smtClean="0">
              <a:ea typeface="ＭＳ Ｐゴシック"/>
              <a:cs typeface="ＭＳ Ｐゴシック"/>
            </a:endParaRPr>
          </a:p>
        </p:txBody>
      </p:sp>
      <p:sp>
        <p:nvSpPr>
          <p:cNvPr id="128002" name="Rectangle 2"/>
          <p:cNvSpPr>
            <a:spLocks noGrp="1" noChangeArrowheads="1"/>
          </p:cNvSpPr>
          <p:nvPr>
            <p:ph type="title"/>
          </p:nvPr>
        </p:nvSpPr>
        <p:spPr/>
        <p:txBody>
          <a:bodyPr/>
          <a:lstStyle/>
          <a:p>
            <a:pPr eaLnBrk="1" hangingPunct="1"/>
            <a:r>
              <a:rPr lang="en-US" smtClean="0"/>
              <a:t>Functors</a:t>
            </a:r>
          </a:p>
        </p:txBody>
      </p:sp>
      <p:sp>
        <p:nvSpPr>
          <p:cNvPr id="273411" name="Rectangle 3"/>
          <p:cNvSpPr>
            <a:spLocks noGrp="1" noChangeArrowheads="1"/>
          </p:cNvSpPr>
          <p:nvPr>
            <p:ph type="body" idx="1"/>
          </p:nvPr>
        </p:nvSpPr>
        <p:spPr/>
        <p:txBody>
          <a:bodyPr/>
          <a:lstStyle/>
          <a:p>
            <a:pPr eaLnBrk="1" hangingPunct="1"/>
            <a:r>
              <a:rPr lang="en-US" smtClean="0"/>
              <a:t>Modules can take other modules as arguments</a:t>
            </a:r>
          </a:p>
          <a:p>
            <a:pPr lvl="1" eaLnBrk="1" hangingPunct="1"/>
            <a:r>
              <a:rPr lang="en-US" smtClean="0"/>
              <a:t>Such a module is called a </a:t>
            </a:r>
            <a:r>
              <a:rPr lang="en-US" i="1" smtClean="0"/>
              <a:t>functor</a:t>
            </a:r>
            <a:endParaRPr lang="en-US" smtClean="0"/>
          </a:p>
          <a:p>
            <a:pPr lvl="1" eaLnBrk="1" hangingPunct="1"/>
            <a:r>
              <a:rPr lang="en-US" smtClean="0"/>
              <a:t>You’re mostly on your own if you want to use these</a:t>
            </a:r>
          </a:p>
          <a:p>
            <a:pPr eaLnBrk="1" hangingPunct="1"/>
            <a:r>
              <a:rPr lang="en-US" smtClean="0"/>
              <a:t>Example:  </a:t>
            </a:r>
            <a:r>
              <a:rPr lang="en-US" b="1" smtClean="0">
                <a:solidFill>
                  <a:srgbClr val="0000FF"/>
                </a:solidFill>
                <a:latin typeface="Courier New" pitchFamily="49" charset="0"/>
              </a:rPr>
              <a:t>Set</a:t>
            </a:r>
            <a:r>
              <a:rPr lang="en-US" smtClean="0"/>
              <a:t> in standard library</a:t>
            </a:r>
          </a:p>
          <a:p>
            <a:pPr lvl="1" eaLnBrk="1" hangingPunct="1"/>
            <a:endParaRPr lang="en-US" smtClean="0"/>
          </a:p>
        </p:txBody>
      </p:sp>
      <p:sp>
        <p:nvSpPr>
          <p:cNvPr id="273412" name="Text Box 4"/>
          <p:cNvSpPr txBox="1">
            <a:spLocks noChangeArrowheads="1"/>
          </p:cNvSpPr>
          <p:nvPr/>
        </p:nvSpPr>
        <p:spPr bwMode="auto">
          <a:xfrm>
            <a:off x="1905000" y="3505200"/>
            <a:ext cx="5791200" cy="312578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module type OrderedType = sig</a:t>
            </a:r>
          </a:p>
          <a:p>
            <a:pPr eaLnBrk="0" hangingPunct="0"/>
            <a:r>
              <a:rPr lang="en-US" sz="1800" b="1">
                <a:latin typeface="Courier New" pitchFamily="49" charset="0"/>
              </a:rPr>
              <a:t>  type t</a:t>
            </a:r>
          </a:p>
          <a:p>
            <a:pPr eaLnBrk="0" hangingPunct="0"/>
            <a:r>
              <a:rPr lang="en-US" sz="1800" b="1">
                <a:latin typeface="Courier New" pitchFamily="49" charset="0"/>
              </a:rPr>
              <a:t>  val compare : t -&gt; t -&gt; int</a:t>
            </a:r>
          </a:p>
          <a:p>
            <a:pPr eaLnBrk="0" hangingPunct="0"/>
            <a:r>
              <a:rPr lang="en-US" sz="1800" b="1">
                <a:latin typeface="Courier New" pitchFamily="49" charset="0"/>
              </a:rPr>
              <a:t>end</a:t>
            </a:r>
          </a:p>
          <a:p>
            <a:pPr eaLnBrk="0" hangingPunct="0"/>
            <a:endParaRPr lang="en-US" sz="1800" b="1">
              <a:latin typeface="Courier New" pitchFamily="49" charset="0"/>
            </a:endParaRPr>
          </a:p>
          <a:p>
            <a:pPr eaLnBrk="0" hangingPunct="0"/>
            <a:r>
              <a:rPr lang="en-US" sz="1800" b="1">
                <a:latin typeface="Courier New" pitchFamily="49" charset="0"/>
              </a:rPr>
              <a:t>module Make(Ord: OrderedType) =</a:t>
            </a:r>
          </a:p>
          <a:p>
            <a:pPr eaLnBrk="0" hangingPunct="0"/>
            <a:r>
              <a:rPr lang="en-US" sz="1800" b="1">
                <a:latin typeface="Courier New" pitchFamily="49" charset="0"/>
              </a:rPr>
              <a:t>struct ... end</a:t>
            </a:r>
          </a:p>
          <a:p>
            <a:pPr eaLnBrk="0" hangingPunct="0"/>
            <a:endParaRPr lang="en-US" sz="1800" b="1">
              <a:latin typeface="Courier New" pitchFamily="49" charset="0"/>
            </a:endParaRPr>
          </a:p>
          <a:p>
            <a:pPr eaLnBrk="0" hangingPunct="0"/>
            <a:r>
              <a:rPr lang="en-US" sz="1800" b="1">
                <a:latin typeface="Courier New" pitchFamily="49" charset="0"/>
              </a:rPr>
              <a:t>module StringSet = Set.Make(String);;</a:t>
            </a:r>
          </a:p>
          <a:p>
            <a:pPr eaLnBrk="0" hangingPunct="0"/>
            <a:r>
              <a:rPr lang="en-US" sz="1800" b="1">
                <a:latin typeface="Courier New" pitchFamily="49" charset="0"/>
              </a:rPr>
              <a:t>(* works because String has type t,            implements compare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34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3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Number Placeholder 4"/>
          <p:cNvSpPr>
            <a:spLocks noGrp="1"/>
          </p:cNvSpPr>
          <p:nvPr>
            <p:ph type="sldNum" sz="quarter" idx="11"/>
          </p:nvPr>
        </p:nvSpPr>
        <p:spPr>
          <a:noFill/>
        </p:spPr>
        <p:txBody>
          <a:bodyPr/>
          <a:lstStyle/>
          <a:p>
            <a:fld id="{B08A2BB1-80A5-417C-A5EE-73CB8988ACF8}" type="slidenum">
              <a:rPr lang="en-US" smtClean="0">
                <a:ea typeface="ＭＳ Ｐゴシック"/>
                <a:cs typeface="ＭＳ Ｐゴシック"/>
              </a:rPr>
              <a:pPr/>
              <a:t>45</a:t>
            </a:fld>
            <a:endParaRPr lang="en-US" smtClean="0">
              <a:ea typeface="ＭＳ Ｐゴシック"/>
              <a:cs typeface="ＭＳ Ｐゴシック"/>
            </a:endParaRPr>
          </a:p>
        </p:txBody>
      </p:sp>
      <p:sp>
        <p:nvSpPr>
          <p:cNvPr id="130050" name="Rectangle 1026"/>
          <p:cNvSpPr>
            <a:spLocks noGrp="1" noChangeArrowheads="1"/>
          </p:cNvSpPr>
          <p:nvPr>
            <p:ph type="title"/>
          </p:nvPr>
        </p:nvSpPr>
        <p:spPr/>
        <p:txBody>
          <a:bodyPr/>
          <a:lstStyle/>
          <a:p>
            <a:pPr eaLnBrk="1" hangingPunct="1"/>
            <a:r>
              <a:rPr lang="en-US" smtClean="0"/>
              <a:t>So Far, only Functional Programming</a:t>
            </a:r>
          </a:p>
        </p:txBody>
      </p:sp>
      <p:sp>
        <p:nvSpPr>
          <p:cNvPr id="130051" name="Rectangle 1027"/>
          <p:cNvSpPr>
            <a:spLocks noGrp="1" noChangeArrowheads="1"/>
          </p:cNvSpPr>
          <p:nvPr>
            <p:ph type="body" idx="1"/>
          </p:nvPr>
        </p:nvSpPr>
        <p:spPr/>
        <p:txBody>
          <a:bodyPr/>
          <a:lstStyle/>
          <a:p>
            <a:pPr eaLnBrk="1" hangingPunct="1"/>
            <a:r>
              <a:rPr lang="en-US" smtClean="0"/>
              <a:t>You haven't seen </a:t>
            </a:r>
            <a:r>
              <a:rPr lang="en-US" i="1" smtClean="0"/>
              <a:t>any</a:t>
            </a:r>
            <a:r>
              <a:rPr lang="en-US" smtClean="0"/>
              <a:t> way so far to change something in memory</a:t>
            </a:r>
          </a:p>
          <a:p>
            <a:pPr lvl="1" eaLnBrk="1" hangingPunct="1"/>
            <a:r>
              <a:rPr lang="en-US" smtClean="0"/>
              <a:t>All you can do is create new values from old</a:t>
            </a:r>
          </a:p>
          <a:p>
            <a:pPr eaLnBrk="1" hangingPunct="1"/>
            <a:r>
              <a:rPr lang="en-US" smtClean="0"/>
              <a:t>This actually makes programming </a:t>
            </a:r>
            <a:r>
              <a:rPr lang="en-US" i="1" smtClean="0"/>
              <a:t>easier </a:t>
            </a:r>
            <a:r>
              <a:rPr lang="en-US" smtClean="0"/>
              <a:t>!</a:t>
            </a:r>
          </a:p>
          <a:p>
            <a:pPr lvl="1" eaLnBrk="1" hangingPunct="1"/>
            <a:r>
              <a:rPr lang="en-US" smtClean="0"/>
              <a:t>Don’t care whether data is shared in memory</a:t>
            </a:r>
          </a:p>
          <a:p>
            <a:pPr lvl="2" eaLnBrk="1" hangingPunct="1"/>
            <a:r>
              <a:rPr lang="en-US" smtClean="0"/>
              <a:t>Aliasing is irrelevant</a:t>
            </a:r>
          </a:p>
          <a:p>
            <a:pPr lvl="1" eaLnBrk="1" hangingPunct="1"/>
            <a:r>
              <a:rPr lang="en-US" smtClean="0"/>
              <a:t>Provides strong support for compositional reasoning and abstraction</a:t>
            </a:r>
          </a:p>
          <a:p>
            <a:pPr lvl="2" eaLnBrk="1" hangingPunct="1"/>
            <a:r>
              <a:rPr lang="en-US" smtClean="0"/>
              <a:t>Example: calling a function f with argument x always produces the same result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7" name="Slide Number Placeholder 4"/>
          <p:cNvSpPr>
            <a:spLocks noGrp="1"/>
          </p:cNvSpPr>
          <p:nvPr>
            <p:ph type="sldNum" sz="quarter" idx="11"/>
          </p:nvPr>
        </p:nvSpPr>
        <p:spPr>
          <a:noFill/>
        </p:spPr>
        <p:txBody>
          <a:bodyPr/>
          <a:lstStyle/>
          <a:p>
            <a:fld id="{27F8A7E5-5A22-413F-90E8-AA4E9006A8E4}" type="slidenum">
              <a:rPr lang="en-US" smtClean="0">
                <a:ea typeface="ＭＳ Ｐゴシック"/>
                <a:cs typeface="ＭＳ Ｐゴシック"/>
              </a:rPr>
              <a:pPr/>
              <a:t>46</a:t>
            </a:fld>
            <a:endParaRPr lang="en-US" smtClean="0">
              <a:ea typeface="ＭＳ Ｐゴシック"/>
              <a:cs typeface="ＭＳ Ｐゴシック"/>
            </a:endParaRPr>
          </a:p>
        </p:txBody>
      </p:sp>
      <p:sp>
        <p:nvSpPr>
          <p:cNvPr id="132098" name="Rectangle 2"/>
          <p:cNvSpPr>
            <a:spLocks noGrp="1" noChangeArrowheads="1"/>
          </p:cNvSpPr>
          <p:nvPr>
            <p:ph type="title"/>
          </p:nvPr>
        </p:nvSpPr>
        <p:spPr/>
        <p:txBody>
          <a:bodyPr/>
          <a:lstStyle/>
          <a:p>
            <a:pPr eaLnBrk="1" hangingPunct="1"/>
            <a:r>
              <a:rPr lang="en-US" smtClean="0"/>
              <a:t>Imperative OCaml</a:t>
            </a:r>
          </a:p>
        </p:txBody>
      </p:sp>
      <p:sp>
        <p:nvSpPr>
          <p:cNvPr id="29699" name="Rectangle 3"/>
          <p:cNvSpPr>
            <a:spLocks noGrp="1" noChangeArrowheads="1"/>
          </p:cNvSpPr>
          <p:nvPr>
            <p:ph type="body" idx="1"/>
          </p:nvPr>
        </p:nvSpPr>
        <p:spPr/>
        <p:txBody>
          <a:bodyPr/>
          <a:lstStyle/>
          <a:p>
            <a:pPr eaLnBrk="1" hangingPunct="1"/>
            <a:r>
              <a:rPr lang="en-US" smtClean="0"/>
              <a:t>There are three basic operations on memory:</a:t>
            </a:r>
          </a:p>
          <a:p>
            <a:pPr lvl="1" eaLnBrk="1" hangingPunct="1"/>
            <a:r>
              <a:rPr lang="en-US" sz="2000" b="1" smtClean="0">
                <a:solidFill>
                  <a:srgbClr val="0000FF"/>
                </a:solidFill>
                <a:latin typeface="Courier New" pitchFamily="49" charset="0"/>
              </a:rPr>
              <a:t>ref : 'a -&gt; 'a ref</a:t>
            </a:r>
          </a:p>
          <a:p>
            <a:pPr lvl="2" eaLnBrk="1" hangingPunct="1"/>
            <a:r>
              <a:rPr lang="en-US" smtClean="0"/>
              <a:t>Allocates an updatable reference</a:t>
            </a:r>
          </a:p>
          <a:p>
            <a:pPr lvl="1" eaLnBrk="1" hangingPunct="1"/>
            <a:r>
              <a:rPr lang="en-US" sz="2000" b="1" smtClean="0">
                <a:solidFill>
                  <a:srgbClr val="0000FF"/>
                </a:solidFill>
                <a:latin typeface="Courier New" pitchFamily="49" charset="0"/>
              </a:rPr>
              <a:t>! : 'a ref -&gt; 'a</a:t>
            </a:r>
          </a:p>
          <a:p>
            <a:pPr lvl="2" eaLnBrk="1" hangingPunct="1"/>
            <a:r>
              <a:rPr lang="en-US" smtClean="0"/>
              <a:t>Returns the value stored in a reference</a:t>
            </a:r>
          </a:p>
          <a:p>
            <a:pPr lvl="1" eaLnBrk="1" hangingPunct="1"/>
            <a:r>
              <a:rPr lang="en-US" sz="2000" b="1" smtClean="0">
                <a:solidFill>
                  <a:srgbClr val="0000FF"/>
                </a:solidFill>
                <a:latin typeface="Courier New" pitchFamily="49" charset="0"/>
              </a:rPr>
              <a:t>:= : 'a ref -&gt; 'a -&gt; unit</a:t>
            </a:r>
            <a:endParaRPr lang="en-US" sz="2000" smtClean="0"/>
          </a:p>
          <a:p>
            <a:pPr lvl="2" eaLnBrk="1" hangingPunct="1"/>
            <a:r>
              <a:rPr lang="en-US" smtClean="0"/>
              <a:t>Updates a reference</a:t>
            </a:r>
          </a:p>
        </p:txBody>
      </p:sp>
      <p:sp>
        <p:nvSpPr>
          <p:cNvPr id="29700" name="Text Box 4"/>
          <p:cNvSpPr txBox="1">
            <a:spLocks noChangeArrowheads="1"/>
          </p:cNvSpPr>
          <p:nvPr/>
        </p:nvSpPr>
        <p:spPr bwMode="auto">
          <a:xfrm>
            <a:off x="1884363" y="4503738"/>
            <a:ext cx="5181600" cy="928687"/>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x = ref 3  (* x : int ref *)</a:t>
            </a:r>
          </a:p>
          <a:p>
            <a:pPr eaLnBrk="0" hangingPunct="0"/>
            <a:r>
              <a:rPr lang="en-US" sz="1800" b="1">
                <a:latin typeface="Courier New" pitchFamily="49" charset="0"/>
              </a:rPr>
              <a:t>let y = !x</a:t>
            </a:r>
          </a:p>
          <a:p>
            <a:pPr eaLnBrk="0" hangingPunct="0"/>
            <a:r>
              <a:rPr lang="en-US" sz="1800" b="1">
                <a:latin typeface="Courier New" pitchFamily="49" charset="0"/>
              </a:rPr>
              <a:t>x :=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Number Placeholder 4"/>
          <p:cNvSpPr>
            <a:spLocks noGrp="1"/>
          </p:cNvSpPr>
          <p:nvPr>
            <p:ph type="sldNum" sz="quarter" idx="11"/>
          </p:nvPr>
        </p:nvSpPr>
        <p:spPr>
          <a:noFill/>
        </p:spPr>
        <p:txBody>
          <a:bodyPr/>
          <a:lstStyle/>
          <a:p>
            <a:fld id="{17984F31-C698-457C-BCA4-9581E63CD691}" type="slidenum">
              <a:rPr lang="en-US" smtClean="0">
                <a:ea typeface="ＭＳ Ｐゴシック"/>
                <a:cs typeface="ＭＳ Ｐゴシック"/>
              </a:rPr>
              <a:pPr/>
              <a:t>47</a:t>
            </a:fld>
            <a:endParaRPr lang="en-US" smtClean="0">
              <a:ea typeface="ＭＳ Ｐゴシック"/>
              <a:cs typeface="ＭＳ Ｐゴシック"/>
            </a:endParaRPr>
          </a:p>
        </p:txBody>
      </p:sp>
      <p:sp>
        <p:nvSpPr>
          <p:cNvPr id="134146" name="Rectangle 2"/>
          <p:cNvSpPr>
            <a:spLocks noGrp="1" noChangeArrowheads="1"/>
          </p:cNvSpPr>
          <p:nvPr>
            <p:ph type="title"/>
          </p:nvPr>
        </p:nvSpPr>
        <p:spPr/>
        <p:txBody>
          <a:bodyPr/>
          <a:lstStyle/>
          <a:p>
            <a:pPr eaLnBrk="1" hangingPunct="1"/>
            <a:r>
              <a:rPr lang="en-US" smtClean="0"/>
              <a:t>Comparison to lvalues and rvalues</a:t>
            </a:r>
          </a:p>
        </p:txBody>
      </p:sp>
      <p:sp>
        <p:nvSpPr>
          <p:cNvPr id="162819" name="Rectangle 3"/>
          <p:cNvSpPr>
            <a:spLocks noGrp="1" noChangeArrowheads="1"/>
          </p:cNvSpPr>
          <p:nvPr>
            <p:ph type="body" idx="1"/>
          </p:nvPr>
        </p:nvSpPr>
        <p:spPr>
          <a:xfrm>
            <a:off x="304800" y="1524000"/>
            <a:ext cx="8534400" cy="4876800"/>
          </a:xfrm>
        </p:spPr>
        <p:txBody>
          <a:bodyPr/>
          <a:lstStyle/>
          <a:p>
            <a:pPr eaLnBrk="1" hangingPunct="1"/>
            <a:r>
              <a:rPr lang="en-US" smtClean="0"/>
              <a:t>Recall that in Java or C, there’s a strong distinction between lvalues and rvalues</a:t>
            </a:r>
          </a:p>
          <a:p>
            <a:pPr lvl="1" eaLnBrk="1" hangingPunct="1"/>
            <a:r>
              <a:rPr lang="en-US" smtClean="0"/>
              <a:t>An </a:t>
            </a:r>
            <a:r>
              <a:rPr lang="en-US" i="1" smtClean="0"/>
              <a:t>rvalue</a:t>
            </a:r>
            <a:r>
              <a:rPr lang="en-US" smtClean="0"/>
              <a:t> refers to just a value, like an integer</a:t>
            </a:r>
          </a:p>
          <a:p>
            <a:pPr lvl="1" eaLnBrk="1" hangingPunct="1"/>
            <a:r>
              <a:rPr lang="en-US" smtClean="0"/>
              <a:t>An </a:t>
            </a:r>
            <a:r>
              <a:rPr lang="en-US" i="1" smtClean="0"/>
              <a:t>lvalue</a:t>
            </a:r>
            <a:r>
              <a:rPr lang="en-US" smtClean="0"/>
              <a:t> refers to a location that can be written</a:t>
            </a:r>
          </a:p>
          <a:p>
            <a:pPr lvl="1" eaLnBrk="1" hangingPunct="1"/>
            <a:endParaRPr lang="en-US" smtClean="0"/>
          </a:p>
          <a:p>
            <a:pPr eaLnBrk="1" hangingPunct="1"/>
            <a:r>
              <a:rPr lang="en-US" smtClean="0"/>
              <a:t>A variable's meaning depends on where it appears</a:t>
            </a:r>
          </a:p>
          <a:p>
            <a:pPr lvl="1" eaLnBrk="1" hangingPunct="1"/>
            <a:r>
              <a:rPr lang="en-US" smtClean="0"/>
              <a:t>In places like the right-hand side of an assignment, it’s an rvalue, and it refers to the contents of the variable</a:t>
            </a:r>
          </a:p>
          <a:p>
            <a:pPr lvl="1" eaLnBrk="1" hangingPunct="1"/>
            <a:r>
              <a:rPr lang="en-US" smtClean="0"/>
              <a:t>In places like the left-hand side of an assignment, it’s an lvalue, and it refers to the location the variable is stored 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8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28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28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28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28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3" name="Slide Number Placeholder 4"/>
          <p:cNvSpPr>
            <a:spLocks noGrp="1"/>
          </p:cNvSpPr>
          <p:nvPr>
            <p:ph type="sldNum" sz="quarter" idx="11"/>
          </p:nvPr>
        </p:nvSpPr>
        <p:spPr>
          <a:noFill/>
        </p:spPr>
        <p:txBody>
          <a:bodyPr/>
          <a:lstStyle/>
          <a:p>
            <a:fld id="{023D5445-1049-49D4-91A2-519ECC27F7E8}" type="slidenum">
              <a:rPr lang="en-US" smtClean="0">
                <a:ea typeface="ＭＳ Ｐゴシック"/>
                <a:cs typeface="ＭＳ Ｐゴシック"/>
              </a:rPr>
              <a:pPr/>
              <a:t>48</a:t>
            </a:fld>
            <a:endParaRPr lang="en-US" smtClean="0">
              <a:ea typeface="ＭＳ Ｐゴシック"/>
              <a:cs typeface="ＭＳ Ｐゴシック"/>
            </a:endParaRPr>
          </a:p>
        </p:txBody>
      </p:sp>
      <p:sp>
        <p:nvSpPr>
          <p:cNvPr id="136194" name="Rectangle 2"/>
          <p:cNvSpPr>
            <a:spLocks noGrp="1" noChangeArrowheads="1"/>
          </p:cNvSpPr>
          <p:nvPr>
            <p:ph type="title"/>
          </p:nvPr>
        </p:nvSpPr>
        <p:spPr/>
        <p:txBody>
          <a:bodyPr/>
          <a:lstStyle/>
          <a:p>
            <a:pPr eaLnBrk="1" hangingPunct="1"/>
            <a:r>
              <a:rPr lang="en-US" smtClean="0"/>
              <a:t>Lvalues and rvalues (cont’d)</a:t>
            </a:r>
          </a:p>
        </p:txBody>
      </p:sp>
      <p:sp>
        <p:nvSpPr>
          <p:cNvPr id="301059" name="Rectangle 3"/>
          <p:cNvSpPr>
            <a:spLocks noGrp="1" noChangeArrowheads="1"/>
          </p:cNvSpPr>
          <p:nvPr>
            <p:ph type="body" idx="1"/>
          </p:nvPr>
        </p:nvSpPr>
        <p:spPr>
          <a:xfrm>
            <a:off x="457200" y="5410200"/>
            <a:ext cx="8153400" cy="990600"/>
          </a:xfrm>
        </p:spPr>
        <p:txBody>
          <a:bodyPr/>
          <a:lstStyle/>
          <a:p>
            <a:pPr eaLnBrk="1" hangingPunct="1"/>
            <a:r>
              <a:rPr lang="en-US" smtClean="0"/>
              <a:t>Notice that x, y, and 3 all have type </a:t>
            </a:r>
            <a:r>
              <a:rPr lang="en-US" b="1" smtClean="0">
                <a:solidFill>
                  <a:srgbClr val="0000FF"/>
                </a:solidFill>
                <a:latin typeface="Courier New" pitchFamily="49" charset="0"/>
              </a:rPr>
              <a:t>int</a:t>
            </a:r>
            <a:endParaRPr lang="en-US" smtClean="0"/>
          </a:p>
        </p:txBody>
      </p:sp>
      <p:sp>
        <p:nvSpPr>
          <p:cNvPr id="136196" name="Text Box 4"/>
          <p:cNvSpPr txBox="1">
            <a:spLocks noChangeArrowheads="1"/>
          </p:cNvSpPr>
          <p:nvPr/>
        </p:nvSpPr>
        <p:spPr bwMode="auto">
          <a:xfrm>
            <a:off x="3962400" y="1676400"/>
            <a:ext cx="1600200" cy="202723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int x, y;</a:t>
            </a:r>
          </a:p>
          <a:p>
            <a:pPr eaLnBrk="0" hangingPunct="0"/>
            <a:endParaRPr lang="en-US" sz="1800" b="1">
              <a:latin typeface="Courier New" pitchFamily="49" charset="0"/>
            </a:endParaRPr>
          </a:p>
          <a:p>
            <a:pPr eaLnBrk="0" hangingPunct="0"/>
            <a:r>
              <a:rPr lang="en-US" sz="1800" b="1">
                <a:latin typeface="Courier New" pitchFamily="49" charset="0"/>
              </a:rPr>
              <a:t>x = 3;</a:t>
            </a:r>
          </a:p>
          <a:p>
            <a:pPr eaLnBrk="0" hangingPunct="0"/>
            <a:endParaRPr lang="en-US" sz="1800" b="1">
              <a:latin typeface="Courier New" pitchFamily="49" charset="0"/>
            </a:endParaRPr>
          </a:p>
          <a:p>
            <a:pPr eaLnBrk="0" hangingPunct="0"/>
            <a:r>
              <a:rPr lang="en-US" sz="1800" b="1">
                <a:latin typeface="Courier New" pitchFamily="49" charset="0"/>
              </a:rPr>
              <a:t>y = x;</a:t>
            </a:r>
          </a:p>
          <a:p>
            <a:pPr eaLnBrk="0" hangingPunct="0"/>
            <a:endParaRPr lang="en-US" sz="1800" b="1">
              <a:latin typeface="Courier New" pitchFamily="49" charset="0"/>
            </a:endParaRPr>
          </a:p>
          <a:p>
            <a:pPr eaLnBrk="0" hangingPunct="0"/>
            <a:r>
              <a:rPr lang="en-US" sz="1800" b="1">
                <a:latin typeface="Courier New" pitchFamily="49" charset="0"/>
              </a:rPr>
              <a:t>3 = x;</a:t>
            </a:r>
          </a:p>
        </p:txBody>
      </p:sp>
      <p:sp>
        <p:nvSpPr>
          <p:cNvPr id="301061" name="Text Box 5"/>
          <p:cNvSpPr txBox="1">
            <a:spLocks noChangeArrowheads="1"/>
          </p:cNvSpPr>
          <p:nvPr/>
        </p:nvSpPr>
        <p:spPr bwMode="auto">
          <a:xfrm>
            <a:off x="609600" y="1524000"/>
            <a:ext cx="2057400" cy="822325"/>
          </a:xfrm>
          <a:prstGeom prst="rect">
            <a:avLst/>
          </a:prstGeom>
          <a:noFill/>
          <a:ln w="9525">
            <a:noFill/>
            <a:miter lim="800000"/>
            <a:headEnd/>
            <a:tailEnd/>
          </a:ln>
        </p:spPr>
        <p:txBody>
          <a:bodyPr>
            <a:spAutoFit/>
          </a:bodyPr>
          <a:lstStyle/>
          <a:p>
            <a:pPr algn="r" eaLnBrk="0" hangingPunct="0"/>
            <a:r>
              <a:rPr lang="en-US">
                <a:solidFill>
                  <a:srgbClr val="FF0000"/>
                </a:solidFill>
              </a:rPr>
              <a:t>Store 3 in</a:t>
            </a:r>
          </a:p>
          <a:p>
            <a:pPr algn="r" eaLnBrk="0" hangingPunct="0"/>
            <a:r>
              <a:rPr lang="en-US">
                <a:solidFill>
                  <a:srgbClr val="FF0000"/>
                </a:solidFill>
              </a:rPr>
              <a:t>location x</a:t>
            </a:r>
          </a:p>
        </p:txBody>
      </p:sp>
      <p:sp>
        <p:nvSpPr>
          <p:cNvPr id="301062" name="Line 6"/>
          <p:cNvSpPr>
            <a:spLocks noChangeShapeType="1"/>
          </p:cNvSpPr>
          <p:nvPr/>
        </p:nvSpPr>
        <p:spPr bwMode="auto">
          <a:xfrm>
            <a:off x="2667000" y="1981200"/>
            <a:ext cx="1295400" cy="457200"/>
          </a:xfrm>
          <a:prstGeom prst="line">
            <a:avLst/>
          </a:prstGeom>
          <a:noFill/>
          <a:ln w="38100">
            <a:solidFill>
              <a:srgbClr val="FF0000"/>
            </a:solidFill>
            <a:round/>
            <a:headEnd/>
            <a:tailEnd type="triangle" w="med" len="med"/>
          </a:ln>
        </p:spPr>
        <p:txBody>
          <a:bodyPr wrap="none" anchor="ctr"/>
          <a:lstStyle/>
          <a:p>
            <a:endParaRPr lang="en-US"/>
          </a:p>
        </p:txBody>
      </p:sp>
      <p:sp>
        <p:nvSpPr>
          <p:cNvPr id="301063" name="Text Box 7"/>
          <p:cNvSpPr txBox="1">
            <a:spLocks noChangeArrowheads="1"/>
          </p:cNvSpPr>
          <p:nvPr/>
        </p:nvSpPr>
        <p:spPr bwMode="auto">
          <a:xfrm>
            <a:off x="6172200" y="1600200"/>
            <a:ext cx="2057400" cy="1552575"/>
          </a:xfrm>
          <a:prstGeom prst="rect">
            <a:avLst/>
          </a:prstGeom>
          <a:noFill/>
          <a:ln w="9525">
            <a:noFill/>
            <a:miter lim="800000"/>
            <a:headEnd/>
            <a:tailEnd/>
          </a:ln>
        </p:spPr>
        <p:txBody>
          <a:bodyPr>
            <a:spAutoFit/>
          </a:bodyPr>
          <a:lstStyle/>
          <a:p>
            <a:pPr eaLnBrk="0" hangingPunct="0"/>
            <a:r>
              <a:rPr lang="en-US">
                <a:solidFill>
                  <a:srgbClr val="FF0000"/>
                </a:solidFill>
              </a:rPr>
              <a:t>Read contents of x and store in location y</a:t>
            </a:r>
          </a:p>
        </p:txBody>
      </p:sp>
      <p:sp>
        <p:nvSpPr>
          <p:cNvPr id="301064" name="Line 8"/>
          <p:cNvSpPr>
            <a:spLocks noChangeShapeType="1"/>
          </p:cNvSpPr>
          <p:nvPr/>
        </p:nvSpPr>
        <p:spPr bwMode="auto">
          <a:xfrm flipH="1">
            <a:off x="4876800" y="2209800"/>
            <a:ext cx="1295400" cy="685800"/>
          </a:xfrm>
          <a:prstGeom prst="line">
            <a:avLst/>
          </a:prstGeom>
          <a:noFill/>
          <a:ln w="38100">
            <a:solidFill>
              <a:srgbClr val="FF0000"/>
            </a:solidFill>
            <a:round/>
            <a:headEnd/>
            <a:tailEnd type="triangle" w="med" len="med"/>
          </a:ln>
        </p:spPr>
        <p:txBody>
          <a:bodyPr wrap="none" anchor="ctr"/>
          <a:lstStyle/>
          <a:p>
            <a:endParaRPr lang="en-US"/>
          </a:p>
        </p:txBody>
      </p:sp>
      <p:sp>
        <p:nvSpPr>
          <p:cNvPr id="301065" name="Text Box 9"/>
          <p:cNvSpPr txBox="1">
            <a:spLocks noChangeArrowheads="1"/>
          </p:cNvSpPr>
          <p:nvPr/>
        </p:nvSpPr>
        <p:spPr bwMode="auto">
          <a:xfrm>
            <a:off x="609600" y="3200400"/>
            <a:ext cx="2057400" cy="822325"/>
          </a:xfrm>
          <a:prstGeom prst="rect">
            <a:avLst/>
          </a:prstGeom>
          <a:noFill/>
          <a:ln w="9525">
            <a:noFill/>
            <a:miter lim="800000"/>
            <a:headEnd/>
            <a:tailEnd/>
          </a:ln>
        </p:spPr>
        <p:txBody>
          <a:bodyPr>
            <a:spAutoFit/>
          </a:bodyPr>
          <a:lstStyle/>
          <a:p>
            <a:pPr algn="r" eaLnBrk="0" hangingPunct="0"/>
            <a:r>
              <a:rPr lang="en-US">
                <a:solidFill>
                  <a:srgbClr val="FF0000"/>
                </a:solidFill>
              </a:rPr>
              <a:t>Makes no sense</a:t>
            </a:r>
          </a:p>
        </p:txBody>
      </p:sp>
      <p:sp>
        <p:nvSpPr>
          <p:cNvPr id="301066" name="Line 10"/>
          <p:cNvSpPr>
            <a:spLocks noChangeShapeType="1"/>
          </p:cNvSpPr>
          <p:nvPr/>
        </p:nvSpPr>
        <p:spPr bwMode="auto">
          <a:xfrm flipV="1">
            <a:off x="2209800" y="3505200"/>
            <a:ext cx="1752600" cy="152400"/>
          </a:xfrm>
          <a:prstGeom prst="line">
            <a:avLst/>
          </a:prstGeom>
          <a:noFill/>
          <a:ln w="38100">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10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10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0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10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10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10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10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1" grpId="0"/>
      <p:bldP spid="301062" grpId="0" animBg="1"/>
      <p:bldP spid="301063" grpId="0"/>
      <p:bldP spid="301064" grpId="0" animBg="1"/>
      <p:bldP spid="301065" grpId="0"/>
      <p:bldP spid="30106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Number Placeholder 4"/>
          <p:cNvSpPr>
            <a:spLocks noGrp="1"/>
          </p:cNvSpPr>
          <p:nvPr>
            <p:ph type="sldNum" sz="quarter" idx="11"/>
          </p:nvPr>
        </p:nvSpPr>
        <p:spPr>
          <a:noFill/>
        </p:spPr>
        <p:txBody>
          <a:bodyPr/>
          <a:lstStyle/>
          <a:p>
            <a:fld id="{327FFD5D-5FA9-4AF1-A5D5-1386229BF673}" type="slidenum">
              <a:rPr lang="en-US" smtClean="0">
                <a:ea typeface="ＭＳ Ｐゴシック"/>
                <a:cs typeface="ＭＳ Ｐゴシック"/>
              </a:rPr>
              <a:pPr/>
              <a:t>49</a:t>
            </a:fld>
            <a:endParaRPr lang="en-US" smtClean="0">
              <a:ea typeface="ＭＳ Ｐゴシック"/>
              <a:cs typeface="ＭＳ Ｐゴシック"/>
            </a:endParaRPr>
          </a:p>
        </p:txBody>
      </p:sp>
      <p:sp>
        <p:nvSpPr>
          <p:cNvPr id="138242" name="Rectangle 2"/>
          <p:cNvSpPr>
            <a:spLocks noGrp="1" noChangeArrowheads="1"/>
          </p:cNvSpPr>
          <p:nvPr>
            <p:ph type="title"/>
          </p:nvPr>
        </p:nvSpPr>
        <p:spPr/>
        <p:txBody>
          <a:bodyPr/>
          <a:lstStyle/>
          <a:p>
            <a:pPr eaLnBrk="1" hangingPunct="1"/>
            <a:r>
              <a:rPr lang="en-US" smtClean="0"/>
              <a:t>Comparison to OCaml</a:t>
            </a:r>
          </a:p>
        </p:txBody>
      </p:sp>
      <p:sp>
        <p:nvSpPr>
          <p:cNvPr id="138243" name="Rectangle 3"/>
          <p:cNvSpPr>
            <a:spLocks noGrp="1" noChangeArrowheads="1"/>
          </p:cNvSpPr>
          <p:nvPr>
            <p:ph type="body" idx="1"/>
          </p:nvPr>
        </p:nvSpPr>
        <p:spPr>
          <a:xfrm>
            <a:off x="457200" y="4267200"/>
            <a:ext cx="8153400" cy="2133600"/>
          </a:xfrm>
        </p:spPr>
        <p:txBody>
          <a:bodyPr/>
          <a:lstStyle/>
          <a:p>
            <a:pPr eaLnBrk="1" hangingPunct="1"/>
            <a:r>
              <a:rPr lang="en-US" smtClean="0"/>
              <a:t>In OCaml, an updatable location and the contents of the location have different types</a:t>
            </a:r>
          </a:p>
          <a:p>
            <a:pPr lvl="1" eaLnBrk="1" hangingPunct="1"/>
            <a:r>
              <a:rPr lang="en-US" smtClean="0"/>
              <a:t>The location has a </a:t>
            </a:r>
            <a:r>
              <a:rPr lang="en-US" b="1" smtClean="0">
                <a:solidFill>
                  <a:srgbClr val="0000FF"/>
                </a:solidFill>
                <a:latin typeface="Courier New" pitchFamily="49" charset="0"/>
              </a:rPr>
              <a:t>ref</a:t>
            </a:r>
            <a:r>
              <a:rPr lang="en-US" smtClean="0"/>
              <a:t> type</a:t>
            </a:r>
          </a:p>
        </p:txBody>
      </p:sp>
      <p:sp>
        <p:nvSpPr>
          <p:cNvPr id="138244" name="Text Box 4"/>
          <p:cNvSpPr txBox="1">
            <a:spLocks noChangeArrowheads="1"/>
          </p:cNvSpPr>
          <p:nvPr/>
        </p:nvSpPr>
        <p:spPr bwMode="auto">
          <a:xfrm>
            <a:off x="1143000" y="1624013"/>
            <a:ext cx="1600200" cy="2027237"/>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int x, y;</a:t>
            </a:r>
          </a:p>
          <a:p>
            <a:pPr eaLnBrk="0" hangingPunct="0"/>
            <a:endParaRPr lang="en-US" sz="1800" b="1">
              <a:latin typeface="Courier New" pitchFamily="49" charset="0"/>
            </a:endParaRPr>
          </a:p>
          <a:p>
            <a:pPr eaLnBrk="0" hangingPunct="0"/>
            <a:r>
              <a:rPr lang="en-US" sz="1800" b="1">
                <a:latin typeface="Courier New" pitchFamily="49" charset="0"/>
              </a:rPr>
              <a:t>x = 3;</a:t>
            </a:r>
          </a:p>
          <a:p>
            <a:pPr eaLnBrk="0" hangingPunct="0"/>
            <a:endParaRPr lang="en-US" sz="1800" b="1">
              <a:latin typeface="Courier New" pitchFamily="49" charset="0"/>
            </a:endParaRPr>
          </a:p>
          <a:p>
            <a:pPr eaLnBrk="0" hangingPunct="0"/>
            <a:r>
              <a:rPr lang="en-US" sz="1800" b="1">
                <a:latin typeface="Courier New" pitchFamily="49" charset="0"/>
              </a:rPr>
              <a:t>y = x;</a:t>
            </a:r>
          </a:p>
          <a:p>
            <a:pPr eaLnBrk="0" hangingPunct="0"/>
            <a:endParaRPr lang="en-US" sz="1800" b="1">
              <a:latin typeface="Courier New" pitchFamily="49" charset="0"/>
            </a:endParaRPr>
          </a:p>
          <a:p>
            <a:pPr eaLnBrk="0" hangingPunct="0"/>
            <a:r>
              <a:rPr lang="en-US" sz="1800" b="1">
                <a:latin typeface="Courier New" pitchFamily="49" charset="0"/>
              </a:rPr>
              <a:t>3 = x;</a:t>
            </a:r>
          </a:p>
        </p:txBody>
      </p:sp>
      <p:sp>
        <p:nvSpPr>
          <p:cNvPr id="138245" name="Text Box 5"/>
          <p:cNvSpPr txBox="1">
            <a:spLocks noChangeArrowheads="1"/>
          </p:cNvSpPr>
          <p:nvPr/>
        </p:nvSpPr>
        <p:spPr bwMode="auto">
          <a:xfrm>
            <a:off x="4033838" y="1600200"/>
            <a:ext cx="4343400" cy="2301875"/>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x = ref 0;;</a:t>
            </a:r>
          </a:p>
          <a:p>
            <a:pPr eaLnBrk="0" hangingPunct="0"/>
            <a:r>
              <a:rPr lang="en-US" sz="1800" b="1">
                <a:latin typeface="Courier New" pitchFamily="49" charset="0"/>
              </a:rPr>
              <a:t>let y = ref 0;;</a:t>
            </a:r>
          </a:p>
          <a:p>
            <a:pPr eaLnBrk="0" hangingPunct="0"/>
            <a:endParaRPr lang="en-US" sz="1800" b="1">
              <a:latin typeface="Courier New" pitchFamily="49" charset="0"/>
            </a:endParaRPr>
          </a:p>
          <a:p>
            <a:pPr eaLnBrk="0" hangingPunct="0"/>
            <a:r>
              <a:rPr lang="en-US" sz="1800" b="1">
                <a:latin typeface="Courier New" pitchFamily="49" charset="0"/>
              </a:rPr>
              <a:t>x := 3;;  (* x : int ref *)</a:t>
            </a:r>
          </a:p>
          <a:p>
            <a:pPr eaLnBrk="0" hangingPunct="0"/>
            <a:endParaRPr lang="en-US" sz="1800" b="1">
              <a:latin typeface="Courier New" pitchFamily="49" charset="0"/>
            </a:endParaRPr>
          </a:p>
          <a:p>
            <a:pPr eaLnBrk="0" hangingPunct="0"/>
            <a:r>
              <a:rPr lang="en-US" sz="1800" b="1">
                <a:latin typeface="Courier New" pitchFamily="49" charset="0"/>
              </a:rPr>
              <a:t>y := (!x);;</a:t>
            </a:r>
          </a:p>
          <a:p>
            <a:pPr eaLnBrk="0" hangingPunct="0"/>
            <a:endParaRPr lang="en-US" sz="1800" b="1">
              <a:latin typeface="Courier New" pitchFamily="49" charset="0"/>
            </a:endParaRPr>
          </a:p>
          <a:p>
            <a:pPr eaLnBrk="0" hangingPunct="0"/>
            <a:r>
              <a:rPr lang="en-US" sz="1800" b="1">
                <a:latin typeface="Courier New" pitchFamily="49" charset="0"/>
              </a:rPr>
              <a:t>3 := x;;  (* 3 : int; error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4"/>
          <p:cNvSpPr>
            <a:spLocks noGrp="1"/>
          </p:cNvSpPr>
          <p:nvPr>
            <p:ph type="sldNum" sz="quarter" idx="11"/>
          </p:nvPr>
        </p:nvSpPr>
        <p:spPr>
          <a:noFill/>
        </p:spPr>
        <p:txBody>
          <a:bodyPr/>
          <a:lstStyle/>
          <a:p>
            <a:fld id="{8489C2B3-118A-4680-8A7E-0487221A8E9D}" type="slidenum">
              <a:rPr lang="en-US" smtClean="0">
                <a:ea typeface="ＭＳ Ｐゴシック"/>
                <a:cs typeface="ＭＳ Ｐゴシック"/>
              </a:rPr>
              <a:pPr/>
              <a:t>5</a:t>
            </a:fld>
            <a:endParaRPr lang="en-US" smtClean="0">
              <a:ea typeface="ＭＳ Ｐゴシック"/>
              <a:cs typeface="ＭＳ Ｐゴシック"/>
            </a:endParaRPr>
          </a:p>
        </p:txBody>
      </p:sp>
      <p:sp>
        <p:nvSpPr>
          <p:cNvPr id="48130" name="Rectangle 2"/>
          <p:cNvSpPr>
            <a:spLocks noGrp="1" noChangeArrowheads="1"/>
          </p:cNvSpPr>
          <p:nvPr>
            <p:ph type="title"/>
          </p:nvPr>
        </p:nvSpPr>
        <p:spPr/>
        <p:txBody>
          <a:bodyPr/>
          <a:lstStyle/>
          <a:p>
            <a:pPr eaLnBrk="1" hangingPunct="1"/>
            <a:r>
              <a:rPr lang="en-US" smtClean="0"/>
              <a:t>All Functions Are Anonymous</a:t>
            </a:r>
          </a:p>
        </p:txBody>
      </p:sp>
      <p:sp>
        <p:nvSpPr>
          <p:cNvPr id="48131" name="Rectangle 3"/>
          <p:cNvSpPr>
            <a:spLocks noGrp="1" noChangeArrowheads="1"/>
          </p:cNvSpPr>
          <p:nvPr>
            <p:ph type="body" idx="1"/>
          </p:nvPr>
        </p:nvSpPr>
        <p:spPr/>
        <p:txBody>
          <a:bodyPr/>
          <a:lstStyle/>
          <a:p>
            <a:pPr eaLnBrk="1" hangingPunct="1"/>
            <a:r>
              <a:rPr lang="en-US" smtClean="0"/>
              <a:t>Functions are first-class, so you can bind them to other names as you like</a:t>
            </a:r>
          </a:p>
          <a:p>
            <a:pPr lvl="1" eaLnBrk="1" hangingPunct="1"/>
            <a:r>
              <a:rPr lang="en-US" sz="2000" b="1" smtClean="0">
                <a:solidFill>
                  <a:srgbClr val="0000FF"/>
                </a:solidFill>
                <a:latin typeface="Courier New" pitchFamily="49" charset="0"/>
              </a:rPr>
              <a:t>let f x = x + 3</a:t>
            </a:r>
          </a:p>
          <a:p>
            <a:pPr lvl="1" eaLnBrk="1" hangingPunct="1"/>
            <a:r>
              <a:rPr lang="en-US" sz="2000" b="1" smtClean="0">
                <a:solidFill>
                  <a:srgbClr val="0000FF"/>
                </a:solidFill>
                <a:latin typeface="Courier New" pitchFamily="49" charset="0"/>
              </a:rPr>
              <a:t>let g = f</a:t>
            </a:r>
          </a:p>
          <a:p>
            <a:pPr lvl="1" eaLnBrk="1" hangingPunct="1"/>
            <a:r>
              <a:rPr lang="en-US" sz="2000" b="1" smtClean="0">
                <a:solidFill>
                  <a:srgbClr val="0000FF"/>
                </a:solidFill>
                <a:latin typeface="Courier New" pitchFamily="49" charset="0"/>
              </a:rPr>
              <a:t>g 5  (* returns 8 *)</a:t>
            </a:r>
            <a:endParaRPr lang="en-US" smtClean="0"/>
          </a:p>
          <a:p>
            <a:pPr eaLnBrk="1" hangingPunct="1"/>
            <a:endParaRPr lang="en-US" smtClean="0"/>
          </a:p>
          <a:p>
            <a:pPr eaLnBrk="1" hangingPunct="1"/>
            <a:r>
              <a:rPr lang="en-US" smtClean="0">
                <a:solidFill>
                  <a:srgbClr val="0000FF"/>
                </a:solidFill>
              </a:rPr>
              <a:t>let</a:t>
            </a:r>
            <a:r>
              <a:rPr lang="en-US" smtClean="0"/>
              <a:t> for functions is just a shorthand</a:t>
            </a:r>
          </a:p>
          <a:p>
            <a:pPr lvl="1" eaLnBrk="1" hangingPunct="1"/>
            <a:r>
              <a:rPr lang="en-US" sz="2000" b="1" smtClean="0">
                <a:solidFill>
                  <a:srgbClr val="0000FF"/>
                </a:solidFill>
                <a:latin typeface="Courier New" pitchFamily="49" charset="0"/>
              </a:rPr>
              <a:t>let f x = body</a:t>
            </a:r>
            <a:r>
              <a:rPr lang="en-US" smtClean="0"/>
              <a:t>   stands for</a:t>
            </a:r>
          </a:p>
          <a:p>
            <a:pPr lvl="1" eaLnBrk="1" hangingPunct="1"/>
            <a:r>
              <a:rPr lang="en-US" sz="2000" b="1" smtClean="0">
                <a:solidFill>
                  <a:srgbClr val="0000FF"/>
                </a:solidFill>
                <a:latin typeface="Courier New" pitchFamily="49" charset="0"/>
              </a:rPr>
              <a:t>let f = fun x -&gt; body</a:t>
            </a:r>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89" name="Slide Number Placeholder 4"/>
          <p:cNvSpPr>
            <a:spLocks noGrp="1"/>
          </p:cNvSpPr>
          <p:nvPr>
            <p:ph type="sldNum" sz="quarter" idx="11"/>
          </p:nvPr>
        </p:nvSpPr>
        <p:spPr>
          <a:noFill/>
        </p:spPr>
        <p:txBody>
          <a:bodyPr/>
          <a:lstStyle/>
          <a:p>
            <a:fld id="{FC996DD0-A380-46F7-B48D-EB375867FB5D}" type="slidenum">
              <a:rPr lang="en-US" smtClean="0">
                <a:ea typeface="ＭＳ Ｐゴシック"/>
                <a:cs typeface="ＭＳ Ｐゴシック"/>
              </a:rPr>
              <a:pPr/>
              <a:t>50</a:t>
            </a:fld>
            <a:endParaRPr lang="en-US" smtClean="0">
              <a:ea typeface="ＭＳ Ｐゴシック"/>
              <a:cs typeface="ＭＳ Ｐゴシック"/>
            </a:endParaRPr>
          </a:p>
        </p:txBody>
      </p:sp>
      <p:sp>
        <p:nvSpPr>
          <p:cNvPr id="140290" name="Rectangle 2"/>
          <p:cNvSpPr>
            <a:spLocks noGrp="1" noChangeArrowheads="1"/>
          </p:cNvSpPr>
          <p:nvPr>
            <p:ph type="title"/>
          </p:nvPr>
        </p:nvSpPr>
        <p:spPr/>
        <p:txBody>
          <a:bodyPr/>
          <a:lstStyle/>
          <a:p>
            <a:pPr eaLnBrk="1" hangingPunct="1"/>
            <a:r>
              <a:rPr lang="en-US" smtClean="0"/>
              <a:t>Capturing a ref in a Closure</a:t>
            </a:r>
          </a:p>
        </p:txBody>
      </p:sp>
      <p:sp>
        <p:nvSpPr>
          <p:cNvPr id="275459" name="Rectangle 3"/>
          <p:cNvSpPr>
            <a:spLocks noGrp="1" noChangeArrowheads="1"/>
          </p:cNvSpPr>
          <p:nvPr>
            <p:ph type="body" idx="1"/>
          </p:nvPr>
        </p:nvSpPr>
        <p:spPr/>
        <p:txBody>
          <a:bodyPr/>
          <a:lstStyle/>
          <a:p>
            <a:pPr eaLnBrk="1" hangingPunct="1"/>
            <a:r>
              <a:rPr lang="en-US" smtClean="0"/>
              <a:t>We can use </a:t>
            </a:r>
            <a:r>
              <a:rPr lang="en-US" smtClean="0">
                <a:solidFill>
                  <a:srgbClr val="0000FF"/>
                </a:solidFill>
              </a:rPr>
              <a:t>ref</a:t>
            </a:r>
            <a:r>
              <a:rPr lang="en-US" smtClean="0"/>
              <a:t>s to make things like counters that produce a fresh number “everywhere”</a:t>
            </a:r>
          </a:p>
        </p:txBody>
      </p:sp>
      <p:sp>
        <p:nvSpPr>
          <p:cNvPr id="275460" name="Text Box 4"/>
          <p:cNvSpPr txBox="1">
            <a:spLocks noChangeArrowheads="1"/>
          </p:cNvSpPr>
          <p:nvPr/>
        </p:nvSpPr>
        <p:spPr bwMode="auto">
          <a:xfrm>
            <a:off x="1905000" y="2743200"/>
            <a:ext cx="5181600" cy="312578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next =</a:t>
            </a:r>
          </a:p>
          <a:p>
            <a:pPr eaLnBrk="0" hangingPunct="0"/>
            <a:r>
              <a:rPr lang="en-US" sz="1800" b="1">
                <a:latin typeface="Courier New" pitchFamily="49" charset="0"/>
              </a:rPr>
              <a:t>  let count = ref 0 in</a:t>
            </a:r>
          </a:p>
          <a:p>
            <a:pPr eaLnBrk="0" hangingPunct="0"/>
            <a:r>
              <a:rPr lang="en-US" sz="1800" b="1">
                <a:latin typeface="Courier New" pitchFamily="49" charset="0"/>
              </a:rPr>
              <a:t>    function () -&gt;</a:t>
            </a:r>
          </a:p>
          <a:p>
            <a:pPr eaLnBrk="0" hangingPunct="0"/>
            <a:r>
              <a:rPr lang="en-US" sz="1800" b="1">
                <a:latin typeface="Courier New" pitchFamily="49" charset="0"/>
              </a:rPr>
              <a:t>      let temp = !count in</a:t>
            </a:r>
          </a:p>
          <a:p>
            <a:pPr eaLnBrk="0" hangingPunct="0"/>
            <a:r>
              <a:rPr lang="en-US" sz="1800" b="1">
                <a:latin typeface="Courier New" pitchFamily="49" charset="0"/>
              </a:rPr>
              <a:t>        count := (!count) + 1;</a:t>
            </a:r>
          </a:p>
          <a:p>
            <a:pPr eaLnBrk="0" hangingPunct="0"/>
            <a:r>
              <a:rPr lang="en-US" sz="1800" b="1">
                <a:latin typeface="Courier New" pitchFamily="49" charset="0"/>
              </a:rPr>
              <a:t>        temp;;</a:t>
            </a:r>
          </a:p>
          <a:p>
            <a:pPr eaLnBrk="0" hangingPunct="0"/>
            <a:endParaRPr lang="en-US" sz="1800" b="1">
              <a:latin typeface="Courier New" pitchFamily="49" charset="0"/>
            </a:endParaRPr>
          </a:p>
          <a:p>
            <a:pPr eaLnBrk="0" hangingPunct="0"/>
            <a:r>
              <a:rPr lang="en-US" sz="1800" b="1">
                <a:latin typeface="Courier New" pitchFamily="49" charset="0"/>
              </a:rPr>
              <a:t># next ();;</a:t>
            </a:r>
          </a:p>
          <a:p>
            <a:pPr eaLnBrk="0" hangingPunct="0">
              <a:buFontTx/>
              <a:buChar char="-"/>
            </a:pPr>
            <a:r>
              <a:rPr lang="en-US" sz="1800" b="1">
                <a:latin typeface="Courier New" pitchFamily="49" charset="0"/>
              </a:rPr>
              <a:t> : int = 0</a:t>
            </a:r>
          </a:p>
          <a:p>
            <a:pPr eaLnBrk="0" hangingPunct="0"/>
            <a:r>
              <a:rPr lang="en-US" sz="1800" b="1">
                <a:latin typeface="Courier New" pitchFamily="49" charset="0"/>
              </a:rPr>
              <a:t># next ();;</a:t>
            </a:r>
          </a:p>
          <a:p>
            <a:pPr eaLnBrk="0" hangingPunct="0">
              <a:buFontTx/>
              <a:buChar char="-"/>
            </a:pPr>
            <a:r>
              <a:rPr lang="en-US" sz="1800" b="1">
                <a:latin typeface="Courier New" pitchFamily="49" charset="0"/>
              </a:rPr>
              <a:t> : int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5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Number Placeholder 4"/>
          <p:cNvSpPr>
            <a:spLocks noGrp="1"/>
          </p:cNvSpPr>
          <p:nvPr>
            <p:ph type="sldNum" sz="quarter" idx="11"/>
          </p:nvPr>
        </p:nvSpPr>
        <p:spPr>
          <a:noFill/>
        </p:spPr>
        <p:txBody>
          <a:bodyPr/>
          <a:lstStyle/>
          <a:p>
            <a:fld id="{27BC49C3-FBC0-4773-8F77-F955F92B8C0A}" type="slidenum">
              <a:rPr lang="en-US" smtClean="0">
                <a:ea typeface="ＭＳ Ｐゴシック"/>
                <a:cs typeface="ＭＳ Ｐゴシック"/>
              </a:rPr>
              <a:pPr/>
              <a:t>51</a:t>
            </a:fld>
            <a:endParaRPr lang="en-US" smtClean="0">
              <a:ea typeface="ＭＳ Ｐゴシック"/>
              <a:cs typeface="ＭＳ Ｐゴシック"/>
            </a:endParaRPr>
          </a:p>
        </p:txBody>
      </p:sp>
      <p:sp>
        <p:nvSpPr>
          <p:cNvPr id="142338" name="Rectangle 2"/>
          <p:cNvSpPr>
            <a:spLocks noGrp="1" noChangeArrowheads="1"/>
          </p:cNvSpPr>
          <p:nvPr>
            <p:ph type="title"/>
          </p:nvPr>
        </p:nvSpPr>
        <p:spPr/>
        <p:txBody>
          <a:bodyPr/>
          <a:lstStyle/>
          <a:p>
            <a:pPr eaLnBrk="1" hangingPunct="1"/>
            <a:r>
              <a:rPr lang="en-US" smtClean="0"/>
              <a:t>Semicolon Revisited; Side Effects</a:t>
            </a:r>
          </a:p>
        </p:txBody>
      </p:sp>
      <p:sp>
        <p:nvSpPr>
          <p:cNvPr id="142339" name="Rectangle 3"/>
          <p:cNvSpPr>
            <a:spLocks noGrp="1" noChangeArrowheads="1"/>
          </p:cNvSpPr>
          <p:nvPr>
            <p:ph type="body" idx="1"/>
          </p:nvPr>
        </p:nvSpPr>
        <p:spPr>
          <a:xfrm>
            <a:off x="457200" y="1524000"/>
            <a:ext cx="8229600" cy="5105400"/>
          </a:xfrm>
        </p:spPr>
        <p:txBody>
          <a:bodyPr/>
          <a:lstStyle/>
          <a:p>
            <a:pPr eaLnBrk="1" hangingPunct="1"/>
            <a:r>
              <a:rPr lang="en-US" smtClean="0"/>
              <a:t>Now that we can update memory, we have a real use for </a:t>
            </a:r>
            <a:r>
              <a:rPr lang="en-US" smtClean="0">
                <a:solidFill>
                  <a:srgbClr val="0000FF"/>
                </a:solidFill>
              </a:rPr>
              <a:t>; </a:t>
            </a:r>
            <a:r>
              <a:rPr lang="en-US" smtClean="0"/>
              <a:t>and</a:t>
            </a:r>
            <a:r>
              <a:rPr lang="en-US" smtClean="0">
                <a:solidFill>
                  <a:srgbClr val="0000FF"/>
                </a:solidFill>
              </a:rPr>
              <a:t> () : unit</a:t>
            </a:r>
            <a:endParaRPr lang="en-US" smtClean="0"/>
          </a:p>
          <a:p>
            <a:pPr lvl="1" eaLnBrk="1" hangingPunct="1"/>
            <a:r>
              <a:rPr lang="en-US" smtClean="0">
                <a:solidFill>
                  <a:srgbClr val="0000FF"/>
                </a:solidFill>
              </a:rPr>
              <a:t>e1; e2</a:t>
            </a:r>
            <a:r>
              <a:rPr lang="en-US" smtClean="0"/>
              <a:t> means evaluate </a:t>
            </a:r>
            <a:r>
              <a:rPr lang="en-US" smtClean="0">
                <a:solidFill>
                  <a:srgbClr val="0000FF"/>
                </a:solidFill>
              </a:rPr>
              <a:t>e1</a:t>
            </a:r>
            <a:r>
              <a:rPr lang="en-US" smtClean="0"/>
              <a:t>, throw away the result, and then evaluate </a:t>
            </a:r>
            <a:r>
              <a:rPr lang="en-US" smtClean="0">
                <a:solidFill>
                  <a:srgbClr val="0000FF"/>
                </a:solidFill>
              </a:rPr>
              <a:t>e2</a:t>
            </a:r>
            <a:r>
              <a:rPr lang="en-US" smtClean="0"/>
              <a:t>, and return the value of e2</a:t>
            </a:r>
          </a:p>
          <a:p>
            <a:pPr lvl="1" eaLnBrk="1" hangingPunct="1"/>
            <a:r>
              <a:rPr lang="en-US" smtClean="0">
                <a:solidFill>
                  <a:srgbClr val="0000FF"/>
                </a:solidFill>
              </a:rPr>
              <a:t>()</a:t>
            </a:r>
            <a:r>
              <a:rPr lang="en-US" smtClean="0"/>
              <a:t> means “no interesting result here”</a:t>
            </a:r>
          </a:p>
          <a:p>
            <a:pPr lvl="1" eaLnBrk="1" hangingPunct="1"/>
            <a:r>
              <a:rPr lang="en-US" smtClean="0"/>
              <a:t>It’s only interesting to throw away values or use </a:t>
            </a:r>
            <a:r>
              <a:rPr lang="en-US" smtClean="0">
                <a:solidFill>
                  <a:srgbClr val="0000FF"/>
                </a:solidFill>
              </a:rPr>
              <a:t>()</a:t>
            </a:r>
            <a:r>
              <a:rPr lang="en-US" smtClean="0"/>
              <a:t> if computation does something besides return a result</a:t>
            </a:r>
          </a:p>
          <a:p>
            <a:pPr lvl="1" eaLnBrk="1" hangingPunct="1">
              <a:lnSpc>
                <a:spcPct val="50000"/>
              </a:lnSpc>
            </a:pPr>
            <a:endParaRPr lang="en-US" smtClean="0"/>
          </a:p>
          <a:p>
            <a:pPr eaLnBrk="1" hangingPunct="1"/>
            <a:r>
              <a:rPr lang="en-US" smtClean="0"/>
              <a:t>A </a:t>
            </a:r>
            <a:r>
              <a:rPr lang="en-US" i="1" smtClean="0"/>
              <a:t>side effect</a:t>
            </a:r>
            <a:r>
              <a:rPr lang="en-US" smtClean="0"/>
              <a:t> is a visible state change</a:t>
            </a:r>
          </a:p>
          <a:p>
            <a:pPr lvl="1" eaLnBrk="1" hangingPunct="1"/>
            <a:r>
              <a:rPr lang="en-US" smtClean="0"/>
              <a:t>Modifying memory</a:t>
            </a:r>
          </a:p>
          <a:p>
            <a:pPr lvl="1" eaLnBrk="1" hangingPunct="1"/>
            <a:r>
              <a:rPr lang="en-US" smtClean="0"/>
              <a:t>Printing output or reading input</a:t>
            </a:r>
          </a:p>
          <a:p>
            <a:pPr lvl="1" eaLnBrk="1" hangingPunct="1"/>
            <a:r>
              <a:rPr lang="en-US" smtClean="0"/>
              <a:t>Writing to disk</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5" name="Slide Number Placeholder 4"/>
          <p:cNvSpPr>
            <a:spLocks noGrp="1"/>
          </p:cNvSpPr>
          <p:nvPr>
            <p:ph type="sldNum" sz="quarter" idx="11"/>
          </p:nvPr>
        </p:nvSpPr>
        <p:spPr>
          <a:noFill/>
        </p:spPr>
        <p:txBody>
          <a:bodyPr/>
          <a:lstStyle/>
          <a:p>
            <a:fld id="{D3FFE343-BDC7-4A2C-8273-52663A375136}" type="slidenum">
              <a:rPr lang="en-US" smtClean="0">
                <a:ea typeface="ＭＳ Ｐゴシック"/>
                <a:cs typeface="ＭＳ Ｐゴシック"/>
              </a:rPr>
              <a:pPr/>
              <a:t>52</a:t>
            </a:fld>
            <a:endParaRPr lang="en-US" smtClean="0">
              <a:ea typeface="ＭＳ Ｐゴシック"/>
              <a:cs typeface="ＭＳ Ｐゴシック"/>
            </a:endParaRPr>
          </a:p>
        </p:txBody>
      </p:sp>
      <p:sp>
        <p:nvSpPr>
          <p:cNvPr id="144386" name="Rectangle 2"/>
          <p:cNvSpPr>
            <a:spLocks noGrp="1" noChangeArrowheads="1"/>
          </p:cNvSpPr>
          <p:nvPr>
            <p:ph type="title"/>
          </p:nvPr>
        </p:nvSpPr>
        <p:spPr/>
        <p:txBody>
          <a:bodyPr/>
          <a:lstStyle/>
          <a:p>
            <a:pPr eaLnBrk="1" hangingPunct="1"/>
            <a:r>
              <a:rPr lang="en-US" smtClean="0"/>
              <a:t>Grouping with begin...end</a:t>
            </a:r>
          </a:p>
        </p:txBody>
      </p:sp>
      <p:sp>
        <p:nvSpPr>
          <p:cNvPr id="305155" name="Rectangle 3"/>
          <p:cNvSpPr>
            <a:spLocks noGrp="1" noChangeArrowheads="1"/>
          </p:cNvSpPr>
          <p:nvPr>
            <p:ph type="body" idx="1"/>
          </p:nvPr>
        </p:nvSpPr>
        <p:spPr/>
        <p:txBody>
          <a:bodyPr/>
          <a:lstStyle/>
          <a:p>
            <a:pPr eaLnBrk="1" hangingPunct="1"/>
            <a:r>
              <a:rPr lang="en-US" smtClean="0"/>
              <a:t>If you’re not sure about the scoping rules, use </a:t>
            </a:r>
            <a:r>
              <a:rPr lang="en-US" smtClean="0">
                <a:solidFill>
                  <a:srgbClr val="0000FF"/>
                </a:solidFill>
              </a:rPr>
              <a:t>begin</a:t>
            </a:r>
            <a:r>
              <a:rPr lang="en-US" smtClean="0"/>
              <a:t>...</a:t>
            </a:r>
            <a:r>
              <a:rPr lang="en-US" smtClean="0">
                <a:solidFill>
                  <a:srgbClr val="0000FF"/>
                </a:solidFill>
              </a:rPr>
              <a:t>end</a:t>
            </a:r>
            <a:r>
              <a:rPr lang="en-US" smtClean="0"/>
              <a:t> to group together statements with semicolons</a:t>
            </a:r>
          </a:p>
        </p:txBody>
      </p:sp>
      <p:sp>
        <p:nvSpPr>
          <p:cNvPr id="305156" name="Text Box 4"/>
          <p:cNvSpPr txBox="1">
            <a:spLocks noChangeArrowheads="1"/>
          </p:cNvSpPr>
          <p:nvPr/>
        </p:nvSpPr>
        <p:spPr bwMode="auto">
          <a:xfrm>
            <a:off x="2209800" y="3200400"/>
            <a:ext cx="5181600" cy="202723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x = ref 0</a:t>
            </a:r>
          </a:p>
          <a:p>
            <a:pPr eaLnBrk="0" hangingPunct="0"/>
            <a:endParaRPr lang="en-US" sz="1800" b="1">
              <a:latin typeface="Courier New" pitchFamily="49" charset="0"/>
            </a:endParaRPr>
          </a:p>
          <a:p>
            <a:pPr eaLnBrk="0" hangingPunct="0"/>
            <a:r>
              <a:rPr lang="en-US" sz="1800" b="1">
                <a:latin typeface="Courier New" pitchFamily="49" charset="0"/>
              </a:rPr>
              <a:t>let f () =</a:t>
            </a:r>
          </a:p>
          <a:p>
            <a:pPr eaLnBrk="0" hangingPunct="0"/>
            <a:r>
              <a:rPr lang="en-US" sz="1800" b="1">
                <a:latin typeface="Courier New" pitchFamily="49" charset="0"/>
              </a:rPr>
              <a:t>  begin</a:t>
            </a:r>
          </a:p>
          <a:p>
            <a:pPr eaLnBrk="0" hangingPunct="0"/>
            <a:r>
              <a:rPr lang="en-US" sz="1800" b="1">
                <a:latin typeface="Courier New" pitchFamily="49" charset="0"/>
              </a:rPr>
              <a:t>    print_string "hello";</a:t>
            </a:r>
          </a:p>
          <a:p>
            <a:pPr eaLnBrk="0" hangingPunct="0"/>
            <a:r>
              <a:rPr lang="en-US" sz="1800" b="1">
                <a:latin typeface="Courier New" pitchFamily="49" charset="0"/>
              </a:rPr>
              <a:t>    x := (!x) + 1</a:t>
            </a:r>
          </a:p>
          <a:p>
            <a:pPr eaLnBrk="0" hangingPunct="0"/>
            <a:r>
              <a:rPr lang="en-US" sz="1800" b="1">
                <a:latin typeface="Courier New" pitchFamily="49" charset="0"/>
              </a:rPr>
              <a:t>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5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4"/>
          <p:cNvSpPr>
            <a:spLocks noGrp="1"/>
          </p:cNvSpPr>
          <p:nvPr>
            <p:ph type="sldNum" sz="quarter" idx="11"/>
          </p:nvPr>
        </p:nvSpPr>
        <p:spPr>
          <a:noFill/>
        </p:spPr>
        <p:txBody>
          <a:bodyPr/>
          <a:lstStyle/>
          <a:p>
            <a:fld id="{1ED2AACB-CA8D-4E27-8770-56AFF21FDE39}" type="slidenum">
              <a:rPr lang="en-US" smtClean="0">
                <a:ea typeface="ＭＳ Ｐゴシック"/>
                <a:cs typeface="ＭＳ Ｐゴシック"/>
              </a:rPr>
              <a:pPr/>
              <a:t>53</a:t>
            </a:fld>
            <a:endParaRPr lang="en-US" smtClean="0">
              <a:ea typeface="ＭＳ Ｐゴシック"/>
              <a:cs typeface="ＭＳ Ｐゴシック"/>
            </a:endParaRPr>
          </a:p>
        </p:txBody>
      </p:sp>
      <p:sp>
        <p:nvSpPr>
          <p:cNvPr id="146434" name="Rectangle 2"/>
          <p:cNvSpPr>
            <a:spLocks noGrp="1" noChangeArrowheads="1"/>
          </p:cNvSpPr>
          <p:nvPr>
            <p:ph type="title"/>
          </p:nvPr>
        </p:nvSpPr>
        <p:spPr/>
        <p:txBody>
          <a:bodyPr/>
          <a:lstStyle/>
          <a:p>
            <a:pPr eaLnBrk="1" hangingPunct="1"/>
            <a:r>
              <a:rPr lang="en-US" smtClean="0"/>
              <a:t>The Trade-Off of Side Effects</a:t>
            </a:r>
          </a:p>
        </p:txBody>
      </p:sp>
      <p:sp>
        <p:nvSpPr>
          <p:cNvPr id="146435" name="Rectangle 3"/>
          <p:cNvSpPr>
            <a:spLocks noGrp="1" noChangeArrowheads="1"/>
          </p:cNvSpPr>
          <p:nvPr>
            <p:ph type="body" idx="1"/>
          </p:nvPr>
        </p:nvSpPr>
        <p:spPr/>
        <p:txBody>
          <a:bodyPr/>
          <a:lstStyle/>
          <a:p>
            <a:pPr eaLnBrk="1" hangingPunct="1"/>
            <a:r>
              <a:rPr lang="en-US" smtClean="0"/>
              <a:t>Side effects are absolutely necessary</a:t>
            </a:r>
          </a:p>
          <a:p>
            <a:pPr lvl="1" eaLnBrk="1" hangingPunct="1"/>
            <a:r>
              <a:rPr lang="en-US" smtClean="0"/>
              <a:t>That’s usually why we run software!  We want something to happen that we can observe</a:t>
            </a:r>
          </a:p>
          <a:p>
            <a:pPr lvl="1" eaLnBrk="1" hangingPunct="1"/>
            <a:endParaRPr lang="en-US" smtClean="0"/>
          </a:p>
          <a:p>
            <a:pPr eaLnBrk="1" hangingPunct="1"/>
            <a:r>
              <a:rPr lang="en-US" smtClean="0"/>
              <a:t>They also make reasoning harder</a:t>
            </a:r>
          </a:p>
          <a:p>
            <a:pPr lvl="1" eaLnBrk="1" hangingPunct="1"/>
            <a:r>
              <a:rPr lang="en-US" smtClean="0"/>
              <a:t>Order of evaluation now matters</a:t>
            </a:r>
          </a:p>
          <a:p>
            <a:pPr lvl="1" eaLnBrk="1" hangingPunct="1"/>
            <a:r>
              <a:rPr lang="en-US" smtClean="0"/>
              <a:t>Calling the same function in different places may produce different results</a:t>
            </a:r>
          </a:p>
          <a:p>
            <a:pPr lvl="1" eaLnBrk="1" hangingPunct="1"/>
            <a:r>
              <a:rPr lang="en-US" smtClean="0"/>
              <a:t>Aliasing is an issue</a:t>
            </a:r>
          </a:p>
          <a:p>
            <a:pPr lvl="2" eaLnBrk="1" hangingPunct="1"/>
            <a:r>
              <a:rPr lang="en-US" smtClean="0"/>
              <a:t>If we call a function with refs </a:t>
            </a:r>
            <a:r>
              <a:rPr lang="en-US" smtClean="0">
                <a:solidFill>
                  <a:srgbClr val="0000FF"/>
                </a:solidFill>
              </a:rPr>
              <a:t>r1</a:t>
            </a:r>
            <a:r>
              <a:rPr lang="en-US" smtClean="0"/>
              <a:t> and </a:t>
            </a:r>
            <a:r>
              <a:rPr lang="en-US" smtClean="0">
                <a:solidFill>
                  <a:srgbClr val="0000FF"/>
                </a:solidFill>
              </a:rPr>
              <a:t>r2</a:t>
            </a:r>
            <a:r>
              <a:rPr lang="en-US" smtClean="0"/>
              <a:t>, it might do strange things if </a:t>
            </a:r>
            <a:r>
              <a:rPr lang="en-US" smtClean="0">
                <a:solidFill>
                  <a:srgbClr val="0000FF"/>
                </a:solidFill>
              </a:rPr>
              <a:t>r1</a:t>
            </a:r>
            <a:r>
              <a:rPr lang="en-US" smtClean="0"/>
              <a:t> and </a:t>
            </a:r>
            <a:r>
              <a:rPr lang="en-US" smtClean="0">
                <a:solidFill>
                  <a:srgbClr val="0000FF"/>
                </a:solidFill>
              </a:rPr>
              <a:t>r2</a:t>
            </a:r>
            <a:r>
              <a:rPr lang="en-US" smtClean="0"/>
              <a:t> are aliased</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1" name="Slide Number Placeholder 4"/>
          <p:cNvSpPr>
            <a:spLocks noGrp="1"/>
          </p:cNvSpPr>
          <p:nvPr>
            <p:ph type="sldNum" sz="quarter" idx="11"/>
          </p:nvPr>
        </p:nvSpPr>
        <p:spPr>
          <a:noFill/>
        </p:spPr>
        <p:txBody>
          <a:bodyPr/>
          <a:lstStyle/>
          <a:p>
            <a:fld id="{F7CA4A02-FB1C-4590-A160-015447AC263B}" type="slidenum">
              <a:rPr lang="en-US" smtClean="0">
                <a:ea typeface="ＭＳ Ｐゴシック"/>
                <a:cs typeface="ＭＳ Ｐゴシック"/>
              </a:rPr>
              <a:pPr/>
              <a:t>54</a:t>
            </a:fld>
            <a:endParaRPr lang="en-US" smtClean="0">
              <a:ea typeface="ＭＳ Ｐゴシック"/>
              <a:cs typeface="ＭＳ Ｐゴシック"/>
            </a:endParaRPr>
          </a:p>
        </p:txBody>
      </p:sp>
      <p:sp>
        <p:nvSpPr>
          <p:cNvPr id="148482" name="Rectangle 2"/>
          <p:cNvSpPr>
            <a:spLocks noGrp="1" noChangeArrowheads="1"/>
          </p:cNvSpPr>
          <p:nvPr>
            <p:ph type="title"/>
          </p:nvPr>
        </p:nvSpPr>
        <p:spPr/>
        <p:txBody>
          <a:bodyPr/>
          <a:lstStyle/>
          <a:p>
            <a:pPr eaLnBrk="1" hangingPunct="1"/>
            <a:r>
              <a:rPr lang="en-US" smtClean="0"/>
              <a:t>OCaml Language Choices</a:t>
            </a:r>
          </a:p>
        </p:txBody>
      </p:sp>
      <p:sp>
        <p:nvSpPr>
          <p:cNvPr id="124931" name="Rectangle 3"/>
          <p:cNvSpPr>
            <a:spLocks noGrp="1" noChangeArrowheads="1"/>
          </p:cNvSpPr>
          <p:nvPr>
            <p:ph type="body" idx="1"/>
          </p:nvPr>
        </p:nvSpPr>
        <p:spPr>
          <a:xfrm>
            <a:off x="152400" y="1524000"/>
            <a:ext cx="8839200" cy="4876800"/>
          </a:xfrm>
        </p:spPr>
        <p:txBody>
          <a:bodyPr/>
          <a:lstStyle/>
          <a:p>
            <a:pPr eaLnBrk="1" hangingPunct="1"/>
            <a:r>
              <a:rPr lang="en-US" smtClean="0"/>
              <a:t>Implicit or explicit declarations?</a:t>
            </a:r>
          </a:p>
          <a:p>
            <a:pPr lvl="1" eaLnBrk="1" hangingPunct="1"/>
            <a:r>
              <a:rPr lang="en-US" smtClean="0"/>
              <a:t>Explicit – variables must be introduced with </a:t>
            </a:r>
            <a:r>
              <a:rPr lang="en-US" smtClean="0">
                <a:solidFill>
                  <a:srgbClr val="0000FF"/>
                </a:solidFill>
              </a:rPr>
              <a:t>let</a:t>
            </a:r>
            <a:r>
              <a:rPr lang="en-US" smtClean="0"/>
              <a:t> before use</a:t>
            </a:r>
          </a:p>
          <a:p>
            <a:pPr lvl="1" eaLnBrk="1" hangingPunct="1"/>
            <a:r>
              <a:rPr lang="en-US" smtClean="0"/>
              <a:t>But you don’t need to specify types</a:t>
            </a:r>
          </a:p>
          <a:p>
            <a:pPr lvl="1" eaLnBrk="1" hangingPunct="1"/>
            <a:endParaRPr lang="en-US" smtClean="0"/>
          </a:p>
          <a:p>
            <a:pPr eaLnBrk="1" hangingPunct="1"/>
            <a:r>
              <a:rPr lang="en-US" smtClean="0"/>
              <a:t>Static or dynamic types?</a:t>
            </a:r>
          </a:p>
          <a:p>
            <a:pPr lvl="1" eaLnBrk="1" hangingPunct="1"/>
            <a:r>
              <a:rPr lang="en-US" smtClean="0"/>
              <a:t>Static – but you don’t need to state types</a:t>
            </a:r>
          </a:p>
          <a:p>
            <a:pPr lvl="1" eaLnBrk="1" hangingPunct="1"/>
            <a:r>
              <a:rPr lang="en-US" smtClean="0"/>
              <a:t>OCaml does </a:t>
            </a:r>
            <a:r>
              <a:rPr lang="en-US" i="1" smtClean="0"/>
              <a:t>type inference</a:t>
            </a:r>
            <a:r>
              <a:rPr lang="en-US" smtClean="0"/>
              <a:t> to figure out types for you</a:t>
            </a:r>
          </a:p>
          <a:p>
            <a:pPr lvl="1" eaLnBrk="1" hangingPunct="1"/>
            <a:r>
              <a:rPr lang="en-US" smtClean="0"/>
              <a:t>Good:  less work to write programs</a:t>
            </a:r>
          </a:p>
          <a:p>
            <a:pPr lvl="1" eaLnBrk="1" hangingPunct="1"/>
            <a:r>
              <a:rPr lang="en-US" smtClean="0"/>
              <a:t>Bad:  easier to make mistakes, harder to find errors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93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493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49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49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49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4931">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49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4"/>
          <p:cNvSpPr>
            <a:spLocks noGrp="1"/>
          </p:cNvSpPr>
          <p:nvPr>
            <p:ph type="sldNum" sz="quarter" idx="11"/>
          </p:nvPr>
        </p:nvSpPr>
        <p:spPr>
          <a:noFill/>
        </p:spPr>
        <p:txBody>
          <a:bodyPr/>
          <a:lstStyle/>
          <a:p>
            <a:fld id="{6E944FC0-0BD3-423E-BC2F-E454A8E177F8}" type="slidenum">
              <a:rPr lang="en-US" smtClean="0">
                <a:ea typeface="ＭＳ Ｐゴシック"/>
                <a:cs typeface="ＭＳ Ｐゴシック"/>
              </a:rPr>
              <a:pPr/>
              <a:t>6</a:t>
            </a:fld>
            <a:endParaRPr lang="en-US" smtClean="0">
              <a:ea typeface="ＭＳ Ｐゴシック"/>
              <a:cs typeface="ＭＳ Ｐゴシック"/>
            </a:endParaRPr>
          </a:p>
        </p:txBody>
      </p:sp>
      <p:sp>
        <p:nvSpPr>
          <p:cNvPr id="50178" name="Rectangle 2"/>
          <p:cNvSpPr>
            <a:spLocks noGrp="1" noChangeArrowheads="1"/>
          </p:cNvSpPr>
          <p:nvPr>
            <p:ph type="title"/>
          </p:nvPr>
        </p:nvSpPr>
        <p:spPr/>
        <p:txBody>
          <a:bodyPr/>
          <a:lstStyle/>
          <a:p>
            <a:pPr eaLnBrk="1" hangingPunct="1"/>
            <a:r>
              <a:rPr lang="en-US" smtClean="0"/>
              <a:t>Examples</a:t>
            </a:r>
          </a:p>
        </p:txBody>
      </p:sp>
      <p:sp>
        <p:nvSpPr>
          <p:cNvPr id="50179" name="Rectangle 3"/>
          <p:cNvSpPr>
            <a:spLocks noGrp="1" noChangeArrowheads="1"/>
          </p:cNvSpPr>
          <p:nvPr>
            <p:ph type="body" idx="1"/>
          </p:nvPr>
        </p:nvSpPr>
        <p:spPr>
          <a:xfrm>
            <a:off x="304800" y="1524000"/>
            <a:ext cx="8305800" cy="5181600"/>
          </a:xfrm>
        </p:spPr>
        <p:txBody>
          <a:bodyPr/>
          <a:lstStyle/>
          <a:p>
            <a:pPr eaLnBrk="1" hangingPunct="1"/>
            <a:r>
              <a:rPr lang="en-US" sz="2000" b="1" smtClean="0">
                <a:solidFill>
                  <a:srgbClr val="0000FF"/>
                </a:solidFill>
                <a:latin typeface="Courier New" pitchFamily="49" charset="0"/>
              </a:rPr>
              <a:t>let next x = x + 1</a:t>
            </a:r>
            <a:endParaRPr lang="en-US" sz="2400" smtClean="0"/>
          </a:p>
          <a:p>
            <a:pPr lvl="1" eaLnBrk="1" hangingPunct="1"/>
            <a:r>
              <a:rPr lang="en-US" smtClean="0"/>
              <a:t>short for </a:t>
            </a:r>
            <a:r>
              <a:rPr lang="en-US" sz="2000" b="1" smtClean="0">
                <a:solidFill>
                  <a:srgbClr val="0000FF"/>
                </a:solidFill>
                <a:latin typeface="Courier New" pitchFamily="49" charset="0"/>
              </a:rPr>
              <a:t>let next = fun x -&gt; x + 1</a:t>
            </a:r>
            <a:endParaRPr lang="en-US" smtClean="0"/>
          </a:p>
          <a:p>
            <a:pPr eaLnBrk="1" hangingPunct="1"/>
            <a:endParaRPr lang="en-US" sz="2000" b="1" smtClean="0">
              <a:solidFill>
                <a:srgbClr val="0000FF"/>
              </a:solidFill>
              <a:latin typeface="Courier New" pitchFamily="49" charset="0"/>
            </a:endParaRPr>
          </a:p>
          <a:p>
            <a:pPr eaLnBrk="1" hangingPunct="1"/>
            <a:r>
              <a:rPr lang="en-US" sz="2000" b="1" smtClean="0">
                <a:solidFill>
                  <a:srgbClr val="0000FF"/>
                </a:solidFill>
                <a:latin typeface="Courier New" pitchFamily="49" charset="0"/>
              </a:rPr>
              <a:t>let plus (x, y) = x + y</a:t>
            </a:r>
            <a:endParaRPr lang="en-US" smtClean="0"/>
          </a:p>
          <a:p>
            <a:pPr lvl="1" eaLnBrk="1" hangingPunct="1"/>
            <a:r>
              <a:rPr lang="en-US" smtClean="0"/>
              <a:t>short for </a:t>
            </a:r>
            <a:r>
              <a:rPr lang="en-US" sz="2000" b="1" smtClean="0">
                <a:solidFill>
                  <a:srgbClr val="0000FF"/>
                </a:solidFill>
                <a:latin typeface="Courier New" pitchFamily="49" charset="0"/>
              </a:rPr>
              <a:t>let plus = fun (x, y) -&gt; x + y</a:t>
            </a:r>
            <a:endParaRPr lang="en-US" smtClean="0"/>
          </a:p>
          <a:p>
            <a:pPr lvl="1" eaLnBrk="1" hangingPunct="1"/>
            <a:r>
              <a:rPr lang="en-US" smtClean="0"/>
              <a:t>which is short for</a:t>
            </a:r>
          </a:p>
          <a:p>
            <a:pPr lvl="2" eaLnBrk="1" hangingPunct="1"/>
            <a:r>
              <a:rPr lang="en-US" b="1" smtClean="0">
                <a:solidFill>
                  <a:srgbClr val="0000FF"/>
                </a:solidFill>
                <a:latin typeface="Courier New" pitchFamily="49" charset="0"/>
              </a:rPr>
              <a:t>let plus = fun z -&gt;</a:t>
            </a:r>
          </a:p>
          <a:p>
            <a:pPr lvl="2" eaLnBrk="1" hangingPunct="1">
              <a:buFontTx/>
              <a:buNone/>
            </a:pPr>
            <a:r>
              <a:rPr lang="en-US" b="1" smtClean="0">
                <a:solidFill>
                  <a:srgbClr val="0000FF"/>
                </a:solidFill>
                <a:latin typeface="Courier New" pitchFamily="49" charset="0"/>
              </a:rPr>
              <a:t>         (match z with (x, y) -&gt; x + y)</a:t>
            </a:r>
          </a:p>
          <a:p>
            <a:pPr eaLnBrk="1" hangingPunct="1"/>
            <a:endParaRPr lang="en-US" sz="2000" b="1" smtClean="0">
              <a:solidFill>
                <a:srgbClr val="0000FF"/>
              </a:solidFill>
              <a:latin typeface="Courier New" pitchFamily="49" charset="0"/>
            </a:endParaRPr>
          </a:p>
          <a:p>
            <a:pPr eaLnBrk="1" hangingPunct="1"/>
            <a:r>
              <a:rPr lang="en-US" sz="2000" b="1" smtClean="0">
                <a:solidFill>
                  <a:srgbClr val="0000FF"/>
                </a:solidFill>
                <a:latin typeface="Courier New" pitchFamily="49" charset="0"/>
              </a:rPr>
              <a:t>let rec fact n =</a:t>
            </a:r>
          </a:p>
          <a:p>
            <a:pPr eaLnBrk="1" hangingPunct="1">
              <a:buFontTx/>
              <a:buNone/>
            </a:pPr>
            <a:r>
              <a:rPr lang="en-US" sz="2000" b="1" smtClean="0">
                <a:solidFill>
                  <a:srgbClr val="0000FF"/>
                </a:solidFill>
                <a:latin typeface="Courier New" pitchFamily="49" charset="0"/>
              </a:rPr>
              <a:t>       if n = 0 then 1 else n * fact (n-1)</a:t>
            </a:r>
            <a:endParaRPr lang="en-US" smtClean="0"/>
          </a:p>
          <a:p>
            <a:pPr lvl="1" eaLnBrk="1" hangingPunct="1"/>
            <a:r>
              <a:rPr lang="en-US" smtClean="0"/>
              <a:t>short for </a:t>
            </a:r>
            <a:r>
              <a:rPr lang="en-US" sz="2000" b="1" smtClean="0">
                <a:solidFill>
                  <a:srgbClr val="0000FF"/>
                </a:solidFill>
                <a:latin typeface="Courier New" pitchFamily="49" charset="0"/>
              </a:rPr>
              <a:t>let rec fact = fun n -&gt;</a:t>
            </a:r>
          </a:p>
          <a:p>
            <a:pPr lvl="1" eaLnBrk="1" hangingPunct="1">
              <a:buFontTx/>
              <a:buNone/>
            </a:pPr>
            <a:r>
              <a:rPr lang="en-US" sz="2000" b="1" smtClean="0">
                <a:solidFill>
                  <a:srgbClr val="0000FF"/>
                </a:solidFill>
                <a:latin typeface="Courier New" pitchFamily="49" charset="0"/>
              </a:rPr>
              <a:t>            (if n = 0 then 1 else n * fact (n-1))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5" name="Slide Number Placeholder 4"/>
          <p:cNvSpPr>
            <a:spLocks noGrp="1"/>
          </p:cNvSpPr>
          <p:nvPr>
            <p:ph type="sldNum" sz="quarter" idx="11"/>
          </p:nvPr>
        </p:nvSpPr>
        <p:spPr>
          <a:noFill/>
        </p:spPr>
        <p:txBody>
          <a:bodyPr/>
          <a:lstStyle/>
          <a:p>
            <a:fld id="{39EDFE17-1F55-42A3-BC3C-2CDD806B8F3A}" type="slidenum">
              <a:rPr lang="en-US" smtClean="0">
                <a:ea typeface="ＭＳ Ｐゴシック"/>
                <a:cs typeface="ＭＳ Ｐゴシック"/>
              </a:rPr>
              <a:pPr/>
              <a:t>7</a:t>
            </a:fld>
            <a:endParaRPr lang="en-US" smtClean="0">
              <a:ea typeface="ＭＳ Ｐゴシック"/>
              <a:cs typeface="ＭＳ Ｐゴシック"/>
            </a:endParaRPr>
          </a:p>
        </p:txBody>
      </p:sp>
      <p:sp>
        <p:nvSpPr>
          <p:cNvPr id="52226" name="Rectangle 2"/>
          <p:cNvSpPr>
            <a:spLocks noGrp="1" noChangeArrowheads="1"/>
          </p:cNvSpPr>
          <p:nvPr>
            <p:ph type="title"/>
          </p:nvPr>
        </p:nvSpPr>
        <p:spPr>
          <a:xfrm>
            <a:off x="152400" y="609600"/>
            <a:ext cx="8763000" cy="685800"/>
          </a:xfrm>
        </p:spPr>
        <p:txBody>
          <a:bodyPr/>
          <a:lstStyle/>
          <a:p>
            <a:pPr eaLnBrk="1" hangingPunct="1"/>
            <a:r>
              <a:rPr lang="en-US" sz="3200" smtClean="0"/>
              <a:t>More Higher-Order Functions- the fold Function</a:t>
            </a:r>
          </a:p>
        </p:txBody>
      </p:sp>
      <p:sp>
        <p:nvSpPr>
          <p:cNvPr id="151555" name="Rectangle 3"/>
          <p:cNvSpPr>
            <a:spLocks noGrp="1" noChangeArrowheads="1"/>
          </p:cNvSpPr>
          <p:nvPr>
            <p:ph type="body" idx="1"/>
          </p:nvPr>
        </p:nvSpPr>
        <p:spPr/>
        <p:txBody>
          <a:bodyPr/>
          <a:lstStyle/>
          <a:p>
            <a:pPr eaLnBrk="1" hangingPunct="1"/>
            <a:r>
              <a:rPr lang="en-US" smtClean="0"/>
              <a:t>A common pattern is to iterate through a list and apply a function to each element, keeping track  at the same time of the partial results computed so far</a:t>
            </a:r>
          </a:p>
          <a:p>
            <a:pPr eaLnBrk="1" hangingPunct="1"/>
            <a:endParaRPr lang="en-US" smtClean="0"/>
          </a:p>
          <a:p>
            <a:pPr eaLnBrk="1" hangingPunct="1"/>
            <a:endParaRPr lang="en-US" smtClean="0"/>
          </a:p>
          <a:p>
            <a:pPr lvl="1" eaLnBrk="1" hangingPunct="1">
              <a:spcBef>
                <a:spcPct val="50000"/>
              </a:spcBef>
            </a:pPr>
            <a:r>
              <a:rPr lang="en-US" b="1" smtClean="0">
                <a:solidFill>
                  <a:srgbClr val="0000FF"/>
                </a:solidFill>
                <a:latin typeface="Courier New" pitchFamily="49" charset="0"/>
              </a:rPr>
              <a:t>a</a:t>
            </a:r>
            <a:r>
              <a:rPr lang="en-US" smtClean="0"/>
              <a:t> = “accumulator”</a:t>
            </a:r>
          </a:p>
          <a:p>
            <a:pPr lvl="1" eaLnBrk="1" hangingPunct="1"/>
            <a:r>
              <a:rPr lang="en-US" smtClean="0"/>
              <a:t>this is usually called “fold left” to remind us that </a:t>
            </a:r>
            <a:r>
              <a:rPr lang="en-US" smtClean="0">
                <a:solidFill>
                  <a:srgbClr val="0000FF"/>
                </a:solidFill>
              </a:rPr>
              <a:t>f</a:t>
            </a:r>
            <a:r>
              <a:rPr lang="en-US" smtClean="0"/>
              <a:t> takes the accumulator as its first argument</a:t>
            </a:r>
          </a:p>
          <a:p>
            <a:pPr eaLnBrk="1" hangingPunct="1"/>
            <a:r>
              <a:rPr lang="en-US" smtClean="0"/>
              <a:t>What's the type of </a:t>
            </a:r>
            <a:r>
              <a:rPr lang="en-US" b="1" smtClean="0">
                <a:solidFill>
                  <a:srgbClr val="0000FF"/>
                </a:solidFill>
                <a:latin typeface="Courier New" pitchFamily="49" charset="0"/>
              </a:rPr>
              <a:t>fold</a:t>
            </a:r>
            <a:r>
              <a:rPr lang="en-US" smtClean="0"/>
              <a:t>?</a:t>
            </a:r>
          </a:p>
        </p:txBody>
      </p:sp>
      <p:sp>
        <p:nvSpPr>
          <p:cNvPr id="151557" name="Text Box 5"/>
          <p:cNvSpPr txBox="1">
            <a:spLocks noChangeArrowheads="1"/>
          </p:cNvSpPr>
          <p:nvPr/>
        </p:nvSpPr>
        <p:spPr bwMode="auto">
          <a:xfrm>
            <a:off x="1371600" y="3352800"/>
            <a:ext cx="7239000" cy="928688"/>
          </a:xfrm>
          <a:prstGeom prst="rect">
            <a:avLst/>
          </a:prstGeom>
          <a:noFill/>
          <a:ln w="12700">
            <a:solidFill>
              <a:schemeClr val="tx1"/>
            </a:solidFill>
            <a:miter lim="800000"/>
            <a:headEnd/>
            <a:tailEnd/>
          </a:ln>
        </p:spPr>
        <p:txBody>
          <a:bodyPr>
            <a:spAutoFit/>
          </a:bodyPr>
          <a:lstStyle/>
          <a:p>
            <a:pPr eaLnBrk="0" hangingPunct="0"/>
            <a:r>
              <a:rPr lang="en-US" sz="1800" b="1" dirty="0">
                <a:latin typeface="Courier New" pitchFamily="49" charset="0"/>
              </a:rPr>
              <a:t>let rec fold (f, a, l) = match l with</a:t>
            </a:r>
          </a:p>
          <a:p>
            <a:pPr eaLnBrk="0" hangingPunct="0"/>
            <a:r>
              <a:rPr lang="en-US" sz="1800" b="1" dirty="0">
                <a:latin typeface="Courier New" pitchFamily="49" charset="0"/>
              </a:rPr>
              <a:t>    [] -&gt; a</a:t>
            </a:r>
          </a:p>
          <a:p>
            <a:pPr eaLnBrk="0" hangingPunct="0"/>
            <a:r>
              <a:rPr lang="en-US" sz="1800" b="1" dirty="0">
                <a:latin typeface="Courier New" pitchFamily="49" charset="0"/>
              </a:rPr>
              <a:t>  | (h::t) -&gt; fold (f, f (a, h), 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15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1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Slide Number Placeholder 4"/>
          <p:cNvSpPr>
            <a:spLocks noGrp="1"/>
          </p:cNvSpPr>
          <p:nvPr>
            <p:ph type="sldNum" sz="quarter" idx="11"/>
          </p:nvPr>
        </p:nvSpPr>
        <p:spPr>
          <a:noFill/>
        </p:spPr>
        <p:txBody>
          <a:bodyPr/>
          <a:lstStyle/>
          <a:p>
            <a:fld id="{D498B32D-D008-4065-A82D-279B862B4B3B}" type="slidenum">
              <a:rPr lang="en-US" smtClean="0">
                <a:ea typeface="ＭＳ Ｐゴシック"/>
                <a:cs typeface="ＭＳ Ｐゴシック"/>
              </a:rPr>
              <a:pPr/>
              <a:t>8</a:t>
            </a:fld>
            <a:endParaRPr lang="en-US" smtClean="0">
              <a:ea typeface="ＭＳ Ｐゴシック"/>
              <a:cs typeface="ＭＳ Ｐゴシック"/>
            </a:endParaRPr>
          </a:p>
        </p:txBody>
      </p:sp>
      <p:sp>
        <p:nvSpPr>
          <p:cNvPr id="54274" name="Rectangle 2"/>
          <p:cNvSpPr>
            <a:spLocks noGrp="1" noChangeArrowheads="1"/>
          </p:cNvSpPr>
          <p:nvPr>
            <p:ph type="title"/>
          </p:nvPr>
        </p:nvSpPr>
        <p:spPr/>
        <p:txBody>
          <a:bodyPr/>
          <a:lstStyle/>
          <a:p>
            <a:pPr eaLnBrk="1" hangingPunct="1"/>
            <a:r>
              <a:rPr lang="en-US" smtClean="0"/>
              <a:t>Example</a:t>
            </a:r>
          </a:p>
        </p:txBody>
      </p:sp>
      <p:sp>
        <p:nvSpPr>
          <p:cNvPr id="164867" name="Rectangle 3"/>
          <p:cNvSpPr>
            <a:spLocks noGrp="1" noChangeArrowheads="1"/>
          </p:cNvSpPr>
          <p:nvPr>
            <p:ph type="body" idx="1"/>
          </p:nvPr>
        </p:nvSpPr>
        <p:spPr/>
        <p:txBody>
          <a:bodyPr/>
          <a:lstStyle/>
          <a:p>
            <a:pPr eaLnBrk="1" hangingPunct="1"/>
            <a:endParaRPr lang="en-US" smtClean="0"/>
          </a:p>
          <a:p>
            <a:pPr eaLnBrk="1" hangingPunct="1"/>
            <a:endParaRPr lang="en-US" smtClean="0"/>
          </a:p>
          <a:p>
            <a:pPr eaLnBrk="1" hangingPunct="1"/>
            <a:endParaRPr lang="en-US" smtClean="0"/>
          </a:p>
          <a:p>
            <a:pPr lvl="1" eaLnBrk="1" hangingPunct="1">
              <a:buFontTx/>
              <a:buNone/>
            </a:pPr>
            <a:r>
              <a:rPr lang="en-US" sz="2000" b="1" smtClean="0">
                <a:solidFill>
                  <a:srgbClr val="0000FF"/>
                </a:solidFill>
                <a:latin typeface="Courier New" pitchFamily="49" charset="0"/>
              </a:rPr>
              <a:t>let add (a, x) = a + x</a:t>
            </a:r>
            <a:endParaRPr lang="en-US" sz="2000" smtClean="0"/>
          </a:p>
          <a:p>
            <a:pPr lvl="1" eaLnBrk="1" hangingPunct="1">
              <a:buFontTx/>
              <a:buNone/>
            </a:pPr>
            <a:r>
              <a:rPr lang="en-US" sz="2000" b="1" smtClean="0">
                <a:solidFill>
                  <a:srgbClr val="0000FF"/>
                </a:solidFill>
                <a:latin typeface="Courier New" pitchFamily="49" charset="0"/>
              </a:rPr>
              <a:t>fold (add, 0, [1; 2; 3; 4]) →</a:t>
            </a:r>
          </a:p>
          <a:p>
            <a:pPr lvl="1" eaLnBrk="1" hangingPunct="1">
              <a:buFontTx/>
              <a:buNone/>
            </a:pPr>
            <a:r>
              <a:rPr lang="en-US" sz="2000" b="1" smtClean="0">
                <a:solidFill>
                  <a:srgbClr val="0000FF"/>
                </a:solidFill>
                <a:latin typeface="Courier New" pitchFamily="49" charset="0"/>
              </a:rPr>
              <a:t>fold (add, 1, [2; 3; 4]) →</a:t>
            </a:r>
          </a:p>
          <a:p>
            <a:pPr lvl="1" eaLnBrk="1" hangingPunct="1">
              <a:buFontTx/>
              <a:buNone/>
            </a:pPr>
            <a:r>
              <a:rPr lang="en-US" sz="2000" b="1" smtClean="0">
                <a:solidFill>
                  <a:srgbClr val="0000FF"/>
                </a:solidFill>
                <a:latin typeface="Courier New" pitchFamily="49" charset="0"/>
              </a:rPr>
              <a:t>fold (add, 3, [3; 4]) →</a:t>
            </a:r>
          </a:p>
          <a:p>
            <a:pPr lvl="1" eaLnBrk="1" hangingPunct="1">
              <a:buFontTx/>
              <a:buNone/>
            </a:pPr>
            <a:r>
              <a:rPr lang="en-US" sz="2000" b="1" smtClean="0">
                <a:solidFill>
                  <a:srgbClr val="0000FF"/>
                </a:solidFill>
                <a:latin typeface="Courier New" pitchFamily="49" charset="0"/>
              </a:rPr>
              <a:t>fold (add, 6, [4]) →</a:t>
            </a:r>
          </a:p>
          <a:p>
            <a:pPr lvl="1" eaLnBrk="1" hangingPunct="1">
              <a:buFontTx/>
              <a:buNone/>
            </a:pPr>
            <a:r>
              <a:rPr lang="en-US" sz="2000" b="1" smtClean="0">
                <a:solidFill>
                  <a:srgbClr val="0000FF"/>
                </a:solidFill>
                <a:latin typeface="Courier New" pitchFamily="49" charset="0"/>
              </a:rPr>
              <a:t>fold (add, 10, []) →</a:t>
            </a:r>
          </a:p>
          <a:p>
            <a:pPr lvl="1" eaLnBrk="1" hangingPunct="1">
              <a:buFontTx/>
              <a:buNone/>
            </a:pPr>
            <a:r>
              <a:rPr lang="en-US" sz="2000" b="1" smtClean="0">
                <a:solidFill>
                  <a:srgbClr val="0000FF"/>
                </a:solidFill>
                <a:latin typeface="Courier New" pitchFamily="49" charset="0"/>
              </a:rPr>
              <a:t>10</a:t>
            </a:r>
          </a:p>
          <a:p>
            <a:pPr lvl="1" eaLnBrk="1" hangingPunct="1">
              <a:buFontTx/>
              <a:buNone/>
            </a:pPr>
            <a:endParaRPr lang="en-US" sz="2000" b="1" smtClean="0">
              <a:solidFill>
                <a:srgbClr val="0000FF"/>
              </a:solidFill>
              <a:latin typeface="Courier New" pitchFamily="49" charset="0"/>
            </a:endParaRPr>
          </a:p>
          <a:p>
            <a:pPr lvl="1" eaLnBrk="1" hangingPunct="1">
              <a:buFontTx/>
              <a:buNone/>
            </a:pPr>
            <a:r>
              <a:rPr lang="en-US" smtClean="0"/>
              <a:t>We just built the</a:t>
            </a:r>
            <a:r>
              <a:rPr lang="en-US" sz="2000" b="1" smtClean="0">
                <a:solidFill>
                  <a:srgbClr val="0000FF"/>
                </a:solidFill>
                <a:latin typeface="Courier New" pitchFamily="49" charset="0"/>
              </a:rPr>
              <a:t> sum</a:t>
            </a:r>
            <a:r>
              <a:rPr lang="en-US" smtClean="0">
                <a:solidFill>
                  <a:srgbClr val="0000FF"/>
                </a:solidFill>
              </a:rPr>
              <a:t> </a:t>
            </a:r>
            <a:r>
              <a:rPr lang="en-US" smtClean="0"/>
              <a:t>function!</a:t>
            </a:r>
            <a:endParaRPr lang="en-US" sz="2000" b="1" smtClean="0">
              <a:solidFill>
                <a:srgbClr val="0000FF"/>
              </a:solidFill>
              <a:latin typeface="Courier New" pitchFamily="49" charset="0"/>
            </a:endParaRPr>
          </a:p>
        </p:txBody>
      </p:sp>
      <p:sp>
        <p:nvSpPr>
          <p:cNvPr id="54276" name="Text Box 4"/>
          <p:cNvSpPr txBox="1">
            <a:spLocks noChangeArrowheads="1"/>
          </p:cNvSpPr>
          <p:nvPr/>
        </p:nvSpPr>
        <p:spPr bwMode="auto">
          <a:xfrm>
            <a:off x="1752600" y="1524000"/>
            <a:ext cx="6096000" cy="92868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rec fold (f, a, l) = match l with</a:t>
            </a:r>
          </a:p>
          <a:p>
            <a:pPr eaLnBrk="0" hangingPunct="0"/>
            <a:r>
              <a:rPr lang="en-US" sz="1800" b="1">
                <a:latin typeface="Courier New" pitchFamily="49" charset="0"/>
              </a:rPr>
              <a:t>    [] -&gt; a</a:t>
            </a:r>
          </a:p>
          <a:p>
            <a:pPr eaLnBrk="0" hangingPunct="0"/>
            <a:r>
              <a:rPr lang="en-US" sz="1800" b="1">
                <a:latin typeface="Courier New" pitchFamily="49" charset="0"/>
              </a:rPr>
              <a:t>  | (h::t) -&gt; fold (f, f (a, h), 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86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86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486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486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486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486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486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48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Slide Number Placeholder 4"/>
          <p:cNvSpPr>
            <a:spLocks noGrp="1"/>
          </p:cNvSpPr>
          <p:nvPr>
            <p:ph type="sldNum" sz="quarter" idx="11"/>
          </p:nvPr>
        </p:nvSpPr>
        <p:spPr>
          <a:noFill/>
        </p:spPr>
        <p:txBody>
          <a:bodyPr/>
          <a:lstStyle/>
          <a:p>
            <a:fld id="{D0A4C55B-1B94-44DD-97A4-62F6A80BD1E6}" type="slidenum">
              <a:rPr lang="en-US" smtClean="0">
                <a:ea typeface="ＭＳ Ｐゴシック"/>
                <a:cs typeface="ＭＳ Ｐゴシック"/>
              </a:rPr>
              <a:pPr/>
              <a:t>9</a:t>
            </a:fld>
            <a:endParaRPr lang="en-US" smtClean="0">
              <a:ea typeface="ＭＳ Ｐゴシック"/>
              <a:cs typeface="ＭＳ Ｐゴシック"/>
            </a:endParaRPr>
          </a:p>
        </p:txBody>
      </p:sp>
      <p:sp>
        <p:nvSpPr>
          <p:cNvPr id="56322" name="Rectangle 2"/>
          <p:cNvSpPr>
            <a:spLocks noGrp="1" noChangeArrowheads="1"/>
          </p:cNvSpPr>
          <p:nvPr>
            <p:ph type="title"/>
          </p:nvPr>
        </p:nvSpPr>
        <p:spPr/>
        <p:txBody>
          <a:bodyPr/>
          <a:lstStyle/>
          <a:p>
            <a:pPr eaLnBrk="1" hangingPunct="1"/>
            <a:r>
              <a:rPr lang="en-US" smtClean="0"/>
              <a:t>Another Example</a:t>
            </a:r>
          </a:p>
        </p:txBody>
      </p:sp>
      <p:sp>
        <p:nvSpPr>
          <p:cNvPr id="166915" name="Rectangle 3"/>
          <p:cNvSpPr>
            <a:spLocks noGrp="1" noChangeArrowheads="1"/>
          </p:cNvSpPr>
          <p:nvPr>
            <p:ph type="body" idx="1"/>
          </p:nvPr>
        </p:nvSpPr>
        <p:spPr/>
        <p:txBody>
          <a:bodyPr/>
          <a:lstStyle/>
          <a:p>
            <a:pPr eaLnBrk="1" hangingPunct="1"/>
            <a:endParaRPr lang="en-US" smtClean="0"/>
          </a:p>
          <a:p>
            <a:pPr eaLnBrk="1" hangingPunct="1"/>
            <a:endParaRPr lang="en-US" smtClean="0"/>
          </a:p>
          <a:p>
            <a:pPr eaLnBrk="1" hangingPunct="1"/>
            <a:endParaRPr lang="en-US" smtClean="0"/>
          </a:p>
          <a:p>
            <a:pPr lvl="1" eaLnBrk="1" hangingPunct="1">
              <a:buFontTx/>
              <a:buNone/>
            </a:pPr>
            <a:r>
              <a:rPr lang="en-US" sz="2000" b="1" smtClean="0">
                <a:solidFill>
                  <a:srgbClr val="0000FF"/>
                </a:solidFill>
                <a:latin typeface="Courier New" pitchFamily="49" charset="0"/>
              </a:rPr>
              <a:t>let next (a, _) = a + 1</a:t>
            </a:r>
            <a:endParaRPr lang="en-US" sz="2000" smtClean="0"/>
          </a:p>
          <a:p>
            <a:pPr lvl="1" eaLnBrk="1" hangingPunct="1">
              <a:buFontTx/>
              <a:buNone/>
            </a:pPr>
            <a:r>
              <a:rPr lang="en-US" sz="2000" b="1" smtClean="0">
                <a:solidFill>
                  <a:srgbClr val="0000FF"/>
                </a:solidFill>
                <a:latin typeface="Courier New" pitchFamily="49" charset="0"/>
              </a:rPr>
              <a:t>fold (next, 0, [2; 3; 4; 5]) →</a:t>
            </a:r>
          </a:p>
          <a:p>
            <a:pPr lvl="1" eaLnBrk="1" hangingPunct="1">
              <a:buFontTx/>
              <a:buNone/>
            </a:pPr>
            <a:r>
              <a:rPr lang="en-US" sz="2000" b="1" smtClean="0">
                <a:solidFill>
                  <a:srgbClr val="0000FF"/>
                </a:solidFill>
                <a:latin typeface="Courier New" pitchFamily="49" charset="0"/>
              </a:rPr>
              <a:t>fold (next, 1, [3; 4; 5]) →</a:t>
            </a:r>
          </a:p>
          <a:p>
            <a:pPr lvl="1" eaLnBrk="1" hangingPunct="1">
              <a:buFontTx/>
              <a:buNone/>
            </a:pPr>
            <a:r>
              <a:rPr lang="en-US" sz="2000" b="1" smtClean="0">
                <a:solidFill>
                  <a:srgbClr val="0000FF"/>
                </a:solidFill>
                <a:latin typeface="Courier New" pitchFamily="49" charset="0"/>
              </a:rPr>
              <a:t>fold (next, 2, [4; 5]) →</a:t>
            </a:r>
          </a:p>
          <a:p>
            <a:pPr lvl="1" eaLnBrk="1" hangingPunct="1">
              <a:buFontTx/>
              <a:buNone/>
            </a:pPr>
            <a:r>
              <a:rPr lang="en-US" sz="2000" b="1" smtClean="0">
                <a:solidFill>
                  <a:srgbClr val="0000FF"/>
                </a:solidFill>
                <a:latin typeface="Courier New" pitchFamily="49" charset="0"/>
              </a:rPr>
              <a:t>fold (next, 3, [5]) →</a:t>
            </a:r>
          </a:p>
          <a:p>
            <a:pPr lvl="1" eaLnBrk="1" hangingPunct="1">
              <a:buFontTx/>
              <a:buNone/>
            </a:pPr>
            <a:r>
              <a:rPr lang="en-US" sz="2000" b="1" smtClean="0">
                <a:solidFill>
                  <a:srgbClr val="0000FF"/>
                </a:solidFill>
                <a:latin typeface="Courier New" pitchFamily="49" charset="0"/>
              </a:rPr>
              <a:t>fold (next, 4, []) →</a:t>
            </a:r>
          </a:p>
          <a:p>
            <a:pPr lvl="1" eaLnBrk="1" hangingPunct="1">
              <a:buFontTx/>
              <a:buNone/>
            </a:pPr>
            <a:r>
              <a:rPr lang="en-US" sz="2000" b="1" smtClean="0">
                <a:solidFill>
                  <a:srgbClr val="0000FF"/>
                </a:solidFill>
                <a:latin typeface="Courier New" pitchFamily="49" charset="0"/>
              </a:rPr>
              <a:t>4</a:t>
            </a:r>
          </a:p>
          <a:p>
            <a:pPr lvl="1" eaLnBrk="1" hangingPunct="1">
              <a:buFontTx/>
              <a:buNone/>
            </a:pPr>
            <a:endParaRPr lang="en-US" sz="2000" b="1" smtClean="0">
              <a:solidFill>
                <a:srgbClr val="0000FF"/>
              </a:solidFill>
              <a:latin typeface="Courier New" pitchFamily="49" charset="0"/>
            </a:endParaRPr>
          </a:p>
          <a:p>
            <a:pPr lvl="1" eaLnBrk="1" hangingPunct="1">
              <a:buFontTx/>
              <a:buNone/>
            </a:pPr>
            <a:r>
              <a:rPr lang="en-US" smtClean="0"/>
              <a:t>We just built the</a:t>
            </a:r>
            <a:r>
              <a:rPr lang="en-US" sz="2000" b="1" smtClean="0">
                <a:solidFill>
                  <a:srgbClr val="0000FF"/>
                </a:solidFill>
                <a:latin typeface="Courier New" pitchFamily="49" charset="0"/>
              </a:rPr>
              <a:t> length</a:t>
            </a:r>
            <a:r>
              <a:rPr lang="en-US" smtClean="0">
                <a:solidFill>
                  <a:srgbClr val="0000FF"/>
                </a:solidFill>
              </a:rPr>
              <a:t> </a:t>
            </a:r>
            <a:r>
              <a:rPr lang="en-US" smtClean="0"/>
              <a:t>function!</a:t>
            </a:r>
            <a:endParaRPr lang="en-US" sz="2000" b="1" smtClean="0">
              <a:solidFill>
                <a:srgbClr val="0000FF"/>
              </a:solidFill>
              <a:latin typeface="Courier New" pitchFamily="49" charset="0"/>
            </a:endParaRPr>
          </a:p>
        </p:txBody>
      </p:sp>
      <p:sp>
        <p:nvSpPr>
          <p:cNvPr id="56324" name="Text Box 4"/>
          <p:cNvSpPr txBox="1">
            <a:spLocks noChangeArrowheads="1"/>
          </p:cNvSpPr>
          <p:nvPr/>
        </p:nvSpPr>
        <p:spPr bwMode="auto">
          <a:xfrm>
            <a:off x="1752600" y="1524000"/>
            <a:ext cx="6096000" cy="928688"/>
          </a:xfrm>
          <a:prstGeom prst="rect">
            <a:avLst/>
          </a:prstGeom>
          <a:noFill/>
          <a:ln w="12700">
            <a:solidFill>
              <a:schemeClr val="tx1"/>
            </a:solidFill>
            <a:miter lim="800000"/>
            <a:headEnd/>
            <a:tailEnd/>
          </a:ln>
        </p:spPr>
        <p:txBody>
          <a:bodyPr>
            <a:spAutoFit/>
          </a:bodyPr>
          <a:lstStyle/>
          <a:p>
            <a:pPr eaLnBrk="0" hangingPunct="0"/>
            <a:r>
              <a:rPr lang="en-US" sz="1800" b="1">
                <a:latin typeface="Courier New" pitchFamily="49" charset="0"/>
              </a:rPr>
              <a:t>let rec fold (f, a, l) = match l with</a:t>
            </a:r>
          </a:p>
          <a:p>
            <a:pPr eaLnBrk="0" hangingPunct="0"/>
            <a:r>
              <a:rPr lang="en-US" sz="1800" b="1">
                <a:latin typeface="Courier New" pitchFamily="49" charset="0"/>
              </a:rPr>
              <a:t>    [] -&gt; a</a:t>
            </a:r>
          </a:p>
          <a:p>
            <a:pPr eaLnBrk="0" hangingPunct="0"/>
            <a:r>
              <a:rPr lang="en-US" sz="1800" b="1">
                <a:latin typeface="Courier New" pitchFamily="49" charset="0"/>
              </a:rPr>
              <a:t>  | (h::t) -&gt; fold (f, f (a, h), 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9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91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91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69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691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691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691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69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34447</TotalTime>
  <Words>6620</Words>
  <Application>Microsoft Office PowerPoint</Application>
  <PresentationFormat>On-screen Show (4:3)</PresentationFormat>
  <Paragraphs>951</Paragraphs>
  <Slides>54</Slides>
  <Notes>54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Blank Presentation</vt:lpstr>
      <vt:lpstr>CMSC 330:  Organization of Programming Languages</vt:lpstr>
      <vt:lpstr>The map Function</vt:lpstr>
      <vt:lpstr>Anonymous Functions</vt:lpstr>
      <vt:lpstr>Pattern Matching with fun</vt:lpstr>
      <vt:lpstr>All Functions Are Anonymous</vt:lpstr>
      <vt:lpstr>Examples</vt:lpstr>
      <vt:lpstr>More Higher-Order Functions- the fold Function</vt:lpstr>
      <vt:lpstr>Example</vt:lpstr>
      <vt:lpstr>Another Example</vt:lpstr>
      <vt:lpstr>Using fold to Build rev</vt:lpstr>
      <vt:lpstr>The Call Stack in C/Java/etc.</vt:lpstr>
      <vt:lpstr>Nested Functions</vt:lpstr>
      <vt:lpstr>Nested Functions (cont’d)</vt:lpstr>
      <vt:lpstr>How About This?</vt:lpstr>
      <vt:lpstr>Consider the Call Stack Again</vt:lpstr>
      <vt:lpstr>Static Scoping</vt:lpstr>
      <vt:lpstr>Returned Functions</vt:lpstr>
      <vt:lpstr>Environments and Closures</vt:lpstr>
      <vt:lpstr>Example</vt:lpstr>
      <vt:lpstr>Another Example</vt:lpstr>
      <vt:lpstr>Yet Another Example</vt:lpstr>
      <vt:lpstr>Still Another Example</vt:lpstr>
      <vt:lpstr>Currying</vt:lpstr>
      <vt:lpstr>Curried Functions in OCaml</vt:lpstr>
      <vt:lpstr>Curried Functions in OCaml (cont’d)</vt:lpstr>
      <vt:lpstr>Another Example of Currying</vt:lpstr>
      <vt:lpstr>Currying and the map Function</vt:lpstr>
      <vt:lpstr>Currying and the fold Function</vt:lpstr>
      <vt:lpstr>Another Convention</vt:lpstr>
      <vt:lpstr>Another Convention (cont’d)</vt:lpstr>
      <vt:lpstr>Currying is Standard in OCaml</vt:lpstr>
      <vt:lpstr>Higher-Order Functions in C</vt:lpstr>
      <vt:lpstr>Higher-Order Functions in Ruby</vt:lpstr>
      <vt:lpstr>Higher-Order Functions in Java/C++</vt:lpstr>
      <vt:lpstr>Modules</vt:lpstr>
      <vt:lpstr>Creating a Module</vt:lpstr>
      <vt:lpstr>Modularity and Abstraction</vt:lpstr>
      <vt:lpstr>Module Signatures</vt:lpstr>
      <vt:lpstr>Module Signatures (cont’d)</vt:lpstr>
      <vt:lpstr>Abstract Types in Signatures</vt:lpstr>
      <vt:lpstr>Abstract Types in Signatures</vt:lpstr>
      <vt:lpstr>.ml and .mli files</vt:lpstr>
      <vt:lpstr>Example</vt:lpstr>
      <vt:lpstr>Functors</vt:lpstr>
      <vt:lpstr>So Far, only Functional Programming</vt:lpstr>
      <vt:lpstr>Imperative OCaml</vt:lpstr>
      <vt:lpstr>Comparison to lvalues and rvalues</vt:lpstr>
      <vt:lpstr>Lvalues and rvalues (cont’d)</vt:lpstr>
      <vt:lpstr>Comparison to OCaml</vt:lpstr>
      <vt:lpstr>Capturing a ref in a Closure</vt:lpstr>
      <vt:lpstr>Semicolon Revisited; Side Effects</vt:lpstr>
      <vt:lpstr>Grouping with begin...end</vt:lpstr>
      <vt:lpstr>The Trade-Off of Side Effects</vt:lpstr>
      <vt:lpstr>OCaml Language Choices</vt:lpstr>
    </vt:vector>
  </TitlesOfParts>
  <Company>J 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F</dc:creator>
  <cp:lastModifiedBy>Larry Herman</cp:lastModifiedBy>
  <cp:revision>408</cp:revision>
  <cp:lastPrinted>2012-10-09T17:19:47Z</cp:lastPrinted>
  <dcterms:created xsi:type="dcterms:W3CDTF">2005-08-02T15:09:14Z</dcterms:created>
  <dcterms:modified xsi:type="dcterms:W3CDTF">2012-10-16T20:44:36Z</dcterms:modified>
</cp:coreProperties>
</file>