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62" r:id="rId5"/>
    <p:sldId id="318" r:id="rId6"/>
    <p:sldId id="261" r:id="rId7"/>
    <p:sldId id="263" r:id="rId8"/>
    <p:sldId id="264" r:id="rId9"/>
    <p:sldId id="266" r:id="rId10"/>
    <p:sldId id="267" r:id="rId11"/>
    <p:sldId id="268" r:id="rId12"/>
    <p:sldId id="269" r:id="rId13"/>
    <p:sldId id="270" r:id="rId14"/>
    <p:sldId id="319" r:id="rId15"/>
    <p:sldId id="271" r:id="rId16"/>
    <p:sldId id="272" r:id="rId17"/>
    <p:sldId id="273" r:id="rId18"/>
    <p:sldId id="274" r:id="rId19"/>
    <p:sldId id="276" r:id="rId20"/>
    <p:sldId id="277" r:id="rId21"/>
    <p:sldId id="278" r:id="rId22"/>
    <p:sldId id="279" r:id="rId23"/>
    <p:sldId id="313"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800080"/>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81958" autoAdjust="0"/>
  </p:normalViewPr>
  <p:slideViewPr>
    <p:cSldViewPr>
      <p:cViewPr varScale="1">
        <p:scale>
          <a:sx n="68" d="100"/>
          <a:sy n="68" d="100"/>
        </p:scale>
        <p:origin x="-20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9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defTabSz="966788" eaLnBrk="0" hangingPunct="0">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algn="r" defTabSz="966788" eaLnBrk="0" hangingPunct="0">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defTabSz="966788" eaLnBrk="0" hangingPunct="0">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algn="r" defTabSz="966788" eaLnBrk="0" hangingPunct="0">
              <a:defRPr sz="1200"/>
            </a:lvl1pPr>
          </a:lstStyle>
          <a:p>
            <a:pPr>
              <a:defRPr/>
            </a:pPr>
            <a:fld id="{4C0C9607-7658-4F42-8B5E-8FE37FB7ECC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defTabSz="966788" eaLnBrk="0" hangingPunct="0">
              <a:defRPr sz="1200"/>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algn="r" defTabSz="966788" eaLnBrk="0" hangingPunct="0">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defTabSz="966788" eaLnBrk="0" hangingPunct="0">
              <a:defRPr sz="1200"/>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algn="r" defTabSz="966788" eaLnBrk="0" hangingPunct="0">
              <a:defRPr sz="1200"/>
            </a:lvl1pPr>
          </a:lstStyle>
          <a:p>
            <a:pPr>
              <a:defRPr/>
            </a:pPr>
            <a:fld id="{5F7769F0-AAD5-4467-820B-E06CDB3BA05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67B031A9-903F-481E-B3F8-B03169D86FA2}"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18FB9EE3-AD87-42E3-923B-A2DFAC1BF813}" type="slidenum">
              <a:rPr lang="en-US" smtClean="0"/>
              <a:pPr/>
              <a:t>10</a:t>
            </a:fld>
            <a:endParaRPr lang="en-US"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06C57E8-3DF5-4C92-8E3B-D38F78091ED0}" type="slidenum">
              <a:rPr lang="en-US" smtClean="0"/>
              <a:pPr/>
              <a:t>11</a:t>
            </a:fld>
            <a:endParaRPr lang="en-US"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smtClean="0">
                <a:solidFill>
                  <a:srgbClr val="0000FF"/>
                </a:solidFill>
              </a:rPr>
              <a:t>a*b*c*</a:t>
            </a:r>
          </a:p>
          <a:p>
            <a:pPr eaLnBrk="1" hangingPunct="1"/>
            <a:endParaRPr lang="en-US" smtClean="0">
              <a:solidFill>
                <a:srgbClr val="0000FF"/>
              </a:solidFill>
            </a:endParaRPr>
          </a:p>
          <a:p>
            <a:pPr eaLnBrk="1" hangingPunct="1"/>
            <a:r>
              <a:rPr lang="en-US" smtClean="0">
                <a:solidFill>
                  <a:srgbClr val="0000FF"/>
                </a:solidFill>
              </a:rPr>
              <a:t>This language and this grammar aren't like the arithmetic expression grammar, which we said generated a language which no regular expression, no NFA, and no DFA could ever describe.  Here the grammar generates a language which could be described using an r.e.</a:t>
            </a:r>
          </a:p>
          <a:p>
            <a:pPr eaLnBrk="1" hangingPunct="1"/>
            <a:endParaRPr lang="en-US" smtClean="0">
              <a:solidFill>
                <a:srgbClr val="0000FF"/>
              </a:solidFill>
            </a:endParaRPr>
          </a:p>
          <a:p>
            <a:pPr eaLnBrk="1" hangingPunct="1"/>
            <a:r>
              <a:rPr lang="en-US" smtClean="0">
                <a:solidFill>
                  <a:srgbClr val="0000FF"/>
                </a:solidFill>
              </a:rPr>
              <a:t>Show a derivation of the same string (such as bcc) in both grammars.  Note there's more than one way to do it in the second grammar, but only one way in the first grammar.</a:t>
            </a:r>
          </a:p>
          <a:p>
            <a:pPr eaLnBrk="1" hangingPunct="1"/>
            <a:endParaRPr lang="en-US" smtClean="0">
              <a:solidFill>
                <a:srgbClr val="0000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A40DB6E-9374-4E3B-A14D-B5BB8031B030}" type="slidenum">
              <a:rPr lang="en-US" smtClean="0"/>
              <a:pPr/>
              <a:t>12</a:t>
            </a:fld>
            <a:endParaRPr lang="en-US" smtClean="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smtClean="0"/>
              <a:t>The order productions are applied in a derivation is unimportant, but what is important it what's replaced by what.</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F6A5229B-09EF-483A-B562-2C81DEF0ED4D}" type="slidenum">
              <a:rPr lang="en-US" smtClean="0"/>
              <a:pPr/>
              <a:t>13</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44E382B-B8C0-4AA7-8D42-3621D1FE0CC1}" type="slidenum">
              <a:rPr lang="en-US" smtClean="0"/>
              <a:pPr/>
              <a:t>14</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5B785794-2B65-4EB3-9A33-12FC39E38487}" type="slidenum">
              <a:rPr lang="en-US" smtClean="0"/>
              <a:pPr/>
              <a:t>15</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FF30C611-A5E2-4C27-A084-1C2EF9E72025}" type="slidenum">
              <a:rPr lang="en-US" smtClean="0"/>
              <a:pPr/>
              <a:t>16</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smtClean="0"/>
              <a:t>Also there's a non-leftmost and a non-rightmost derivation.</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E49E5850-C7D5-494E-8161-83B851CD4109}" type="slidenum">
              <a:rPr lang="en-US" smtClean="0"/>
              <a:pPr/>
              <a:t>17</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mtClean="0"/>
              <a:t>Ambiguity means there's more than one way to parse a string.</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0862383-1C18-4152-B4BE-6BBA667DA177}" type="slidenum">
              <a:rPr lang="en-US" smtClean="0"/>
              <a:pPr/>
              <a:t>18</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en-US" smtClean="0"/>
              <a:t>In any derivations created using the first one, all sentential forms will only have one nonterminal since there's only one nonterminal in each production.</a:t>
            </a:r>
          </a:p>
          <a:p>
            <a:pPr eaLnBrk="1" hangingPunct="1"/>
            <a:endParaRPr lang="en-US" smtClean="0"/>
          </a:p>
          <a:p>
            <a:pPr eaLnBrk="1" hangingPunct="1"/>
            <a:r>
              <a:rPr lang="en-US" smtClean="0"/>
              <a:t>In the second one it's easy to see whether it's ambiguous by just writing it without repeated productions.  Duplicating a production doesn't  change the shape of the parse tree.  The set of productions is a set, and there's no notion of duplicate elements in a set.</a:t>
            </a:r>
          </a:p>
          <a:p>
            <a:pPr eaLnBrk="1" hangingPunct="1"/>
            <a:endParaRPr lang="en-US" smtClean="0"/>
          </a:p>
          <a:p>
            <a:pPr eaLnBrk="1" hangingPunct="1"/>
            <a:r>
              <a:rPr lang="en-US" smtClean="0"/>
              <a:t>So neither one is ambiguous.</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E6A4A04F-C069-4105-8702-8F6EC0F6805D}" type="slidenum">
              <a:rPr lang="en-US" smtClean="0"/>
              <a:pPr/>
              <a:t>19</a:t>
            </a:fld>
            <a:endParaRPr lang="en-US"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en-US" smtClean="0"/>
              <a:t>The first one is both leftmost and rightmost.</a:t>
            </a:r>
          </a:p>
          <a:p>
            <a:pPr eaLnBrk="1" hangingPunct="1"/>
            <a:endParaRPr lang="en-US" smtClean="0"/>
          </a:p>
          <a:p>
            <a:pPr eaLnBrk="1" hangingPunct="1"/>
            <a:r>
              <a:rPr lang="en-US" smtClean="0"/>
              <a:t>The second one is neither leftmost nor rightmost.  A derivation doesn't have to be leftmost or rightmost.</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38E66C5B-AE03-4701-87B5-F62932B03BAF}" type="slidenum">
              <a:rPr lang="en-US" smtClean="0"/>
              <a:pPr/>
              <a:t>2</a:t>
            </a:fld>
            <a:endParaRPr lang="en-US"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r>
              <a:rPr lang="en-US" smtClean="0"/>
              <a:t>Programs have lots of nested entities, which regular languages can't describe.</a:t>
            </a:r>
          </a:p>
          <a:p>
            <a:pPr eaLnBrk="1" hangingPunct="1"/>
            <a:endParaRPr lang="en-US" smtClean="0"/>
          </a:p>
          <a:p>
            <a:pPr eaLnBrk="1" hangingPunct="1"/>
            <a:r>
              <a:rPr lang="en-US" smtClean="0"/>
              <a:t>Why do we want to be able to describe programming languages precisely?  Because informal techniques are imprecise, and because we need formal techniques to be able to write programs which can read and understand and process programs, such as compilers, program testing systems, etc.</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394748BF-051B-45DF-A8C1-66B8A2B77CAB}" type="slidenum">
              <a:rPr lang="en-US" smtClean="0"/>
              <a:pPr/>
              <a:t>20</a:t>
            </a:fld>
            <a:endParaRPr lang="en-US" smtClean="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smtClean="0"/>
              <a:t>The first two rules are similar to the r.e. operations * and +.</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65589F3-DA89-43D8-8B79-AB044E275541}" type="slidenum">
              <a:rPr lang="en-US" smtClean="0"/>
              <a:pPr/>
              <a:t>21</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smtClean="0"/>
              <a:t>Languages have all sorts of balancing properties.</a:t>
            </a:r>
          </a:p>
          <a:p>
            <a:pPr eaLnBrk="1" hangingPunct="1"/>
            <a:endParaRPr lang="en-US" smtClean="0"/>
          </a:p>
          <a:p>
            <a:pPr eaLnBrk="1" hangingPunct="1"/>
            <a:r>
              <a:rPr lang="en-US" smtClean="0"/>
              <a:t>Note that this first grammar is extremely small but already can generate a language which no r.e., DFA, or NFA can recognize or describe.</a:t>
            </a:r>
          </a:p>
          <a:p>
            <a:pPr eaLnBrk="1" hangingPunct="1"/>
            <a:endParaRPr lang="en-US" smtClean="0"/>
          </a:p>
          <a:p>
            <a:pPr eaLnBrk="1" hangingPunct="1"/>
            <a:r>
              <a:rPr lang="en-US" smtClean="0"/>
              <a:t>Note the different base (nonrecursive) case in the second example, due to the fact that </a:t>
            </a:r>
            <a:r>
              <a:rPr lang="en-US" smtClean="0">
                <a:solidFill>
                  <a:srgbClr val="0000FF"/>
                </a:solidFill>
              </a:rPr>
              <a:t>n ≥ 1, compared to n ≥ 0 in the prior example.</a:t>
            </a:r>
          </a:p>
          <a:p>
            <a:pPr eaLnBrk="1" hangingPunct="1"/>
            <a:endParaRPr lang="en-US" smtClean="0">
              <a:solidFill>
                <a:srgbClr val="0000F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0F584222-7D4D-417A-AEB7-6B8D34870F3C}" type="slidenum">
              <a:rPr lang="en-US" smtClean="0"/>
              <a:pPr/>
              <a:t>22</a:t>
            </a:fld>
            <a:endParaRPr lang="en-US" smtClean="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mtClean="0"/>
              <a:t>The third one is wrong (does it generate every valid string?).  Yes, it generates every valid string, but it generates invalid strings.</a:t>
            </a:r>
          </a:p>
          <a:p>
            <a:pPr eaLnBrk="1" hangingPunct="1"/>
            <a:endParaRPr lang="en-US" smtClean="0"/>
          </a:p>
          <a:p>
            <a:pPr eaLnBrk="1" hangingPunct="1"/>
            <a:r>
              <a:rPr lang="en-US" smtClean="0"/>
              <a:t>Show an example of the third one generating an invalid string, like ababbbb.</a:t>
            </a:r>
          </a:p>
          <a:p>
            <a:pPr eaLnBrk="1" hangingPunct="1"/>
            <a:endParaRPr lang="en-US" smtClean="0"/>
          </a:p>
          <a:p>
            <a:pPr eaLnBrk="1" hangingPunct="1"/>
            <a:r>
              <a:rPr lang="en-US" smtClean="0"/>
              <a:t>To say that a grammar generates a language, it must generate all, and only, valid strings in the language.</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27A817C2-605E-4068-8FB6-63B8526B93F4}" type="slidenum">
              <a:rPr lang="en-US" smtClean="0"/>
              <a:pPr/>
              <a:t>23</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mtClean="0"/>
              <a:t>The first one is wong.  Do you see an invalid string which it generates?  No, it only generates valid strings, but it can't generate some valid strings such as epsilon, aa, aaaa, etc.</a:t>
            </a:r>
          </a:p>
          <a:p>
            <a:pPr eaLnBrk="1" hangingPunct="1"/>
            <a:endParaRPr lang="en-US" smtClean="0"/>
          </a:p>
          <a:p>
            <a:pPr eaLnBrk="1" hangingPunct="1"/>
            <a:r>
              <a:rPr lang="en-US" smtClean="0"/>
              <a:t>This is like the r.e. question from last semester's Exam #1- (z|zz)(zzz)*.  E.g., z^n = z^mz^p if n = m + p.</a:t>
            </a:r>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1CC8D910-6FAD-43F0-81FC-D34F0346D960}" type="slidenum">
              <a:rPr lang="en-US" smtClean="0"/>
              <a:pPr/>
              <a:t>3</a:t>
            </a:fld>
            <a:endParaRPr lang="en-US" smtClean="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DA2ED9B8-A4AA-4514-8005-92DAF21DA594}" type="slidenum">
              <a:rPr lang="en-US" smtClean="0"/>
              <a:pPr/>
              <a:t>4</a:t>
            </a:fld>
            <a:endParaRPr lang="en-US" smtClean="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3A20E00D-A2DE-454C-8D98-4A29FB813C33}" type="slidenum">
              <a:rPr lang="en-US" smtClean="0"/>
              <a:pPr/>
              <a:t>5</a:t>
            </a:fld>
            <a:endParaRPr lang="en-US" smtClean="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smtClean="0"/>
              <a:t>Show one string being generated.</a:t>
            </a:r>
          </a:p>
          <a:p>
            <a:pPr eaLnBrk="1" hangingPunct="1"/>
            <a:endParaRPr lang="en-US" smtClean="0"/>
          </a:p>
          <a:p>
            <a:pPr eaLnBrk="1" hangingPunct="1"/>
            <a:r>
              <a:rPr lang="en-US" smtClean="0"/>
              <a:t>Nonterminals represent parts of strings created by terminals.</a:t>
            </a:r>
          </a:p>
          <a:p>
            <a:pPr eaLnBrk="1" hangingPunct="1"/>
            <a:endParaRPr lang="en-US" smtClean="0"/>
          </a:p>
          <a:p>
            <a:pPr eaLnBrk="1" hangingPunct="1"/>
            <a:r>
              <a:rPr lang="en-US" smtClean="0"/>
              <a:t>You can't describe languages with balanced sets of parentheses with DFAs, NFAs, or regular expressions (recall earlier when discussing regular languages I said that arithmetic expressions aren't regular).</a:t>
            </a:r>
          </a:p>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EC563660-78C7-43B2-8585-D9A5FF100E0D}" type="slidenum">
              <a:rPr lang="en-US" smtClean="0"/>
              <a:pPr/>
              <a:t>6</a:t>
            </a:fld>
            <a:endParaRPr lang="en-US" smtClean="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F889CE60-3A65-46BB-B9F9-F4B8BAECD38D}" type="slidenum">
              <a:rPr lang="en-US" smtClean="0"/>
              <a:pPr/>
              <a:t>7</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lvl="1" eaLnBrk="1" hangingPunct="1"/>
            <a:r>
              <a:rPr lang="en-US" smtClean="0"/>
              <a:t>What are the nonterminals?</a:t>
            </a:r>
          </a:p>
          <a:p>
            <a:pPr lvl="2" eaLnBrk="1" hangingPunct="1"/>
            <a:r>
              <a:rPr lang="en-US" smtClean="0">
                <a:solidFill>
                  <a:srgbClr val="0000FF"/>
                </a:solidFill>
              </a:rPr>
              <a:t>S, T, U</a:t>
            </a:r>
            <a:endParaRPr lang="en-US" smtClean="0"/>
          </a:p>
          <a:p>
            <a:pPr lvl="2" eaLnBrk="1" hangingPunct="1"/>
            <a:r>
              <a:rPr lang="en-US" smtClean="0"/>
              <a:t>You can tell because they appear on the left-hand sides of some production.</a:t>
            </a:r>
          </a:p>
          <a:p>
            <a:pPr lvl="1" eaLnBrk="1" hangingPunct="1"/>
            <a:r>
              <a:rPr lang="en-US" smtClean="0"/>
              <a:t>What are the terminals?</a:t>
            </a:r>
          </a:p>
          <a:p>
            <a:pPr lvl="2" eaLnBrk="1" hangingPunct="1"/>
            <a:r>
              <a:rPr lang="en-US" smtClean="0">
                <a:solidFill>
                  <a:srgbClr val="0000FF"/>
                </a:solidFill>
              </a:rPr>
              <a:t>a, b, c</a:t>
            </a:r>
            <a:endParaRPr lang="en-US" smtClean="0"/>
          </a:p>
          <a:p>
            <a:pPr lvl="2" eaLnBrk="1" hangingPunct="1"/>
            <a:r>
              <a:rPr lang="en-US" smtClean="0"/>
              <a:t>They only appear on the right-hand sides of some production.</a:t>
            </a:r>
          </a:p>
          <a:p>
            <a:pPr lvl="1" eaLnBrk="1" hangingPunct="1"/>
            <a:r>
              <a:rPr lang="en-US" smtClean="0"/>
              <a:t>What is the start symbol?</a:t>
            </a:r>
          </a:p>
          <a:p>
            <a:pPr eaLnBrk="1" hangingPunct="1"/>
            <a:endParaRPr lang="en-US" smtClean="0"/>
          </a:p>
          <a:p>
            <a:pPr eaLnBrk="1" hangingPunct="1"/>
            <a:r>
              <a:rPr lang="en-US" smtClean="0"/>
              <a:t>Epsilon isn't a terminal symbol (it's not a symbol at all).</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EDE033EC-2916-4EF8-A15B-96973A57448F}" type="slidenum">
              <a:rPr lang="en-US" smtClean="0"/>
              <a:pPr/>
              <a:t>8</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t>A sentential form is something in the form of a sentence (another term used for a string).</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31A0BEF-5C82-47C1-BEEB-8CBDA76B3995}" type="slidenum">
              <a:rPr lang="en-US" smtClean="0"/>
              <a:pPr/>
              <a:t>9</a:t>
            </a:fld>
            <a:endParaRPr lang="en-US"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smtClean="0"/>
              <a:t>Show the derivations for ccc and bU.</a:t>
            </a:r>
          </a:p>
          <a:p>
            <a:pPr eaLnBrk="1" hangingPunct="1"/>
            <a:endParaRPr lang="en-US" smtClean="0"/>
          </a:p>
          <a:p>
            <a:pPr eaLnBrk="1" hangingPunct="1"/>
            <a:r>
              <a:rPr lang="en-US" smtClean="0"/>
              <a:t>Explain the only difference between </a:t>
            </a:r>
            <a:r>
              <a:rPr lang="en-US" smtClean="0">
                <a:solidFill>
                  <a:srgbClr val="0000FF"/>
                </a:solidFill>
              </a:rPr>
              <a:t>⇒</a:t>
            </a:r>
            <a:r>
              <a:rPr lang="en-US" baseline="30000" smtClean="0">
                <a:solidFill>
                  <a:srgbClr val="0000FF"/>
                </a:solidFill>
              </a:rPr>
              <a:t>+</a:t>
            </a:r>
            <a:r>
              <a:rPr lang="en-US" smtClean="0"/>
              <a:t> and </a:t>
            </a:r>
            <a:r>
              <a:rPr lang="en-US" smtClean="0">
                <a:solidFill>
                  <a:srgbClr val="0000FF"/>
                </a:solidFill>
              </a:rPr>
              <a:t>⇒</a:t>
            </a:r>
            <a:r>
              <a:rPr lang="en-US" baseline="30000" smtClean="0">
                <a:solidFill>
                  <a:srgbClr val="0000FF"/>
                </a:solidFill>
              </a:rPr>
              <a:t>*</a:t>
            </a:r>
            <a:endParaRPr lang="en-US" smtClean="0"/>
          </a:p>
          <a:p>
            <a:pPr eaLnBrk="1" hangingPunct="1"/>
            <a:endParaRPr lang="en-US" baseline="30000" smtClean="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4F082AA9-31BD-4AA4-A962-05615D4BA37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9E6C2EAD-64F4-4D97-9E02-B5CB8B318E5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ACC5B15-E811-4BE9-B080-CDCD4EE7AF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A9366533-DDA3-4212-A74C-EEB0DF3F8C9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B694670-0768-40FC-A59C-6D25C4F3C4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248475E-4472-461B-B07C-77F6A29E5C1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F082649D-7AEB-424C-B593-1232EAA7777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6305EAEB-0938-4865-8EC4-9FDA8DFEF2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28436408-FDA1-44A2-84BF-E1EDBA2E28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6D21A1E7-E655-4C2C-A52E-FE0111D44B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19E4137F-4572-4FFD-9345-11B7C4E8CF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8C330C6B-E920-4AFB-857B-9BBA8B37A38A}"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a:cs typeface="ＭＳ Ｐゴシック"/>
        </a:defRPr>
      </a:lvl5pPr>
      <a:lvl6pPr marL="457200" algn="l" rtl="0" fontAlgn="base">
        <a:spcBef>
          <a:spcPct val="0"/>
        </a:spcBef>
        <a:spcAft>
          <a:spcPct val="0"/>
        </a:spcAft>
        <a:defRPr sz="3600">
          <a:solidFill>
            <a:srgbClr val="0000FF"/>
          </a:solidFill>
          <a:latin typeface="Arial" charset="0"/>
          <a:ea typeface="ＭＳ Ｐゴシック"/>
          <a:cs typeface="ＭＳ Ｐゴシック"/>
        </a:defRPr>
      </a:lvl6pPr>
      <a:lvl7pPr marL="914400" algn="l" rtl="0" fontAlgn="base">
        <a:spcBef>
          <a:spcPct val="0"/>
        </a:spcBef>
        <a:spcAft>
          <a:spcPct val="0"/>
        </a:spcAft>
        <a:defRPr sz="3600">
          <a:solidFill>
            <a:srgbClr val="0000FF"/>
          </a:solidFill>
          <a:latin typeface="Arial" charset="0"/>
          <a:ea typeface="ＭＳ Ｐゴシック"/>
          <a:cs typeface="ＭＳ Ｐゴシック"/>
        </a:defRPr>
      </a:lvl7pPr>
      <a:lvl8pPr marL="1371600" algn="l" rtl="0" fontAlgn="base">
        <a:spcBef>
          <a:spcPct val="0"/>
        </a:spcBef>
        <a:spcAft>
          <a:spcPct val="0"/>
        </a:spcAft>
        <a:defRPr sz="3600">
          <a:solidFill>
            <a:srgbClr val="0000FF"/>
          </a:solidFill>
          <a:latin typeface="Arial" charset="0"/>
          <a:ea typeface="ＭＳ Ｐゴシック"/>
          <a:cs typeface="ＭＳ Ｐゴシック"/>
        </a:defRPr>
      </a:lvl8pPr>
      <a:lvl9pPr marL="1828800" algn="l" rtl="0" fontAlgn="base">
        <a:spcBef>
          <a:spcPct val="0"/>
        </a:spcBef>
        <a:spcAft>
          <a:spcPct val="0"/>
        </a:spcAft>
        <a:defRPr sz="3600">
          <a:solidFill>
            <a:srgbClr val="0000FF"/>
          </a:solidFill>
          <a:latin typeface="Arial"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Context-Free Grammars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p:spPr>
        <p:txBody>
          <a:bodyPr/>
          <a:lstStyle/>
          <a:p>
            <a:r>
              <a:rPr lang="en-US" smtClean="0"/>
              <a:t>CMSC 330</a:t>
            </a:r>
          </a:p>
        </p:txBody>
      </p:sp>
      <p:sp>
        <p:nvSpPr>
          <p:cNvPr id="33794" name="Slide Number Placeholder 4"/>
          <p:cNvSpPr>
            <a:spLocks noGrp="1"/>
          </p:cNvSpPr>
          <p:nvPr>
            <p:ph type="sldNum" sz="quarter" idx="11"/>
          </p:nvPr>
        </p:nvSpPr>
        <p:spPr>
          <a:noFill/>
        </p:spPr>
        <p:txBody>
          <a:bodyPr/>
          <a:lstStyle/>
          <a:p>
            <a:fld id="{F080C8F5-B03D-40BB-A207-D89B67DFE8B7}" type="slidenum">
              <a:rPr lang="en-US" smtClean="0"/>
              <a:pPr/>
              <a:t>10</a:t>
            </a:fld>
            <a:endParaRPr lang="en-US" smtClean="0"/>
          </a:p>
        </p:txBody>
      </p:sp>
      <p:sp>
        <p:nvSpPr>
          <p:cNvPr id="33795" name="Rectangle 2"/>
          <p:cNvSpPr>
            <a:spLocks noGrp="1" noChangeArrowheads="1"/>
          </p:cNvSpPr>
          <p:nvPr>
            <p:ph type="title"/>
          </p:nvPr>
        </p:nvSpPr>
        <p:spPr/>
        <p:txBody>
          <a:bodyPr/>
          <a:lstStyle/>
          <a:p>
            <a:pPr eaLnBrk="1" hangingPunct="1"/>
            <a:r>
              <a:rPr lang="en-US" smtClean="0"/>
              <a:t>The Language Generated by a CFG</a:t>
            </a:r>
          </a:p>
        </p:txBody>
      </p:sp>
      <p:sp>
        <p:nvSpPr>
          <p:cNvPr id="33796" name="Rectangle 3"/>
          <p:cNvSpPr>
            <a:spLocks noGrp="1" noChangeArrowheads="1"/>
          </p:cNvSpPr>
          <p:nvPr>
            <p:ph type="body" idx="1"/>
          </p:nvPr>
        </p:nvSpPr>
        <p:spPr/>
        <p:txBody>
          <a:bodyPr/>
          <a:lstStyle/>
          <a:p>
            <a:pPr eaLnBrk="1" hangingPunct="1"/>
            <a:r>
              <a:rPr lang="en-US" smtClean="0"/>
              <a:t>The </a:t>
            </a:r>
            <a:r>
              <a:rPr lang="en-US" i="1" smtClean="0"/>
              <a:t>language generated by a grammar </a:t>
            </a:r>
            <a:r>
              <a:rPr lang="en-US" i="1" smtClean="0">
                <a:solidFill>
                  <a:srgbClr val="0000FF"/>
                </a:solidFill>
              </a:rPr>
              <a:t>G</a:t>
            </a:r>
            <a:r>
              <a:rPr lang="en-US" smtClean="0"/>
              <a:t> is</a:t>
            </a:r>
          </a:p>
          <a:p>
            <a:pPr lvl="1" eaLnBrk="1" hangingPunct="1"/>
            <a:endParaRPr lang="en-US" smtClean="0">
              <a:solidFill>
                <a:srgbClr val="0000FF"/>
              </a:solidFill>
            </a:endParaRPr>
          </a:p>
          <a:p>
            <a:pPr lvl="1" algn="ctr" eaLnBrk="1" hangingPunct="1">
              <a:buFontTx/>
              <a:buNone/>
            </a:pPr>
            <a:r>
              <a:rPr lang="en-US" smtClean="0">
                <a:solidFill>
                  <a:srgbClr val="0000FF"/>
                </a:solidFill>
              </a:rPr>
              <a:t>L(G) = { w | w </a:t>
            </a:r>
            <a:r>
              <a:rPr lang="en-US" smtClean="0">
                <a:solidFill>
                  <a:srgbClr val="0000FF"/>
                </a:solidFill>
                <a:latin typeface="ヒラギノ角ゴ Pro W3"/>
              </a:rPr>
              <a:t>∊</a:t>
            </a:r>
            <a:r>
              <a:rPr lang="en-US" smtClean="0">
                <a:solidFill>
                  <a:srgbClr val="0000FF"/>
                </a:solidFill>
              </a:rPr>
              <a:t> Σ* and 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w }</a:t>
            </a:r>
            <a:endParaRPr lang="en-US" smtClean="0"/>
          </a:p>
          <a:p>
            <a:pPr lvl="2" eaLnBrk="1" hangingPunct="1"/>
            <a:endParaRPr lang="en-US" smtClean="0"/>
          </a:p>
          <a:p>
            <a:pPr lvl="1" eaLnBrk="1" hangingPunct="1"/>
            <a:r>
              <a:rPr lang="en-US" smtClean="0"/>
              <a:t>(where </a:t>
            </a:r>
            <a:r>
              <a:rPr lang="en-US" smtClean="0">
                <a:solidFill>
                  <a:srgbClr val="0000FF"/>
                </a:solidFill>
              </a:rPr>
              <a:t>S</a:t>
            </a:r>
            <a:r>
              <a:rPr lang="en-US" smtClean="0"/>
              <a:t> is the start symbol of the grammar and </a:t>
            </a:r>
            <a:r>
              <a:rPr lang="en-US" smtClean="0">
                <a:solidFill>
                  <a:srgbClr val="0000FF"/>
                </a:solidFill>
              </a:rPr>
              <a:t>Σ</a:t>
            </a:r>
            <a:r>
              <a:rPr lang="en-US" smtClean="0"/>
              <a:t> is the alphabet for that grammar)</a:t>
            </a:r>
          </a:p>
          <a:p>
            <a:pPr lvl="2" eaLnBrk="1" hangingPunct="1"/>
            <a:endParaRPr lang="en-US" smtClean="0"/>
          </a:p>
          <a:p>
            <a:pPr eaLnBrk="1" hangingPunct="1"/>
            <a:r>
              <a:rPr lang="en-US" smtClean="0"/>
              <a:t>I.e., all sentential forms with only terminals</a:t>
            </a:r>
          </a:p>
          <a:p>
            <a:pPr eaLnBrk="1" hangingPunct="1"/>
            <a:r>
              <a:rPr lang="en-US" smtClean="0"/>
              <a:t>I.e., all strings over </a:t>
            </a:r>
            <a:r>
              <a:rPr lang="en-US" smtClean="0">
                <a:solidFill>
                  <a:srgbClr val="0000FF"/>
                </a:solidFill>
              </a:rPr>
              <a:t>Σ</a:t>
            </a:r>
            <a:r>
              <a:rPr lang="en-US" smtClean="0"/>
              <a:t> that can be derived from the grammar's start symbol by applying one or more productions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t>CMSC 330</a:t>
            </a:r>
          </a:p>
        </p:txBody>
      </p:sp>
      <p:sp>
        <p:nvSpPr>
          <p:cNvPr id="35842" name="Slide Number Placeholder 4"/>
          <p:cNvSpPr>
            <a:spLocks noGrp="1"/>
          </p:cNvSpPr>
          <p:nvPr>
            <p:ph type="sldNum" sz="quarter" idx="11"/>
          </p:nvPr>
        </p:nvSpPr>
        <p:spPr>
          <a:noFill/>
        </p:spPr>
        <p:txBody>
          <a:bodyPr/>
          <a:lstStyle/>
          <a:p>
            <a:fld id="{5BA6E7DE-BE96-41F3-A979-4D2072F89B37}" type="slidenum">
              <a:rPr lang="en-US" smtClean="0"/>
              <a:pPr/>
              <a:t>11</a:t>
            </a:fld>
            <a:endParaRPr lang="en-US" smtClean="0"/>
          </a:p>
        </p:txBody>
      </p:sp>
      <p:sp>
        <p:nvSpPr>
          <p:cNvPr id="35843" name="Rectangle 2"/>
          <p:cNvSpPr>
            <a:spLocks noGrp="1" noChangeArrowheads="1"/>
          </p:cNvSpPr>
          <p:nvPr>
            <p:ph type="title"/>
          </p:nvPr>
        </p:nvSpPr>
        <p:spPr/>
        <p:txBody>
          <a:bodyPr/>
          <a:lstStyle/>
          <a:p>
            <a:pPr eaLnBrk="1" hangingPunct="1"/>
            <a:r>
              <a:rPr lang="en-US" smtClean="0"/>
              <a:t>Example (cont’d)</a:t>
            </a:r>
          </a:p>
        </p:txBody>
      </p:sp>
      <p:sp>
        <p:nvSpPr>
          <p:cNvPr id="43011" name="Rectangle 3"/>
          <p:cNvSpPr>
            <a:spLocks noGrp="1" noChangeArrowheads="1"/>
          </p:cNvSpPr>
          <p:nvPr>
            <p:ph type="body" idx="1"/>
          </p:nvPr>
        </p:nvSpPr>
        <p:spPr/>
        <p:txBody>
          <a:bodyPr/>
          <a:lstStyle/>
          <a:p>
            <a:pPr lvl="1" eaLnBrk="1" hangingPunct="1">
              <a:buFontTx/>
              <a:buNone/>
            </a:pPr>
            <a:r>
              <a:rPr lang="en-US" smtClean="0">
                <a:solidFill>
                  <a:srgbClr val="0000FF"/>
                </a:solidFill>
              </a:rPr>
              <a:t>	S → aS | T</a:t>
            </a:r>
          </a:p>
          <a:p>
            <a:pPr lvl="1" eaLnBrk="1" hangingPunct="1">
              <a:buFontTx/>
              <a:buNone/>
            </a:pPr>
            <a:r>
              <a:rPr lang="en-US" smtClean="0">
                <a:solidFill>
                  <a:srgbClr val="0000FF"/>
                </a:solidFill>
              </a:rPr>
              <a:t>	T → bT | U</a:t>
            </a:r>
          </a:p>
          <a:p>
            <a:pPr lvl="1" eaLnBrk="1" hangingPunct="1">
              <a:buFontTx/>
              <a:buNone/>
            </a:pPr>
            <a:r>
              <a:rPr lang="en-US" smtClean="0">
                <a:solidFill>
                  <a:srgbClr val="0000FF"/>
                </a:solidFill>
              </a:rPr>
              <a:t>	U → cU | ε</a:t>
            </a:r>
            <a:endParaRPr lang="en-US" smtClean="0"/>
          </a:p>
          <a:p>
            <a:pPr eaLnBrk="1" hangingPunct="1"/>
            <a:r>
              <a:rPr lang="en-US" smtClean="0"/>
              <a:t>Generates what language?</a:t>
            </a:r>
          </a:p>
          <a:p>
            <a:pPr lvl="1" eaLnBrk="1" hangingPunct="1">
              <a:buFontTx/>
              <a:buNone/>
            </a:pPr>
            <a:endParaRPr lang="en-US" smtClean="0"/>
          </a:p>
          <a:p>
            <a:pPr eaLnBrk="1" hangingPunct="1"/>
            <a:r>
              <a:rPr lang="en-US" smtClean="0"/>
              <a:t>Do other grammars generate this language?</a:t>
            </a:r>
          </a:p>
          <a:p>
            <a:pPr lvl="1" eaLnBrk="1" hangingPunct="1">
              <a:buFontTx/>
              <a:buNone/>
            </a:pPr>
            <a:r>
              <a:rPr lang="en-US" smtClean="0">
                <a:solidFill>
                  <a:srgbClr val="0000FF"/>
                </a:solidFill>
              </a:rPr>
              <a:t>	S → ABC</a:t>
            </a:r>
          </a:p>
          <a:p>
            <a:pPr lvl="1" eaLnBrk="1" hangingPunct="1">
              <a:buFontTx/>
              <a:buNone/>
            </a:pPr>
            <a:r>
              <a:rPr lang="en-US" smtClean="0">
                <a:solidFill>
                  <a:srgbClr val="0000FF"/>
                </a:solidFill>
              </a:rPr>
              <a:t>	A → aA | ε</a:t>
            </a:r>
          </a:p>
          <a:p>
            <a:pPr lvl="1" eaLnBrk="1" hangingPunct="1">
              <a:buFontTx/>
              <a:buNone/>
            </a:pPr>
            <a:r>
              <a:rPr lang="en-US" smtClean="0">
                <a:solidFill>
                  <a:srgbClr val="0000FF"/>
                </a:solidFill>
              </a:rPr>
              <a:t>	B → bB | ε</a:t>
            </a:r>
          </a:p>
          <a:p>
            <a:pPr lvl="1" eaLnBrk="1" hangingPunct="1">
              <a:buFontTx/>
              <a:buNone/>
            </a:pPr>
            <a:r>
              <a:rPr lang="en-US" smtClean="0">
                <a:solidFill>
                  <a:srgbClr val="0000FF"/>
                </a:solidFill>
              </a:rPr>
              <a:t>	C → cC | ε</a:t>
            </a:r>
          </a:p>
          <a:p>
            <a:pPr lvl="1" eaLnBrk="1" hangingPunct="1"/>
            <a:r>
              <a:rPr lang="en-US" smtClean="0"/>
              <a:t>So grammars are not unique</a:t>
            </a:r>
            <a:endParaRPr lang="en-US"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t>CMSC 330</a:t>
            </a:r>
          </a:p>
        </p:txBody>
      </p:sp>
      <p:sp>
        <p:nvSpPr>
          <p:cNvPr id="37890" name="Slide Number Placeholder 4"/>
          <p:cNvSpPr>
            <a:spLocks noGrp="1"/>
          </p:cNvSpPr>
          <p:nvPr>
            <p:ph type="sldNum" sz="quarter" idx="11"/>
          </p:nvPr>
        </p:nvSpPr>
        <p:spPr>
          <a:noFill/>
        </p:spPr>
        <p:txBody>
          <a:bodyPr/>
          <a:lstStyle/>
          <a:p>
            <a:fld id="{79D5A0B2-106E-4B76-B027-EAF7A38CC84D}" type="slidenum">
              <a:rPr lang="en-US" smtClean="0"/>
              <a:pPr/>
              <a:t>12</a:t>
            </a:fld>
            <a:endParaRPr lang="en-US" smtClean="0"/>
          </a:p>
        </p:txBody>
      </p:sp>
      <p:sp>
        <p:nvSpPr>
          <p:cNvPr id="37891" name="Rectangle 2"/>
          <p:cNvSpPr>
            <a:spLocks noGrp="1" noChangeArrowheads="1"/>
          </p:cNvSpPr>
          <p:nvPr>
            <p:ph type="title"/>
          </p:nvPr>
        </p:nvSpPr>
        <p:spPr/>
        <p:txBody>
          <a:bodyPr/>
          <a:lstStyle/>
          <a:p>
            <a:pPr eaLnBrk="1" hangingPunct="1"/>
            <a:r>
              <a:rPr lang="en-US" smtClean="0"/>
              <a:t>Parse Trees</a:t>
            </a:r>
          </a:p>
        </p:txBody>
      </p:sp>
      <p:sp>
        <p:nvSpPr>
          <p:cNvPr id="37892" name="Rectangle 3"/>
          <p:cNvSpPr>
            <a:spLocks noGrp="1" noChangeArrowheads="1"/>
          </p:cNvSpPr>
          <p:nvPr>
            <p:ph type="body" idx="1"/>
          </p:nvPr>
        </p:nvSpPr>
        <p:spPr/>
        <p:txBody>
          <a:bodyPr/>
          <a:lstStyle/>
          <a:p>
            <a:pPr eaLnBrk="1" hangingPunct="1"/>
            <a:r>
              <a:rPr lang="en-US" smtClean="0"/>
              <a:t>A </a:t>
            </a:r>
            <a:r>
              <a:rPr lang="en-US" i="1" smtClean="0"/>
              <a:t>parse tree</a:t>
            </a:r>
            <a:r>
              <a:rPr lang="en-US" smtClean="0"/>
              <a:t> represents a derivation:</a:t>
            </a:r>
          </a:p>
          <a:p>
            <a:pPr lvl="1" eaLnBrk="1" hangingPunct="1"/>
            <a:r>
              <a:rPr lang="en-US" smtClean="0"/>
              <a:t>The root node is the start symbol</a:t>
            </a:r>
          </a:p>
          <a:p>
            <a:pPr lvl="1" eaLnBrk="1" hangingPunct="1"/>
            <a:r>
              <a:rPr lang="en-US" smtClean="0"/>
              <a:t>Each interior node is a nonterminal</a:t>
            </a:r>
          </a:p>
          <a:p>
            <a:pPr lvl="1" eaLnBrk="1" hangingPunct="1"/>
            <a:r>
              <a:rPr lang="en-US" smtClean="0"/>
              <a:t>The children of a node are the symbols on the right-hand side of the production applied to that nonterminal</a:t>
            </a:r>
          </a:p>
          <a:p>
            <a:pPr lvl="1" eaLnBrk="1" hangingPunct="1"/>
            <a:r>
              <a:rPr lang="en-US" smtClean="0"/>
              <a:t>The leaves are all terminal symbols</a:t>
            </a:r>
          </a:p>
          <a:p>
            <a:pPr eaLnBrk="1" hangingPunct="1"/>
            <a:endParaRPr lang="en-US" smtClean="0"/>
          </a:p>
          <a:p>
            <a:pPr eaLnBrk="1" hangingPunct="1"/>
            <a:r>
              <a:rPr lang="en-US" smtClean="0"/>
              <a:t>Reading the leaves left-to-right shows the string corresponding to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t>CMSC 330</a:t>
            </a:r>
          </a:p>
        </p:txBody>
      </p:sp>
      <p:sp>
        <p:nvSpPr>
          <p:cNvPr id="39938" name="Slide Number Placeholder 4"/>
          <p:cNvSpPr>
            <a:spLocks noGrp="1"/>
          </p:cNvSpPr>
          <p:nvPr>
            <p:ph type="sldNum" sz="quarter" idx="11"/>
          </p:nvPr>
        </p:nvSpPr>
        <p:spPr>
          <a:noFill/>
        </p:spPr>
        <p:txBody>
          <a:bodyPr/>
          <a:lstStyle/>
          <a:p>
            <a:fld id="{38F75776-9E65-4F89-AD45-432AF62CAE69}" type="slidenum">
              <a:rPr lang="en-US" smtClean="0"/>
              <a:pPr/>
              <a:t>13</a:t>
            </a:fld>
            <a:endParaRPr lang="en-US" smtClean="0"/>
          </a:p>
        </p:txBody>
      </p:sp>
      <p:sp>
        <p:nvSpPr>
          <p:cNvPr id="39939" name="Rectangle 2"/>
          <p:cNvSpPr>
            <a:spLocks noGrp="1" noChangeArrowheads="1"/>
          </p:cNvSpPr>
          <p:nvPr>
            <p:ph type="title"/>
          </p:nvPr>
        </p:nvSpPr>
        <p:spPr/>
        <p:txBody>
          <a:bodyPr/>
          <a:lstStyle/>
          <a:p>
            <a:pPr eaLnBrk="1" hangingPunct="1"/>
            <a:r>
              <a:rPr lang="en-US" smtClean="0"/>
              <a:t>Example</a:t>
            </a:r>
          </a:p>
        </p:txBody>
      </p:sp>
      <p:sp>
        <p:nvSpPr>
          <p:cNvPr id="39940" name="Rectangle 3"/>
          <p:cNvSpPr>
            <a:spLocks noGrp="1" noChangeArrowheads="1"/>
          </p:cNvSpPr>
          <p:nvPr>
            <p:ph type="body" idx="1"/>
          </p:nvPr>
        </p:nvSpPr>
        <p:spPr>
          <a:xfrm>
            <a:off x="304800" y="2895600"/>
            <a:ext cx="2819400" cy="1752600"/>
          </a:xfrm>
        </p:spPr>
        <p:txBody>
          <a:bodyPr/>
          <a:lstStyle/>
          <a:p>
            <a:pPr lvl="1" eaLnBrk="1" hangingPunct="1">
              <a:buFontTx/>
              <a:buNone/>
            </a:pPr>
            <a:r>
              <a:rPr lang="en-US" smtClean="0">
                <a:solidFill>
                  <a:srgbClr val="0000FF"/>
                </a:solidFill>
              </a:rPr>
              <a:t>	S → aS | T</a:t>
            </a:r>
          </a:p>
          <a:p>
            <a:pPr lvl="1" eaLnBrk="1" hangingPunct="1">
              <a:buFontTx/>
              <a:buNone/>
            </a:pPr>
            <a:r>
              <a:rPr lang="en-US" smtClean="0">
                <a:solidFill>
                  <a:srgbClr val="0000FF"/>
                </a:solidFill>
              </a:rPr>
              <a:t>	T → bT | U</a:t>
            </a:r>
          </a:p>
          <a:p>
            <a:pPr lvl="1" eaLnBrk="1" hangingPunct="1">
              <a:buFontTx/>
              <a:buNone/>
            </a:pPr>
            <a:r>
              <a:rPr lang="en-US" smtClean="0">
                <a:solidFill>
                  <a:srgbClr val="0000FF"/>
                </a:solidFill>
              </a:rPr>
              <a:t>	U → cU | ε</a:t>
            </a:r>
            <a:endParaRPr lang="en-US" smtClean="0"/>
          </a:p>
          <a:p>
            <a:pPr eaLnBrk="1" hangingPunct="1"/>
            <a:endParaRPr lang="en-US" smtClean="0"/>
          </a:p>
        </p:txBody>
      </p:sp>
      <p:sp>
        <p:nvSpPr>
          <p:cNvPr id="39941" name="Rectangle 4"/>
          <p:cNvSpPr>
            <a:spLocks noChangeArrowheads="1"/>
          </p:cNvSpPr>
          <p:nvPr/>
        </p:nvSpPr>
        <p:spPr bwMode="auto">
          <a:xfrm>
            <a:off x="3429000" y="1752600"/>
            <a:ext cx="4300538" cy="457200"/>
          </a:xfrm>
          <a:prstGeom prst="rect">
            <a:avLst/>
          </a:prstGeom>
          <a:noFill/>
          <a:ln w="9525">
            <a:noFill/>
            <a:miter lim="800000"/>
            <a:headEnd/>
            <a:tailEnd/>
          </a:ln>
        </p:spPr>
        <p:txBody>
          <a:bodyPr wrap="none">
            <a:spAutoFit/>
          </a:bodyPr>
          <a:lstStyle/>
          <a:p>
            <a:pPr>
              <a:spcBef>
                <a:spcPct val="20000"/>
              </a:spcBef>
            </a:pPr>
            <a:r>
              <a:rPr lang="en-US">
                <a:solidFill>
                  <a:srgbClr val="0000FF"/>
                </a:solidFill>
              </a:rPr>
              <a:t>S </a:t>
            </a:r>
            <a:r>
              <a:rPr lang="en-US">
                <a:solidFill>
                  <a:srgbClr val="0000FF"/>
                </a:solidFill>
                <a:latin typeface="Arial Unicode MS" pitchFamily="34" charset="-128"/>
                <a:ea typeface="Arial Unicode MS" pitchFamily="34" charset="-128"/>
                <a:cs typeface="Arial Unicode MS" pitchFamily="34" charset="-128"/>
              </a:rPr>
              <a:t>⇒</a:t>
            </a:r>
            <a:r>
              <a:rPr lang="en-US">
                <a:solidFill>
                  <a:srgbClr val="0000FF"/>
                </a:solidFill>
              </a:rPr>
              <a:t> aS </a:t>
            </a:r>
            <a:r>
              <a:rPr lang="en-US">
                <a:solidFill>
                  <a:srgbClr val="0000FF"/>
                </a:solidFill>
                <a:latin typeface="Arial Unicode MS" pitchFamily="34" charset="-128"/>
                <a:ea typeface="Arial Unicode MS" pitchFamily="34" charset="-128"/>
                <a:cs typeface="Arial Unicode MS" pitchFamily="34" charset="-128"/>
              </a:rPr>
              <a:t>⇒</a:t>
            </a:r>
            <a:r>
              <a:rPr lang="en-US">
                <a:solidFill>
                  <a:srgbClr val="0000FF"/>
                </a:solidFill>
              </a:rPr>
              <a:t> aT </a:t>
            </a:r>
            <a:r>
              <a:rPr lang="en-US">
                <a:solidFill>
                  <a:srgbClr val="0000FF"/>
                </a:solidFill>
                <a:latin typeface="Arial Unicode MS" pitchFamily="34" charset="-128"/>
                <a:ea typeface="Arial Unicode MS" pitchFamily="34" charset="-128"/>
                <a:cs typeface="Arial Unicode MS" pitchFamily="34" charset="-128"/>
              </a:rPr>
              <a:t>⇒</a:t>
            </a:r>
            <a:r>
              <a:rPr lang="en-US">
                <a:solidFill>
                  <a:srgbClr val="0000FF"/>
                </a:solidFill>
              </a:rPr>
              <a:t> aU </a:t>
            </a:r>
            <a:r>
              <a:rPr lang="en-US">
                <a:solidFill>
                  <a:srgbClr val="0000FF"/>
                </a:solidFill>
                <a:latin typeface="Arial Unicode MS" pitchFamily="34" charset="-128"/>
                <a:ea typeface="Arial Unicode MS" pitchFamily="34" charset="-128"/>
                <a:cs typeface="Arial Unicode MS" pitchFamily="34" charset="-128"/>
              </a:rPr>
              <a:t>⇒</a:t>
            </a:r>
            <a:r>
              <a:rPr lang="en-US">
                <a:solidFill>
                  <a:srgbClr val="0000FF"/>
                </a:solidFill>
              </a:rPr>
              <a:t> acU </a:t>
            </a:r>
            <a:r>
              <a:rPr lang="en-US">
                <a:solidFill>
                  <a:srgbClr val="0000FF"/>
                </a:solidFill>
                <a:latin typeface="Arial Unicode MS" pitchFamily="34" charset="-128"/>
                <a:ea typeface="Arial Unicode MS" pitchFamily="34" charset="-128"/>
                <a:cs typeface="Arial Unicode MS" pitchFamily="34" charset="-128"/>
              </a:rPr>
              <a:t>⇒</a:t>
            </a:r>
            <a:r>
              <a:rPr lang="en-US">
                <a:solidFill>
                  <a:srgbClr val="0000FF"/>
                </a:solidFill>
              </a:rPr>
              <a:t> ac</a:t>
            </a:r>
          </a:p>
        </p:txBody>
      </p:sp>
      <p:pic>
        <p:nvPicPr>
          <p:cNvPr id="39942" name="Picture 6" descr="cfg"/>
          <p:cNvPicPr>
            <a:picLocks noChangeAspect="1" noChangeArrowheads="1"/>
          </p:cNvPicPr>
          <p:nvPr/>
        </p:nvPicPr>
        <p:blipFill>
          <a:blip r:embed="rId3"/>
          <a:srcRect/>
          <a:stretch>
            <a:fillRect/>
          </a:stretch>
        </p:blipFill>
        <p:spPr bwMode="auto">
          <a:xfrm>
            <a:off x="5257800" y="2590800"/>
            <a:ext cx="1362075" cy="313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t>CMSC 330</a:t>
            </a:r>
          </a:p>
        </p:txBody>
      </p:sp>
      <p:sp>
        <p:nvSpPr>
          <p:cNvPr id="41986" name="Slide Number Placeholder 4"/>
          <p:cNvSpPr>
            <a:spLocks noGrp="1"/>
          </p:cNvSpPr>
          <p:nvPr>
            <p:ph type="sldNum" sz="quarter" idx="11"/>
          </p:nvPr>
        </p:nvSpPr>
        <p:spPr>
          <a:noFill/>
        </p:spPr>
        <p:txBody>
          <a:bodyPr/>
          <a:lstStyle/>
          <a:p>
            <a:fld id="{B9EA3CEB-8C63-481C-864F-65241F5A8E96}" type="slidenum">
              <a:rPr lang="en-US" smtClean="0"/>
              <a:pPr/>
              <a:t>14</a:t>
            </a:fld>
            <a:endParaRPr lang="en-US" smtClean="0"/>
          </a:p>
        </p:txBody>
      </p:sp>
      <p:sp>
        <p:nvSpPr>
          <p:cNvPr id="41987" name="Rectangle 2"/>
          <p:cNvSpPr>
            <a:spLocks noGrp="1" noChangeArrowheads="1"/>
          </p:cNvSpPr>
          <p:nvPr>
            <p:ph type="title"/>
          </p:nvPr>
        </p:nvSpPr>
        <p:spPr/>
        <p:txBody>
          <a:bodyPr/>
          <a:lstStyle/>
          <a:p>
            <a:pPr eaLnBrk="1" hangingPunct="1"/>
            <a:r>
              <a:rPr lang="en-US" smtClean="0"/>
              <a:t>Parse Trees for Expressions</a:t>
            </a:r>
          </a:p>
        </p:txBody>
      </p:sp>
      <p:sp>
        <p:nvSpPr>
          <p:cNvPr id="41988" name="Rectangle 3"/>
          <p:cNvSpPr>
            <a:spLocks noGrp="1" noChangeArrowheads="1"/>
          </p:cNvSpPr>
          <p:nvPr>
            <p:ph type="body" idx="1"/>
          </p:nvPr>
        </p:nvSpPr>
        <p:spPr>
          <a:xfrm>
            <a:off x="457200" y="1371600"/>
            <a:ext cx="8153400" cy="5181600"/>
          </a:xfrm>
        </p:spPr>
        <p:txBody>
          <a:bodyPr/>
          <a:lstStyle/>
          <a:p>
            <a:pPr eaLnBrk="1" hangingPunct="1"/>
            <a:r>
              <a:rPr lang="en-US" smtClean="0"/>
              <a:t>A </a:t>
            </a:r>
            <a:r>
              <a:rPr lang="en-US" i="1" smtClean="0"/>
              <a:t>parse tree</a:t>
            </a:r>
            <a:r>
              <a:rPr lang="en-US" smtClean="0"/>
              <a:t> shows the structure of an expression as it corresponds to a grammar</a:t>
            </a:r>
          </a:p>
          <a:p>
            <a:pPr eaLnBrk="1" hangingPunct="1">
              <a:buFontTx/>
              <a:buNone/>
            </a:pPr>
            <a:r>
              <a:rPr lang="en-US" smtClean="0"/>
              <a:t>	 </a:t>
            </a:r>
            <a:r>
              <a:rPr lang="en-US" smtClean="0">
                <a:solidFill>
                  <a:srgbClr val="0000FF"/>
                </a:solidFill>
              </a:rPr>
              <a:t>E → a | b | c | d | E+E | E-E | E*E | (E)</a:t>
            </a:r>
            <a:endParaRPr lang="en-US" smtClean="0"/>
          </a:p>
          <a:p>
            <a:pPr eaLnBrk="1" hangingPunct="1">
              <a:buFontTx/>
              <a:buNone/>
            </a:pPr>
            <a:r>
              <a:rPr lang="en-US" smtClean="0"/>
              <a:t>	</a:t>
            </a:r>
          </a:p>
        </p:txBody>
      </p:sp>
      <p:sp>
        <p:nvSpPr>
          <p:cNvPr id="41989" name="Rectangle 4"/>
          <p:cNvSpPr>
            <a:spLocks noChangeArrowheads="1"/>
          </p:cNvSpPr>
          <p:nvPr/>
        </p:nvSpPr>
        <p:spPr bwMode="auto">
          <a:xfrm>
            <a:off x="1295400" y="2895600"/>
            <a:ext cx="354013" cy="457200"/>
          </a:xfrm>
          <a:prstGeom prst="rect">
            <a:avLst/>
          </a:prstGeom>
          <a:noFill/>
          <a:ln w="9525">
            <a:noFill/>
            <a:miter lim="800000"/>
            <a:headEnd/>
            <a:tailEnd/>
          </a:ln>
        </p:spPr>
        <p:txBody>
          <a:bodyPr wrap="none">
            <a:spAutoFit/>
          </a:bodyPr>
          <a:lstStyle/>
          <a:p>
            <a:pPr eaLnBrk="0" hangingPunct="0"/>
            <a:r>
              <a:rPr lang="en-US">
                <a:solidFill>
                  <a:srgbClr val="0000FF"/>
                </a:solidFill>
              </a:rPr>
              <a:t>a</a:t>
            </a:r>
          </a:p>
        </p:txBody>
      </p:sp>
      <p:sp>
        <p:nvSpPr>
          <p:cNvPr id="41990" name="Rectangle 5"/>
          <p:cNvSpPr>
            <a:spLocks noChangeArrowheads="1"/>
          </p:cNvSpPr>
          <p:nvPr/>
        </p:nvSpPr>
        <p:spPr bwMode="auto">
          <a:xfrm>
            <a:off x="3352800" y="2895600"/>
            <a:ext cx="625475" cy="457200"/>
          </a:xfrm>
          <a:prstGeom prst="rect">
            <a:avLst/>
          </a:prstGeom>
          <a:noFill/>
          <a:ln w="9525">
            <a:noFill/>
            <a:miter lim="800000"/>
            <a:headEnd/>
            <a:tailEnd/>
          </a:ln>
        </p:spPr>
        <p:txBody>
          <a:bodyPr wrap="none">
            <a:spAutoFit/>
          </a:bodyPr>
          <a:lstStyle/>
          <a:p>
            <a:pPr eaLnBrk="0" hangingPunct="0"/>
            <a:r>
              <a:rPr lang="en-US">
                <a:solidFill>
                  <a:srgbClr val="0000FF"/>
                </a:solidFill>
              </a:rPr>
              <a:t>a*c</a:t>
            </a:r>
          </a:p>
        </p:txBody>
      </p:sp>
      <p:sp>
        <p:nvSpPr>
          <p:cNvPr id="41991" name="Rectangle 6"/>
          <p:cNvSpPr>
            <a:spLocks noChangeArrowheads="1"/>
          </p:cNvSpPr>
          <p:nvPr/>
        </p:nvSpPr>
        <p:spPr bwMode="auto">
          <a:xfrm>
            <a:off x="5715000" y="2895600"/>
            <a:ext cx="1176338" cy="457200"/>
          </a:xfrm>
          <a:prstGeom prst="rect">
            <a:avLst/>
          </a:prstGeom>
          <a:noFill/>
          <a:ln w="9525">
            <a:noFill/>
            <a:miter lim="800000"/>
            <a:headEnd/>
            <a:tailEnd/>
          </a:ln>
        </p:spPr>
        <p:txBody>
          <a:bodyPr wrap="none">
            <a:spAutoFit/>
          </a:bodyPr>
          <a:lstStyle/>
          <a:p>
            <a:pPr eaLnBrk="0" hangingPunct="0"/>
            <a:r>
              <a:rPr lang="en-US">
                <a:solidFill>
                  <a:srgbClr val="0000FF"/>
                </a:solidFill>
              </a:rPr>
              <a:t>c*(b+d)</a:t>
            </a:r>
          </a:p>
        </p:txBody>
      </p:sp>
      <p:pic>
        <p:nvPicPr>
          <p:cNvPr id="41992" name="Picture 7" descr="cfg"/>
          <p:cNvPicPr>
            <a:picLocks noChangeAspect="1" noChangeArrowheads="1"/>
          </p:cNvPicPr>
          <p:nvPr/>
        </p:nvPicPr>
        <p:blipFill>
          <a:blip r:embed="rId3"/>
          <a:srcRect/>
          <a:stretch>
            <a:fillRect/>
          </a:stretch>
        </p:blipFill>
        <p:spPr bwMode="auto">
          <a:xfrm>
            <a:off x="1219200" y="3440113"/>
            <a:ext cx="447675" cy="1055687"/>
          </a:xfrm>
          <a:prstGeom prst="rect">
            <a:avLst/>
          </a:prstGeom>
          <a:noFill/>
          <a:ln w="9525">
            <a:noFill/>
            <a:miter lim="800000"/>
            <a:headEnd/>
            <a:tailEnd/>
          </a:ln>
        </p:spPr>
      </p:pic>
      <p:pic>
        <p:nvPicPr>
          <p:cNvPr id="41993" name="Picture 8" descr="cfg"/>
          <p:cNvPicPr>
            <a:picLocks noChangeAspect="1" noChangeArrowheads="1"/>
          </p:cNvPicPr>
          <p:nvPr/>
        </p:nvPicPr>
        <p:blipFill>
          <a:blip r:embed="rId4"/>
          <a:srcRect/>
          <a:stretch>
            <a:fillRect/>
          </a:stretch>
        </p:blipFill>
        <p:spPr bwMode="auto">
          <a:xfrm>
            <a:off x="2971800" y="3357563"/>
            <a:ext cx="1544638" cy="1747837"/>
          </a:xfrm>
          <a:prstGeom prst="rect">
            <a:avLst/>
          </a:prstGeom>
          <a:noFill/>
          <a:ln w="9525">
            <a:noFill/>
            <a:miter lim="800000"/>
            <a:headEnd/>
            <a:tailEnd/>
          </a:ln>
        </p:spPr>
      </p:pic>
      <p:pic>
        <p:nvPicPr>
          <p:cNvPr id="41994" name="Picture 9" descr="cfg"/>
          <p:cNvPicPr>
            <a:picLocks noChangeAspect="1" noChangeArrowheads="1"/>
          </p:cNvPicPr>
          <p:nvPr/>
        </p:nvPicPr>
        <p:blipFill>
          <a:blip r:embed="rId5"/>
          <a:srcRect/>
          <a:stretch>
            <a:fillRect/>
          </a:stretch>
        </p:blipFill>
        <p:spPr bwMode="auto">
          <a:xfrm>
            <a:off x="5257800" y="3314700"/>
            <a:ext cx="2476500"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t>CMSC 330</a:t>
            </a:r>
          </a:p>
        </p:txBody>
      </p:sp>
      <p:sp>
        <p:nvSpPr>
          <p:cNvPr id="44034" name="Slide Number Placeholder 4"/>
          <p:cNvSpPr>
            <a:spLocks noGrp="1"/>
          </p:cNvSpPr>
          <p:nvPr>
            <p:ph type="sldNum" sz="quarter" idx="11"/>
          </p:nvPr>
        </p:nvSpPr>
        <p:spPr>
          <a:noFill/>
        </p:spPr>
        <p:txBody>
          <a:bodyPr/>
          <a:lstStyle/>
          <a:p>
            <a:fld id="{771DFC09-E839-49D9-85A7-597D4FD3C7F5}" type="slidenum">
              <a:rPr lang="en-US" smtClean="0"/>
              <a:pPr/>
              <a:t>15</a:t>
            </a:fld>
            <a:endParaRPr lang="en-US" smtClean="0"/>
          </a:p>
        </p:txBody>
      </p:sp>
      <p:sp>
        <p:nvSpPr>
          <p:cNvPr id="44035" name="Rectangle 2"/>
          <p:cNvSpPr>
            <a:spLocks noGrp="1" noChangeArrowheads="1"/>
          </p:cNvSpPr>
          <p:nvPr>
            <p:ph type="title"/>
          </p:nvPr>
        </p:nvSpPr>
        <p:spPr/>
        <p:txBody>
          <a:bodyPr/>
          <a:lstStyle/>
          <a:p>
            <a:pPr eaLnBrk="1" hangingPunct="1"/>
            <a:r>
              <a:rPr lang="en-US" smtClean="0"/>
              <a:t>Another Example</a:t>
            </a:r>
          </a:p>
        </p:txBody>
      </p:sp>
      <p:sp>
        <p:nvSpPr>
          <p:cNvPr id="48131" name="Rectangle 3"/>
          <p:cNvSpPr>
            <a:spLocks noGrp="1" noChangeArrowheads="1"/>
          </p:cNvSpPr>
          <p:nvPr>
            <p:ph type="body" idx="1"/>
          </p:nvPr>
        </p:nvSpPr>
        <p:spPr>
          <a:xfrm>
            <a:off x="457200" y="1295400"/>
            <a:ext cx="8153400" cy="5257800"/>
          </a:xfrm>
        </p:spPr>
        <p:txBody>
          <a:bodyPr/>
          <a:lstStyle/>
          <a:p>
            <a:pPr eaLnBrk="1" hangingPunct="1"/>
            <a:r>
              <a:rPr lang="en-US" smtClean="0"/>
              <a:t>Is </a:t>
            </a:r>
            <a:r>
              <a:rPr lang="en-US" smtClean="0">
                <a:solidFill>
                  <a:srgbClr val="0000FF"/>
                </a:solidFill>
              </a:rPr>
              <a:t>a</a:t>
            </a:r>
            <a:r>
              <a:rPr lang="en-US" smtClean="0"/>
              <a:t> in the language generated by this grammar?</a:t>
            </a:r>
          </a:p>
          <a:p>
            <a:pPr eaLnBrk="1" hangingPunct="1"/>
            <a:r>
              <a:rPr lang="en-US" smtClean="0"/>
              <a:t>How about </a:t>
            </a:r>
            <a:r>
              <a:rPr lang="en-US" smtClean="0">
                <a:solidFill>
                  <a:srgbClr val="0000FF"/>
                </a:solidFill>
              </a:rPr>
              <a:t>aba</a:t>
            </a:r>
            <a:r>
              <a:rPr lang="en-US" smtClean="0"/>
              <a:t>?</a:t>
            </a:r>
          </a:p>
          <a:p>
            <a:pPr lvl="1" eaLnBrk="1" hangingPunct="1"/>
            <a:r>
              <a:rPr lang="en-US" smtClean="0"/>
              <a:t>Yes, there are two possible derivations</a:t>
            </a:r>
          </a:p>
          <a:p>
            <a:pPr lvl="2" eaLnBrk="1" hangingPunct="1"/>
            <a:r>
              <a:rPr lang="en-US" u="sng" smtClean="0">
                <a:solidFill>
                  <a:srgbClr val="FF0000"/>
                </a:solidFill>
              </a:rPr>
              <a:t>S</a:t>
            </a:r>
            <a:r>
              <a:rPr lang="en-US" smtClean="0">
                <a:solidFill>
                  <a:srgbClr val="0000FF"/>
                </a:solidFill>
              </a:rPr>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t>
            </a:r>
            <a:r>
              <a:rPr lang="en-US" u="sng" smtClean="0">
                <a:solidFill>
                  <a:srgbClr val="FF0000"/>
                </a:solidFill>
              </a:rPr>
              <a:t>S</a:t>
            </a:r>
            <a:r>
              <a:rPr lang="en-US" smtClean="0">
                <a:solidFill>
                  <a:srgbClr val="0000FF"/>
                </a:solidFill>
              </a:rPr>
              <a:t>bS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ab</a:t>
            </a:r>
            <a:r>
              <a:rPr lang="en-US" u="sng" smtClean="0">
                <a:solidFill>
                  <a:srgbClr val="FF0000"/>
                </a:solidFill>
              </a:rPr>
              <a:t>S</a:t>
            </a:r>
            <a:r>
              <a:rPr lang="en-US" smtClean="0">
                <a:solidFill>
                  <a:srgbClr val="0000FF"/>
                </a:solidFill>
              </a:rPr>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aba</a:t>
            </a:r>
            <a:endParaRPr lang="en-US" smtClean="0"/>
          </a:p>
          <a:p>
            <a:pPr lvl="3" eaLnBrk="1" hangingPunct="1"/>
            <a:r>
              <a:rPr lang="en-US" smtClean="0"/>
              <a:t>This is a </a:t>
            </a:r>
            <a:r>
              <a:rPr lang="en-US" i="1" smtClean="0"/>
              <a:t>leftmost derivation</a:t>
            </a:r>
            <a:endParaRPr lang="en-US" smtClean="0"/>
          </a:p>
          <a:p>
            <a:pPr lvl="3" eaLnBrk="1" hangingPunct="1"/>
            <a:r>
              <a:rPr lang="en-US" smtClean="0"/>
              <a:t>At every step, apply production to leftmost nonterminal</a:t>
            </a:r>
          </a:p>
          <a:p>
            <a:pPr lvl="2" eaLnBrk="1" hangingPunct="1"/>
            <a:r>
              <a:rPr lang="en-US" u="sng" smtClean="0">
                <a:solidFill>
                  <a:srgbClr val="FF0000"/>
                </a:solidFill>
              </a:rPr>
              <a:t>S</a:t>
            </a:r>
            <a:r>
              <a:rPr lang="en-US" smtClean="0">
                <a:solidFill>
                  <a:srgbClr val="0000FF"/>
                </a:solidFill>
              </a:rPr>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Sb</a:t>
            </a:r>
            <a:r>
              <a:rPr lang="en-US" u="sng" smtClean="0">
                <a:solidFill>
                  <a:srgbClr val="FF0000"/>
                </a:solidFill>
              </a:rPr>
              <a:t>S</a:t>
            </a:r>
            <a:r>
              <a:rPr lang="en-US" smtClean="0">
                <a:solidFill>
                  <a:srgbClr val="0000FF"/>
                </a:solidFill>
              </a:rPr>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t>
            </a:r>
            <a:r>
              <a:rPr lang="en-US" u="sng" smtClean="0">
                <a:solidFill>
                  <a:srgbClr val="FF0000"/>
                </a:solidFill>
              </a:rPr>
              <a:t>S</a:t>
            </a:r>
            <a:r>
              <a:rPr lang="en-US" smtClean="0">
                <a:solidFill>
                  <a:srgbClr val="0000FF"/>
                </a:solidFill>
              </a:rPr>
              <a:t>ba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aba</a:t>
            </a:r>
            <a:endParaRPr lang="en-US" smtClean="0"/>
          </a:p>
          <a:p>
            <a:pPr lvl="3" eaLnBrk="1" hangingPunct="1"/>
            <a:r>
              <a:rPr lang="en-US" smtClean="0"/>
              <a:t>This is a </a:t>
            </a:r>
            <a:r>
              <a:rPr lang="en-US" i="1" smtClean="0"/>
              <a:t>rightmost</a:t>
            </a:r>
            <a:r>
              <a:rPr lang="en-US" smtClean="0"/>
              <a:t> derivation</a:t>
            </a:r>
          </a:p>
          <a:p>
            <a:pPr lvl="1" eaLnBrk="1" hangingPunct="1"/>
            <a:r>
              <a:rPr lang="en-US" smtClean="0"/>
              <a:t>Both derivations have the same parse tree</a:t>
            </a:r>
          </a:p>
          <a:p>
            <a:pPr lvl="2" eaLnBrk="1" hangingPunct="1"/>
            <a:r>
              <a:rPr lang="en-US" smtClean="0"/>
              <a:t>A parse tree has a unique leftmost and a unique rightmost derivation</a:t>
            </a:r>
          </a:p>
          <a:p>
            <a:pPr lvl="2" eaLnBrk="1" hangingPunct="1"/>
            <a:r>
              <a:rPr lang="en-US" smtClean="0"/>
              <a:t>Parse trees don’t show the order productions were applied</a:t>
            </a:r>
          </a:p>
        </p:txBody>
      </p:sp>
      <p:pic>
        <p:nvPicPr>
          <p:cNvPr id="48132" name="Picture 4" descr="cfg"/>
          <p:cNvPicPr>
            <a:picLocks noChangeAspect="1" noChangeArrowheads="1"/>
          </p:cNvPicPr>
          <p:nvPr/>
        </p:nvPicPr>
        <p:blipFill>
          <a:blip r:embed="rId3"/>
          <a:srcRect/>
          <a:stretch>
            <a:fillRect/>
          </a:stretch>
        </p:blipFill>
        <p:spPr bwMode="auto">
          <a:xfrm>
            <a:off x="7620000" y="2133600"/>
            <a:ext cx="1160463" cy="1487488"/>
          </a:xfrm>
          <a:prstGeom prst="rect">
            <a:avLst/>
          </a:prstGeom>
          <a:noFill/>
          <a:ln w="9525">
            <a:noFill/>
            <a:miter lim="800000"/>
            <a:headEnd/>
            <a:tailEnd/>
          </a:ln>
        </p:spPr>
      </p:pic>
      <p:sp>
        <p:nvSpPr>
          <p:cNvPr id="44038" name="Text Box 5"/>
          <p:cNvSpPr txBox="1">
            <a:spLocks noChangeArrowheads="1"/>
          </p:cNvSpPr>
          <p:nvPr/>
        </p:nvSpPr>
        <p:spPr bwMode="auto">
          <a:xfrm>
            <a:off x="7224713" y="1371600"/>
            <a:ext cx="1766887" cy="457200"/>
          </a:xfrm>
          <a:prstGeom prst="rect">
            <a:avLst/>
          </a:prstGeom>
          <a:noFill/>
          <a:ln w="9525">
            <a:noFill/>
            <a:miter lim="800000"/>
            <a:headEnd/>
            <a:tailEnd/>
          </a:ln>
        </p:spPr>
        <p:txBody>
          <a:bodyPr wrap="none">
            <a:spAutoFit/>
          </a:bodyPr>
          <a:lstStyle/>
          <a:p>
            <a:pPr eaLnBrk="0" hangingPunct="0"/>
            <a:r>
              <a:rPr lang="en-US">
                <a:solidFill>
                  <a:srgbClr val="0000FF"/>
                </a:solidFill>
              </a:rPr>
              <a:t>S → a | SbS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1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t>CMSC 330</a:t>
            </a:r>
          </a:p>
        </p:txBody>
      </p:sp>
      <p:sp>
        <p:nvSpPr>
          <p:cNvPr id="46082" name="Slide Number Placeholder 4"/>
          <p:cNvSpPr>
            <a:spLocks noGrp="1"/>
          </p:cNvSpPr>
          <p:nvPr>
            <p:ph type="sldNum" sz="quarter" idx="11"/>
          </p:nvPr>
        </p:nvSpPr>
        <p:spPr>
          <a:noFill/>
        </p:spPr>
        <p:txBody>
          <a:bodyPr/>
          <a:lstStyle/>
          <a:p>
            <a:fld id="{6DA56566-F3D6-4EA3-9F7D-8FCDDBEFAEAA}" type="slidenum">
              <a:rPr lang="en-US" smtClean="0"/>
              <a:pPr/>
              <a:t>16</a:t>
            </a:fld>
            <a:endParaRPr lang="en-US" smtClean="0"/>
          </a:p>
        </p:txBody>
      </p:sp>
      <p:sp>
        <p:nvSpPr>
          <p:cNvPr id="46083" name="Rectangle 2"/>
          <p:cNvSpPr>
            <a:spLocks noGrp="1" noChangeArrowheads="1"/>
          </p:cNvSpPr>
          <p:nvPr>
            <p:ph type="title"/>
          </p:nvPr>
        </p:nvSpPr>
        <p:spPr/>
        <p:txBody>
          <a:bodyPr/>
          <a:lstStyle/>
          <a:p>
            <a:pPr eaLnBrk="1" hangingPunct="1"/>
            <a:r>
              <a:rPr lang="en-US" smtClean="0"/>
              <a:t>Another Example (cont’d)</a:t>
            </a:r>
          </a:p>
        </p:txBody>
      </p:sp>
      <p:sp>
        <p:nvSpPr>
          <p:cNvPr id="46084" name="Rectangle 3"/>
          <p:cNvSpPr>
            <a:spLocks noGrp="1" noChangeArrowheads="1"/>
          </p:cNvSpPr>
          <p:nvPr>
            <p:ph type="body" idx="1"/>
          </p:nvPr>
        </p:nvSpPr>
        <p:spPr>
          <a:xfrm>
            <a:off x="457200" y="1524000"/>
            <a:ext cx="8153400" cy="990600"/>
          </a:xfrm>
        </p:spPr>
        <p:txBody>
          <a:bodyPr/>
          <a:lstStyle/>
          <a:p>
            <a:pPr lvl="1" eaLnBrk="1" hangingPunct="1">
              <a:buFontTx/>
              <a:buNone/>
            </a:pPr>
            <a:r>
              <a:rPr lang="en-US" smtClean="0">
                <a:solidFill>
                  <a:srgbClr val="0000FF"/>
                </a:solidFill>
              </a:rPr>
              <a:t>S → a | SbS</a:t>
            </a:r>
            <a:endParaRPr lang="en-US" smtClean="0"/>
          </a:p>
          <a:p>
            <a:pPr eaLnBrk="1" hangingPunct="1"/>
            <a:r>
              <a:rPr lang="en-US" smtClean="0"/>
              <a:t>Is </a:t>
            </a:r>
            <a:r>
              <a:rPr lang="en-US" smtClean="0">
                <a:solidFill>
                  <a:srgbClr val="0000FF"/>
                </a:solidFill>
              </a:rPr>
              <a:t>ababa</a:t>
            </a:r>
            <a:r>
              <a:rPr lang="en-US" smtClean="0"/>
              <a:t> in this language?</a:t>
            </a:r>
          </a:p>
        </p:txBody>
      </p:sp>
      <p:sp>
        <p:nvSpPr>
          <p:cNvPr id="52228" name="Rectangle 4"/>
          <p:cNvSpPr>
            <a:spLocks noChangeArrowheads="1"/>
          </p:cNvSpPr>
          <p:nvPr/>
        </p:nvSpPr>
        <p:spPr bwMode="auto">
          <a:xfrm>
            <a:off x="533400" y="2438400"/>
            <a:ext cx="3733800" cy="1187450"/>
          </a:xfrm>
          <a:prstGeom prst="rect">
            <a:avLst/>
          </a:prstGeom>
          <a:noFill/>
          <a:ln w="9525">
            <a:noFill/>
            <a:miter lim="800000"/>
            <a:headEnd/>
            <a:tailEnd/>
          </a:ln>
        </p:spPr>
        <p:txBody>
          <a:bodyPr>
            <a:spAutoFit/>
          </a:bodyPr>
          <a:lstStyle/>
          <a:p>
            <a:pPr>
              <a:spcBef>
                <a:spcPct val="20000"/>
              </a:spcBef>
            </a:pPr>
            <a:r>
              <a:rPr lang="en-US"/>
              <a:t>A leftmost derivation</a:t>
            </a:r>
          </a:p>
          <a:p>
            <a:pPr lvl="1">
              <a:spcBef>
                <a:spcPct val="20000"/>
              </a:spcBef>
            </a:pPr>
            <a:r>
              <a:rPr lang="en-US" sz="2000" u="sng">
                <a:solidFill>
                  <a:srgbClr val="FF0000"/>
                </a:solidFill>
              </a:rPr>
              <a:t>S</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S</a:t>
            </a:r>
            <a:r>
              <a:rPr lang="en-US" sz="2000">
                <a:solidFill>
                  <a:srgbClr val="0000FF"/>
                </a:solidFill>
              </a:rPr>
              <a:t>bS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t>
            </a:r>
            <a:r>
              <a:rPr lang="en-US" sz="2000" u="sng">
                <a:solidFill>
                  <a:srgbClr val="FF0000"/>
                </a:solidFill>
              </a:rPr>
              <a:t>S</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p>
          <a:p>
            <a:pPr lvl="1">
              <a:spcBef>
                <a:spcPct val="20000"/>
              </a:spcBef>
            </a:pPr>
            <a:r>
              <a:rPr lang="en-US" sz="2000">
                <a:solidFill>
                  <a:srgbClr val="0000FF"/>
                </a:solidFill>
              </a:rPr>
              <a:t>ab</a:t>
            </a:r>
            <a:r>
              <a:rPr lang="en-US" sz="2000" u="sng">
                <a:solidFill>
                  <a:srgbClr val="FF0000"/>
                </a:solidFill>
              </a:rPr>
              <a:t>S</a:t>
            </a:r>
            <a:r>
              <a:rPr lang="en-US" sz="2000">
                <a:solidFill>
                  <a:srgbClr val="0000FF"/>
                </a:solidFill>
              </a:rPr>
              <a:t>bS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abab</a:t>
            </a:r>
            <a:r>
              <a:rPr lang="en-US" sz="2000" u="sng">
                <a:solidFill>
                  <a:srgbClr val="FF0000"/>
                </a:solidFill>
              </a:rPr>
              <a:t>S</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ababa</a:t>
            </a:r>
          </a:p>
        </p:txBody>
      </p:sp>
      <p:sp>
        <p:nvSpPr>
          <p:cNvPr id="52229" name="Rectangle 5"/>
          <p:cNvSpPr>
            <a:spLocks noChangeArrowheads="1"/>
          </p:cNvSpPr>
          <p:nvPr/>
        </p:nvSpPr>
        <p:spPr bwMode="auto">
          <a:xfrm>
            <a:off x="4953000" y="2514600"/>
            <a:ext cx="3811588" cy="1187450"/>
          </a:xfrm>
          <a:prstGeom prst="rect">
            <a:avLst/>
          </a:prstGeom>
          <a:noFill/>
          <a:ln w="9525">
            <a:noFill/>
            <a:miter lim="800000"/>
            <a:headEnd/>
            <a:tailEnd/>
          </a:ln>
        </p:spPr>
        <p:txBody>
          <a:bodyPr wrap="none">
            <a:spAutoFit/>
          </a:bodyPr>
          <a:lstStyle/>
          <a:p>
            <a:pPr>
              <a:spcBef>
                <a:spcPct val="20000"/>
              </a:spcBef>
            </a:pPr>
            <a:r>
              <a:rPr lang="en-US"/>
              <a:t>Another leftmost derivation</a:t>
            </a:r>
          </a:p>
          <a:p>
            <a:pPr lvl="1">
              <a:spcBef>
                <a:spcPct val="20000"/>
              </a:spcBef>
            </a:pPr>
            <a:r>
              <a:rPr lang="en-US" sz="2000" u="sng">
                <a:solidFill>
                  <a:srgbClr val="FF0000"/>
                </a:solidFill>
              </a:rPr>
              <a:t>S</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S</a:t>
            </a:r>
            <a:r>
              <a:rPr lang="en-US" sz="2000">
                <a:solidFill>
                  <a:srgbClr val="0000FF"/>
                </a:solidFill>
              </a:rPr>
              <a:t>bS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S</a:t>
            </a:r>
            <a:r>
              <a:rPr lang="en-US" sz="2000">
                <a:solidFill>
                  <a:srgbClr val="0000FF"/>
                </a:solidFill>
              </a:rPr>
              <a:t>bSbS </a:t>
            </a:r>
            <a:r>
              <a:rPr lang="en-US" sz="2000">
                <a:solidFill>
                  <a:srgbClr val="0000FF"/>
                </a:solidFill>
                <a:latin typeface="Arial Unicode MS" pitchFamily="34" charset="-128"/>
                <a:ea typeface="Arial Unicode MS" pitchFamily="34" charset="-128"/>
                <a:cs typeface="Arial Unicode MS" pitchFamily="34" charset="-128"/>
              </a:rPr>
              <a:t>⇒</a:t>
            </a:r>
          </a:p>
          <a:p>
            <a:pPr lvl="1">
              <a:spcBef>
                <a:spcPct val="20000"/>
              </a:spcBef>
            </a:pPr>
            <a:r>
              <a:rPr lang="en-US" sz="2000">
                <a:solidFill>
                  <a:srgbClr val="0000FF"/>
                </a:solidFill>
              </a:rPr>
              <a:t>ab</a:t>
            </a:r>
            <a:r>
              <a:rPr lang="en-US" sz="2000" u="sng">
                <a:solidFill>
                  <a:srgbClr val="FF0000"/>
                </a:solidFill>
              </a:rPr>
              <a:t>S</a:t>
            </a:r>
            <a:r>
              <a:rPr lang="en-US" sz="2000">
                <a:solidFill>
                  <a:srgbClr val="0000FF"/>
                </a:solidFill>
              </a:rPr>
              <a:t>bS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abab</a:t>
            </a:r>
            <a:r>
              <a:rPr lang="en-US" sz="2000" u="sng">
                <a:solidFill>
                  <a:srgbClr val="FF0000"/>
                </a:solidFill>
              </a:rPr>
              <a:t>S</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ababa</a:t>
            </a:r>
          </a:p>
        </p:txBody>
      </p:sp>
      <p:pic>
        <p:nvPicPr>
          <p:cNvPr id="52233" name="Picture 9" descr="cfg"/>
          <p:cNvPicPr>
            <a:picLocks noChangeAspect="1" noChangeArrowheads="1"/>
          </p:cNvPicPr>
          <p:nvPr/>
        </p:nvPicPr>
        <p:blipFill>
          <a:blip r:embed="rId3"/>
          <a:srcRect/>
          <a:stretch>
            <a:fillRect/>
          </a:stretch>
        </p:blipFill>
        <p:spPr bwMode="auto">
          <a:xfrm>
            <a:off x="1524000" y="3733800"/>
            <a:ext cx="2705100" cy="2538413"/>
          </a:xfrm>
          <a:prstGeom prst="rect">
            <a:avLst/>
          </a:prstGeom>
          <a:noFill/>
          <a:ln w="9525">
            <a:noFill/>
            <a:miter lim="800000"/>
            <a:headEnd/>
            <a:tailEnd/>
          </a:ln>
        </p:spPr>
      </p:pic>
      <p:pic>
        <p:nvPicPr>
          <p:cNvPr id="52234" name="Picture 10" descr="cfg"/>
          <p:cNvPicPr>
            <a:picLocks noChangeAspect="1" noChangeArrowheads="1"/>
          </p:cNvPicPr>
          <p:nvPr/>
        </p:nvPicPr>
        <p:blipFill>
          <a:blip r:embed="rId4"/>
          <a:srcRect/>
          <a:stretch>
            <a:fillRect/>
          </a:stretch>
        </p:blipFill>
        <p:spPr bwMode="auto">
          <a:xfrm>
            <a:off x="5334000" y="3810000"/>
            <a:ext cx="2724150" cy="2541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t>CMSC 330</a:t>
            </a:r>
          </a:p>
        </p:txBody>
      </p:sp>
      <p:sp>
        <p:nvSpPr>
          <p:cNvPr id="48130" name="Slide Number Placeholder 4"/>
          <p:cNvSpPr>
            <a:spLocks noGrp="1"/>
          </p:cNvSpPr>
          <p:nvPr>
            <p:ph type="sldNum" sz="quarter" idx="11"/>
          </p:nvPr>
        </p:nvSpPr>
        <p:spPr>
          <a:noFill/>
        </p:spPr>
        <p:txBody>
          <a:bodyPr/>
          <a:lstStyle/>
          <a:p>
            <a:fld id="{5C93DDDF-0EEC-4291-8D1A-FB6A598448C0}" type="slidenum">
              <a:rPr lang="en-US" smtClean="0"/>
              <a:pPr/>
              <a:t>17</a:t>
            </a:fld>
            <a:endParaRPr lang="en-US" smtClean="0"/>
          </a:p>
        </p:txBody>
      </p:sp>
      <p:sp>
        <p:nvSpPr>
          <p:cNvPr id="48131" name="Rectangle 2"/>
          <p:cNvSpPr>
            <a:spLocks noGrp="1" noChangeArrowheads="1"/>
          </p:cNvSpPr>
          <p:nvPr>
            <p:ph type="title"/>
          </p:nvPr>
        </p:nvSpPr>
        <p:spPr/>
        <p:txBody>
          <a:bodyPr/>
          <a:lstStyle/>
          <a:p>
            <a:pPr eaLnBrk="1" hangingPunct="1"/>
            <a:r>
              <a:rPr lang="en-US" smtClean="0"/>
              <a:t>Ambiguity</a:t>
            </a:r>
          </a:p>
        </p:txBody>
      </p:sp>
      <p:sp>
        <p:nvSpPr>
          <p:cNvPr id="48132" name="Rectangle 3"/>
          <p:cNvSpPr>
            <a:spLocks noGrp="1" noChangeArrowheads="1"/>
          </p:cNvSpPr>
          <p:nvPr>
            <p:ph type="body" idx="1"/>
          </p:nvPr>
        </p:nvSpPr>
        <p:spPr/>
        <p:txBody>
          <a:bodyPr/>
          <a:lstStyle/>
          <a:p>
            <a:pPr eaLnBrk="1" hangingPunct="1"/>
            <a:r>
              <a:rPr lang="en-US" smtClean="0"/>
              <a:t>A string is </a:t>
            </a:r>
            <a:r>
              <a:rPr lang="en-US" i="1" smtClean="0"/>
              <a:t>ambiguous</a:t>
            </a:r>
            <a:r>
              <a:rPr lang="en-US" smtClean="0"/>
              <a:t> for a grammar if it has more than one parse tree</a:t>
            </a:r>
          </a:p>
          <a:p>
            <a:pPr lvl="1" eaLnBrk="1" hangingPunct="1"/>
            <a:r>
              <a:rPr lang="en-US" smtClean="0"/>
              <a:t>Equivalent to more than one leftmost (or more than one rightmost) derivation</a:t>
            </a:r>
          </a:p>
          <a:p>
            <a:pPr eaLnBrk="1" hangingPunct="1"/>
            <a:r>
              <a:rPr lang="en-US" smtClean="0"/>
              <a:t>A grammar is </a:t>
            </a:r>
            <a:r>
              <a:rPr lang="en-US" i="1" smtClean="0"/>
              <a:t>ambiguous</a:t>
            </a:r>
            <a:r>
              <a:rPr lang="en-US" smtClean="0"/>
              <a:t> if it generates an ambiguous string</a:t>
            </a:r>
          </a:p>
          <a:p>
            <a:pPr lvl="1" eaLnBrk="1" hangingPunct="1"/>
            <a:r>
              <a:rPr lang="en-US" smtClean="0"/>
              <a:t>It can be hard to see this with manual inspection</a:t>
            </a:r>
          </a:p>
          <a:p>
            <a:pPr eaLnBrk="1" hangingPunct="1"/>
            <a:r>
              <a:rPr lang="en-US" smtClean="0"/>
              <a:t>Exercise:  can you create an unambiguous grammar which generates the same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t>CMSC 330</a:t>
            </a:r>
          </a:p>
        </p:txBody>
      </p:sp>
      <p:sp>
        <p:nvSpPr>
          <p:cNvPr id="50178" name="Slide Number Placeholder 4"/>
          <p:cNvSpPr>
            <a:spLocks noGrp="1"/>
          </p:cNvSpPr>
          <p:nvPr>
            <p:ph type="sldNum" sz="quarter" idx="11"/>
          </p:nvPr>
        </p:nvSpPr>
        <p:spPr>
          <a:noFill/>
        </p:spPr>
        <p:txBody>
          <a:bodyPr/>
          <a:lstStyle/>
          <a:p>
            <a:fld id="{F35CFAF3-4D78-4B1B-96C2-52FA6B4AD347}" type="slidenum">
              <a:rPr lang="en-US" smtClean="0"/>
              <a:pPr/>
              <a:t>18</a:t>
            </a:fld>
            <a:endParaRPr lang="en-US" smtClean="0"/>
          </a:p>
        </p:txBody>
      </p:sp>
      <p:sp>
        <p:nvSpPr>
          <p:cNvPr id="50179" name="Rectangle 2"/>
          <p:cNvSpPr>
            <a:spLocks noGrp="1" noChangeArrowheads="1"/>
          </p:cNvSpPr>
          <p:nvPr>
            <p:ph type="title"/>
          </p:nvPr>
        </p:nvSpPr>
        <p:spPr/>
        <p:txBody>
          <a:bodyPr/>
          <a:lstStyle/>
          <a:p>
            <a:pPr eaLnBrk="1" hangingPunct="1"/>
            <a:r>
              <a:rPr lang="en-US" smtClean="0"/>
              <a:t>Are these Grammars Ambiguous?</a:t>
            </a:r>
          </a:p>
        </p:txBody>
      </p:sp>
      <p:sp>
        <p:nvSpPr>
          <p:cNvPr id="56323" name="Rectangle 3"/>
          <p:cNvSpPr>
            <a:spLocks noGrp="1" noChangeArrowheads="1"/>
          </p:cNvSpPr>
          <p:nvPr>
            <p:ph type="body" idx="1"/>
          </p:nvPr>
        </p:nvSpPr>
        <p:spPr/>
        <p:txBody>
          <a:bodyPr/>
          <a:lstStyle/>
          <a:p>
            <a:pPr lvl="1" eaLnBrk="1" hangingPunct="1">
              <a:buFontTx/>
              <a:buNone/>
            </a:pPr>
            <a:r>
              <a:rPr lang="en-US" smtClean="0">
                <a:solidFill>
                  <a:srgbClr val="0000FF"/>
                </a:solidFill>
              </a:rPr>
              <a:t>	S → aS | T</a:t>
            </a:r>
          </a:p>
          <a:p>
            <a:pPr lvl="1" eaLnBrk="1" hangingPunct="1">
              <a:buFontTx/>
              <a:buNone/>
            </a:pPr>
            <a:r>
              <a:rPr lang="en-US" smtClean="0">
                <a:solidFill>
                  <a:srgbClr val="0000FF"/>
                </a:solidFill>
              </a:rPr>
              <a:t>	T → bT | U</a:t>
            </a:r>
          </a:p>
          <a:p>
            <a:pPr lvl="1" eaLnBrk="1" hangingPunct="1">
              <a:buFontTx/>
              <a:buNone/>
            </a:pPr>
            <a:r>
              <a:rPr lang="en-US" smtClean="0">
                <a:solidFill>
                  <a:srgbClr val="0000FF"/>
                </a:solidFill>
              </a:rPr>
              <a:t>	U → cU | ε</a:t>
            </a:r>
            <a:endParaRPr lang="en-US" smtClean="0"/>
          </a:p>
          <a:p>
            <a:pPr eaLnBrk="1" hangingPunct="1">
              <a:buFontTx/>
              <a:buNone/>
            </a:pPr>
            <a:endParaRPr lang="en-US" smtClean="0"/>
          </a:p>
          <a:p>
            <a:pPr lvl="1" eaLnBrk="1" hangingPunct="1">
              <a:buFontTx/>
              <a:buNone/>
            </a:pPr>
            <a:endParaRPr lang="en-US" smtClean="0">
              <a:solidFill>
                <a:srgbClr val="0000FF"/>
              </a:solidFill>
            </a:endParaRPr>
          </a:p>
          <a:p>
            <a:pPr lvl="1" eaLnBrk="1" hangingPunct="1">
              <a:buFontTx/>
              <a:buNone/>
            </a:pPr>
            <a:r>
              <a:rPr lang="en-US" smtClean="0">
                <a:solidFill>
                  <a:srgbClr val="0000FF"/>
                </a:solidFill>
              </a:rPr>
              <a:t>   	S → T | T</a:t>
            </a:r>
          </a:p>
          <a:p>
            <a:pPr lvl="1" eaLnBrk="1" hangingPunct="1">
              <a:buFontTx/>
              <a:buNone/>
            </a:pPr>
            <a:r>
              <a:rPr lang="en-US" smtClean="0">
                <a:solidFill>
                  <a:srgbClr val="0000FF"/>
                </a:solidFill>
              </a:rPr>
              <a:t>	T → Tx | Tx | x | x</a:t>
            </a:r>
            <a:endParaRPr lang="en-US" smtClean="0"/>
          </a:p>
          <a:p>
            <a:pPr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p:spPr>
        <p:txBody>
          <a:bodyPr/>
          <a:lstStyle/>
          <a:p>
            <a:r>
              <a:rPr lang="en-US" smtClean="0"/>
              <a:t>CMSC 330</a:t>
            </a:r>
          </a:p>
        </p:txBody>
      </p:sp>
      <p:sp>
        <p:nvSpPr>
          <p:cNvPr id="52226" name="Slide Number Placeholder 4"/>
          <p:cNvSpPr>
            <a:spLocks noGrp="1"/>
          </p:cNvSpPr>
          <p:nvPr>
            <p:ph type="sldNum" sz="quarter" idx="11"/>
          </p:nvPr>
        </p:nvSpPr>
        <p:spPr>
          <a:noFill/>
        </p:spPr>
        <p:txBody>
          <a:bodyPr/>
          <a:lstStyle/>
          <a:p>
            <a:fld id="{69EEA90F-34F5-4065-BF0C-99ED80025DF8}" type="slidenum">
              <a:rPr lang="en-US" smtClean="0"/>
              <a:pPr/>
              <a:t>19</a:t>
            </a:fld>
            <a:endParaRPr lang="en-US" smtClean="0"/>
          </a:p>
        </p:txBody>
      </p:sp>
      <p:sp>
        <p:nvSpPr>
          <p:cNvPr id="52227" name="Rectangle 2"/>
          <p:cNvSpPr>
            <a:spLocks noGrp="1" noChangeArrowheads="1"/>
          </p:cNvSpPr>
          <p:nvPr>
            <p:ph type="title"/>
          </p:nvPr>
        </p:nvSpPr>
        <p:spPr>
          <a:xfrm>
            <a:off x="304800" y="609600"/>
            <a:ext cx="8458200" cy="685800"/>
          </a:xfrm>
        </p:spPr>
        <p:txBody>
          <a:bodyPr/>
          <a:lstStyle/>
          <a:p>
            <a:pPr eaLnBrk="1" hangingPunct="1"/>
            <a:r>
              <a:rPr lang="en-US" smtClean="0"/>
              <a:t>More on Leftmost/Rightmost Derivations</a:t>
            </a:r>
          </a:p>
        </p:txBody>
      </p:sp>
      <p:sp>
        <p:nvSpPr>
          <p:cNvPr id="59395" name="Rectangle 3"/>
          <p:cNvSpPr>
            <a:spLocks noGrp="1" noChangeArrowheads="1"/>
          </p:cNvSpPr>
          <p:nvPr>
            <p:ph type="body" idx="1"/>
          </p:nvPr>
        </p:nvSpPr>
        <p:spPr/>
        <p:txBody>
          <a:bodyPr/>
          <a:lstStyle/>
          <a:p>
            <a:pPr eaLnBrk="1" hangingPunct="1"/>
            <a:r>
              <a:rPr lang="en-US" smtClean="0"/>
              <a:t>Is the following derivation leftmost or rightmost?</a:t>
            </a:r>
          </a:p>
          <a:p>
            <a:pPr eaLnBrk="1" hangingPunct="1">
              <a:buFontTx/>
              <a:buNone/>
            </a:pPr>
            <a:r>
              <a:rPr lang="en-US" sz="2400" smtClean="0">
                <a:solidFill>
                  <a:srgbClr val="0000FF"/>
                </a:solidFill>
              </a:rPr>
              <a:t>		S </a:t>
            </a:r>
            <a:r>
              <a:rPr lang="en-US" sz="2400" smtClean="0">
                <a:solidFill>
                  <a:srgbClr val="0000FF"/>
                </a:solidFill>
                <a:latin typeface="Arial Unicode MS" pitchFamily="34" charset="-128"/>
                <a:ea typeface="Arial Unicode MS" pitchFamily="34" charset="-128"/>
                <a:cs typeface="Arial Unicode MS" pitchFamily="34" charset="-128"/>
              </a:rPr>
              <a:t>⇒</a:t>
            </a:r>
            <a:r>
              <a:rPr lang="en-US" sz="2400" smtClean="0">
                <a:solidFill>
                  <a:srgbClr val="0000FF"/>
                </a:solidFill>
              </a:rPr>
              <a:t> aS </a:t>
            </a:r>
            <a:r>
              <a:rPr lang="en-US" sz="2400" smtClean="0">
                <a:solidFill>
                  <a:srgbClr val="0000FF"/>
                </a:solidFill>
                <a:latin typeface="Arial Unicode MS" pitchFamily="34" charset="-128"/>
                <a:ea typeface="Arial Unicode MS" pitchFamily="34" charset="-128"/>
                <a:cs typeface="Arial Unicode MS" pitchFamily="34" charset="-128"/>
              </a:rPr>
              <a:t>⇒</a:t>
            </a:r>
            <a:r>
              <a:rPr lang="en-US" sz="2400" smtClean="0">
                <a:solidFill>
                  <a:srgbClr val="0000FF"/>
                </a:solidFill>
              </a:rPr>
              <a:t> aT </a:t>
            </a:r>
            <a:r>
              <a:rPr lang="en-US" sz="2400" smtClean="0">
                <a:solidFill>
                  <a:srgbClr val="0000FF"/>
                </a:solidFill>
                <a:latin typeface="Arial Unicode MS" pitchFamily="34" charset="-128"/>
                <a:ea typeface="Arial Unicode MS" pitchFamily="34" charset="-128"/>
                <a:cs typeface="Arial Unicode MS" pitchFamily="34" charset="-128"/>
              </a:rPr>
              <a:t>⇒</a:t>
            </a:r>
            <a:r>
              <a:rPr lang="en-US" sz="2400" smtClean="0">
                <a:solidFill>
                  <a:srgbClr val="0000FF"/>
                </a:solidFill>
              </a:rPr>
              <a:t> aU </a:t>
            </a:r>
            <a:r>
              <a:rPr lang="en-US" sz="2400" smtClean="0">
                <a:solidFill>
                  <a:srgbClr val="0000FF"/>
                </a:solidFill>
                <a:latin typeface="Arial Unicode MS" pitchFamily="34" charset="-128"/>
                <a:ea typeface="Arial Unicode MS" pitchFamily="34" charset="-128"/>
                <a:cs typeface="Arial Unicode MS" pitchFamily="34" charset="-128"/>
              </a:rPr>
              <a:t>⇒</a:t>
            </a:r>
            <a:r>
              <a:rPr lang="en-US" sz="2400" smtClean="0">
                <a:solidFill>
                  <a:srgbClr val="0000FF"/>
                </a:solidFill>
              </a:rPr>
              <a:t> acU </a:t>
            </a:r>
            <a:r>
              <a:rPr lang="en-US" sz="2400" smtClean="0">
                <a:solidFill>
                  <a:srgbClr val="0000FF"/>
                </a:solidFill>
                <a:latin typeface="Arial Unicode MS" pitchFamily="34" charset="-128"/>
                <a:ea typeface="Arial Unicode MS" pitchFamily="34" charset="-128"/>
                <a:cs typeface="Arial Unicode MS" pitchFamily="34" charset="-128"/>
              </a:rPr>
              <a:t>⇒</a:t>
            </a:r>
            <a:r>
              <a:rPr lang="en-US" sz="2400" smtClean="0">
                <a:solidFill>
                  <a:srgbClr val="0000FF"/>
                </a:solidFill>
              </a:rPr>
              <a:t> ac</a:t>
            </a:r>
            <a:endParaRPr lang="en-US" smtClean="0"/>
          </a:p>
          <a:p>
            <a:pPr lvl="1" eaLnBrk="1" hangingPunct="1"/>
            <a:r>
              <a:rPr lang="en-US" smtClean="0"/>
              <a:t>There’s at most one nonterminal in each sentential form, so there's no choice between left or right nonterminals to expand</a:t>
            </a:r>
          </a:p>
          <a:p>
            <a:pPr lvl="1" eaLnBrk="1" hangingPunct="1"/>
            <a:endParaRPr lang="en-US" smtClean="0"/>
          </a:p>
          <a:p>
            <a:pPr eaLnBrk="1" hangingPunct="1"/>
            <a:r>
              <a:rPr lang="en-US" smtClean="0"/>
              <a:t>How about the following derivation?</a:t>
            </a:r>
          </a:p>
          <a:p>
            <a:pPr lvl="1" eaLnBrk="1" hangingPunct="1"/>
            <a:r>
              <a:rPr lang="en-US" sz="2000" u="sng" smtClean="0">
                <a:solidFill>
                  <a:srgbClr val="FF0000"/>
                </a:solidFill>
              </a:rPr>
              <a:t>S</a:t>
            </a:r>
            <a:r>
              <a:rPr lang="en-US" sz="2000" smtClean="0">
                <a:solidFill>
                  <a:srgbClr val="0000FF"/>
                </a:solidFill>
              </a:rPr>
              <a:t> </a:t>
            </a:r>
            <a:r>
              <a:rPr lang="en-US" sz="2000" smtClean="0">
                <a:solidFill>
                  <a:srgbClr val="0000FF"/>
                </a:solidFill>
                <a:latin typeface="Arial Unicode MS" pitchFamily="34" charset="-128"/>
                <a:ea typeface="Arial Unicode MS" pitchFamily="34" charset="-128"/>
                <a:cs typeface="Arial Unicode MS" pitchFamily="34" charset="-128"/>
              </a:rPr>
              <a:t>⇒</a:t>
            </a:r>
            <a:r>
              <a:rPr lang="en-US" sz="2000" smtClean="0">
                <a:solidFill>
                  <a:srgbClr val="0000FF"/>
                </a:solidFill>
              </a:rPr>
              <a:t> </a:t>
            </a:r>
            <a:r>
              <a:rPr lang="en-US" sz="2000" u="sng" smtClean="0">
                <a:solidFill>
                  <a:srgbClr val="FF0000"/>
                </a:solidFill>
              </a:rPr>
              <a:t>S</a:t>
            </a:r>
            <a:r>
              <a:rPr lang="en-US" sz="2000" smtClean="0">
                <a:solidFill>
                  <a:srgbClr val="0000FF"/>
                </a:solidFill>
              </a:rPr>
              <a:t>bS </a:t>
            </a:r>
            <a:r>
              <a:rPr lang="en-US" sz="2000" smtClean="0">
                <a:solidFill>
                  <a:srgbClr val="0000FF"/>
                </a:solidFill>
                <a:latin typeface="Arial Unicode MS" pitchFamily="34" charset="-128"/>
                <a:ea typeface="Arial Unicode MS" pitchFamily="34" charset="-128"/>
                <a:cs typeface="Arial Unicode MS" pitchFamily="34" charset="-128"/>
              </a:rPr>
              <a:t>⇒</a:t>
            </a:r>
            <a:r>
              <a:rPr lang="en-US" sz="2000" smtClean="0">
                <a:solidFill>
                  <a:srgbClr val="0000FF"/>
                </a:solidFill>
              </a:rPr>
              <a:t> Sb</a:t>
            </a:r>
            <a:r>
              <a:rPr lang="en-US" sz="2000" u="sng" smtClean="0">
                <a:solidFill>
                  <a:srgbClr val="FF0000"/>
                </a:solidFill>
              </a:rPr>
              <a:t>S</a:t>
            </a:r>
            <a:r>
              <a:rPr lang="en-US" sz="2000" smtClean="0">
                <a:solidFill>
                  <a:srgbClr val="0000FF"/>
                </a:solidFill>
              </a:rPr>
              <a:t>bS </a:t>
            </a:r>
            <a:r>
              <a:rPr lang="en-US" sz="2000" smtClean="0">
                <a:solidFill>
                  <a:srgbClr val="0000FF"/>
                </a:solidFill>
                <a:latin typeface="Arial Unicode MS" pitchFamily="34" charset="-128"/>
                <a:ea typeface="Arial Unicode MS" pitchFamily="34" charset="-128"/>
                <a:cs typeface="Arial Unicode MS" pitchFamily="34" charset="-128"/>
              </a:rPr>
              <a:t>⇒</a:t>
            </a:r>
            <a:r>
              <a:rPr lang="en-US" sz="2000" smtClean="0">
                <a:solidFill>
                  <a:srgbClr val="0000FF"/>
                </a:solidFill>
              </a:rPr>
              <a:t> </a:t>
            </a:r>
            <a:r>
              <a:rPr lang="en-US" sz="2000" u="sng" smtClean="0">
                <a:solidFill>
                  <a:srgbClr val="FF0000"/>
                </a:solidFill>
              </a:rPr>
              <a:t>S</a:t>
            </a:r>
            <a:r>
              <a:rPr lang="en-US" sz="2000" smtClean="0">
                <a:solidFill>
                  <a:srgbClr val="0000FF"/>
                </a:solidFill>
              </a:rPr>
              <a:t>babS </a:t>
            </a:r>
            <a:r>
              <a:rPr lang="en-US" sz="2000" smtClean="0">
                <a:solidFill>
                  <a:srgbClr val="0000FF"/>
                </a:solidFill>
                <a:latin typeface="Arial Unicode MS" pitchFamily="34" charset="-128"/>
                <a:ea typeface="Arial Unicode MS" pitchFamily="34" charset="-128"/>
                <a:cs typeface="Arial Unicode MS" pitchFamily="34" charset="-128"/>
              </a:rPr>
              <a:t>⇒</a:t>
            </a:r>
            <a:r>
              <a:rPr lang="en-US" sz="2000" smtClean="0">
                <a:solidFill>
                  <a:srgbClr val="0000FF"/>
                </a:solidFill>
              </a:rPr>
              <a:t> abab</a:t>
            </a:r>
            <a:r>
              <a:rPr lang="en-US" sz="2000" u="sng" smtClean="0">
                <a:solidFill>
                  <a:srgbClr val="FF0000"/>
                </a:solidFill>
              </a:rPr>
              <a:t>S</a:t>
            </a:r>
            <a:r>
              <a:rPr lang="en-US" sz="2000" smtClean="0">
                <a:solidFill>
                  <a:srgbClr val="0000FF"/>
                </a:solidFill>
              </a:rPr>
              <a:t> </a:t>
            </a:r>
            <a:r>
              <a:rPr lang="en-US" sz="2000" smtClean="0">
                <a:solidFill>
                  <a:srgbClr val="0000FF"/>
                </a:solidFill>
                <a:latin typeface="Arial Unicode MS" pitchFamily="34" charset="-128"/>
                <a:ea typeface="Arial Unicode MS" pitchFamily="34" charset="-128"/>
                <a:cs typeface="Arial Unicode MS" pitchFamily="34" charset="-128"/>
              </a:rPr>
              <a:t>⇒</a:t>
            </a:r>
            <a:r>
              <a:rPr lang="en-US" sz="2000" smtClean="0">
                <a:solidFill>
                  <a:srgbClr val="0000FF"/>
                </a:solidFill>
              </a:rPr>
              <a:t> ababa</a:t>
            </a:r>
            <a:endParaRPr lang="en-US" smtClean="0"/>
          </a:p>
          <a:p>
            <a:pPr lvl="1"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t>CMSC 330</a:t>
            </a:r>
          </a:p>
        </p:txBody>
      </p:sp>
      <p:sp>
        <p:nvSpPr>
          <p:cNvPr id="17410" name="Slide Number Placeholder 4"/>
          <p:cNvSpPr>
            <a:spLocks noGrp="1"/>
          </p:cNvSpPr>
          <p:nvPr>
            <p:ph type="sldNum" sz="quarter" idx="11"/>
          </p:nvPr>
        </p:nvSpPr>
        <p:spPr>
          <a:noFill/>
        </p:spPr>
        <p:txBody>
          <a:bodyPr/>
          <a:lstStyle/>
          <a:p>
            <a:fld id="{E53D2BEA-EE74-4025-9A05-21B765A1CAC9}" type="slidenum">
              <a:rPr lang="en-US" smtClean="0"/>
              <a:pPr/>
              <a:t>2</a:t>
            </a:fld>
            <a:endParaRPr lang="en-US" smtClean="0"/>
          </a:p>
        </p:txBody>
      </p:sp>
      <p:sp>
        <p:nvSpPr>
          <p:cNvPr id="17411" name="Rectangle 2"/>
          <p:cNvSpPr>
            <a:spLocks noGrp="1" noChangeArrowheads="1"/>
          </p:cNvSpPr>
          <p:nvPr>
            <p:ph type="title"/>
          </p:nvPr>
        </p:nvSpPr>
        <p:spPr/>
        <p:txBody>
          <a:bodyPr/>
          <a:lstStyle/>
          <a:p>
            <a:pPr eaLnBrk="1" hangingPunct="1"/>
            <a:r>
              <a:rPr lang="en-US" smtClean="0"/>
              <a:t>Motivation</a:t>
            </a:r>
          </a:p>
        </p:txBody>
      </p:sp>
      <p:sp>
        <p:nvSpPr>
          <p:cNvPr id="17412" name="Rectangle 3"/>
          <p:cNvSpPr>
            <a:spLocks noGrp="1" noChangeArrowheads="1"/>
          </p:cNvSpPr>
          <p:nvPr>
            <p:ph type="body" idx="1"/>
          </p:nvPr>
        </p:nvSpPr>
        <p:spPr>
          <a:xfrm>
            <a:off x="304800" y="1524000"/>
            <a:ext cx="8382000" cy="5181600"/>
          </a:xfrm>
        </p:spPr>
        <p:txBody>
          <a:bodyPr/>
          <a:lstStyle/>
          <a:p>
            <a:pPr eaLnBrk="1" hangingPunct="1"/>
            <a:r>
              <a:rPr lang="en-US" smtClean="0"/>
              <a:t>Programs are just strings of text</a:t>
            </a:r>
          </a:p>
          <a:p>
            <a:pPr lvl="1" eaLnBrk="1" hangingPunct="1"/>
            <a:r>
              <a:rPr lang="en-US" smtClean="0"/>
              <a:t>But they’re strings that have a certain structure</a:t>
            </a:r>
          </a:p>
          <a:p>
            <a:pPr lvl="2" eaLnBrk="1" hangingPunct="1"/>
            <a:r>
              <a:rPr lang="en-US" smtClean="0"/>
              <a:t>A C program is a list of declarations and definitions</a:t>
            </a:r>
          </a:p>
          <a:p>
            <a:pPr lvl="2" eaLnBrk="1" hangingPunct="1"/>
            <a:r>
              <a:rPr lang="en-US" smtClean="0"/>
              <a:t>A function definition contains parameters and a body</a:t>
            </a:r>
          </a:p>
          <a:p>
            <a:pPr lvl="2" eaLnBrk="1" hangingPunct="1"/>
            <a:r>
              <a:rPr lang="en-US" smtClean="0"/>
              <a:t>A function body is a sequence of statements</a:t>
            </a:r>
          </a:p>
          <a:p>
            <a:pPr lvl="2" eaLnBrk="1" hangingPunct="1"/>
            <a:r>
              <a:rPr lang="en-US" smtClean="0"/>
              <a:t>A statement is either an expression, an if, a goto, etc.</a:t>
            </a:r>
          </a:p>
          <a:p>
            <a:pPr lvl="2" eaLnBrk="1" hangingPunct="1">
              <a:spcAft>
                <a:spcPct val="50000"/>
              </a:spcAft>
            </a:pPr>
            <a:r>
              <a:rPr lang="en-US" smtClean="0"/>
              <a:t>An expression may be assignment, addition, subtraction, etc</a:t>
            </a:r>
          </a:p>
          <a:p>
            <a:pPr eaLnBrk="1" hangingPunct="1"/>
            <a:r>
              <a:rPr lang="en-US" smtClean="0"/>
              <a:t>We want to solve two problems</a:t>
            </a:r>
          </a:p>
          <a:p>
            <a:pPr lvl="1" eaLnBrk="1" hangingPunct="1"/>
            <a:r>
              <a:rPr lang="en-US" smtClean="0"/>
              <a:t>We want to describe programming languages precisely</a:t>
            </a:r>
          </a:p>
          <a:p>
            <a:pPr lvl="1" eaLnBrk="1" hangingPunct="1"/>
            <a:r>
              <a:rPr lang="en-US" smtClean="0"/>
              <a:t>We need to describe more than the regular languages</a:t>
            </a:r>
          </a:p>
          <a:p>
            <a:pPr lvl="2" eaLnBrk="1" hangingPunct="1"/>
            <a:r>
              <a:rPr lang="en-US" smtClean="0"/>
              <a:t>Recall that regular expressions, DFAs, and NFAs are limited in their expressiveness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t>CMSC 330</a:t>
            </a:r>
          </a:p>
        </p:txBody>
      </p:sp>
      <p:sp>
        <p:nvSpPr>
          <p:cNvPr id="54274" name="Slide Number Placeholder 4"/>
          <p:cNvSpPr>
            <a:spLocks noGrp="1"/>
          </p:cNvSpPr>
          <p:nvPr>
            <p:ph type="sldNum" sz="quarter" idx="11"/>
          </p:nvPr>
        </p:nvSpPr>
        <p:spPr>
          <a:noFill/>
        </p:spPr>
        <p:txBody>
          <a:bodyPr/>
          <a:lstStyle/>
          <a:p>
            <a:fld id="{8BF525E0-6AE2-499D-AC97-EDAC1412CED5}" type="slidenum">
              <a:rPr lang="en-US" smtClean="0"/>
              <a:pPr/>
              <a:t>20</a:t>
            </a:fld>
            <a:endParaRPr lang="en-US" smtClean="0"/>
          </a:p>
        </p:txBody>
      </p:sp>
      <p:sp>
        <p:nvSpPr>
          <p:cNvPr id="54275" name="Rectangle 2"/>
          <p:cNvSpPr>
            <a:spLocks noGrp="1" noChangeArrowheads="1"/>
          </p:cNvSpPr>
          <p:nvPr>
            <p:ph type="title"/>
          </p:nvPr>
        </p:nvSpPr>
        <p:spPr/>
        <p:txBody>
          <a:bodyPr/>
          <a:lstStyle/>
          <a:p>
            <a:pPr eaLnBrk="1" hangingPunct="1"/>
            <a:r>
              <a:rPr lang="en-US" smtClean="0"/>
              <a:t>Tips for Designing Grammars</a:t>
            </a:r>
          </a:p>
        </p:txBody>
      </p:sp>
      <p:sp>
        <p:nvSpPr>
          <p:cNvPr id="62467" name="Rectangle 3"/>
          <p:cNvSpPr>
            <a:spLocks noGrp="1" noChangeArrowheads="1"/>
          </p:cNvSpPr>
          <p:nvPr>
            <p:ph type="body" idx="1"/>
          </p:nvPr>
        </p:nvSpPr>
        <p:spPr>
          <a:xfrm>
            <a:off x="457200" y="1524000"/>
            <a:ext cx="8153400" cy="5029200"/>
          </a:xfrm>
        </p:spPr>
        <p:txBody>
          <a:bodyPr/>
          <a:lstStyle/>
          <a:p>
            <a:pPr marL="533400" indent="-533400" eaLnBrk="1" hangingPunct="1">
              <a:buFontTx/>
              <a:buAutoNum type="arabicPeriod"/>
            </a:pPr>
            <a:r>
              <a:rPr lang="en-US" smtClean="0"/>
              <a:t>Use recursive productions to generate an arbitrary number of symbols</a:t>
            </a:r>
            <a:endParaRPr lang="en-US" smtClean="0">
              <a:solidFill>
                <a:srgbClr val="0000FF"/>
              </a:solidFill>
            </a:endParaRPr>
          </a:p>
          <a:p>
            <a:pPr marL="914400" lvl="1" indent="-457200" eaLnBrk="1" hangingPunct="1">
              <a:buFontTx/>
              <a:buNone/>
            </a:pPr>
            <a:r>
              <a:rPr lang="en-US" smtClean="0">
                <a:solidFill>
                  <a:srgbClr val="0000FF"/>
                </a:solidFill>
              </a:rPr>
              <a:t>	A → xA |</a:t>
            </a:r>
            <a:r>
              <a:rPr lang="en-US" smtClean="0"/>
              <a:t> </a:t>
            </a:r>
            <a:r>
              <a:rPr lang="en-US" smtClean="0">
                <a:solidFill>
                  <a:srgbClr val="0000FF"/>
                </a:solidFill>
              </a:rPr>
              <a:t>ε</a:t>
            </a:r>
            <a:r>
              <a:rPr lang="en-US" smtClean="0"/>
              <a:t> 		Zero or more </a:t>
            </a:r>
            <a:r>
              <a:rPr lang="en-US" smtClean="0">
                <a:solidFill>
                  <a:srgbClr val="0000FF"/>
                </a:solidFill>
              </a:rPr>
              <a:t>x</a:t>
            </a:r>
            <a:r>
              <a:rPr lang="en-US" smtClean="0"/>
              <a:t>’s</a:t>
            </a:r>
          </a:p>
          <a:p>
            <a:pPr marL="914400" lvl="1" indent="-457200" eaLnBrk="1" hangingPunct="1">
              <a:buFontTx/>
              <a:buNone/>
            </a:pPr>
            <a:r>
              <a:rPr lang="en-US" smtClean="0">
                <a:solidFill>
                  <a:srgbClr val="0000FF"/>
                </a:solidFill>
              </a:rPr>
              <a:t>	A → yA | y</a:t>
            </a:r>
            <a:r>
              <a:rPr lang="en-US" smtClean="0"/>
              <a:t>		One or more </a:t>
            </a:r>
            <a:r>
              <a:rPr lang="en-US" smtClean="0">
                <a:solidFill>
                  <a:srgbClr val="0000FF"/>
                </a:solidFill>
              </a:rPr>
              <a:t>y</a:t>
            </a:r>
            <a:r>
              <a:rPr lang="en-US" smtClean="0"/>
              <a:t>’s</a:t>
            </a:r>
          </a:p>
          <a:p>
            <a:pPr marL="533400" indent="-533400" eaLnBrk="1" hangingPunct="1">
              <a:buFontTx/>
              <a:buAutoNum type="arabicPeriod"/>
            </a:pPr>
            <a:r>
              <a:rPr lang="en-US" smtClean="0"/>
              <a:t>Use separate nonterminals to generate disjoint parts of a language, and then combine in a production</a:t>
            </a:r>
          </a:p>
          <a:p>
            <a:pPr marL="914400" lvl="1" indent="-457200" eaLnBrk="1" hangingPunct="1">
              <a:buFontTx/>
              <a:buNone/>
            </a:pPr>
            <a:r>
              <a:rPr lang="en-US" smtClean="0">
                <a:solidFill>
                  <a:srgbClr val="0000FF"/>
                </a:solidFill>
              </a:rPr>
              <a:t>	G = S → AB</a:t>
            </a:r>
          </a:p>
          <a:p>
            <a:pPr marL="914400" lvl="1" indent="-457200" eaLnBrk="1" hangingPunct="1">
              <a:buFontTx/>
              <a:buNone/>
            </a:pPr>
            <a:r>
              <a:rPr lang="en-US" smtClean="0">
                <a:solidFill>
                  <a:srgbClr val="0000FF"/>
                </a:solidFill>
              </a:rPr>
              <a:t>	       A → aA | ε</a:t>
            </a:r>
          </a:p>
          <a:p>
            <a:pPr marL="914400" lvl="1" indent="-457200" eaLnBrk="1" hangingPunct="1">
              <a:buFontTx/>
              <a:buNone/>
            </a:pPr>
            <a:r>
              <a:rPr lang="en-US" smtClean="0">
                <a:solidFill>
                  <a:srgbClr val="0000FF"/>
                </a:solidFill>
              </a:rPr>
              <a:t>	       B → bB | ε</a:t>
            </a:r>
          </a:p>
          <a:p>
            <a:pPr marL="914400" lvl="1" indent="-457200" eaLnBrk="1" hangingPunct="1">
              <a:buFontTx/>
              <a:buNone/>
            </a:pPr>
            <a:r>
              <a:rPr lang="en-US" smtClean="0">
                <a:solidFill>
                  <a:srgbClr val="0000FF"/>
                </a:solidFill>
              </a:rPr>
              <a:t>	L(G) = a</a:t>
            </a:r>
            <a:r>
              <a:rPr lang="en-US" baseline="30000" smtClean="0">
                <a:solidFill>
                  <a:srgbClr val="0000FF"/>
                </a:solidFill>
              </a:rPr>
              <a:t>*</a:t>
            </a:r>
            <a:r>
              <a:rPr lang="en-US" smtClean="0">
                <a:solidFill>
                  <a:srgbClr val="0000FF"/>
                </a:solidFill>
              </a:rPr>
              <a:t>b</a:t>
            </a:r>
            <a:r>
              <a:rPr lang="en-US" baseline="30000" smtClean="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smtClean="0"/>
              <a:t>CMSC 330</a:t>
            </a:r>
          </a:p>
        </p:txBody>
      </p:sp>
      <p:sp>
        <p:nvSpPr>
          <p:cNvPr id="56322" name="Slide Number Placeholder 4"/>
          <p:cNvSpPr>
            <a:spLocks noGrp="1"/>
          </p:cNvSpPr>
          <p:nvPr>
            <p:ph type="sldNum" sz="quarter" idx="11"/>
          </p:nvPr>
        </p:nvSpPr>
        <p:spPr>
          <a:noFill/>
        </p:spPr>
        <p:txBody>
          <a:bodyPr/>
          <a:lstStyle/>
          <a:p>
            <a:fld id="{954DBFF8-1ACE-4122-9F30-FDC4539A17C5}" type="slidenum">
              <a:rPr lang="en-US" smtClean="0"/>
              <a:pPr/>
              <a:t>21</a:t>
            </a:fld>
            <a:endParaRPr lang="en-US" smtClean="0"/>
          </a:p>
        </p:txBody>
      </p:sp>
      <p:sp>
        <p:nvSpPr>
          <p:cNvPr id="56323" name="Rectangle 2"/>
          <p:cNvSpPr>
            <a:spLocks noGrp="1" noChangeArrowheads="1"/>
          </p:cNvSpPr>
          <p:nvPr>
            <p:ph type="title"/>
          </p:nvPr>
        </p:nvSpPr>
        <p:spPr/>
        <p:txBody>
          <a:bodyPr/>
          <a:lstStyle/>
          <a:p>
            <a:pPr eaLnBrk="1" hangingPunct="1"/>
            <a:r>
              <a:rPr lang="en-US" smtClean="0"/>
              <a:t>Tips for Designing Grammars (cont’d)</a:t>
            </a:r>
          </a:p>
        </p:txBody>
      </p:sp>
      <p:sp>
        <p:nvSpPr>
          <p:cNvPr id="64515" name="Rectangle 3"/>
          <p:cNvSpPr>
            <a:spLocks noGrp="1" noChangeArrowheads="1"/>
          </p:cNvSpPr>
          <p:nvPr>
            <p:ph type="body" idx="1"/>
          </p:nvPr>
        </p:nvSpPr>
        <p:spPr>
          <a:xfrm>
            <a:off x="457200" y="1524000"/>
            <a:ext cx="8534400" cy="4876800"/>
          </a:xfrm>
        </p:spPr>
        <p:txBody>
          <a:bodyPr/>
          <a:lstStyle/>
          <a:p>
            <a:pPr marL="533400" indent="-533400" eaLnBrk="1" hangingPunct="1">
              <a:spcAft>
                <a:spcPct val="50000"/>
              </a:spcAft>
              <a:buFontTx/>
              <a:buAutoNum type="arabicPeriod" startAt="3"/>
            </a:pPr>
            <a:r>
              <a:rPr lang="en-US" smtClean="0"/>
              <a:t>To generate languages with matching, balanced, or related numbers of symbols, write productions which generate strings from the middle</a:t>
            </a:r>
          </a:p>
          <a:p>
            <a:pPr marL="914400" lvl="1" indent="-457200" eaLnBrk="1" hangingPunct="1">
              <a:spcBef>
                <a:spcPct val="0"/>
              </a:spcBef>
              <a:buFontTx/>
              <a:buNone/>
            </a:pPr>
            <a:r>
              <a:rPr lang="en-US" smtClean="0">
                <a:solidFill>
                  <a:srgbClr val="0000FF"/>
                </a:solidFill>
              </a:rPr>
              <a:t>{a</a:t>
            </a:r>
            <a:r>
              <a:rPr lang="en-US" baseline="30000" smtClean="0">
                <a:solidFill>
                  <a:srgbClr val="0000FF"/>
                </a:solidFill>
              </a:rPr>
              <a:t>n</a:t>
            </a:r>
            <a:r>
              <a:rPr lang="en-US" smtClean="0">
                <a:solidFill>
                  <a:srgbClr val="0000FF"/>
                </a:solidFill>
              </a:rPr>
              <a:t>b</a:t>
            </a:r>
            <a:r>
              <a:rPr lang="en-US" baseline="30000" smtClean="0">
                <a:solidFill>
                  <a:srgbClr val="0000FF"/>
                </a:solidFill>
              </a:rPr>
              <a:t>n</a:t>
            </a:r>
            <a:r>
              <a:rPr lang="en-US" smtClean="0">
                <a:solidFill>
                  <a:srgbClr val="0000FF"/>
                </a:solidFill>
              </a:rPr>
              <a:t> | n ≥ 0}</a:t>
            </a:r>
            <a:r>
              <a:rPr lang="en-US" smtClean="0"/>
              <a:t>  (not a regular language!)</a:t>
            </a:r>
          </a:p>
          <a:p>
            <a:pPr marL="914400" lvl="1" indent="-457200" eaLnBrk="1" hangingPunct="1">
              <a:buFontTx/>
              <a:buNone/>
            </a:pPr>
            <a:r>
              <a:rPr lang="en-US" smtClean="0">
                <a:solidFill>
                  <a:srgbClr val="0000FF"/>
                </a:solidFill>
              </a:rPr>
              <a:t>S → aSb | ε</a:t>
            </a:r>
            <a:endParaRPr lang="en-US" smtClean="0"/>
          </a:p>
          <a:p>
            <a:pPr marL="914400" lvl="1" indent="-457200" eaLnBrk="1" hangingPunct="1">
              <a:spcAft>
                <a:spcPct val="50000"/>
              </a:spcAft>
              <a:buFontTx/>
              <a:buNone/>
            </a:pPr>
            <a:r>
              <a:rPr lang="en-US" smtClean="0"/>
              <a:t>Example:  </a:t>
            </a:r>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aSb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aaSbb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aabb</a:t>
            </a:r>
            <a:endParaRPr lang="en-US" smtClean="0"/>
          </a:p>
          <a:p>
            <a:pPr marL="914400" lvl="1" indent="-457200" eaLnBrk="1" hangingPunct="1">
              <a:buFontTx/>
              <a:buNone/>
            </a:pPr>
            <a:r>
              <a:rPr lang="en-US" smtClean="0">
                <a:solidFill>
                  <a:srgbClr val="0000FF"/>
                </a:solidFill>
              </a:rPr>
              <a:t>{a</a:t>
            </a:r>
            <a:r>
              <a:rPr lang="en-US" baseline="30000" smtClean="0">
                <a:solidFill>
                  <a:srgbClr val="0000FF"/>
                </a:solidFill>
              </a:rPr>
              <a:t>n</a:t>
            </a:r>
            <a:r>
              <a:rPr lang="en-US" smtClean="0">
                <a:solidFill>
                  <a:srgbClr val="0000FF"/>
                </a:solidFill>
              </a:rPr>
              <a:t>b</a:t>
            </a:r>
            <a:r>
              <a:rPr lang="en-US" baseline="30000" smtClean="0">
                <a:solidFill>
                  <a:srgbClr val="0000FF"/>
                </a:solidFill>
              </a:rPr>
              <a:t>2n</a:t>
            </a:r>
            <a:r>
              <a:rPr lang="en-US" smtClean="0">
                <a:solidFill>
                  <a:srgbClr val="0000FF"/>
                </a:solidFill>
              </a:rPr>
              <a:t> | n ≥ 1}</a:t>
            </a:r>
          </a:p>
          <a:p>
            <a:pPr marL="914400" lvl="1" indent="-457200" eaLnBrk="1" hangingPunct="1">
              <a:buFontTx/>
              <a:buNone/>
            </a:pPr>
            <a:r>
              <a:rPr lang="en-US" smtClean="0">
                <a:solidFill>
                  <a:srgbClr val="0000FF"/>
                </a:solidFill>
              </a:rPr>
              <a:t>S → aSbb | abb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p:spPr>
        <p:txBody>
          <a:bodyPr/>
          <a:lstStyle/>
          <a:p>
            <a:r>
              <a:rPr lang="en-US" smtClean="0"/>
              <a:t>CMSC 330</a:t>
            </a:r>
          </a:p>
        </p:txBody>
      </p:sp>
      <p:sp>
        <p:nvSpPr>
          <p:cNvPr id="58370" name="Slide Number Placeholder 4"/>
          <p:cNvSpPr>
            <a:spLocks noGrp="1"/>
          </p:cNvSpPr>
          <p:nvPr>
            <p:ph type="sldNum" sz="quarter" idx="11"/>
          </p:nvPr>
        </p:nvSpPr>
        <p:spPr>
          <a:noFill/>
        </p:spPr>
        <p:txBody>
          <a:bodyPr/>
          <a:lstStyle/>
          <a:p>
            <a:fld id="{0F3ACDF9-B7D9-4FE2-89A4-249525C61368}" type="slidenum">
              <a:rPr lang="en-US" smtClean="0"/>
              <a:pPr/>
              <a:t>22</a:t>
            </a:fld>
            <a:endParaRPr lang="en-US" smtClean="0"/>
          </a:p>
        </p:txBody>
      </p:sp>
      <p:sp>
        <p:nvSpPr>
          <p:cNvPr id="58371" name="Rectangle 2"/>
          <p:cNvSpPr>
            <a:spLocks noGrp="1" noChangeArrowheads="1"/>
          </p:cNvSpPr>
          <p:nvPr>
            <p:ph type="title"/>
          </p:nvPr>
        </p:nvSpPr>
        <p:spPr/>
        <p:txBody>
          <a:bodyPr/>
          <a:lstStyle/>
          <a:p>
            <a:pPr eaLnBrk="1" hangingPunct="1"/>
            <a:r>
              <a:rPr lang="en-US" smtClean="0"/>
              <a:t>Tips for Designing Grammars (cont’d)</a:t>
            </a:r>
          </a:p>
        </p:txBody>
      </p:sp>
      <p:sp>
        <p:nvSpPr>
          <p:cNvPr id="65539" name="Rectangle 3"/>
          <p:cNvSpPr>
            <a:spLocks noGrp="1" noChangeArrowheads="1"/>
          </p:cNvSpPr>
          <p:nvPr>
            <p:ph type="body" idx="1"/>
          </p:nvPr>
        </p:nvSpPr>
        <p:spPr/>
        <p:txBody>
          <a:bodyPr/>
          <a:lstStyle/>
          <a:p>
            <a:pPr marL="914400" lvl="1" indent="-457200" eaLnBrk="1" hangingPunct="1">
              <a:buFontTx/>
              <a:buNone/>
            </a:pPr>
            <a:r>
              <a:rPr lang="en-US" smtClean="0">
                <a:solidFill>
                  <a:srgbClr val="0000FF"/>
                </a:solidFill>
              </a:rPr>
              <a:t>{a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 | m ≥ 2n, n ≥ 0}</a:t>
            </a:r>
            <a:endParaRPr lang="en-US" smtClean="0"/>
          </a:p>
          <a:p>
            <a:pPr marL="914400" lvl="1" indent="-457200" eaLnBrk="1" hangingPunct="1">
              <a:buFontTx/>
              <a:buNone/>
            </a:pPr>
            <a:r>
              <a:rPr lang="en-US" smtClean="0">
                <a:solidFill>
                  <a:srgbClr val="0000FF"/>
                </a:solidFill>
              </a:rPr>
              <a:t>S → aSbb | B | ε</a:t>
            </a:r>
          </a:p>
          <a:p>
            <a:pPr marL="914400" lvl="1" indent="-457200" eaLnBrk="1" hangingPunct="1">
              <a:buFontTx/>
              <a:buNone/>
            </a:pPr>
            <a:r>
              <a:rPr lang="en-US" smtClean="0">
                <a:solidFill>
                  <a:srgbClr val="0000FF"/>
                </a:solidFill>
              </a:rPr>
              <a:t>B → bB | b</a:t>
            </a:r>
          </a:p>
          <a:p>
            <a:pPr marL="914400" lvl="1" indent="-457200" eaLnBrk="1" hangingPunct="1">
              <a:buFont typeface="Arial" charset="0"/>
              <a:buChar char="•"/>
            </a:pPr>
            <a:endParaRPr lang="en-US" smtClean="0"/>
          </a:p>
          <a:p>
            <a:pPr marL="914400" lvl="1" indent="-457200" eaLnBrk="1" hangingPunct="1">
              <a:buFontTx/>
              <a:buNone/>
            </a:pPr>
            <a:r>
              <a:rPr lang="en-US" smtClean="0"/>
              <a:t>The following grammar also works:</a:t>
            </a:r>
          </a:p>
          <a:p>
            <a:pPr marL="914400" lvl="1" indent="-457200" eaLnBrk="1" hangingPunct="1">
              <a:buFontTx/>
              <a:buNone/>
            </a:pPr>
            <a:r>
              <a:rPr lang="en-US" smtClean="0">
                <a:solidFill>
                  <a:srgbClr val="0000FF"/>
                </a:solidFill>
              </a:rPr>
              <a:t>S → aSbb | B</a:t>
            </a:r>
          </a:p>
          <a:p>
            <a:pPr marL="914400" lvl="1" indent="-457200" eaLnBrk="1" hangingPunct="1">
              <a:buFontTx/>
              <a:buNone/>
            </a:pPr>
            <a:r>
              <a:rPr lang="en-US" smtClean="0">
                <a:solidFill>
                  <a:srgbClr val="0000FF"/>
                </a:solidFill>
              </a:rPr>
              <a:t>B → bB | ε</a:t>
            </a:r>
          </a:p>
          <a:p>
            <a:pPr marL="914400" lvl="1" indent="-457200" eaLnBrk="1" hangingPunct="1">
              <a:buFont typeface="Arial" charset="0"/>
              <a:buChar char="•"/>
            </a:pPr>
            <a:endParaRPr lang="en-US" smtClean="0"/>
          </a:p>
          <a:p>
            <a:pPr marL="914400" lvl="1" indent="-457200" eaLnBrk="1" hangingPunct="1">
              <a:buFontTx/>
              <a:buNone/>
            </a:pPr>
            <a:r>
              <a:rPr lang="en-US" smtClean="0"/>
              <a:t>How about the following?</a:t>
            </a:r>
          </a:p>
          <a:p>
            <a:pPr marL="914400" lvl="1" indent="-457200" eaLnBrk="1" hangingPunct="1">
              <a:buFontTx/>
              <a:buNone/>
            </a:pPr>
            <a:r>
              <a:rPr lang="en-US" smtClean="0">
                <a:solidFill>
                  <a:srgbClr val="0000FF"/>
                </a:solidFill>
              </a:rPr>
              <a:t>S → aSbb | bS | 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3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p:spPr>
        <p:txBody>
          <a:bodyPr/>
          <a:lstStyle/>
          <a:p>
            <a:r>
              <a:rPr lang="en-US" smtClean="0"/>
              <a:t>CMSC 330</a:t>
            </a:r>
          </a:p>
        </p:txBody>
      </p:sp>
      <p:sp>
        <p:nvSpPr>
          <p:cNvPr id="60418" name="Slide Number Placeholder 4"/>
          <p:cNvSpPr>
            <a:spLocks noGrp="1"/>
          </p:cNvSpPr>
          <p:nvPr>
            <p:ph type="sldNum" sz="quarter" idx="11"/>
          </p:nvPr>
        </p:nvSpPr>
        <p:spPr>
          <a:noFill/>
        </p:spPr>
        <p:txBody>
          <a:bodyPr/>
          <a:lstStyle/>
          <a:p>
            <a:fld id="{C02D2EBF-6F73-43D6-A780-AE723E805115}" type="slidenum">
              <a:rPr lang="en-US" smtClean="0"/>
              <a:pPr/>
              <a:t>23</a:t>
            </a:fld>
            <a:endParaRPr lang="en-US" smtClean="0"/>
          </a:p>
        </p:txBody>
      </p:sp>
      <p:sp>
        <p:nvSpPr>
          <p:cNvPr id="60419" name="Rectangle 2"/>
          <p:cNvSpPr>
            <a:spLocks noGrp="1" noChangeArrowheads="1"/>
          </p:cNvSpPr>
          <p:nvPr>
            <p:ph type="title"/>
          </p:nvPr>
        </p:nvSpPr>
        <p:spPr/>
        <p:txBody>
          <a:bodyPr/>
          <a:lstStyle/>
          <a:p>
            <a:pPr eaLnBrk="1" hangingPunct="1"/>
            <a:r>
              <a:rPr lang="en-US" smtClean="0"/>
              <a:t>Tips for Designing Grammars (cont’d)</a:t>
            </a:r>
          </a:p>
        </p:txBody>
      </p:sp>
      <p:sp>
        <p:nvSpPr>
          <p:cNvPr id="137219" name="Rectangle 3"/>
          <p:cNvSpPr>
            <a:spLocks noGrp="1" noChangeArrowheads="1"/>
          </p:cNvSpPr>
          <p:nvPr>
            <p:ph type="body" idx="1"/>
          </p:nvPr>
        </p:nvSpPr>
        <p:spPr/>
        <p:txBody>
          <a:bodyPr/>
          <a:lstStyle/>
          <a:p>
            <a:pPr lvl="1" eaLnBrk="1" hangingPunct="1">
              <a:buFontTx/>
              <a:buNone/>
            </a:pPr>
            <a:r>
              <a:rPr lang="en-US" smtClean="0">
                <a:solidFill>
                  <a:srgbClr val="0000FF"/>
                </a:solidFill>
              </a:rPr>
              <a:t>{a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a</a:t>
            </a:r>
            <a:r>
              <a:rPr lang="en-US" baseline="30000" smtClean="0">
                <a:solidFill>
                  <a:srgbClr val="0000FF"/>
                </a:solidFill>
              </a:rPr>
              <a:t>n+m</a:t>
            </a:r>
            <a:r>
              <a:rPr lang="en-US" smtClean="0">
                <a:solidFill>
                  <a:srgbClr val="0000FF"/>
                </a:solidFill>
              </a:rPr>
              <a:t> | n ≥ 0, m ≥ 0}</a:t>
            </a:r>
            <a:endParaRPr lang="en-US" smtClean="0"/>
          </a:p>
          <a:p>
            <a:pPr eaLnBrk="1" hangingPunct="1">
              <a:buFontTx/>
              <a:buNone/>
            </a:pPr>
            <a:r>
              <a:rPr lang="en-US" sz="2400" smtClean="0"/>
              <a:t>	Rewrite as </a:t>
            </a:r>
            <a:r>
              <a:rPr lang="en-US" sz="2400" smtClean="0">
                <a:solidFill>
                  <a:srgbClr val="0000FF"/>
                </a:solidFill>
              </a:rPr>
              <a:t>a</a:t>
            </a:r>
            <a:r>
              <a:rPr lang="en-US" sz="2400" baseline="30000" smtClean="0">
                <a:solidFill>
                  <a:srgbClr val="0000FF"/>
                </a:solidFill>
              </a:rPr>
              <a:t>n</a:t>
            </a:r>
            <a:r>
              <a:rPr lang="en-US" sz="2400" smtClean="0">
                <a:solidFill>
                  <a:srgbClr val="0000FF"/>
                </a:solidFill>
              </a:rPr>
              <a:t>b</a:t>
            </a:r>
            <a:r>
              <a:rPr lang="en-US" sz="2400" baseline="30000" smtClean="0">
                <a:solidFill>
                  <a:srgbClr val="0000FF"/>
                </a:solidFill>
              </a:rPr>
              <a:t>m</a:t>
            </a:r>
            <a:r>
              <a:rPr lang="en-US" sz="2400" smtClean="0">
                <a:solidFill>
                  <a:srgbClr val="0000FF"/>
                </a:solidFill>
              </a:rPr>
              <a:t>a</a:t>
            </a:r>
            <a:r>
              <a:rPr lang="en-US" sz="2400" baseline="30000" smtClean="0">
                <a:solidFill>
                  <a:srgbClr val="0000FF"/>
                </a:solidFill>
              </a:rPr>
              <a:t>m</a:t>
            </a:r>
            <a:r>
              <a:rPr lang="en-US" sz="2400" smtClean="0">
                <a:solidFill>
                  <a:srgbClr val="0000FF"/>
                </a:solidFill>
              </a:rPr>
              <a:t>a</a:t>
            </a:r>
            <a:r>
              <a:rPr lang="en-US" sz="2400" baseline="30000" smtClean="0">
                <a:solidFill>
                  <a:srgbClr val="0000FF"/>
                </a:solidFill>
              </a:rPr>
              <a:t>n</a:t>
            </a:r>
            <a:r>
              <a:rPr lang="en-US" sz="2400" smtClean="0"/>
              <a:t>, which now has matching superscripts (two pairs)</a:t>
            </a:r>
          </a:p>
          <a:p>
            <a:pPr eaLnBrk="1" hangingPunct="1">
              <a:buFontTx/>
              <a:buNone/>
            </a:pPr>
            <a:endParaRPr lang="en-US" sz="2400" smtClean="0"/>
          </a:p>
          <a:p>
            <a:pPr eaLnBrk="1" hangingPunct="1">
              <a:buFontTx/>
              <a:buNone/>
            </a:pPr>
            <a:r>
              <a:rPr lang="en-US" sz="2400" smtClean="0"/>
              <a:t>	Would this grammar work?</a:t>
            </a:r>
          </a:p>
          <a:p>
            <a:pPr lvl="1" eaLnBrk="1" hangingPunct="1">
              <a:buFontTx/>
              <a:buNone/>
            </a:pPr>
            <a:r>
              <a:rPr lang="en-US" smtClean="0">
                <a:solidFill>
                  <a:srgbClr val="0000FF"/>
                </a:solidFill>
              </a:rPr>
              <a:t>S → aSa | B</a:t>
            </a:r>
          </a:p>
          <a:p>
            <a:pPr lvl="1" eaLnBrk="1" hangingPunct="1">
              <a:buFontTx/>
              <a:buNone/>
            </a:pPr>
            <a:r>
              <a:rPr lang="en-US" smtClean="0">
                <a:solidFill>
                  <a:srgbClr val="0000FF"/>
                </a:solidFill>
              </a:rPr>
              <a:t>B → bBa | ba</a:t>
            </a:r>
            <a:endParaRPr lang="en-US" sz="2000" smtClean="0"/>
          </a:p>
          <a:p>
            <a:pPr lvl="1" eaLnBrk="1" hangingPunct="1">
              <a:buFontTx/>
              <a:buNone/>
            </a:pPr>
            <a:endParaRPr lang="en-US" smtClean="0"/>
          </a:p>
          <a:p>
            <a:pPr eaLnBrk="1" hangingPunct="1">
              <a:buFontTx/>
              <a:buNone/>
            </a:pPr>
            <a:r>
              <a:rPr lang="en-US" sz="2400" smtClean="0"/>
              <a:t>    Corrected:</a:t>
            </a:r>
          </a:p>
          <a:p>
            <a:pPr lvl="1" eaLnBrk="1" hangingPunct="1">
              <a:buFontTx/>
              <a:buNone/>
            </a:pPr>
            <a:r>
              <a:rPr lang="en-US" smtClean="0">
                <a:solidFill>
                  <a:srgbClr val="0000FF"/>
                </a:solidFill>
              </a:rPr>
              <a:t>S → aSa | B</a:t>
            </a:r>
          </a:p>
          <a:p>
            <a:pPr lvl="1" eaLnBrk="1" hangingPunct="1">
              <a:buFontTx/>
              <a:buNone/>
            </a:pPr>
            <a:r>
              <a:rPr lang="en-US" smtClean="0">
                <a:solidFill>
                  <a:srgbClr val="0000FF"/>
                </a:solidFill>
              </a:rPr>
              <a:t>B → bBa | </a:t>
            </a:r>
            <a:r>
              <a:rPr lang="en-US" sz="2000" smtClean="0">
                <a:solidFill>
                  <a:srgbClr val="0000FF"/>
                </a:solidFill>
              </a:rPr>
              <a:t>ε</a:t>
            </a:r>
          </a:p>
        </p:txBody>
      </p:sp>
      <p:sp>
        <p:nvSpPr>
          <p:cNvPr id="137221" name="Text Box 5"/>
          <p:cNvSpPr txBox="1">
            <a:spLocks noChangeArrowheads="1"/>
          </p:cNvSpPr>
          <p:nvPr/>
        </p:nvSpPr>
        <p:spPr bwMode="auto">
          <a:xfrm>
            <a:off x="3810000" y="5257800"/>
            <a:ext cx="4781550" cy="822325"/>
          </a:xfrm>
          <a:prstGeom prst="rect">
            <a:avLst/>
          </a:prstGeom>
          <a:noFill/>
          <a:ln w="9525">
            <a:noFill/>
            <a:miter lim="800000"/>
            <a:headEnd/>
            <a:tailEnd/>
          </a:ln>
        </p:spPr>
        <p:txBody>
          <a:bodyPr wrap="none">
            <a:spAutoFit/>
          </a:bodyPr>
          <a:lstStyle/>
          <a:p>
            <a:pPr eaLnBrk="0" hangingPunct="0"/>
            <a:r>
              <a:rPr lang="en-US"/>
              <a:t>The outer </a:t>
            </a:r>
            <a:r>
              <a:rPr lang="en-US">
                <a:solidFill>
                  <a:srgbClr val="0000FF"/>
                </a:solidFill>
              </a:rPr>
              <a:t>a</a:t>
            </a:r>
            <a:r>
              <a:rPr lang="en-US" baseline="30000">
                <a:solidFill>
                  <a:srgbClr val="0000FF"/>
                </a:solidFill>
              </a:rPr>
              <a:t>n</a:t>
            </a:r>
            <a:r>
              <a:rPr lang="en-US">
                <a:solidFill>
                  <a:srgbClr val="0000FF"/>
                </a:solidFill>
              </a:rPr>
              <a:t>a</a:t>
            </a:r>
            <a:r>
              <a:rPr lang="en-US" baseline="30000">
                <a:solidFill>
                  <a:srgbClr val="0000FF"/>
                </a:solidFill>
              </a:rPr>
              <a:t>n</a:t>
            </a:r>
            <a:r>
              <a:rPr lang="en-US"/>
              <a:t> are generated first,</a:t>
            </a:r>
          </a:p>
          <a:p>
            <a:pPr eaLnBrk="0" hangingPunct="0"/>
            <a:r>
              <a:rPr lang="en-US"/>
              <a:t>then the inner </a:t>
            </a:r>
            <a:r>
              <a:rPr lang="en-US">
                <a:solidFill>
                  <a:srgbClr val="0000FF"/>
                </a:solidFill>
              </a:rPr>
              <a:t>b</a:t>
            </a:r>
            <a:r>
              <a:rPr lang="en-US" baseline="30000">
                <a:solidFill>
                  <a:srgbClr val="0000FF"/>
                </a:solidFill>
              </a:rPr>
              <a:t>m</a:t>
            </a:r>
            <a:r>
              <a:rPr lang="en-US">
                <a:solidFill>
                  <a:srgbClr val="0000FF"/>
                </a:solidFill>
              </a:rPr>
              <a:t>a</a:t>
            </a:r>
            <a:r>
              <a:rPr lang="en-US" baseline="30000">
                <a:solidFill>
                  <a:srgbClr val="0000FF"/>
                </a:solidFill>
              </a:rPr>
              <a:t>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1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21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21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t>CMSC 330</a:t>
            </a:r>
          </a:p>
        </p:txBody>
      </p:sp>
      <p:sp>
        <p:nvSpPr>
          <p:cNvPr id="19458" name="Slide Number Placeholder 4"/>
          <p:cNvSpPr>
            <a:spLocks noGrp="1"/>
          </p:cNvSpPr>
          <p:nvPr>
            <p:ph type="sldNum" sz="quarter" idx="11"/>
          </p:nvPr>
        </p:nvSpPr>
        <p:spPr>
          <a:noFill/>
        </p:spPr>
        <p:txBody>
          <a:bodyPr/>
          <a:lstStyle/>
          <a:p>
            <a:fld id="{894EF2FB-B3E8-4305-8AE8-CE00FDB29A7F}" type="slidenum">
              <a:rPr lang="en-US" smtClean="0"/>
              <a:pPr/>
              <a:t>3</a:t>
            </a:fld>
            <a:endParaRPr lang="en-US" smtClean="0"/>
          </a:p>
        </p:txBody>
      </p:sp>
      <p:sp>
        <p:nvSpPr>
          <p:cNvPr id="19459" name="Rectangle 2"/>
          <p:cNvSpPr>
            <a:spLocks noGrp="1" noChangeArrowheads="1"/>
          </p:cNvSpPr>
          <p:nvPr>
            <p:ph type="title"/>
          </p:nvPr>
        </p:nvSpPr>
        <p:spPr/>
        <p:txBody>
          <a:bodyPr/>
          <a:lstStyle/>
          <a:p>
            <a:pPr eaLnBrk="1" hangingPunct="1"/>
            <a:r>
              <a:rPr lang="en-US" smtClean="0"/>
              <a:t>Context-Free Grammars (CFGs)</a:t>
            </a:r>
          </a:p>
        </p:txBody>
      </p:sp>
      <p:sp>
        <p:nvSpPr>
          <p:cNvPr id="19460" name="Rectangle 3"/>
          <p:cNvSpPr>
            <a:spLocks noGrp="1" noChangeArrowheads="1"/>
          </p:cNvSpPr>
          <p:nvPr>
            <p:ph type="body" idx="1"/>
          </p:nvPr>
        </p:nvSpPr>
        <p:spPr/>
        <p:txBody>
          <a:bodyPr/>
          <a:lstStyle/>
          <a:p>
            <a:pPr eaLnBrk="1" hangingPunct="1">
              <a:spcAft>
                <a:spcPct val="50000"/>
              </a:spcAft>
            </a:pPr>
            <a:r>
              <a:rPr lang="en-US" smtClean="0"/>
              <a:t>A way of generating sets of strings or languages</a:t>
            </a:r>
          </a:p>
          <a:p>
            <a:pPr eaLnBrk="1" hangingPunct="1"/>
            <a:r>
              <a:rPr lang="en-US" smtClean="0"/>
              <a:t>They subsume regular expressions (and DFAs and NFAs)</a:t>
            </a:r>
          </a:p>
          <a:p>
            <a:pPr lvl="1" eaLnBrk="1" hangingPunct="1"/>
            <a:r>
              <a:rPr lang="en-US" smtClean="0"/>
              <a:t>There is a CFG that generates any regular language</a:t>
            </a:r>
          </a:p>
          <a:p>
            <a:pPr lvl="1" eaLnBrk="1" hangingPunct="1">
              <a:spcAft>
                <a:spcPct val="50000"/>
              </a:spcAft>
            </a:pPr>
            <a:r>
              <a:rPr lang="en-US" smtClean="0"/>
              <a:t>(But regular expressions are a better notation for languages that are regular.)</a:t>
            </a:r>
          </a:p>
          <a:p>
            <a:pPr eaLnBrk="1" hangingPunct="1"/>
            <a:r>
              <a:rPr lang="en-US" smtClean="0"/>
              <a:t>They can be used to describe programming languages</a:t>
            </a:r>
          </a:p>
          <a:p>
            <a:pPr lvl="1" eaLnBrk="1" hangingPunct="1"/>
            <a:r>
              <a:rPr lang="en-US" smtClean="0"/>
              <a:t>They describe the parsing process (mostly)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t>CMSC 330</a:t>
            </a:r>
          </a:p>
        </p:txBody>
      </p:sp>
      <p:sp>
        <p:nvSpPr>
          <p:cNvPr id="21506" name="Slide Number Placeholder 4"/>
          <p:cNvSpPr>
            <a:spLocks noGrp="1"/>
          </p:cNvSpPr>
          <p:nvPr>
            <p:ph type="sldNum" sz="quarter" idx="11"/>
          </p:nvPr>
        </p:nvSpPr>
        <p:spPr>
          <a:noFill/>
        </p:spPr>
        <p:txBody>
          <a:bodyPr/>
          <a:lstStyle/>
          <a:p>
            <a:fld id="{44A922E3-3153-4C74-B5E7-9ECAFFA4CA4D}" type="slidenum">
              <a:rPr lang="en-US" smtClean="0"/>
              <a:pPr/>
              <a:t>4</a:t>
            </a:fld>
            <a:endParaRPr lang="en-US" smtClean="0"/>
          </a:p>
        </p:txBody>
      </p:sp>
      <p:sp>
        <p:nvSpPr>
          <p:cNvPr id="21507" name="Rectangle 2"/>
          <p:cNvSpPr>
            <a:spLocks noGrp="1" noChangeArrowheads="1"/>
          </p:cNvSpPr>
          <p:nvPr>
            <p:ph type="title"/>
          </p:nvPr>
        </p:nvSpPr>
        <p:spPr/>
        <p:txBody>
          <a:bodyPr/>
          <a:lstStyle/>
          <a:p>
            <a:pPr eaLnBrk="1" hangingPunct="1"/>
            <a:r>
              <a:rPr lang="en-US" smtClean="0"/>
              <a:t>Formal Definition</a:t>
            </a:r>
          </a:p>
        </p:txBody>
      </p:sp>
      <p:sp>
        <p:nvSpPr>
          <p:cNvPr id="27651" name="Rectangle 3"/>
          <p:cNvSpPr>
            <a:spLocks noGrp="1" noChangeArrowheads="1"/>
          </p:cNvSpPr>
          <p:nvPr>
            <p:ph type="body" idx="1"/>
          </p:nvPr>
        </p:nvSpPr>
        <p:spPr>
          <a:xfrm>
            <a:off x="457200" y="1447800"/>
            <a:ext cx="8229600" cy="5257800"/>
          </a:xfrm>
        </p:spPr>
        <p:txBody>
          <a:bodyPr/>
          <a:lstStyle/>
          <a:p>
            <a:pPr eaLnBrk="1" hangingPunct="1">
              <a:spcAft>
                <a:spcPct val="50000"/>
              </a:spcAft>
            </a:pPr>
            <a:r>
              <a:rPr lang="en-US" smtClean="0"/>
              <a:t>A context-free grammar </a:t>
            </a:r>
            <a:r>
              <a:rPr lang="en-US" smtClean="0">
                <a:solidFill>
                  <a:srgbClr val="0000FF"/>
                </a:solidFill>
              </a:rPr>
              <a:t>G</a:t>
            </a:r>
            <a:r>
              <a:rPr lang="en-US" smtClean="0"/>
              <a:t> is a 4-tuple:</a:t>
            </a:r>
          </a:p>
          <a:p>
            <a:pPr lvl="1" eaLnBrk="1" hangingPunct="1">
              <a:spcBef>
                <a:spcPct val="0"/>
              </a:spcBef>
            </a:pPr>
            <a:r>
              <a:rPr lang="en-US" smtClean="0">
                <a:solidFill>
                  <a:srgbClr val="0000FF"/>
                </a:solidFill>
              </a:rPr>
              <a:t>Σ</a:t>
            </a:r>
            <a:r>
              <a:rPr lang="en-US" smtClean="0"/>
              <a:t> – a finite set of </a:t>
            </a:r>
            <a:r>
              <a:rPr lang="en-US" i="1" smtClean="0"/>
              <a:t>terminal</a:t>
            </a:r>
            <a:r>
              <a:rPr lang="en-US" smtClean="0"/>
              <a:t> or </a:t>
            </a:r>
            <a:r>
              <a:rPr lang="en-US" i="1" smtClean="0"/>
              <a:t>alphabet</a:t>
            </a:r>
            <a:r>
              <a:rPr lang="en-US" smtClean="0"/>
              <a:t> symbols</a:t>
            </a:r>
          </a:p>
          <a:p>
            <a:pPr lvl="2" eaLnBrk="1" hangingPunct="1"/>
            <a:r>
              <a:rPr lang="en-US" smtClean="0"/>
              <a:t>Often written in lowercase</a:t>
            </a:r>
          </a:p>
          <a:p>
            <a:pPr lvl="1" eaLnBrk="1" hangingPunct="1">
              <a:spcBef>
                <a:spcPct val="0"/>
              </a:spcBef>
            </a:pPr>
            <a:r>
              <a:rPr lang="en-US" smtClean="0">
                <a:solidFill>
                  <a:srgbClr val="0000FF"/>
                </a:solidFill>
              </a:rPr>
              <a:t>N</a:t>
            </a:r>
            <a:r>
              <a:rPr lang="en-US" smtClean="0"/>
              <a:t> – a finite, nonempty set of </a:t>
            </a:r>
            <a:r>
              <a:rPr lang="en-US" i="1" smtClean="0"/>
              <a:t>nonterminal </a:t>
            </a:r>
            <a:r>
              <a:rPr lang="en-US" smtClean="0"/>
              <a:t>symbols</a:t>
            </a:r>
          </a:p>
          <a:p>
            <a:pPr lvl="2" eaLnBrk="1" hangingPunct="1"/>
            <a:r>
              <a:rPr lang="en-US" smtClean="0"/>
              <a:t>Often written in uppercase</a:t>
            </a:r>
          </a:p>
          <a:p>
            <a:pPr lvl="2" eaLnBrk="1" hangingPunct="1"/>
            <a:r>
              <a:rPr lang="en-US" smtClean="0"/>
              <a:t>It must be that </a:t>
            </a:r>
            <a:r>
              <a:rPr lang="en-US" smtClean="0">
                <a:solidFill>
                  <a:srgbClr val="0000FF"/>
                </a:solidFill>
              </a:rPr>
              <a:t>N ∩ Σ = </a:t>
            </a:r>
            <a:r>
              <a:rPr lang="en-US" smtClean="0">
                <a:solidFill>
                  <a:srgbClr val="0000FF"/>
                </a:solidFill>
                <a:latin typeface="ヒラギノ角ゴ Pro W3"/>
              </a:rPr>
              <a:t>∅</a:t>
            </a:r>
            <a:endParaRPr lang="en-US" i="1" smtClean="0"/>
          </a:p>
          <a:p>
            <a:pPr lvl="1" eaLnBrk="1" hangingPunct="1">
              <a:spcBef>
                <a:spcPct val="0"/>
              </a:spcBef>
            </a:pPr>
            <a:r>
              <a:rPr lang="en-US" smtClean="0">
                <a:solidFill>
                  <a:srgbClr val="0000FF"/>
                </a:solidFill>
              </a:rPr>
              <a:t>P</a:t>
            </a:r>
            <a:r>
              <a:rPr lang="en-US" smtClean="0"/>
              <a:t> – a set of </a:t>
            </a:r>
            <a:r>
              <a:rPr lang="en-US" i="1" smtClean="0"/>
              <a:t>productions</a:t>
            </a:r>
            <a:r>
              <a:rPr lang="en-US" smtClean="0"/>
              <a:t> of the form </a:t>
            </a:r>
            <a:r>
              <a:rPr lang="en-US" smtClean="0">
                <a:solidFill>
                  <a:srgbClr val="0000FF"/>
                </a:solidFill>
              </a:rPr>
              <a:t>N → (Σ|N)*</a:t>
            </a:r>
            <a:endParaRPr lang="en-US" smtClean="0"/>
          </a:p>
          <a:p>
            <a:pPr lvl="2" eaLnBrk="1" hangingPunct="1"/>
            <a:r>
              <a:rPr lang="en-US" smtClean="0"/>
              <a:t>Informally this means that the nonterminal can be replaced by the string of zero or more terminals or nonterminals to the right of the </a:t>
            </a:r>
            <a:r>
              <a:rPr lang="en-US" smtClean="0">
                <a:solidFill>
                  <a:srgbClr val="0000FF"/>
                </a:solidFill>
              </a:rPr>
              <a:t>→</a:t>
            </a:r>
          </a:p>
          <a:p>
            <a:pPr lvl="1" eaLnBrk="1" hangingPunct="1">
              <a:spcBef>
                <a:spcPct val="0"/>
              </a:spcBef>
            </a:pPr>
            <a:r>
              <a:rPr lang="en-US" smtClean="0">
                <a:solidFill>
                  <a:srgbClr val="0000FF"/>
                </a:solidFill>
              </a:rPr>
              <a:t>S </a:t>
            </a:r>
            <a:r>
              <a:rPr lang="en-US" sz="2800" smtClean="0">
                <a:solidFill>
                  <a:srgbClr val="0000FF"/>
                </a:solidFill>
                <a:latin typeface="Symbol" pitchFamily="18" charset="2"/>
                <a:sym typeface="Symbol" pitchFamily="18" charset="2"/>
              </a:rPr>
              <a:t></a:t>
            </a:r>
            <a:r>
              <a:rPr lang="en-US" smtClean="0">
                <a:solidFill>
                  <a:srgbClr val="0000FF"/>
                </a:solidFill>
              </a:rPr>
              <a:t> N</a:t>
            </a:r>
            <a:r>
              <a:rPr lang="en-US" smtClean="0"/>
              <a:t> – the </a:t>
            </a:r>
            <a:r>
              <a:rPr lang="en-US" i="1" smtClean="0"/>
              <a:t>start symbol</a:t>
            </a:r>
          </a:p>
          <a:p>
            <a:pPr lvl="1" eaLnBrk="1" hangingPunct="1">
              <a:spcBef>
                <a:spcPct val="0"/>
              </a:spcBef>
              <a:buFontTx/>
              <a:buNone/>
            </a:pPr>
            <a:endParaRPr lang="en-US" smtClean="0">
              <a:solidFill>
                <a:srgbClr val="0000FF"/>
              </a:solidFill>
            </a:endParaRPr>
          </a:p>
          <a:p>
            <a:pPr lvl="2"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t>CMSC 330</a:t>
            </a:r>
          </a:p>
        </p:txBody>
      </p:sp>
      <p:sp>
        <p:nvSpPr>
          <p:cNvPr id="23554" name="Slide Number Placeholder 4"/>
          <p:cNvSpPr>
            <a:spLocks noGrp="1"/>
          </p:cNvSpPr>
          <p:nvPr>
            <p:ph type="sldNum" sz="quarter" idx="11"/>
          </p:nvPr>
        </p:nvSpPr>
        <p:spPr>
          <a:noFill/>
        </p:spPr>
        <p:txBody>
          <a:bodyPr/>
          <a:lstStyle/>
          <a:p>
            <a:fld id="{AAD6FEC8-4827-4227-8CFE-B19942750D65}" type="slidenum">
              <a:rPr lang="en-US" smtClean="0"/>
              <a:pPr/>
              <a:t>5</a:t>
            </a:fld>
            <a:endParaRPr lang="en-US" smtClean="0"/>
          </a:p>
        </p:txBody>
      </p:sp>
      <p:sp>
        <p:nvSpPr>
          <p:cNvPr id="23555" name="Rectangle 2"/>
          <p:cNvSpPr>
            <a:spLocks noGrp="1" noChangeArrowheads="1"/>
          </p:cNvSpPr>
          <p:nvPr>
            <p:ph type="title"/>
          </p:nvPr>
        </p:nvSpPr>
        <p:spPr/>
        <p:txBody>
          <a:bodyPr/>
          <a:lstStyle/>
          <a:p>
            <a:pPr eaLnBrk="1" hangingPunct="1"/>
            <a:r>
              <a:rPr lang="en-US" sz="3200" smtClean="0"/>
              <a:t>Example:  Arithmetic Expressions (Limited)</a:t>
            </a:r>
          </a:p>
        </p:txBody>
      </p:sp>
      <p:sp>
        <p:nvSpPr>
          <p:cNvPr id="147459" name="Rectangle 3"/>
          <p:cNvSpPr>
            <a:spLocks noGrp="1" noChangeArrowheads="1"/>
          </p:cNvSpPr>
          <p:nvPr>
            <p:ph type="body" idx="1"/>
          </p:nvPr>
        </p:nvSpPr>
        <p:spPr/>
        <p:txBody>
          <a:bodyPr/>
          <a:lstStyle/>
          <a:p>
            <a:pPr eaLnBrk="1" hangingPunct="1"/>
            <a:r>
              <a:rPr lang="en-US" smtClean="0">
                <a:solidFill>
                  <a:srgbClr val="0000FF"/>
                </a:solidFill>
              </a:rPr>
              <a:t>Σ = { +, -, *, (, ), a, b, c }, N = { E }</a:t>
            </a:r>
            <a:endParaRPr lang="en-US" smtClean="0"/>
          </a:p>
          <a:p>
            <a:pPr eaLnBrk="1" hangingPunct="1">
              <a:buFontTx/>
              <a:buNone/>
            </a:pPr>
            <a:r>
              <a:rPr lang="en-US" smtClean="0">
                <a:solidFill>
                  <a:srgbClr val="0000FF"/>
                </a:solidFill>
              </a:rPr>
              <a:t>	P = { E → a, E → b, E → c, E → E+E,</a:t>
            </a:r>
          </a:p>
          <a:p>
            <a:pPr eaLnBrk="1" hangingPunct="1">
              <a:buFontTx/>
              <a:buNone/>
            </a:pPr>
            <a:r>
              <a:rPr lang="en-US" smtClean="0">
                <a:solidFill>
                  <a:srgbClr val="0000FF"/>
                </a:solidFill>
              </a:rPr>
              <a:t>            E → E-E, E → E*E, E → (E)}, S = E</a:t>
            </a:r>
            <a:endParaRPr lang="en-US" smtClean="0"/>
          </a:p>
          <a:p>
            <a:pPr lvl="1" eaLnBrk="1" hangingPunct="1"/>
            <a:r>
              <a:rPr lang="en-US" smtClean="0"/>
              <a:t>An expression </a:t>
            </a:r>
            <a:r>
              <a:rPr lang="en-US" smtClean="0">
                <a:solidFill>
                  <a:srgbClr val="0000FF"/>
                </a:solidFill>
              </a:rPr>
              <a:t>E</a:t>
            </a:r>
            <a:r>
              <a:rPr lang="en-US" smtClean="0"/>
              <a:t> is either a letter </a:t>
            </a:r>
            <a:r>
              <a:rPr lang="en-US" smtClean="0">
                <a:solidFill>
                  <a:srgbClr val="0000FF"/>
                </a:solidFill>
              </a:rPr>
              <a:t>a</a:t>
            </a:r>
            <a:r>
              <a:rPr lang="en-US" smtClean="0"/>
              <a:t>, </a:t>
            </a:r>
            <a:r>
              <a:rPr lang="en-US" smtClean="0">
                <a:solidFill>
                  <a:srgbClr val="0000FF"/>
                </a:solidFill>
              </a:rPr>
              <a:t>b</a:t>
            </a:r>
            <a:r>
              <a:rPr lang="en-US" smtClean="0"/>
              <a:t>, or </a:t>
            </a:r>
            <a:r>
              <a:rPr lang="en-US" smtClean="0">
                <a:solidFill>
                  <a:srgbClr val="0000FF"/>
                </a:solidFill>
              </a:rPr>
              <a:t>c</a:t>
            </a:r>
            <a:endParaRPr lang="en-US" smtClean="0"/>
          </a:p>
          <a:p>
            <a:pPr lvl="1" eaLnBrk="1" hangingPunct="1"/>
            <a:r>
              <a:rPr lang="en-US" smtClean="0"/>
              <a:t>Or an </a:t>
            </a:r>
            <a:r>
              <a:rPr lang="en-US" smtClean="0">
                <a:solidFill>
                  <a:srgbClr val="0000FF"/>
                </a:solidFill>
              </a:rPr>
              <a:t>E</a:t>
            </a:r>
            <a:r>
              <a:rPr lang="en-US" smtClean="0"/>
              <a:t> followed by </a:t>
            </a:r>
            <a:r>
              <a:rPr lang="en-US" smtClean="0">
                <a:solidFill>
                  <a:srgbClr val="0000FF"/>
                </a:solidFill>
              </a:rPr>
              <a:t>+</a:t>
            </a:r>
            <a:r>
              <a:rPr lang="en-US" smtClean="0"/>
              <a:t> followed by an </a:t>
            </a:r>
            <a:r>
              <a:rPr lang="en-US" smtClean="0">
                <a:solidFill>
                  <a:srgbClr val="0000FF"/>
                </a:solidFill>
              </a:rPr>
              <a:t>E</a:t>
            </a:r>
            <a:endParaRPr lang="en-US" smtClean="0"/>
          </a:p>
          <a:p>
            <a:pPr lvl="1" eaLnBrk="1" hangingPunct="1"/>
            <a:r>
              <a:rPr lang="en-US" smtClean="0"/>
              <a:t>etc.</a:t>
            </a:r>
          </a:p>
          <a:p>
            <a:pPr eaLnBrk="1" hangingPunct="1"/>
            <a:r>
              <a:rPr lang="en-US" smtClean="0"/>
              <a:t>This describes or generates a set of strings</a:t>
            </a:r>
          </a:p>
          <a:p>
            <a:pPr lvl="1" eaLnBrk="1" hangingPunct="1"/>
            <a:r>
              <a:rPr lang="en-US" smtClean="0">
                <a:solidFill>
                  <a:srgbClr val="0000FF"/>
                </a:solidFill>
              </a:rPr>
              <a:t>{a, b, c, a+b, a+a, a*c, a-(b*a), c*(b + d),…}</a:t>
            </a:r>
            <a:endParaRPr lang="en-US" smtClean="0"/>
          </a:p>
          <a:p>
            <a:pPr eaLnBrk="1" hangingPunct="1"/>
            <a:r>
              <a:rPr lang="en-US" smtClean="0"/>
              <a:t>Example strings not in the language</a:t>
            </a:r>
          </a:p>
          <a:p>
            <a:pPr lvl="1" eaLnBrk="1" hangingPunct="1"/>
            <a:r>
              <a:rPr lang="en-US" smtClean="0">
                <a:solidFill>
                  <a:srgbClr val="0000FF"/>
                </a:solidFill>
              </a:rPr>
              <a:t>d</a:t>
            </a:r>
            <a:r>
              <a:rPr lang="en-US" smtClean="0"/>
              <a:t>, </a:t>
            </a:r>
            <a:r>
              <a:rPr lang="en-US" smtClean="0">
                <a:solidFill>
                  <a:srgbClr val="0000FF"/>
                </a:solidFill>
              </a:rPr>
              <a:t>c(a)</a:t>
            </a:r>
            <a:r>
              <a:rPr lang="en-US" smtClean="0"/>
              <a:t>, </a:t>
            </a:r>
            <a:r>
              <a:rPr lang="en-US" smtClean="0">
                <a:solidFill>
                  <a:srgbClr val="0000FF"/>
                </a:solidFill>
              </a:rPr>
              <a:t>a+</a:t>
            </a:r>
            <a:r>
              <a:rPr lang="en-US" smtClean="0"/>
              <a:t>, </a:t>
            </a:r>
            <a:r>
              <a:rPr lang="en-US" smtClean="0">
                <a:solidFill>
                  <a:srgbClr val="0000FF"/>
                </a:solidFill>
              </a:rPr>
              <a:t>b**c</a:t>
            </a:r>
            <a:r>
              <a:rPr lang="en-US" smtClean="0"/>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4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745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t>CMSC 330</a:t>
            </a:r>
          </a:p>
        </p:txBody>
      </p:sp>
      <p:sp>
        <p:nvSpPr>
          <p:cNvPr id="25602" name="Slide Number Placeholder 4"/>
          <p:cNvSpPr>
            <a:spLocks noGrp="1"/>
          </p:cNvSpPr>
          <p:nvPr>
            <p:ph type="sldNum" sz="quarter" idx="11"/>
          </p:nvPr>
        </p:nvSpPr>
        <p:spPr>
          <a:noFill/>
        </p:spPr>
        <p:txBody>
          <a:bodyPr/>
          <a:lstStyle/>
          <a:p>
            <a:fld id="{43F84697-56F7-4AF1-BB8E-2C95245A68FE}" type="slidenum">
              <a:rPr lang="en-US" smtClean="0"/>
              <a:pPr/>
              <a:t>6</a:t>
            </a:fld>
            <a:endParaRPr lang="en-US" smtClean="0"/>
          </a:p>
        </p:txBody>
      </p:sp>
      <p:sp>
        <p:nvSpPr>
          <p:cNvPr id="25603" name="Rectangle 2"/>
          <p:cNvSpPr>
            <a:spLocks noGrp="1" noChangeArrowheads="1"/>
          </p:cNvSpPr>
          <p:nvPr>
            <p:ph type="title"/>
          </p:nvPr>
        </p:nvSpPr>
        <p:spPr/>
        <p:txBody>
          <a:bodyPr/>
          <a:lstStyle/>
          <a:p>
            <a:pPr eaLnBrk="1" hangingPunct="1"/>
            <a:r>
              <a:rPr lang="en-US" smtClean="0"/>
              <a:t>Notational Shortcuts</a:t>
            </a:r>
          </a:p>
        </p:txBody>
      </p:sp>
      <p:sp>
        <p:nvSpPr>
          <p:cNvPr id="25604" name="Rectangle 3"/>
          <p:cNvSpPr>
            <a:spLocks noGrp="1" noChangeArrowheads="1"/>
          </p:cNvSpPr>
          <p:nvPr>
            <p:ph type="body" idx="1"/>
          </p:nvPr>
        </p:nvSpPr>
        <p:spPr>
          <a:xfrm>
            <a:off x="457200" y="1524000"/>
            <a:ext cx="8153400" cy="5181600"/>
          </a:xfrm>
        </p:spPr>
        <p:txBody>
          <a:bodyPr/>
          <a:lstStyle/>
          <a:p>
            <a:pPr eaLnBrk="1" hangingPunct="1">
              <a:lnSpc>
                <a:spcPct val="95000"/>
              </a:lnSpc>
            </a:pPr>
            <a:r>
              <a:rPr lang="en-US" smtClean="0"/>
              <a:t>If not specified, assume the left-hand side of the first listed production is the start symbol</a:t>
            </a:r>
          </a:p>
          <a:p>
            <a:pPr eaLnBrk="1" hangingPunct="1">
              <a:lnSpc>
                <a:spcPct val="95000"/>
              </a:lnSpc>
            </a:pPr>
            <a:r>
              <a:rPr lang="en-US" smtClean="0"/>
              <a:t>Usually productions with the same left-hand sides are combined with </a:t>
            </a:r>
            <a:r>
              <a:rPr lang="en-US" smtClean="0">
                <a:solidFill>
                  <a:srgbClr val="0000FF"/>
                </a:solidFill>
              </a:rPr>
              <a:t>|</a:t>
            </a:r>
          </a:p>
          <a:p>
            <a:pPr eaLnBrk="1" hangingPunct="1">
              <a:lnSpc>
                <a:spcPct val="95000"/>
              </a:lnSpc>
            </a:pPr>
            <a:r>
              <a:rPr lang="en-US" smtClean="0"/>
              <a:t>If a production has an empty right-hand side it means </a:t>
            </a:r>
            <a:r>
              <a:rPr lang="en-US" smtClean="0">
                <a:solidFill>
                  <a:srgbClr val="0000FF"/>
                </a:solidFill>
              </a:rPr>
              <a:t>ε</a:t>
            </a:r>
            <a:endParaRPr lang="en-US" smtClean="0"/>
          </a:p>
          <a:p>
            <a:pPr eaLnBrk="1" hangingPunct="1">
              <a:lnSpc>
                <a:spcPct val="95000"/>
              </a:lnSpc>
            </a:pPr>
            <a:r>
              <a:rPr lang="en-US" smtClean="0"/>
              <a:t>Using these shortcuts we could instead write this grammar as</a:t>
            </a:r>
          </a:p>
          <a:p>
            <a:pPr lvl="1" eaLnBrk="1" hangingPunct="1">
              <a:lnSpc>
                <a:spcPct val="95000"/>
              </a:lnSpc>
              <a:buFontTx/>
              <a:buNone/>
            </a:pPr>
            <a:r>
              <a:rPr lang="en-US" smtClean="0">
                <a:solidFill>
                  <a:srgbClr val="0000FF"/>
                </a:solidFill>
              </a:rPr>
              <a:t>E → a | b | c | E+E | E-E | E*E |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t>CMSC 330</a:t>
            </a:r>
          </a:p>
        </p:txBody>
      </p:sp>
      <p:sp>
        <p:nvSpPr>
          <p:cNvPr id="27650" name="Slide Number Placeholder 4"/>
          <p:cNvSpPr>
            <a:spLocks noGrp="1"/>
          </p:cNvSpPr>
          <p:nvPr>
            <p:ph type="sldNum" sz="quarter" idx="11"/>
          </p:nvPr>
        </p:nvSpPr>
        <p:spPr>
          <a:noFill/>
        </p:spPr>
        <p:txBody>
          <a:bodyPr/>
          <a:lstStyle/>
          <a:p>
            <a:fld id="{735884B4-79CC-41C4-9E19-7EE5765C3A43}" type="slidenum">
              <a:rPr lang="en-US" smtClean="0"/>
              <a:pPr/>
              <a:t>7</a:t>
            </a:fld>
            <a:endParaRPr lang="en-US" smtClean="0"/>
          </a:p>
        </p:txBody>
      </p:sp>
      <p:sp>
        <p:nvSpPr>
          <p:cNvPr id="27651" name="Rectangle 2"/>
          <p:cNvSpPr>
            <a:spLocks noGrp="1" noChangeArrowheads="1"/>
          </p:cNvSpPr>
          <p:nvPr>
            <p:ph type="title"/>
          </p:nvPr>
        </p:nvSpPr>
        <p:spPr/>
        <p:txBody>
          <a:bodyPr/>
          <a:lstStyle/>
          <a:p>
            <a:pPr eaLnBrk="1" hangingPunct="1"/>
            <a:r>
              <a:rPr lang="en-US" smtClean="0"/>
              <a:t>Another Example Grammar</a:t>
            </a:r>
          </a:p>
        </p:txBody>
      </p:sp>
      <p:sp>
        <p:nvSpPr>
          <p:cNvPr id="27652" name="Rectangle 3"/>
          <p:cNvSpPr>
            <a:spLocks noGrp="1" noChangeArrowheads="1"/>
          </p:cNvSpPr>
          <p:nvPr>
            <p:ph type="body" idx="1"/>
          </p:nvPr>
        </p:nvSpPr>
        <p:spPr/>
        <p:txBody>
          <a:bodyPr/>
          <a:lstStyle/>
          <a:p>
            <a:pPr eaLnBrk="1" hangingPunct="1"/>
            <a:r>
              <a:rPr lang="en-US" smtClean="0">
                <a:solidFill>
                  <a:srgbClr val="0000FF"/>
                </a:solidFill>
              </a:rPr>
              <a:t>S → aS | T</a:t>
            </a:r>
          </a:p>
          <a:p>
            <a:pPr eaLnBrk="1" hangingPunct="1">
              <a:buFontTx/>
              <a:buNone/>
            </a:pPr>
            <a:r>
              <a:rPr lang="en-US" smtClean="0">
                <a:solidFill>
                  <a:srgbClr val="0000FF"/>
                </a:solidFill>
              </a:rPr>
              <a:t>	T → bT | U</a:t>
            </a:r>
          </a:p>
          <a:p>
            <a:pPr eaLnBrk="1" hangingPunct="1">
              <a:buFontTx/>
              <a:buNone/>
            </a:pPr>
            <a:r>
              <a:rPr lang="en-US" smtClean="0">
                <a:solidFill>
                  <a:srgbClr val="0000FF"/>
                </a:solidFill>
              </a:rPr>
              <a:t>	U → cU | ε</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t>CMSC 330</a:t>
            </a:r>
          </a:p>
        </p:txBody>
      </p:sp>
      <p:sp>
        <p:nvSpPr>
          <p:cNvPr id="29698" name="Slide Number Placeholder 4"/>
          <p:cNvSpPr>
            <a:spLocks noGrp="1"/>
          </p:cNvSpPr>
          <p:nvPr>
            <p:ph type="sldNum" sz="quarter" idx="11"/>
          </p:nvPr>
        </p:nvSpPr>
        <p:spPr>
          <a:noFill/>
        </p:spPr>
        <p:txBody>
          <a:bodyPr/>
          <a:lstStyle/>
          <a:p>
            <a:fld id="{79858B12-E74C-422D-A554-CA7087EDB323}" type="slidenum">
              <a:rPr lang="en-US" smtClean="0"/>
              <a:pPr/>
              <a:t>8</a:t>
            </a:fld>
            <a:endParaRPr lang="en-US" smtClean="0"/>
          </a:p>
        </p:txBody>
      </p:sp>
      <p:sp>
        <p:nvSpPr>
          <p:cNvPr id="29699" name="Rectangle 2"/>
          <p:cNvSpPr>
            <a:spLocks noGrp="1" noChangeArrowheads="1"/>
          </p:cNvSpPr>
          <p:nvPr>
            <p:ph type="title"/>
          </p:nvPr>
        </p:nvSpPr>
        <p:spPr/>
        <p:txBody>
          <a:bodyPr/>
          <a:lstStyle/>
          <a:p>
            <a:pPr eaLnBrk="1" hangingPunct="1"/>
            <a:r>
              <a:rPr lang="en-US" smtClean="0"/>
              <a:t>Sentential Forms and Derivations</a:t>
            </a:r>
          </a:p>
        </p:txBody>
      </p:sp>
      <p:sp>
        <p:nvSpPr>
          <p:cNvPr id="36867" name="Rectangle 3"/>
          <p:cNvSpPr>
            <a:spLocks noGrp="1" noChangeArrowheads="1"/>
          </p:cNvSpPr>
          <p:nvPr>
            <p:ph type="body" idx="1"/>
          </p:nvPr>
        </p:nvSpPr>
        <p:spPr>
          <a:xfrm>
            <a:off x="457200" y="1371600"/>
            <a:ext cx="8458200" cy="5105400"/>
          </a:xfrm>
        </p:spPr>
        <p:txBody>
          <a:bodyPr/>
          <a:lstStyle/>
          <a:p>
            <a:pPr eaLnBrk="1" hangingPunct="1"/>
            <a:r>
              <a:rPr lang="en-US" smtClean="0"/>
              <a:t>A </a:t>
            </a:r>
            <a:r>
              <a:rPr lang="en-US" i="1" smtClean="0"/>
              <a:t>sentential form</a:t>
            </a:r>
            <a:r>
              <a:rPr lang="en-US" smtClean="0"/>
              <a:t> is a string of terminals and nonterminals produced from that grammar's start symbol</a:t>
            </a:r>
          </a:p>
          <a:p>
            <a:pPr lvl="1" eaLnBrk="1" hangingPunct="1"/>
            <a:r>
              <a:rPr lang="en-US" smtClean="0"/>
              <a:t>The start symbol is a sentential form for a grammar</a:t>
            </a:r>
          </a:p>
          <a:p>
            <a:pPr lvl="1" eaLnBrk="1" hangingPunct="1"/>
            <a:r>
              <a:rPr lang="en-US" smtClean="0"/>
              <a:t>If </a:t>
            </a:r>
            <a:r>
              <a:rPr lang="en-US" smtClean="0">
                <a:solidFill>
                  <a:srgbClr val="0000FF"/>
                </a:solidFill>
              </a:rPr>
              <a:t>αA</a:t>
            </a:r>
            <a:r>
              <a:rPr lang="el-GR" smtClean="0">
                <a:solidFill>
                  <a:srgbClr val="0000FF"/>
                </a:solidFill>
              </a:rPr>
              <a:t>β</a:t>
            </a:r>
            <a:r>
              <a:rPr lang="en-US" smtClean="0"/>
              <a:t> is a sentential form for a grammar, where (</a:t>
            </a:r>
            <a:r>
              <a:rPr lang="en-US" smtClean="0">
                <a:solidFill>
                  <a:srgbClr val="0000FF"/>
                </a:solidFill>
              </a:rPr>
              <a:t>α</a:t>
            </a:r>
            <a:r>
              <a:rPr lang="en-US" smtClean="0"/>
              <a:t> and </a:t>
            </a:r>
            <a:r>
              <a:rPr lang="el-GR" smtClean="0">
                <a:solidFill>
                  <a:srgbClr val="0000FF"/>
                </a:solidFill>
              </a:rPr>
              <a:t>β</a:t>
            </a:r>
            <a:r>
              <a:rPr lang="en-US" smtClean="0"/>
              <a:t> </a:t>
            </a:r>
            <a:r>
              <a:rPr lang="en-US" smtClean="0">
                <a:solidFill>
                  <a:srgbClr val="0000FF"/>
                </a:solidFill>
                <a:latin typeface="ヒラギノ角ゴ Pro W3"/>
              </a:rPr>
              <a:t>∊</a:t>
            </a:r>
            <a:r>
              <a:rPr lang="en-US" smtClean="0">
                <a:solidFill>
                  <a:srgbClr val="0000FF"/>
                </a:solidFill>
              </a:rPr>
              <a:t> (N|Σ)*</a:t>
            </a:r>
            <a:r>
              <a:rPr lang="en-US" smtClean="0"/>
              <a:t>), and  </a:t>
            </a:r>
            <a:r>
              <a:rPr lang="en-US" smtClean="0">
                <a:solidFill>
                  <a:srgbClr val="0000FF"/>
                </a:solidFill>
              </a:rPr>
              <a:t>A → γ </a:t>
            </a:r>
            <a:r>
              <a:rPr lang="en-US" smtClean="0"/>
              <a:t>is a production, then </a:t>
            </a:r>
            <a:r>
              <a:rPr lang="en-US" smtClean="0">
                <a:solidFill>
                  <a:srgbClr val="0000FF"/>
                </a:solidFill>
              </a:rPr>
              <a:t>αγ</a:t>
            </a:r>
            <a:r>
              <a:rPr lang="el-GR" smtClean="0">
                <a:solidFill>
                  <a:srgbClr val="0000FF"/>
                </a:solidFill>
              </a:rPr>
              <a:t>β</a:t>
            </a:r>
            <a:r>
              <a:rPr lang="en-US" smtClean="0"/>
              <a:t> is a sentential form for the grammar</a:t>
            </a:r>
          </a:p>
          <a:p>
            <a:pPr lvl="2" eaLnBrk="1" hangingPunct="1"/>
            <a:r>
              <a:rPr lang="en-US" smtClean="0"/>
              <a:t>In this case, we say that </a:t>
            </a:r>
            <a:r>
              <a:rPr lang="en-US" smtClean="0">
                <a:solidFill>
                  <a:srgbClr val="0000FF"/>
                </a:solidFill>
              </a:rPr>
              <a:t>αA</a:t>
            </a:r>
            <a:r>
              <a:rPr lang="el-GR" smtClean="0">
                <a:solidFill>
                  <a:srgbClr val="0000FF"/>
                </a:solidFill>
              </a:rPr>
              <a:t>β</a:t>
            </a:r>
            <a:r>
              <a:rPr lang="en-US" smtClean="0"/>
              <a:t> </a:t>
            </a:r>
            <a:r>
              <a:rPr lang="en-US" i="1" smtClean="0"/>
              <a:t>derives </a:t>
            </a:r>
            <a:r>
              <a:rPr lang="en-US" smtClean="0">
                <a:solidFill>
                  <a:srgbClr val="0000FF"/>
                </a:solidFill>
              </a:rPr>
              <a:t>αγ</a:t>
            </a:r>
            <a:r>
              <a:rPr lang="el-GR" smtClean="0">
                <a:solidFill>
                  <a:srgbClr val="0000FF"/>
                </a:solidFill>
              </a:rPr>
              <a:t>β</a:t>
            </a:r>
            <a:r>
              <a:rPr lang="en-US" i="1" smtClean="0"/>
              <a:t> </a:t>
            </a:r>
            <a:r>
              <a:rPr lang="en-US" smtClean="0"/>
              <a:t>in one step, which is written as </a:t>
            </a:r>
            <a:r>
              <a:rPr lang="en-US" smtClean="0">
                <a:solidFill>
                  <a:srgbClr val="0000FF"/>
                </a:solidFill>
              </a:rPr>
              <a:t>αA</a:t>
            </a:r>
            <a:r>
              <a:rPr lang="el-GR" smtClean="0">
                <a:solidFill>
                  <a:srgbClr val="0000FF"/>
                </a:solidFill>
              </a:rPr>
              <a:t>β</a:t>
            </a:r>
            <a:r>
              <a:rPr lang="en-US" smtClean="0">
                <a:solidFill>
                  <a:srgbClr val="0000FF"/>
                </a:solidFill>
              </a:rPr>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αγ</a:t>
            </a:r>
            <a:r>
              <a:rPr lang="el-GR" smtClean="0">
                <a:solidFill>
                  <a:srgbClr val="0000FF"/>
                </a:solidFill>
              </a:rPr>
              <a:t>β</a:t>
            </a:r>
            <a:endParaRPr lang="en-US" smtClean="0"/>
          </a:p>
          <a:p>
            <a:pPr eaLnBrk="1" hangingPunct="1"/>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t> is used to indicate a derivation of one or more steps</a:t>
            </a:r>
          </a:p>
          <a:p>
            <a:pPr eaLnBrk="1" hangingPunct="1"/>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t> indicates a derivation of zero or more steps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t>CMSC 330</a:t>
            </a:r>
          </a:p>
        </p:txBody>
      </p:sp>
      <p:sp>
        <p:nvSpPr>
          <p:cNvPr id="31746" name="Slide Number Placeholder 4"/>
          <p:cNvSpPr>
            <a:spLocks noGrp="1"/>
          </p:cNvSpPr>
          <p:nvPr>
            <p:ph type="sldNum" sz="quarter" idx="11"/>
          </p:nvPr>
        </p:nvSpPr>
        <p:spPr>
          <a:noFill/>
        </p:spPr>
        <p:txBody>
          <a:bodyPr/>
          <a:lstStyle/>
          <a:p>
            <a:fld id="{14FD7368-295E-4FD9-A2B9-D00DF5D1344B}" type="slidenum">
              <a:rPr lang="en-US" smtClean="0"/>
              <a:pPr/>
              <a:t>9</a:t>
            </a:fld>
            <a:endParaRPr lang="en-US" smtClean="0"/>
          </a:p>
        </p:txBody>
      </p:sp>
      <p:sp>
        <p:nvSpPr>
          <p:cNvPr id="31747" name="Rectangle 2"/>
          <p:cNvSpPr>
            <a:spLocks noGrp="1" noChangeArrowheads="1"/>
          </p:cNvSpPr>
          <p:nvPr>
            <p:ph type="title"/>
          </p:nvPr>
        </p:nvSpPr>
        <p:spPr/>
        <p:txBody>
          <a:bodyPr/>
          <a:lstStyle/>
          <a:p>
            <a:pPr eaLnBrk="1" hangingPunct="1"/>
            <a:r>
              <a:rPr lang="en-US" smtClean="0"/>
              <a:t>Example</a:t>
            </a:r>
          </a:p>
        </p:txBody>
      </p:sp>
      <p:sp>
        <p:nvSpPr>
          <p:cNvPr id="38915" name="Rectangle 3"/>
          <p:cNvSpPr>
            <a:spLocks noGrp="1" noChangeArrowheads="1"/>
          </p:cNvSpPr>
          <p:nvPr>
            <p:ph type="body" idx="1"/>
          </p:nvPr>
        </p:nvSpPr>
        <p:spPr>
          <a:xfrm>
            <a:off x="457200" y="1447800"/>
            <a:ext cx="8153400" cy="5181600"/>
          </a:xfrm>
        </p:spPr>
        <p:txBody>
          <a:bodyPr/>
          <a:lstStyle/>
          <a:p>
            <a:pPr lvl="1" eaLnBrk="1" hangingPunct="1">
              <a:buFontTx/>
              <a:buNone/>
            </a:pPr>
            <a:r>
              <a:rPr lang="en-US" smtClean="0">
                <a:solidFill>
                  <a:srgbClr val="0000FF"/>
                </a:solidFill>
              </a:rPr>
              <a:t>	S → aS | T</a:t>
            </a:r>
          </a:p>
          <a:p>
            <a:pPr lvl="1" eaLnBrk="1" hangingPunct="1">
              <a:buFontTx/>
              <a:buNone/>
            </a:pPr>
            <a:r>
              <a:rPr lang="en-US" smtClean="0">
                <a:solidFill>
                  <a:srgbClr val="0000FF"/>
                </a:solidFill>
              </a:rPr>
              <a:t>	T → bT | U</a:t>
            </a:r>
          </a:p>
          <a:p>
            <a:pPr lvl="1" eaLnBrk="1" hangingPunct="1">
              <a:buFontTx/>
              <a:buNone/>
            </a:pPr>
            <a:r>
              <a:rPr lang="en-US" smtClean="0">
                <a:solidFill>
                  <a:srgbClr val="0000FF"/>
                </a:solidFill>
              </a:rPr>
              <a:t>	U → cU | ε</a:t>
            </a:r>
            <a:endParaRPr lang="en-US" smtClean="0"/>
          </a:p>
          <a:p>
            <a:pPr eaLnBrk="1" hangingPunct="1"/>
            <a:r>
              <a:rPr lang="en-US" smtClean="0"/>
              <a:t>A derivation:</a:t>
            </a:r>
          </a:p>
          <a:p>
            <a:pPr lvl="1" eaLnBrk="1" hangingPunct="1"/>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aS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aU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acU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ac</a:t>
            </a:r>
          </a:p>
          <a:p>
            <a:pPr lvl="2" eaLnBrk="1" hangingPunct="1"/>
            <a:r>
              <a:rPr lang="en-US" smtClean="0"/>
              <a:t>Abbreviated as </a:t>
            </a:r>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ac</a:t>
            </a:r>
            <a:endParaRPr lang="en-US" smtClean="0"/>
          </a:p>
          <a:p>
            <a:pPr lvl="2" eaLnBrk="1" hangingPunct="1"/>
            <a:r>
              <a:rPr lang="en-US" smtClean="0"/>
              <a:t>So</a:t>
            </a:r>
            <a:r>
              <a:rPr lang="en-US" smtClean="0">
                <a:solidFill>
                  <a:srgbClr val="0000FF"/>
                </a:solidFill>
              </a:rPr>
              <a:t> S, aS, aT, aU, acU, ac</a:t>
            </a:r>
            <a:r>
              <a:rPr lang="en-US" smtClean="0"/>
              <a:t> are all sentential forms for this grammar</a:t>
            </a:r>
            <a:endParaRPr lang="en-US" smtClean="0">
              <a:solidFill>
                <a:srgbClr val="0000FF"/>
              </a:solidFill>
            </a:endParaRPr>
          </a:p>
          <a:p>
            <a:pPr lvl="1" eaLnBrk="1" hangingPunct="1"/>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T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U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ε</a:t>
            </a:r>
          </a:p>
          <a:p>
            <a:pPr eaLnBrk="1" hangingPunct="1"/>
            <a:r>
              <a:rPr lang="en-US" smtClean="0"/>
              <a:t>Is there any derivation</a:t>
            </a:r>
          </a:p>
          <a:p>
            <a:pPr lvl="1" eaLnBrk="1" hangingPunct="1"/>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ccc</a:t>
            </a:r>
            <a:r>
              <a:rPr lang="en-US" smtClean="0"/>
              <a:t> ?	  </a:t>
            </a:r>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Sa </a:t>
            </a:r>
            <a:r>
              <a:rPr lang="en-US" smtClean="0"/>
              <a:t>?</a:t>
            </a:r>
          </a:p>
          <a:p>
            <a:pPr lvl="1" eaLnBrk="1" hangingPunct="1"/>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bab</a:t>
            </a:r>
            <a:r>
              <a:rPr lang="en-US" smtClean="0"/>
              <a:t> ?	  </a:t>
            </a:r>
            <a:r>
              <a:rPr lang="en-US" smtClean="0">
                <a:solidFill>
                  <a:srgbClr val="0000FF"/>
                </a:solidFill>
              </a:rPr>
              <a:t>S </a:t>
            </a:r>
            <a:r>
              <a:rPr lang="en-US" smtClean="0">
                <a:solidFill>
                  <a:srgbClr val="0000FF"/>
                </a:solidFill>
                <a:latin typeface="Arial Unicode MS" pitchFamily="34" charset="-128"/>
                <a:ea typeface="Arial Unicode MS" pitchFamily="34" charset="-128"/>
                <a:cs typeface="Arial Unicode MS" pitchFamily="34" charset="-128"/>
              </a:rPr>
              <a:t>⇒</a:t>
            </a:r>
            <a:r>
              <a:rPr lang="en-US" baseline="30000" smtClean="0">
                <a:solidFill>
                  <a:srgbClr val="0000FF"/>
                </a:solidFill>
              </a:rPr>
              <a:t>+</a:t>
            </a:r>
            <a:r>
              <a:rPr lang="en-US" smtClean="0">
                <a:solidFill>
                  <a:srgbClr val="0000FF"/>
                </a:solidFill>
              </a:rPr>
              <a:t> bU</a:t>
            </a: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12170</TotalTime>
  <Words>1819</Words>
  <Application>Microsoft Office PowerPoint</Application>
  <PresentationFormat>On-screen Show (4:3)</PresentationFormat>
  <Paragraphs>313</Paragraphs>
  <Slides>23</Slides>
  <Notes>23</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23</vt:i4>
      </vt:variant>
    </vt:vector>
  </HeadingPairs>
  <TitlesOfParts>
    <vt:vector size="30" baseType="lpstr">
      <vt:lpstr>Arial</vt:lpstr>
      <vt:lpstr>ＭＳ Ｐゴシック</vt:lpstr>
      <vt:lpstr>ヒラギノ角ゴ Pro W3</vt:lpstr>
      <vt:lpstr>Symbol</vt:lpstr>
      <vt:lpstr>Arial Unicode MS</vt:lpstr>
      <vt:lpstr>Blank Presentation</vt:lpstr>
      <vt:lpstr>Blank Presentation</vt:lpstr>
      <vt:lpstr>CMSC 330:  Organization of Programming Languages</vt:lpstr>
      <vt:lpstr>Motivation</vt:lpstr>
      <vt:lpstr>Context-Free Grammars (CFGs)</vt:lpstr>
      <vt:lpstr>Formal Definition</vt:lpstr>
      <vt:lpstr>Example:  Arithmetic Expressions (Limited)</vt:lpstr>
      <vt:lpstr>Notational Shortcuts</vt:lpstr>
      <vt:lpstr>Another Example Grammar</vt:lpstr>
      <vt:lpstr>Sentential Forms and Derivations</vt:lpstr>
      <vt:lpstr>Example</vt:lpstr>
      <vt:lpstr>The Language Generated by a CFG</vt:lpstr>
      <vt:lpstr>Example (cont’d)</vt:lpstr>
      <vt:lpstr>Parse Trees</vt:lpstr>
      <vt:lpstr>Example</vt:lpstr>
      <vt:lpstr>Parse Trees for Expressions</vt:lpstr>
      <vt:lpstr>Another Example</vt:lpstr>
      <vt:lpstr>Another Example (cont’d)</vt:lpstr>
      <vt:lpstr>Ambiguity</vt:lpstr>
      <vt:lpstr>Are these Grammars Ambiguous?</vt:lpstr>
      <vt:lpstr>More on Leftmost/Rightmost Derivations</vt:lpstr>
      <vt:lpstr>Tips for Designing Grammars</vt:lpstr>
      <vt:lpstr>Tips for Designing Grammars (cont’d)</vt:lpstr>
      <vt:lpstr>Tips for Designing Grammars (cont’d)</vt:lpstr>
      <vt:lpstr>Tips for Designing Grammars (cont’d)</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156</cp:revision>
  <dcterms:created xsi:type="dcterms:W3CDTF">2005-08-02T15:09:14Z</dcterms:created>
  <dcterms:modified xsi:type="dcterms:W3CDTF">2012-10-27T21:40:32Z</dcterms:modified>
</cp:coreProperties>
</file>