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0"/>
  </p:notesMasterIdLst>
  <p:handoutMasterIdLst>
    <p:handoutMasterId r:id="rId21"/>
  </p:handoutMasterIdLst>
  <p:sldIdLst>
    <p:sldId id="256" r:id="rId2"/>
    <p:sldId id="314" r:id="rId3"/>
    <p:sldId id="315" r:id="rId4"/>
    <p:sldId id="316" r:id="rId5"/>
    <p:sldId id="317" r:id="rId6"/>
    <p:sldId id="275" r:id="rId7"/>
    <p:sldId id="280" r:id="rId8"/>
    <p:sldId id="281" r:id="rId9"/>
    <p:sldId id="282" r:id="rId10"/>
    <p:sldId id="283" r:id="rId11"/>
    <p:sldId id="284" r:id="rId12"/>
    <p:sldId id="285" r:id="rId13"/>
    <p:sldId id="286" r:id="rId14"/>
    <p:sldId id="287" r:id="rId15"/>
    <p:sldId id="288" r:id="rId16"/>
    <p:sldId id="289" r:id="rId17"/>
    <p:sldId id="295" r:id="rId18"/>
    <p:sldId id="290" r:id="rId19"/>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a:cs typeface="ＭＳ Ｐゴシック"/>
      </a:defRPr>
    </a:lvl1pPr>
    <a:lvl2pPr marL="457200" algn="l" rtl="0" fontAlgn="base">
      <a:spcBef>
        <a:spcPct val="0"/>
      </a:spcBef>
      <a:spcAft>
        <a:spcPct val="0"/>
      </a:spcAft>
      <a:defRPr sz="2400" kern="1200">
        <a:solidFill>
          <a:schemeClr val="tx1"/>
        </a:solidFill>
        <a:latin typeface="Arial" charset="0"/>
        <a:ea typeface="ＭＳ Ｐゴシック"/>
        <a:cs typeface="ＭＳ Ｐゴシック"/>
      </a:defRPr>
    </a:lvl2pPr>
    <a:lvl3pPr marL="914400" algn="l" rtl="0" fontAlgn="base">
      <a:spcBef>
        <a:spcPct val="0"/>
      </a:spcBef>
      <a:spcAft>
        <a:spcPct val="0"/>
      </a:spcAft>
      <a:defRPr sz="2400" kern="1200">
        <a:solidFill>
          <a:schemeClr val="tx1"/>
        </a:solidFill>
        <a:latin typeface="Arial" charset="0"/>
        <a:ea typeface="ＭＳ Ｐゴシック"/>
        <a:cs typeface="ＭＳ Ｐゴシック"/>
      </a:defRPr>
    </a:lvl3pPr>
    <a:lvl4pPr marL="1371600" algn="l" rtl="0" fontAlgn="base">
      <a:spcBef>
        <a:spcPct val="0"/>
      </a:spcBef>
      <a:spcAft>
        <a:spcPct val="0"/>
      </a:spcAft>
      <a:defRPr sz="2400" kern="1200">
        <a:solidFill>
          <a:schemeClr val="tx1"/>
        </a:solidFill>
        <a:latin typeface="Arial" charset="0"/>
        <a:ea typeface="ＭＳ Ｐゴシック"/>
        <a:cs typeface="ＭＳ Ｐゴシック"/>
      </a:defRPr>
    </a:lvl4pPr>
    <a:lvl5pPr marL="1828800" algn="l" rtl="0" fontAlgn="base">
      <a:spcBef>
        <a:spcPct val="0"/>
      </a:spcBef>
      <a:spcAft>
        <a:spcPct val="0"/>
      </a:spcAft>
      <a:defRPr sz="2400" kern="1200">
        <a:solidFill>
          <a:schemeClr val="tx1"/>
        </a:solidFill>
        <a:latin typeface="Arial" charset="0"/>
        <a:ea typeface="ＭＳ Ｐゴシック"/>
        <a:cs typeface="ＭＳ Ｐゴシック"/>
      </a:defRPr>
    </a:lvl5pPr>
    <a:lvl6pPr marL="2286000" algn="l" defTabSz="914400" rtl="0" eaLnBrk="1" latinLnBrk="0" hangingPunct="1">
      <a:defRPr sz="2400" kern="1200">
        <a:solidFill>
          <a:schemeClr val="tx1"/>
        </a:solidFill>
        <a:latin typeface="Arial" charset="0"/>
        <a:ea typeface="ＭＳ Ｐゴシック"/>
        <a:cs typeface="ＭＳ Ｐゴシック"/>
      </a:defRPr>
    </a:lvl6pPr>
    <a:lvl7pPr marL="2743200" algn="l" defTabSz="914400" rtl="0" eaLnBrk="1" latinLnBrk="0" hangingPunct="1">
      <a:defRPr sz="2400" kern="1200">
        <a:solidFill>
          <a:schemeClr val="tx1"/>
        </a:solidFill>
        <a:latin typeface="Arial" charset="0"/>
        <a:ea typeface="ＭＳ Ｐゴシック"/>
        <a:cs typeface="ＭＳ Ｐゴシック"/>
      </a:defRPr>
    </a:lvl7pPr>
    <a:lvl8pPr marL="3200400" algn="l" defTabSz="914400" rtl="0" eaLnBrk="1" latinLnBrk="0" hangingPunct="1">
      <a:defRPr sz="2400" kern="1200">
        <a:solidFill>
          <a:schemeClr val="tx1"/>
        </a:solidFill>
        <a:latin typeface="Arial" charset="0"/>
        <a:ea typeface="ＭＳ Ｐゴシック"/>
        <a:cs typeface="ＭＳ Ｐゴシック"/>
      </a:defRPr>
    </a:lvl8pPr>
    <a:lvl9pPr marL="3657600" algn="l" defTabSz="914400" rtl="0" eaLnBrk="1" latinLnBrk="0" hangingPunct="1">
      <a:defRPr sz="2400" kern="1200">
        <a:solidFill>
          <a:schemeClr val="tx1"/>
        </a:solidFill>
        <a:latin typeface="Arial" charset="0"/>
        <a:ea typeface="ＭＳ Ｐゴシック"/>
        <a:cs typeface="ＭＳ Ｐゴシック"/>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800080"/>
    <a:srgbClr val="FF0000"/>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7" autoAdjust="0"/>
    <p:restoredTop sz="81958" autoAdjust="0"/>
  </p:normalViewPr>
  <p:slideViewPr>
    <p:cSldViewPr>
      <p:cViewPr varScale="1">
        <p:scale>
          <a:sx n="68" d="100"/>
          <a:sy n="68" d="100"/>
        </p:scale>
        <p:origin x="-20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294"/>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616" tIns="48308" rIns="96616" bIns="48308" numCol="1" anchor="t" anchorCtr="0" compatLnSpc="1">
            <a:prstTxWarp prst="textNoShape">
              <a:avLst/>
            </a:prstTxWarp>
          </a:bodyPr>
          <a:lstStyle>
            <a:lvl1pPr defTabSz="966788" eaLnBrk="0" hangingPunct="0">
              <a:defRPr sz="1200">
                <a:ea typeface="ＭＳ Ｐゴシック"/>
                <a:cs typeface="ＭＳ Ｐゴシック"/>
              </a:defRPr>
            </a:lvl1pPr>
          </a:lstStyle>
          <a:p>
            <a:pPr>
              <a:defRPr/>
            </a:pPr>
            <a:endParaRPr lang="en-US"/>
          </a:p>
        </p:txBody>
      </p:sp>
      <p:sp>
        <p:nvSpPr>
          <p:cNvPr id="5123"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p:spPr>
        <p:txBody>
          <a:bodyPr vert="horz" wrap="square" lIns="96616" tIns="48308" rIns="96616" bIns="48308" numCol="1" anchor="t" anchorCtr="0" compatLnSpc="1">
            <a:prstTxWarp prst="textNoShape">
              <a:avLst/>
            </a:prstTxWarp>
          </a:bodyPr>
          <a:lstStyle>
            <a:lvl1pPr algn="r" defTabSz="966788" eaLnBrk="0" hangingPunct="0">
              <a:defRPr sz="1200">
                <a:ea typeface="ＭＳ Ｐゴシック"/>
                <a:cs typeface="ＭＳ Ｐゴシック"/>
              </a:defRPr>
            </a:lvl1pPr>
          </a:lstStyle>
          <a:p>
            <a:pPr>
              <a:defRPr/>
            </a:pPr>
            <a:endParaRPr lang="en-US"/>
          </a:p>
        </p:txBody>
      </p:sp>
      <p:sp>
        <p:nvSpPr>
          <p:cNvPr id="5124"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p:spPr>
        <p:txBody>
          <a:bodyPr vert="horz" wrap="square" lIns="96616" tIns="48308" rIns="96616" bIns="48308" numCol="1" anchor="b" anchorCtr="0" compatLnSpc="1">
            <a:prstTxWarp prst="textNoShape">
              <a:avLst/>
            </a:prstTxWarp>
          </a:bodyPr>
          <a:lstStyle>
            <a:lvl1pPr defTabSz="966788" eaLnBrk="0" hangingPunct="0">
              <a:defRPr sz="1200">
                <a:ea typeface="ＭＳ Ｐゴシック"/>
                <a:cs typeface="ＭＳ Ｐゴシック"/>
              </a:defRPr>
            </a:lvl1pPr>
          </a:lstStyle>
          <a:p>
            <a:pPr>
              <a:defRPr/>
            </a:pPr>
            <a:endParaRPr lang="en-US"/>
          </a:p>
        </p:txBody>
      </p:sp>
      <p:sp>
        <p:nvSpPr>
          <p:cNvPr id="5125"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p:spPr>
        <p:txBody>
          <a:bodyPr vert="horz" wrap="square" lIns="96616" tIns="48308" rIns="96616" bIns="48308" numCol="1" anchor="b" anchorCtr="0" compatLnSpc="1">
            <a:prstTxWarp prst="textNoShape">
              <a:avLst/>
            </a:prstTxWarp>
          </a:bodyPr>
          <a:lstStyle>
            <a:lvl1pPr algn="r" defTabSz="966788" eaLnBrk="0" hangingPunct="0">
              <a:defRPr sz="1200">
                <a:ea typeface="ＭＳ Ｐゴシック"/>
                <a:cs typeface="ＭＳ Ｐゴシック"/>
              </a:defRPr>
            </a:lvl1pPr>
          </a:lstStyle>
          <a:p>
            <a:pPr>
              <a:defRPr/>
            </a:pPr>
            <a:fld id="{3586F20F-7DB3-4263-9BA3-FBCC044B4BB0}"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616" tIns="48308" rIns="96616" bIns="48308" numCol="1" anchor="t" anchorCtr="0" compatLnSpc="1">
            <a:prstTxWarp prst="textNoShape">
              <a:avLst/>
            </a:prstTxWarp>
          </a:bodyPr>
          <a:lstStyle>
            <a:lvl1pPr defTabSz="966788" eaLnBrk="0" hangingPunct="0">
              <a:defRPr sz="1200">
                <a:ea typeface="ＭＳ Ｐゴシック"/>
                <a:cs typeface="ＭＳ Ｐゴシック"/>
              </a:defRPr>
            </a:lvl1pPr>
          </a:lstStyle>
          <a:p>
            <a:pPr>
              <a:defRPr/>
            </a:pPr>
            <a:endParaRPr lang="en-US"/>
          </a:p>
        </p:txBody>
      </p:sp>
      <p:sp>
        <p:nvSpPr>
          <p:cNvPr id="3075" name="Rectangle 3"/>
          <p:cNvSpPr>
            <a:spLocks noGrp="1" noChangeArrowheads="1"/>
          </p:cNvSpPr>
          <p:nvPr>
            <p:ph type="dt" idx="1"/>
          </p:nvPr>
        </p:nvSpPr>
        <p:spPr bwMode="auto">
          <a:xfrm>
            <a:off x="4144963" y="0"/>
            <a:ext cx="3170237" cy="479425"/>
          </a:xfrm>
          <a:prstGeom prst="rect">
            <a:avLst/>
          </a:prstGeom>
          <a:noFill/>
          <a:ln w="9525">
            <a:noFill/>
            <a:miter lim="800000"/>
            <a:headEnd/>
            <a:tailEnd/>
          </a:ln>
        </p:spPr>
        <p:txBody>
          <a:bodyPr vert="horz" wrap="square" lIns="96616" tIns="48308" rIns="96616" bIns="48308" numCol="1" anchor="t" anchorCtr="0" compatLnSpc="1">
            <a:prstTxWarp prst="textNoShape">
              <a:avLst/>
            </a:prstTxWarp>
          </a:bodyPr>
          <a:lstStyle>
            <a:lvl1pPr algn="r" defTabSz="966788" eaLnBrk="0" hangingPunct="0">
              <a:defRPr sz="1200">
                <a:ea typeface="ＭＳ Ｐゴシック"/>
                <a:cs typeface="ＭＳ Ｐゴシック"/>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76313" y="4560888"/>
            <a:ext cx="5362575" cy="4319587"/>
          </a:xfrm>
          <a:prstGeom prst="rect">
            <a:avLst/>
          </a:prstGeom>
          <a:noFill/>
          <a:ln w="9525">
            <a:noFill/>
            <a:miter lim="800000"/>
            <a:headEnd/>
            <a:tailEnd/>
          </a:ln>
        </p:spPr>
        <p:txBody>
          <a:bodyPr vert="horz" wrap="square" lIns="96616" tIns="48308" rIns="96616" bIns="4830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p:spPr>
        <p:txBody>
          <a:bodyPr vert="horz" wrap="square" lIns="96616" tIns="48308" rIns="96616" bIns="48308" numCol="1" anchor="b" anchorCtr="0" compatLnSpc="1">
            <a:prstTxWarp prst="textNoShape">
              <a:avLst/>
            </a:prstTxWarp>
          </a:bodyPr>
          <a:lstStyle>
            <a:lvl1pPr defTabSz="966788" eaLnBrk="0" hangingPunct="0">
              <a:defRPr sz="1200">
                <a:ea typeface="ＭＳ Ｐゴシック"/>
                <a:cs typeface="ＭＳ Ｐゴシック"/>
              </a:defRPr>
            </a:lvl1pPr>
          </a:lstStyle>
          <a:p>
            <a:pPr>
              <a:defRPr/>
            </a:pPr>
            <a:endParaRPr lang="en-US"/>
          </a:p>
        </p:txBody>
      </p:sp>
      <p:sp>
        <p:nvSpPr>
          <p:cNvPr id="3079"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p:spPr>
        <p:txBody>
          <a:bodyPr vert="horz" wrap="square" lIns="96616" tIns="48308" rIns="96616" bIns="48308" numCol="1" anchor="b" anchorCtr="0" compatLnSpc="1">
            <a:prstTxWarp prst="textNoShape">
              <a:avLst/>
            </a:prstTxWarp>
          </a:bodyPr>
          <a:lstStyle>
            <a:lvl1pPr algn="r" defTabSz="966788" eaLnBrk="0" hangingPunct="0">
              <a:defRPr sz="1200">
                <a:ea typeface="ＭＳ Ｐゴシック"/>
                <a:cs typeface="ＭＳ Ｐゴシック"/>
              </a:defRPr>
            </a:lvl1pPr>
          </a:lstStyle>
          <a:p>
            <a:pPr>
              <a:defRPr/>
            </a:pPr>
            <a:fld id="{86EF2E8D-AC45-4842-9C0D-E8FB5F50581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a:cs typeface="ＭＳ Ｐゴシック"/>
      </a:defRPr>
    </a:lvl1pPr>
    <a:lvl2pPr marL="457200" algn="l" rtl="0" eaLnBrk="0" fontAlgn="base" hangingPunct="0">
      <a:spcBef>
        <a:spcPct val="30000"/>
      </a:spcBef>
      <a:spcAft>
        <a:spcPct val="0"/>
      </a:spcAft>
      <a:defRPr sz="1200" kern="1200">
        <a:solidFill>
          <a:schemeClr val="tx1"/>
        </a:solidFill>
        <a:latin typeface="Arial" charset="0"/>
        <a:ea typeface="ＭＳ Ｐゴシック"/>
        <a:cs typeface="ＭＳ Ｐゴシック"/>
      </a:defRPr>
    </a:lvl2pPr>
    <a:lvl3pPr marL="914400" algn="l" rtl="0" eaLnBrk="0" fontAlgn="base" hangingPunct="0">
      <a:spcBef>
        <a:spcPct val="30000"/>
      </a:spcBef>
      <a:spcAft>
        <a:spcPct val="0"/>
      </a:spcAft>
      <a:defRPr sz="1200" kern="1200">
        <a:solidFill>
          <a:schemeClr val="tx1"/>
        </a:solidFill>
        <a:latin typeface="Arial" charset="0"/>
        <a:ea typeface="ＭＳ Ｐゴシック"/>
        <a:cs typeface="ＭＳ Ｐゴシック"/>
      </a:defRPr>
    </a:lvl3pPr>
    <a:lvl4pPr marL="1371600" algn="l" rtl="0" eaLnBrk="0" fontAlgn="base" hangingPunct="0">
      <a:spcBef>
        <a:spcPct val="30000"/>
      </a:spcBef>
      <a:spcAft>
        <a:spcPct val="0"/>
      </a:spcAft>
      <a:defRPr sz="1200" kern="1200">
        <a:solidFill>
          <a:schemeClr val="tx1"/>
        </a:solidFill>
        <a:latin typeface="Arial" charset="0"/>
        <a:ea typeface="ＭＳ Ｐゴシック"/>
        <a:cs typeface="ＭＳ Ｐゴシック"/>
      </a:defRPr>
    </a:lvl4pPr>
    <a:lvl5pPr marL="1828800" algn="l" rtl="0" eaLnBrk="0" fontAlgn="base" hangingPunct="0">
      <a:spcBef>
        <a:spcPct val="30000"/>
      </a:spcBef>
      <a:spcAft>
        <a:spcPct val="0"/>
      </a:spcAft>
      <a:defRPr sz="1200" kern="1200">
        <a:solidFill>
          <a:schemeClr val="tx1"/>
        </a:solidFill>
        <a:latin typeface="Arial" charset="0"/>
        <a:ea typeface="ＭＳ Ｐゴシック"/>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p:spPr>
        <p:txBody>
          <a:bodyPr/>
          <a:lstStyle/>
          <a:p>
            <a:fld id="{C257AD5F-0445-41D0-BFAC-4A3D27EC6247}" type="slidenum">
              <a:rPr lang="en-US" smtClean="0"/>
              <a:pPr/>
              <a:t>1</a:t>
            </a:fld>
            <a:endParaRPr lang="en-US" smtClean="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p:spPr>
        <p:txBody>
          <a:bodyPr/>
          <a:lstStyle/>
          <a:p>
            <a:fld id="{141578B7-A850-4A48-AA4C-26399C2DE2E8}" type="slidenum">
              <a:rPr lang="en-US" smtClean="0"/>
              <a:pPr/>
              <a:t>10</a:t>
            </a:fld>
            <a:endParaRPr lang="en-US" smtClean="0"/>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p:spPr>
        <p:txBody>
          <a:bodyPr/>
          <a:lstStyle/>
          <a:p>
            <a:fld id="{74B7EA0C-0ABA-44C0-81EE-B667CA4FB3FC}" type="slidenum">
              <a:rPr lang="en-US" smtClean="0"/>
              <a:pPr/>
              <a:t>11</a:t>
            </a:fld>
            <a:endParaRPr lang="en-US" smtClean="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p:spPr>
        <p:txBody>
          <a:bodyPr/>
          <a:lstStyle/>
          <a:p>
            <a:fld id="{5DBD302F-5CF9-4BE1-9EF5-93C5B8A979F6}" type="slidenum">
              <a:rPr lang="en-US" smtClean="0"/>
              <a:pPr/>
              <a:t>12</a:t>
            </a:fld>
            <a:endParaRPr lang="en-US" smtClean="0"/>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p:spPr>
        <p:txBody>
          <a:bodyPr/>
          <a:lstStyle/>
          <a:p>
            <a:pPr eaLnBrk="1" hangingPunct="1"/>
            <a:r>
              <a:rPr lang="en-US" smtClean="0"/>
              <a:t>Why does the problem happen?  In the production E -&gt; E – E you don't want the second E to be something which has an E.</a:t>
            </a:r>
          </a:p>
          <a:p>
            <a:pPr eaLnBrk="1" hangingPunct="1"/>
            <a:endParaRPr lang="en-US" smtClean="0"/>
          </a:p>
          <a:p>
            <a:pPr eaLnBrk="1" hangingPunct="1"/>
            <a:r>
              <a:rPr lang="en-US" smtClean="0"/>
              <a:t>By changing the grammar in this way we haven't changed the language the grammar generates.</a:t>
            </a:r>
          </a:p>
          <a:p>
            <a:pPr eaLnBrk="1" hangingPunct="1"/>
            <a:endParaRPr lang="en-US" smtClean="0"/>
          </a:p>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p:spPr>
        <p:txBody>
          <a:bodyPr/>
          <a:lstStyle/>
          <a:p>
            <a:fld id="{F2111D10-96EB-4375-A94B-98D17BA4798B}" type="slidenum">
              <a:rPr lang="en-US" smtClean="0"/>
              <a:pPr/>
              <a:t>13</a:t>
            </a:fld>
            <a:endParaRPr lang="en-US" smtClean="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p:spPr>
        <p:txBody>
          <a:bodyPr/>
          <a:lstStyle/>
          <a:p>
            <a:fld id="{F501BE04-4173-4754-A806-485812BF07F0}" type="slidenum">
              <a:rPr lang="en-US" smtClean="0"/>
              <a:pPr/>
              <a:t>14</a:t>
            </a:fld>
            <a:endParaRPr lang="en-US" smtClean="0"/>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p:spPr>
        <p:txBody>
          <a:bodyPr/>
          <a:lstStyle/>
          <a:p>
            <a:fld id="{281ECF59-013F-4D82-BF79-3736268AC7ED}" type="slidenum">
              <a:rPr lang="en-US" smtClean="0"/>
              <a:pPr/>
              <a:t>15</a:t>
            </a:fld>
            <a:endParaRPr lang="en-US" smtClean="0"/>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p:spPr>
        <p:txBody>
          <a:bodyPr/>
          <a:lstStyle/>
          <a:p>
            <a:pPr eaLnBrk="1" hangingPunct="1"/>
            <a:r>
              <a:rPr lang="en-US" smtClean="0"/>
              <a:t>If we changed the grammar to T * E it fixes this expression but not a * b + c * a.</a:t>
            </a:r>
          </a:p>
          <a:p>
            <a:pPr eaLnBrk="1" hangingPunct="1"/>
            <a:endParaRPr lang="en-US" smtClean="0"/>
          </a:p>
          <a:p>
            <a:pPr eaLnBrk="1" hangingPunct="1"/>
            <a:r>
              <a:rPr lang="en-US" smtClean="0"/>
              <a:t>This isn't  a question of ambiguity.</a:t>
            </a:r>
          </a:p>
          <a:p>
            <a:pPr eaLnBrk="1" hangingPunct="1"/>
            <a:endParaRPr lang="en-US" smtClean="0"/>
          </a:p>
          <a:p>
            <a:pPr eaLnBrk="1" hangingPunct="1"/>
            <a:r>
              <a:rPr lang="en-US" smtClean="0"/>
              <a:t>We can construct a hierarchy of productions, similar to what we did before to avoid ambiguity.</a:t>
            </a:r>
          </a:p>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p:spPr>
        <p:txBody>
          <a:bodyPr/>
          <a:lstStyle/>
          <a:p>
            <a:fld id="{8A61B53A-1232-46F6-A7CF-8B0E71B04973}" type="slidenum">
              <a:rPr lang="en-US" smtClean="0"/>
              <a:pPr/>
              <a:t>16</a:t>
            </a:fld>
            <a:endParaRPr lang="en-US" smtClean="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p:spPr>
        <p:txBody>
          <a:bodyPr/>
          <a:lstStyle/>
          <a:p>
            <a:pPr marL="228600" indent="-228600" eaLnBrk="1" hangingPunct="1"/>
            <a:r>
              <a:rPr lang="en-US" smtClean="0"/>
              <a:t>Discuss how the hierarchy now forces all + and – operators (those with lowest precedence) to be done firs and be highest in or at the top of a parse tree, with higher precedence operators below them (so they're applied to the results of higher precedence operators).  You can't go backwards in the hierarchy unless you generate parentheses.</a:t>
            </a:r>
          </a:p>
          <a:p>
            <a:pPr marL="228600" indent="-228600" eaLnBrk="1" hangingPunct="1"/>
            <a:endParaRPr lang="en-US" smtClean="0"/>
          </a:p>
          <a:p>
            <a:pPr marL="228600" indent="-228600" eaLnBrk="1" hangingPunct="1"/>
            <a:r>
              <a:rPr lang="en-US" smtClean="0"/>
              <a:t>The grammar now:</a:t>
            </a:r>
          </a:p>
          <a:p>
            <a:pPr marL="228600" indent="-228600" eaLnBrk="1" hangingPunct="1">
              <a:buFontTx/>
              <a:buAutoNum type="arabicPeriod"/>
            </a:pPr>
            <a:r>
              <a:rPr lang="en-US" smtClean="0"/>
              <a:t>Generates every valid string.</a:t>
            </a:r>
          </a:p>
          <a:p>
            <a:pPr marL="228600" indent="-228600" eaLnBrk="1" hangingPunct="1">
              <a:buFontTx/>
              <a:buAutoNum type="arabicPeriod"/>
            </a:pPr>
            <a:r>
              <a:rPr lang="en-US" smtClean="0"/>
              <a:t>Generates only valid strings.</a:t>
            </a:r>
          </a:p>
          <a:p>
            <a:pPr marL="228600" indent="-228600" eaLnBrk="1" hangingPunct="1">
              <a:buFontTx/>
              <a:buAutoNum type="arabicPeriod"/>
            </a:pPr>
            <a:r>
              <a:rPr lang="en-US" smtClean="0"/>
              <a:t>Captures the desired associativity of the operators (left-associative for these operators).</a:t>
            </a:r>
          </a:p>
          <a:p>
            <a:pPr marL="228600" indent="-228600" eaLnBrk="1" hangingPunct="1">
              <a:buFontTx/>
              <a:buAutoNum type="arabicPeriod"/>
            </a:pPr>
            <a:r>
              <a:rPr lang="en-US" smtClean="0"/>
              <a:t>Captures the operators' precedence.</a:t>
            </a:r>
          </a:p>
          <a:p>
            <a:pPr marL="228600" indent="-228600" eaLnBrk="1" hangingPunct="1">
              <a:buFontTx/>
              <a:buAutoNum type="arabicPeriod"/>
            </a:pPr>
            <a:r>
              <a:rPr lang="en-US" smtClean="0"/>
              <a:t>Is unambiguous.</a:t>
            </a:r>
          </a:p>
          <a:p>
            <a:pPr marL="228600" indent="-228600" eaLnBrk="1" hangingPunct="1">
              <a:buFontTx/>
              <a:buAutoNum type="arabicPeriod"/>
            </a:pPr>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p:spPr>
        <p:txBody>
          <a:bodyPr/>
          <a:lstStyle/>
          <a:p>
            <a:fld id="{84FA7DEE-4495-46E4-B089-E1B5BC8A2C4F}" type="slidenum">
              <a:rPr lang="en-US" smtClean="0"/>
              <a:pPr/>
              <a:t>17</a:t>
            </a:fld>
            <a:endParaRPr lang="en-US" smtClean="0"/>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p:spPr>
        <p:txBody>
          <a:bodyPr/>
          <a:lstStyle/>
          <a:p>
            <a:pPr eaLnBrk="1" hangingPunct="1"/>
            <a:r>
              <a:rPr lang="en-US" smtClean="0"/>
              <a:t>Context-free languages are just the languages which can be generated using context-free grammars.</a:t>
            </a:r>
          </a:p>
          <a:p>
            <a:pPr eaLnBrk="1" hangingPunct="1"/>
            <a:endParaRPr lang="en-US" smtClean="0"/>
          </a:p>
          <a:p>
            <a:pPr eaLnBrk="1" hangingPunct="1"/>
            <a:r>
              <a:rPr lang="en-US" smtClean="0"/>
              <a:t>2DPDAs are stronger (can generate more languages than) CFGs and PDAs.</a:t>
            </a:r>
          </a:p>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p:spPr>
        <p:txBody>
          <a:bodyPr/>
          <a:lstStyle/>
          <a:p>
            <a:fld id="{536244CD-E990-44BD-94AC-49C1B5B459ED}" type="slidenum">
              <a:rPr lang="en-US" smtClean="0"/>
              <a:pPr/>
              <a:t>18</a:t>
            </a:fld>
            <a:endParaRPr lang="en-US" smtClean="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p:spPr>
        <p:txBody>
          <a:bodyPr/>
          <a:lstStyle/>
          <a:p>
            <a:pPr eaLnBrk="1" hangingPunct="1"/>
            <a:r>
              <a:rPr lang="en-US" smtClean="0"/>
              <a:t>Move this slide to the beginning of grammars next time?</a:t>
            </a:r>
          </a:p>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p:spPr>
        <p:txBody>
          <a:bodyPr/>
          <a:lstStyle/>
          <a:p>
            <a:fld id="{89054AAC-E050-4B66-8D5A-273249648741}" type="slidenum">
              <a:rPr lang="en-US" smtClean="0"/>
              <a:pPr/>
              <a:t>2</a:t>
            </a:fld>
            <a:endParaRPr lang="en-US" smtClean="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p:spPr>
        <p:txBody>
          <a:bodyPr/>
          <a:lstStyle/>
          <a:p>
            <a:fld id="{10327953-9E8B-441B-A83C-6C7B7C8A322B}" type="slidenum">
              <a:rPr lang="en-US" smtClean="0"/>
              <a:pPr/>
              <a:t>3</a:t>
            </a:fld>
            <a:endParaRPr lang="en-US" smtClean="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p:spPr>
        <p:txBody>
          <a:bodyPr/>
          <a:lstStyle/>
          <a:p>
            <a:pPr eaLnBrk="1" hangingPunct="1"/>
            <a:r>
              <a:rPr lang="en-US" smtClean="0"/>
              <a:t>I claim something's wrong with this grammar.  Does it generate any invalid stirngs?  (No.)  Does it fail to generate any valid strings?  (Also no.)  It  generates all and only valid strings.  Then what could be wrong with it?</a:t>
            </a:r>
          </a:p>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p:spPr>
        <p:txBody>
          <a:bodyPr/>
          <a:lstStyle/>
          <a:p>
            <a:fld id="{D9330CBB-A039-4953-BAE1-F61792BDC1A8}" type="slidenum">
              <a:rPr lang="en-US" smtClean="0"/>
              <a:pPr/>
              <a:t>4</a:t>
            </a:fld>
            <a:endParaRPr lang="en-US" smtClean="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p:spPr>
        <p:txBody>
          <a:bodyPr/>
          <a:lstStyle/>
          <a:p>
            <a:fld id="{4C480616-101C-45FF-A114-1A67BAEF2482}" type="slidenum">
              <a:rPr lang="en-US" smtClean="0"/>
              <a:pPr/>
              <a:t>5</a:t>
            </a:fld>
            <a:endParaRPr lang="en-US" smtClean="0"/>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p:spPr>
        <p:txBody>
          <a:bodyPr/>
          <a:lstStyle/>
          <a:p>
            <a:fld id="{308A5B3F-7456-4B80-9E22-FA1EAC862B12}" type="slidenum">
              <a:rPr lang="en-US" smtClean="0"/>
              <a:pPr/>
              <a:t>6</a:t>
            </a:fld>
            <a:endParaRPr lang="en-US" smtClean="0"/>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p:spPr>
        <p:txBody>
          <a:bodyPr/>
          <a:lstStyle/>
          <a:p>
            <a:fld id="{4291E24D-D274-4C65-8534-674E350DCA0A}" type="slidenum">
              <a:rPr lang="en-US" smtClean="0"/>
              <a:pPr/>
              <a:t>7</a:t>
            </a:fld>
            <a:endParaRPr lang="en-US" smtClean="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p:spPr>
        <p:txBody>
          <a:bodyPr/>
          <a:lstStyle/>
          <a:p>
            <a:fld id="{0225EB81-0573-416D-AFAC-834E0ECDFA52}" type="slidenum">
              <a:rPr lang="en-US" smtClean="0"/>
              <a:pPr/>
              <a:t>8</a:t>
            </a:fld>
            <a:endParaRPr lang="en-US" smtClean="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p:spPr>
        <p:txBody>
          <a:bodyPr/>
          <a:lstStyle/>
          <a:p>
            <a:pPr eaLnBrk="1" hangingPunct="1"/>
            <a:r>
              <a:rPr lang="en-US" smtClean="0"/>
              <a:t>A compiler uses CFGs to parse, but it also uses the derivations (parse trees) produced to generate code.</a:t>
            </a:r>
          </a:p>
          <a:p>
            <a:pPr eaLnBrk="1" hangingPunct="1"/>
            <a:endParaRPr lang="en-US" smtClean="0"/>
          </a:p>
          <a:p>
            <a:pPr eaLnBrk="1" hangingPunct="1"/>
            <a:r>
              <a:rPr lang="en-US" smtClean="0"/>
              <a:t>Ambiguity means that we can determine that (some) strings are valid (syntactically correct), but not what they mean (their semantics).</a:t>
            </a:r>
          </a:p>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p:spPr>
        <p:txBody>
          <a:bodyPr/>
          <a:lstStyle/>
          <a:p>
            <a:fld id="{979466ED-7B9F-4F04-ADCC-0CF0E6C7B0B6}" type="slidenum">
              <a:rPr lang="en-US" smtClean="0"/>
              <a:pPr/>
              <a:t>9</a:t>
            </a:fld>
            <a:endParaRPr lang="en-US" smtClean="0"/>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p:spPr>
        <p:txBody>
          <a:bodyPr/>
          <a:lstStyle/>
          <a:p>
            <a:pPr eaLnBrk="1" hangingPunct="1"/>
            <a:r>
              <a:rPr lang="en-US" smtClean="0"/>
              <a:t>According to the indentation it means one thing, but what if it’s indented wrong?  (Indentation isn't what controls the interpretation of program parts in many languages).</a:t>
            </a:r>
          </a:p>
          <a:p>
            <a:pPr eaLnBrk="1" hangingPunct="1"/>
            <a:endParaRPr lang="en-US" smtClean="0"/>
          </a:p>
          <a:p>
            <a:pPr eaLnBrk="1" hangingPunct="1"/>
            <a:r>
              <a:rPr lang="en-US" smtClean="0"/>
              <a:t>Parsing usually (in most languages) just skips and ignores whitespace, except that it's used to delimit some tokens (e.g., adjacent identifiers).</a:t>
            </a:r>
          </a:p>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Line 8"/>
          <p:cNvSpPr>
            <a:spLocks noChangeShapeType="1"/>
          </p:cNvSpPr>
          <p:nvPr userDrawn="1"/>
        </p:nvSpPr>
        <p:spPr bwMode="auto">
          <a:xfrm>
            <a:off x="609600" y="3200400"/>
            <a:ext cx="7924800" cy="0"/>
          </a:xfrm>
          <a:prstGeom prst="line">
            <a:avLst/>
          </a:prstGeom>
          <a:noFill/>
          <a:ln w="127000">
            <a:solidFill>
              <a:srgbClr val="0000FF"/>
            </a:solidFill>
            <a:round/>
            <a:headEnd/>
            <a:tailEnd/>
          </a:ln>
        </p:spPr>
        <p:txBody>
          <a:bodyPr wrap="none" anchor="ctr"/>
          <a:lstStyle/>
          <a:p>
            <a:pPr eaLnBrk="0" hangingPunct="0">
              <a:defRPr/>
            </a:pPr>
            <a:endParaRPr lang="en-US">
              <a:cs typeface="+mn-cs"/>
            </a:endParaRPr>
          </a:p>
        </p:txBody>
      </p:sp>
      <p:sp>
        <p:nvSpPr>
          <p:cNvPr id="8194" name="Rectangle 2"/>
          <p:cNvSpPr>
            <a:spLocks noGrp="1" noChangeArrowheads="1"/>
          </p:cNvSpPr>
          <p:nvPr>
            <p:ph type="ctrTitle"/>
          </p:nvPr>
        </p:nvSpPr>
        <p:spPr>
          <a:xfrm>
            <a:off x="685800" y="1066800"/>
            <a:ext cx="7772400" cy="1828800"/>
          </a:xfrm>
        </p:spPr>
        <p:txBody>
          <a:bodyPr/>
          <a:lstStyle>
            <a:lvl1pPr>
              <a:defRPr/>
            </a:lvl1pPr>
          </a:lstStyle>
          <a:p>
            <a:r>
              <a:rPr lang="en-US"/>
              <a:t>Click to edit Master title style</a:t>
            </a:r>
          </a:p>
        </p:txBody>
      </p:sp>
      <p:sp>
        <p:nvSpPr>
          <p:cNvPr id="8195" name="Rectangle 3"/>
          <p:cNvSpPr>
            <a:spLocks noGrp="1" noChangeArrowheads="1"/>
          </p:cNvSpPr>
          <p:nvPr>
            <p:ph type="subTitle" idx="1"/>
          </p:nvPr>
        </p:nvSpPr>
        <p:spPr>
          <a:xfrm>
            <a:off x="1371600" y="3886200"/>
            <a:ext cx="6400800" cy="1752600"/>
          </a:xfrm>
        </p:spPr>
        <p:txBody>
          <a:bodyPr/>
          <a:lstStyle>
            <a:lvl1pPr marL="0" indent="0" algn="ctr">
              <a:buFontTx/>
              <a:buNone/>
              <a:defRPr>
                <a:solidFill>
                  <a:srgbClr val="0000FF"/>
                </a:solidFill>
              </a:defRPr>
            </a:lvl1pPr>
          </a:lstStyle>
          <a:p>
            <a:r>
              <a:rPr lang="en-US"/>
              <a:t>Click to edit Master subtitle style</a:t>
            </a:r>
          </a:p>
        </p:txBody>
      </p:sp>
      <p:sp>
        <p:nvSpPr>
          <p:cNvPr id="5" name="Date Placeholder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0" hangingPunct="0">
              <a:defRPr sz="1400">
                <a:ea typeface="ＭＳ Ｐゴシック"/>
                <a:cs typeface="+mn-cs"/>
              </a:defRPr>
            </a:lvl1pPr>
          </a:lstStyle>
          <a:p>
            <a:pPr>
              <a:defRPr/>
            </a:pPr>
            <a:endParaRPr lang="en-US"/>
          </a:p>
        </p:txBody>
      </p:sp>
      <p:sp>
        <p:nvSpPr>
          <p:cNvPr id="6" name="Rectangle 5"/>
          <p:cNvSpPr>
            <a:spLocks noGrp="1" noChangeArrowheads="1"/>
          </p:cNvSpPr>
          <p:nvPr>
            <p:ph type="ftr" sz="quarter" idx="11"/>
          </p:nvPr>
        </p:nvSpPr>
        <p:spPr>
          <a:xfrm>
            <a:off x="3124200" y="6248400"/>
            <a:ext cx="2895600" cy="457200"/>
          </a:xfrm>
        </p:spPr>
        <p:txBody>
          <a:bodyPr/>
          <a:lstStyle>
            <a:lvl1pPr algn="ctr">
              <a:defRPr sz="1400"/>
            </a:lvl1pPr>
          </a:lstStyle>
          <a:p>
            <a:pPr>
              <a:defRPr/>
            </a:pPr>
            <a:endParaRPr lang="en-US"/>
          </a:p>
        </p:txBody>
      </p:sp>
      <p:sp>
        <p:nvSpPr>
          <p:cNvPr id="7" name="Rectangle 6"/>
          <p:cNvSpPr>
            <a:spLocks noGrp="1" noChangeArrowheads="1"/>
          </p:cNvSpPr>
          <p:nvPr>
            <p:ph type="sldNum" sz="quarter" idx="12"/>
          </p:nvPr>
        </p:nvSpPr>
        <p:spPr>
          <a:xfrm>
            <a:off x="6553200" y="6248400"/>
            <a:ext cx="1905000" cy="457200"/>
          </a:xfrm>
        </p:spPr>
        <p:txBody>
          <a:bodyPr/>
          <a:lstStyle>
            <a:lvl1pPr>
              <a:defRPr sz="1400"/>
            </a:lvl1pPr>
          </a:lstStyle>
          <a:p>
            <a:pPr>
              <a:defRPr/>
            </a:pPr>
            <a:fld id="{06633E42-E808-4E6E-87E0-B954239AE2A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44DEBFCE-0A6D-4EDE-90BF-6AE72AB5F7E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609600"/>
            <a:ext cx="203835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96265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B6A956BC-DCE6-4426-B99F-888AE7A44A5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C986DF14-3E42-4D39-992B-245E2BA1F6A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73BFA701-809E-46A4-B8DF-C6FBD3B8367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6" name="Rectangle 6"/>
          <p:cNvSpPr>
            <a:spLocks noGrp="1" noChangeArrowheads="1"/>
          </p:cNvSpPr>
          <p:nvPr>
            <p:ph type="sldNum" sz="quarter" idx="11"/>
          </p:nvPr>
        </p:nvSpPr>
        <p:spPr>
          <a:ln/>
        </p:spPr>
        <p:txBody>
          <a:bodyPr/>
          <a:lstStyle>
            <a:lvl1pPr>
              <a:defRPr/>
            </a:lvl1pPr>
          </a:lstStyle>
          <a:p>
            <a:pPr>
              <a:defRPr/>
            </a:pPr>
            <a:fld id="{445754A8-C0DD-4E2D-96AD-9A98EF11518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8" name="Rectangle 6"/>
          <p:cNvSpPr>
            <a:spLocks noGrp="1" noChangeArrowheads="1"/>
          </p:cNvSpPr>
          <p:nvPr>
            <p:ph type="sldNum" sz="quarter" idx="11"/>
          </p:nvPr>
        </p:nvSpPr>
        <p:spPr>
          <a:ln/>
        </p:spPr>
        <p:txBody>
          <a:bodyPr/>
          <a:lstStyle>
            <a:lvl1pPr>
              <a:defRPr/>
            </a:lvl1pPr>
          </a:lstStyle>
          <a:p>
            <a:pPr>
              <a:defRPr/>
            </a:pPr>
            <a:fld id="{0E058099-A0B8-4D9A-97F4-E8E5D1D1CE2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4" name="Rectangle 6"/>
          <p:cNvSpPr>
            <a:spLocks noGrp="1" noChangeArrowheads="1"/>
          </p:cNvSpPr>
          <p:nvPr>
            <p:ph type="sldNum" sz="quarter" idx="11"/>
          </p:nvPr>
        </p:nvSpPr>
        <p:spPr>
          <a:ln/>
        </p:spPr>
        <p:txBody>
          <a:bodyPr/>
          <a:lstStyle>
            <a:lvl1pPr>
              <a:defRPr/>
            </a:lvl1pPr>
          </a:lstStyle>
          <a:p>
            <a:pPr>
              <a:defRPr/>
            </a:pPr>
            <a:fld id="{BFD8E970-1907-4857-BD0A-C69DE2B837C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3" name="Rectangle 6"/>
          <p:cNvSpPr>
            <a:spLocks noGrp="1" noChangeArrowheads="1"/>
          </p:cNvSpPr>
          <p:nvPr>
            <p:ph type="sldNum" sz="quarter" idx="11"/>
          </p:nvPr>
        </p:nvSpPr>
        <p:spPr>
          <a:ln/>
        </p:spPr>
        <p:txBody>
          <a:bodyPr/>
          <a:lstStyle>
            <a:lvl1pPr>
              <a:defRPr/>
            </a:lvl1pPr>
          </a:lstStyle>
          <a:p>
            <a:pPr>
              <a:defRPr/>
            </a:pPr>
            <a:fld id="{FD23D8D4-E669-4E91-A94C-B40D0BC08AE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6" name="Rectangle 6"/>
          <p:cNvSpPr>
            <a:spLocks noGrp="1" noChangeArrowheads="1"/>
          </p:cNvSpPr>
          <p:nvPr>
            <p:ph type="sldNum" sz="quarter" idx="11"/>
          </p:nvPr>
        </p:nvSpPr>
        <p:spPr>
          <a:ln/>
        </p:spPr>
        <p:txBody>
          <a:bodyPr/>
          <a:lstStyle>
            <a:lvl1pPr>
              <a:defRPr/>
            </a:lvl1pPr>
          </a:lstStyle>
          <a:p>
            <a:pPr>
              <a:defRPr/>
            </a:pPr>
            <a:fld id="{4CA08CEE-0E8F-4FAD-9DE9-E6A16E89784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6" name="Rectangle 6"/>
          <p:cNvSpPr>
            <a:spLocks noGrp="1" noChangeArrowheads="1"/>
          </p:cNvSpPr>
          <p:nvPr>
            <p:ph type="sldNum" sz="quarter" idx="11"/>
          </p:nvPr>
        </p:nvSpPr>
        <p:spPr>
          <a:ln/>
        </p:spPr>
        <p:txBody>
          <a:bodyPr/>
          <a:lstStyle>
            <a:lvl1pPr>
              <a:defRPr/>
            </a:lvl1pPr>
          </a:lstStyle>
          <a:p>
            <a:pPr>
              <a:defRPr/>
            </a:pPr>
            <a:fld id="{213C0C68-A39B-41C0-ABA9-D4E7B7B9F27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609600"/>
            <a:ext cx="81534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524000"/>
            <a:ext cx="8153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457200" y="6477000"/>
            <a:ext cx="55626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ea typeface="ＭＳ Ｐゴシック"/>
                <a:cs typeface="+mn-cs"/>
              </a:defRPr>
            </a:lvl1pPr>
          </a:lstStyle>
          <a:p>
            <a:pPr>
              <a:defRPr/>
            </a:pPr>
            <a:r>
              <a:rPr lang="en-US"/>
              <a:t>CMSC 330</a:t>
            </a:r>
          </a:p>
        </p:txBody>
      </p:sp>
      <p:sp>
        <p:nvSpPr>
          <p:cNvPr id="1030" name="Rectangle 6"/>
          <p:cNvSpPr>
            <a:spLocks noGrp="1" noChangeArrowheads="1"/>
          </p:cNvSpPr>
          <p:nvPr>
            <p:ph type="sldNum" sz="quarter" idx="4"/>
          </p:nvPr>
        </p:nvSpPr>
        <p:spPr bwMode="auto">
          <a:xfrm>
            <a:off x="6705600" y="6477000"/>
            <a:ext cx="19050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ea typeface="ＭＳ Ｐゴシック"/>
                <a:cs typeface="+mn-cs"/>
              </a:defRPr>
            </a:lvl1pPr>
          </a:lstStyle>
          <a:p>
            <a:pPr>
              <a:defRPr/>
            </a:pPr>
            <a:fld id="{E1088BC5-6BD0-457C-894C-0BE268602713}" type="slidenum">
              <a:rPr lang="en-US"/>
              <a:pPr>
                <a:defRPr/>
              </a:pPr>
              <a:t>‹#›</a:t>
            </a:fld>
            <a:endParaRPr lang="en-US"/>
          </a:p>
        </p:txBody>
      </p:sp>
      <p:sp>
        <p:nvSpPr>
          <p:cNvPr id="1031" name="Line 7"/>
          <p:cNvSpPr>
            <a:spLocks noChangeShapeType="1"/>
          </p:cNvSpPr>
          <p:nvPr userDrawn="1"/>
        </p:nvSpPr>
        <p:spPr bwMode="auto">
          <a:xfrm>
            <a:off x="457200" y="1295400"/>
            <a:ext cx="8153400" cy="0"/>
          </a:xfrm>
          <a:prstGeom prst="line">
            <a:avLst/>
          </a:prstGeom>
          <a:noFill/>
          <a:ln w="38100">
            <a:solidFill>
              <a:srgbClr val="0000FF"/>
            </a:solidFill>
            <a:round/>
            <a:headEnd/>
            <a:tailEnd/>
          </a:ln>
        </p:spPr>
        <p:txBody>
          <a:bodyPr wrap="none" anchor="ctr"/>
          <a:lstStyle/>
          <a:p>
            <a:pPr eaLnBrk="0" hangingPunct="0">
              <a:defRPr/>
            </a:pPr>
            <a:endParaRPr lang="en-US">
              <a:cs typeface="+mn-cs"/>
            </a:endParaRPr>
          </a:p>
        </p:txBody>
      </p:sp>
    </p:spTree>
  </p:cSld>
  <p:clrMap bg1="lt1" tx1="dk1" bg2="lt2" tx2="dk2" accent1="accent1" accent2="accent2" accent3="accent3" accent4="accent4" accent5="accent5" accent6="accent6" hlink="hlink" folHlink="folHlink"/>
  <p:sldLayoutIdLst>
    <p:sldLayoutId id="2147483660"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l" rtl="0" eaLnBrk="0" fontAlgn="base" hangingPunct="0">
        <a:spcBef>
          <a:spcPct val="0"/>
        </a:spcBef>
        <a:spcAft>
          <a:spcPct val="0"/>
        </a:spcAft>
        <a:defRPr sz="3600">
          <a:solidFill>
            <a:srgbClr val="0000FF"/>
          </a:solidFill>
          <a:latin typeface="+mj-lt"/>
          <a:ea typeface="+mj-ea"/>
          <a:cs typeface="+mj-cs"/>
        </a:defRPr>
      </a:lvl1pPr>
      <a:lvl2pPr algn="l" rtl="0" eaLnBrk="0" fontAlgn="base" hangingPunct="0">
        <a:spcBef>
          <a:spcPct val="0"/>
        </a:spcBef>
        <a:spcAft>
          <a:spcPct val="0"/>
        </a:spcAft>
        <a:defRPr sz="3600">
          <a:solidFill>
            <a:srgbClr val="0000FF"/>
          </a:solidFill>
          <a:latin typeface="Arial" charset="0"/>
          <a:ea typeface="ＭＳ Ｐゴシック"/>
          <a:cs typeface="ＭＳ Ｐゴシック"/>
        </a:defRPr>
      </a:lvl2pPr>
      <a:lvl3pPr algn="l" rtl="0" eaLnBrk="0" fontAlgn="base" hangingPunct="0">
        <a:spcBef>
          <a:spcPct val="0"/>
        </a:spcBef>
        <a:spcAft>
          <a:spcPct val="0"/>
        </a:spcAft>
        <a:defRPr sz="3600">
          <a:solidFill>
            <a:srgbClr val="0000FF"/>
          </a:solidFill>
          <a:latin typeface="Arial" charset="0"/>
          <a:ea typeface="ＭＳ Ｐゴシック"/>
          <a:cs typeface="ＭＳ Ｐゴシック"/>
        </a:defRPr>
      </a:lvl3pPr>
      <a:lvl4pPr algn="l" rtl="0" eaLnBrk="0" fontAlgn="base" hangingPunct="0">
        <a:spcBef>
          <a:spcPct val="0"/>
        </a:spcBef>
        <a:spcAft>
          <a:spcPct val="0"/>
        </a:spcAft>
        <a:defRPr sz="3600">
          <a:solidFill>
            <a:srgbClr val="0000FF"/>
          </a:solidFill>
          <a:latin typeface="Arial" charset="0"/>
          <a:ea typeface="ＭＳ Ｐゴシック"/>
          <a:cs typeface="ＭＳ Ｐゴシック"/>
        </a:defRPr>
      </a:lvl4pPr>
      <a:lvl5pPr algn="l" rtl="0" eaLnBrk="0" fontAlgn="base" hangingPunct="0">
        <a:spcBef>
          <a:spcPct val="0"/>
        </a:spcBef>
        <a:spcAft>
          <a:spcPct val="0"/>
        </a:spcAft>
        <a:defRPr sz="3600">
          <a:solidFill>
            <a:srgbClr val="0000FF"/>
          </a:solidFill>
          <a:latin typeface="Arial" charset="0"/>
          <a:ea typeface="ＭＳ Ｐゴシック"/>
          <a:cs typeface="ＭＳ Ｐゴシック"/>
        </a:defRPr>
      </a:lvl5pPr>
      <a:lvl6pPr marL="457200" algn="l" rtl="0" fontAlgn="base">
        <a:spcBef>
          <a:spcPct val="0"/>
        </a:spcBef>
        <a:spcAft>
          <a:spcPct val="0"/>
        </a:spcAft>
        <a:defRPr sz="3600">
          <a:solidFill>
            <a:srgbClr val="0000FF"/>
          </a:solidFill>
          <a:latin typeface="Arial" charset="0"/>
          <a:ea typeface="ＭＳ Ｐゴシック"/>
          <a:cs typeface="ＭＳ Ｐゴシック"/>
        </a:defRPr>
      </a:lvl6pPr>
      <a:lvl7pPr marL="914400" algn="l" rtl="0" fontAlgn="base">
        <a:spcBef>
          <a:spcPct val="0"/>
        </a:spcBef>
        <a:spcAft>
          <a:spcPct val="0"/>
        </a:spcAft>
        <a:defRPr sz="3600">
          <a:solidFill>
            <a:srgbClr val="0000FF"/>
          </a:solidFill>
          <a:latin typeface="Arial" charset="0"/>
          <a:ea typeface="ＭＳ Ｐゴシック"/>
          <a:cs typeface="ＭＳ Ｐゴシック"/>
        </a:defRPr>
      </a:lvl7pPr>
      <a:lvl8pPr marL="1371600" algn="l" rtl="0" fontAlgn="base">
        <a:spcBef>
          <a:spcPct val="0"/>
        </a:spcBef>
        <a:spcAft>
          <a:spcPct val="0"/>
        </a:spcAft>
        <a:defRPr sz="3600">
          <a:solidFill>
            <a:srgbClr val="0000FF"/>
          </a:solidFill>
          <a:latin typeface="Arial" charset="0"/>
          <a:ea typeface="ＭＳ Ｐゴシック"/>
          <a:cs typeface="ＭＳ Ｐゴシック"/>
        </a:defRPr>
      </a:lvl8pPr>
      <a:lvl9pPr marL="1828800" algn="l" rtl="0" fontAlgn="base">
        <a:spcBef>
          <a:spcPct val="0"/>
        </a:spcBef>
        <a:spcAft>
          <a:spcPct val="0"/>
        </a:spcAft>
        <a:defRPr sz="3600">
          <a:solidFill>
            <a:srgbClr val="0000FF"/>
          </a:solidFill>
          <a:latin typeface="Arial" charset="0"/>
          <a:ea typeface="ＭＳ Ｐゴシック"/>
          <a:cs typeface="ＭＳ Ｐゴシック"/>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1" name="Rectangle 5"/>
          <p:cNvSpPr>
            <a:spLocks noGrp="1" noChangeArrowheads="1"/>
          </p:cNvSpPr>
          <p:nvPr>
            <p:ph type="ctrTitle"/>
          </p:nvPr>
        </p:nvSpPr>
        <p:spPr/>
        <p:txBody>
          <a:bodyPr/>
          <a:lstStyle/>
          <a:p>
            <a:pPr algn="ctr" eaLnBrk="1" hangingPunct="1"/>
            <a:r>
              <a:rPr lang="en-US" smtClean="0"/>
              <a:t>CMSC 330:  Organization of Programming Languages</a:t>
            </a:r>
          </a:p>
        </p:txBody>
      </p:sp>
      <p:sp>
        <p:nvSpPr>
          <p:cNvPr id="15362" name="Rectangle 6"/>
          <p:cNvSpPr>
            <a:spLocks noGrp="1" noChangeArrowheads="1"/>
          </p:cNvSpPr>
          <p:nvPr>
            <p:ph type="subTitle" idx="1"/>
          </p:nvPr>
        </p:nvSpPr>
        <p:spPr/>
        <p:txBody>
          <a:bodyPr/>
          <a:lstStyle/>
          <a:p>
            <a:pPr eaLnBrk="1" hangingPunct="1"/>
            <a:r>
              <a:rPr lang="en-US" smtClean="0"/>
              <a:t>Context-Free Grammars, con't.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Footer Placeholder 3"/>
          <p:cNvSpPr>
            <a:spLocks noGrp="1"/>
          </p:cNvSpPr>
          <p:nvPr>
            <p:ph type="ftr" sz="quarter" idx="10"/>
          </p:nvPr>
        </p:nvSpPr>
        <p:spPr>
          <a:noFill/>
        </p:spPr>
        <p:txBody>
          <a:bodyPr/>
          <a:lstStyle/>
          <a:p>
            <a:r>
              <a:rPr lang="en-US" smtClean="0"/>
              <a:t>CMSC 330</a:t>
            </a:r>
          </a:p>
        </p:txBody>
      </p:sp>
      <p:sp>
        <p:nvSpPr>
          <p:cNvPr id="33794" name="Slide Number Placeholder 4"/>
          <p:cNvSpPr>
            <a:spLocks noGrp="1"/>
          </p:cNvSpPr>
          <p:nvPr>
            <p:ph type="sldNum" sz="quarter" idx="11"/>
          </p:nvPr>
        </p:nvSpPr>
        <p:spPr>
          <a:noFill/>
        </p:spPr>
        <p:txBody>
          <a:bodyPr/>
          <a:lstStyle/>
          <a:p>
            <a:fld id="{ABF0A9A4-88DA-411C-833A-EE681C9D2BA8}" type="slidenum">
              <a:rPr lang="en-US" smtClean="0"/>
              <a:pPr/>
              <a:t>10</a:t>
            </a:fld>
            <a:endParaRPr lang="en-US" smtClean="0"/>
          </a:p>
        </p:txBody>
      </p:sp>
      <p:sp>
        <p:nvSpPr>
          <p:cNvPr id="33795" name="Rectangle 2"/>
          <p:cNvSpPr>
            <a:spLocks noGrp="1" noChangeArrowheads="1"/>
          </p:cNvSpPr>
          <p:nvPr>
            <p:ph type="title"/>
          </p:nvPr>
        </p:nvSpPr>
        <p:spPr/>
        <p:txBody>
          <a:bodyPr/>
          <a:lstStyle/>
          <a:p>
            <a:pPr eaLnBrk="1" hangingPunct="1"/>
            <a:r>
              <a:rPr lang="en-US" smtClean="0"/>
              <a:t>Parse Tree #1</a:t>
            </a:r>
          </a:p>
        </p:txBody>
      </p:sp>
      <p:sp>
        <p:nvSpPr>
          <p:cNvPr id="33796" name="Rectangle 3"/>
          <p:cNvSpPr>
            <a:spLocks noGrp="1" noChangeArrowheads="1"/>
          </p:cNvSpPr>
          <p:nvPr>
            <p:ph type="body" idx="1"/>
          </p:nvPr>
        </p:nvSpPr>
        <p:spPr/>
        <p:txBody>
          <a:bodyPr/>
          <a:lstStyle/>
          <a:p>
            <a:pPr eaLnBrk="1" hangingPunct="1"/>
            <a:endParaRPr lang="en-US" smtClean="0">
              <a:solidFill>
                <a:srgbClr val="0000FF"/>
              </a:solidFill>
            </a:endParaRPr>
          </a:p>
          <a:p>
            <a:pPr eaLnBrk="1" hangingPunct="1"/>
            <a:endParaRPr lang="en-US" smtClean="0">
              <a:solidFill>
                <a:srgbClr val="0000FF"/>
              </a:solidFill>
            </a:endParaRPr>
          </a:p>
          <a:p>
            <a:pPr eaLnBrk="1" hangingPunct="1"/>
            <a:endParaRPr lang="en-US" smtClean="0">
              <a:solidFill>
                <a:srgbClr val="0000FF"/>
              </a:solidFill>
            </a:endParaRPr>
          </a:p>
          <a:p>
            <a:pPr eaLnBrk="1" hangingPunct="1"/>
            <a:endParaRPr lang="en-US" smtClean="0">
              <a:solidFill>
                <a:srgbClr val="0000FF"/>
              </a:solidFill>
            </a:endParaRPr>
          </a:p>
          <a:p>
            <a:pPr eaLnBrk="1" hangingPunct="1"/>
            <a:endParaRPr lang="en-US" smtClean="0">
              <a:solidFill>
                <a:srgbClr val="0000FF"/>
              </a:solidFill>
            </a:endParaRPr>
          </a:p>
          <a:p>
            <a:pPr eaLnBrk="1" hangingPunct="1"/>
            <a:endParaRPr lang="en-US" smtClean="0">
              <a:solidFill>
                <a:srgbClr val="0000FF"/>
              </a:solidFill>
            </a:endParaRPr>
          </a:p>
          <a:p>
            <a:pPr eaLnBrk="1" hangingPunct="1"/>
            <a:endParaRPr lang="en-US" smtClean="0">
              <a:solidFill>
                <a:srgbClr val="0000FF"/>
              </a:solidFill>
            </a:endParaRPr>
          </a:p>
          <a:p>
            <a:pPr eaLnBrk="1" hangingPunct="1"/>
            <a:endParaRPr lang="en-US" smtClean="0">
              <a:solidFill>
                <a:srgbClr val="0000FF"/>
              </a:solidFill>
            </a:endParaRPr>
          </a:p>
          <a:p>
            <a:pPr eaLnBrk="1" hangingPunct="1"/>
            <a:r>
              <a:rPr lang="en-US" smtClean="0">
                <a:solidFill>
                  <a:srgbClr val="0000FF"/>
                </a:solidFill>
              </a:rPr>
              <a:t>else</a:t>
            </a:r>
            <a:r>
              <a:rPr lang="en-US" smtClean="0"/>
              <a:t> belongs to inner </a:t>
            </a:r>
            <a:r>
              <a:rPr lang="en-US" smtClean="0">
                <a:solidFill>
                  <a:srgbClr val="0000FF"/>
                </a:solidFill>
              </a:rPr>
              <a:t>if</a:t>
            </a:r>
            <a:endParaRPr lang="en-US" smtClean="0"/>
          </a:p>
        </p:txBody>
      </p:sp>
      <p:pic>
        <p:nvPicPr>
          <p:cNvPr id="33797" name="Picture 5" descr="cfg"/>
          <p:cNvPicPr>
            <a:picLocks noChangeAspect="1" noChangeArrowheads="1"/>
          </p:cNvPicPr>
          <p:nvPr/>
        </p:nvPicPr>
        <p:blipFill>
          <a:blip r:embed="rId3"/>
          <a:srcRect/>
          <a:stretch>
            <a:fillRect/>
          </a:stretch>
        </p:blipFill>
        <p:spPr bwMode="auto">
          <a:xfrm>
            <a:off x="1905000" y="1676400"/>
            <a:ext cx="5402263" cy="33115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Footer Placeholder 3"/>
          <p:cNvSpPr>
            <a:spLocks noGrp="1"/>
          </p:cNvSpPr>
          <p:nvPr>
            <p:ph type="ftr" sz="quarter" idx="10"/>
          </p:nvPr>
        </p:nvSpPr>
        <p:spPr>
          <a:noFill/>
        </p:spPr>
        <p:txBody>
          <a:bodyPr/>
          <a:lstStyle/>
          <a:p>
            <a:r>
              <a:rPr lang="en-US" smtClean="0"/>
              <a:t>CMSC 330</a:t>
            </a:r>
          </a:p>
        </p:txBody>
      </p:sp>
      <p:sp>
        <p:nvSpPr>
          <p:cNvPr id="35842" name="Slide Number Placeholder 4"/>
          <p:cNvSpPr>
            <a:spLocks noGrp="1"/>
          </p:cNvSpPr>
          <p:nvPr>
            <p:ph type="sldNum" sz="quarter" idx="11"/>
          </p:nvPr>
        </p:nvSpPr>
        <p:spPr>
          <a:noFill/>
        </p:spPr>
        <p:txBody>
          <a:bodyPr/>
          <a:lstStyle/>
          <a:p>
            <a:fld id="{B82BD212-094D-47C6-8930-6BACCD127720}" type="slidenum">
              <a:rPr lang="en-US" smtClean="0"/>
              <a:pPr/>
              <a:t>11</a:t>
            </a:fld>
            <a:endParaRPr lang="en-US" smtClean="0"/>
          </a:p>
        </p:txBody>
      </p:sp>
      <p:sp>
        <p:nvSpPr>
          <p:cNvPr id="35843" name="Rectangle 2"/>
          <p:cNvSpPr>
            <a:spLocks noGrp="1" noChangeArrowheads="1"/>
          </p:cNvSpPr>
          <p:nvPr>
            <p:ph type="title"/>
          </p:nvPr>
        </p:nvSpPr>
        <p:spPr/>
        <p:txBody>
          <a:bodyPr/>
          <a:lstStyle/>
          <a:p>
            <a:pPr eaLnBrk="1" hangingPunct="1"/>
            <a:r>
              <a:rPr lang="en-US" smtClean="0"/>
              <a:t>Parse Tree </a:t>
            </a:r>
            <a:r>
              <a:rPr lang="en-US" smtClean="0">
                <a:latin typeface="ヒラギノ角ゴ Pro W3"/>
              </a:rPr>
              <a:t>#2</a:t>
            </a:r>
            <a:endParaRPr lang="en-US" smtClean="0"/>
          </a:p>
        </p:txBody>
      </p:sp>
      <p:sp>
        <p:nvSpPr>
          <p:cNvPr id="35844" name="Rectangle 3"/>
          <p:cNvSpPr>
            <a:spLocks noGrp="1" noChangeArrowheads="1"/>
          </p:cNvSpPr>
          <p:nvPr>
            <p:ph type="body" idx="1"/>
          </p:nvPr>
        </p:nvSpPr>
        <p:spPr/>
        <p:txBody>
          <a:bodyPr/>
          <a:lstStyle/>
          <a:p>
            <a:pPr eaLnBrk="1" hangingPunct="1"/>
            <a:endParaRPr lang="en-US" smtClean="0">
              <a:solidFill>
                <a:srgbClr val="0000FF"/>
              </a:solidFill>
            </a:endParaRPr>
          </a:p>
          <a:p>
            <a:pPr eaLnBrk="1" hangingPunct="1"/>
            <a:endParaRPr lang="en-US" smtClean="0">
              <a:solidFill>
                <a:srgbClr val="0000FF"/>
              </a:solidFill>
            </a:endParaRPr>
          </a:p>
          <a:p>
            <a:pPr eaLnBrk="1" hangingPunct="1"/>
            <a:endParaRPr lang="en-US" smtClean="0">
              <a:solidFill>
                <a:srgbClr val="0000FF"/>
              </a:solidFill>
            </a:endParaRPr>
          </a:p>
          <a:p>
            <a:pPr eaLnBrk="1" hangingPunct="1"/>
            <a:endParaRPr lang="en-US" smtClean="0">
              <a:solidFill>
                <a:srgbClr val="0000FF"/>
              </a:solidFill>
            </a:endParaRPr>
          </a:p>
          <a:p>
            <a:pPr eaLnBrk="1" hangingPunct="1"/>
            <a:endParaRPr lang="en-US" smtClean="0">
              <a:solidFill>
                <a:srgbClr val="0000FF"/>
              </a:solidFill>
            </a:endParaRPr>
          </a:p>
          <a:p>
            <a:pPr eaLnBrk="1" hangingPunct="1"/>
            <a:endParaRPr lang="en-US" smtClean="0">
              <a:solidFill>
                <a:srgbClr val="0000FF"/>
              </a:solidFill>
            </a:endParaRPr>
          </a:p>
          <a:p>
            <a:pPr eaLnBrk="1" hangingPunct="1"/>
            <a:endParaRPr lang="en-US" smtClean="0">
              <a:solidFill>
                <a:srgbClr val="0000FF"/>
              </a:solidFill>
            </a:endParaRPr>
          </a:p>
          <a:p>
            <a:pPr eaLnBrk="1" hangingPunct="1"/>
            <a:endParaRPr lang="en-US" smtClean="0">
              <a:solidFill>
                <a:srgbClr val="0000FF"/>
              </a:solidFill>
            </a:endParaRPr>
          </a:p>
          <a:p>
            <a:pPr eaLnBrk="1" hangingPunct="1"/>
            <a:r>
              <a:rPr lang="en-US" smtClean="0">
                <a:solidFill>
                  <a:srgbClr val="0000FF"/>
                </a:solidFill>
              </a:rPr>
              <a:t>else</a:t>
            </a:r>
            <a:r>
              <a:rPr lang="en-US" smtClean="0"/>
              <a:t> belongs to outer </a:t>
            </a:r>
            <a:r>
              <a:rPr lang="en-US" smtClean="0">
                <a:solidFill>
                  <a:srgbClr val="0000FF"/>
                </a:solidFill>
              </a:rPr>
              <a:t>if</a:t>
            </a:r>
            <a:endParaRPr lang="en-US" smtClean="0"/>
          </a:p>
        </p:txBody>
      </p:sp>
      <p:pic>
        <p:nvPicPr>
          <p:cNvPr id="35845" name="Picture 4" descr="cfg"/>
          <p:cNvPicPr>
            <a:picLocks noChangeAspect="1" noChangeArrowheads="1"/>
          </p:cNvPicPr>
          <p:nvPr/>
        </p:nvPicPr>
        <p:blipFill>
          <a:blip r:embed="rId3"/>
          <a:srcRect/>
          <a:stretch>
            <a:fillRect/>
          </a:stretch>
        </p:blipFill>
        <p:spPr bwMode="auto">
          <a:xfrm>
            <a:off x="1447800" y="1371600"/>
            <a:ext cx="5384800" cy="42243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89" name="Footer Placeholder 3"/>
          <p:cNvSpPr>
            <a:spLocks noGrp="1"/>
          </p:cNvSpPr>
          <p:nvPr>
            <p:ph type="ftr" sz="quarter" idx="10"/>
          </p:nvPr>
        </p:nvSpPr>
        <p:spPr>
          <a:noFill/>
        </p:spPr>
        <p:txBody>
          <a:bodyPr/>
          <a:lstStyle/>
          <a:p>
            <a:r>
              <a:rPr lang="en-US" smtClean="0"/>
              <a:t>CMSC 330</a:t>
            </a:r>
          </a:p>
        </p:txBody>
      </p:sp>
      <p:sp>
        <p:nvSpPr>
          <p:cNvPr id="37890" name="Slide Number Placeholder 4"/>
          <p:cNvSpPr>
            <a:spLocks noGrp="1"/>
          </p:cNvSpPr>
          <p:nvPr>
            <p:ph type="sldNum" sz="quarter" idx="11"/>
          </p:nvPr>
        </p:nvSpPr>
        <p:spPr>
          <a:noFill/>
        </p:spPr>
        <p:txBody>
          <a:bodyPr/>
          <a:lstStyle/>
          <a:p>
            <a:fld id="{1C7A447A-9B65-4BA1-93CE-7D592C569E41}" type="slidenum">
              <a:rPr lang="en-US" smtClean="0"/>
              <a:pPr/>
              <a:t>12</a:t>
            </a:fld>
            <a:endParaRPr lang="en-US" smtClean="0"/>
          </a:p>
        </p:txBody>
      </p:sp>
      <p:sp>
        <p:nvSpPr>
          <p:cNvPr id="37891" name="Rectangle 2"/>
          <p:cNvSpPr>
            <a:spLocks noGrp="1" noChangeArrowheads="1"/>
          </p:cNvSpPr>
          <p:nvPr>
            <p:ph type="title"/>
          </p:nvPr>
        </p:nvSpPr>
        <p:spPr/>
        <p:txBody>
          <a:bodyPr/>
          <a:lstStyle/>
          <a:p>
            <a:pPr eaLnBrk="1" hangingPunct="1"/>
            <a:r>
              <a:rPr lang="en-US" smtClean="0"/>
              <a:t>Fixing the Expression Grammar</a:t>
            </a:r>
          </a:p>
        </p:txBody>
      </p:sp>
      <p:sp>
        <p:nvSpPr>
          <p:cNvPr id="78851" name="Rectangle 3"/>
          <p:cNvSpPr>
            <a:spLocks noGrp="1" noChangeArrowheads="1"/>
          </p:cNvSpPr>
          <p:nvPr>
            <p:ph type="body" idx="1"/>
          </p:nvPr>
        </p:nvSpPr>
        <p:spPr/>
        <p:txBody>
          <a:bodyPr/>
          <a:lstStyle/>
          <a:p>
            <a:pPr eaLnBrk="1" hangingPunct="1"/>
            <a:r>
              <a:rPr lang="en-US" smtClean="0"/>
              <a:t>Idea:  Require that the right operand of all of the operators is not a bare expression</a:t>
            </a:r>
          </a:p>
          <a:p>
            <a:pPr lvl="1" eaLnBrk="1" hangingPunct="1"/>
            <a:r>
              <a:rPr lang="en-US" smtClean="0">
                <a:solidFill>
                  <a:srgbClr val="0000FF"/>
                </a:solidFill>
              </a:rPr>
              <a:t>E </a:t>
            </a:r>
            <a:r>
              <a:rPr lang="en-US" sz="2000" smtClean="0">
                <a:solidFill>
                  <a:srgbClr val="0000FF"/>
                </a:solidFill>
              </a:rPr>
              <a:t>→</a:t>
            </a:r>
            <a:r>
              <a:rPr lang="en-US" smtClean="0">
                <a:solidFill>
                  <a:srgbClr val="0000FF"/>
                </a:solidFill>
              </a:rPr>
              <a:t> E+T | E-T | E*T | T</a:t>
            </a:r>
          </a:p>
          <a:p>
            <a:pPr lvl="1" eaLnBrk="1" hangingPunct="1"/>
            <a:r>
              <a:rPr lang="en-US" smtClean="0">
                <a:solidFill>
                  <a:srgbClr val="0000FF"/>
                </a:solidFill>
              </a:rPr>
              <a:t>T </a:t>
            </a:r>
            <a:r>
              <a:rPr lang="en-US" sz="2000" smtClean="0">
                <a:solidFill>
                  <a:srgbClr val="0000FF"/>
                </a:solidFill>
              </a:rPr>
              <a:t>→</a:t>
            </a:r>
            <a:r>
              <a:rPr lang="en-US" smtClean="0">
                <a:solidFill>
                  <a:srgbClr val="0000FF"/>
                </a:solidFill>
              </a:rPr>
              <a:t> a | b | c | (E)</a:t>
            </a:r>
            <a:endParaRPr lang="en-US" smtClean="0"/>
          </a:p>
          <a:p>
            <a:pPr eaLnBrk="1" hangingPunct="1"/>
            <a:endParaRPr lang="en-US" smtClean="0"/>
          </a:p>
          <a:p>
            <a:pPr eaLnBrk="1" hangingPunct="1"/>
            <a:r>
              <a:rPr lang="en-US" smtClean="0"/>
              <a:t>Now there's only one parse </a:t>
            </a:r>
          </a:p>
          <a:p>
            <a:pPr eaLnBrk="1" hangingPunct="1">
              <a:buFontTx/>
              <a:buNone/>
            </a:pPr>
            <a:r>
              <a:rPr lang="en-US" smtClean="0"/>
              <a:t>       tree for </a:t>
            </a:r>
            <a:r>
              <a:rPr lang="en-US" smtClean="0">
                <a:solidFill>
                  <a:srgbClr val="0000FF"/>
                </a:solidFill>
              </a:rPr>
              <a:t>a-b-c</a:t>
            </a:r>
          </a:p>
          <a:p>
            <a:pPr eaLnBrk="1" hangingPunct="1">
              <a:buFontTx/>
              <a:buNone/>
            </a:pPr>
            <a:endParaRPr lang="en-US" smtClean="0"/>
          </a:p>
          <a:p>
            <a:pPr lvl="1" eaLnBrk="1" hangingPunct="1"/>
            <a:r>
              <a:rPr lang="en-US" smtClean="0"/>
              <a:t>Exercise:  Give a derivation</a:t>
            </a:r>
          </a:p>
          <a:p>
            <a:pPr lvl="1" eaLnBrk="1" hangingPunct="1">
              <a:buFontTx/>
              <a:buNone/>
            </a:pPr>
            <a:r>
              <a:rPr lang="en-US" smtClean="0"/>
              <a:t>   in this grammar for the string </a:t>
            </a:r>
            <a:r>
              <a:rPr lang="en-US" smtClean="0">
                <a:solidFill>
                  <a:srgbClr val="0000FF"/>
                </a:solidFill>
              </a:rPr>
              <a:t>a-(b-c)</a:t>
            </a:r>
          </a:p>
        </p:txBody>
      </p:sp>
      <p:pic>
        <p:nvPicPr>
          <p:cNvPr id="78853" name="Picture 5" descr="cfg"/>
          <p:cNvPicPr>
            <a:picLocks noChangeAspect="1" noChangeArrowheads="1"/>
          </p:cNvPicPr>
          <p:nvPr/>
        </p:nvPicPr>
        <p:blipFill>
          <a:blip r:embed="rId3"/>
          <a:srcRect/>
          <a:stretch>
            <a:fillRect/>
          </a:stretch>
        </p:blipFill>
        <p:spPr bwMode="auto">
          <a:xfrm>
            <a:off x="5562600" y="2438400"/>
            <a:ext cx="2741613" cy="33051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85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85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885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885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885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8851">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88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Footer Placeholder 3"/>
          <p:cNvSpPr>
            <a:spLocks noGrp="1"/>
          </p:cNvSpPr>
          <p:nvPr>
            <p:ph type="ftr" sz="quarter" idx="10"/>
          </p:nvPr>
        </p:nvSpPr>
        <p:spPr>
          <a:noFill/>
        </p:spPr>
        <p:txBody>
          <a:bodyPr/>
          <a:lstStyle/>
          <a:p>
            <a:r>
              <a:rPr lang="en-US" smtClean="0"/>
              <a:t>CMSC 330</a:t>
            </a:r>
          </a:p>
        </p:txBody>
      </p:sp>
      <p:sp>
        <p:nvSpPr>
          <p:cNvPr id="39938" name="Slide Number Placeholder 4"/>
          <p:cNvSpPr>
            <a:spLocks noGrp="1"/>
          </p:cNvSpPr>
          <p:nvPr>
            <p:ph type="sldNum" sz="quarter" idx="11"/>
          </p:nvPr>
        </p:nvSpPr>
        <p:spPr>
          <a:noFill/>
        </p:spPr>
        <p:txBody>
          <a:bodyPr/>
          <a:lstStyle/>
          <a:p>
            <a:fld id="{7D513005-2145-42EA-966D-969AF8A5B7D9}" type="slidenum">
              <a:rPr lang="en-US" smtClean="0"/>
              <a:pPr/>
              <a:t>13</a:t>
            </a:fld>
            <a:endParaRPr lang="en-US" smtClean="0"/>
          </a:p>
        </p:txBody>
      </p:sp>
      <p:sp>
        <p:nvSpPr>
          <p:cNvPr id="39939" name="Rectangle 2"/>
          <p:cNvSpPr>
            <a:spLocks noGrp="1" noChangeArrowheads="1"/>
          </p:cNvSpPr>
          <p:nvPr>
            <p:ph type="title"/>
          </p:nvPr>
        </p:nvSpPr>
        <p:spPr>
          <a:xfrm>
            <a:off x="457200" y="609600"/>
            <a:ext cx="8305800" cy="685800"/>
          </a:xfrm>
        </p:spPr>
        <p:txBody>
          <a:bodyPr/>
          <a:lstStyle/>
          <a:p>
            <a:pPr eaLnBrk="1" hangingPunct="1"/>
            <a:r>
              <a:rPr lang="en-US" smtClean="0"/>
              <a:t>What if We Wanted Right-Associativity?</a:t>
            </a:r>
          </a:p>
        </p:txBody>
      </p:sp>
      <p:sp>
        <p:nvSpPr>
          <p:cNvPr id="84996" name="Rectangle 3"/>
          <p:cNvSpPr>
            <a:spLocks noGrp="1" noChangeArrowheads="1"/>
          </p:cNvSpPr>
          <p:nvPr>
            <p:ph type="body" idx="1"/>
          </p:nvPr>
        </p:nvSpPr>
        <p:spPr>
          <a:xfrm>
            <a:off x="457200" y="1524000"/>
            <a:ext cx="8153400" cy="5029200"/>
          </a:xfrm>
        </p:spPr>
        <p:txBody>
          <a:bodyPr/>
          <a:lstStyle/>
          <a:p>
            <a:pPr eaLnBrk="1" hangingPunct="1"/>
            <a:r>
              <a:rPr lang="en-US" smtClean="0"/>
              <a:t>Left-recursive productions are used for left-associative operators</a:t>
            </a:r>
          </a:p>
          <a:p>
            <a:pPr eaLnBrk="1" hangingPunct="1"/>
            <a:r>
              <a:rPr lang="en-US" smtClean="0"/>
              <a:t>Right-recursive productions are used for right-associative operators</a:t>
            </a:r>
          </a:p>
          <a:p>
            <a:pPr eaLnBrk="1" hangingPunct="1"/>
            <a:r>
              <a:rPr lang="en-US" smtClean="0"/>
              <a:t>Left:</a:t>
            </a:r>
          </a:p>
          <a:p>
            <a:pPr lvl="1" eaLnBrk="1" hangingPunct="1"/>
            <a:r>
              <a:rPr lang="en-US" smtClean="0">
                <a:solidFill>
                  <a:srgbClr val="0000FF"/>
                </a:solidFill>
              </a:rPr>
              <a:t>E </a:t>
            </a:r>
            <a:r>
              <a:rPr lang="en-US" sz="2000" smtClean="0">
                <a:solidFill>
                  <a:srgbClr val="0000FF"/>
                </a:solidFill>
              </a:rPr>
              <a:t>→</a:t>
            </a:r>
            <a:r>
              <a:rPr lang="en-US" smtClean="0">
                <a:solidFill>
                  <a:srgbClr val="0000FF"/>
                </a:solidFill>
              </a:rPr>
              <a:t> E+T | E-T | E*T | T</a:t>
            </a:r>
          </a:p>
          <a:p>
            <a:pPr lvl="1" eaLnBrk="1" hangingPunct="1"/>
            <a:r>
              <a:rPr lang="en-US" smtClean="0">
                <a:solidFill>
                  <a:srgbClr val="0000FF"/>
                </a:solidFill>
              </a:rPr>
              <a:t>T </a:t>
            </a:r>
            <a:r>
              <a:rPr lang="en-US" sz="2000" smtClean="0">
                <a:solidFill>
                  <a:srgbClr val="0000FF"/>
                </a:solidFill>
              </a:rPr>
              <a:t>→</a:t>
            </a:r>
            <a:r>
              <a:rPr lang="en-US" smtClean="0">
                <a:solidFill>
                  <a:srgbClr val="0000FF"/>
                </a:solidFill>
              </a:rPr>
              <a:t> a | b | c | (E)</a:t>
            </a:r>
          </a:p>
          <a:p>
            <a:pPr eaLnBrk="1" hangingPunct="1"/>
            <a:r>
              <a:rPr lang="en-US" smtClean="0"/>
              <a:t>Right:</a:t>
            </a:r>
            <a:endParaRPr lang="en-US" smtClean="0">
              <a:solidFill>
                <a:srgbClr val="0000FF"/>
              </a:solidFill>
            </a:endParaRPr>
          </a:p>
          <a:p>
            <a:pPr lvl="1" eaLnBrk="1" hangingPunct="1"/>
            <a:r>
              <a:rPr lang="en-US" smtClean="0">
                <a:solidFill>
                  <a:srgbClr val="0000FF"/>
                </a:solidFill>
              </a:rPr>
              <a:t>E </a:t>
            </a:r>
            <a:r>
              <a:rPr lang="en-US" sz="2000" smtClean="0">
                <a:solidFill>
                  <a:srgbClr val="0000FF"/>
                </a:solidFill>
              </a:rPr>
              <a:t>→</a:t>
            </a:r>
            <a:r>
              <a:rPr lang="en-US" smtClean="0">
                <a:solidFill>
                  <a:srgbClr val="0000FF"/>
                </a:solidFill>
              </a:rPr>
              <a:t> T+E | T-E | T*E | T</a:t>
            </a:r>
          </a:p>
          <a:p>
            <a:pPr lvl="1" eaLnBrk="1" hangingPunct="1"/>
            <a:r>
              <a:rPr lang="en-US" smtClean="0">
                <a:solidFill>
                  <a:srgbClr val="0000FF"/>
                </a:solidFill>
              </a:rPr>
              <a:t>T </a:t>
            </a:r>
            <a:r>
              <a:rPr lang="en-US" sz="2000" smtClean="0">
                <a:solidFill>
                  <a:srgbClr val="0000FF"/>
                </a:solidFill>
              </a:rPr>
              <a:t>→</a:t>
            </a:r>
            <a:r>
              <a:rPr lang="en-US" smtClean="0">
                <a:solidFill>
                  <a:srgbClr val="0000FF"/>
                </a:solidFill>
              </a:rPr>
              <a:t> a | b | c | (E)</a:t>
            </a:r>
          </a:p>
          <a:p>
            <a:pPr eaLnBrk="1" hangingPunct="1">
              <a:buFontTx/>
              <a:buNone/>
            </a:pP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499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499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499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99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499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5" name="Footer Placeholder 3"/>
          <p:cNvSpPr>
            <a:spLocks noGrp="1"/>
          </p:cNvSpPr>
          <p:nvPr>
            <p:ph type="ftr" sz="quarter" idx="10"/>
          </p:nvPr>
        </p:nvSpPr>
        <p:spPr>
          <a:noFill/>
        </p:spPr>
        <p:txBody>
          <a:bodyPr/>
          <a:lstStyle/>
          <a:p>
            <a:r>
              <a:rPr lang="en-US" smtClean="0"/>
              <a:t>CMSC 330</a:t>
            </a:r>
          </a:p>
        </p:txBody>
      </p:sp>
      <p:sp>
        <p:nvSpPr>
          <p:cNvPr id="41986" name="Slide Number Placeholder 4"/>
          <p:cNvSpPr>
            <a:spLocks noGrp="1"/>
          </p:cNvSpPr>
          <p:nvPr>
            <p:ph type="sldNum" sz="quarter" idx="11"/>
          </p:nvPr>
        </p:nvSpPr>
        <p:spPr>
          <a:noFill/>
        </p:spPr>
        <p:txBody>
          <a:bodyPr/>
          <a:lstStyle/>
          <a:p>
            <a:fld id="{0B493CF2-798C-47DD-8972-09293E57DDAB}" type="slidenum">
              <a:rPr lang="en-US" smtClean="0"/>
              <a:pPr/>
              <a:t>14</a:t>
            </a:fld>
            <a:endParaRPr lang="en-US" smtClean="0"/>
          </a:p>
        </p:txBody>
      </p:sp>
      <p:sp>
        <p:nvSpPr>
          <p:cNvPr id="41987" name="Rectangle 2"/>
          <p:cNvSpPr>
            <a:spLocks noGrp="1" noChangeArrowheads="1"/>
          </p:cNvSpPr>
          <p:nvPr>
            <p:ph type="title"/>
          </p:nvPr>
        </p:nvSpPr>
        <p:spPr/>
        <p:txBody>
          <a:bodyPr/>
          <a:lstStyle/>
          <a:p>
            <a:pPr eaLnBrk="1" hangingPunct="1"/>
            <a:r>
              <a:rPr lang="en-US" smtClean="0"/>
              <a:t>Parse Tree Shape</a:t>
            </a:r>
          </a:p>
        </p:txBody>
      </p:sp>
      <p:sp>
        <p:nvSpPr>
          <p:cNvPr id="80899" name="Rectangle 3"/>
          <p:cNvSpPr>
            <a:spLocks noGrp="1" noChangeArrowheads="1"/>
          </p:cNvSpPr>
          <p:nvPr>
            <p:ph type="body" idx="1"/>
          </p:nvPr>
        </p:nvSpPr>
        <p:spPr/>
        <p:txBody>
          <a:bodyPr/>
          <a:lstStyle/>
          <a:p>
            <a:pPr eaLnBrk="1" hangingPunct="1"/>
            <a:r>
              <a:rPr lang="en-US" smtClean="0"/>
              <a:t>The kind of recursion/associativity determines the shape of the parse tree</a:t>
            </a:r>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lvl="1" eaLnBrk="1" hangingPunct="1"/>
            <a:r>
              <a:rPr lang="en-US" smtClean="0"/>
              <a:t>Exercise: draw a parse tree for </a:t>
            </a:r>
            <a:r>
              <a:rPr lang="en-US" smtClean="0">
                <a:solidFill>
                  <a:srgbClr val="0000FF"/>
                </a:solidFill>
              </a:rPr>
              <a:t>a-b-c</a:t>
            </a:r>
            <a:r>
              <a:rPr lang="en-US" smtClean="0"/>
              <a:t> in the prior grammar in which subtraction is right-associative</a:t>
            </a:r>
          </a:p>
        </p:txBody>
      </p:sp>
      <p:sp>
        <p:nvSpPr>
          <p:cNvPr id="80900" name="Text Box 4"/>
          <p:cNvSpPr txBox="1">
            <a:spLocks noChangeArrowheads="1"/>
          </p:cNvSpPr>
          <p:nvPr/>
        </p:nvSpPr>
        <p:spPr bwMode="auto">
          <a:xfrm>
            <a:off x="1600200" y="2667000"/>
            <a:ext cx="1958975" cy="457200"/>
          </a:xfrm>
          <a:prstGeom prst="rect">
            <a:avLst/>
          </a:prstGeom>
          <a:noFill/>
          <a:ln w="9525">
            <a:noFill/>
            <a:miter lim="800000"/>
            <a:headEnd/>
            <a:tailEnd/>
          </a:ln>
        </p:spPr>
        <p:txBody>
          <a:bodyPr>
            <a:spAutoFit/>
          </a:bodyPr>
          <a:lstStyle/>
          <a:p>
            <a:pPr eaLnBrk="0" hangingPunct="0">
              <a:spcBef>
                <a:spcPct val="50000"/>
              </a:spcBef>
            </a:pPr>
            <a:r>
              <a:rPr lang="en-US"/>
              <a:t>left recursion</a:t>
            </a:r>
          </a:p>
        </p:txBody>
      </p:sp>
      <p:sp>
        <p:nvSpPr>
          <p:cNvPr id="80901" name="Text Box 5"/>
          <p:cNvSpPr txBox="1">
            <a:spLocks noChangeArrowheads="1"/>
          </p:cNvSpPr>
          <p:nvPr/>
        </p:nvSpPr>
        <p:spPr bwMode="auto">
          <a:xfrm>
            <a:off x="4953000" y="2743200"/>
            <a:ext cx="2362200" cy="457200"/>
          </a:xfrm>
          <a:prstGeom prst="rect">
            <a:avLst/>
          </a:prstGeom>
          <a:noFill/>
          <a:ln w="9525">
            <a:noFill/>
            <a:miter lim="800000"/>
            <a:headEnd/>
            <a:tailEnd/>
          </a:ln>
        </p:spPr>
        <p:txBody>
          <a:bodyPr>
            <a:spAutoFit/>
          </a:bodyPr>
          <a:lstStyle/>
          <a:p>
            <a:pPr eaLnBrk="0" hangingPunct="0">
              <a:spcBef>
                <a:spcPct val="50000"/>
              </a:spcBef>
            </a:pPr>
            <a:r>
              <a:rPr lang="en-US"/>
              <a:t>right recursion</a:t>
            </a:r>
          </a:p>
        </p:txBody>
      </p:sp>
      <p:sp>
        <p:nvSpPr>
          <p:cNvPr id="80904" name="Freeform 8"/>
          <p:cNvSpPr>
            <a:spLocks/>
          </p:cNvSpPr>
          <p:nvPr/>
        </p:nvSpPr>
        <p:spPr bwMode="auto">
          <a:xfrm>
            <a:off x="1752600" y="3429000"/>
            <a:ext cx="1371600" cy="1752600"/>
          </a:xfrm>
          <a:custGeom>
            <a:avLst/>
            <a:gdLst>
              <a:gd name="T0" fmla="*/ 2147483647 w 864"/>
              <a:gd name="T1" fmla="*/ 0 h 1104"/>
              <a:gd name="T2" fmla="*/ 0 w 864"/>
              <a:gd name="T3" fmla="*/ 2147483647 h 1104"/>
              <a:gd name="T4" fmla="*/ 2147483647 w 864"/>
              <a:gd name="T5" fmla="*/ 2147483647 h 1104"/>
              <a:gd name="T6" fmla="*/ 2147483647 w 864"/>
              <a:gd name="T7" fmla="*/ 0 h 1104"/>
              <a:gd name="T8" fmla="*/ 0 60000 65536"/>
              <a:gd name="T9" fmla="*/ 0 60000 65536"/>
              <a:gd name="T10" fmla="*/ 0 60000 65536"/>
              <a:gd name="T11" fmla="*/ 0 60000 65536"/>
              <a:gd name="T12" fmla="*/ 0 w 864"/>
              <a:gd name="T13" fmla="*/ 0 h 1104"/>
              <a:gd name="T14" fmla="*/ 864 w 864"/>
              <a:gd name="T15" fmla="*/ 1104 h 1104"/>
            </a:gdLst>
            <a:ahLst/>
            <a:cxnLst>
              <a:cxn ang="T8">
                <a:pos x="T0" y="T1"/>
              </a:cxn>
              <a:cxn ang="T9">
                <a:pos x="T2" y="T3"/>
              </a:cxn>
              <a:cxn ang="T10">
                <a:pos x="T4" y="T5"/>
              </a:cxn>
              <a:cxn ang="T11">
                <a:pos x="T6" y="T7"/>
              </a:cxn>
            </a:cxnLst>
            <a:rect l="T12" t="T13" r="T14" b="T15"/>
            <a:pathLst>
              <a:path w="864" h="1104">
                <a:moveTo>
                  <a:pt x="528" y="0"/>
                </a:moveTo>
                <a:lnTo>
                  <a:pt x="0" y="1104"/>
                </a:lnTo>
                <a:lnTo>
                  <a:pt x="864" y="576"/>
                </a:lnTo>
                <a:lnTo>
                  <a:pt x="528" y="0"/>
                </a:lnTo>
                <a:close/>
              </a:path>
            </a:pathLst>
          </a:custGeom>
          <a:noFill/>
          <a:ln w="25400">
            <a:solidFill>
              <a:schemeClr val="tx1"/>
            </a:solidFill>
            <a:round/>
            <a:headEnd/>
            <a:tailEnd/>
          </a:ln>
        </p:spPr>
        <p:txBody>
          <a:bodyPr wrap="none" anchor="ctr"/>
          <a:lstStyle/>
          <a:p>
            <a:endParaRPr lang="en-US"/>
          </a:p>
        </p:txBody>
      </p:sp>
      <p:sp>
        <p:nvSpPr>
          <p:cNvPr id="80905" name="Freeform 9"/>
          <p:cNvSpPr>
            <a:spLocks/>
          </p:cNvSpPr>
          <p:nvPr/>
        </p:nvSpPr>
        <p:spPr bwMode="auto">
          <a:xfrm flipH="1">
            <a:off x="5562600" y="3276600"/>
            <a:ext cx="1371600" cy="1752600"/>
          </a:xfrm>
          <a:custGeom>
            <a:avLst/>
            <a:gdLst>
              <a:gd name="T0" fmla="*/ 2147483647 w 864"/>
              <a:gd name="T1" fmla="*/ 0 h 1104"/>
              <a:gd name="T2" fmla="*/ 0 w 864"/>
              <a:gd name="T3" fmla="*/ 2147483647 h 1104"/>
              <a:gd name="T4" fmla="*/ 2147483647 w 864"/>
              <a:gd name="T5" fmla="*/ 2147483647 h 1104"/>
              <a:gd name="T6" fmla="*/ 2147483647 w 864"/>
              <a:gd name="T7" fmla="*/ 0 h 1104"/>
              <a:gd name="T8" fmla="*/ 0 60000 65536"/>
              <a:gd name="T9" fmla="*/ 0 60000 65536"/>
              <a:gd name="T10" fmla="*/ 0 60000 65536"/>
              <a:gd name="T11" fmla="*/ 0 60000 65536"/>
              <a:gd name="T12" fmla="*/ 0 w 864"/>
              <a:gd name="T13" fmla="*/ 0 h 1104"/>
              <a:gd name="T14" fmla="*/ 864 w 864"/>
              <a:gd name="T15" fmla="*/ 1104 h 1104"/>
            </a:gdLst>
            <a:ahLst/>
            <a:cxnLst>
              <a:cxn ang="T8">
                <a:pos x="T0" y="T1"/>
              </a:cxn>
              <a:cxn ang="T9">
                <a:pos x="T2" y="T3"/>
              </a:cxn>
              <a:cxn ang="T10">
                <a:pos x="T4" y="T5"/>
              </a:cxn>
              <a:cxn ang="T11">
                <a:pos x="T6" y="T7"/>
              </a:cxn>
            </a:cxnLst>
            <a:rect l="T12" t="T13" r="T14" b="T15"/>
            <a:pathLst>
              <a:path w="864" h="1104">
                <a:moveTo>
                  <a:pt x="528" y="0"/>
                </a:moveTo>
                <a:lnTo>
                  <a:pt x="0" y="1104"/>
                </a:lnTo>
                <a:lnTo>
                  <a:pt x="864" y="576"/>
                </a:lnTo>
                <a:lnTo>
                  <a:pt x="528" y="0"/>
                </a:lnTo>
                <a:close/>
              </a:path>
            </a:pathLst>
          </a:custGeom>
          <a:noFill/>
          <a:ln w="25400">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90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090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090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090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p:bldP spid="80901" grpId="0"/>
      <p:bldP spid="80904" grpId="0" animBg="1"/>
      <p:bldP spid="80905"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3" name="Footer Placeholder 3"/>
          <p:cNvSpPr>
            <a:spLocks noGrp="1"/>
          </p:cNvSpPr>
          <p:nvPr>
            <p:ph type="ftr" sz="quarter" idx="10"/>
          </p:nvPr>
        </p:nvSpPr>
        <p:spPr>
          <a:noFill/>
        </p:spPr>
        <p:txBody>
          <a:bodyPr/>
          <a:lstStyle/>
          <a:p>
            <a:r>
              <a:rPr lang="en-US" smtClean="0"/>
              <a:t>CMSC 330</a:t>
            </a:r>
          </a:p>
        </p:txBody>
      </p:sp>
      <p:sp>
        <p:nvSpPr>
          <p:cNvPr id="44034" name="Slide Number Placeholder 4"/>
          <p:cNvSpPr>
            <a:spLocks noGrp="1"/>
          </p:cNvSpPr>
          <p:nvPr>
            <p:ph type="sldNum" sz="quarter" idx="11"/>
          </p:nvPr>
        </p:nvSpPr>
        <p:spPr>
          <a:noFill/>
        </p:spPr>
        <p:txBody>
          <a:bodyPr/>
          <a:lstStyle/>
          <a:p>
            <a:fld id="{0AFBC408-F960-40D6-8221-D70A3D51F633}" type="slidenum">
              <a:rPr lang="en-US" smtClean="0"/>
              <a:pPr/>
              <a:t>15</a:t>
            </a:fld>
            <a:endParaRPr lang="en-US" smtClean="0"/>
          </a:p>
        </p:txBody>
      </p:sp>
      <p:sp>
        <p:nvSpPr>
          <p:cNvPr id="44035" name="Rectangle 2"/>
          <p:cNvSpPr>
            <a:spLocks noGrp="1" noChangeArrowheads="1"/>
          </p:cNvSpPr>
          <p:nvPr>
            <p:ph type="title"/>
          </p:nvPr>
        </p:nvSpPr>
        <p:spPr/>
        <p:txBody>
          <a:bodyPr/>
          <a:lstStyle/>
          <a:p>
            <a:pPr eaLnBrk="1" hangingPunct="1"/>
            <a:r>
              <a:rPr lang="en-US" smtClean="0"/>
              <a:t>A Different Problem</a:t>
            </a:r>
          </a:p>
        </p:txBody>
      </p:sp>
      <p:sp>
        <p:nvSpPr>
          <p:cNvPr id="81923" name="Rectangle 3"/>
          <p:cNvSpPr>
            <a:spLocks noGrp="1" noChangeArrowheads="1"/>
          </p:cNvSpPr>
          <p:nvPr>
            <p:ph type="body" idx="1"/>
          </p:nvPr>
        </p:nvSpPr>
        <p:spPr>
          <a:xfrm>
            <a:off x="457200" y="1524000"/>
            <a:ext cx="8458200" cy="4876800"/>
          </a:xfrm>
        </p:spPr>
        <p:txBody>
          <a:bodyPr/>
          <a:lstStyle/>
          <a:p>
            <a:pPr eaLnBrk="1" hangingPunct="1"/>
            <a:r>
              <a:rPr lang="en-US" smtClean="0"/>
              <a:t>How about the string </a:t>
            </a:r>
            <a:r>
              <a:rPr lang="en-US" smtClean="0">
                <a:solidFill>
                  <a:srgbClr val="0000FF"/>
                </a:solidFill>
              </a:rPr>
              <a:t>a+b*c</a:t>
            </a:r>
            <a:r>
              <a:rPr lang="en-US" smtClean="0"/>
              <a:t>?</a:t>
            </a:r>
          </a:p>
          <a:p>
            <a:pPr eaLnBrk="1" hangingPunct="1">
              <a:buFontTx/>
              <a:buNone/>
            </a:pPr>
            <a:r>
              <a:rPr lang="en-US" smtClean="0"/>
              <a:t>	The grammar was</a:t>
            </a:r>
          </a:p>
          <a:p>
            <a:pPr lvl="1" eaLnBrk="1" hangingPunct="1">
              <a:buFontTx/>
              <a:buNone/>
            </a:pPr>
            <a:r>
              <a:rPr lang="en-US" smtClean="0">
                <a:solidFill>
                  <a:srgbClr val="0000FF"/>
                </a:solidFill>
              </a:rPr>
              <a:t>E </a:t>
            </a:r>
            <a:r>
              <a:rPr lang="en-US" sz="2000" smtClean="0">
                <a:solidFill>
                  <a:srgbClr val="0000FF"/>
                </a:solidFill>
              </a:rPr>
              <a:t>→</a:t>
            </a:r>
            <a:r>
              <a:rPr lang="en-US" smtClean="0">
                <a:solidFill>
                  <a:srgbClr val="0000FF"/>
                </a:solidFill>
              </a:rPr>
              <a:t> E+T | E-T | E*T | T</a:t>
            </a:r>
          </a:p>
          <a:p>
            <a:pPr lvl="1" eaLnBrk="1" hangingPunct="1">
              <a:buFontTx/>
              <a:buNone/>
            </a:pPr>
            <a:r>
              <a:rPr lang="en-US" smtClean="0">
                <a:solidFill>
                  <a:srgbClr val="0000FF"/>
                </a:solidFill>
              </a:rPr>
              <a:t>T </a:t>
            </a:r>
            <a:r>
              <a:rPr lang="en-US" sz="2000" smtClean="0">
                <a:solidFill>
                  <a:srgbClr val="0000FF"/>
                </a:solidFill>
              </a:rPr>
              <a:t>→</a:t>
            </a:r>
            <a:r>
              <a:rPr lang="en-US" smtClean="0">
                <a:solidFill>
                  <a:srgbClr val="0000FF"/>
                </a:solidFill>
              </a:rPr>
              <a:t> a | b | c | (E)</a:t>
            </a:r>
          </a:p>
          <a:p>
            <a:pPr eaLnBrk="1" hangingPunct="1">
              <a:buFontTx/>
              <a:buNone/>
            </a:pPr>
            <a:endParaRPr lang="en-US" smtClean="0"/>
          </a:p>
          <a:p>
            <a:pPr eaLnBrk="1" hangingPunct="1">
              <a:lnSpc>
                <a:spcPct val="80000"/>
              </a:lnSpc>
            </a:pPr>
            <a:r>
              <a:rPr lang="en-US" smtClean="0"/>
              <a:t>Doesn’t have correct</a:t>
            </a:r>
          </a:p>
          <a:p>
            <a:pPr eaLnBrk="1" hangingPunct="1">
              <a:lnSpc>
                <a:spcPct val="80000"/>
              </a:lnSpc>
              <a:buFontTx/>
              <a:buNone/>
            </a:pPr>
            <a:r>
              <a:rPr lang="en-US" smtClean="0"/>
              <a:t>	precedence for </a:t>
            </a:r>
            <a:r>
              <a:rPr lang="en-US" smtClean="0">
                <a:solidFill>
                  <a:srgbClr val="0000FF"/>
                </a:solidFill>
              </a:rPr>
              <a:t>*</a:t>
            </a:r>
            <a:endParaRPr lang="en-US" smtClean="0"/>
          </a:p>
          <a:p>
            <a:pPr lvl="1" eaLnBrk="1" hangingPunct="1"/>
            <a:r>
              <a:rPr lang="en-US" smtClean="0"/>
              <a:t>When a nonterminal has productions for several operators, they effectively have the same precedence</a:t>
            </a:r>
          </a:p>
          <a:p>
            <a:pPr eaLnBrk="1" hangingPunct="1"/>
            <a:r>
              <a:rPr lang="en-US" smtClean="0"/>
              <a:t>How can we fix this?</a:t>
            </a:r>
          </a:p>
        </p:txBody>
      </p:sp>
      <p:pic>
        <p:nvPicPr>
          <p:cNvPr id="81925" name="Picture 5" descr="cfg"/>
          <p:cNvPicPr>
            <a:picLocks noChangeAspect="1" noChangeArrowheads="1"/>
          </p:cNvPicPr>
          <p:nvPr/>
        </p:nvPicPr>
        <p:blipFill>
          <a:blip r:embed="rId3"/>
          <a:srcRect/>
          <a:stretch>
            <a:fillRect/>
          </a:stretch>
        </p:blipFill>
        <p:spPr bwMode="auto">
          <a:xfrm>
            <a:off x="5638800" y="1600200"/>
            <a:ext cx="2286000" cy="2743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2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92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192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19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Footer Placeholder 3"/>
          <p:cNvSpPr>
            <a:spLocks noGrp="1"/>
          </p:cNvSpPr>
          <p:nvPr>
            <p:ph type="ftr" sz="quarter" idx="10"/>
          </p:nvPr>
        </p:nvSpPr>
        <p:spPr>
          <a:noFill/>
        </p:spPr>
        <p:txBody>
          <a:bodyPr/>
          <a:lstStyle/>
          <a:p>
            <a:r>
              <a:rPr lang="en-US" smtClean="0"/>
              <a:t>CMSC 330</a:t>
            </a:r>
          </a:p>
        </p:txBody>
      </p:sp>
      <p:sp>
        <p:nvSpPr>
          <p:cNvPr id="46082" name="Slide Number Placeholder 4"/>
          <p:cNvSpPr>
            <a:spLocks noGrp="1"/>
          </p:cNvSpPr>
          <p:nvPr>
            <p:ph type="sldNum" sz="quarter" idx="11"/>
          </p:nvPr>
        </p:nvSpPr>
        <p:spPr>
          <a:noFill/>
        </p:spPr>
        <p:txBody>
          <a:bodyPr/>
          <a:lstStyle/>
          <a:p>
            <a:fld id="{B1386B9A-EFAE-4544-BD9C-B178911527F1}" type="slidenum">
              <a:rPr lang="en-US" smtClean="0"/>
              <a:pPr/>
              <a:t>16</a:t>
            </a:fld>
            <a:endParaRPr lang="en-US" smtClean="0"/>
          </a:p>
        </p:txBody>
      </p:sp>
      <p:sp>
        <p:nvSpPr>
          <p:cNvPr id="46083" name="Rectangle 2"/>
          <p:cNvSpPr>
            <a:spLocks noGrp="1" noChangeArrowheads="1"/>
          </p:cNvSpPr>
          <p:nvPr>
            <p:ph type="title"/>
          </p:nvPr>
        </p:nvSpPr>
        <p:spPr/>
        <p:txBody>
          <a:bodyPr/>
          <a:lstStyle/>
          <a:p>
            <a:pPr eaLnBrk="1" hangingPunct="1"/>
            <a:r>
              <a:rPr lang="en-US" smtClean="0"/>
              <a:t>Final Expression Grammar</a:t>
            </a:r>
          </a:p>
        </p:txBody>
      </p:sp>
      <p:sp>
        <p:nvSpPr>
          <p:cNvPr id="91140" name="Rectangle 3"/>
          <p:cNvSpPr>
            <a:spLocks noGrp="1" noChangeArrowheads="1"/>
          </p:cNvSpPr>
          <p:nvPr>
            <p:ph type="body" idx="1"/>
          </p:nvPr>
        </p:nvSpPr>
        <p:spPr>
          <a:xfrm>
            <a:off x="304800" y="1524000"/>
            <a:ext cx="8610600" cy="5181600"/>
          </a:xfrm>
        </p:spPr>
        <p:txBody>
          <a:bodyPr/>
          <a:lstStyle/>
          <a:p>
            <a:pPr lvl="1" eaLnBrk="1" hangingPunct="1">
              <a:buFontTx/>
              <a:buNone/>
            </a:pPr>
            <a:r>
              <a:rPr lang="en-US" smtClean="0">
                <a:solidFill>
                  <a:srgbClr val="0000FF"/>
                </a:solidFill>
              </a:rPr>
              <a:t>E </a:t>
            </a:r>
            <a:r>
              <a:rPr lang="en-US" sz="2000" smtClean="0">
                <a:solidFill>
                  <a:srgbClr val="0000FF"/>
                </a:solidFill>
              </a:rPr>
              <a:t>→</a:t>
            </a:r>
            <a:r>
              <a:rPr lang="en-US" smtClean="0">
                <a:solidFill>
                  <a:srgbClr val="0000FF"/>
                </a:solidFill>
              </a:rPr>
              <a:t> E+T | E-T | T	</a:t>
            </a:r>
            <a:r>
              <a:rPr lang="en-US" smtClean="0"/>
              <a:t>lowest precedence operators</a:t>
            </a:r>
            <a:endParaRPr lang="en-US" smtClean="0">
              <a:solidFill>
                <a:srgbClr val="0000FF"/>
              </a:solidFill>
            </a:endParaRPr>
          </a:p>
          <a:p>
            <a:pPr lvl="1" eaLnBrk="1" hangingPunct="1">
              <a:buFontTx/>
              <a:buNone/>
            </a:pPr>
            <a:r>
              <a:rPr lang="en-US" smtClean="0">
                <a:solidFill>
                  <a:srgbClr val="0000FF"/>
                </a:solidFill>
              </a:rPr>
              <a:t>T → T*P | P		</a:t>
            </a:r>
            <a:r>
              <a:rPr lang="en-US" smtClean="0"/>
              <a:t>higher precedence</a:t>
            </a:r>
          </a:p>
          <a:p>
            <a:pPr lvl="1" eaLnBrk="1" hangingPunct="1">
              <a:buFontTx/>
              <a:buNone/>
            </a:pPr>
            <a:r>
              <a:rPr lang="en-US" smtClean="0">
                <a:solidFill>
                  <a:srgbClr val="0000FF"/>
                </a:solidFill>
              </a:rPr>
              <a:t>P → a | b | c | (E)	</a:t>
            </a:r>
            <a:r>
              <a:rPr lang="en-US" smtClean="0"/>
              <a:t>highest precedence (parentheses)</a:t>
            </a:r>
          </a:p>
          <a:p>
            <a:pPr eaLnBrk="1" hangingPunct="1">
              <a:buFontTx/>
              <a:buNone/>
            </a:pPr>
            <a:endParaRPr lang="en-US" smtClean="0"/>
          </a:p>
          <a:p>
            <a:pPr eaLnBrk="1" hangingPunct="1"/>
            <a:r>
              <a:rPr lang="en-US" smtClean="0"/>
              <a:t>Exercises:</a:t>
            </a:r>
          </a:p>
          <a:p>
            <a:pPr lvl="1" eaLnBrk="1" hangingPunct="1"/>
            <a:r>
              <a:rPr lang="en-US" smtClean="0"/>
              <a:t>Construct tree and left and and right derivations for</a:t>
            </a:r>
          </a:p>
          <a:p>
            <a:pPr lvl="1" eaLnBrk="1" hangingPunct="1">
              <a:buFontTx/>
              <a:buNone/>
            </a:pPr>
            <a:r>
              <a:rPr lang="en-US" smtClean="0">
                <a:solidFill>
                  <a:srgbClr val="0000FF"/>
                </a:solidFill>
              </a:rPr>
              <a:t>	a+b*c</a:t>
            </a:r>
            <a:r>
              <a:rPr lang="en-US" smtClean="0"/>
              <a:t>    </a:t>
            </a:r>
            <a:r>
              <a:rPr lang="en-US" smtClean="0">
                <a:solidFill>
                  <a:srgbClr val="0000FF"/>
                </a:solidFill>
              </a:rPr>
              <a:t>a*(b+c)     a*b+c    a-b-c</a:t>
            </a:r>
            <a:endParaRPr lang="en-US" smtClean="0"/>
          </a:p>
          <a:p>
            <a:pPr lvl="1" eaLnBrk="1" hangingPunct="1"/>
            <a:r>
              <a:rPr lang="en-US" smtClean="0"/>
              <a:t>See what happens if you change the last set of productions to </a:t>
            </a:r>
            <a:r>
              <a:rPr lang="en-US" smtClean="0">
                <a:solidFill>
                  <a:srgbClr val="0000FF"/>
                </a:solidFill>
              </a:rPr>
              <a:t>P → a | b | c | E | (E)</a:t>
            </a:r>
            <a:endParaRPr lang="en-US" smtClean="0"/>
          </a:p>
          <a:p>
            <a:pPr lvl="1" eaLnBrk="1" hangingPunct="1"/>
            <a:r>
              <a:rPr lang="en-US" smtClean="0"/>
              <a:t>See what happens if you change the first set of productions to </a:t>
            </a:r>
            <a:r>
              <a:rPr lang="en-US" smtClean="0">
                <a:solidFill>
                  <a:srgbClr val="0000FF"/>
                </a:solidFill>
              </a:rPr>
              <a:t>E → E +T | E-T | T | P</a:t>
            </a:r>
            <a:endParaRPr lang="en-US" smtClean="0"/>
          </a:p>
          <a:p>
            <a:pPr lvl="1" eaLnBrk="1" hangingPunct="1"/>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140">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1140">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1140">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1140">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114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Footer Placeholder 3"/>
          <p:cNvSpPr>
            <a:spLocks noGrp="1"/>
          </p:cNvSpPr>
          <p:nvPr>
            <p:ph type="ftr" sz="quarter" idx="10"/>
          </p:nvPr>
        </p:nvSpPr>
        <p:spPr>
          <a:noFill/>
        </p:spPr>
        <p:txBody>
          <a:bodyPr/>
          <a:lstStyle/>
          <a:p>
            <a:r>
              <a:rPr lang="en-US" smtClean="0"/>
              <a:t>CMSC 330</a:t>
            </a:r>
          </a:p>
        </p:txBody>
      </p:sp>
      <p:sp>
        <p:nvSpPr>
          <p:cNvPr id="48130" name="Slide Number Placeholder 4"/>
          <p:cNvSpPr>
            <a:spLocks noGrp="1"/>
          </p:cNvSpPr>
          <p:nvPr>
            <p:ph type="sldNum" sz="quarter" idx="11"/>
          </p:nvPr>
        </p:nvSpPr>
        <p:spPr>
          <a:noFill/>
        </p:spPr>
        <p:txBody>
          <a:bodyPr/>
          <a:lstStyle/>
          <a:p>
            <a:fld id="{01F2B1E5-84ED-4925-8222-F449841420E5}" type="slidenum">
              <a:rPr lang="en-US" smtClean="0"/>
              <a:pPr/>
              <a:t>17</a:t>
            </a:fld>
            <a:endParaRPr lang="en-US" smtClean="0"/>
          </a:p>
        </p:txBody>
      </p:sp>
      <p:sp>
        <p:nvSpPr>
          <p:cNvPr id="48131" name="Rectangle 2"/>
          <p:cNvSpPr>
            <a:spLocks noGrp="1" noChangeArrowheads="1"/>
          </p:cNvSpPr>
          <p:nvPr>
            <p:ph type="title"/>
          </p:nvPr>
        </p:nvSpPr>
        <p:spPr/>
        <p:txBody>
          <a:bodyPr/>
          <a:lstStyle/>
          <a:p>
            <a:pPr eaLnBrk="1" hangingPunct="1"/>
            <a:r>
              <a:rPr lang="en-US" smtClean="0"/>
              <a:t>Regular expressions and CFGs</a:t>
            </a:r>
          </a:p>
        </p:txBody>
      </p:sp>
      <p:sp>
        <p:nvSpPr>
          <p:cNvPr id="93188" name="Rectangle 3"/>
          <p:cNvSpPr>
            <a:spLocks noGrp="1" noChangeArrowheads="1"/>
          </p:cNvSpPr>
          <p:nvPr>
            <p:ph type="body" idx="1"/>
          </p:nvPr>
        </p:nvSpPr>
        <p:spPr>
          <a:xfrm>
            <a:off x="457200" y="4648200"/>
            <a:ext cx="8153400" cy="1981200"/>
          </a:xfrm>
        </p:spPr>
        <p:txBody>
          <a:bodyPr/>
          <a:lstStyle/>
          <a:p>
            <a:pPr eaLnBrk="1" hangingPunct="1"/>
            <a:r>
              <a:rPr lang="en-US" smtClean="0"/>
              <a:t>Programming languages are neither regular nor context-free</a:t>
            </a:r>
          </a:p>
          <a:p>
            <a:pPr lvl="1" eaLnBrk="1" hangingPunct="1"/>
            <a:r>
              <a:rPr lang="en-US" smtClean="0"/>
              <a:t>Usually almost context-free, with some hacks</a:t>
            </a:r>
          </a:p>
        </p:txBody>
      </p:sp>
      <p:graphicFrame>
        <p:nvGraphicFramePr>
          <p:cNvPr id="94247" name="Group 39"/>
          <p:cNvGraphicFramePr>
            <a:graphicFrameLocks noGrp="1"/>
          </p:cNvGraphicFramePr>
          <p:nvPr/>
        </p:nvGraphicFramePr>
        <p:xfrm>
          <a:off x="1143000" y="1600200"/>
          <a:ext cx="6858000" cy="2763838"/>
        </p:xfrm>
        <a:graphic>
          <a:graphicData uri="http://schemas.openxmlformats.org/drawingml/2006/table">
            <a:tbl>
              <a:tblPr/>
              <a:tblGrid>
                <a:gridCol w="2286000"/>
                <a:gridCol w="2286000"/>
                <a:gridCol w="2286000"/>
              </a:tblGrid>
              <a:tr h="558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a:cs typeface="ＭＳ Ｐゴシック"/>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ea typeface="ＭＳ Ｐゴシック"/>
                          <a:cs typeface="ＭＳ Ｐゴシック"/>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ea typeface="ＭＳ Ｐゴシック"/>
                          <a:cs typeface="ＭＳ Ｐゴシック"/>
                        </a:rPr>
                        <a:t>Machine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6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ea typeface="ＭＳ Ｐゴシック"/>
                          <a:cs typeface="ＭＳ Ｐゴシック"/>
                        </a:rPr>
                        <a:t>regular languages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ea typeface="ＭＳ Ｐゴシック"/>
                          <a:cs typeface="ＭＳ Ｐゴシック"/>
                        </a:rPr>
                        <a:t>regular expressions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ea typeface="ＭＳ Ｐゴシック"/>
                          <a:cs typeface="ＭＳ Ｐゴシック"/>
                        </a:rPr>
                        <a:t>DFAs, NFAs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6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ea typeface="ＭＳ Ｐゴシック"/>
                          <a:cs typeface="ＭＳ Ｐゴシック"/>
                        </a:rPr>
                        <a:t>context-free languages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ea typeface="ＭＳ Ｐゴシック"/>
                          <a:cs typeface="ＭＳ Ｐゴシック"/>
                        </a:rPr>
                        <a:t>context-free grammars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ea typeface="ＭＳ Ｐゴシック"/>
                          <a:cs typeface="ＭＳ Ｐゴシック"/>
                        </a:rPr>
                        <a:t>pushdown automata (PDAs)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18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Footer Placeholder 3"/>
          <p:cNvSpPr>
            <a:spLocks noGrp="1"/>
          </p:cNvSpPr>
          <p:nvPr>
            <p:ph type="ftr" sz="quarter" idx="10"/>
          </p:nvPr>
        </p:nvSpPr>
        <p:spPr>
          <a:noFill/>
        </p:spPr>
        <p:txBody>
          <a:bodyPr/>
          <a:lstStyle/>
          <a:p>
            <a:r>
              <a:rPr lang="en-US" smtClean="0"/>
              <a:t>CMSC 330</a:t>
            </a:r>
          </a:p>
        </p:txBody>
      </p:sp>
      <p:sp>
        <p:nvSpPr>
          <p:cNvPr id="50178" name="Slide Number Placeholder 4"/>
          <p:cNvSpPr>
            <a:spLocks noGrp="1"/>
          </p:cNvSpPr>
          <p:nvPr>
            <p:ph type="sldNum" sz="quarter" idx="11"/>
          </p:nvPr>
        </p:nvSpPr>
        <p:spPr>
          <a:noFill/>
        </p:spPr>
        <p:txBody>
          <a:bodyPr/>
          <a:lstStyle/>
          <a:p>
            <a:fld id="{7B8234C1-103D-4EA0-A93B-D3AA615AB2B6}" type="slidenum">
              <a:rPr lang="en-US" smtClean="0"/>
              <a:pPr/>
              <a:t>18</a:t>
            </a:fld>
            <a:endParaRPr lang="en-US" smtClean="0"/>
          </a:p>
        </p:txBody>
      </p:sp>
      <p:sp>
        <p:nvSpPr>
          <p:cNvPr id="50179" name="Rectangle 2"/>
          <p:cNvSpPr>
            <a:spLocks noGrp="1" noChangeArrowheads="1"/>
          </p:cNvSpPr>
          <p:nvPr>
            <p:ph type="title"/>
          </p:nvPr>
        </p:nvSpPr>
        <p:spPr/>
        <p:txBody>
          <a:bodyPr/>
          <a:lstStyle/>
          <a:p>
            <a:pPr eaLnBrk="1" hangingPunct="1"/>
            <a:r>
              <a:rPr lang="en-US" smtClean="0"/>
              <a:t>Context-free Grammars in Practice</a:t>
            </a:r>
          </a:p>
        </p:txBody>
      </p:sp>
      <p:sp>
        <p:nvSpPr>
          <p:cNvPr id="95236" name="Rectangle 3"/>
          <p:cNvSpPr>
            <a:spLocks noGrp="1" noChangeArrowheads="1"/>
          </p:cNvSpPr>
          <p:nvPr>
            <p:ph type="body" idx="1"/>
          </p:nvPr>
        </p:nvSpPr>
        <p:spPr>
          <a:xfrm>
            <a:off x="457200" y="1447800"/>
            <a:ext cx="8153400" cy="5105400"/>
          </a:xfrm>
        </p:spPr>
        <p:txBody>
          <a:bodyPr/>
          <a:lstStyle/>
          <a:p>
            <a:pPr eaLnBrk="1" hangingPunct="1">
              <a:lnSpc>
                <a:spcPct val="90000"/>
              </a:lnSpc>
            </a:pPr>
            <a:r>
              <a:rPr lang="en-US" smtClean="0"/>
              <a:t>Regular expressions are used to turn raw text into a string of </a:t>
            </a:r>
            <a:r>
              <a:rPr lang="en-US" i="1" smtClean="0"/>
              <a:t>tokens</a:t>
            </a:r>
            <a:endParaRPr lang="en-US" smtClean="0"/>
          </a:p>
          <a:p>
            <a:pPr lvl="1" eaLnBrk="1" hangingPunct="1">
              <a:lnSpc>
                <a:spcPct val="90000"/>
              </a:lnSpc>
            </a:pPr>
            <a:r>
              <a:rPr lang="en-US" smtClean="0"/>
              <a:t>E.g., “if”, “then”, “identifier”, etc.</a:t>
            </a:r>
          </a:p>
          <a:p>
            <a:pPr lvl="1" eaLnBrk="1" hangingPunct="1">
              <a:lnSpc>
                <a:spcPct val="90000"/>
              </a:lnSpc>
            </a:pPr>
            <a:r>
              <a:rPr lang="en-US" smtClean="0"/>
              <a:t>Whitespace and comments are simply skipped</a:t>
            </a:r>
          </a:p>
          <a:p>
            <a:pPr lvl="1" eaLnBrk="1" hangingPunct="1">
              <a:lnSpc>
                <a:spcPct val="90000"/>
              </a:lnSpc>
            </a:pPr>
            <a:r>
              <a:rPr lang="en-US" smtClean="0"/>
              <a:t>These tokens are the input for the next phase of compilation</a:t>
            </a:r>
          </a:p>
          <a:p>
            <a:pPr lvl="1" eaLnBrk="1" hangingPunct="1">
              <a:lnSpc>
                <a:spcPct val="90000"/>
              </a:lnSpc>
            </a:pPr>
            <a:r>
              <a:rPr lang="en-US" smtClean="0"/>
              <a:t>Standard tools used are lex and flex</a:t>
            </a:r>
          </a:p>
          <a:p>
            <a:pPr eaLnBrk="1" hangingPunct="1">
              <a:lnSpc>
                <a:spcPct val="90000"/>
              </a:lnSpc>
            </a:pPr>
            <a:r>
              <a:rPr lang="en-US" smtClean="0"/>
              <a:t>CFGs are used to turn tokens into parse trees</a:t>
            </a:r>
          </a:p>
          <a:p>
            <a:pPr lvl="1" eaLnBrk="1" hangingPunct="1">
              <a:lnSpc>
                <a:spcPct val="90000"/>
              </a:lnSpc>
            </a:pPr>
            <a:r>
              <a:rPr lang="en-US" smtClean="0"/>
              <a:t>This process is called </a:t>
            </a:r>
            <a:r>
              <a:rPr lang="en-US" i="1" smtClean="0"/>
              <a:t>parsing</a:t>
            </a:r>
          </a:p>
          <a:p>
            <a:pPr lvl="1" eaLnBrk="1" hangingPunct="1">
              <a:lnSpc>
                <a:spcPct val="90000"/>
              </a:lnSpc>
            </a:pPr>
            <a:r>
              <a:rPr lang="en-US" smtClean="0"/>
              <a:t>Standard tools used are yacc and bison</a:t>
            </a:r>
          </a:p>
          <a:p>
            <a:pPr eaLnBrk="1" hangingPunct="1">
              <a:lnSpc>
                <a:spcPct val="90000"/>
              </a:lnSpc>
            </a:pPr>
            <a:r>
              <a:rPr lang="en-US" smtClean="0"/>
              <a:t>Those trees are then analyzed by the compiler, which eventually produces object code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23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236">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523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9" name="Footer Placeholder 3"/>
          <p:cNvSpPr>
            <a:spLocks noGrp="1"/>
          </p:cNvSpPr>
          <p:nvPr>
            <p:ph type="ftr" sz="quarter" idx="10"/>
          </p:nvPr>
        </p:nvSpPr>
        <p:spPr>
          <a:noFill/>
        </p:spPr>
        <p:txBody>
          <a:bodyPr/>
          <a:lstStyle/>
          <a:p>
            <a:r>
              <a:rPr lang="en-US" smtClean="0"/>
              <a:t>CMSC 330</a:t>
            </a:r>
          </a:p>
        </p:txBody>
      </p:sp>
      <p:sp>
        <p:nvSpPr>
          <p:cNvPr id="17410" name="Slide Number Placeholder 4"/>
          <p:cNvSpPr>
            <a:spLocks noGrp="1"/>
          </p:cNvSpPr>
          <p:nvPr>
            <p:ph type="sldNum" sz="quarter" idx="11"/>
          </p:nvPr>
        </p:nvSpPr>
        <p:spPr>
          <a:noFill/>
        </p:spPr>
        <p:txBody>
          <a:bodyPr/>
          <a:lstStyle/>
          <a:p>
            <a:fld id="{3F68B140-B969-4B60-9C0C-6C333E429586}" type="slidenum">
              <a:rPr lang="en-US" smtClean="0"/>
              <a:pPr/>
              <a:t>2</a:t>
            </a:fld>
            <a:endParaRPr lang="en-US" smtClean="0"/>
          </a:p>
        </p:txBody>
      </p:sp>
      <p:sp>
        <p:nvSpPr>
          <p:cNvPr id="17411" name="Rectangle 2"/>
          <p:cNvSpPr>
            <a:spLocks noGrp="1" noChangeArrowheads="1"/>
          </p:cNvSpPr>
          <p:nvPr>
            <p:ph type="title"/>
          </p:nvPr>
        </p:nvSpPr>
        <p:spPr/>
        <p:txBody>
          <a:bodyPr/>
          <a:lstStyle/>
          <a:p>
            <a:pPr eaLnBrk="1" hangingPunct="1"/>
            <a:r>
              <a:rPr lang="en-US" smtClean="0"/>
              <a:t>Tips for Designing Grammars (cont’d)</a:t>
            </a:r>
          </a:p>
        </p:txBody>
      </p:sp>
      <p:sp>
        <p:nvSpPr>
          <p:cNvPr id="139267" name="Rectangle 3"/>
          <p:cNvSpPr>
            <a:spLocks noGrp="1" noChangeArrowheads="1"/>
          </p:cNvSpPr>
          <p:nvPr>
            <p:ph type="body" idx="1"/>
          </p:nvPr>
        </p:nvSpPr>
        <p:spPr/>
        <p:txBody>
          <a:bodyPr/>
          <a:lstStyle/>
          <a:p>
            <a:pPr marL="533400" indent="-533400" eaLnBrk="1" hangingPunct="1">
              <a:buFontTx/>
              <a:buAutoNum type="arabicPeriod" startAt="4"/>
            </a:pPr>
            <a:r>
              <a:rPr lang="en-US" smtClean="0"/>
              <a:t>For a language that’s the union of other languages, use separate nonterminals for each part of the union and then combine</a:t>
            </a:r>
          </a:p>
          <a:p>
            <a:pPr marL="533400" indent="-533400" eaLnBrk="1" hangingPunct="1">
              <a:buFontTx/>
              <a:buAutoNum type="arabicPeriod" startAt="4"/>
            </a:pPr>
            <a:endParaRPr lang="en-US" smtClean="0"/>
          </a:p>
          <a:p>
            <a:pPr marL="914400" lvl="1" indent="-457200" eaLnBrk="1" hangingPunct="1">
              <a:buFontTx/>
              <a:buNone/>
            </a:pPr>
            <a:r>
              <a:rPr lang="en-US" smtClean="0">
                <a:solidFill>
                  <a:srgbClr val="0000FF"/>
                </a:solidFill>
              </a:rPr>
              <a:t>                { a</a:t>
            </a:r>
            <a:r>
              <a:rPr lang="en-US" baseline="30000" smtClean="0">
                <a:solidFill>
                  <a:srgbClr val="0000FF"/>
                </a:solidFill>
              </a:rPr>
              <a:t>n</a:t>
            </a:r>
            <a:r>
              <a:rPr lang="en-US" smtClean="0">
                <a:solidFill>
                  <a:srgbClr val="0000FF"/>
                </a:solidFill>
              </a:rPr>
              <a:t>(b</a:t>
            </a:r>
            <a:r>
              <a:rPr lang="en-US" baseline="30000" smtClean="0">
                <a:solidFill>
                  <a:srgbClr val="0000FF"/>
                </a:solidFill>
              </a:rPr>
              <a:t>m</a:t>
            </a:r>
            <a:r>
              <a:rPr lang="en-US" smtClean="0">
                <a:solidFill>
                  <a:srgbClr val="0000FF"/>
                </a:solidFill>
              </a:rPr>
              <a:t>|c</a:t>
            </a:r>
            <a:r>
              <a:rPr lang="en-US" baseline="30000" smtClean="0">
                <a:solidFill>
                  <a:srgbClr val="0000FF"/>
                </a:solidFill>
              </a:rPr>
              <a:t>m</a:t>
            </a:r>
            <a:r>
              <a:rPr lang="en-US" smtClean="0">
                <a:solidFill>
                  <a:srgbClr val="0000FF"/>
                </a:solidFill>
              </a:rPr>
              <a:t>) | m &gt; n ≥ 0}</a:t>
            </a:r>
          </a:p>
          <a:p>
            <a:pPr marL="914400" lvl="1" indent="-457200" eaLnBrk="1" hangingPunct="1">
              <a:buFontTx/>
              <a:buNone/>
            </a:pPr>
            <a:endParaRPr lang="en-US" smtClean="0">
              <a:solidFill>
                <a:srgbClr val="0000FF"/>
              </a:solidFill>
            </a:endParaRPr>
          </a:p>
          <a:p>
            <a:pPr marL="914400" lvl="1" indent="-457200" eaLnBrk="1" hangingPunct="1">
              <a:buFontTx/>
              <a:buNone/>
            </a:pPr>
            <a:r>
              <a:rPr lang="en-US" smtClean="0"/>
              <a:t>Can be rewritten as</a:t>
            </a:r>
            <a:endParaRPr lang="en-US" smtClean="0">
              <a:solidFill>
                <a:srgbClr val="0000FF"/>
              </a:solidFill>
            </a:endParaRPr>
          </a:p>
          <a:p>
            <a:pPr marL="914400" lvl="1" indent="-457200" eaLnBrk="1" hangingPunct="1">
              <a:buFontTx/>
              <a:buNone/>
            </a:pPr>
            <a:r>
              <a:rPr lang="en-US" smtClean="0">
                <a:solidFill>
                  <a:srgbClr val="0000FF"/>
                </a:solidFill>
              </a:rPr>
              <a:t>		 { a</a:t>
            </a:r>
            <a:r>
              <a:rPr lang="en-US" baseline="30000" smtClean="0">
                <a:solidFill>
                  <a:srgbClr val="0000FF"/>
                </a:solidFill>
              </a:rPr>
              <a:t>n</a:t>
            </a:r>
            <a:r>
              <a:rPr lang="en-US" smtClean="0">
                <a:solidFill>
                  <a:srgbClr val="0000FF"/>
                </a:solidFill>
              </a:rPr>
              <a:t>b</a:t>
            </a:r>
            <a:r>
              <a:rPr lang="en-US" baseline="30000" smtClean="0">
                <a:solidFill>
                  <a:srgbClr val="0000FF"/>
                </a:solidFill>
              </a:rPr>
              <a:t>m</a:t>
            </a:r>
            <a:r>
              <a:rPr lang="en-US" smtClean="0">
                <a:solidFill>
                  <a:srgbClr val="0000FF"/>
                </a:solidFill>
              </a:rPr>
              <a:t> | m &gt; n ≥ 0} </a:t>
            </a:r>
            <a:r>
              <a:rPr lang="en-US" smtClean="0">
                <a:solidFill>
                  <a:srgbClr val="0000FF"/>
                </a:solidFill>
                <a:latin typeface="Arial Unicode MS" pitchFamily="34" charset="-128"/>
                <a:ea typeface="Arial Unicode MS" pitchFamily="34" charset="-128"/>
                <a:cs typeface="Arial Unicode MS" pitchFamily="34" charset="-128"/>
              </a:rPr>
              <a:t>∪ </a:t>
            </a:r>
            <a:r>
              <a:rPr lang="en-US" smtClean="0">
                <a:solidFill>
                  <a:srgbClr val="0000FF"/>
                </a:solidFill>
              </a:rPr>
              <a:t>{ a</a:t>
            </a:r>
            <a:r>
              <a:rPr lang="en-US" baseline="30000" smtClean="0">
                <a:solidFill>
                  <a:srgbClr val="0000FF"/>
                </a:solidFill>
              </a:rPr>
              <a:t>n</a:t>
            </a:r>
            <a:r>
              <a:rPr lang="en-US" smtClean="0">
                <a:solidFill>
                  <a:srgbClr val="0000FF"/>
                </a:solidFill>
              </a:rPr>
              <a:t>c</a:t>
            </a:r>
            <a:r>
              <a:rPr lang="en-US" baseline="30000" smtClean="0">
                <a:solidFill>
                  <a:srgbClr val="0000FF"/>
                </a:solidFill>
              </a:rPr>
              <a:t>m</a:t>
            </a:r>
            <a:r>
              <a:rPr lang="en-US" smtClean="0">
                <a:solidFill>
                  <a:srgbClr val="0000FF"/>
                </a:solidFill>
              </a:rPr>
              <a:t> | m &gt; n ≥ 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26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926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92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7" name="Footer Placeholder 3"/>
          <p:cNvSpPr>
            <a:spLocks noGrp="1"/>
          </p:cNvSpPr>
          <p:nvPr>
            <p:ph type="ftr" sz="quarter" idx="10"/>
          </p:nvPr>
        </p:nvSpPr>
        <p:spPr>
          <a:noFill/>
        </p:spPr>
        <p:txBody>
          <a:bodyPr/>
          <a:lstStyle/>
          <a:p>
            <a:r>
              <a:rPr lang="en-US" smtClean="0"/>
              <a:t>CMSC 330</a:t>
            </a:r>
          </a:p>
        </p:txBody>
      </p:sp>
      <p:sp>
        <p:nvSpPr>
          <p:cNvPr id="19458" name="Slide Number Placeholder 4"/>
          <p:cNvSpPr>
            <a:spLocks noGrp="1"/>
          </p:cNvSpPr>
          <p:nvPr>
            <p:ph type="sldNum" sz="quarter" idx="11"/>
          </p:nvPr>
        </p:nvSpPr>
        <p:spPr>
          <a:noFill/>
        </p:spPr>
        <p:txBody>
          <a:bodyPr/>
          <a:lstStyle/>
          <a:p>
            <a:fld id="{66A15BA4-54A4-4727-A134-5E42CD86F5A2}" type="slidenum">
              <a:rPr lang="en-US" smtClean="0"/>
              <a:pPr/>
              <a:t>3</a:t>
            </a:fld>
            <a:endParaRPr lang="en-US" smtClean="0"/>
          </a:p>
        </p:txBody>
      </p:sp>
      <p:sp>
        <p:nvSpPr>
          <p:cNvPr id="19459" name="Rectangle 2"/>
          <p:cNvSpPr>
            <a:spLocks noGrp="1" noChangeArrowheads="1"/>
          </p:cNvSpPr>
          <p:nvPr>
            <p:ph type="title"/>
          </p:nvPr>
        </p:nvSpPr>
        <p:spPr/>
        <p:txBody>
          <a:bodyPr/>
          <a:lstStyle/>
          <a:p>
            <a:pPr eaLnBrk="1" hangingPunct="1"/>
            <a:r>
              <a:rPr lang="en-US" smtClean="0"/>
              <a:t>Tips for Designing Grammars (cont’d)</a:t>
            </a:r>
          </a:p>
        </p:txBody>
      </p:sp>
      <p:sp>
        <p:nvSpPr>
          <p:cNvPr id="141315" name="Rectangle 3"/>
          <p:cNvSpPr>
            <a:spLocks noGrp="1" noChangeArrowheads="1"/>
          </p:cNvSpPr>
          <p:nvPr>
            <p:ph type="body" idx="1"/>
          </p:nvPr>
        </p:nvSpPr>
        <p:spPr>
          <a:xfrm>
            <a:off x="457200" y="1371600"/>
            <a:ext cx="8534400" cy="5257800"/>
          </a:xfrm>
        </p:spPr>
        <p:txBody>
          <a:bodyPr/>
          <a:lstStyle/>
          <a:p>
            <a:pPr eaLnBrk="1" hangingPunct="1">
              <a:buFontTx/>
              <a:buNone/>
            </a:pPr>
            <a:r>
              <a:rPr lang="en-US" smtClean="0">
                <a:solidFill>
                  <a:srgbClr val="0000FF"/>
                </a:solidFill>
              </a:rPr>
              <a:t> { a</a:t>
            </a:r>
            <a:r>
              <a:rPr lang="en-US" baseline="30000" smtClean="0">
                <a:solidFill>
                  <a:srgbClr val="0000FF"/>
                </a:solidFill>
              </a:rPr>
              <a:t>n</a:t>
            </a:r>
            <a:r>
              <a:rPr lang="en-US" smtClean="0">
                <a:solidFill>
                  <a:srgbClr val="0000FF"/>
                </a:solidFill>
              </a:rPr>
              <a:t>b</a:t>
            </a:r>
            <a:r>
              <a:rPr lang="en-US" baseline="30000" smtClean="0">
                <a:solidFill>
                  <a:srgbClr val="0000FF"/>
                </a:solidFill>
              </a:rPr>
              <a:t>m</a:t>
            </a:r>
            <a:r>
              <a:rPr lang="en-US" smtClean="0">
                <a:solidFill>
                  <a:srgbClr val="0000FF"/>
                </a:solidFill>
              </a:rPr>
              <a:t> | m &gt; n ≥ 0} </a:t>
            </a:r>
            <a:r>
              <a:rPr lang="en-US" smtClean="0">
                <a:solidFill>
                  <a:srgbClr val="0000FF"/>
                </a:solidFill>
                <a:latin typeface="Arial Unicode MS" pitchFamily="34" charset="-128"/>
                <a:ea typeface="Arial Unicode MS" pitchFamily="34" charset="-128"/>
                <a:cs typeface="Arial Unicode MS" pitchFamily="34" charset="-128"/>
              </a:rPr>
              <a:t>∪</a:t>
            </a:r>
            <a:r>
              <a:rPr lang="en-US" smtClean="0">
                <a:solidFill>
                  <a:srgbClr val="0000FF"/>
                </a:solidFill>
              </a:rPr>
              <a:t> { a</a:t>
            </a:r>
            <a:r>
              <a:rPr lang="en-US" baseline="30000" smtClean="0">
                <a:solidFill>
                  <a:srgbClr val="0000FF"/>
                </a:solidFill>
              </a:rPr>
              <a:t>n</a:t>
            </a:r>
            <a:r>
              <a:rPr lang="en-US" smtClean="0">
                <a:solidFill>
                  <a:srgbClr val="0000FF"/>
                </a:solidFill>
              </a:rPr>
              <a:t>c</a:t>
            </a:r>
            <a:r>
              <a:rPr lang="en-US" baseline="30000" smtClean="0">
                <a:solidFill>
                  <a:srgbClr val="0000FF"/>
                </a:solidFill>
              </a:rPr>
              <a:t>m</a:t>
            </a:r>
            <a:r>
              <a:rPr lang="en-US" smtClean="0">
                <a:solidFill>
                  <a:srgbClr val="0000FF"/>
                </a:solidFill>
              </a:rPr>
              <a:t> | m &gt; n ≥ 0}</a:t>
            </a:r>
          </a:p>
          <a:p>
            <a:pPr eaLnBrk="1" hangingPunct="1">
              <a:buFontTx/>
              <a:buNone/>
            </a:pPr>
            <a:r>
              <a:rPr lang="en-US" smtClean="0">
                <a:solidFill>
                  <a:srgbClr val="0000FF"/>
                </a:solidFill>
              </a:rPr>
              <a:t>	 </a:t>
            </a:r>
            <a:r>
              <a:rPr lang="en-US" sz="2400" smtClean="0">
                <a:solidFill>
                  <a:srgbClr val="0000FF"/>
                </a:solidFill>
              </a:rPr>
              <a:t>S → T | U</a:t>
            </a:r>
          </a:p>
          <a:p>
            <a:pPr lvl="1" eaLnBrk="1" hangingPunct="1">
              <a:buFontTx/>
              <a:buNone/>
            </a:pPr>
            <a:r>
              <a:rPr lang="en-US" smtClean="0">
                <a:solidFill>
                  <a:srgbClr val="0000FF"/>
                </a:solidFill>
              </a:rPr>
              <a:t>T → aTb | Tb | b	     T </a:t>
            </a:r>
            <a:r>
              <a:rPr lang="en-US" smtClean="0"/>
              <a:t>generates the first set of strings</a:t>
            </a:r>
          </a:p>
          <a:p>
            <a:pPr lvl="1" eaLnBrk="1" hangingPunct="1">
              <a:buFontTx/>
              <a:buNone/>
            </a:pPr>
            <a:r>
              <a:rPr lang="en-US" smtClean="0">
                <a:solidFill>
                  <a:srgbClr val="0000FF"/>
                </a:solidFill>
              </a:rPr>
              <a:t>U → aUc | Uc | c	     U </a:t>
            </a:r>
            <a:r>
              <a:rPr lang="en-US" smtClean="0"/>
              <a:t>generates the second set of strings</a:t>
            </a:r>
          </a:p>
          <a:p>
            <a:pPr lvl="1" eaLnBrk="1" hangingPunct="1">
              <a:buFontTx/>
              <a:buNone/>
            </a:pPr>
            <a:endParaRPr lang="en-US" smtClean="0"/>
          </a:p>
          <a:p>
            <a:pPr eaLnBrk="1" hangingPunct="1"/>
            <a:r>
              <a:rPr lang="en-US" sz="2400" smtClean="0"/>
              <a:t>What about the string </a:t>
            </a:r>
            <a:r>
              <a:rPr lang="en-US" sz="2400" smtClean="0">
                <a:solidFill>
                  <a:srgbClr val="0000FF"/>
                </a:solidFill>
              </a:rPr>
              <a:t>abbb</a:t>
            </a:r>
            <a:r>
              <a:rPr lang="en-US" sz="2400" smtClean="0"/>
              <a:t>?</a:t>
            </a:r>
          </a:p>
          <a:p>
            <a:pPr lvl="1" eaLnBrk="1" hangingPunct="1">
              <a:buFont typeface="Arial" charset="0"/>
              <a:buChar char="•"/>
            </a:pPr>
            <a:r>
              <a:rPr lang="en-US" smtClean="0"/>
              <a:t>Ambiguous!</a:t>
            </a:r>
          </a:p>
        </p:txBody>
      </p:sp>
      <p:pic>
        <p:nvPicPr>
          <p:cNvPr id="141316" name="Picture 4" descr="cfg"/>
          <p:cNvPicPr>
            <a:picLocks noChangeAspect="1" noChangeArrowheads="1"/>
          </p:cNvPicPr>
          <p:nvPr/>
        </p:nvPicPr>
        <p:blipFill>
          <a:blip r:embed="rId3"/>
          <a:srcRect/>
          <a:stretch>
            <a:fillRect/>
          </a:stretch>
        </p:blipFill>
        <p:spPr bwMode="auto">
          <a:xfrm>
            <a:off x="4724400" y="3276600"/>
            <a:ext cx="1873250" cy="3151188"/>
          </a:xfrm>
          <a:prstGeom prst="rect">
            <a:avLst/>
          </a:prstGeom>
          <a:noFill/>
          <a:ln w="9525">
            <a:noFill/>
            <a:miter lim="800000"/>
            <a:headEnd/>
            <a:tailEnd/>
          </a:ln>
        </p:spPr>
      </p:pic>
      <p:pic>
        <p:nvPicPr>
          <p:cNvPr id="141317" name="Picture 5" descr="cfg"/>
          <p:cNvPicPr>
            <a:picLocks noChangeAspect="1" noChangeArrowheads="1"/>
          </p:cNvPicPr>
          <p:nvPr/>
        </p:nvPicPr>
        <p:blipFill>
          <a:blip r:embed="rId4"/>
          <a:srcRect/>
          <a:stretch>
            <a:fillRect/>
          </a:stretch>
        </p:blipFill>
        <p:spPr bwMode="auto">
          <a:xfrm>
            <a:off x="6705600" y="3200400"/>
            <a:ext cx="1892300" cy="32956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131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131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131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131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131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13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13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5" name="Footer Placeholder 3"/>
          <p:cNvSpPr>
            <a:spLocks noGrp="1"/>
          </p:cNvSpPr>
          <p:nvPr>
            <p:ph type="ftr" sz="quarter" idx="10"/>
          </p:nvPr>
        </p:nvSpPr>
        <p:spPr>
          <a:noFill/>
        </p:spPr>
        <p:txBody>
          <a:bodyPr/>
          <a:lstStyle/>
          <a:p>
            <a:r>
              <a:rPr lang="en-US" smtClean="0"/>
              <a:t>CMSC 330</a:t>
            </a:r>
          </a:p>
        </p:txBody>
      </p:sp>
      <p:sp>
        <p:nvSpPr>
          <p:cNvPr id="21506" name="Slide Number Placeholder 4"/>
          <p:cNvSpPr>
            <a:spLocks noGrp="1"/>
          </p:cNvSpPr>
          <p:nvPr>
            <p:ph type="sldNum" sz="quarter" idx="11"/>
          </p:nvPr>
        </p:nvSpPr>
        <p:spPr>
          <a:noFill/>
        </p:spPr>
        <p:txBody>
          <a:bodyPr/>
          <a:lstStyle/>
          <a:p>
            <a:fld id="{872DACA9-A857-421E-BEDF-7A5A4285C780}" type="slidenum">
              <a:rPr lang="en-US" smtClean="0"/>
              <a:pPr/>
              <a:t>4</a:t>
            </a:fld>
            <a:endParaRPr lang="en-US" smtClean="0"/>
          </a:p>
        </p:txBody>
      </p:sp>
      <p:sp>
        <p:nvSpPr>
          <p:cNvPr id="21507" name="Rectangle 2"/>
          <p:cNvSpPr>
            <a:spLocks noGrp="1" noChangeArrowheads="1"/>
          </p:cNvSpPr>
          <p:nvPr>
            <p:ph type="title"/>
          </p:nvPr>
        </p:nvSpPr>
        <p:spPr/>
        <p:txBody>
          <a:bodyPr/>
          <a:lstStyle/>
          <a:p>
            <a:pPr eaLnBrk="1" hangingPunct="1"/>
            <a:r>
              <a:rPr lang="en-US" smtClean="0"/>
              <a:t>Tips for Designing Grammars (cont’d)</a:t>
            </a:r>
          </a:p>
        </p:txBody>
      </p:sp>
      <p:sp>
        <p:nvSpPr>
          <p:cNvPr id="143363" name="Rectangle 3"/>
          <p:cNvSpPr>
            <a:spLocks noGrp="1" noChangeArrowheads="1"/>
          </p:cNvSpPr>
          <p:nvPr>
            <p:ph type="body" idx="1"/>
          </p:nvPr>
        </p:nvSpPr>
        <p:spPr/>
        <p:txBody>
          <a:bodyPr/>
          <a:lstStyle/>
          <a:p>
            <a:pPr eaLnBrk="1" hangingPunct="1">
              <a:buFontTx/>
              <a:buNone/>
            </a:pPr>
            <a:r>
              <a:rPr lang="en-US" smtClean="0">
                <a:solidFill>
                  <a:srgbClr val="0000FF"/>
                </a:solidFill>
              </a:rPr>
              <a:t> { a</a:t>
            </a:r>
            <a:r>
              <a:rPr lang="en-US" baseline="30000" smtClean="0">
                <a:solidFill>
                  <a:srgbClr val="0000FF"/>
                </a:solidFill>
              </a:rPr>
              <a:t>n</a:t>
            </a:r>
            <a:r>
              <a:rPr lang="en-US" smtClean="0">
                <a:solidFill>
                  <a:srgbClr val="0000FF"/>
                </a:solidFill>
              </a:rPr>
              <a:t>b</a:t>
            </a:r>
            <a:r>
              <a:rPr lang="en-US" baseline="30000" smtClean="0">
                <a:solidFill>
                  <a:srgbClr val="0000FF"/>
                </a:solidFill>
              </a:rPr>
              <a:t>m</a:t>
            </a:r>
            <a:r>
              <a:rPr lang="en-US" smtClean="0">
                <a:solidFill>
                  <a:srgbClr val="0000FF"/>
                </a:solidFill>
              </a:rPr>
              <a:t> | m &gt; n ≥ 0} </a:t>
            </a:r>
            <a:r>
              <a:rPr lang="en-US" smtClean="0">
                <a:solidFill>
                  <a:srgbClr val="0000FF"/>
                </a:solidFill>
                <a:latin typeface="Arial Unicode MS" pitchFamily="34" charset="-128"/>
                <a:ea typeface="Arial Unicode MS" pitchFamily="34" charset="-128"/>
                <a:cs typeface="Arial Unicode MS" pitchFamily="34" charset="-128"/>
              </a:rPr>
              <a:t>∪</a:t>
            </a:r>
            <a:r>
              <a:rPr lang="en-US" smtClean="0">
                <a:solidFill>
                  <a:srgbClr val="0000FF"/>
                </a:solidFill>
              </a:rPr>
              <a:t> { a</a:t>
            </a:r>
            <a:r>
              <a:rPr lang="en-US" baseline="30000" smtClean="0">
                <a:solidFill>
                  <a:srgbClr val="0000FF"/>
                </a:solidFill>
              </a:rPr>
              <a:t>n</a:t>
            </a:r>
            <a:r>
              <a:rPr lang="en-US" smtClean="0">
                <a:solidFill>
                  <a:srgbClr val="0000FF"/>
                </a:solidFill>
              </a:rPr>
              <a:t>c</a:t>
            </a:r>
            <a:r>
              <a:rPr lang="en-US" baseline="30000" smtClean="0">
                <a:solidFill>
                  <a:srgbClr val="0000FF"/>
                </a:solidFill>
              </a:rPr>
              <a:t>m</a:t>
            </a:r>
            <a:r>
              <a:rPr lang="en-US" smtClean="0">
                <a:solidFill>
                  <a:srgbClr val="0000FF"/>
                </a:solidFill>
              </a:rPr>
              <a:t> | m &gt; n ≥ 0}</a:t>
            </a:r>
          </a:p>
          <a:p>
            <a:pPr eaLnBrk="1" hangingPunct="1">
              <a:buFontTx/>
              <a:buNone/>
            </a:pPr>
            <a:r>
              <a:rPr lang="en-US" smtClean="0">
                <a:solidFill>
                  <a:srgbClr val="0000FF"/>
                </a:solidFill>
              </a:rPr>
              <a:t>	</a:t>
            </a:r>
          </a:p>
          <a:p>
            <a:pPr eaLnBrk="1" hangingPunct="1">
              <a:buFontTx/>
              <a:buNone/>
            </a:pPr>
            <a:r>
              <a:rPr lang="en-US" smtClean="0"/>
              <a:t>Will this fix the ambiguity?</a:t>
            </a:r>
            <a:endParaRPr lang="en-US" smtClean="0">
              <a:solidFill>
                <a:srgbClr val="0000FF"/>
              </a:solidFill>
            </a:endParaRPr>
          </a:p>
          <a:p>
            <a:pPr eaLnBrk="1" hangingPunct="1">
              <a:buFontTx/>
              <a:buNone/>
            </a:pPr>
            <a:r>
              <a:rPr lang="en-US" smtClean="0">
                <a:solidFill>
                  <a:srgbClr val="0000FF"/>
                </a:solidFill>
              </a:rPr>
              <a:t>	</a:t>
            </a:r>
            <a:r>
              <a:rPr lang="en-US" sz="2400" smtClean="0">
                <a:solidFill>
                  <a:srgbClr val="0000FF"/>
                </a:solidFill>
              </a:rPr>
              <a:t>S → T | U</a:t>
            </a:r>
          </a:p>
          <a:p>
            <a:pPr eaLnBrk="1" hangingPunct="1">
              <a:buFontTx/>
              <a:buNone/>
            </a:pPr>
            <a:r>
              <a:rPr lang="en-US" sz="2400" smtClean="0">
                <a:solidFill>
                  <a:srgbClr val="0000FF"/>
                </a:solidFill>
              </a:rPr>
              <a:t>	T → aTb | bT | b</a:t>
            </a:r>
          </a:p>
          <a:p>
            <a:pPr eaLnBrk="1" hangingPunct="1">
              <a:buFontTx/>
              <a:buNone/>
            </a:pPr>
            <a:r>
              <a:rPr lang="en-US" sz="2400" smtClean="0">
                <a:solidFill>
                  <a:srgbClr val="0000FF"/>
                </a:solidFill>
              </a:rPr>
              <a:t>	U → aUc | cU | c	</a:t>
            </a:r>
            <a:endParaRPr lang="en-US" smtClean="0">
              <a:solidFill>
                <a:srgbClr val="0000FF"/>
              </a:solidFill>
            </a:endParaRPr>
          </a:p>
          <a:p>
            <a:pPr lvl="1" eaLnBrk="1" hangingPunct="1">
              <a:buFontTx/>
              <a:buNone/>
            </a:pPr>
            <a:endParaRPr lang="en-US" smtClean="0"/>
          </a:p>
          <a:p>
            <a:pPr eaLnBrk="1" hangingPunct="1"/>
            <a:r>
              <a:rPr lang="en-US" smtClean="0"/>
              <a:t>It's not ambiguous, but it can generate invalid strings such as </a:t>
            </a:r>
            <a:r>
              <a:rPr lang="en-US" smtClean="0">
                <a:solidFill>
                  <a:srgbClr val="0000FF"/>
                </a:solidFill>
              </a:rPr>
              <a:t>babb</a:t>
            </a:r>
            <a:endParaRPr lang="en-US" smtClean="0"/>
          </a:p>
          <a:p>
            <a:pPr lvl="1" eaLnBrk="1" hangingPunct="1">
              <a:buFontTx/>
              <a:buNone/>
            </a:pP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3" name="Footer Placeholder 3"/>
          <p:cNvSpPr>
            <a:spLocks noGrp="1"/>
          </p:cNvSpPr>
          <p:nvPr>
            <p:ph type="ftr" sz="quarter" idx="10"/>
          </p:nvPr>
        </p:nvSpPr>
        <p:spPr>
          <a:noFill/>
        </p:spPr>
        <p:txBody>
          <a:bodyPr/>
          <a:lstStyle/>
          <a:p>
            <a:r>
              <a:rPr lang="en-US" smtClean="0"/>
              <a:t>CMSC 330</a:t>
            </a:r>
          </a:p>
        </p:txBody>
      </p:sp>
      <p:sp>
        <p:nvSpPr>
          <p:cNvPr id="23554" name="Slide Number Placeholder 4"/>
          <p:cNvSpPr>
            <a:spLocks noGrp="1"/>
          </p:cNvSpPr>
          <p:nvPr>
            <p:ph type="sldNum" sz="quarter" idx="11"/>
          </p:nvPr>
        </p:nvSpPr>
        <p:spPr>
          <a:noFill/>
        </p:spPr>
        <p:txBody>
          <a:bodyPr/>
          <a:lstStyle/>
          <a:p>
            <a:fld id="{DF836560-1283-45D4-92E1-4F853BF2500C}" type="slidenum">
              <a:rPr lang="en-US" smtClean="0"/>
              <a:pPr/>
              <a:t>5</a:t>
            </a:fld>
            <a:endParaRPr lang="en-US" smtClean="0"/>
          </a:p>
        </p:txBody>
      </p:sp>
      <p:sp>
        <p:nvSpPr>
          <p:cNvPr id="23555" name="Rectangle 2"/>
          <p:cNvSpPr>
            <a:spLocks noGrp="1" noChangeArrowheads="1"/>
          </p:cNvSpPr>
          <p:nvPr>
            <p:ph type="title"/>
          </p:nvPr>
        </p:nvSpPr>
        <p:spPr/>
        <p:txBody>
          <a:bodyPr/>
          <a:lstStyle/>
          <a:p>
            <a:pPr eaLnBrk="1" hangingPunct="1"/>
            <a:r>
              <a:rPr lang="en-US" smtClean="0"/>
              <a:t>Tips for Designing Grammars (cont’d)</a:t>
            </a:r>
          </a:p>
        </p:txBody>
      </p:sp>
      <p:sp>
        <p:nvSpPr>
          <p:cNvPr id="23556" name="Rectangle 3"/>
          <p:cNvSpPr>
            <a:spLocks noGrp="1" noChangeArrowheads="1"/>
          </p:cNvSpPr>
          <p:nvPr>
            <p:ph type="body" idx="1"/>
          </p:nvPr>
        </p:nvSpPr>
        <p:spPr/>
        <p:txBody>
          <a:bodyPr/>
          <a:lstStyle/>
          <a:p>
            <a:pPr eaLnBrk="1" hangingPunct="1">
              <a:buFontTx/>
              <a:buNone/>
            </a:pPr>
            <a:r>
              <a:rPr lang="en-US" smtClean="0">
                <a:solidFill>
                  <a:srgbClr val="0000FF"/>
                </a:solidFill>
              </a:rPr>
              <a:t> { a</a:t>
            </a:r>
            <a:r>
              <a:rPr lang="en-US" baseline="30000" smtClean="0">
                <a:solidFill>
                  <a:srgbClr val="0000FF"/>
                </a:solidFill>
              </a:rPr>
              <a:t>n</a:t>
            </a:r>
            <a:r>
              <a:rPr lang="en-US" smtClean="0">
                <a:solidFill>
                  <a:srgbClr val="0000FF"/>
                </a:solidFill>
              </a:rPr>
              <a:t>b</a:t>
            </a:r>
            <a:r>
              <a:rPr lang="en-US" baseline="30000" smtClean="0">
                <a:solidFill>
                  <a:srgbClr val="0000FF"/>
                </a:solidFill>
              </a:rPr>
              <a:t>m</a:t>
            </a:r>
            <a:r>
              <a:rPr lang="en-US" smtClean="0">
                <a:solidFill>
                  <a:srgbClr val="0000FF"/>
                </a:solidFill>
              </a:rPr>
              <a:t> | m &gt; n ≥ 0} </a:t>
            </a:r>
            <a:r>
              <a:rPr lang="en-US" smtClean="0">
                <a:solidFill>
                  <a:srgbClr val="0000FF"/>
                </a:solidFill>
                <a:latin typeface="Arial Unicode MS" pitchFamily="34" charset="-128"/>
                <a:ea typeface="Arial Unicode MS" pitchFamily="34" charset="-128"/>
                <a:cs typeface="Arial Unicode MS" pitchFamily="34" charset="-128"/>
              </a:rPr>
              <a:t>∪</a:t>
            </a:r>
            <a:r>
              <a:rPr lang="en-US" smtClean="0">
                <a:solidFill>
                  <a:srgbClr val="0000FF"/>
                </a:solidFill>
              </a:rPr>
              <a:t> { a</a:t>
            </a:r>
            <a:r>
              <a:rPr lang="en-US" baseline="30000" smtClean="0">
                <a:solidFill>
                  <a:srgbClr val="0000FF"/>
                </a:solidFill>
              </a:rPr>
              <a:t>n</a:t>
            </a:r>
            <a:r>
              <a:rPr lang="en-US" smtClean="0">
                <a:solidFill>
                  <a:srgbClr val="0000FF"/>
                </a:solidFill>
              </a:rPr>
              <a:t>c</a:t>
            </a:r>
            <a:r>
              <a:rPr lang="en-US" baseline="30000" smtClean="0">
                <a:solidFill>
                  <a:srgbClr val="0000FF"/>
                </a:solidFill>
              </a:rPr>
              <a:t>m</a:t>
            </a:r>
            <a:r>
              <a:rPr lang="en-US" smtClean="0">
                <a:solidFill>
                  <a:srgbClr val="0000FF"/>
                </a:solidFill>
              </a:rPr>
              <a:t> | m &gt; n ≥ 0}</a:t>
            </a:r>
          </a:p>
          <a:p>
            <a:pPr eaLnBrk="1" hangingPunct="1">
              <a:buFontTx/>
              <a:buNone/>
            </a:pPr>
            <a:r>
              <a:rPr lang="en-US" smtClean="0">
                <a:solidFill>
                  <a:srgbClr val="0000FF"/>
                </a:solidFill>
              </a:rPr>
              <a:t>	</a:t>
            </a:r>
          </a:p>
          <a:p>
            <a:pPr eaLnBrk="1" hangingPunct="1">
              <a:buFontTx/>
              <a:buNone/>
            </a:pPr>
            <a:r>
              <a:rPr lang="en-US" smtClean="0"/>
              <a:t>Unambiguous version</a:t>
            </a:r>
            <a:endParaRPr lang="en-US" smtClean="0">
              <a:solidFill>
                <a:srgbClr val="0000FF"/>
              </a:solidFill>
            </a:endParaRPr>
          </a:p>
          <a:p>
            <a:pPr eaLnBrk="1" hangingPunct="1">
              <a:buFontTx/>
              <a:buNone/>
            </a:pPr>
            <a:r>
              <a:rPr lang="en-US" smtClean="0">
                <a:solidFill>
                  <a:srgbClr val="0000FF"/>
                </a:solidFill>
              </a:rPr>
              <a:t>	</a:t>
            </a:r>
            <a:r>
              <a:rPr lang="en-US" sz="2400" smtClean="0">
                <a:solidFill>
                  <a:srgbClr val="0000FF"/>
                </a:solidFill>
              </a:rPr>
              <a:t>S → T | V</a:t>
            </a:r>
          </a:p>
          <a:p>
            <a:pPr eaLnBrk="1" hangingPunct="1">
              <a:buFontTx/>
              <a:buNone/>
            </a:pPr>
            <a:r>
              <a:rPr lang="en-US" sz="2400" smtClean="0">
                <a:solidFill>
                  <a:srgbClr val="0000FF"/>
                </a:solidFill>
              </a:rPr>
              <a:t>	T → aTb | U</a:t>
            </a:r>
          </a:p>
          <a:p>
            <a:pPr eaLnBrk="1" hangingPunct="1">
              <a:buFontTx/>
              <a:buNone/>
            </a:pPr>
            <a:r>
              <a:rPr lang="en-US" sz="2400" smtClean="0">
                <a:solidFill>
                  <a:srgbClr val="0000FF"/>
                </a:solidFill>
              </a:rPr>
              <a:t>    U → Ub | b	</a:t>
            </a:r>
          </a:p>
          <a:p>
            <a:pPr eaLnBrk="1" hangingPunct="1">
              <a:buFontTx/>
              <a:buNone/>
            </a:pPr>
            <a:r>
              <a:rPr lang="en-US" sz="2400" smtClean="0">
                <a:solidFill>
                  <a:srgbClr val="0000FF"/>
                </a:solidFill>
              </a:rPr>
              <a:t>	V → aVc | W	</a:t>
            </a:r>
          </a:p>
          <a:p>
            <a:pPr eaLnBrk="1" hangingPunct="1">
              <a:buFontTx/>
              <a:buNone/>
            </a:pPr>
            <a:r>
              <a:rPr lang="en-US" sz="2400" smtClean="0">
                <a:solidFill>
                  <a:srgbClr val="0000FF"/>
                </a:solidFill>
              </a:rPr>
              <a:t>	W → Wc | c</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1" name="Footer Placeholder 3"/>
          <p:cNvSpPr>
            <a:spLocks noGrp="1"/>
          </p:cNvSpPr>
          <p:nvPr>
            <p:ph type="ftr" sz="quarter" idx="10"/>
          </p:nvPr>
        </p:nvSpPr>
        <p:spPr>
          <a:noFill/>
        </p:spPr>
        <p:txBody>
          <a:bodyPr/>
          <a:lstStyle/>
          <a:p>
            <a:r>
              <a:rPr lang="en-US" smtClean="0"/>
              <a:t>CMSC 330</a:t>
            </a:r>
          </a:p>
        </p:txBody>
      </p:sp>
      <p:sp>
        <p:nvSpPr>
          <p:cNvPr id="25602" name="Slide Number Placeholder 4"/>
          <p:cNvSpPr>
            <a:spLocks noGrp="1"/>
          </p:cNvSpPr>
          <p:nvPr>
            <p:ph type="sldNum" sz="quarter" idx="11"/>
          </p:nvPr>
        </p:nvSpPr>
        <p:spPr>
          <a:noFill/>
        </p:spPr>
        <p:txBody>
          <a:bodyPr/>
          <a:lstStyle/>
          <a:p>
            <a:fld id="{F2B13C42-5C75-4748-A221-762F3BE97E1B}" type="slidenum">
              <a:rPr lang="en-US" smtClean="0"/>
              <a:pPr/>
              <a:t>6</a:t>
            </a:fld>
            <a:endParaRPr lang="en-US" smtClean="0"/>
          </a:p>
        </p:txBody>
      </p:sp>
      <p:sp>
        <p:nvSpPr>
          <p:cNvPr id="25603" name="Rectangle 2"/>
          <p:cNvSpPr>
            <a:spLocks noGrp="1" noChangeArrowheads="1"/>
          </p:cNvSpPr>
          <p:nvPr>
            <p:ph type="title"/>
          </p:nvPr>
        </p:nvSpPr>
        <p:spPr/>
        <p:txBody>
          <a:bodyPr/>
          <a:lstStyle/>
          <a:p>
            <a:pPr eaLnBrk="1" hangingPunct="1"/>
            <a:r>
              <a:rPr lang="en-US" smtClean="0"/>
              <a:t>CFGs for Languages</a:t>
            </a:r>
          </a:p>
        </p:txBody>
      </p:sp>
      <p:sp>
        <p:nvSpPr>
          <p:cNvPr id="58371" name="Rectangle 3"/>
          <p:cNvSpPr>
            <a:spLocks noGrp="1" noChangeArrowheads="1"/>
          </p:cNvSpPr>
          <p:nvPr>
            <p:ph type="body" idx="1"/>
          </p:nvPr>
        </p:nvSpPr>
        <p:spPr/>
        <p:txBody>
          <a:bodyPr/>
          <a:lstStyle/>
          <a:p>
            <a:pPr eaLnBrk="1" hangingPunct="1"/>
            <a:r>
              <a:rPr lang="en-US" smtClean="0"/>
              <a:t>Recall that our goal is to describe programming languages with CFGs</a:t>
            </a:r>
          </a:p>
          <a:p>
            <a:pPr eaLnBrk="1" hangingPunct="1"/>
            <a:endParaRPr lang="en-US" smtClean="0"/>
          </a:p>
          <a:p>
            <a:pPr eaLnBrk="1" hangingPunct="1"/>
            <a:r>
              <a:rPr lang="en-US" smtClean="0"/>
              <a:t>We had the following example which describes limited arithmetic expressions</a:t>
            </a:r>
          </a:p>
          <a:p>
            <a:pPr lvl="1" eaLnBrk="1" hangingPunct="1">
              <a:buFontTx/>
              <a:buNone/>
            </a:pPr>
            <a:r>
              <a:rPr lang="en-US" smtClean="0">
                <a:solidFill>
                  <a:srgbClr val="0000FF"/>
                </a:solidFill>
              </a:rPr>
              <a:t>E </a:t>
            </a:r>
            <a:r>
              <a:rPr lang="en-US" sz="2000" smtClean="0">
                <a:solidFill>
                  <a:srgbClr val="0000FF"/>
                </a:solidFill>
              </a:rPr>
              <a:t>→</a:t>
            </a:r>
            <a:r>
              <a:rPr lang="en-US" smtClean="0">
                <a:solidFill>
                  <a:srgbClr val="0000FF"/>
                </a:solidFill>
              </a:rPr>
              <a:t> a | b | c | E+E | E-E | E*E | (E)</a:t>
            </a:r>
            <a:endParaRPr lang="en-US" smtClean="0"/>
          </a:p>
          <a:p>
            <a:pPr eaLnBrk="1" hangingPunct="1">
              <a:buFontTx/>
              <a:buNone/>
            </a:pPr>
            <a:endParaRPr lang="en-US" smtClean="0"/>
          </a:p>
          <a:p>
            <a:pPr eaLnBrk="1" hangingPunct="1"/>
            <a:r>
              <a:rPr lang="en-US" smtClean="0"/>
              <a:t>What’s wrong with using this grammar?</a:t>
            </a:r>
          </a:p>
          <a:p>
            <a:pPr lvl="1" eaLnBrk="1" hangingPunct="1"/>
            <a:r>
              <a:rPr lang="en-US" smtClean="0"/>
              <a:t>It’s ambiguous!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Footer Placeholder 3"/>
          <p:cNvSpPr>
            <a:spLocks noGrp="1"/>
          </p:cNvSpPr>
          <p:nvPr>
            <p:ph type="ftr" sz="quarter" idx="10"/>
          </p:nvPr>
        </p:nvSpPr>
        <p:spPr>
          <a:noFill/>
        </p:spPr>
        <p:txBody>
          <a:bodyPr/>
          <a:lstStyle/>
          <a:p>
            <a:r>
              <a:rPr lang="en-US" smtClean="0"/>
              <a:t>CMSC 330</a:t>
            </a:r>
          </a:p>
        </p:txBody>
      </p:sp>
      <p:sp>
        <p:nvSpPr>
          <p:cNvPr id="27650" name="Slide Number Placeholder 4"/>
          <p:cNvSpPr>
            <a:spLocks noGrp="1"/>
          </p:cNvSpPr>
          <p:nvPr>
            <p:ph type="sldNum" sz="quarter" idx="11"/>
          </p:nvPr>
        </p:nvSpPr>
        <p:spPr>
          <a:noFill/>
        </p:spPr>
        <p:txBody>
          <a:bodyPr/>
          <a:lstStyle/>
          <a:p>
            <a:fld id="{713E87D3-879F-4925-BECC-487DF2CCC0CB}" type="slidenum">
              <a:rPr lang="en-US" smtClean="0"/>
              <a:pPr/>
              <a:t>7</a:t>
            </a:fld>
            <a:endParaRPr lang="en-US" smtClean="0"/>
          </a:p>
        </p:txBody>
      </p:sp>
      <p:sp>
        <p:nvSpPr>
          <p:cNvPr id="27651" name="Rectangle 2"/>
          <p:cNvSpPr>
            <a:spLocks noGrp="1" noChangeArrowheads="1"/>
          </p:cNvSpPr>
          <p:nvPr>
            <p:ph type="title"/>
          </p:nvPr>
        </p:nvSpPr>
        <p:spPr>
          <a:xfrm>
            <a:off x="457200" y="609600"/>
            <a:ext cx="8458200" cy="685800"/>
          </a:xfrm>
        </p:spPr>
        <p:txBody>
          <a:bodyPr/>
          <a:lstStyle/>
          <a:p>
            <a:pPr eaLnBrk="1" hangingPunct="1"/>
            <a:r>
              <a:rPr lang="en-US" sz="2800" smtClean="0"/>
              <a:t>Example: a-b-c  (E </a:t>
            </a:r>
            <a:r>
              <a:rPr lang="en-US" sz="2400" smtClean="0"/>
              <a:t>→</a:t>
            </a:r>
            <a:r>
              <a:rPr lang="en-US" sz="2800" smtClean="0"/>
              <a:t> a | b | c | E+E | E-E | E*E | (E))</a:t>
            </a:r>
          </a:p>
        </p:txBody>
      </p:sp>
      <p:sp>
        <p:nvSpPr>
          <p:cNvPr id="27652" name="Rectangle 4"/>
          <p:cNvSpPr>
            <a:spLocks noChangeArrowheads="1"/>
          </p:cNvSpPr>
          <p:nvPr/>
        </p:nvSpPr>
        <p:spPr bwMode="auto">
          <a:xfrm>
            <a:off x="685800" y="1524000"/>
            <a:ext cx="3048000" cy="701675"/>
          </a:xfrm>
          <a:prstGeom prst="rect">
            <a:avLst/>
          </a:prstGeom>
          <a:noFill/>
          <a:ln w="9525">
            <a:noFill/>
            <a:miter lim="800000"/>
            <a:headEnd/>
            <a:tailEnd/>
          </a:ln>
        </p:spPr>
        <p:txBody>
          <a:bodyPr>
            <a:spAutoFit/>
          </a:bodyPr>
          <a:lstStyle/>
          <a:p>
            <a:pPr>
              <a:spcBef>
                <a:spcPct val="20000"/>
              </a:spcBef>
            </a:pPr>
            <a:r>
              <a:rPr lang="en-US" sz="2000" u="sng">
                <a:solidFill>
                  <a:srgbClr val="FF0000"/>
                </a:solidFill>
              </a:rPr>
              <a:t>E</a:t>
            </a:r>
            <a:r>
              <a:rPr lang="en-US" sz="2000">
                <a:solidFill>
                  <a:srgbClr val="0000FF"/>
                </a:solidFill>
              </a:rPr>
              <a:t> </a:t>
            </a:r>
            <a:r>
              <a:rPr lang="en-US" sz="2000">
                <a:solidFill>
                  <a:srgbClr val="0000FF"/>
                </a:solidFill>
                <a:latin typeface="Arial Unicode MS" pitchFamily="34" charset="-128"/>
                <a:ea typeface="Arial Unicode MS" pitchFamily="34" charset="-128"/>
                <a:cs typeface="Arial Unicode MS" pitchFamily="34" charset="-128"/>
              </a:rPr>
              <a:t>⇒</a:t>
            </a:r>
            <a:r>
              <a:rPr lang="en-US" sz="2000">
                <a:solidFill>
                  <a:srgbClr val="0000FF"/>
                </a:solidFill>
              </a:rPr>
              <a:t> </a:t>
            </a:r>
            <a:r>
              <a:rPr lang="en-US" sz="2000" u="sng">
                <a:solidFill>
                  <a:srgbClr val="FF0000"/>
                </a:solidFill>
              </a:rPr>
              <a:t>E</a:t>
            </a:r>
            <a:r>
              <a:rPr lang="en-US" sz="2000">
                <a:solidFill>
                  <a:srgbClr val="0000FF"/>
                </a:solidFill>
              </a:rPr>
              <a:t>-E </a:t>
            </a:r>
            <a:r>
              <a:rPr lang="en-US" sz="2000">
                <a:solidFill>
                  <a:srgbClr val="0000FF"/>
                </a:solidFill>
                <a:latin typeface="Arial Unicode MS" pitchFamily="34" charset="-128"/>
                <a:ea typeface="Arial Unicode MS" pitchFamily="34" charset="-128"/>
                <a:cs typeface="Arial Unicode MS" pitchFamily="34" charset="-128"/>
              </a:rPr>
              <a:t>⇒</a:t>
            </a:r>
            <a:r>
              <a:rPr lang="en-US" sz="2000">
                <a:solidFill>
                  <a:srgbClr val="0000FF"/>
                </a:solidFill>
              </a:rPr>
              <a:t> a-</a:t>
            </a:r>
            <a:r>
              <a:rPr lang="en-US" sz="2000" u="sng">
                <a:solidFill>
                  <a:srgbClr val="FF0000"/>
                </a:solidFill>
              </a:rPr>
              <a:t>E</a:t>
            </a:r>
            <a:r>
              <a:rPr lang="en-US" sz="2000">
                <a:solidFill>
                  <a:srgbClr val="0000FF"/>
                </a:solidFill>
              </a:rPr>
              <a:t> </a:t>
            </a:r>
            <a:r>
              <a:rPr lang="en-US" sz="2000">
                <a:solidFill>
                  <a:srgbClr val="0000FF"/>
                </a:solidFill>
                <a:latin typeface="Arial Unicode MS" pitchFamily="34" charset="-128"/>
                <a:ea typeface="Arial Unicode MS" pitchFamily="34" charset="-128"/>
                <a:cs typeface="Arial Unicode MS" pitchFamily="34" charset="-128"/>
              </a:rPr>
              <a:t>⇒</a:t>
            </a:r>
            <a:r>
              <a:rPr lang="en-US" sz="2000">
                <a:solidFill>
                  <a:srgbClr val="0000FF"/>
                </a:solidFill>
              </a:rPr>
              <a:t> a-</a:t>
            </a:r>
            <a:r>
              <a:rPr lang="en-US" sz="2000" u="sng">
                <a:solidFill>
                  <a:srgbClr val="FF0000"/>
                </a:solidFill>
              </a:rPr>
              <a:t>E</a:t>
            </a:r>
            <a:r>
              <a:rPr lang="en-US" sz="2000">
                <a:solidFill>
                  <a:srgbClr val="0000FF"/>
                </a:solidFill>
              </a:rPr>
              <a:t>-E </a:t>
            </a:r>
            <a:r>
              <a:rPr lang="en-US" sz="2000">
                <a:solidFill>
                  <a:srgbClr val="0000FF"/>
                </a:solidFill>
                <a:latin typeface="Arial Unicode MS" pitchFamily="34" charset="-128"/>
                <a:ea typeface="Arial Unicode MS" pitchFamily="34" charset="-128"/>
                <a:cs typeface="Arial Unicode MS" pitchFamily="34" charset="-128"/>
              </a:rPr>
              <a:t>⇒</a:t>
            </a:r>
            <a:r>
              <a:rPr lang="en-US" sz="2000">
                <a:solidFill>
                  <a:srgbClr val="0000FF"/>
                </a:solidFill>
              </a:rPr>
              <a:t> a-b-</a:t>
            </a:r>
            <a:r>
              <a:rPr lang="en-US" sz="2000" u="sng">
                <a:solidFill>
                  <a:srgbClr val="FF0000"/>
                </a:solidFill>
              </a:rPr>
              <a:t>E</a:t>
            </a:r>
            <a:r>
              <a:rPr lang="en-US" sz="2000">
                <a:solidFill>
                  <a:srgbClr val="0000FF"/>
                </a:solidFill>
              </a:rPr>
              <a:t> </a:t>
            </a:r>
            <a:r>
              <a:rPr lang="en-US" sz="2000">
                <a:solidFill>
                  <a:srgbClr val="0000FF"/>
                </a:solidFill>
                <a:latin typeface="Arial Unicode MS" pitchFamily="34" charset="-128"/>
                <a:ea typeface="Arial Unicode MS" pitchFamily="34" charset="-128"/>
                <a:cs typeface="Arial Unicode MS" pitchFamily="34" charset="-128"/>
              </a:rPr>
              <a:t>⇒</a:t>
            </a:r>
            <a:r>
              <a:rPr lang="en-US" sz="2000">
                <a:solidFill>
                  <a:srgbClr val="0000FF"/>
                </a:solidFill>
              </a:rPr>
              <a:t> a-b-c</a:t>
            </a:r>
          </a:p>
        </p:txBody>
      </p:sp>
      <p:pic>
        <p:nvPicPr>
          <p:cNvPr id="27653" name="Picture 6" descr="cfg"/>
          <p:cNvPicPr>
            <a:picLocks noChangeAspect="1" noChangeArrowheads="1"/>
          </p:cNvPicPr>
          <p:nvPr/>
        </p:nvPicPr>
        <p:blipFill>
          <a:blip r:embed="rId3"/>
          <a:srcRect/>
          <a:stretch>
            <a:fillRect/>
          </a:stretch>
        </p:blipFill>
        <p:spPr bwMode="auto">
          <a:xfrm>
            <a:off x="609600" y="2286000"/>
            <a:ext cx="3609975" cy="3387725"/>
          </a:xfrm>
          <a:prstGeom prst="rect">
            <a:avLst/>
          </a:prstGeom>
          <a:noFill/>
          <a:ln w="9525">
            <a:noFill/>
            <a:miter lim="800000"/>
            <a:headEnd/>
            <a:tailEnd/>
          </a:ln>
        </p:spPr>
      </p:pic>
      <p:sp>
        <p:nvSpPr>
          <p:cNvPr id="68616" name="Rectangle 8"/>
          <p:cNvSpPr>
            <a:spLocks noChangeArrowheads="1"/>
          </p:cNvSpPr>
          <p:nvPr/>
        </p:nvSpPr>
        <p:spPr bwMode="auto">
          <a:xfrm>
            <a:off x="4876800" y="1524000"/>
            <a:ext cx="3581400" cy="762000"/>
          </a:xfrm>
          <a:prstGeom prst="rect">
            <a:avLst/>
          </a:prstGeom>
          <a:noFill/>
          <a:ln w="9525">
            <a:noFill/>
            <a:miter lim="800000"/>
            <a:headEnd/>
            <a:tailEnd/>
          </a:ln>
        </p:spPr>
        <p:txBody>
          <a:bodyPr>
            <a:spAutoFit/>
          </a:bodyPr>
          <a:lstStyle/>
          <a:p>
            <a:pPr>
              <a:spcBef>
                <a:spcPct val="20000"/>
              </a:spcBef>
            </a:pPr>
            <a:r>
              <a:rPr lang="en-US" sz="2000" u="sng">
                <a:solidFill>
                  <a:srgbClr val="FF0000"/>
                </a:solidFill>
              </a:rPr>
              <a:t>E</a:t>
            </a:r>
            <a:r>
              <a:rPr lang="en-US" sz="2000">
                <a:solidFill>
                  <a:srgbClr val="0000FF"/>
                </a:solidFill>
              </a:rPr>
              <a:t> </a:t>
            </a:r>
            <a:r>
              <a:rPr lang="en-US" sz="2000">
                <a:solidFill>
                  <a:srgbClr val="0000FF"/>
                </a:solidFill>
                <a:latin typeface="Arial Unicode MS" pitchFamily="34" charset="-128"/>
                <a:ea typeface="Arial Unicode MS" pitchFamily="34" charset="-128"/>
                <a:cs typeface="Arial Unicode MS" pitchFamily="34" charset="-128"/>
              </a:rPr>
              <a:t>⇒</a:t>
            </a:r>
            <a:r>
              <a:rPr lang="en-US" sz="2000">
                <a:solidFill>
                  <a:srgbClr val="0000FF"/>
                </a:solidFill>
              </a:rPr>
              <a:t> </a:t>
            </a:r>
            <a:r>
              <a:rPr lang="en-US" sz="2000" u="sng">
                <a:solidFill>
                  <a:srgbClr val="FF0000"/>
                </a:solidFill>
              </a:rPr>
              <a:t>E</a:t>
            </a:r>
            <a:r>
              <a:rPr lang="en-US" sz="2000">
                <a:solidFill>
                  <a:srgbClr val="0000FF"/>
                </a:solidFill>
              </a:rPr>
              <a:t>-E </a:t>
            </a:r>
            <a:r>
              <a:rPr lang="en-US" sz="2000">
                <a:solidFill>
                  <a:srgbClr val="0000FF"/>
                </a:solidFill>
                <a:latin typeface="Arial Unicode MS" pitchFamily="34" charset="-128"/>
                <a:ea typeface="Arial Unicode MS" pitchFamily="34" charset="-128"/>
                <a:cs typeface="Arial Unicode MS" pitchFamily="34" charset="-128"/>
              </a:rPr>
              <a:t>⇒</a:t>
            </a:r>
            <a:r>
              <a:rPr lang="en-US" sz="2000">
                <a:solidFill>
                  <a:srgbClr val="0000FF"/>
                </a:solidFill>
              </a:rPr>
              <a:t> </a:t>
            </a:r>
            <a:r>
              <a:rPr lang="en-US" sz="2000" u="sng">
                <a:solidFill>
                  <a:srgbClr val="FF0000"/>
                </a:solidFill>
              </a:rPr>
              <a:t>E</a:t>
            </a:r>
            <a:r>
              <a:rPr lang="en-US" sz="2000">
                <a:solidFill>
                  <a:srgbClr val="0000FF"/>
                </a:solidFill>
              </a:rPr>
              <a:t>-E-E </a:t>
            </a:r>
            <a:r>
              <a:rPr lang="en-US" sz="2000">
                <a:solidFill>
                  <a:srgbClr val="0000FF"/>
                </a:solidFill>
                <a:latin typeface="Arial Unicode MS" pitchFamily="34" charset="-128"/>
                <a:ea typeface="Arial Unicode MS" pitchFamily="34" charset="-128"/>
                <a:cs typeface="Arial Unicode MS" pitchFamily="34" charset="-128"/>
              </a:rPr>
              <a:t>⇒</a:t>
            </a:r>
          </a:p>
          <a:p>
            <a:pPr>
              <a:spcBef>
                <a:spcPct val="20000"/>
              </a:spcBef>
            </a:pPr>
            <a:r>
              <a:rPr lang="en-US" sz="2000">
                <a:solidFill>
                  <a:srgbClr val="0000FF"/>
                </a:solidFill>
              </a:rPr>
              <a:t> a-</a:t>
            </a:r>
            <a:r>
              <a:rPr lang="en-US" sz="2000" u="sng">
                <a:solidFill>
                  <a:srgbClr val="FF0000"/>
                </a:solidFill>
              </a:rPr>
              <a:t>E</a:t>
            </a:r>
            <a:r>
              <a:rPr lang="en-US" sz="2000">
                <a:solidFill>
                  <a:srgbClr val="0000FF"/>
                </a:solidFill>
              </a:rPr>
              <a:t>-E </a:t>
            </a:r>
            <a:r>
              <a:rPr lang="en-US" sz="2000">
                <a:solidFill>
                  <a:srgbClr val="0000FF"/>
                </a:solidFill>
                <a:latin typeface="Arial Unicode MS" pitchFamily="34" charset="-128"/>
                <a:ea typeface="Arial Unicode MS" pitchFamily="34" charset="-128"/>
                <a:cs typeface="Arial Unicode MS" pitchFamily="34" charset="-128"/>
              </a:rPr>
              <a:t>⇒</a:t>
            </a:r>
            <a:r>
              <a:rPr lang="en-US" sz="2000">
                <a:solidFill>
                  <a:srgbClr val="0000FF"/>
                </a:solidFill>
              </a:rPr>
              <a:t> a-b-</a:t>
            </a:r>
            <a:r>
              <a:rPr lang="en-US" sz="2000" u="sng">
                <a:solidFill>
                  <a:srgbClr val="FF0000"/>
                </a:solidFill>
              </a:rPr>
              <a:t>E</a:t>
            </a:r>
            <a:r>
              <a:rPr lang="en-US" sz="2000">
                <a:solidFill>
                  <a:srgbClr val="0000FF"/>
                </a:solidFill>
              </a:rPr>
              <a:t> </a:t>
            </a:r>
            <a:r>
              <a:rPr lang="en-US" sz="2000">
                <a:solidFill>
                  <a:srgbClr val="0000FF"/>
                </a:solidFill>
                <a:latin typeface="Arial Unicode MS" pitchFamily="34" charset="-128"/>
                <a:ea typeface="Arial Unicode MS" pitchFamily="34" charset="-128"/>
                <a:cs typeface="Arial Unicode MS" pitchFamily="34" charset="-128"/>
              </a:rPr>
              <a:t>⇒</a:t>
            </a:r>
            <a:r>
              <a:rPr lang="en-US" sz="2000">
                <a:solidFill>
                  <a:srgbClr val="0000FF"/>
                </a:solidFill>
              </a:rPr>
              <a:t> a-b-c</a:t>
            </a:r>
          </a:p>
        </p:txBody>
      </p:sp>
      <p:pic>
        <p:nvPicPr>
          <p:cNvPr id="68617" name="Picture 9" descr="cfg"/>
          <p:cNvPicPr>
            <a:picLocks noChangeAspect="1" noChangeArrowheads="1"/>
          </p:cNvPicPr>
          <p:nvPr/>
        </p:nvPicPr>
        <p:blipFill>
          <a:blip r:embed="rId4"/>
          <a:srcRect/>
          <a:stretch>
            <a:fillRect/>
          </a:stretch>
        </p:blipFill>
        <p:spPr bwMode="auto">
          <a:xfrm>
            <a:off x="4648200" y="2362200"/>
            <a:ext cx="3638550" cy="3395663"/>
          </a:xfrm>
          <a:prstGeom prst="rect">
            <a:avLst/>
          </a:prstGeom>
          <a:noFill/>
          <a:ln w="9525">
            <a:noFill/>
            <a:miter lim="800000"/>
            <a:headEnd/>
            <a:tailEnd/>
          </a:ln>
        </p:spPr>
      </p:pic>
      <p:sp>
        <p:nvSpPr>
          <p:cNvPr id="68619" name="Text Box 11"/>
          <p:cNvSpPr txBox="1">
            <a:spLocks noChangeArrowheads="1"/>
          </p:cNvSpPr>
          <p:nvPr/>
        </p:nvSpPr>
        <p:spPr bwMode="auto">
          <a:xfrm>
            <a:off x="457200" y="5791200"/>
            <a:ext cx="3249613" cy="457200"/>
          </a:xfrm>
          <a:prstGeom prst="rect">
            <a:avLst/>
          </a:prstGeom>
          <a:noFill/>
          <a:ln w="9525">
            <a:noFill/>
            <a:miter lim="800000"/>
            <a:headEnd/>
            <a:tailEnd/>
          </a:ln>
        </p:spPr>
        <p:txBody>
          <a:bodyPr wrap="none">
            <a:spAutoFit/>
          </a:bodyPr>
          <a:lstStyle/>
          <a:p>
            <a:pPr eaLnBrk="0" hangingPunct="0"/>
            <a:r>
              <a:rPr lang="en-US"/>
              <a:t>Corresponds to </a:t>
            </a:r>
            <a:r>
              <a:rPr lang="en-US">
                <a:solidFill>
                  <a:srgbClr val="0000FF"/>
                </a:solidFill>
              </a:rPr>
              <a:t>a-(b-c)</a:t>
            </a:r>
          </a:p>
        </p:txBody>
      </p:sp>
      <p:sp>
        <p:nvSpPr>
          <p:cNvPr id="68620" name="Text Box 12"/>
          <p:cNvSpPr txBox="1">
            <a:spLocks noChangeArrowheads="1"/>
          </p:cNvSpPr>
          <p:nvPr/>
        </p:nvSpPr>
        <p:spPr bwMode="auto">
          <a:xfrm>
            <a:off x="4724400" y="5867400"/>
            <a:ext cx="3252788" cy="457200"/>
          </a:xfrm>
          <a:prstGeom prst="rect">
            <a:avLst/>
          </a:prstGeom>
          <a:noFill/>
          <a:ln w="9525">
            <a:noFill/>
            <a:miter lim="800000"/>
            <a:headEnd/>
            <a:tailEnd/>
          </a:ln>
        </p:spPr>
        <p:txBody>
          <a:bodyPr wrap="none">
            <a:spAutoFit/>
          </a:bodyPr>
          <a:lstStyle/>
          <a:p>
            <a:pPr eaLnBrk="0" hangingPunct="0"/>
            <a:r>
              <a:rPr lang="en-US"/>
              <a:t>Corresponds to </a:t>
            </a:r>
            <a:r>
              <a:rPr lang="en-US">
                <a:solidFill>
                  <a:srgbClr val="0000FF"/>
                </a:solidFill>
              </a:rPr>
              <a:t>(a-b)-c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6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6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86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6" grpId="0"/>
      <p:bldP spid="68619" grpId="0"/>
      <p:bldP spid="68620"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Footer Placeholder 3"/>
          <p:cNvSpPr>
            <a:spLocks noGrp="1"/>
          </p:cNvSpPr>
          <p:nvPr>
            <p:ph type="ftr" sz="quarter" idx="10"/>
          </p:nvPr>
        </p:nvSpPr>
        <p:spPr>
          <a:noFill/>
        </p:spPr>
        <p:txBody>
          <a:bodyPr/>
          <a:lstStyle/>
          <a:p>
            <a:r>
              <a:rPr lang="en-US" smtClean="0"/>
              <a:t>CMSC 330</a:t>
            </a:r>
          </a:p>
        </p:txBody>
      </p:sp>
      <p:sp>
        <p:nvSpPr>
          <p:cNvPr id="29698" name="Slide Number Placeholder 4"/>
          <p:cNvSpPr>
            <a:spLocks noGrp="1"/>
          </p:cNvSpPr>
          <p:nvPr>
            <p:ph type="sldNum" sz="quarter" idx="11"/>
          </p:nvPr>
        </p:nvSpPr>
        <p:spPr>
          <a:noFill/>
        </p:spPr>
        <p:txBody>
          <a:bodyPr/>
          <a:lstStyle/>
          <a:p>
            <a:fld id="{F60D18E0-EC17-4DEF-B04B-0618268FAD4D}" type="slidenum">
              <a:rPr lang="en-US" smtClean="0"/>
              <a:pPr/>
              <a:t>8</a:t>
            </a:fld>
            <a:endParaRPr lang="en-US" smtClean="0"/>
          </a:p>
        </p:txBody>
      </p:sp>
      <p:sp>
        <p:nvSpPr>
          <p:cNvPr id="29699" name="Rectangle 2"/>
          <p:cNvSpPr>
            <a:spLocks noGrp="1" noChangeArrowheads="1"/>
          </p:cNvSpPr>
          <p:nvPr>
            <p:ph type="title"/>
          </p:nvPr>
        </p:nvSpPr>
        <p:spPr/>
        <p:txBody>
          <a:bodyPr/>
          <a:lstStyle/>
          <a:p>
            <a:pPr eaLnBrk="1" hangingPunct="1"/>
            <a:r>
              <a:rPr lang="en-US" smtClean="0"/>
              <a:t>The Issue:  Associativity</a:t>
            </a:r>
          </a:p>
        </p:txBody>
      </p:sp>
      <p:sp>
        <p:nvSpPr>
          <p:cNvPr id="70659" name="Rectangle 3"/>
          <p:cNvSpPr>
            <a:spLocks noGrp="1" noChangeArrowheads="1"/>
          </p:cNvSpPr>
          <p:nvPr>
            <p:ph type="body" idx="1"/>
          </p:nvPr>
        </p:nvSpPr>
        <p:spPr>
          <a:xfrm>
            <a:off x="457200" y="1447800"/>
            <a:ext cx="8153400" cy="5181600"/>
          </a:xfrm>
        </p:spPr>
        <p:txBody>
          <a:bodyPr/>
          <a:lstStyle/>
          <a:p>
            <a:pPr eaLnBrk="1" hangingPunct="1">
              <a:lnSpc>
                <a:spcPct val="95000"/>
              </a:lnSpc>
            </a:pPr>
            <a:r>
              <a:rPr lang="en-US" smtClean="0"/>
              <a:t>Ambiguity is bad here because if a compiler needs to generate code for this expression, it doesn’t know what the programmer intended</a:t>
            </a:r>
          </a:p>
          <a:p>
            <a:pPr eaLnBrk="1" hangingPunct="1">
              <a:lnSpc>
                <a:spcPct val="95000"/>
              </a:lnSpc>
            </a:pPr>
            <a:r>
              <a:rPr lang="en-US" smtClean="0"/>
              <a:t>So what do we mean when we write </a:t>
            </a:r>
            <a:r>
              <a:rPr lang="en-US" smtClean="0">
                <a:solidFill>
                  <a:srgbClr val="0000FF"/>
                </a:solidFill>
              </a:rPr>
              <a:t>a-b-c</a:t>
            </a:r>
            <a:r>
              <a:rPr lang="en-US" smtClean="0"/>
              <a:t>?</a:t>
            </a:r>
          </a:p>
          <a:p>
            <a:pPr lvl="1" eaLnBrk="1" hangingPunct="1">
              <a:lnSpc>
                <a:spcPct val="95000"/>
              </a:lnSpc>
            </a:pPr>
            <a:r>
              <a:rPr lang="en-US" smtClean="0"/>
              <a:t>In mathematics, this has only one meaning- it’s</a:t>
            </a:r>
          </a:p>
          <a:p>
            <a:pPr lvl="1" eaLnBrk="1" hangingPunct="1">
              <a:lnSpc>
                <a:spcPct val="95000"/>
              </a:lnSpc>
              <a:buFontTx/>
              <a:buNone/>
            </a:pPr>
            <a:r>
              <a:rPr lang="en-US" smtClean="0">
                <a:solidFill>
                  <a:srgbClr val="0000FF"/>
                </a:solidFill>
              </a:rPr>
              <a:t> 	(a-b)-c</a:t>
            </a:r>
            <a:r>
              <a:rPr lang="en-US" smtClean="0"/>
              <a:t>, since subtraction is </a:t>
            </a:r>
            <a:r>
              <a:rPr lang="en-US" i="1" smtClean="0"/>
              <a:t>left-associative</a:t>
            </a:r>
          </a:p>
          <a:p>
            <a:pPr lvl="1" eaLnBrk="1" hangingPunct="1">
              <a:lnSpc>
                <a:spcPct val="95000"/>
              </a:lnSpc>
            </a:pPr>
            <a:r>
              <a:rPr lang="en-US" smtClean="0">
                <a:solidFill>
                  <a:srgbClr val="0000FF"/>
                </a:solidFill>
              </a:rPr>
              <a:t>a-(b-c)</a:t>
            </a:r>
            <a:r>
              <a:rPr lang="en-US" smtClean="0"/>
              <a:t> would be the meaning if subtraction was </a:t>
            </a:r>
            <a:r>
              <a:rPr lang="en-US" i="1" smtClean="0"/>
              <a:t>right-associative</a:t>
            </a:r>
          </a:p>
          <a:p>
            <a:pPr>
              <a:lnSpc>
                <a:spcPct val="95000"/>
              </a:lnSpc>
            </a:pPr>
            <a:r>
              <a:rPr lang="en-US" smtClean="0"/>
              <a:t>Two approaches to handle ambiguity:</a:t>
            </a:r>
          </a:p>
          <a:p>
            <a:pPr lvl="1">
              <a:lnSpc>
                <a:spcPct val="95000"/>
              </a:lnSpc>
            </a:pPr>
            <a:r>
              <a:rPr lang="en-US" smtClean="0"/>
              <a:t>Rewrite the grammar</a:t>
            </a:r>
          </a:p>
          <a:p>
            <a:pPr lvl="1">
              <a:lnSpc>
                <a:spcPct val="95000"/>
              </a:lnSpc>
            </a:pPr>
            <a:r>
              <a:rPr lang="en-US" smtClean="0"/>
              <a:t>Use special parsing rules, depending on the parsing method being used (covered in CMSC 430)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6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65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065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065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0659">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065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065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5" name="Footer Placeholder 3"/>
          <p:cNvSpPr>
            <a:spLocks noGrp="1"/>
          </p:cNvSpPr>
          <p:nvPr>
            <p:ph type="ftr" sz="quarter" idx="10"/>
          </p:nvPr>
        </p:nvSpPr>
        <p:spPr>
          <a:noFill/>
        </p:spPr>
        <p:txBody>
          <a:bodyPr/>
          <a:lstStyle/>
          <a:p>
            <a:r>
              <a:rPr lang="en-US" smtClean="0"/>
              <a:t>CMSC 330</a:t>
            </a:r>
          </a:p>
        </p:txBody>
      </p:sp>
      <p:sp>
        <p:nvSpPr>
          <p:cNvPr id="31746" name="Slide Number Placeholder 4"/>
          <p:cNvSpPr>
            <a:spLocks noGrp="1"/>
          </p:cNvSpPr>
          <p:nvPr>
            <p:ph type="sldNum" sz="quarter" idx="11"/>
          </p:nvPr>
        </p:nvSpPr>
        <p:spPr>
          <a:noFill/>
        </p:spPr>
        <p:txBody>
          <a:bodyPr/>
          <a:lstStyle/>
          <a:p>
            <a:fld id="{D726E9F1-9132-458C-B50E-3472DD3A635A}" type="slidenum">
              <a:rPr lang="en-US" smtClean="0"/>
              <a:pPr/>
              <a:t>9</a:t>
            </a:fld>
            <a:endParaRPr lang="en-US" smtClean="0"/>
          </a:p>
        </p:txBody>
      </p:sp>
      <p:sp>
        <p:nvSpPr>
          <p:cNvPr id="31747" name="Rectangle 2"/>
          <p:cNvSpPr>
            <a:spLocks noGrp="1" noChangeArrowheads="1"/>
          </p:cNvSpPr>
          <p:nvPr>
            <p:ph type="title"/>
          </p:nvPr>
        </p:nvSpPr>
        <p:spPr/>
        <p:txBody>
          <a:bodyPr/>
          <a:lstStyle/>
          <a:p>
            <a:pPr eaLnBrk="1" hangingPunct="1"/>
            <a:r>
              <a:rPr lang="en-US" smtClean="0"/>
              <a:t>Another Example:  If-Then-Else</a:t>
            </a:r>
          </a:p>
        </p:txBody>
      </p:sp>
      <p:sp>
        <p:nvSpPr>
          <p:cNvPr id="72707" name="Rectangle 3"/>
          <p:cNvSpPr>
            <a:spLocks noGrp="1" noChangeArrowheads="1"/>
          </p:cNvSpPr>
          <p:nvPr>
            <p:ph type="body" idx="1"/>
          </p:nvPr>
        </p:nvSpPr>
        <p:spPr/>
        <p:txBody>
          <a:bodyPr/>
          <a:lstStyle/>
          <a:p>
            <a:pPr eaLnBrk="1" hangingPunct="1">
              <a:buFontTx/>
              <a:buNone/>
            </a:pPr>
            <a:r>
              <a:rPr lang="en-US" sz="2400" smtClean="0">
                <a:solidFill>
                  <a:srgbClr val="0000FF"/>
                </a:solidFill>
              </a:rPr>
              <a:t>	&lt;stmt&gt; ::= &lt;assignment&gt; | &lt;if-stmt&gt; | ...</a:t>
            </a:r>
          </a:p>
          <a:p>
            <a:pPr eaLnBrk="1" hangingPunct="1">
              <a:buFontTx/>
              <a:buNone/>
            </a:pPr>
            <a:r>
              <a:rPr lang="en-US" sz="2400" smtClean="0">
                <a:solidFill>
                  <a:srgbClr val="0000FF"/>
                </a:solidFill>
              </a:rPr>
              <a:t>	&lt;if-stmt&gt; ::= if (&lt;expr&gt;) &lt;stmt&gt; |</a:t>
            </a:r>
          </a:p>
          <a:p>
            <a:pPr eaLnBrk="1" hangingPunct="1">
              <a:buFontTx/>
              <a:buNone/>
            </a:pPr>
            <a:r>
              <a:rPr lang="en-US" sz="2400" smtClean="0">
                <a:solidFill>
                  <a:srgbClr val="0000FF"/>
                </a:solidFill>
              </a:rPr>
              <a:t>	                    if (&lt;expr&gt;) &lt;stmt&gt; else &lt;stmt&gt;</a:t>
            </a:r>
            <a:endParaRPr lang="en-US" smtClean="0"/>
          </a:p>
          <a:p>
            <a:pPr lvl="1" eaLnBrk="1" hangingPunct="1">
              <a:spcAft>
                <a:spcPct val="50000"/>
              </a:spcAft>
            </a:pPr>
            <a:r>
              <a:rPr lang="en-US" smtClean="0"/>
              <a:t>(Here &lt;&gt;’s are used to denote nonterminals and ::= for productions)</a:t>
            </a:r>
          </a:p>
          <a:p>
            <a:pPr eaLnBrk="1" hangingPunct="1"/>
            <a:r>
              <a:rPr lang="en-US" smtClean="0"/>
              <a:t>Consider the following program fragment:</a:t>
            </a:r>
          </a:p>
          <a:p>
            <a:pPr lvl="1" eaLnBrk="1" hangingPunct="1">
              <a:lnSpc>
                <a:spcPct val="80000"/>
              </a:lnSpc>
              <a:buFontTx/>
              <a:buNone/>
            </a:pPr>
            <a:r>
              <a:rPr lang="en-US" smtClean="0">
                <a:solidFill>
                  <a:srgbClr val="0000FF"/>
                </a:solidFill>
              </a:rPr>
              <a:t>	if (x &gt; y)</a:t>
            </a:r>
          </a:p>
          <a:p>
            <a:pPr lvl="1" eaLnBrk="1" hangingPunct="1">
              <a:lnSpc>
                <a:spcPct val="80000"/>
              </a:lnSpc>
              <a:buFontTx/>
              <a:buNone/>
            </a:pPr>
            <a:r>
              <a:rPr lang="en-US" smtClean="0">
                <a:solidFill>
                  <a:srgbClr val="0000FF"/>
                </a:solidFill>
              </a:rPr>
              <a:t>	  if (x &lt; z)</a:t>
            </a:r>
          </a:p>
          <a:p>
            <a:pPr lvl="1" eaLnBrk="1" hangingPunct="1">
              <a:lnSpc>
                <a:spcPct val="80000"/>
              </a:lnSpc>
              <a:buFontTx/>
              <a:buNone/>
            </a:pPr>
            <a:r>
              <a:rPr lang="en-US" smtClean="0">
                <a:solidFill>
                  <a:srgbClr val="0000FF"/>
                </a:solidFill>
              </a:rPr>
              <a:t>	    a = 1;</a:t>
            </a:r>
          </a:p>
          <a:p>
            <a:pPr lvl="1" eaLnBrk="1" hangingPunct="1">
              <a:lnSpc>
                <a:spcPct val="80000"/>
              </a:lnSpc>
              <a:buFontTx/>
              <a:buNone/>
            </a:pPr>
            <a:r>
              <a:rPr lang="en-US" smtClean="0">
                <a:solidFill>
                  <a:srgbClr val="0000FF"/>
                </a:solidFill>
              </a:rPr>
              <a:t>	  else a = 2;</a:t>
            </a:r>
            <a:endParaRPr lang="en-US" smtClean="0"/>
          </a:p>
          <a:p>
            <a:pPr lvl="1" eaLnBrk="1" hangingPunct="1"/>
            <a:r>
              <a:rPr lang="en-US" smtClean="0"/>
              <a:t>Note: ignore spaces and newlines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70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270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2707">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2707">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27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a:cs typeface="ＭＳ Ｐゴシック"/>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12192</TotalTime>
  <Words>1124</Words>
  <Application>Microsoft Office PowerPoint</Application>
  <PresentationFormat>On-screen Show (4:3)</PresentationFormat>
  <Paragraphs>239</Paragraphs>
  <Slides>18</Slides>
  <Notes>18</Notes>
  <HiddenSlides>0</HiddenSlides>
  <MMClips>0</MMClips>
  <ScaleCrop>false</ScaleCrop>
  <HeadingPairs>
    <vt:vector size="6" baseType="variant">
      <vt:variant>
        <vt:lpstr>Fonts Used</vt:lpstr>
      </vt:variant>
      <vt:variant>
        <vt:i4>4</vt:i4>
      </vt:variant>
      <vt:variant>
        <vt:lpstr>Design Template</vt:lpstr>
      </vt:variant>
      <vt:variant>
        <vt:i4>2</vt:i4>
      </vt:variant>
      <vt:variant>
        <vt:lpstr>Slide Titles</vt:lpstr>
      </vt:variant>
      <vt:variant>
        <vt:i4>18</vt:i4>
      </vt:variant>
    </vt:vector>
  </HeadingPairs>
  <TitlesOfParts>
    <vt:vector size="24" baseType="lpstr">
      <vt:lpstr>Arial</vt:lpstr>
      <vt:lpstr>ＭＳ Ｐゴシック</vt:lpstr>
      <vt:lpstr>Arial Unicode MS</vt:lpstr>
      <vt:lpstr>ヒラギノ角ゴ Pro W3</vt:lpstr>
      <vt:lpstr>Blank Presentation</vt:lpstr>
      <vt:lpstr>Blank Presentation</vt:lpstr>
      <vt:lpstr>CMSC 330:  Organization of Programming Languages</vt:lpstr>
      <vt:lpstr>Tips for Designing Grammars (cont’d)</vt:lpstr>
      <vt:lpstr>Tips for Designing Grammars (cont’d)</vt:lpstr>
      <vt:lpstr>Tips for Designing Grammars (cont’d)</vt:lpstr>
      <vt:lpstr>Tips for Designing Grammars (cont’d)</vt:lpstr>
      <vt:lpstr>CFGs for Languages</vt:lpstr>
      <vt:lpstr>Example: a-b-c  (E → a | b | c | E+E | E-E | E*E | (E))</vt:lpstr>
      <vt:lpstr>The Issue:  Associativity</vt:lpstr>
      <vt:lpstr>Another Example:  If-Then-Else</vt:lpstr>
      <vt:lpstr>Parse Tree #1</vt:lpstr>
      <vt:lpstr>Parse Tree #2</vt:lpstr>
      <vt:lpstr>Fixing the Expression Grammar</vt:lpstr>
      <vt:lpstr>What if We Wanted Right-Associativity?</vt:lpstr>
      <vt:lpstr>Parse Tree Shape</vt:lpstr>
      <vt:lpstr>A Different Problem</vt:lpstr>
      <vt:lpstr>Final Expression Grammar</vt:lpstr>
      <vt:lpstr>Regular expressions and CFGs</vt:lpstr>
      <vt:lpstr>Context-free Grammars in Practice</vt:lpstr>
    </vt:vector>
  </TitlesOfParts>
  <Company>J F</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 F</dc:creator>
  <cp:lastModifiedBy>Larry Herman</cp:lastModifiedBy>
  <cp:revision>161</cp:revision>
  <dcterms:created xsi:type="dcterms:W3CDTF">2005-08-02T15:09:14Z</dcterms:created>
  <dcterms:modified xsi:type="dcterms:W3CDTF">2012-11-02T02:43:35Z</dcterms:modified>
</cp:coreProperties>
</file>