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62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800080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1958" autoAdjust="0"/>
  </p:normalViewPr>
  <p:slideViewPr>
    <p:cSldViewPr>
      <p:cViewPr varScale="1">
        <p:scale>
          <a:sx n="68" d="100"/>
          <a:sy n="68" d="100"/>
        </p:scale>
        <p:origin x="-20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94"/>
    </p:cViewPr>
  </p:sorterViewPr>
  <p:notesViewPr>
    <p:cSldViewPr>
      <p:cViewPr varScale="1">
        <p:scale>
          <a:sx n="59" d="100"/>
          <a:sy n="59" d="100"/>
        </p:scale>
        <p:origin x="-1478" y="-8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F68AF675-9F94-410F-8B0C-BE9BEE73819A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2FD28D3D-A973-4568-AE95-B1A053FDB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B676AE41-2BF4-4A84-BDE4-2995AC31091C}" type="datetimeFigureOut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FF6E2233-54A3-4709-B7D8-91446F4B5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788E6-AD02-422F-9D92-4D9B942C306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16" tIns="48308" rIns="96616" bIns="48308" anchor="b"/>
          <a:lstStyle/>
          <a:p>
            <a:pPr algn="r" defTabSz="966788" eaLnBrk="0" hangingPunct="0"/>
            <a:fld id="{21770187-2FFA-492C-BB92-5B27568F9000}" type="slidenum">
              <a:rPr lang="en-US" sz="1200"/>
              <a:pPr algn="r" defTabSz="966788" eaLnBrk="0" hangingPunct="0"/>
              <a:t>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0461D-592B-45B7-9405-47AC89B29A9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4E54D-301E-4B2B-8B33-D8D5FD77BEB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621E80-C6F4-40D2-8229-9115034F8D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B6C0C-CC4E-47FA-8443-469B861C7CA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algorithm descriptions, consider </a:t>
            </a:r>
            <a:r>
              <a:rPr lang="en-US" smtClean="0">
                <a:solidFill>
                  <a:srgbClr val="0000FF"/>
                </a:solidFill>
              </a:rPr>
              <a:t>parse_a</a:t>
            </a:r>
            <a:r>
              <a:rPr lang="en-US" smtClean="0"/>
              <a:t> and </a:t>
            </a:r>
            <a:r>
              <a:rPr lang="en-US" smtClean="0">
                <a:solidFill>
                  <a:srgbClr val="0000FF"/>
                </a:solidFill>
              </a:rPr>
              <a:t>parse_term(a)</a:t>
            </a:r>
            <a:r>
              <a:rPr lang="en-US" smtClean="0"/>
              <a:t> to be aliases for </a:t>
            </a:r>
            <a:r>
              <a:rPr lang="en-US" smtClean="0">
                <a:solidFill>
                  <a:srgbClr val="0000FF"/>
                </a:solidFill>
              </a:rPr>
              <a:t>match(a) (but don't think these are ever used anywhere….).</a:t>
            </a:r>
          </a:p>
          <a:p>
            <a:pPr eaLnBrk="1" hangingPunct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43700-60EC-40DE-87D3-176B833234E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12C2C-BDB7-4A0E-B094-653DADEF7AA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98EC6-0372-4264-933B-6C71D2C94DB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501DC-DBDE-4D68-B340-0206F00604C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5217D-7B9B-418B-82DC-1D147C1D6FD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A58DF-CA5E-4787-A531-C6FF261514E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9E64B-6438-4A12-AFC3-48B597893A0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14759-8A71-40CE-AA72-DF7DA203EAD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16681D-459F-4793-B7E8-8FAF74A4C07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EF54A-5599-4FF6-969F-243D276BE75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A7415-ABEF-449C-BBB4-1915EA6B52B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72F0E-20F5-477B-873C-90D3D09408D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C1044-5A9C-4562-ADB7-8452C09EB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1B1FB-0837-468B-B862-8628C6D4C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06D4F-97C5-435E-8E62-CE2E09EA9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83B34-CD3D-4361-8AE7-7C46A4EF9496}" type="datetime1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B8658101-371E-4526-9F93-DCA8C02AC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3680C-63AC-4C23-8C79-B860C7CD0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0D988-7303-49A2-822D-304E08E13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CD29E-ABAD-41D8-8489-031FAC0EB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3B8F1-C337-4444-92B0-282D62D7D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4B8EF-8CF0-4D42-ABEF-A02641802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B7CC9-5B6E-47C9-BE30-E2FC34C68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ED929-8148-4BEC-B012-7E3393071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00DB7-D4CC-4F27-8033-4F9B197E1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  <a:cs typeface="ＭＳ Ｐゴシック"/>
              </a:defRPr>
            </a:lvl1pPr>
          </a:lstStyle>
          <a:p>
            <a:pPr>
              <a:defRPr/>
            </a:pPr>
            <a:fld id="{85C60FA0-294A-4394-82B5-9B08ACD28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E5EC685E-DB2D-4C9F-8BD3-00080D6A7C57}" type="datetime1">
              <a:rPr lang="en-US"/>
              <a:pPr>
                <a:defRPr/>
              </a:pPr>
              <a:t>11/7/2012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ＭＳ Ｐゴシック"/>
                <a:cs typeface="+mn-cs"/>
              </a:defRPr>
            </a:lvl1pPr>
          </a:lstStyle>
          <a:p>
            <a:pPr>
              <a:defRPr/>
            </a:pPr>
            <a:fld id="{CFE6C543-B770-4E0D-A19A-A106FD54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CF888-9A19-4950-8564-98646756D7E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ea typeface="ＭＳ Ｐゴシック"/>
                <a:cs typeface="ＭＳ Ｐゴシック"/>
              </a:rPr>
              <a:t>CMSC 330:  Organization of Programming Languages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Parsing</a:t>
            </a:r>
          </a:p>
        </p:txBody>
      </p:sp>
      <p:sp>
        <p:nvSpPr>
          <p:cNvPr id="17412" name="Line 8"/>
          <p:cNvSpPr>
            <a:spLocks noChangeShapeType="1"/>
          </p:cNvSpPr>
          <p:nvPr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AD93B6-46CC-44DD-8927-C52EDFCF912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Sets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Definition: </a:t>
            </a:r>
            <a:r>
              <a:rPr lang="en-US" i="1" smtClean="0"/>
              <a:t>First</a:t>
            </a:r>
            <a:r>
              <a:rPr lang="en-US" smtClean="0"/>
              <a:t>(</a:t>
            </a:r>
            <a:r>
              <a:rPr lang="el-GR" smtClean="0"/>
              <a:t>γ</a:t>
            </a:r>
            <a:r>
              <a:rPr lang="en-US" smtClean="0"/>
              <a:t>), for any terminal or nonterminal </a:t>
            </a:r>
            <a:r>
              <a:rPr lang="el-GR" smtClean="0"/>
              <a:t>γ</a:t>
            </a:r>
            <a:r>
              <a:rPr lang="en-US" smtClean="0"/>
              <a:t>, is the set of initial terminals of all strings that </a:t>
            </a:r>
            <a:r>
              <a:rPr lang="el-GR" smtClean="0"/>
              <a:t>γ</a:t>
            </a:r>
            <a:r>
              <a:rPr lang="en-US" smtClean="0"/>
              <a:t> may expand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We’ll use this to decide what production to apply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the grammar </a:t>
            </a:r>
            <a:r>
              <a:rPr lang="en-US" smtClean="0">
                <a:solidFill>
                  <a:srgbClr val="0000FF"/>
                </a:solidFill>
              </a:rPr>
              <a:t>S → xyz | abc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First(xyz) = {x}, First(abc) = {a}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First(S) = First(xyz) U First(abc) = {x, a}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the grammar </a:t>
            </a:r>
            <a:r>
              <a:rPr lang="en-US" smtClean="0">
                <a:solidFill>
                  <a:srgbClr val="0000FF"/>
                </a:solidFill>
              </a:rPr>
              <a:t>S → A | B     A → x  | y      B → z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First(x) = {x}, First(y) = {y}, First(A) = {x, y}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First(z) = {z}, First(B) = {z}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First(S) = {x, y, z}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579B80-6AF0-4FE6-8BBB-6D44A33905F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First(</a:t>
            </a:r>
            <a:r>
              <a:rPr lang="el-GR" smtClean="0"/>
              <a:t>γ</a:t>
            </a:r>
            <a:r>
              <a:rPr lang="en-US" smtClean="0"/>
              <a:t>)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334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mtClean="0"/>
              <a:t>For a terminal 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First(a) = {a}</a:t>
            </a:r>
            <a:endParaRPr lang="en-US" smtClean="0"/>
          </a:p>
          <a:p>
            <a:pPr eaLnBrk="1" hangingPunct="1">
              <a:lnSpc>
                <a:spcPct val="95000"/>
              </a:lnSpc>
            </a:pPr>
            <a:r>
              <a:rPr lang="en-US" smtClean="0"/>
              <a:t>For a nonterminal </a:t>
            </a:r>
            <a:r>
              <a:rPr lang="en-US" smtClean="0">
                <a:solidFill>
                  <a:srgbClr val="0000FF"/>
                </a:solidFill>
              </a:rPr>
              <a:t>N</a:t>
            </a:r>
            <a:endParaRPr lang="en-US" smtClean="0"/>
          </a:p>
          <a:p>
            <a:pPr lvl="1" eaLnBrk="1" hangingPunct="1">
              <a:lnSpc>
                <a:spcPct val="95000"/>
              </a:lnSpc>
            </a:pPr>
            <a:r>
              <a:rPr lang="en-US" smtClean="0"/>
              <a:t>If </a:t>
            </a:r>
            <a:r>
              <a:rPr lang="en-US" smtClean="0">
                <a:solidFill>
                  <a:srgbClr val="0000FF"/>
                </a:solidFill>
              </a:rPr>
              <a:t>N → ε</a:t>
            </a:r>
            <a:r>
              <a:rPr lang="en-US" smtClean="0"/>
              <a:t>, then add </a:t>
            </a:r>
            <a:r>
              <a:rPr lang="en-US" smtClean="0">
                <a:solidFill>
                  <a:srgbClr val="0000FF"/>
                </a:solidFill>
              </a:rPr>
              <a:t>ε</a:t>
            </a:r>
            <a:r>
              <a:rPr lang="en-US" smtClean="0"/>
              <a:t> to </a:t>
            </a:r>
            <a:r>
              <a:rPr lang="en-US" smtClean="0">
                <a:solidFill>
                  <a:srgbClr val="0000FF"/>
                </a:solidFill>
              </a:rPr>
              <a:t>First(N) 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/>
              <a:t>If </a:t>
            </a:r>
            <a:r>
              <a:rPr lang="en-US" smtClean="0">
                <a:solidFill>
                  <a:srgbClr val="0000FF"/>
                </a:solidFill>
              </a:rPr>
              <a:t>N → 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 α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  <a:r>
              <a:rPr lang="en-US" smtClean="0">
                <a:solidFill>
                  <a:srgbClr val="0000FF"/>
                </a:solidFill>
              </a:rPr>
              <a:t> ... α</a:t>
            </a:r>
            <a:r>
              <a:rPr lang="en-US" baseline="-25000" smtClean="0">
                <a:solidFill>
                  <a:srgbClr val="0000FF"/>
                </a:solidFill>
              </a:rPr>
              <a:t>n</a:t>
            </a:r>
            <a:r>
              <a:rPr lang="en-US" smtClean="0"/>
              <a:t>, then (note the </a:t>
            </a:r>
            <a:r>
              <a:rPr lang="en-US" smtClean="0">
                <a:solidFill>
                  <a:srgbClr val="0000FF"/>
                </a:solidFill>
              </a:rPr>
              <a:t>α</a:t>
            </a:r>
            <a:r>
              <a:rPr lang="en-US" baseline="-25000" smtClean="0">
                <a:solidFill>
                  <a:srgbClr val="0000FF"/>
                </a:solidFill>
              </a:rPr>
              <a:t>i</a:t>
            </a:r>
            <a:r>
              <a:rPr lang="en-US" smtClean="0"/>
              <a:t> are all the symbols on the right side of one single production):</a:t>
            </a:r>
          </a:p>
          <a:p>
            <a:pPr lvl="2" eaLnBrk="1" hangingPunct="1">
              <a:lnSpc>
                <a:spcPct val="95000"/>
              </a:lnSpc>
            </a:pPr>
            <a:r>
              <a:rPr lang="en-US" smtClean="0"/>
              <a:t>Add </a:t>
            </a:r>
            <a:r>
              <a:rPr lang="en-US" smtClean="0">
                <a:solidFill>
                  <a:srgbClr val="0000FF"/>
                </a:solidFill>
              </a:rPr>
              <a:t>First(α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α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  <a:r>
              <a:rPr lang="en-US" smtClean="0">
                <a:solidFill>
                  <a:srgbClr val="0000FF"/>
                </a:solidFill>
              </a:rPr>
              <a:t> ... α</a:t>
            </a:r>
            <a:r>
              <a:rPr lang="en-US" baseline="-25000" smtClean="0">
                <a:solidFill>
                  <a:srgbClr val="0000FF"/>
                </a:solidFill>
              </a:rPr>
              <a:t>n</a:t>
            </a:r>
            <a:r>
              <a:rPr lang="en-US" smtClean="0">
                <a:solidFill>
                  <a:srgbClr val="0000FF"/>
                </a:solidFill>
              </a:rPr>
              <a:t>)</a:t>
            </a:r>
            <a:r>
              <a:rPr lang="en-US" smtClean="0"/>
              <a:t> to </a:t>
            </a:r>
            <a:r>
              <a:rPr lang="en-US" smtClean="0">
                <a:solidFill>
                  <a:srgbClr val="0000FF"/>
                </a:solidFill>
              </a:rPr>
              <a:t>First(N)</a:t>
            </a:r>
            <a:r>
              <a:rPr lang="en-US" smtClean="0"/>
              <a:t>, where </a:t>
            </a:r>
            <a:r>
              <a:rPr lang="en-US" smtClean="0">
                <a:solidFill>
                  <a:srgbClr val="0000FF"/>
                </a:solidFill>
              </a:rPr>
              <a:t>First(α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 α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  <a:r>
              <a:rPr lang="en-US" smtClean="0">
                <a:solidFill>
                  <a:srgbClr val="0000FF"/>
                </a:solidFill>
              </a:rPr>
              <a:t> ... α</a:t>
            </a:r>
            <a:r>
              <a:rPr lang="en-US" baseline="-25000" smtClean="0">
                <a:solidFill>
                  <a:srgbClr val="0000FF"/>
                </a:solidFill>
              </a:rPr>
              <a:t>n</a:t>
            </a:r>
            <a:r>
              <a:rPr lang="en-US" smtClean="0">
                <a:solidFill>
                  <a:srgbClr val="0000FF"/>
                </a:solidFill>
              </a:rPr>
              <a:t>)</a:t>
            </a:r>
            <a:r>
              <a:rPr lang="en-US" smtClean="0"/>
              <a:t> is defined as</a:t>
            </a:r>
          </a:p>
          <a:p>
            <a:pPr lvl="3" eaLnBrk="1" hangingPunct="1">
              <a:lnSpc>
                <a:spcPct val="95000"/>
              </a:lnSpc>
            </a:pPr>
            <a:r>
              <a:rPr lang="en-US" smtClean="0">
                <a:solidFill>
                  <a:srgbClr val="0000FF"/>
                </a:solidFill>
              </a:rPr>
              <a:t>First(α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)</a:t>
            </a:r>
            <a:r>
              <a:rPr lang="en-US" smtClean="0"/>
              <a:t> if </a:t>
            </a:r>
            <a:r>
              <a:rPr lang="en-US" smtClean="0">
                <a:solidFill>
                  <a:srgbClr val="0000FF"/>
                </a:solidFill>
              </a:rPr>
              <a:t>ε </a:t>
            </a:r>
            <a:r>
              <a:rPr lang="en-US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 </a:t>
            </a:r>
            <a:r>
              <a:rPr lang="en-US" smtClean="0">
                <a:solidFill>
                  <a:srgbClr val="0000FF"/>
                </a:solidFill>
              </a:rPr>
              <a:t>First(α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)</a:t>
            </a:r>
            <a:endParaRPr lang="en-US" smtClean="0">
              <a:sym typeface="Symbol" pitchFamily="18" charset="2"/>
            </a:endParaRPr>
          </a:p>
          <a:p>
            <a:pPr lvl="3" eaLnBrk="1" hangingPunct="1">
              <a:lnSpc>
                <a:spcPct val="95000"/>
              </a:lnSpc>
            </a:pPr>
            <a:r>
              <a:rPr lang="en-US" smtClean="0"/>
              <a:t>Otherwise (</a:t>
            </a:r>
            <a:r>
              <a:rPr lang="en-US" smtClean="0">
                <a:solidFill>
                  <a:srgbClr val="0000FF"/>
                </a:solidFill>
              </a:rPr>
              <a:t>First(α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)</a:t>
            </a:r>
            <a:r>
              <a:rPr lang="en-US" smtClean="0">
                <a:solidFill>
                  <a:srgbClr val="0000FF"/>
                </a:solidFill>
              </a:rPr>
              <a:t> – ε) </a:t>
            </a:r>
            <a:r>
              <a:rPr lang="en-US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⋃</a:t>
            </a:r>
            <a:r>
              <a:rPr lang="en-US" smtClean="0">
                <a:solidFill>
                  <a:srgbClr val="0000FF"/>
                </a:solidFill>
              </a:rPr>
              <a:t> First(α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  <a:r>
              <a:rPr lang="en-US" smtClean="0">
                <a:solidFill>
                  <a:srgbClr val="0000FF"/>
                </a:solidFill>
              </a:rPr>
              <a:t> ... α</a:t>
            </a:r>
            <a:r>
              <a:rPr lang="en-US" baseline="-25000" smtClean="0">
                <a:solidFill>
                  <a:srgbClr val="0000FF"/>
                </a:solidFill>
              </a:rPr>
              <a:t>n</a:t>
            </a:r>
            <a:r>
              <a:rPr lang="en-US" smtClean="0">
                <a:solidFill>
                  <a:srgbClr val="0000FF"/>
                </a:solidFill>
              </a:rPr>
              <a:t>)</a:t>
            </a:r>
          </a:p>
          <a:p>
            <a:pPr lvl="2" eaLnBrk="1" hangingPunct="1">
              <a:lnSpc>
                <a:spcPct val="95000"/>
              </a:lnSpc>
            </a:pPr>
            <a:r>
              <a:rPr lang="en-US" smtClean="0"/>
              <a:t>If </a:t>
            </a:r>
            <a:r>
              <a:rPr lang="en-US" smtClean="0">
                <a:solidFill>
                  <a:srgbClr val="0000FF"/>
                </a:solidFill>
              </a:rPr>
              <a:t>ε </a:t>
            </a:r>
            <a:r>
              <a:rPr lang="en-US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 </a:t>
            </a:r>
            <a:r>
              <a:rPr lang="en-US" smtClean="0">
                <a:solidFill>
                  <a:srgbClr val="0000FF"/>
                </a:solidFill>
              </a:rPr>
              <a:t>First(α</a:t>
            </a:r>
            <a:r>
              <a:rPr lang="en-US" baseline="-25000" smtClean="0">
                <a:solidFill>
                  <a:srgbClr val="0000FF"/>
                </a:solidFill>
              </a:rPr>
              <a:t>i</a:t>
            </a:r>
            <a:r>
              <a:rPr lang="en-US" smtClean="0">
                <a:solidFill>
                  <a:srgbClr val="0000FF"/>
                </a:solidFill>
              </a:rPr>
              <a:t>)</a:t>
            </a:r>
            <a:r>
              <a:rPr lang="en-US" smtClean="0"/>
              <a:t> for all </a:t>
            </a:r>
            <a:r>
              <a:rPr lang="en-US" smtClean="0">
                <a:solidFill>
                  <a:srgbClr val="0000FF"/>
                </a:solidFill>
              </a:rPr>
              <a:t>i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1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 i  k</a:t>
            </a:r>
            <a:r>
              <a:rPr lang="en-US" smtClean="0">
                <a:sym typeface="Symbol" pitchFamily="18" charset="2"/>
              </a:rPr>
              <a:t>, then add </a:t>
            </a:r>
            <a:r>
              <a:rPr lang="en-US" smtClean="0">
                <a:solidFill>
                  <a:srgbClr val="0000FF"/>
                </a:solidFill>
              </a:rPr>
              <a:t>ε</a:t>
            </a:r>
            <a:r>
              <a:rPr lang="en-US" smtClean="0"/>
              <a:t> to </a:t>
            </a:r>
            <a:r>
              <a:rPr lang="en-US" smtClean="0">
                <a:solidFill>
                  <a:srgbClr val="0000FF"/>
                </a:solidFill>
              </a:rPr>
              <a:t>First(N)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45A5B0-F092-4CE6-B6A9-A86FA11AC0B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First() Examples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690563" y="1371600"/>
            <a:ext cx="3159125" cy="52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/>
              <a:t>E → id = n | {L}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/>
              <a:t>L → E ; L | ε</a:t>
            </a:r>
          </a:p>
          <a:p>
            <a:pPr eaLnBrk="0" hangingPunct="0">
              <a:lnSpc>
                <a:spcPct val="110000"/>
              </a:lnSpc>
            </a:pPr>
            <a:endParaRPr lang="en-US" sz="2800"/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First(id) = {id}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First("=") = {"="}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First(n) = {n}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First("{")= {"{"}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First("}")= {"}"}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First(";")= {";"}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First(E) = {id, "{" 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First(L) = {id, "{", ε}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724400" y="1368425"/>
            <a:ext cx="3352800" cy="52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/>
              <a:t>E → id = n | {L} | ε 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/>
              <a:t>L → E ; L</a:t>
            </a:r>
          </a:p>
          <a:p>
            <a:pPr eaLnBrk="0" hangingPunct="0">
              <a:lnSpc>
                <a:spcPct val="110000"/>
              </a:lnSpc>
            </a:pPr>
            <a:endParaRPr lang="en-US" sz="2800">
              <a:solidFill>
                <a:srgbClr val="0000FF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First(id) = {id}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First("=") = {"="}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First(n) = {n}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First("{")= {"{"}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First("}")= {"}"}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First(";")= {";"}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First(E) = {id, "{", ε}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>
                <a:solidFill>
                  <a:srgbClr val="0000FF"/>
                </a:solidFill>
              </a:rPr>
              <a:t>First(L) = {id, "{", </a:t>
            </a:r>
            <a:r>
              <a:rPr lang="en-US" sz="2800">
                <a:solidFill>
                  <a:srgbClr val="FF0000"/>
                </a:solidFill>
              </a:rPr>
              <a:t>";"</a:t>
            </a:r>
            <a:r>
              <a:rPr lang="en-US" sz="280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4267200" y="1447800"/>
            <a:ext cx="0" cy="51054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B98A7-9885-439D-A8EF-AA3D14D034E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685800"/>
          </a:xfrm>
        </p:spPr>
        <p:txBody>
          <a:bodyPr/>
          <a:lstStyle/>
          <a:p>
            <a:pPr eaLnBrk="1" hangingPunct="1"/>
            <a:r>
              <a:rPr lang="en-US" smtClean="0"/>
              <a:t>Recursive Descent Parser Implementation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876800"/>
          </a:xfrm>
        </p:spPr>
        <p:txBody>
          <a:bodyPr/>
          <a:lstStyle/>
          <a:p>
            <a:pPr eaLnBrk="1" hangingPunct="1"/>
            <a:r>
              <a:rPr lang="en-US" smtClean="0"/>
              <a:t>For terminals, create a function </a:t>
            </a:r>
            <a:r>
              <a:rPr lang="en-US" smtClean="0">
                <a:solidFill>
                  <a:srgbClr val="0000FF"/>
                </a:solidFill>
              </a:rPr>
              <a:t>match(a)</a:t>
            </a:r>
            <a:endParaRPr lang="en-US" smtClean="0"/>
          </a:p>
          <a:p>
            <a:pPr lvl="1" eaLnBrk="1" hangingPunct="1"/>
            <a:r>
              <a:rPr lang="en-US" smtClean="0"/>
              <a:t>If the lookahead is 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 smtClean="0"/>
              <a:t> it consumes the lookahead by advancing the lookahead to the next token, and returns</a:t>
            </a:r>
          </a:p>
          <a:p>
            <a:pPr lvl="1" eaLnBrk="1" hangingPunct="1"/>
            <a:r>
              <a:rPr lang="en-US" smtClean="0"/>
              <a:t>Otherwise fails with a parse error if lookahead is not </a:t>
            </a:r>
            <a:r>
              <a:rPr lang="en-US" smtClean="0">
                <a:solidFill>
                  <a:srgbClr val="0000FF"/>
                </a:solidFill>
              </a:rPr>
              <a:t>a</a:t>
            </a:r>
          </a:p>
          <a:p>
            <a:pPr eaLnBrk="1" hangingPunct="1"/>
            <a:r>
              <a:rPr lang="en-US" smtClean="0"/>
              <a:t>For each nonterminal </a:t>
            </a:r>
            <a:r>
              <a:rPr lang="en-US" smtClean="0">
                <a:solidFill>
                  <a:srgbClr val="0000FF"/>
                </a:solidFill>
              </a:rPr>
              <a:t>N</a:t>
            </a:r>
            <a:r>
              <a:rPr lang="en-US" smtClean="0"/>
              <a:t>, create a function </a:t>
            </a:r>
            <a:r>
              <a:rPr lang="en-US" smtClean="0">
                <a:solidFill>
                  <a:srgbClr val="0000FF"/>
                </a:solidFill>
              </a:rPr>
              <a:t>parse_N</a:t>
            </a:r>
            <a:endParaRPr lang="en-US" smtClean="0"/>
          </a:p>
          <a:p>
            <a:pPr lvl="1" eaLnBrk="1" hangingPunct="1"/>
            <a:r>
              <a:rPr lang="en-US" smtClean="0"/>
              <a:t>Called when we’re trying to parse a part of the input which corresponds to (or can be derived from) </a:t>
            </a:r>
            <a:r>
              <a:rPr lang="en-US" smtClean="0">
                <a:solidFill>
                  <a:srgbClr val="0000FF"/>
                </a:solidFill>
              </a:rPr>
              <a:t>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parse_S</a:t>
            </a:r>
            <a:r>
              <a:rPr lang="en-US" smtClean="0"/>
              <a:t> for the start symbol </a:t>
            </a:r>
            <a:r>
              <a:rPr lang="en-US" smtClean="0">
                <a:solidFill>
                  <a:srgbClr val="0000FF"/>
                </a:solidFill>
              </a:rPr>
              <a:t>S</a:t>
            </a:r>
            <a:r>
              <a:rPr lang="en-US" smtClean="0"/>
              <a:t> begins the parse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A07F33-C32F-4CCC-AE66-EE1DD8373BF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Parser Implementation (cont.)</a:t>
            </a:r>
            <a:endParaRPr lang="en-US" sz="3200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/>
          <a:lstStyle/>
          <a:p>
            <a:pPr eaLnBrk="1" hangingPunct="1"/>
            <a:r>
              <a:rPr lang="en-US" smtClean="0"/>
              <a:t>The body of </a:t>
            </a:r>
            <a:r>
              <a:rPr lang="en-US" smtClean="0">
                <a:solidFill>
                  <a:srgbClr val="0000FF"/>
                </a:solidFill>
              </a:rPr>
              <a:t>parse_N</a:t>
            </a:r>
            <a:r>
              <a:rPr lang="en-US" smtClean="0"/>
              <a:t> for a nonterminal </a:t>
            </a:r>
            <a:r>
              <a:rPr lang="en-US" smtClean="0">
                <a:solidFill>
                  <a:srgbClr val="0000FF"/>
                </a:solidFill>
              </a:rPr>
              <a:t>N</a:t>
            </a:r>
            <a:r>
              <a:rPr lang="en-US" smtClean="0"/>
              <a:t> does the following:</a:t>
            </a:r>
          </a:p>
          <a:p>
            <a:pPr lvl="1" eaLnBrk="1" hangingPunct="1"/>
            <a:r>
              <a:rPr lang="en-US" smtClean="0"/>
              <a:t>Let </a:t>
            </a:r>
            <a:r>
              <a:rPr lang="en-US" smtClean="0">
                <a:solidFill>
                  <a:srgbClr val="0000FF"/>
                </a:solidFill>
              </a:rPr>
              <a:t>N → β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| ... | β</a:t>
            </a:r>
            <a:r>
              <a:rPr lang="en-US" baseline="-25000" smtClean="0">
                <a:solidFill>
                  <a:srgbClr val="0000FF"/>
                </a:solidFill>
              </a:rPr>
              <a:t>k</a:t>
            </a:r>
            <a:r>
              <a:rPr lang="en-US" smtClean="0"/>
              <a:t> be the productions of </a:t>
            </a:r>
            <a:r>
              <a:rPr lang="en-US" smtClean="0">
                <a:solidFill>
                  <a:srgbClr val="0000FF"/>
                </a:solidFill>
              </a:rPr>
              <a:t>N</a:t>
            </a:r>
          </a:p>
          <a:p>
            <a:pPr lvl="2" eaLnBrk="1" hangingPunct="1"/>
            <a:r>
              <a:rPr lang="en-US" smtClean="0"/>
              <a:t>Here </a:t>
            </a:r>
            <a:r>
              <a:rPr lang="en-US" smtClean="0">
                <a:solidFill>
                  <a:srgbClr val="0000FF"/>
                </a:solidFill>
              </a:rPr>
              <a:t>β</a:t>
            </a:r>
            <a:r>
              <a:rPr lang="en-US" baseline="-25000" smtClean="0">
                <a:solidFill>
                  <a:srgbClr val="0000FF"/>
                </a:solidFill>
              </a:rPr>
              <a:t>i </a:t>
            </a:r>
            <a:r>
              <a:rPr lang="en-US" smtClean="0"/>
              <a:t>is the entire right side of a production- a sequence of terminals and nonterminals</a:t>
            </a:r>
          </a:p>
          <a:p>
            <a:pPr lvl="1" eaLnBrk="1" hangingPunct="1"/>
            <a:r>
              <a:rPr lang="en-US" smtClean="0"/>
              <a:t>Pick the production </a:t>
            </a:r>
            <a:r>
              <a:rPr lang="en-US" smtClean="0">
                <a:solidFill>
                  <a:srgbClr val="0000FF"/>
                </a:solidFill>
              </a:rPr>
              <a:t>N → β</a:t>
            </a:r>
            <a:r>
              <a:rPr lang="en-US" baseline="-25000" smtClean="0">
                <a:solidFill>
                  <a:srgbClr val="0000FF"/>
                </a:solidFill>
              </a:rPr>
              <a:t>i </a:t>
            </a:r>
            <a:r>
              <a:rPr lang="en-US" smtClean="0"/>
              <a:t>such that the lookahead is in </a:t>
            </a:r>
            <a:r>
              <a:rPr lang="en-US" smtClean="0">
                <a:solidFill>
                  <a:srgbClr val="0000FF"/>
                </a:solidFill>
              </a:rPr>
              <a:t>First(β</a:t>
            </a:r>
            <a:r>
              <a:rPr lang="en-US" baseline="-25000" smtClean="0">
                <a:solidFill>
                  <a:srgbClr val="0000FF"/>
                </a:solidFill>
              </a:rPr>
              <a:t>i</a:t>
            </a:r>
            <a:r>
              <a:rPr lang="en-US" smtClean="0">
                <a:solidFill>
                  <a:srgbClr val="0000FF"/>
                </a:solidFill>
              </a:rPr>
              <a:t>)</a:t>
            </a:r>
          </a:p>
          <a:p>
            <a:pPr lvl="2" eaLnBrk="1" hangingPunct="1"/>
            <a:r>
              <a:rPr lang="en-US" smtClean="0"/>
              <a:t>It must be that </a:t>
            </a:r>
            <a:r>
              <a:rPr lang="en-US" smtClean="0">
                <a:solidFill>
                  <a:srgbClr val="0000FF"/>
                </a:solidFill>
              </a:rPr>
              <a:t>First(β</a:t>
            </a:r>
            <a:r>
              <a:rPr lang="en-US" baseline="-25000" smtClean="0">
                <a:solidFill>
                  <a:srgbClr val="0000FF"/>
                </a:solidFill>
              </a:rPr>
              <a:t>i</a:t>
            </a:r>
            <a:r>
              <a:rPr lang="en-US" smtClean="0">
                <a:solidFill>
                  <a:srgbClr val="0000FF"/>
                </a:solidFill>
              </a:rPr>
              <a:t>) ∩ First(β</a:t>
            </a:r>
            <a:r>
              <a:rPr lang="en-US" baseline="-25000" smtClean="0">
                <a:solidFill>
                  <a:srgbClr val="0000FF"/>
                </a:solidFill>
              </a:rPr>
              <a:t>j</a:t>
            </a:r>
            <a:r>
              <a:rPr lang="en-US" smtClean="0">
                <a:solidFill>
                  <a:srgbClr val="0000FF"/>
                </a:solidFill>
              </a:rPr>
              <a:t>) = </a:t>
            </a:r>
            <a:r>
              <a:rPr lang="en-US" smtClean="0">
                <a:solidFill>
                  <a:srgbClr val="0000FF"/>
                </a:solidFill>
                <a:latin typeface="ヒラギノ角ゴ Pro W3"/>
              </a:rPr>
              <a:t>∅</a:t>
            </a:r>
            <a:r>
              <a:rPr lang="en-US" smtClean="0">
                <a:solidFill>
                  <a:srgbClr val="0000FF"/>
                </a:solidFill>
              </a:rPr>
              <a:t>  </a:t>
            </a:r>
            <a:r>
              <a:rPr lang="en-US" smtClean="0"/>
              <a:t>for</a:t>
            </a:r>
            <a:r>
              <a:rPr lang="en-US" smtClean="0">
                <a:solidFill>
                  <a:srgbClr val="0000FF"/>
                </a:solidFill>
              </a:rPr>
              <a:t> i ≠ j</a:t>
            </a:r>
          </a:p>
          <a:p>
            <a:pPr lvl="2" eaLnBrk="1" hangingPunct="1"/>
            <a:r>
              <a:rPr lang="en-US" smtClean="0"/>
              <a:t>If there is no such production, but </a:t>
            </a:r>
            <a:r>
              <a:rPr lang="en-US" smtClean="0">
                <a:solidFill>
                  <a:srgbClr val="0000FF"/>
                </a:solidFill>
              </a:rPr>
              <a:t>N → ε</a:t>
            </a:r>
            <a:r>
              <a:rPr lang="en-US" smtClean="0"/>
              <a:t> then return</a:t>
            </a:r>
          </a:p>
          <a:p>
            <a:pPr lvl="2" eaLnBrk="1" hangingPunct="1"/>
            <a:r>
              <a:rPr lang="en-US" smtClean="0"/>
              <a:t>Otherwise fail with a parse error</a:t>
            </a:r>
          </a:p>
          <a:p>
            <a:pPr lvl="1" eaLnBrk="1" hangingPunct="1"/>
            <a:r>
              <a:rPr lang="en-US" smtClean="0"/>
              <a:t>Suppose </a:t>
            </a:r>
            <a:r>
              <a:rPr lang="en-US" smtClean="0">
                <a:solidFill>
                  <a:srgbClr val="0000FF"/>
                </a:solidFill>
              </a:rPr>
              <a:t>β</a:t>
            </a:r>
            <a:r>
              <a:rPr lang="en-US" baseline="-25000" smtClean="0">
                <a:solidFill>
                  <a:srgbClr val="0000FF"/>
                </a:solidFill>
              </a:rPr>
              <a:t>i</a:t>
            </a:r>
            <a:r>
              <a:rPr lang="en-US" smtClean="0">
                <a:solidFill>
                  <a:srgbClr val="0000FF"/>
                </a:solidFill>
              </a:rPr>
              <a:t> = 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 α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  <a:r>
              <a:rPr lang="en-US" smtClean="0">
                <a:solidFill>
                  <a:srgbClr val="0000FF"/>
                </a:solidFill>
              </a:rPr>
              <a:t> ... α</a:t>
            </a:r>
            <a:r>
              <a:rPr lang="en-US" baseline="-25000" smtClean="0">
                <a:solidFill>
                  <a:srgbClr val="0000FF"/>
                </a:solidFill>
              </a:rPr>
              <a:t>n</a:t>
            </a:r>
            <a:r>
              <a:rPr lang="en-US" smtClean="0"/>
              <a:t>.  Then call </a:t>
            </a:r>
            <a:r>
              <a:rPr lang="en-US" smtClean="0">
                <a:solidFill>
                  <a:srgbClr val="0000FF"/>
                </a:solidFill>
              </a:rPr>
              <a:t>parse_α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()</a:t>
            </a:r>
            <a:r>
              <a:rPr lang="en-US" smtClean="0"/>
              <a:t>; ... ; </a:t>
            </a:r>
            <a:r>
              <a:rPr lang="en-US" smtClean="0">
                <a:solidFill>
                  <a:srgbClr val="0000FF"/>
                </a:solidFill>
              </a:rPr>
              <a:t>parse_α</a:t>
            </a:r>
            <a:r>
              <a:rPr lang="en-US" baseline="-25000" smtClean="0">
                <a:solidFill>
                  <a:srgbClr val="0000FF"/>
                </a:solidFill>
              </a:rPr>
              <a:t>n</a:t>
            </a:r>
            <a:r>
              <a:rPr lang="en-US" smtClean="0">
                <a:solidFill>
                  <a:srgbClr val="0000FF"/>
                </a:solidFill>
              </a:rPr>
              <a:t>()</a:t>
            </a:r>
            <a:r>
              <a:rPr lang="en-US" smtClean="0"/>
              <a:t> to match the expected right-hand side, and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43236F-246C-47CF-884E-5BA4BA708AE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Parser Implementation (cont.)</a:t>
            </a:r>
            <a:endParaRPr lang="en-US" sz="32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/>
          <a:lstStyle/>
          <a:p>
            <a:pPr eaLnBrk="1" hangingPunct="1"/>
            <a:r>
              <a:rPr lang="en-US" smtClean="0"/>
              <a:t>The parse is built on procedure calls</a:t>
            </a:r>
          </a:p>
          <a:p>
            <a:pPr eaLnBrk="1" hangingPunct="1"/>
            <a:r>
              <a:rPr lang="en-US" smtClean="0"/>
              <a:t>Procedures may be (mutually) recursive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609FC0-E176-4843-8D82-B8F804A78CE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Descent Parser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grammar </a:t>
            </a:r>
            <a:r>
              <a:rPr lang="en-US" smtClean="0">
                <a:solidFill>
                  <a:srgbClr val="0000FF"/>
                </a:solidFill>
              </a:rPr>
              <a:t>S → xyz | abc</a:t>
            </a:r>
          </a:p>
          <a:p>
            <a:pPr lvl="1" eaLnBrk="1" hangingPunct="1">
              <a:buFontTx/>
              <a:buNone/>
            </a:pPr>
            <a:r>
              <a:rPr lang="en-US" smtClean="0"/>
              <a:t>  First(xyz) = {x}, First(abc) = {a}</a:t>
            </a:r>
          </a:p>
          <a:p>
            <a:pPr eaLnBrk="1" hangingPunct="1"/>
            <a:r>
              <a:rPr lang="en-US" smtClean="0"/>
              <a:t>Parser: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parse_S() {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  if (lookahead == “x”) {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     match(“x”); match(“y”); match(“z”);</a:t>
            </a:r>
            <a:r>
              <a:rPr lang="en-US" smtClean="0"/>
              <a:t>	</a:t>
            </a:r>
            <a:r>
              <a:rPr lang="en-US" smtClean="0">
                <a:solidFill>
                  <a:srgbClr val="0000FF"/>
                </a:solidFill>
              </a:rPr>
              <a:t>// S → xyz</a:t>
            </a: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   </a:t>
            </a:r>
            <a:r>
              <a:rPr lang="en-US" sz="2000" smtClean="0"/>
              <a:t>} else if (lookahead == “a”) {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     match(“a”); match(“b”); match(“c”)</a:t>
            </a:r>
            <a:r>
              <a:rPr lang="en-US" smtClean="0"/>
              <a:t>; 	</a:t>
            </a:r>
            <a:r>
              <a:rPr lang="en-US" smtClean="0">
                <a:solidFill>
                  <a:srgbClr val="0000FF"/>
                </a:solidFill>
              </a:rPr>
              <a:t>// S → abc</a:t>
            </a: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   </a:t>
            </a:r>
            <a:r>
              <a:rPr lang="en-US" sz="2000" smtClean="0"/>
              <a:t>} else error();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DF40F4-B15F-455C-99DE-ADD3EF65A16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Descent Parser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181600"/>
          </a:xfrm>
        </p:spPr>
        <p:txBody>
          <a:bodyPr/>
          <a:lstStyle/>
          <a:p>
            <a:pPr eaLnBrk="1" hangingPunct="1"/>
            <a:r>
              <a:rPr lang="en-US" smtClean="0"/>
              <a:t>Given grammar </a:t>
            </a:r>
            <a:r>
              <a:rPr lang="en-US" smtClean="0">
                <a:solidFill>
                  <a:srgbClr val="0000FF"/>
                </a:solidFill>
              </a:rPr>
              <a:t>S → A | B     A → x  | y     B → z</a:t>
            </a:r>
          </a:p>
          <a:p>
            <a:pPr lvl="1" eaLnBrk="1" hangingPunct="1"/>
            <a:r>
              <a:rPr lang="en-US" smtClean="0"/>
              <a:t>First(A) = {x, y}, First(B) = {z}</a:t>
            </a:r>
          </a:p>
          <a:p>
            <a:pPr eaLnBrk="1" hangingPunct="1"/>
            <a:r>
              <a:rPr lang="en-US" smtClean="0"/>
              <a:t>Parser: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parse_S()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if (lookahead == “x”) ||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lookahead == “y”)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parse_A();</a:t>
            </a:r>
            <a:r>
              <a:rPr lang="en-US" smtClean="0"/>
              <a:t>    </a:t>
            </a:r>
            <a:r>
              <a:rPr lang="en-US" smtClean="0">
                <a:solidFill>
                  <a:srgbClr val="0000FF"/>
                </a:solidFill>
              </a:rPr>
              <a:t>// S → A</a:t>
            </a:r>
            <a:endParaRPr 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</a:t>
            </a:r>
            <a:r>
              <a:rPr lang="en-US" sz="2000" smtClean="0"/>
              <a:t>else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if (lookahead == “z”)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   parse_B();</a:t>
            </a:r>
            <a:r>
              <a:rPr lang="en-US" smtClean="0"/>
              <a:t>  </a:t>
            </a:r>
            <a:r>
              <a:rPr lang="en-US" smtClean="0">
                <a:solidFill>
                  <a:srgbClr val="0000FF"/>
                </a:solidFill>
              </a:rPr>
              <a:t>// S → B</a:t>
            </a:r>
            <a:endParaRPr 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   </a:t>
            </a:r>
            <a:r>
              <a:rPr lang="en-US" sz="2000" smtClean="0"/>
              <a:t>else error();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876800" y="2438400"/>
            <a:ext cx="396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parse_A()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if (lookahead == “x”)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match(“x”); 	   </a:t>
            </a:r>
            <a:r>
              <a:rPr lang="en-US" sz="2000">
                <a:solidFill>
                  <a:srgbClr val="0000FF"/>
                </a:solidFill>
              </a:rPr>
              <a:t>// A → x</a:t>
            </a: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else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if (lookahead == “y”)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   match(“y”);   </a:t>
            </a:r>
            <a:r>
              <a:rPr lang="en-US" sz="2000">
                <a:solidFill>
                  <a:srgbClr val="0000FF"/>
                </a:solidFill>
              </a:rPr>
              <a:t>// A → y</a:t>
            </a: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else error();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parse_B()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if (lookahead == “z”)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match(“z”); 	   </a:t>
            </a:r>
            <a:r>
              <a:rPr lang="en-US" sz="2000">
                <a:solidFill>
                  <a:srgbClr val="0000FF"/>
                </a:solidFill>
              </a:rPr>
              <a:t>// B → z</a:t>
            </a: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else error();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981E6-3081-4939-82F0-388CC297BF4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of Compilation</a:t>
            </a:r>
          </a:p>
        </p:txBody>
      </p:sp>
      <p:pic>
        <p:nvPicPr>
          <p:cNvPr id="19459" name="Picture 3" descr="intr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05000"/>
            <a:ext cx="8077200" cy="322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6CB32E-F5FE-4BF0-A076-A0B1155F869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76800"/>
          </a:xfrm>
        </p:spPr>
        <p:txBody>
          <a:bodyPr/>
          <a:lstStyle/>
          <a:p>
            <a:pPr eaLnBrk="1" hangingPunct="1"/>
            <a:r>
              <a:rPr lang="en-US" smtClean="0"/>
              <a:t>There are many efficient techniques for parsing, i.e., turning strings into parse trees</a:t>
            </a:r>
          </a:p>
          <a:p>
            <a:pPr lvl="1" eaLnBrk="1" hangingPunct="1"/>
            <a:r>
              <a:rPr lang="en-US" smtClean="0"/>
              <a:t>Examples:</a:t>
            </a:r>
          </a:p>
          <a:p>
            <a:pPr lvl="2" eaLnBrk="1" hangingPunct="1"/>
            <a:r>
              <a:rPr lang="en-US" smtClean="0"/>
              <a:t> LL(k), SLR(k), LR(k), LALR(k)…</a:t>
            </a:r>
          </a:p>
          <a:p>
            <a:pPr lvl="2" eaLnBrk="1" hangingPunct="1"/>
            <a:r>
              <a:rPr lang="en-US" smtClean="0"/>
              <a:t>Take CMSC 430 for more details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One simple technique is recursive descent parsing</a:t>
            </a:r>
          </a:p>
          <a:p>
            <a:pPr lvl="1" eaLnBrk="1" hangingPunct="1"/>
            <a:r>
              <a:rPr lang="en-US" smtClean="0"/>
              <a:t>This is a “top-down” parsing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7855A7-3816-4CAB-872F-1DDD9872819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Descent Parsing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Goal: determine if we can produce the string to be parsed from the grammar's start symbol</a:t>
            </a:r>
          </a:p>
          <a:p>
            <a:pPr eaLnBrk="1" hangingPunct="1"/>
            <a:r>
              <a:rPr lang="en-US" smtClean="0"/>
              <a:t>Approach: recursively replace nonterminals with right-hand sides of their productions</a:t>
            </a:r>
          </a:p>
          <a:p>
            <a:pPr eaLnBrk="1" hangingPunct="1"/>
            <a:r>
              <a:rPr lang="en-US" smtClean="0"/>
              <a:t>At each step, we'll keep track of two facts:</a:t>
            </a:r>
          </a:p>
          <a:p>
            <a:pPr lvl="1" eaLnBrk="1" hangingPunct="1"/>
            <a:r>
              <a:rPr lang="en-US" smtClean="0"/>
              <a:t>What tree node are we trying to match?</a:t>
            </a:r>
          </a:p>
          <a:p>
            <a:pPr lvl="1" eaLnBrk="1" hangingPunct="1"/>
            <a:r>
              <a:rPr lang="en-US" smtClean="0"/>
              <a:t>What is the </a:t>
            </a:r>
            <a:r>
              <a:rPr lang="en-US" i="1" smtClean="0"/>
              <a:t>lookahead</a:t>
            </a:r>
            <a:r>
              <a:rPr lang="en-US" smtClean="0"/>
              <a:t> (the next token of the input string)?  </a:t>
            </a:r>
            <a:endParaRPr lang="en-US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smtClean="0"/>
              <a:t>The lookahead helps guide the selection of the production used to replace a nonterminal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0447AE-A149-49F8-B7AB-C81E72F7AF7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Descent Parsing (cont.)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 each step there are three possible cases:</a:t>
            </a:r>
          </a:p>
          <a:p>
            <a:pPr lvl="1" eaLnBrk="1" hangingPunct="1"/>
            <a:r>
              <a:rPr lang="en-US" smtClean="0"/>
              <a:t>If we’re trying to match a terminal, and the lookahead is that token, then succeed, advance the lookahead, and continue</a:t>
            </a:r>
          </a:p>
          <a:p>
            <a:pPr lvl="1" eaLnBrk="1" hangingPunct="1"/>
            <a:r>
              <a:rPr lang="en-US" smtClean="0"/>
              <a:t>If we’re trying to match a nonterminal, pick which production to apply based on the lookahead</a:t>
            </a:r>
          </a:p>
          <a:p>
            <a:pPr lvl="1" eaLnBrk="1" hangingPunct="1"/>
            <a:r>
              <a:rPr lang="en-US" smtClean="0"/>
              <a:t>Otherwise fail with a parsing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90211C-3AAE-4DFC-9A4C-9F7A3AC567B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Parsing Example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E → id = n | {L}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L → E ; L | ε</a:t>
            </a:r>
          </a:p>
          <a:p>
            <a:pPr lvl="1" eaLnBrk="1" hangingPunct="1"/>
            <a:r>
              <a:rPr lang="en-US" smtClean="0"/>
              <a:t>Here </a:t>
            </a:r>
            <a:r>
              <a:rPr lang="en-US" smtClean="0">
                <a:solidFill>
                  <a:srgbClr val="0000FF"/>
                </a:solidFill>
              </a:rPr>
              <a:t>n</a:t>
            </a:r>
            <a:r>
              <a:rPr lang="en-US" smtClean="0"/>
              <a:t> is an integer and </a:t>
            </a:r>
            <a:r>
              <a:rPr lang="en-US" smtClean="0">
                <a:solidFill>
                  <a:srgbClr val="0000FF"/>
                </a:solidFill>
              </a:rPr>
              <a:t>id</a:t>
            </a:r>
            <a:r>
              <a:rPr lang="en-US" smtClean="0"/>
              <a:t> is an identifier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One input might be </a:t>
            </a:r>
            <a:r>
              <a:rPr lang="en-US" smtClean="0">
                <a:solidFill>
                  <a:srgbClr val="0000FF"/>
                </a:solidFill>
              </a:rPr>
              <a:t>{x = 3; {y = 4;};}</a:t>
            </a:r>
          </a:p>
          <a:p>
            <a:pPr lvl="1" eaLnBrk="1" hangingPunct="1"/>
            <a:r>
              <a:rPr lang="en-US" smtClean="0"/>
              <a:t>This would get turned into a list of tokens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{</a:t>
            </a:r>
            <a:r>
              <a:rPr lang="en-US" smtClean="0"/>
              <a:t>  </a:t>
            </a:r>
            <a:r>
              <a:rPr lang="en-US" smtClean="0">
                <a:solidFill>
                  <a:srgbClr val="0000FF"/>
                </a:solidFill>
              </a:rPr>
              <a:t>x</a:t>
            </a:r>
            <a:r>
              <a:rPr lang="en-US" smtClean="0"/>
              <a:t>   </a:t>
            </a:r>
            <a:r>
              <a:rPr lang="en-US" smtClean="0">
                <a:solidFill>
                  <a:srgbClr val="0000FF"/>
                </a:solidFill>
              </a:rPr>
              <a:t>=</a:t>
            </a:r>
            <a:r>
              <a:rPr lang="en-US" smtClean="0"/>
              <a:t>   </a:t>
            </a:r>
            <a:r>
              <a:rPr lang="en-US" smtClean="0">
                <a:solidFill>
                  <a:srgbClr val="0000FF"/>
                </a:solidFill>
              </a:rPr>
              <a:t>3</a:t>
            </a:r>
            <a:r>
              <a:rPr lang="en-US" smtClean="0"/>
              <a:t>   </a:t>
            </a:r>
            <a:r>
              <a:rPr lang="en-US" smtClean="0">
                <a:solidFill>
                  <a:srgbClr val="0000FF"/>
                </a:solidFill>
              </a:rPr>
              <a:t>;</a:t>
            </a:r>
            <a:r>
              <a:rPr lang="en-US" smtClean="0"/>
              <a:t>   </a:t>
            </a:r>
            <a:r>
              <a:rPr lang="en-US" smtClean="0">
                <a:solidFill>
                  <a:srgbClr val="0000FF"/>
                </a:solidFill>
              </a:rPr>
              <a:t>{</a:t>
            </a:r>
            <a:r>
              <a:rPr lang="en-US" smtClean="0"/>
              <a:t>  </a:t>
            </a:r>
            <a:r>
              <a:rPr lang="en-US" smtClean="0">
                <a:solidFill>
                  <a:srgbClr val="0000FF"/>
                </a:solidFill>
              </a:rPr>
              <a:t>y</a:t>
            </a:r>
            <a:r>
              <a:rPr lang="en-US" smtClean="0"/>
              <a:t>   </a:t>
            </a:r>
            <a:r>
              <a:rPr lang="en-US" smtClean="0">
                <a:solidFill>
                  <a:srgbClr val="0000FF"/>
                </a:solidFill>
              </a:rPr>
              <a:t>=</a:t>
            </a:r>
            <a:r>
              <a:rPr lang="en-US" smtClean="0"/>
              <a:t>   </a:t>
            </a:r>
            <a:r>
              <a:rPr lang="en-US" smtClean="0">
                <a:solidFill>
                  <a:srgbClr val="0000FF"/>
                </a:solidFill>
              </a:rPr>
              <a:t>4</a:t>
            </a:r>
            <a:r>
              <a:rPr lang="en-US" smtClean="0"/>
              <a:t>   </a:t>
            </a:r>
            <a:r>
              <a:rPr lang="en-US" smtClean="0">
                <a:solidFill>
                  <a:srgbClr val="0000FF"/>
                </a:solidFill>
              </a:rPr>
              <a:t>;</a:t>
            </a:r>
            <a:r>
              <a:rPr lang="en-US" smtClean="0"/>
              <a:t>  }   </a:t>
            </a:r>
            <a:r>
              <a:rPr lang="en-US" smtClean="0">
                <a:solidFill>
                  <a:srgbClr val="0000FF"/>
                </a:solidFill>
              </a:rPr>
              <a:t>; </a:t>
            </a:r>
            <a:r>
              <a:rPr lang="en-US" smtClean="0"/>
              <a:t> }</a:t>
            </a:r>
          </a:p>
          <a:p>
            <a:pPr lvl="1" eaLnBrk="1" hangingPunct="1"/>
            <a:r>
              <a:rPr lang="en-US" smtClean="0"/>
              <a:t>And we want to turn it into a parse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B685EF-1D76-4D36-9EC1-5FC71B6CD50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Parsing Example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E → id = n | {L}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L → E ; L | ε</a:t>
            </a:r>
          </a:p>
          <a:p>
            <a:pPr eaLnBrk="1" hangingPunct="1">
              <a:buFontTx/>
              <a:buNone/>
            </a:pPr>
            <a:endParaRPr lang="en-US" sz="240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{x = 3 ; {y = 4 ;} ;}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105400" y="1295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47244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{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56388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}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4876800" y="2438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5257800" y="2438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;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5562600" y="24384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4267200" y="3124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x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4648200" y="3124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=</a:t>
            </a: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51054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3</a:t>
            </a:r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5638800" y="31242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6096000" y="31242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;</a:t>
            </a:r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64770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</a:t>
            </a:r>
          </a:p>
        </p:txBody>
      </p: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5334000" y="3733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{</a:t>
            </a:r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5715000" y="3733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6248400" y="3733800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}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5791200" y="4343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;</a:t>
            </a: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6324600" y="44196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4724400" y="5029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y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5181600" y="5029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=</a:t>
            </a:r>
          </a:p>
        </p:txBody>
      </p:sp>
      <p:sp>
        <p:nvSpPr>
          <p:cNvPr id="140313" name="Text Box 25"/>
          <p:cNvSpPr txBox="1">
            <a:spLocks noChangeArrowheads="1"/>
          </p:cNvSpPr>
          <p:nvPr/>
        </p:nvSpPr>
        <p:spPr bwMode="auto">
          <a:xfrm>
            <a:off x="5638800" y="5029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4</a:t>
            </a:r>
          </a:p>
        </p:txBody>
      </p:sp>
      <p:sp>
        <p:nvSpPr>
          <p:cNvPr id="140314" name="Text Box 26"/>
          <p:cNvSpPr txBox="1">
            <a:spLocks noChangeArrowheads="1"/>
          </p:cNvSpPr>
          <p:nvPr/>
        </p:nvSpPr>
        <p:spPr bwMode="auto">
          <a:xfrm>
            <a:off x="6705600" y="50292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ε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6934200" y="37338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ε</a:t>
            </a:r>
          </a:p>
        </p:txBody>
      </p:sp>
      <p:sp>
        <p:nvSpPr>
          <p:cNvPr id="140316" name="Line 28"/>
          <p:cNvSpPr>
            <a:spLocks noChangeShapeType="1"/>
          </p:cNvSpPr>
          <p:nvPr/>
        </p:nvSpPr>
        <p:spPr bwMode="auto">
          <a:xfrm flipH="1">
            <a:off x="4953000" y="1600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17" name="Line 29"/>
          <p:cNvSpPr>
            <a:spLocks noChangeShapeType="1"/>
          </p:cNvSpPr>
          <p:nvPr/>
        </p:nvSpPr>
        <p:spPr bwMode="auto">
          <a:xfrm flipH="1" flipV="1">
            <a:off x="5257800" y="1600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18" name="Line 30"/>
          <p:cNvSpPr>
            <a:spLocks noChangeShapeType="1"/>
          </p:cNvSpPr>
          <p:nvPr/>
        </p:nvSpPr>
        <p:spPr bwMode="auto">
          <a:xfrm flipH="1" flipV="1">
            <a:off x="5257800" y="16002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19" name="Line 31"/>
          <p:cNvSpPr>
            <a:spLocks noChangeShapeType="1"/>
          </p:cNvSpPr>
          <p:nvPr/>
        </p:nvSpPr>
        <p:spPr bwMode="auto">
          <a:xfrm flipV="1">
            <a:off x="5181600" y="2209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20" name="Line 32"/>
          <p:cNvSpPr>
            <a:spLocks noChangeShapeType="1"/>
          </p:cNvSpPr>
          <p:nvPr/>
        </p:nvSpPr>
        <p:spPr bwMode="auto">
          <a:xfrm flipH="1" flipV="1">
            <a:off x="5334000" y="22098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21" name="Line 33"/>
          <p:cNvSpPr>
            <a:spLocks noChangeShapeType="1"/>
          </p:cNvSpPr>
          <p:nvPr/>
        </p:nvSpPr>
        <p:spPr bwMode="auto">
          <a:xfrm flipH="1" flipV="1">
            <a:off x="5334000" y="22098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22" name="Line 34"/>
          <p:cNvSpPr>
            <a:spLocks noChangeShapeType="1"/>
          </p:cNvSpPr>
          <p:nvPr/>
        </p:nvSpPr>
        <p:spPr bwMode="auto">
          <a:xfrm flipV="1">
            <a:off x="4495800" y="28194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23" name="Line 35"/>
          <p:cNvSpPr>
            <a:spLocks noChangeShapeType="1"/>
          </p:cNvSpPr>
          <p:nvPr/>
        </p:nvSpPr>
        <p:spPr bwMode="auto">
          <a:xfrm flipV="1">
            <a:off x="48768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24" name="Line 36"/>
          <p:cNvSpPr>
            <a:spLocks noChangeShapeType="1"/>
          </p:cNvSpPr>
          <p:nvPr/>
        </p:nvSpPr>
        <p:spPr bwMode="auto">
          <a:xfrm flipH="1" flipV="1">
            <a:off x="4953000" y="2819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25" name="Line 37"/>
          <p:cNvSpPr>
            <a:spLocks noChangeShapeType="1"/>
          </p:cNvSpPr>
          <p:nvPr/>
        </p:nvSpPr>
        <p:spPr bwMode="auto">
          <a:xfrm flipH="1" flipV="1">
            <a:off x="57150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26" name="Line 38"/>
          <p:cNvSpPr>
            <a:spLocks noChangeShapeType="1"/>
          </p:cNvSpPr>
          <p:nvPr/>
        </p:nvSpPr>
        <p:spPr bwMode="auto">
          <a:xfrm flipH="1" flipV="1">
            <a:off x="5715000" y="2819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27" name="Line 39"/>
          <p:cNvSpPr>
            <a:spLocks noChangeShapeType="1"/>
          </p:cNvSpPr>
          <p:nvPr/>
        </p:nvSpPr>
        <p:spPr bwMode="auto">
          <a:xfrm flipH="1" flipV="1">
            <a:off x="5715000" y="28194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28" name="Line 40"/>
          <p:cNvSpPr>
            <a:spLocks noChangeShapeType="1"/>
          </p:cNvSpPr>
          <p:nvPr/>
        </p:nvSpPr>
        <p:spPr bwMode="auto">
          <a:xfrm flipV="1">
            <a:off x="5562600" y="35052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29" name="Line 41"/>
          <p:cNvSpPr>
            <a:spLocks noChangeShapeType="1"/>
          </p:cNvSpPr>
          <p:nvPr/>
        </p:nvSpPr>
        <p:spPr bwMode="auto">
          <a:xfrm flipH="1" flipV="1">
            <a:off x="5791200" y="3505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30" name="Line 42"/>
          <p:cNvSpPr>
            <a:spLocks noChangeShapeType="1"/>
          </p:cNvSpPr>
          <p:nvPr/>
        </p:nvSpPr>
        <p:spPr bwMode="auto">
          <a:xfrm flipH="1" flipV="1">
            <a:off x="5791200" y="35052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31" name="Line 43"/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32" name="Line 44"/>
          <p:cNvSpPr>
            <a:spLocks noChangeShapeType="1"/>
          </p:cNvSpPr>
          <p:nvPr/>
        </p:nvSpPr>
        <p:spPr bwMode="auto">
          <a:xfrm flipV="1">
            <a:off x="5410200" y="41148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33" name="Line 45"/>
          <p:cNvSpPr>
            <a:spLocks noChangeShapeType="1"/>
          </p:cNvSpPr>
          <p:nvPr/>
        </p:nvSpPr>
        <p:spPr bwMode="auto">
          <a:xfrm flipH="1" flipV="1">
            <a:off x="5791200" y="41148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34" name="Line 46"/>
          <p:cNvSpPr>
            <a:spLocks noChangeShapeType="1"/>
          </p:cNvSpPr>
          <p:nvPr/>
        </p:nvSpPr>
        <p:spPr bwMode="auto">
          <a:xfrm flipH="1" flipV="1">
            <a:off x="5791200" y="41148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35" name="Line 47"/>
          <p:cNvSpPr>
            <a:spLocks noChangeShapeType="1"/>
          </p:cNvSpPr>
          <p:nvPr/>
        </p:nvSpPr>
        <p:spPr bwMode="auto">
          <a:xfrm flipV="1">
            <a:off x="4953000" y="4724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36" name="Line 48"/>
          <p:cNvSpPr>
            <a:spLocks noChangeShapeType="1"/>
          </p:cNvSpPr>
          <p:nvPr/>
        </p:nvSpPr>
        <p:spPr bwMode="auto">
          <a:xfrm flipV="1">
            <a:off x="5334000" y="4724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37" name="Line 49"/>
          <p:cNvSpPr>
            <a:spLocks noChangeShapeType="1"/>
          </p:cNvSpPr>
          <p:nvPr/>
        </p:nvSpPr>
        <p:spPr bwMode="auto">
          <a:xfrm flipH="1" flipV="1">
            <a:off x="5410200" y="4724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38" name="Line 50"/>
          <p:cNvSpPr>
            <a:spLocks noChangeShapeType="1"/>
          </p:cNvSpPr>
          <p:nvPr/>
        </p:nvSpPr>
        <p:spPr bwMode="auto">
          <a:xfrm flipH="1" flipV="1">
            <a:off x="6553200" y="4800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365125" y="3829050"/>
            <a:ext cx="13557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lookahead</a:t>
            </a:r>
          </a:p>
        </p:txBody>
      </p:sp>
      <p:sp>
        <p:nvSpPr>
          <p:cNvPr id="140340" name="Line 52"/>
          <p:cNvSpPr>
            <a:spLocks noChangeShapeType="1"/>
          </p:cNvSpPr>
          <p:nvPr/>
        </p:nvSpPr>
        <p:spPr bwMode="auto">
          <a:xfrm flipV="1">
            <a:off x="609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41" name="Line 53"/>
          <p:cNvSpPr>
            <a:spLocks noChangeShapeType="1"/>
          </p:cNvSpPr>
          <p:nvPr/>
        </p:nvSpPr>
        <p:spPr bwMode="auto">
          <a:xfrm flipV="1">
            <a:off x="79375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42" name="Line 54"/>
          <p:cNvSpPr>
            <a:spLocks noChangeShapeType="1"/>
          </p:cNvSpPr>
          <p:nvPr/>
        </p:nvSpPr>
        <p:spPr bwMode="auto">
          <a:xfrm flipV="1">
            <a:off x="10668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43" name="Line 55"/>
          <p:cNvSpPr>
            <a:spLocks noChangeShapeType="1"/>
          </p:cNvSpPr>
          <p:nvPr/>
        </p:nvSpPr>
        <p:spPr bwMode="auto">
          <a:xfrm flipV="1">
            <a:off x="1295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44" name="Line 56"/>
          <p:cNvSpPr>
            <a:spLocks noChangeShapeType="1"/>
          </p:cNvSpPr>
          <p:nvPr/>
        </p:nvSpPr>
        <p:spPr bwMode="auto">
          <a:xfrm flipV="1">
            <a:off x="1524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45" name="Line 57"/>
          <p:cNvSpPr>
            <a:spLocks noChangeShapeType="1"/>
          </p:cNvSpPr>
          <p:nvPr/>
        </p:nvSpPr>
        <p:spPr bwMode="auto">
          <a:xfrm flipV="1">
            <a:off x="1676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46" name="Line 58"/>
          <p:cNvSpPr>
            <a:spLocks noChangeShapeType="1"/>
          </p:cNvSpPr>
          <p:nvPr/>
        </p:nvSpPr>
        <p:spPr bwMode="auto">
          <a:xfrm flipV="1">
            <a:off x="1905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47" name="Line 59"/>
          <p:cNvSpPr>
            <a:spLocks noChangeShapeType="1"/>
          </p:cNvSpPr>
          <p:nvPr/>
        </p:nvSpPr>
        <p:spPr bwMode="auto">
          <a:xfrm flipV="1">
            <a:off x="2133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48" name="Line 60"/>
          <p:cNvSpPr>
            <a:spLocks noChangeShapeType="1"/>
          </p:cNvSpPr>
          <p:nvPr/>
        </p:nvSpPr>
        <p:spPr bwMode="auto">
          <a:xfrm flipV="1">
            <a:off x="2438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49" name="Line 61"/>
          <p:cNvSpPr>
            <a:spLocks noChangeShapeType="1"/>
          </p:cNvSpPr>
          <p:nvPr/>
        </p:nvSpPr>
        <p:spPr bwMode="auto">
          <a:xfrm flipV="1">
            <a:off x="2667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50" name="Line 62"/>
          <p:cNvSpPr>
            <a:spLocks noChangeShapeType="1"/>
          </p:cNvSpPr>
          <p:nvPr/>
        </p:nvSpPr>
        <p:spPr bwMode="auto">
          <a:xfrm flipV="1">
            <a:off x="2819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51" name="Line 63"/>
          <p:cNvSpPr>
            <a:spLocks noChangeShapeType="1"/>
          </p:cNvSpPr>
          <p:nvPr/>
        </p:nvSpPr>
        <p:spPr bwMode="auto">
          <a:xfrm flipV="1">
            <a:off x="2979738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52" name="Line 64"/>
          <p:cNvSpPr>
            <a:spLocks noChangeShapeType="1"/>
          </p:cNvSpPr>
          <p:nvPr/>
        </p:nvSpPr>
        <p:spPr bwMode="auto">
          <a:xfrm flipV="1">
            <a:off x="3200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53" name="Line 65"/>
          <p:cNvSpPr>
            <a:spLocks noChangeShapeType="1"/>
          </p:cNvSpPr>
          <p:nvPr/>
        </p:nvSpPr>
        <p:spPr bwMode="auto">
          <a:xfrm flipV="1">
            <a:off x="3429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500" fill="hold"/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500" fill="hold"/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1000" fill="hold"/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5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  <p:bldP spid="140292" grpId="1"/>
      <p:bldP spid="140292" grpId="2"/>
      <p:bldP spid="140293" grpId="0"/>
      <p:bldP spid="140293" grpId="1"/>
      <p:bldP spid="140293" grpId="2"/>
      <p:bldP spid="140294" grpId="0"/>
      <p:bldP spid="140294" grpId="1"/>
      <p:bldP spid="140294" grpId="2"/>
      <p:bldP spid="140295" grpId="0"/>
      <p:bldP spid="140295" grpId="1"/>
      <p:bldP spid="140295" grpId="2"/>
      <p:bldP spid="140296" grpId="0"/>
      <p:bldP spid="140296" grpId="1"/>
      <p:bldP spid="140296" grpId="2"/>
      <p:bldP spid="140297" grpId="0"/>
      <p:bldP spid="140297" grpId="1"/>
      <p:bldP spid="140297" grpId="2"/>
      <p:bldP spid="140298" grpId="0"/>
      <p:bldP spid="140298" grpId="1"/>
      <p:bldP spid="140298" grpId="2"/>
      <p:bldP spid="140299" grpId="0"/>
      <p:bldP spid="140299" grpId="1"/>
      <p:bldP spid="140299" grpId="2"/>
      <p:bldP spid="140300" grpId="0"/>
      <p:bldP spid="140300" grpId="1"/>
      <p:bldP spid="140300" grpId="2"/>
      <p:bldP spid="140301" grpId="0"/>
      <p:bldP spid="140301" grpId="1"/>
      <p:bldP spid="140301" grpId="2"/>
      <p:bldP spid="140302" grpId="0"/>
      <p:bldP spid="140302" grpId="1"/>
      <p:bldP spid="140302" grpId="2"/>
      <p:bldP spid="140303" grpId="0"/>
      <p:bldP spid="140303" grpId="1"/>
      <p:bldP spid="140303" grpId="2"/>
      <p:bldP spid="140304" grpId="0"/>
      <p:bldP spid="140304" grpId="1"/>
      <p:bldP spid="140304" grpId="2"/>
      <p:bldP spid="140305" grpId="0"/>
      <p:bldP spid="140305" grpId="1"/>
      <p:bldP spid="140305" grpId="2"/>
      <p:bldP spid="140306" grpId="0"/>
      <p:bldP spid="140306" grpId="1"/>
      <p:bldP spid="140306" grpId="2"/>
      <p:bldP spid="140307" grpId="0"/>
      <p:bldP spid="140307" grpId="1"/>
      <p:bldP spid="140307" grpId="2"/>
      <p:bldP spid="140308" grpId="0"/>
      <p:bldP spid="140308" grpId="1"/>
      <p:bldP spid="140308" grpId="2"/>
      <p:bldP spid="140309" grpId="0"/>
      <p:bldP spid="140309" grpId="1"/>
      <p:bldP spid="140309" grpId="2"/>
      <p:bldP spid="140310" grpId="0"/>
      <p:bldP spid="140310" grpId="1"/>
      <p:bldP spid="140310" grpId="2"/>
      <p:bldP spid="140311" grpId="0"/>
      <p:bldP spid="140311" grpId="1"/>
      <p:bldP spid="140311" grpId="2"/>
      <p:bldP spid="140312" grpId="0"/>
      <p:bldP spid="140312" grpId="1"/>
      <p:bldP spid="140312" grpId="2"/>
      <p:bldP spid="140313" grpId="0"/>
      <p:bldP spid="140313" grpId="1"/>
      <p:bldP spid="140313" grpId="2"/>
      <p:bldP spid="140314" grpId="0"/>
      <p:bldP spid="140314" grpId="1"/>
      <p:bldP spid="140314" grpId="2"/>
      <p:bldP spid="140315" grpId="0"/>
      <p:bldP spid="140315" grpId="1"/>
      <p:bldP spid="140315" grpId="2"/>
      <p:bldP spid="140316" grpId="0" animBg="1"/>
      <p:bldP spid="140317" grpId="0" animBg="1"/>
      <p:bldP spid="140318" grpId="0" animBg="1"/>
      <p:bldP spid="140319" grpId="0" animBg="1"/>
      <p:bldP spid="140320" grpId="0" animBg="1"/>
      <p:bldP spid="140321" grpId="0" animBg="1"/>
      <p:bldP spid="140322" grpId="0" animBg="1"/>
      <p:bldP spid="140323" grpId="0" animBg="1"/>
      <p:bldP spid="140324" grpId="0" animBg="1"/>
      <p:bldP spid="140325" grpId="0" animBg="1"/>
      <p:bldP spid="140326" grpId="0" animBg="1"/>
      <p:bldP spid="140327" grpId="0" animBg="1"/>
      <p:bldP spid="140328" grpId="0" animBg="1"/>
      <p:bldP spid="140329" grpId="0" animBg="1"/>
      <p:bldP spid="140330" grpId="0" animBg="1"/>
      <p:bldP spid="140331" grpId="0" animBg="1"/>
      <p:bldP spid="140332" grpId="0" animBg="1"/>
      <p:bldP spid="140333" grpId="0" animBg="1"/>
      <p:bldP spid="140334" grpId="0" animBg="1"/>
      <p:bldP spid="140335" grpId="0" animBg="1"/>
      <p:bldP spid="140336" grpId="0" animBg="1"/>
      <p:bldP spid="140337" grpId="0" animBg="1"/>
      <p:bldP spid="140338" grpId="0" animBg="1"/>
      <p:bldP spid="140339" grpId="0"/>
      <p:bldP spid="140340" grpId="0" animBg="1"/>
      <p:bldP spid="140340" grpId="1" animBg="1"/>
      <p:bldP spid="140341" grpId="0" animBg="1"/>
      <p:bldP spid="140341" grpId="1" animBg="1"/>
      <p:bldP spid="140342" grpId="0" animBg="1"/>
      <p:bldP spid="140342" grpId="1" animBg="1"/>
      <p:bldP spid="140343" grpId="0" animBg="1"/>
      <p:bldP spid="140343" grpId="1" animBg="1"/>
      <p:bldP spid="140344" grpId="0" animBg="1"/>
      <p:bldP spid="140344" grpId="1" animBg="1"/>
      <p:bldP spid="140345" grpId="0" animBg="1"/>
      <p:bldP spid="140345" grpId="1" animBg="1"/>
      <p:bldP spid="140346" grpId="0" animBg="1"/>
      <p:bldP spid="140346" grpId="1" animBg="1"/>
      <p:bldP spid="140347" grpId="0" animBg="1"/>
      <p:bldP spid="140347" grpId="1" animBg="1"/>
      <p:bldP spid="140348" grpId="0" animBg="1"/>
      <p:bldP spid="140348" grpId="1" animBg="1"/>
      <p:bldP spid="140349" grpId="0" animBg="1"/>
      <p:bldP spid="140349" grpId="1" animBg="1"/>
      <p:bldP spid="140350" grpId="0" animBg="1"/>
      <p:bldP spid="140350" grpId="1" animBg="1"/>
      <p:bldP spid="140351" grpId="0" animBg="1"/>
      <p:bldP spid="140351" grpId="1" animBg="1"/>
      <p:bldP spid="140352" grpId="0" animBg="1"/>
      <p:bldP spid="140352" grpId="1" animBg="1"/>
      <p:bldP spid="1403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BB6425-5063-41A3-8F9E-8F29FE49A4F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Descent Parsing (cont.)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The key step is choosing which production should be selected</a:t>
            </a:r>
          </a:p>
          <a:p>
            <a:pPr eaLnBrk="1" hangingPunct="1"/>
            <a:r>
              <a:rPr lang="en-US" smtClean="0"/>
              <a:t>Two approaches are:</a:t>
            </a:r>
          </a:p>
          <a:p>
            <a:pPr lvl="1" eaLnBrk="1" hangingPunct="1"/>
            <a:r>
              <a:rPr lang="en-US" smtClean="0"/>
              <a:t>Backtracking:</a:t>
            </a:r>
          </a:p>
          <a:p>
            <a:pPr lvl="2" eaLnBrk="1" hangingPunct="1"/>
            <a:r>
              <a:rPr lang="en-US" smtClean="0"/>
              <a:t>Choose some production</a:t>
            </a:r>
          </a:p>
          <a:p>
            <a:pPr lvl="2" eaLnBrk="1" hangingPunct="1"/>
            <a:r>
              <a:rPr lang="en-US" smtClean="0"/>
              <a:t>If it fails, try a different production</a:t>
            </a:r>
          </a:p>
          <a:p>
            <a:pPr lvl="2" eaLnBrk="1" hangingPunct="1"/>
            <a:r>
              <a:rPr lang="en-US" smtClean="0"/>
              <a:t>The parse fails if all choices fail</a:t>
            </a:r>
          </a:p>
          <a:p>
            <a:pPr lvl="1" eaLnBrk="1" hangingPunct="1"/>
            <a:r>
              <a:rPr lang="en-US" smtClean="0"/>
              <a:t>Predictive parsing:</a:t>
            </a:r>
          </a:p>
          <a:p>
            <a:pPr lvl="2" eaLnBrk="1" hangingPunct="1"/>
            <a:r>
              <a:rPr lang="en-US" smtClean="0"/>
              <a:t>Analyze the grammar to find FIRST sets for productions</a:t>
            </a:r>
          </a:p>
          <a:p>
            <a:pPr lvl="2" eaLnBrk="1" hangingPunct="1"/>
            <a:r>
              <a:rPr lang="en-US" smtClean="0"/>
              <a:t>Compare with lookahead to decide which production to select</a:t>
            </a:r>
          </a:p>
          <a:p>
            <a:pPr lvl="2" eaLnBrk="1" hangingPunct="1"/>
            <a:r>
              <a:rPr lang="en-US" smtClean="0"/>
              <a:t>The parse fails if the lookahead does not match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EE3309-F2AC-4795-9821-27F477D9194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Sets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smtClean="0"/>
              <a:t>Motivating example:</a:t>
            </a:r>
          </a:p>
          <a:p>
            <a:pPr lvl="1" eaLnBrk="1" hangingPunct="1"/>
            <a:r>
              <a:rPr lang="en-US" smtClean="0"/>
              <a:t>The lookahead is </a:t>
            </a:r>
            <a:r>
              <a:rPr lang="en-US" smtClean="0">
                <a:solidFill>
                  <a:srgbClr val="0000FF"/>
                </a:solidFill>
              </a:rPr>
              <a:t>x</a:t>
            </a:r>
          </a:p>
          <a:p>
            <a:pPr lvl="1" eaLnBrk="1" hangingPunct="1"/>
            <a:r>
              <a:rPr lang="en-US" smtClean="0"/>
              <a:t>Given the grammar </a:t>
            </a:r>
            <a:r>
              <a:rPr lang="en-US" smtClean="0">
                <a:solidFill>
                  <a:srgbClr val="0000FF"/>
                </a:solidFill>
              </a:rPr>
              <a:t>S → xyz | abc</a:t>
            </a:r>
          </a:p>
          <a:p>
            <a:pPr lvl="2" eaLnBrk="1" hangingPunct="1"/>
            <a:r>
              <a:rPr lang="en-US" smtClean="0"/>
              <a:t>Select S → xyz since 1st terminal in RHS matches x</a:t>
            </a:r>
          </a:p>
          <a:p>
            <a:pPr lvl="1" eaLnBrk="1" hangingPunct="1"/>
            <a:r>
              <a:rPr lang="en-US" smtClean="0"/>
              <a:t>Given the grammar </a:t>
            </a:r>
            <a:r>
              <a:rPr lang="en-US" smtClean="0">
                <a:solidFill>
                  <a:srgbClr val="0000FF"/>
                </a:solidFill>
              </a:rPr>
              <a:t>S → A | B     A → x  | y      B → z</a:t>
            </a:r>
          </a:p>
          <a:p>
            <a:pPr lvl="2" eaLnBrk="1" hangingPunct="1"/>
            <a:r>
              <a:rPr lang="en-US" smtClean="0"/>
              <a:t>Select S → A, since A can derive string beginning with x</a:t>
            </a:r>
          </a:p>
          <a:p>
            <a:pPr eaLnBrk="1" hangingPunct="1"/>
            <a:r>
              <a:rPr lang="en-US" smtClean="0"/>
              <a:t>In general:</a:t>
            </a:r>
          </a:p>
          <a:p>
            <a:pPr lvl="1" eaLnBrk="1" hangingPunct="1"/>
            <a:r>
              <a:rPr lang="en-US" smtClean="0"/>
              <a:t>Choose a production that can derive a sentential form beginning with the lookahead</a:t>
            </a:r>
          </a:p>
          <a:p>
            <a:pPr lvl="1" eaLnBrk="1" hangingPunct="1"/>
            <a:r>
              <a:rPr lang="en-US" smtClean="0"/>
              <a:t>Need to know what terminal may be </a:t>
            </a:r>
            <a:r>
              <a:rPr lang="en-US" smtClean="0">
                <a:solidFill>
                  <a:srgbClr val="FF0000"/>
                </a:solidFill>
              </a:rPr>
              <a:t>first</a:t>
            </a:r>
            <a:r>
              <a:rPr lang="en-US" smtClean="0"/>
              <a:t> in any sentential form derived from a nonterminal / production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12253</TotalTime>
  <Words>941</Words>
  <Application>Microsoft Office PowerPoint</Application>
  <PresentationFormat>On-screen Show (4:3)</PresentationFormat>
  <Paragraphs>219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ＭＳ Ｐゴシック</vt:lpstr>
      <vt:lpstr>Symbol</vt:lpstr>
      <vt:lpstr>Arial Unicode MS</vt:lpstr>
      <vt:lpstr>ヒラギノ角ゴ Pro W3</vt:lpstr>
      <vt:lpstr>1_Blank Presentation</vt:lpstr>
      <vt:lpstr>Blank Presentation</vt:lpstr>
      <vt:lpstr>Blank Presentation</vt:lpstr>
      <vt:lpstr>CMSC 330:  Organization of Programming Languages</vt:lpstr>
      <vt:lpstr>Steps of Compilation</vt:lpstr>
      <vt:lpstr>Parsing</vt:lpstr>
      <vt:lpstr>Recursive Descent Parsing</vt:lpstr>
      <vt:lpstr>Recursive Descent Parsing (cont.)</vt:lpstr>
      <vt:lpstr>Parsing Example</vt:lpstr>
      <vt:lpstr>Parsing Example (cont.)</vt:lpstr>
      <vt:lpstr>Recursive Descent Parsing (cont.)</vt:lpstr>
      <vt:lpstr>First Sets</vt:lpstr>
      <vt:lpstr>First Sets</vt:lpstr>
      <vt:lpstr>Calculating First(γ) </vt:lpstr>
      <vt:lpstr>First() Examples</vt:lpstr>
      <vt:lpstr>Recursive Descent Parser Implementation</vt:lpstr>
      <vt:lpstr>Parser Implementation (cont.)</vt:lpstr>
      <vt:lpstr>Parser Implementation (cont.)</vt:lpstr>
      <vt:lpstr>Recursive Descent Parser</vt:lpstr>
      <vt:lpstr>Recursive Descent Parser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175</cp:revision>
  <dcterms:created xsi:type="dcterms:W3CDTF">2005-08-02T15:09:14Z</dcterms:created>
  <dcterms:modified xsi:type="dcterms:W3CDTF">2012-11-08T02:48:52Z</dcterms:modified>
</cp:coreProperties>
</file>