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62" r:id="rId2"/>
  </p:sldMasterIdLst>
  <p:notesMasterIdLst>
    <p:notesMasterId r:id="rId21"/>
  </p:notesMasterIdLst>
  <p:handoutMasterIdLst>
    <p:handoutMasterId r:id="rId22"/>
  </p:handoutMasterIdLst>
  <p:sldIdLst>
    <p:sldId id="256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90" r:id="rId16"/>
    <p:sldId id="291" r:id="rId17"/>
    <p:sldId id="292" r:id="rId18"/>
    <p:sldId id="294" r:id="rId19"/>
    <p:sldId id="293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9" autoAdjust="0"/>
    <p:restoredTop sz="81958" autoAdjust="0"/>
  </p:normalViewPr>
  <p:slideViewPr>
    <p:cSldViewPr>
      <p:cViewPr varScale="1">
        <p:scale>
          <a:sx n="86" d="100"/>
          <a:sy n="86" d="100"/>
        </p:scale>
        <p:origin x="-55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94"/>
    </p:cViewPr>
  </p:sorterViewPr>
  <p:notesViewPr>
    <p:cSldViewPr>
      <p:cViewPr varScale="1">
        <p:scale>
          <a:sx n="59" d="100"/>
          <a:sy n="59" d="100"/>
        </p:scale>
        <p:origin x="-1478" y="-8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pPr>
              <a:defRPr/>
            </a:pPr>
            <a:fld id="{31C64C4B-F1BC-4279-8C13-7502170CA380}" type="datetimeFigureOut">
              <a:rPr lang="en-US"/>
              <a:pPr>
                <a:defRPr/>
              </a:pPr>
              <a:t>11/14/2012</a:t>
            </a:fld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5085812C-6520-47C8-8C39-E098920AF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59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pPr>
              <a:defRPr/>
            </a:pPr>
            <a:fld id="{56AED1E4-E6FB-47A7-AAD0-3724C44A4BB9}" type="datetimeFigureOut">
              <a:rPr lang="en-US"/>
              <a:pPr>
                <a:defRPr/>
              </a:pPr>
              <a:t>11/14/2012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09CF1485-AC7E-4769-81E3-3E66FE600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479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304600-C443-442F-90B8-A755E40CB5B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16" tIns="48308" rIns="96616" bIns="48308" anchor="b"/>
          <a:lstStyle/>
          <a:p>
            <a:pPr algn="r" defTabSz="966788" eaLnBrk="0" hangingPunct="0"/>
            <a:fld id="{AFCFC153-90C3-4664-9CBB-E416929DBFCF}" type="slidenum">
              <a:rPr lang="en-US" sz="1200"/>
              <a:pPr algn="r" defTabSz="966788" eaLnBrk="0" hangingPunct="0"/>
              <a:t>1</a:t>
            </a:fld>
            <a:endParaRPr 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3A4A69-B97B-41F4-BF30-4AC04428F81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CBEEC-4F22-4989-A307-305FC7BC2AA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7556BA-18D5-4236-87B7-E199B1DBE5E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3AACCD-6AC8-4AB8-8E88-359A23890BC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89EBB8-C8B3-4F06-833A-3D03B1B1C31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16" tIns="48308" rIns="96616" bIns="48308" anchor="b"/>
          <a:lstStyle/>
          <a:p>
            <a:pPr algn="r" defTabSz="966788" eaLnBrk="0" hangingPunct="0"/>
            <a:fld id="{4C1289A2-F0A4-44A1-B407-4A5D4DDBA6DB}" type="slidenum">
              <a:rPr lang="en-US" sz="1200"/>
              <a:pPr algn="r" defTabSz="966788" eaLnBrk="0" hangingPunct="0"/>
              <a:t>14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F78E97-8F16-466E-9E91-A10E8EB612E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16" tIns="48308" rIns="96616" bIns="48308" anchor="b"/>
          <a:lstStyle/>
          <a:p>
            <a:pPr algn="r" defTabSz="966788" eaLnBrk="0" hangingPunct="0"/>
            <a:fld id="{6A551196-79BC-4D7E-9EF6-3F38B46D8091}" type="slidenum">
              <a:rPr lang="en-US" sz="1200"/>
              <a:pPr algn="r" defTabSz="966788" eaLnBrk="0" hangingPunct="0"/>
              <a:t>15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 parse tree is a representation of a derivation in a grammar, while an AST is a representation of a string in a language.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AST is for the same expression as the parse tree is.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 compiler really produces an AST, not a parse tree.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3E5C0D-BA89-452D-A59A-282D7606CAB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16" tIns="48308" rIns="96616" bIns="48308" anchor="b"/>
          <a:lstStyle/>
          <a:p>
            <a:pPr algn="r" defTabSz="966788" eaLnBrk="0" hangingPunct="0"/>
            <a:fld id="{445DB13E-D131-4D8E-952F-050C3B465D10}" type="slidenum">
              <a:rPr lang="en-US" sz="1200"/>
              <a:pPr algn="r" defTabSz="966788" eaLnBrk="0" hangingPunct="0"/>
              <a:t>16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Just to be simple, this example uses the first (ambiguous) form of the expression grammar.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73DBF9-9AA0-4AF9-9938-28DAC3D8618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CDAD25-D3FE-4C23-96A8-3C425993B07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16" tIns="48308" rIns="96616" bIns="48308" anchor="b"/>
          <a:lstStyle/>
          <a:p>
            <a:pPr algn="r" defTabSz="966788" eaLnBrk="0" hangingPunct="0"/>
            <a:fld id="{481EC554-CA3E-4120-AD43-669D032F602F}" type="slidenum">
              <a:rPr lang="en-US" sz="1200"/>
              <a:pPr algn="r" defTabSz="966788" eaLnBrk="0" hangingPunct="0"/>
              <a:t>18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The lexer just breaks long strings (programs) up into shorter strings.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A3110E-A51B-45CC-8022-6A44FF6A530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630" tIns="48315" rIns="96630" bIns="4831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0AFC3E-A3EA-4D10-A708-B30838E92BF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2CE8D9-91D6-4134-84BD-21DCF843A62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EBC7B2-7C84-4FB0-BC39-FF7373E9B80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8A781F-970C-46DA-9CCD-9372625110C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The examples don't include any</a:t>
            </a:r>
            <a:r>
              <a:rPr lang="en-US" baseline="0" dirty="0" smtClean="0"/>
              <a:t> </a:t>
            </a:r>
            <a:r>
              <a:rPr lang="en-US" baseline="0" smtClean="0"/>
              <a:t>recursive productions!!!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915ACD-A788-49AF-A36C-66730D0DA37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CED55-4337-49A3-ACB2-15393D426C6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219EDF-D11C-418E-9BE2-FA89409BDFB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F8014-2352-4F22-96ED-FFC0D758E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9150C-74FF-4D77-AC53-76EBE7591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2CB92-3F8B-4906-B070-F227B83B9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3733A-6660-4687-B8B7-1E1F94451AF1}" type="datetime1">
              <a:rPr lang="en-US"/>
              <a:pPr>
                <a:defRPr/>
              </a:pPr>
              <a:t>11/14/2012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7C689A2F-B36D-49C4-9D6B-C986C46D1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9389B-8C87-4246-B147-D13991577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3D475-D1C1-4AED-8856-90CEEDD1B5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E626C-2CCE-4E31-8AAB-2E59B7878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D878D-B8F4-4B76-B55D-10A29AEF3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3BE7-1515-4147-ADF1-1DE17D2CF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A3A21-F52B-4EED-956D-62D0DAC6A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D7AE8-E694-4D2D-93FB-7A1ED261A0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22CD9-D664-42FF-ABE0-98F88D74B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556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+mn-ea"/>
                <a:cs typeface="ＭＳ Ｐゴシック"/>
              </a:defRPr>
            </a:lvl1pPr>
          </a:lstStyle>
          <a:p>
            <a:pPr>
              <a:defRPr/>
            </a:pPr>
            <a:fld id="{44FE7A27-5CA9-4364-B15B-8661C0004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57200" y="1295400"/>
            <a:ext cx="8153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2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pitchFamily="34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pitchFamily="34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pitchFamily="34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pitchFamily="34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190AF56E-180C-479C-B6DE-1440EC5DAF7F}" type="datetime1">
              <a:rPr lang="en-US"/>
              <a:pPr>
                <a:defRPr/>
              </a:pPr>
              <a:t>11/14/2012</a:t>
            </a:fld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ＭＳ Ｐゴシック"/>
                <a:cs typeface="+mn-cs"/>
              </a:defRPr>
            </a:lvl1pPr>
          </a:lstStyle>
          <a:p>
            <a:pPr>
              <a:defRPr/>
            </a:pPr>
            <a:fld id="{3038749A-1C76-4A9B-9DD0-E2FAC1383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4CA795-92F6-4702-8810-7DC706AD0C42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7410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ea typeface="ＭＳ Ｐゴシック"/>
                <a:cs typeface="ＭＳ Ｐゴシック"/>
              </a:rPr>
              <a:t>CMSC 330:  Organization of Programming Languages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Parsing, con't.</a:t>
            </a:r>
          </a:p>
        </p:txBody>
      </p:sp>
      <p:sp>
        <p:nvSpPr>
          <p:cNvPr id="17412" name="Line 8"/>
          <p:cNvSpPr>
            <a:spLocks noChangeShapeType="1"/>
          </p:cNvSpPr>
          <p:nvPr/>
        </p:nvSpPr>
        <p:spPr bwMode="auto">
          <a:xfrm>
            <a:off x="609600" y="3200400"/>
            <a:ext cx="7924800" cy="0"/>
          </a:xfrm>
          <a:prstGeom prst="line">
            <a:avLst/>
          </a:prstGeom>
          <a:noFill/>
          <a:ln w="1270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10901A-4897-466F-9781-46AB9D32D17F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Eliminating Left Recursion (cont.)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5105400"/>
          </a:xfrm>
        </p:spPr>
        <p:txBody>
          <a:bodyPr/>
          <a:lstStyle/>
          <a:p>
            <a:pPr eaLnBrk="1" hangingPunct="1"/>
            <a:r>
              <a:rPr lang="en-US" smtClean="0"/>
              <a:t>Examples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S → Sa | ε </a:t>
            </a:r>
            <a:r>
              <a:rPr lang="en-US" smtClean="0">
                <a:solidFill>
                  <a:srgbClr val="0000FF"/>
                </a:solidFill>
              </a:rPr>
              <a:t>	</a:t>
            </a:r>
            <a:r>
              <a:rPr lang="en-US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⇨</a:t>
            </a:r>
            <a:r>
              <a:rPr lang="en-US" smtClean="0">
                <a:solidFill>
                  <a:srgbClr val="0000FF"/>
                </a:solidFill>
              </a:rPr>
              <a:t> S → L	L → aL | ε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S → Sa | Sb | c	</a:t>
            </a:r>
            <a:r>
              <a:rPr lang="en-US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⇨</a:t>
            </a:r>
            <a:r>
              <a:rPr lang="en-US" smtClean="0">
                <a:solidFill>
                  <a:srgbClr val="0000FF"/>
                </a:solidFill>
              </a:rPr>
              <a:t> S → cL	L → aL | bL | ε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May need more powerful algorithms to eliminate  </a:t>
            </a:r>
            <a:r>
              <a:rPr lang="en-US" i="1" smtClean="0"/>
              <a:t>mutual recursion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/>
              <a:t>leading to left recursion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S → Aa | b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A → Sb </a:t>
            </a:r>
          </a:p>
          <a:p>
            <a:pPr lvl="1" eaLnBrk="1" hangingPunct="1">
              <a:buFontTx/>
              <a:buNone/>
            </a:pPr>
            <a:endParaRPr 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F3C21F-C61F-41D6-A0BB-0F002538AB33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Expression Grammar for Top-Down Parsing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E → T E'     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E' → ε | + E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T → P  T'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T' → ε | * T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P → n  |  (E)</a:t>
            </a:r>
            <a:endParaRPr lang="en-US" smtClean="0"/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Notice we can always decide what production to choose with only one symbol of lookahead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0EB6EE-0C96-44B4-A6E8-56B9229D6BCD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Tradeoffs with Other Approaches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descent parsers are easy to write</a:t>
            </a:r>
          </a:p>
          <a:p>
            <a:pPr lvl="1" eaLnBrk="1" hangingPunct="1"/>
            <a:r>
              <a:rPr lang="en-US" smtClean="0"/>
              <a:t>The formal definition is a little clunky, but if you follow the code then it’s almost what you might have done if you weren't told about grammars formally</a:t>
            </a:r>
          </a:p>
          <a:p>
            <a:pPr lvl="1" eaLnBrk="1" hangingPunct="1"/>
            <a:r>
              <a:rPr lang="en-US" smtClean="0"/>
              <a:t>They're unable to handle certain kinds of grammars</a:t>
            </a:r>
          </a:p>
          <a:p>
            <a:pPr eaLnBrk="1" hangingPunct="1"/>
            <a:r>
              <a:rPr lang="en-US" smtClean="0"/>
              <a:t>Recursive descent is good for a simple parser</a:t>
            </a:r>
          </a:p>
          <a:p>
            <a:pPr lvl="1" eaLnBrk="1" hangingPunct="1"/>
            <a:r>
              <a:rPr lang="en-US" smtClean="0"/>
              <a:t>Though tools can be fast if you’re familiar with them</a:t>
            </a:r>
          </a:p>
          <a:p>
            <a:pPr eaLnBrk="1" hangingPunct="1"/>
            <a:r>
              <a:rPr lang="en-US" smtClean="0"/>
              <a:t>Can implement top-down predictive parsing as a table-driven parser, by maintaining an explicit stack to track progress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4FA0B8-D997-4BCF-A5CF-D6E6CF3ECC70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Tradeoffs with Other Approaches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876800"/>
          </a:xfrm>
        </p:spPr>
        <p:txBody>
          <a:bodyPr/>
          <a:lstStyle/>
          <a:p>
            <a:pPr eaLnBrk="1" hangingPunct="1"/>
            <a:r>
              <a:rPr lang="en-US" smtClean="0"/>
              <a:t>More powerful techniques need tool support</a:t>
            </a:r>
          </a:p>
          <a:p>
            <a:pPr lvl="1" eaLnBrk="1" hangingPunct="1"/>
            <a:r>
              <a:rPr lang="en-US" smtClean="0"/>
              <a:t>Can take time to learn tools</a:t>
            </a:r>
          </a:p>
          <a:p>
            <a:pPr eaLnBrk="1" hangingPunct="1"/>
            <a:r>
              <a:rPr lang="en-US" smtClean="0"/>
              <a:t>The main alternative is a bottom-up, shift-reduce parser</a:t>
            </a:r>
          </a:p>
          <a:p>
            <a:pPr lvl="1" eaLnBrk="1" hangingPunct="1"/>
            <a:r>
              <a:rPr lang="en-US" smtClean="0"/>
              <a:t>Replaces RHS of production with LHS (nonterminal)</a:t>
            </a:r>
          </a:p>
          <a:p>
            <a:pPr lvl="1" eaLnBrk="1" hangingPunct="1"/>
            <a:r>
              <a:rPr lang="en-US" smtClean="0"/>
              <a:t>Example grammar: S → aA, A → Bc, B → b</a:t>
            </a:r>
          </a:p>
          <a:p>
            <a:pPr lvl="1" eaLnBrk="1" hangingPunct="1"/>
            <a:r>
              <a:rPr lang="en-US" smtClean="0"/>
              <a:t>Example parse: abc </a:t>
            </a:r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en-US" smtClean="0"/>
              <a:t> aBc </a:t>
            </a:r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en-US" smtClean="0"/>
              <a:t> aA </a:t>
            </a:r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en-US" smtClean="0"/>
              <a:t> S</a:t>
            </a:r>
          </a:p>
          <a:p>
            <a:pPr lvl="2" eaLnBrk="1" hangingPunct="1"/>
            <a:r>
              <a:rPr lang="en-US" smtClean="0"/>
              <a:t>The derivation happens in reverse</a:t>
            </a:r>
          </a:p>
          <a:p>
            <a:pPr lvl="1" eaLnBrk="1" hangingPunct="1"/>
            <a:r>
              <a:rPr lang="en-US" smtClean="0"/>
              <a:t>Something to look forward to in CMSC 430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901D17-ED38-4122-8516-DBB3AC2A91D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4034" name="Footer Placeholder 3"/>
          <p:cNvSpPr txBox="1">
            <a:spLocks noGrp="1"/>
          </p:cNvSpPr>
          <p:nvPr/>
        </p:nvSpPr>
        <p:spPr bwMode="auto">
          <a:xfrm>
            <a:off x="457200" y="6477000"/>
            <a:ext cx="556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200"/>
              <a:t>CMSC 330</a:t>
            </a:r>
          </a:p>
        </p:txBody>
      </p:sp>
      <p:sp>
        <p:nvSpPr>
          <p:cNvPr id="44035" name="Slide Number Placeholder 4"/>
          <p:cNvSpPr txBox="1">
            <a:spLocks noGrp="1"/>
          </p:cNvSpPr>
          <p:nvPr/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F83E966-7910-4688-960D-6083266BE880}" type="slidenum">
              <a:rPr lang="en-US" sz="1200"/>
              <a:pPr algn="r" eaLnBrk="0" hangingPunct="0"/>
              <a:t>14</a:t>
            </a:fld>
            <a:endParaRPr lang="en-US" sz="120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Usage of Parse Trees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Parse trees contain too much information</a:t>
            </a:r>
          </a:p>
          <a:p>
            <a:pPr lvl="1" eaLnBrk="1" hangingPunct="1"/>
            <a:r>
              <a:rPr lang="en-US" smtClean="0"/>
              <a:t>E.g., they have parentheses and they have extra nonterminals for precedence</a:t>
            </a:r>
          </a:p>
          <a:p>
            <a:pPr lvl="1" eaLnBrk="1" hangingPunct="1"/>
            <a:r>
              <a:rPr lang="en-US" smtClean="0"/>
              <a:t>This extra stuff is needed for parsing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But when we want to reason about languages, it gets in the way (it’s too much detail)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0FFC69-9A29-40B2-9208-3F029978F3A4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6082" name="Footer Placeholder 3"/>
          <p:cNvSpPr txBox="1">
            <a:spLocks noGrp="1"/>
          </p:cNvSpPr>
          <p:nvPr/>
        </p:nvSpPr>
        <p:spPr bwMode="auto">
          <a:xfrm>
            <a:off x="457200" y="6477000"/>
            <a:ext cx="556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200"/>
              <a:t>CMSC 330</a:t>
            </a:r>
          </a:p>
        </p:txBody>
      </p:sp>
      <p:sp>
        <p:nvSpPr>
          <p:cNvPr id="46083" name="Slide Number Placeholder 4"/>
          <p:cNvSpPr txBox="1">
            <a:spLocks noGrp="1"/>
          </p:cNvSpPr>
          <p:nvPr/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A1D2DACB-6863-413B-8545-9180C83E9624}" type="slidenum">
              <a:rPr lang="en-US" sz="1200"/>
              <a:pPr algn="r" eaLnBrk="0" hangingPunct="0"/>
              <a:t>15</a:t>
            </a:fld>
            <a:endParaRPr lang="en-US" sz="120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Syntax Trees (ASTs)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</a:t>
            </a:r>
            <a:r>
              <a:rPr lang="en-US" i="1" smtClean="0"/>
              <a:t>abstract syntax tree</a:t>
            </a:r>
            <a:r>
              <a:rPr lang="en-US" smtClean="0"/>
              <a:t> is a more compact, abstract representation of a parse tree, with only the essential parts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pic>
        <p:nvPicPr>
          <p:cNvPr id="91140" name="Picture 4" descr="cf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895600"/>
            <a:ext cx="24765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1" name="Picture 5" descr="cf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2971800"/>
            <a:ext cx="1644650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838200" y="4876800"/>
            <a:ext cx="819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FF"/>
                </a:solidFill>
              </a:rPr>
              <a:t>parse</a:t>
            </a:r>
          </a:p>
          <a:p>
            <a:pPr eaLnBrk="0" hangingPunct="0"/>
            <a:r>
              <a:rPr lang="en-US" sz="2000">
                <a:solidFill>
                  <a:srgbClr val="0000FF"/>
                </a:solidFill>
              </a:rPr>
              <a:t>tree</a:t>
            </a:r>
            <a:endParaRPr lang="en-US"/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6172200" y="5029200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FF"/>
                </a:solidFill>
              </a:rPr>
              <a:t>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2" grpId="0"/>
      <p:bldP spid="911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B29BE3-FD01-4663-94C0-5162CE6E79B0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8130" name="Footer Placeholder 3"/>
          <p:cNvSpPr txBox="1">
            <a:spLocks noGrp="1"/>
          </p:cNvSpPr>
          <p:nvPr/>
        </p:nvSpPr>
        <p:spPr bwMode="auto">
          <a:xfrm>
            <a:off x="457200" y="6477000"/>
            <a:ext cx="556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200"/>
              <a:t>CMSC 330</a:t>
            </a:r>
          </a:p>
        </p:txBody>
      </p:sp>
      <p:sp>
        <p:nvSpPr>
          <p:cNvPr id="48131" name="Slide Number Placeholder 4"/>
          <p:cNvSpPr txBox="1">
            <a:spLocks noGrp="1"/>
          </p:cNvSpPr>
          <p:nvPr/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13EBA4E5-0A3E-4585-A127-17226C277E8A}" type="slidenum">
              <a:rPr lang="en-US" sz="1200"/>
              <a:pPr algn="r" eaLnBrk="0" hangingPunct="0"/>
              <a:t>16</a:t>
            </a:fld>
            <a:endParaRPr lang="en-US" sz="120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ASTs (cont’d)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382000" cy="4876800"/>
          </a:xfrm>
        </p:spPr>
        <p:txBody>
          <a:bodyPr/>
          <a:lstStyle/>
          <a:p>
            <a:pPr eaLnBrk="1" hangingPunct="1"/>
            <a:r>
              <a:rPr lang="en-US" smtClean="0"/>
              <a:t>Intuitively, ASTs correspond to the data structure you’d use to represent strings in a language</a:t>
            </a:r>
          </a:p>
          <a:p>
            <a:pPr lvl="1" eaLnBrk="1" hangingPunct="1"/>
            <a:r>
              <a:rPr lang="en-US" smtClean="0"/>
              <a:t>Note that grammars describe trees, and so do OCaml datatypes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This example uses the first expression grammar,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	E → a | b | c | E+E | E-E | E*E | (E)</a:t>
            </a:r>
            <a:r>
              <a:rPr lang="en-US" smtClean="0"/>
              <a:t>, for simplicity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914400" y="4394200"/>
            <a:ext cx="3241675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type ast =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Letter of char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| Plus of ast * ast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| Minus of ast * ast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| Times of ast * ast</a:t>
            </a:r>
          </a:p>
        </p:txBody>
      </p:sp>
      <p:pic>
        <p:nvPicPr>
          <p:cNvPr id="92165" name="Picture 5" descr="cf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4222750"/>
            <a:ext cx="1644650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977010-C2DE-44AF-94E9-D8D889B728F6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Producing an AST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876800"/>
          </a:xfrm>
        </p:spPr>
        <p:txBody>
          <a:bodyPr/>
          <a:lstStyle/>
          <a:p>
            <a:pPr eaLnBrk="1" hangingPunct="1"/>
            <a:r>
              <a:rPr lang="en-US" smtClean="0"/>
              <a:t>To produce an AST, we can modify the </a:t>
            </a:r>
            <a:r>
              <a:rPr lang="en-US" smtClean="0">
                <a:solidFill>
                  <a:srgbClr val="0000FF"/>
                </a:solidFill>
              </a:rPr>
              <a:t>parse() </a:t>
            </a:r>
            <a:r>
              <a:rPr lang="en-US" smtClean="0"/>
              <a:t>functions to construct the AST along the way</a:t>
            </a:r>
          </a:p>
          <a:p>
            <a:pPr lvl="1" eaLnBrk="1" hangingPunct="1"/>
            <a:r>
              <a:rPr lang="en-US" smtClean="0"/>
              <a:t>match(a) returns an AST node (leaf) for a</a:t>
            </a:r>
          </a:p>
          <a:p>
            <a:pPr lvl="1" eaLnBrk="1" hangingPunct="1"/>
            <a:r>
              <a:rPr lang="en-US" smtClean="0"/>
              <a:t>Parse_A returns an AST node for A</a:t>
            </a:r>
          </a:p>
          <a:p>
            <a:pPr lvl="2" eaLnBrk="1" hangingPunct="1"/>
            <a:r>
              <a:rPr lang="en-US" smtClean="0"/>
              <a:t>AST nodes for RHS of production become children of LHS node</a:t>
            </a:r>
          </a:p>
          <a:p>
            <a:pPr eaLnBrk="1" hangingPunct="1"/>
            <a:r>
              <a:rPr lang="en-US" smtClean="0"/>
              <a:t>Example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S → aA</a:t>
            </a: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2743200" y="4191000"/>
            <a:ext cx="4038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Node parse_S()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Node n1, n2;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if (lookahead == “a”)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   n1 = match(“a”);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   n2 = parse_A();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   return new Node(n1, n2);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}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7162800" y="4419600"/>
            <a:ext cx="1219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S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 / \ </a:t>
            </a:r>
          </a:p>
        </p:txBody>
      </p:sp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7010400" y="5181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Courier New" pitchFamily="49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215047" name="Rectangle 7"/>
          <p:cNvSpPr>
            <a:spLocks noChangeArrowheads="1"/>
          </p:cNvSpPr>
          <p:nvPr/>
        </p:nvSpPr>
        <p:spPr bwMode="auto">
          <a:xfrm>
            <a:off x="7620000" y="5181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Courier New" pitchFamily="49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A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 |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 build="allAtOnce"/>
      <p:bldP spid="215045" grpId="0" uiExpand="1" build="allAtOnce"/>
      <p:bldP spid="215046" grpId="0" build="allAtOnce"/>
      <p:bldP spid="215047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96B4EB-A841-4B9A-A94C-70193F4EFAEB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2226" name="Footer Placeholder 3"/>
          <p:cNvSpPr txBox="1">
            <a:spLocks noGrp="1"/>
          </p:cNvSpPr>
          <p:nvPr/>
        </p:nvSpPr>
        <p:spPr bwMode="auto">
          <a:xfrm>
            <a:off x="457200" y="6477000"/>
            <a:ext cx="556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200"/>
              <a:t>CMSC 330</a:t>
            </a:r>
          </a:p>
        </p:txBody>
      </p:sp>
      <p:sp>
        <p:nvSpPr>
          <p:cNvPr id="52227" name="Slide Number Placeholder 4"/>
          <p:cNvSpPr txBox="1">
            <a:spLocks noGrp="1"/>
          </p:cNvSpPr>
          <p:nvPr/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1E3F87C2-9167-471D-8163-4F81348B2658}" type="slidenum">
              <a:rPr lang="en-US" sz="1200"/>
              <a:pPr algn="r" eaLnBrk="0" hangingPunct="0"/>
              <a:t>18</a:t>
            </a:fld>
            <a:endParaRPr lang="en-US" sz="120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Compilation Process</a:t>
            </a:r>
          </a:p>
        </p:txBody>
      </p:sp>
      <p:pic>
        <p:nvPicPr>
          <p:cNvPr id="52229" name="Picture 4" descr="cf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905000"/>
            <a:ext cx="6929438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82A3DC-84B7-40A8-A80E-FE84D00CEAD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E → id = n | {L}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L → E ; L | ε</a:t>
            </a:r>
            <a:endParaRPr lang="en-US" sz="2000" smtClean="0">
              <a:solidFill>
                <a:srgbClr val="0000FF"/>
              </a:solidFill>
            </a:endParaRPr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533400" y="2514600"/>
            <a:ext cx="426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parse_E()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if (lookahead == “id”)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   match(“id”);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   match(“=”);   </a:t>
            </a:r>
            <a:r>
              <a:rPr lang="en-US" sz="2000">
                <a:solidFill>
                  <a:srgbClr val="0000FF"/>
                </a:solidFill>
              </a:rPr>
              <a:t>// E</a:t>
            </a:r>
            <a:r>
              <a:rPr lang="en-US" sz="2000"/>
              <a:t> </a:t>
            </a:r>
            <a:r>
              <a:rPr lang="en-US" sz="2000">
                <a:solidFill>
                  <a:srgbClr val="0000FF"/>
                </a:solidFill>
              </a:rPr>
              <a:t>→ id = n</a:t>
            </a:r>
            <a:endParaRPr lang="en-US" sz="20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   match(“n”);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} else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   if (lookahead == “{“)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      match(“{“);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      parse_L();  </a:t>
            </a:r>
            <a:r>
              <a:rPr lang="en-US" sz="2000">
                <a:solidFill>
                  <a:srgbClr val="0000FF"/>
                </a:solidFill>
              </a:rPr>
              <a:t>// E</a:t>
            </a:r>
            <a:r>
              <a:rPr lang="en-US" sz="2000"/>
              <a:t> </a:t>
            </a:r>
            <a:r>
              <a:rPr lang="en-US" sz="2000">
                <a:solidFill>
                  <a:srgbClr val="0000FF"/>
                </a:solidFill>
              </a:rPr>
              <a:t>→ {L}</a:t>
            </a:r>
            <a:endParaRPr lang="en-US" sz="20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      match(“}”);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  } else error();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}</a:t>
            </a: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5029200" y="2667000"/>
            <a:ext cx="3581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parse_L()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if (lookahead == “id” ||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    lookahead == “{”)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   parse_E();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   match(“;”);  </a:t>
            </a:r>
            <a:r>
              <a:rPr lang="en-US" sz="2000">
                <a:solidFill>
                  <a:srgbClr val="0000FF"/>
                </a:solidFill>
              </a:rPr>
              <a:t>// L</a:t>
            </a:r>
            <a:r>
              <a:rPr lang="en-US" sz="2000"/>
              <a:t> </a:t>
            </a:r>
            <a:r>
              <a:rPr lang="en-US" sz="2000">
                <a:solidFill>
                  <a:srgbClr val="0000FF"/>
                </a:solidFill>
              </a:rPr>
              <a:t>→ E ; L</a:t>
            </a:r>
            <a:endParaRPr lang="en-US" sz="20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   parse_L();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} else ;           </a:t>
            </a:r>
            <a:r>
              <a:rPr lang="en-US" sz="2000">
                <a:solidFill>
                  <a:srgbClr val="0000FF"/>
                </a:solidFill>
              </a:rPr>
              <a:t>// L</a:t>
            </a:r>
            <a:r>
              <a:rPr lang="en-US" sz="2000"/>
              <a:t> </a:t>
            </a:r>
            <a:r>
              <a:rPr lang="en-US" sz="2000">
                <a:solidFill>
                  <a:srgbClr val="0000FF"/>
                </a:solidFill>
              </a:rPr>
              <a:t>→ ε</a:t>
            </a:r>
            <a:endParaRPr lang="en-US" sz="20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}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4267200" y="1524000"/>
            <a:ext cx="30384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800"/>
              <a:t>First(E) = { id, "{"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3AE668-8225-4E99-AAE4-84C8F7D7E4C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Things to Notice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5105400"/>
          </a:xfrm>
        </p:spPr>
        <p:txBody>
          <a:bodyPr/>
          <a:lstStyle/>
          <a:p>
            <a:pPr eaLnBrk="1" hangingPunct="1"/>
            <a:r>
              <a:rPr lang="en-US" smtClean="0"/>
              <a:t>If you draw the execution trace of the parser, you get the parse tree</a:t>
            </a:r>
          </a:p>
          <a:p>
            <a:pPr eaLnBrk="1" hangingPunct="1"/>
            <a:r>
              <a:rPr lang="en-US" smtClean="0"/>
              <a:t>Examples</a:t>
            </a:r>
          </a:p>
          <a:p>
            <a:pPr lvl="1" eaLnBrk="1" hangingPunct="1"/>
            <a:r>
              <a:rPr lang="en-US" smtClean="0"/>
              <a:t>Grammar </a:t>
            </a:r>
          </a:p>
          <a:p>
            <a:pPr lvl="2" eaLnBrk="1" hangingPunct="1"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S → xyz</a:t>
            </a:r>
          </a:p>
          <a:p>
            <a:pPr lvl="2" eaLnBrk="1" hangingPunct="1"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S → abc</a:t>
            </a:r>
            <a:r>
              <a:rPr lang="en-US" smtClean="0"/>
              <a:t> 	</a:t>
            </a:r>
          </a:p>
          <a:p>
            <a:pPr lvl="1" eaLnBrk="1" hangingPunct="1"/>
            <a:r>
              <a:rPr lang="en-US" smtClean="0"/>
              <a:t>String “xyz”</a:t>
            </a:r>
          </a:p>
          <a:p>
            <a:pPr lvl="2" eaLnBrk="1" hangingPunct="1">
              <a:buFontTx/>
              <a:buNone/>
            </a:pPr>
            <a:r>
              <a:rPr lang="en-US" smtClean="0"/>
              <a:t>parse_S()</a:t>
            </a:r>
          </a:p>
          <a:p>
            <a:pPr lvl="2" eaLnBrk="1" hangingPunct="1">
              <a:buFontTx/>
              <a:buNone/>
            </a:pPr>
            <a:r>
              <a:rPr lang="en-US" smtClean="0"/>
              <a:t>	match(“x”)</a:t>
            </a:r>
          </a:p>
          <a:p>
            <a:pPr lvl="2" eaLnBrk="1" hangingPunct="1">
              <a:buFontTx/>
              <a:buNone/>
            </a:pPr>
            <a:r>
              <a:rPr lang="en-US" smtClean="0"/>
              <a:t>	match(“y”)</a:t>
            </a:r>
          </a:p>
          <a:p>
            <a:pPr lvl="2" eaLnBrk="1" hangingPunct="1">
              <a:buFontTx/>
              <a:buNone/>
            </a:pPr>
            <a:r>
              <a:rPr lang="en-US" smtClean="0"/>
              <a:t>	match(“z”)</a:t>
            </a: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3048000" y="4876800"/>
            <a:ext cx="1219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S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 /|\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x y z</a:t>
            </a:r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7467600" y="4724400"/>
            <a:ext cx="76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S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|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A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|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x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4267200" y="2895600"/>
            <a:ext cx="3429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/>
              <a:t>Grammar 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</a:rPr>
              <a:t>S → A | B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</a:rPr>
              <a:t>A → x  | y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</a:rPr>
              <a:t>B → z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/>
              <a:t>String “x”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000"/>
              <a:t>parse_S()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000"/>
              <a:t>	parse_A()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000"/>
              <a:t>	    match(“x”)</a:t>
            </a:r>
          </a:p>
          <a:p>
            <a:pPr marL="742950" lvl="1" indent="-285750">
              <a:spcBef>
                <a:spcPct val="2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build="allAtOnce"/>
      <p:bldP spid="164869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23C88D-430B-4B19-82F5-E498E04E9C3F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Things to Notice (cont.)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5105400"/>
          </a:xfrm>
        </p:spPr>
        <p:txBody>
          <a:bodyPr/>
          <a:lstStyle/>
          <a:p>
            <a:pPr eaLnBrk="1" hangingPunct="1"/>
            <a:r>
              <a:rPr lang="en-US" smtClean="0"/>
              <a:t>This is a </a:t>
            </a:r>
            <a:r>
              <a:rPr lang="en-US" i="1" smtClean="0"/>
              <a:t>predictive</a:t>
            </a:r>
            <a:r>
              <a:rPr lang="en-US" smtClean="0"/>
              <a:t> parser, because the lookahead determines exactly which production to use </a:t>
            </a:r>
          </a:p>
          <a:p>
            <a:pPr eaLnBrk="1" hangingPunct="1"/>
            <a:r>
              <a:rPr lang="en-US" smtClean="0"/>
              <a:t>This parsing strategy may fail on some grammars</a:t>
            </a:r>
          </a:p>
          <a:p>
            <a:pPr lvl="1" eaLnBrk="1" hangingPunct="1"/>
            <a:r>
              <a:rPr lang="en-US" smtClean="0"/>
              <a:t>Possible infinite recursion</a:t>
            </a:r>
          </a:p>
          <a:p>
            <a:pPr lvl="1" eaLnBrk="1" hangingPunct="1"/>
            <a:r>
              <a:rPr lang="en-US" smtClean="0"/>
              <a:t>Production First sets overlap</a:t>
            </a:r>
          </a:p>
          <a:p>
            <a:pPr lvl="1" eaLnBrk="1" hangingPunct="1"/>
            <a:r>
              <a:rPr lang="en-US" smtClean="0"/>
              <a:t>Production First sets contain </a:t>
            </a:r>
            <a:r>
              <a:rPr lang="en-US" smtClean="0">
                <a:solidFill>
                  <a:srgbClr val="0000FF"/>
                </a:solidFill>
              </a:rPr>
              <a:t>ε</a:t>
            </a:r>
            <a:endParaRPr lang="en-US" smtClean="0"/>
          </a:p>
          <a:p>
            <a:pPr eaLnBrk="1" hangingPunct="1"/>
            <a:r>
              <a:rPr lang="en-US" smtClean="0"/>
              <a:t>This does not mean the grammar is not usable- it just means this parsing method is not powerful enough</a:t>
            </a:r>
          </a:p>
          <a:p>
            <a:pPr lvl="1" eaLnBrk="1" hangingPunct="1"/>
            <a:r>
              <a:rPr lang="en-US" smtClean="0"/>
              <a:t>You may be able to change the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4FEBA7-122B-4033-ABEF-6964D8A5B928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Left Factoring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5105400"/>
          </a:xfrm>
        </p:spPr>
        <p:txBody>
          <a:bodyPr/>
          <a:lstStyle/>
          <a:p>
            <a:pPr eaLnBrk="1" hangingPunct="1"/>
            <a:r>
              <a:rPr lang="en-US" smtClean="0"/>
              <a:t>Consider parsing the grammar </a:t>
            </a:r>
            <a:r>
              <a:rPr lang="en-US" smtClean="0">
                <a:solidFill>
                  <a:srgbClr val="0000FF"/>
                </a:solidFill>
              </a:rPr>
              <a:t>E → ab | ac</a:t>
            </a:r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First(ab)</a:t>
            </a:r>
            <a:r>
              <a:rPr lang="en-US" smtClean="0"/>
              <a:t> = </a:t>
            </a:r>
            <a:r>
              <a:rPr lang="en-US" smtClean="0">
                <a:solidFill>
                  <a:srgbClr val="0000FF"/>
                </a:solidFill>
              </a:rPr>
              <a:t>a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First(ac)</a:t>
            </a:r>
            <a:r>
              <a:rPr lang="en-US" smtClean="0"/>
              <a:t> = </a:t>
            </a:r>
            <a:r>
              <a:rPr lang="en-US" smtClean="0">
                <a:solidFill>
                  <a:srgbClr val="0000FF"/>
                </a:solidFill>
              </a:rPr>
              <a:t>a</a:t>
            </a:r>
          </a:p>
          <a:p>
            <a:pPr lvl="1" eaLnBrk="1" hangingPunct="1"/>
            <a:r>
              <a:rPr lang="en-US" smtClean="0"/>
              <a:t>The parser cannot choose between right-hand sides based on the lookahead!</a:t>
            </a:r>
          </a:p>
          <a:p>
            <a:pPr eaLnBrk="1" hangingPunct="1"/>
            <a:r>
              <a:rPr lang="en-US" smtClean="0"/>
              <a:t>A recursive descent parser fails whenever	      </a:t>
            </a:r>
            <a:r>
              <a:rPr lang="en-US" smtClean="0">
                <a:solidFill>
                  <a:srgbClr val="0000FF"/>
                </a:solidFill>
              </a:rPr>
              <a:t>A → α</a:t>
            </a:r>
            <a:r>
              <a:rPr lang="en-US" baseline="-25000" smtClean="0">
                <a:solidFill>
                  <a:srgbClr val="0000FF"/>
                </a:solidFill>
              </a:rPr>
              <a:t>1</a:t>
            </a:r>
            <a:r>
              <a:rPr lang="en-US" smtClean="0">
                <a:solidFill>
                  <a:srgbClr val="0000FF"/>
                </a:solidFill>
              </a:rPr>
              <a:t> | α</a:t>
            </a:r>
            <a:r>
              <a:rPr lang="en-US" baseline="-25000" smtClean="0">
                <a:solidFill>
                  <a:srgbClr val="0000FF"/>
                </a:solidFill>
              </a:rPr>
              <a:t>2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smtClean="0"/>
              <a:t>and First(</a:t>
            </a:r>
            <a:r>
              <a:rPr lang="en-US" smtClean="0">
                <a:solidFill>
                  <a:srgbClr val="0000FF"/>
                </a:solidFill>
              </a:rPr>
              <a:t>α</a:t>
            </a:r>
            <a:r>
              <a:rPr lang="en-US" baseline="-25000" smtClean="0">
                <a:solidFill>
                  <a:srgbClr val="0000FF"/>
                </a:solidFill>
              </a:rPr>
              <a:t>1</a:t>
            </a:r>
            <a:r>
              <a:rPr lang="en-US" smtClean="0"/>
              <a:t>) </a:t>
            </a:r>
            <a:r>
              <a:rPr lang="en-US" smtClean="0">
                <a:cs typeface="Arial" charset="0"/>
              </a:rPr>
              <a:t>∩ </a:t>
            </a:r>
            <a:r>
              <a:rPr lang="en-US" smtClean="0"/>
              <a:t>First(</a:t>
            </a:r>
            <a:r>
              <a:rPr lang="en-US" smtClean="0">
                <a:solidFill>
                  <a:srgbClr val="0000FF"/>
                </a:solidFill>
              </a:rPr>
              <a:t>α</a:t>
            </a:r>
            <a:r>
              <a:rPr lang="en-US" baseline="-25000" smtClean="0">
                <a:solidFill>
                  <a:srgbClr val="0000FF"/>
                </a:solidFill>
              </a:rPr>
              <a:t>2</a:t>
            </a:r>
            <a:r>
              <a:rPr lang="en-US" smtClean="0"/>
              <a:t>) != </a:t>
            </a:r>
            <a:r>
              <a:rPr lang="en-US" smtClean="0">
                <a:solidFill>
                  <a:srgbClr val="0000FF"/>
                </a:solidFill>
              </a:rPr>
              <a:t>ε </a:t>
            </a:r>
            <a:r>
              <a:rPr lang="en-US" smtClean="0"/>
              <a:t>or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smtClean="0">
                <a:solidFill>
                  <a:srgbClr val="0000FF"/>
                </a:solidFill>
                <a:latin typeface="ＭＳ Ｐゴシック"/>
              </a:rPr>
              <a:t>∅</a:t>
            </a:r>
          </a:p>
          <a:p>
            <a:pPr eaLnBrk="1" hangingPunct="1"/>
            <a:r>
              <a:rPr lang="en-US" smtClean="0"/>
              <a:t>Solution: rewrite the grammar using </a:t>
            </a:r>
            <a:r>
              <a:rPr lang="en-US" i="1" smtClean="0"/>
              <a:t>left factoring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2D869F-5470-4D57-A724-CAB5AB8A4244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Left Factoring Algorithm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5105400"/>
          </a:xfrm>
        </p:spPr>
        <p:txBody>
          <a:bodyPr/>
          <a:lstStyle/>
          <a:p>
            <a:pPr eaLnBrk="1" hangingPunct="1"/>
            <a:r>
              <a:rPr lang="en-US" smtClean="0"/>
              <a:t>Given grammar: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A → xα</a:t>
            </a:r>
            <a:r>
              <a:rPr lang="en-US" baseline="-25000" smtClean="0">
                <a:solidFill>
                  <a:srgbClr val="0000FF"/>
                </a:solidFill>
              </a:rPr>
              <a:t>1</a:t>
            </a:r>
            <a:r>
              <a:rPr lang="en-US" smtClean="0">
                <a:solidFill>
                  <a:srgbClr val="0000FF"/>
                </a:solidFill>
              </a:rPr>
              <a:t> | xα</a:t>
            </a:r>
            <a:r>
              <a:rPr lang="en-US" baseline="-25000" smtClean="0">
                <a:solidFill>
                  <a:srgbClr val="0000FF"/>
                </a:solidFill>
              </a:rPr>
              <a:t>2 </a:t>
            </a:r>
            <a:r>
              <a:rPr lang="en-US" smtClean="0">
                <a:solidFill>
                  <a:srgbClr val="0000FF"/>
                </a:solidFill>
              </a:rPr>
              <a:t>| … | xα</a:t>
            </a:r>
            <a:r>
              <a:rPr lang="en-US" baseline="-25000" smtClean="0">
                <a:solidFill>
                  <a:srgbClr val="0000FF"/>
                </a:solidFill>
              </a:rPr>
              <a:t>n </a:t>
            </a:r>
            <a:r>
              <a:rPr lang="en-US" smtClean="0">
                <a:solidFill>
                  <a:srgbClr val="0000FF"/>
                </a:solidFill>
              </a:rPr>
              <a:t>| β</a:t>
            </a:r>
            <a:r>
              <a:rPr lang="en-US" smtClean="0"/>
              <a:t> </a:t>
            </a:r>
          </a:p>
          <a:p>
            <a:pPr eaLnBrk="1" hangingPunct="1"/>
            <a:r>
              <a:rPr lang="en-US" smtClean="0"/>
              <a:t>Rewrite it as: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A → xL</a:t>
            </a:r>
            <a:r>
              <a:rPr lang="en-US" baseline="-25000" smtClean="0">
                <a:solidFill>
                  <a:srgbClr val="0000FF"/>
                </a:solidFill>
              </a:rPr>
              <a:t> </a:t>
            </a:r>
            <a:r>
              <a:rPr lang="en-US" smtClean="0">
                <a:solidFill>
                  <a:srgbClr val="0000FF"/>
                </a:solidFill>
              </a:rPr>
              <a:t>| β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L → α</a:t>
            </a:r>
            <a:r>
              <a:rPr lang="en-US" baseline="-25000" smtClean="0">
                <a:solidFill>
                  <a:srgbClr val="0000FF"/>
                </a:solidFill>
              </a:rPr>
              <a:t>1</a:t>
            </a:r>
            <a:r>
              <a:rPr lang="en-US" smtClean="0">
                <a:solidFill>
                  <a:srgbClr val="0000FF"/>
                </a:solidFill>
              </a:rPr>
              <a:t> | α</a:t>
            </a:r>
            <a:r>
              <a:rPr lang="en-US" baseline="-25000" smtClean="0">
                <a:solidFill>
                  <a:srgbClr val="0000FF"/>
                </a:solidFill>
              </a:rPr>
              <a:t>2 </a:t>
            </a:r>
            <a:r>
              <a:rPr lang="en-US" smtClean="0">
                <a:solidFill>
                  <a:srgbClr val="0000FF"/>
                </a:solidFill>
              </a:rPr>
              <a:t>| … | α</a:t>
            </a:r>
            <a:r>
              <a:rPr lang="en-US" baseline="-25000" smtClean="0">
                <a:solidFill>
                  <a:srgbClr val="0000FF"/>
                </a:solidFill>
              </a:rPr>
              <a:t>n</a:t>
            </a:r>
            <a:endParaRPr lang="en-US" smtClean="0">
              <a:solidFill>
                <a:srgbClr val="0000FF"/>
              </a:solidFill>
            </a:endParaRPr>
          </a:p>
          <a:p>
            <a:pPr eaLnBrk="1" hangingPunct="1"/>
            <a:r>
              <a:rPr lang="en-US" smtClean="0"/>
              <a:t>Repeat as necessary</a:t>
            </a:r>
          </a:p>
          <a:p>
            <a:pPr eaLnBrk="1" hangingPunct="1"/>
            <a:r>
              <a:rPr lang="en-US" smtClean="0"/>
              <a:t>Examples: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S → ab | ac</a:t>
            </a:r>
            <a:r>
              <a:rPr lang="en-US" smtClean="0">
                <a:solidFill>
                  <a:srgbClr val="0000FF"/>
                </a:solidFill>
              </a:rPr>
              <a:t>		</a:t>
            </a:r>
            <a:r>
              <a:rPr lang="en-US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⇨</a:t>
            </a:r>
            <a:r>
              <a:rPr lang="en-US" smtClean="0">
                <a:solidFill>
                  <a:srgbClr val="0000FF"/>
                </a:solidFill>
              </a:rPr>
              <a:t> S → aL	   L → b | c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S → abcA | abB | a</a:t>
            </a:r>
            <a:r>
              <a:rPr lang="en-US" smtClean="0">
                <a:solidFill>
                  <a:srgbClr val="0000FF"/>
                </a:solidFill>
              </a:rPr>
              <a:t> 	</a:t>
            </a:r>
            <a:r>
              <a:rPr lang="en-US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⇨</a:t>
            </a:r>
            <a:r>
              <a:rPr lang="en-US" smtClean="0">
                <a:solidFill>
                  <a:srgbClr val="0000FF"/>
                </a:solidFill>
              </a:rPr>
              <a:t> S → aL	   L → bcA | bB | ε 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L → bcA | bB | ε</a:t>
            </a:r>
            <a:r>
              <a:rPr lang="en-US" smtClean="0">
                <a:solidFill>
                  <a:srgbClr val="0000FF"/>
                </a:solidFill>
              </a:rPr>
              <a:t> 		</a:t>
            </a:r>
            <a:r>
              <a:rPr lang="en-US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⇨</a:t>
            </a:r>
            <a:r>
              <a:rPr lang="en-US" smtClean="0">
                <a:solidFill>
                  <a:srgbClr val="0000FF"/>
                </a:solidFill>
              </a:rPr>
              <a:t> L → bL’ | ε    L’ → cA |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A4C183-D78D-4030-9CD5-E536D744581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Left Recursion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5105400"/>
          </a:xfrm>
        </p:spPr>
        <p:txBody>
          <a:bodyPr/>
          <a:lstStyle/>
          <a:p>
            <a:pPr eaLnBrk="1" hangingPunct="1"/>
            <a:r>
              <a:rPr lang="en-US" smtClean="0"/>
              <a:t>Consider grammar </a:t>
            </a:r>
            <a:r>
              <a:rPr lang="en-US" smtClean="0">
                <a:solidFill>
                  <a:srgbClr val="0000FF"/>
                </a:solidFill>
              </a:rPr>
              <a:t>S → Sa | ε</a:t>
            </a:r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First(Sa) = a</a:t>
            </a:r>
            <a:r>
              <a:rPr lang="en-US" smtClean="0"/>
              <a:t>, so we’re ok as far as which production</a:t>
            </a:r>
          </a:p>
          <a:p>
            <a:pPr lvl="1" eaLnBrk="1" hangingPunct="1"/>
            <a:r>
              <a:rPr lang="en-US" smtClean="0"/>
              <a:t>Try writing parser: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Body of </a:t>
            </a:r>
            <a:r>
              <a:rPr lang="en-US" smtClean="0">
                <a:solidFill>
                  <a:srgbClr val="0000FF"/>
                </a:solidFill>
              </a:rPr>
              <a:t>parse_S()</a:t>
            </a:r>
            <a:r>
              <a:rPr lang="en-US" smtClean="0"/>
              <a:t> has an infinite loop:</a:t>
            </a:r>
          </a:p>
          <a:p>
            <a:pPr lvl="2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if (lookahead = "a") then parse_S()</a:t>
            </a:r>
          </a:p>
          <a:p>
            <a:pPr lvl="1" eaLnBrk="1" hangingPunct="1"/>
            <a:r>
              <a:rPr lang="en-US" smtClean="0"/>
              <a:t>Infinite loop occurs in grammar with </a:t>
            </a:r>
            <a:r>
              <a:rPr lang="en-US" i="1" smtClean="0"/>
              <a:t>left recursion</a:t>
            </a: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4191000" y="2590800"/>
            <a:ext cx="3505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parse_S()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if (lookahead == “a”)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   parse_S();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   match(“a”); 	</a:t>
            </a:r>
            <a:r>
              <a:rPr lang="en-US" sz="2000">
                <a:solidFill>
                  <a:srgbClr val="0000FF"/>
                </a:solidFill>
              </a:rPr>
              <a:t>// S</a:t>
            </a:r>
            <a:r>
              <a:rPr lang="en-US" sz="2000"/>
              <a:t> </a:t>
            </a:r>
            <a:r>
              <a:rPr lang="en-US" sz="2000">
                <a:solidFill>
                  <a:srgbClr val="0000FF"/>
                </a:solidFill>
              </a:rPr>
              <a:t>→ Sa</a:t>
            </a:r>
            <a:endParaRPr lang="en-US" sz="20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} else {}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823072-1C93-4E57-9A3F-7D624DE13FC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Right Recursion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5105400"/>
          </a:xfrm>
        </p:spPr>
        <p:txBody>
          <a:bodyPr/>
          <a:lstStyle/>
          <a:p>
            <a:pPr eaLnBrk="1" hangingPunct="1"/>
            <a:r>
              <a:rPr lang="en-US" smtClean="0"/>
              <a:t>Consider grammar </a:t>
            </a:r>
            <a:r>
              <a:rPr lang="en-US" smtClean="0">
                <a:solidFill>
                  <a:srgbClr val="0000FF"/>
                </a:solidFill>
              </a:rPr>
              <a:t>S → aS | ε</a:t>
            </a:r>
            <a:endParaRPr lang="en-US" smtClean="0"/>
          </a:p>
          <a:p>
            <a:pPr lvl="1" eaLnBrk="1" hangingPunct="1"/>
            <a:r>
              <a:rPr lang="en-US" smtClean="0"/>
              <a:t>Again,</a:t>
            </a:r>
            <a:r>
              <a:rPr lang="en-US" smtClean="0">
                <a:solidFill>
                  <a:srgbClr val="0000FF"/>
                </a:solidFill>
              </a:rPr>
              <a:t> First(aS) = a</a:t>
            </a:r>
            <a:endParaRPr lang="en-US" smtClean="0"/>
          </a:p>
          <a:p>
            <a:pPr lvl="1" eaLnBrk="1" hangingPunct="1"/>
            <a:r>
              <a:rPr lang="en-US" smtClean="0"/>
              <a:t>Try writing parser: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Will </a:t>
            </a:r>
            <a:r>
              <a:rPr lang="en-US" smtClean="0">
                <a:solidFill>
                  <a:srgbClr val="0000FF"/>
                </a:solidFill>
              </a:rPr>
              <a:t>parse_S()</a:t>
            </a:r>
            <a:r>
              <a:rPr lang="en-US" smtClean="0"/>
              <a:t> infinite loop?</a:t>
            </a:r>
          </a:p>
          <a:p>
            <a:pPr lvl="2" eaLnBrk="1" hangingPunct="1">
              <a:buFontTx/>
              <a:buNone/>
            </a:pPr>
            <a:r>
              <a:rPr lang="en-US" smtClean="0"/>
              <a:t>Invoking match() will advance the lookahead, eventually stop</a:t>
            </a:r>
          </a:p>
          <a:p>
            <a:pPr lvl="1" eaLnBrk="1" hangingPunct="1"/>
            <a:r>
              <a:rPr lang="en-US" smtClean="0"/>
              <a:t>Top down parsers handles grammars with </a:t>
            </a:r>
            <a:r>
              <a:rPr lang="en-US" i="1" smtClean="0"/>
              <a:t>right recursion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4191000" y="2590800"/>
            <a:ext cx="3505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parse_S()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if (lookahead == “a”)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   match(“a”);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   parse_S(); 	</a:t>
            </a:r>
            <a:r>
              <a:rPr lang="en-US" sz="2000">
                <a:solidFill>
                  <a:srgbClr val="0000FF"/>
                </a:solidFill>
              </a:rPr>
              <a:t>// S</a:t>
            </a:r>
            <a:r>
              <a:rPr lang="en-US" sz="2000"/>
              <a:t> </a:t>
            </a:r>
            <a:r>
              <a:rPr lang="en-US" sz="2000">
                <a:solidFill>
                  <a:srgbClr val="0000FF"/>
                </a:solidFill>
              </a:rPr>
              <a:t>→ aS</a:t>
            </a:r>
            <a:endParaRPr lang="en-US" sz="20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} else {}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30513A-AA8E-4645-8D3D-4B60F2E48FA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To Eliminate Left Recursion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5105400"/>
          </a:xfrm>
        </p:spPr>
        <p:txBody>
          <a:bodyPr/>
          <a:lstStyle/>
          <a:p>
            <a:pPr eaLnBrk="1" hangingPunct="1"/>
            <a:r>
              <a:rPr lang="en-US" smtClean="0"/>
              <a:t>Given grammar </a:t>
            </a:r>
            <a:r>
              <a:rPr lang="en-US" smtClean="0">
                <a:solidFill>
                  <a:srgbClr val="0000FF"/>
                </a:solidFill>
              </a:rPr>
              <a:t>A → Aα</a:t>
            </a:r>
            <a:r>
              <a:rPr lang="en-US" baseline="-25000" smtClean="0">
                <a:solidFill>
                  <a:srgbClr val="0000FF"/>
                </a:solidFill>
              </a:rPr>
              <a:t>1</a:t>
            </a:r>
            <a:r>
              <a:rPr lang="en-US" smtClean="0">
                <a:solidFill>
                  <a:srgbClr val="0000FF"/>
                </a:solidFill>
              </a:rPr>
              <a:t> | Aα</a:t>
            </a:r>
            <a:r>
              <a:rPr lang="en-US" baseline="-25000" smtClean="0">
                <a:solidFill>
                  <a:srgbClr val="0000FF"/>
                </a:solidFill>
              </a:rPr>
              <a:t>2 </a:t>
            </a:r>
            <a:r>
              <a:rPr lang="en-US" smtClean="0">
                <a:solidFill>
                  <a:srgbClr val="0000FF"/>
                </a:solidFill>
              </a:rPr>
              <a:t>| … | Aα</a:t>
            </a:r>
            <a:r>
              <a:rPr lang="en-US" baseline="-25000" smtClean="0">
                <a:solidFill>
                  <a:srgbClr val="0000FF"/>
                </a:solidFill>
              </a:rPr>
              <a:t>n </a:t>
            </a:r>
            <a:r>
              <a:rPr lang="en-US" smtClean="0">
                <a:solidFill>
                  <a:srgbClr val="0000FF"/>
                </a:solidFill>
              </a:rPr>
              <a:t>| β</a:t>
            </a:r>
          </a:p>
          <a:p>
            <a:pPr lvl="1" eaLnBrk="1" hangingPunct="1"/>
            <a:r>
              <a:rPr lang="en-US" smtClean="0"/>
              <a:t>(Why must </a:t>
            </a:r>
            <a:r>
              <a:rPr lang="en-US" smtClean="0">
                <a:solidFill>
                  <a:srgbClr val="0000FF"/>
                </a:solidFill>
              </a:rPr>
              <a:t>β</a:t>
            </a:r>
            <a:r>
              <a:rPr lang="en-US" smtClean="0"/>
              <a:t> exist?)</a:t>
            </a:r>
          </a:p>
          <a:p>
            <a:pPr eaLnBrk="1" hangingPunct="1"/>
            <a:r>
              <a:rPr lang="en-US" smtClean="0"/>
              <a:t>Rewrite the grammar as: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A → βL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L → α</a:t>
            </a:r>
            <a:r>
              <a:rPr lang="en-US" baseline="-25000" smtClean="0">
                <a:solidFill>
                  <a:srgbClr val="0000FF"/>
                </a:solidFill>
              </a:rPr>
              <a:t>1</a:t>
            </a:r>
            <a:r>
              <a:rPr lang="en-US" smtClean="0">
                <a:solidFill>
                  <a:srgbClr val="0000FF"/>
                </a:solidFill>
              </a:rPr>
              <a:t>L | α</a:t>
            </a:r>
            <a:r>
              <a:rPr lang="en-US" baseline="-25000" smtClean="0">
                <a:solidFill>
                  <a:srgbClr val="0000FF"/>
                </a:solidFill>
              </a:rPr>
              <a:t>2 </a:t>
            </a:r>
            <a:r>
              <a:rPr lang="en-US" smtClean="0">
                <a:solidFill>
                  <a:srgbClr val="0000FF"/>
                </a:solidFill>
              </a:rPr>
              <a:t>L | … | α</a:t>
            </a:r>
            <a:r>
              <a:rPr lang="en-US" baseline="-25000" smtClean="0">
                <a:solidFill>
                  <a:srgbClr val="0000FF"/>
                </a:solidFill>
              </a:rPr>
              <a:t>n </a:t>
            </a:r>
            <a:r>
              <a:rPr lang="en-US" smtClean="0">
                <a:solidFill>
                  <a:srgbClr val="0000FF"/>
                </a:solidFill>
              </a:rPr>
              <a:t>L | ε</a:t>
            </a:r>
          </a:p>
          <a:p>
            <a:pPr eaLnBrk="1" hangingPunct="1"/>
            <a:r>
              <a:rPr lang="en-US" smtClean="0"/>
              <a:t>Replaces left recursion with right recursion</a:t>
            </a:r>
          </a:p>
          <a:p>
            <a:pPr eaLnBrk="1" hangingPunct="1"/>
            <a:r>
              <a:rPr lang="en-US" smtClean="0"/>
              <a:t>Repeat as necessary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12265</TotalTime>
  <Words>1153</Words>
  <Application>Microsoft Office PowerPoint</Application>
  <PresentationFormat>On-screen Show (4:3)</PresentationFormat>
  <Paragraphs>254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1_Blank Presentation</vt:lpstr>
      <vt:lpstr>Blank Presentation</vt:lpstr>
      <vt:lpstr>CMSC 330:  Organization of Programming Languages</vt:lpstr>
      <vt:lpstr>Example</vt:lpstr>
      <vt:lpstr>Things to Notice</vt:lpstr>
      <vt:lpstr>Things to Notice (cont.)</vt:lpstr>
      <vt:lpstr>Left Factoring</vt:lpstr>
      <vt:lpstr>Left Factoring Algorithm</vt:lpstr>
      <vt:lpstr>Left Recursion</vt:lpstr>
      <vt:lpstr>Right Recursion</vt:lpstr>
      <vt:lpstr>Algorithm To Eliminate Left Recursion</vt:lpstr>
      <vt:lpstr>Eliminating Left Recursion (cont.)</vt:lpstr>
      <vt:lpstr>Expression Grammar for Top-Down Parsing</vt:lpstr>
      <vt:lpstr>Tradeoffs with Other Approaches</vt:lpstr>
      <vt:lpstr>Tradeoffs with Other Approaches</vt:lpstr>
      <vt:lpstr>Usage of Parse Trees</vt:lpstr>
      <vt:lpstr>Abstract Syntax Trees (ASTs)</vt:lpstr>
      <vt:lpstr>ASTs (cont’d)</vt:lpstr>
      <vt:lpstr>Producing an AST</vt:lpstr>
      <vt:lpstr>The Compilation Process</vt:lpstr>
    </vt:vector>
  </TitlesOfParts>
  <Company>J 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F</dc:creator>
  <cp:lastModifiedBy>Larry Herman</cp:lastModifiedBy>
  <cp:revision>172</cp:revision>
  <dcterms:created xsi:type="dcterms:W3CDTF">2005-08-02T15:09:14Z</dcterms:created>
  <dcterms:modified xsi:type="dcterms:W3CDTF">2012-11-15T02:18:29Z</dcterms:modified>
</cp:coreProperties>
</file>