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343" r:id="rId3"/>
    <p:sldId id="344" r:id="rId4"/>
    <p:sldId id="345" r:id="rId5"/>
    <p:sldId id="346" r:id="rId6"/>
    <p:sldId id="347" r:id="rId7"/>
    <p:sldId id="348" r:id="rId8"/>
    <p:sldId id="268" r:id="rId9"/>
    <p:sldId id="304" r:id="rId10"/>
    <p:sldId id="305" r:id="rId11"/>
    <p:sldId id="312" r:id="rId12"/>
    <p:sldId id="310" r:id="rId13"/>
    <p:sldId id="319" r:id="rId14"/>
    <p:sldId id="320" r:id="rId15"/>
    <p:sldId id="321" r:id="rId16"/>
    <p:sldId id="322" r:id="rId17"/>
    <p:sldId id="311" r:id="rId18"/>
    <p:sldId id="309" r:id="rId19"/>
    <p:sldId id="306" r:id="rId20"/>
    <p:sldId id="270" r:id="rId21"/>
    <p:sldId id="324" r:id="rId22"/>
    <p:sldId id="314" r:id="rId23"/>
    <p:sldId id="315" r:id="rId24"/>
    <p:sldId id="316" r:id="rId25"/>
    <p:sldId id="317" r:id="rId26"/>
    <p:sldId id="307" r:id="rId27"/>
    <p:sldId id="258" r:id="rId28"/>
    <p:sldId id="325" r:id="rId29"/>
    <p:sldId id="323" r:id="rId3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4" autoAdjust="0"/>
    <p:restoredTop sz="76478" autoAdjust="0"/>
  </p:normalViewPr>
  <p:slideViewPr>
    <p:cSldViewPr>
      <p:cViewPr varScale="1">
        <p:scale>
          <a:sx n="81" d="100"/>
          <a:sy n="81" d="100"/>
        </p:scale>
        <p:origin x="-8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9" d="100"/>
          <a:sy n="59" d="100"/>
        </p:scale>
        <p:origin x="-1478"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defTabSz="966788" eaLnBrk="0" hangingPunct="0">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algn="r" defTabSz="966788" eaLnBrk="0" hangingPunct="0">
              <a:defRPr sz="1200"/>
            </a:lvl1pPr>
          </a:lstStyle>
          <a:p>
            <a:pPr>
              <a:defRPr/>
            </a:pPr>
            <a:fld id="{C0E3CCC7-4D7A-4C7A-A306-BBAB7C1A5763}" type="datetimeFigureOut">
              <a:rPr lang="en-US"/>
              <a:pPr>
                <a:defRPr/>
              </a:pPr>
              <a:t>12/12/2012</a:t>
            </a:fld>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defTabSz="966788" eaLnBrk="0" hangingPunct="0">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algn="r" defTabSz="966788" eaLnBrk="0" hangingPunct="0">
              <a:defRPr sz="1200">
                <a:ea typeface="ＭＳ Ｐゴシック" pitchFamily="34" charset="-128"/>
                <a:cs typeface="+mn-cs"/>
              </a:defRPr>
            </a:lvl1pPr>
          </a:lstStyle>
          <a:p>
            <a:pPr>
              <a:defRPr/>
            </a:pPr>
            <a:fld id="{DF8904C0-2DE1-422B-A3B9-367B08A84B6B}" type="slidenum">
              <a:rPr lang="en-US"/>
              <a:pPr>
                <a:defRPr/>
              </a:pPr>
              <a:t>‹#›</a:t>
            </a:fld>
            <a:endParaRPr lang="en-US"/>
          </a:p>
        </p:txBody>
      </p:sp>
    </p:spTree>
    <p:extLst>
      <p:ext uri="{BB962C8B-B14F-4D97-AF65-F5344CB8AC3E}">
        <p14:creationId xmlns:p14="http://schemas.microsoft.com/office/powerpoint/2010/main" val="378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defTabSz="966788" eaLnBrk="0" hangingPunct="0">
              <a:defRPr sz="1200"/>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lvl1pPr algn="r" defTabSz="966788" eaLnBrk="0" hangingPunct="0">
              <a:defRPr sz="1200"/>
            </a:lvl1pPr>
          </a:lstStyle>
          <a:p>
            <a:pPr>
              <a:defRPr/>
            </a:pPr>
            <a:fld id="{ECBD2E7A-9EBD-4CF3-BFE5-D5BC7D348785}" type="datetimeFigureOut">
              <a:rPr lang="en-US"/>
              <a:pPr>
                <a:defRPr/>
              </a:pPr>
              <a:t>12/12/2012</a:t>
            </a:fld>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34" tIns="48316" rIns="96634" bIns="483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defTabSz="966788" eaLnBrk="0" hangingPunct="0">
              <a:defRPr sz="1200"/>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34" tIns="48316" rIns="96634" bIns="48316" numCol="1" anchor="b" anchorCtr="0" compatLnSpc="1">
            <a:prstTxWarp prst="textNoShape">
              <a:avLst/>
            </a:prstTxWarp>
          </a:bodyPr>
          <a:lstStyle>
            <a:lvl1pPr algn="r" defTabSz="966788" eaLnBrk="0" hangingPunct="0">
              <a:defRPr sz="1200">
                <a:ea typeface="ＭＳ Ｐゴシック" pitchFamily="34" charset="-128"/>
                <a:cs typeface="+mn-cs"/>
              </a:defRPr>
            </a:lvl1pPr>
          </a:lstStyle>
          <a:p>
            <a:pPr>
              <a:defRPr/>
            </a:pPr>
            <a:fld id="{2ED6F042-10EA-46D2-B2F8-23D418C26247}" type="slidenum">
              <a:rPr lang="en-US"/>
              <a:pPr>
                <a:defRPr/>
              </a:pPr>
              <a:t>‹#›</a:t>
            </a:fld>
            <a:endParaRPr lang="en-US"/>
          </a:p>
        </p:txBody>
      </p:sp>
    </p:spTree>
    <p:extLst>
      <p:ext uri="{BB962C8B-B14F-4D97-AF65-F5344CB8AC3E}">
        <p14:creationId xmlns:p14="http://schemas.microsoft.com/office/powerpoint/2010/main" val="1038191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228505EA-6277-4F6B-83FD-A2C1E660098A}" type="slidenum">
              <a:rPr lang="en-US"/>
              <a:pPr>
                <a:defRPr/>
              </a:pPr>
              <a:t>1</a:t>
            </a:fld>
            <a:endParaRPr lang="en-US"/>
          </a:p>
        </p:txBody>
      </p:sp>
      <p:sp>
        <p:nvSpPr>
          <p:cNvPr id="163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1D79038D-2958-4520-A21E-969AFC9A2393}" type="slidenum">
              <a:rPr lang="en-US" sz="1200"/>
              <a:pPr algn="r" defTabSz="966788" eaLnBrk="0" hangingPunct="0"/>
              <a:t>1</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DFE2A21-1536-40CF-90A9-F67078DA988B}" type="slidenum">
              <a:rPr lang="en-US"/>
              <a:pPr>
                <a:defRPr/>
              </a:pPr>
              <a:t>16</a:t>
            </a:fld>
            <a:endParaRPr lang="en-US"/>
          </a:p>
        </p:txBody>
      </p:sp>
      <p:sp>
        <p:nvSpPr>
          <p:cNvPr id="409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A312EC49-E187-418F-BAA9-1F36C388CC8F}" type="slidenum">
              <a:rPr lang="en-US" sz="1200"/>
              <a:pPr algn="r" defTabSz="966788" eaLnBrk="0" hangingPunct="0"/>
              <a:t>16</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ea typeface="ＭＳ Ｐゴシック"/>
              </a:rPr>
              <a:t>The designers of Java didn't feel bound to require that the language have properties which would allow a one-pass compiler, since computers are much faster now.</a:t>
            </a:r>
          </a:p>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C42621B-6E43-4807-B02A-369863B3FC7E}" type="slidenum">
              <a:rPr lang="en-US"/>
              <a:pPr>
                <a:defRPr/>
              </a:pPr>
              <a:t>17</a:t>
            </a:fld>
            <a:endParaRPr lang="en-US"/>
          </a:p>
        </p:txBody>
      </p:sp>
      <p:sp>
        <p:nvSpPr>
          <p:cNvPr id="430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6451DD6A-2470-4D28-896B-47FEE51EC9EB}" type="slidenum">
              <a:rPr lang="en-US" sz="1200"/>
              <a:pPr algn="r" defTabSz="966788" eaLnBrk="0" hangingPunct="0"/>
              <a:t>17</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ea typeface="ＭＳ Ｐゴシック"/>
              </a:rPr>
              <a:t>Shadowing names is not necessarily a good thing.</a:t>
            </a:r>
          </a:p>
          <a:p>
            <a:pPr eaLnBrk="1" hangingPunct="1"/>
            <a:endParaRPr lang="en-US" smtClean="0">
              <a:ea typeface="ＭＳ Ｐゴシック"/>
            </a:endParaRPr>
          </a:p>
          <a:p>
            <a:pPr eaLnBrk="1" hangingPunct="1"/>
            <a:r>
              <a:rPr lang="en-US" smtClean="0">
                <a:ea typeface="ＭＳ Ｐゴシック"/>
              </a:rPr>
              <a:t>Why doesn't Java allow this?  Shadowing names leads to confusion.  What if both i's were floats?</a:t>
            </a:r>
          </a:p>
          <a:p>
            <a:pPr eaLnBrk="1" hangingPunct="1"/>
            <a:endParaRPr lang="en-US" smtClean="0">
              <a:ea typeface="ＭＳ Ｐゴシック"/>
            </a:endParaRPr>
          </a:p>
          <a:p>
            <a:pPr eaLnBrk="1" hangingPunct="1"/>
            <a:r>
              <a:rPr lang="en-US" smtClean="0">
                <a:ea typeface="ＭＳ Ｐゴシック"/>
              </a:rPr>
              <a:t>You can shadow names in some places in Java.</a:t>
            </a:r>
          </a:p>
          <a:p>
            <a:pPr eaLnBrk="1" hangingPunct="1"/>
            <a:endParaRPr lang="en-US" smtClean="0">
              <a:ea typeface="ＭＳ Ｐゴシック"/>
            </a:endParaRPr>
          </a:p>
          <a:p>
            <a:pPr eaLnBrk="1" hangingPunct="1"/>
            <a:r>
              <a:rPr lang="en-US" smtClean="0">
                <a:ea typeface="ＭＳ Ｐゴシック"/>
              </a:rPr>
              <a:t>Will a language allow shadowing, and if so where?  It depends on the language.</a:t>
            </a:r>
          </a:p>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0D0DA01-E540-43E2-BDEB-50DC27E1FCB6}" type="slidenum">
              <a:rPr lang="en-US"/>
              <a:pPr>
                <a:defRPr/>
              </a:pPr>
              <a:t>18</a:t>
            </a:fld>
            <a:endParaRPr lang="en-US"/>
          </a:p>
        </p:txBody>
      </p:sp>
      <p:sp>
        <p:nvSpPr>
          <p:cNvPr id="450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8776E0B8-F876-4D75-BCDB-4B5DC5777C4A}" type="slidenum">
              <a:rPr lang="en-US" sz="1200"/>
              <a:pPr algn="r" defTabSz="966788" eaLnBrk="0" hangingPunct="0"/>
              <a:t>18</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mtClean="0">
                <a:ea typeface="ＭＳ Ｐゴシック"/>
              </a:rPr>
              <a:t>For example, many modules in OCaml can have a length function, and there won't be any collision.</a:t>
            </a:r>
          </a:p>
          <a:p>
            <a:pPr eaLnBrk="1" hangingPunct="1"/>
            <a:endParaRPr lang="en-US" smtClean="0">
              <a:ea typeface="ＭＳ Ｐゴシック"/>
            </a:endParaRPr>
          </a:p>
          <a:p>
            <a:pPr eaLnBrk="1" hangingPunct="1"/>
            <a:r>
              <a:rPr lang="en-US" smtClean="0">
                <a:ea typeface="ＭＳ Ｐゴシック"/>
              </a:rPr>
              <a:t>Namespaces are hierarchical.</a:t>
            </a:r>
          </a:p>
          <a:p>
            <a:pPr eaLnBrk="1" hangingPunct="1"/>
            <a:endParaRPr lang="en-US" smtClean="0">
              <a:ea typeface="ＭＳ Ｐゴシック"/>
            </a:endParaRPr>
          </a:p>
          <a:p>
            <a:pPr eaLnBrk="1" hangingPunct="1"/>
            <a:r>
              <a:rPr lang="en-US" smtClean="0">
                <a:ea typeface="ＭＳ Ｐゴシック"/>
              </a:rPr>
              <a:t>All three languages have similar mechanisms.</a:t>
            </a:r>
          </a:p>
          <a:p>
            <a:pPr eaLnBrk="1" hangingPunct="1"/>
            <a:endParaRPr lang="en-US" smtClean="0">
              <a:ea typeface="ＭＳ Ｐゴシック"/>
            </a:endParaRPr>
          </a:p>
          <a:p>
            <a:pPr eaLnBrk="1" hangingPunct="1"/>
            <a:r>
              <a:rPr lang="en-US" smtClean="0">
                <a:ea typeface="ＭＳ Ｐゴシック"/>
              </a:rPr>
              <a:t>In Java, the names of classes are at the toplevel scope.</a:t>
            </a:r>
          </a:p>
          <a:p>
            <a:pPr eaLnBrk="1" hangingPunct="1"/>
            <a:endParaRPr lang="en-US" smtClean="0">
              <a:ea typeface="ＭＳ Ｐゴシック"/>
            </a:endParaRPr>
          </a:p>
          <a:p>
            <a:pPr eaLnBrk="1" hangingPunct="1"/>
            <a:r>
              <a:rPr lang="en-US" smtClean="0">
                <a:ea typeface="ＭＳ Ｐゴシック"/>
              </a:rPr>
              <a:t>In C, all extern declarations are at the toplevel scope.</a:t>
            </a:r>
          </a:p>
          <a:p>
            <a:pPr eaLnBrk="1" hangingPunct="1"/>
            <a:endParaRPr lang="en-US" smtClean="0">
              <a:ea typeface="ＭＳ Ｐゴシック"/>
            </a:endParaRPr>
          </a:p>
          <a:p>
            <a:pPr eaLnBrk="1" hangingPunct="1"/>
            <a:r>
              <a:rPr lang="en-US" smtClean="0">
                <a:ea typeface="ＭＳ Ｐゴシック"/>
              </a:rPr>
              <a:t>It's hard to avoid collisions when you put together different peoples' code, unless you're using a mechanism like this.</a:t>
            </a:r>
          </a:p>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9BF2A86-4486-4678-BDA1-23C65FEE2DE1}" type="slidenum">
              <a:rPr lang="en-US"/>
              <a:pPr>
                <a:defRPr/>
              </a:pPr>
              <a:t>19</a:t>
            </a:fld>
            <a:endParaRPr lang="en-US"/>
          </a:p>
        </p:txBody>
      </p:sp>
      <p:sp>
        <p:nvSpPr>
          <p:cNvPr id="4710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6C4C32C-F55E-478B-A9AF-A318F056DBF6}" type="slidenum">
              <a:rPr lang="en-US" sz="1200"/>
              <a:pPr algn="r" defTabSz="966788" eaLnBrk="0" hangingPunct="0"/>
              <a:t>19</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ea typeface="ＭＳ Ｐゴシック"/>
              </a:rPr>
              <a:t>The OS or other languages don't know about the namespace hierarchy which some language have via namespsaces.</a:t>
            </a:r>
          </a:p>
          <a:p>
            <a:pPr eaLnBrk="1" hangingPunct="1"/>
            <a:endParaRPr lang="en-US" smtClean="0">
              <a:ea typeface="ＭＳ Ｐゴシック"/>
            </a:endParaRPr>
          </a:p>
          <a:p>
            <a:pPr eaLnBrk="1" hangingPunct="1"/>
            <a:r>
              <a:rPr lang="en-US" smtClean="0">
                <a:ea typeface="ＭＳ Ｐゴシック"/>
              </a:rPr>
              <a:t>What about Java calling C?</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7FFA16DB-C4B3-4902-B880-0DD9C3BF88E5}" type="slidenum">
              <a:rPr lang="en-US"/>
              <a:pPr>
                <a:defRPr/>
              </a:pPr>
              <a:t>20</a:t>
            </a:fld>
            <a:endParaRPr lang="en-US"/>
          </a:p>
        </p:txBody>
      </p:sp>
      <p:sp>
        <p:nvSpPr>
          <p:cNvPr id="491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0E04FD9B-0BCE-4A2F-A27F-49DEFB7F83A2}" type="slidenum">
              <a:rPr lang="en-US" sz="1200"/>
              <a:pPr algn="r" defTabSz="966788" eaLnBrk="0" hangingPunct="0"/>
              <a:t>20</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77DB86B-6A56-4C79-8291-5332AD36188D}" type="slidenum">
              <a:rPr lang="en-US"/>
              <a:pPr>
                <a:defRPr/>
              </a:pPr>
              <a:t>21</a:t>
            </a:fld>
            <a:endParaRPr lang="en-US"/>
          </a:p>
        </p:txBody>
      </p:sp>
      <p:sp>
        <p:nvSpPr>
          <p:cNvPr id="512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63D3DA98-6943-4167-B10F-31C6BEB28FD0}" type="slidenum">
              <a:rPr lang="en-US" sz="1200"/>
              <a:pPr algn="r" defTabSz="966788" eaLnBrk="0" hangingPunct="0"/>
              <a:t>21</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ea typeface="ＭＳ Ｐゴシック"/>
              </a:rPr>
              <a:t>Free and bound variables are like the difference between</a:t>
            </a:r>
          </a:p>
          <a:p>
            <a:pPr eaLnBrk="1" hangingPunct="1"/>
            <a:r>
              <a:rPr lang="en-US" smtClean="0">
                <a:ea typeface="ＭＳ Ｐゴシック"/>
              </a:rPr>
              <a:t>x </a:t>
            </a:r>
            <a:r>
              <a:rPr lang="en-US" smtClean="0">
                <a:ea typeface="ＭＳ Ｐゴシック"/>
                <a:sym typeface="Symbol" pitchFamily="18" charset="2"/>
              </a:rPr>
              <a:t></a:t>
            </a:r>
            <a:r>
              <a:rPr lang="en-US" smtClean="0">
                <a:ea typeface="ＭＳ Ｐゴシック"/>
              </a:rPr>
              <a:t> y</a:t>
            </a:r>
          </a:p>
          <a:p>
            <a:pPr eaLnBrk="1" hangingPunct="1"/>
            <a:r>
              <a:rPr lang="en-US" smtClean="0">
                <a:ea typeface="ＭＳ Ｐゴシック"/>
              </a:rPr>
              <a:t>and</a:t>
            </a:r>
          </a:p>
          <a:p>
            <a:pPr eaLnBrk="1" hangingPunct="1"/>
            <a:r>
              <a:rPr lang="en-US" smtClean="0">
                <a:ea typeface="ＭＳ Ｐゴシック"/>
              </a:rPr>
              <a:t>(forall x)[x </a:t>
            </a:r>
            <a:r>
              <a:rPr lang="en-US" smtClean="0">
                <a:ea typeface="ＭＳ Ｐゴシック"/>
                <a:sym typeface="Symbol" pitchFamily="18" charset="2"/>
              </a:rPr>
              <a:t></a:t>
            </a:r>
            <a:r>
              <a:rPr lang="en-US" smtClean="0">
                <a:ea typeface="ＭＳ Ｐゴシック"/>
              </a:rPr>
              <a:t> y]</a:t>
            </a:r>
          </a:p>
          <a:p>
            <a:pPr eaLnBrk="1" hangingPunct="1"/>
            <a:endParaRPr lang="en-US" smtClean="0">
              <a:ea typeface="ＭＳ Ｐゴシック"/>
            </a:endParaRPr>
          </a:p>
          <a:p>
            <a:pPr eaLnBrk="1" hangingPunct="1"/>
            <a:r>
              <a:rPr lang="en-US" smtClean="0">
                <a:ea typeface="ＭＳ Ｐゴシック"/>
              </a:rPr>
              <a:t>The truth of the second one depends on the value of y.</a:t>
            </a:r>
          </a:p>
          <a:p>
            <a:pPr eaLnBrk="1" hangingPunct="1"/>
            <a:endParaRPr lang="en-US" smtClean="0">
              <a:ea typeface="ＭＳ Ｐゴシック"/>
            </a:endParaRPr>
          </a:p>
          <a:p>
            <a:pPr eaLnBrk="1" hangingPunct="1"/>
            <a:r>
              <a:rPr lang="en-US" smtClean="0">
                <a:ea typeface="ＭＳ Ｐゴシック"/>
              </a:rPr>
              <a:t>Change “variables” to “identifiers”?</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390B571-FE70-4757-B8CA-BEF90708D145}" type="slidenum">
              <a:rPr lang="en-US"/>
              <a:pPr>
                <a:defRPr/>
              </a:pPr>
              <a:t>22</a:t>
            </a:fld>
            <a:endParaRPr lang="en-US"/>
          </a:p>
        </p:txBody>
      </p:sp>
      <p:sp>
        <p:nvSpPr>
          <p:cNvPr id="5325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EACCD1F7-3EEB-4EF3-BCFF-5DA2FB5AD66C}" type="slidenum">
              <a:rPr lang="en-US" sz="1200"/>
              <a:pPr algn="r" defTabSz="966788" eaLnBrk="0" hangingPunct="0"/>
              <a:t>22</a:t>
            </a:fld>
            <a:endParaRPr lang="en-US" sz="1200"/>
          </a:p>
        </p:txBody>
      </p:sp>
      <p:sp>
        <p:nvSpPr>
          <p:cNvPr id="53251" name="Rectangle 2"/>
          <p:cNvSpPr>
            <a:spLocks noGrp="1" noRot="1" noChangeAspect="1" noChangeArrowheads="1"/>
          </p:cNvSpPr>
          <p:nvPr>
            <p:ph type="sldImg"/>
          </p:nvPr>
        </p:nvSpPr>
        <p:spPr>
          <a:xfrm>
            <a:off x="1258888" y="720725"/>
            <a:ext cx="4800600" cy="3600450"/>
          </a:xfrm>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lIns="91406" tIns="45703" rIns="91406" bIns="45703"/>
          <a:lstStyle/>
          <a:p>
            <a:pPr eaLnBrk="1" hangingPunct="1"/>
            <a:r>
              <a:rPr lang="en-US" smtClean="0">
                <a:ea typeface="ＭＳ Ｐゴシック"/>
              </a:rPr>
              <a:t>In OCaml, since functions can be returned from functions  ???</a:t>
            </a:r>
          </a:p>
          <a:p>
            <a:pPr eaLnBrk="1" hangingPunct="1"/>
            <a:endParaRPr lang="en-US" smtClean="0">
              <a:ea typeface="ＭＳ Ｐゴシック"/>
            </a:endParaRPr>
          </a:p>
          <a:p>
            <a:pPr eaLnBrk="1" hangingPunct="1"/>
            <a:r>
              <a:rPr lang="en-US" smtClean="0">
                <a:ea typeface="ＭＳ Ｐゴシック"/>
              </a:rPr>
              <a:t>with higher-order functions  ???</a:t>
            </a:r>
          </a:p>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B833C07C-AF31-494F-BDCD-55428494B703}" type="slidenum">
              <a:rPr lang="en-US"/>
              <a:pPr>
                <a:defRPr/>
              </a:pPr>
              <a:t>23</a:t>
            </a:fld>
            <a:endParaRPr lang="en-US"/>
          </a:p>
        </p:txBody>
      </p:sp>
      <p:sp>
        <p:nvSpPr>
          <p:cNvPr id="5529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EB311D1-BB8B-475B-BCA4-A64DBBA384BD}" type="slidenum">
              <a:rPr lang="en-US" sz="1200"/>
              <a:pPr algn="r" defTabSz="966788" eaLnBrk="0" hangingPunct="0"/>
              <a:t>23</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9B7E7EA-F912-498F-8D81-25DF33ADD754}" type="slidenum">
              <a:rPr lang="en-US"/>
              <a:pPr>
                <a:defRPr/>
              </a:pPr>
              <a:t>24</a:t>
            </a:fld>
            <a:endParaRPr lang="en-US"/>
          </a:p>
        </p:txBody>
      </p:sp>
      <p:sp>
        <p:nvSpPr>
          <p:cNvPr id="5734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2096C837-C8FD-4D7C-9668-9664F0DA9B6D}" type="slidenum">
              <a:rPr lang="en-US" sz="1200"/>
              <a:pPr algn="r" defTabSz="966788" eaLnBrk="0" hangingPunct="0"/>
              <a:t>24</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07426A7C-0C51-402E-9B04-D3F8F076974F}" type="slidenum">
              <a:rPr lang="en-US"/>
              <a:pPr>
                <a:defRPr/>
              </a:pPr>
              <a:t>25</a:t>
            </a:fld>
            <a:endParaRPr lang="en-US"/>
          </a:p>
        </p:txBody>
      </p:sp>
      <p:sp>
        <p:nvSpPr>
          <p:cNvPr id="5939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20D85E6A-C74A-4D05-823F-C40FE7D97FFF}" type="slidenum">
              <a:rPr lang="en-US" sz="1200"/>
              <a:pPr algn="r" defTabSz="966788" eaLnBrk="0" hangingPunct="0"/>
              <a:t>25</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ea typeface="ＭＳ Ｐゴシック"/>
              </a:rPr>
              <a:t>The x which g needs is still on the stack when it executes.</a:t>
            </a:r>
          </a:p>
          <a:p>
            <a:pPr eaLnBrk="1" hangingPunct="1"/>
            <a:endParaRPr lang="en-US" smtClean="0">
              <a:ea typeface="ＭＳ Ｐゴシック"/>
            </a:endParaRPr>
          </a:p>
          <a:p>
            <a:pPr eaLnBrk="1" hangingPunct="1"/>
            <a:r>
              <a:rPr lang="en-US" smtClean="0">
                <a:ea typeface="ＭＳ Ｐゴシック"/>
              </a:rPr>
              <a:t>f returns a closure.</a:t>
            </a:r>
          </a:p>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0FA35942-0091-4570-97F7-E21C50A0B29B}" type="slidenum">
              <a:rPr lang="en-US"/>
              <a:pPr>
                <a:defRPr/>
              </a:pPr>
              <a:t>8</a:t>
            </a:fld>
            <a:endParaRPr lang="en-US"/>
          </a:p>
        </p:txBody>
      </p:sp>
      <p:sp>
        <p:nvSpPr>
          <p:cNvPr id="245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0D613731-71E3-4F9D-82F4-6A502F5D9444}" type="slidenum">
              <a:rPr lang="en-US" sz="1200"/>
              <a:pPr algn="r" defTabSz="966788" eaLnBrk="0" hangingPunct="0"/>
              <a:t>8</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smtClean="0">
                <a:ea typeface="ＭＳ Ｐゴシック"/>
              </a:rPr>
              <a:t>We used the term binding before, now let's define it and discuss some choices languages make for bindings.</a:t>
            </a:r>
          </a:p>
          <a:p>
            <a:pPr eaLnBrk="1" hangingPunct="1"/>
            <a:endParaRPr lang="en-US" smtClean="0">
              <a:ea typeface="ＭＳ Ｐゴシック"/>
            </a:endParaRPr>
          </a:p>
          <a:p>
            <a:pPr eaLnBrk="1" hangingPunct="1"/>
            <a:r>
              <a:rPr lang="en-US" smtClean="0">
                <a:ea typeface="ＭＳ Ｐゴシック"/>
              </a:rPr>
              <a:t>Aren’t these all backwards- wouldn’t that be “e1 is bound to x”, etc.?</a:t>
            </a:r>
          </a:p>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B686740D-A048-4634-8746-60BE3A1C3C1A}" type="slidenum">
              <a:rPr lang="en-US"/>
              <a:pPr>
                <a:defRPr/>
              </a:pPr>
              <a:t>26</a:t>
            </a:fld>
            <a:endParaRPr lang="en-US"/>
          </a:p>
        </p:txBody>
      </p:sp>
      <p:sp>
        <p:nvSpPr>
          <p:cNvPr id="6144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1ACD4CDF-1CA1-4941-8A2B-BB781E41611A}" type="slidenum">
              <a:rPr lang="en-US" sz="1200"/>
              <a:pPr algn="r" defTabSz="966788" eaLnBrk="0" hangingPunct="0"/>
              <a:t>26</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ea typeface="ＭＳ Ｐゴシック"/>
              </a:rPr>
              <a:t>Closures result in allocating memory.</a:t>
            </a:r>
          </a:p>
          <a:p>
            <a:pPr eaLnBrk="1" hangingPunct="1"/>
            <a:endParaRPr lang="en-US" smtClean="0">
              <a:ea typeface="ＭＳ Ｐゴシック"/>
            </a:endParaRPr>
          </a:p>
          <a:p>
            <a:pPr eaLnBrk="1" hangingPunct="1"/>
            <a:r>
              <a:rPr lang="en-US" smtClean="0">
                <a:ea typeface="ＭＳ Ｐゴシック"/>
              </a:rPr>
              <a:t>gcc will let you return a function, but it just does the wrong thing scopewise when you call it.</a:t>
            </a:r>
          </a:p>
          <a:p>
            <a:pPr eaLnBrk="1" hangingPunct="1"/>
            <a:endParaRPr lang="en-US" smtClean="0">
              <a:ea typeface="ＭＳ Ｐゴシック"/>
            </a:endParaRPr>
          </a:p>
          <a:p>
            <a:pPr eaLnBrk="1" hangingPunct="1"/>
            <a:r>
              <a:rPr lang="en-US" smtClean="0">
                <a:ea typeface="ＭＳ Ｐゴシック"/>
              </a:rPr>
              <a:t>Most languages today which have function pointers either have only raw function pointers, or have full closures.  What features you want to have in your language affects its implementation and affects efficiency.</a:t>
            </a: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8EE00927-09CD-49AE-A11F-C0B87AD6D0CC}" type="slidenum">
              <a:rPr lang="en-US"/>
              <a:pPr>
                <a:defRPr/>
              </a:pPr>
              <a:t>27</a:t>
            </a:fld>
            <a:endParaRPr lang="en-US"/>
          </a:p>
        </p:txBody>
      </p:sp>
      <p:sp>
        <p:nvSpPr>
          <p:cNvPr id="6349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331297E4-8BCE-4D46-B1B7-906900296887}" type="slidenum">
              <a:rPr lang="en-US" sz="1200"/>
              <a:pPr algn="r" defTabSz="966788" eaLnBrk="0" hangingPunct="0"/>
              <a:t>27</a:t>
            </a:fld>
            <a:endParaRPr lang="en-US" sz="1200"/>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ea typeface="ＭＳ Ｐゴシック"/>
              </a:rPr>
              <a:t>Mostly static unless you specifically declare things to be dynamic (????)</a:t>
            </a:r>
          </a:p>
          <a:p>
            <a:pPr eaLnBrk="1" hangingPunct="1"/>
            <a:endParaRPr lang="en-US" smtClean="0">
              <a:ea typeface="ＭＳ Ｐゴシック"/>
            </a:endParaRPr>
          </a:p>
          <a:p>
            <a:pPr eaLnBrk="1" hangingPunct="1"/>
            <a:r>
              <a:rPr lang="en-US" smtClean="0">
                <a:ea typeface="ＭＳ Ｐゴシック"/>
              </a:rPr>
              <a:t>Scheme uses Cambridge Polish notation in which a function name appears before its arguments, all enclosed in parentheses.</a:t>
            </a:r>
          </a:p>
          <a:p>
            <a:pPr eaLnBrk="1" hangingPunct="1"/>
            <a:endParaRPr lang="en-US" smtClean="0">
              <a:ea typeface="ＭＳ Ｐゴシック"/>
            </a:endParaRPr>
          </a:p>
          <a:p>
            <a:pPr eaLnBrk="1" hangingPunct="1"/>
            <a:r>
              <a:rPr lang="en-US" smtClean="0">
                <a:ea typeface="ＭＳ Ｐゴシック"/>
              </a:rPr>
              <a:t>A function like f above would be invalid in static scoping- the problem is that no a exists where it's defined.</a:t>
            </a:r>
          </a:p>
          <a:p>
            <a:pPr eaLnBrk="1" hangingPunct="1"/>
            <a:endParaRPr lang="en-US" smtClean="0">
              <a:ea typeface="ＭＳ Ｐゴシック"/>
            </a:endParaRPr>
          </a:p>
          <a:p>
            <a:pPr eaLnBrk="1" hangingPunct="1"/>
            <a:r>
              <a:rPr lang="en-US" smtClean="0">
                <a:ea typeface="ＭＳ Ｐゴシック"/>
              </a:rPr>
              <a:t>Shouldn’t this be “bind 3 to a”?</a:t>
            </a:r>
          </a:p>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D9667F83-5378-427A-AE48-18EC48C34E55}" type="slidenum">
              <a:rPr lang="en-US"/>
              <a:pPr>
                <a:defRPr/>
              </a:pPr>
              <a:t>28</a:t>
            </a:fld>
            <a:endParaRPr lang="en-US"/>
          </a:p>
        </p:txBody>
      </p:sp>
      <p:sp>
        <p:nvSpPr>
          <p:cNvPr id="655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F88D0432-C8EC-4FF6-8FAC-F4AE135B85AA}" type="slidenum">
              <a:rPr lang="en-US" sz="1200"/>
              <a:pPr algn="r" defTabSz="966788" eaLnBrk="0" hangingPunct="0"/>
              <a:t>28</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ea typeface="ＭＳ Ｐゴシック"/>
              </a:rPr>
              <a:t>Note in Perl a variable name with $ isn't necessarily a global variable like in Ruby.</a:t>
            </a:r>
          </a:p>
          <a:p>
            <a:pPr eaLnBrk="1" hangingPunct="1"/>
            <a:endParaRPr lang="en-US" smtClean="0">
              <a:ea typeface="ＭＳ Ｐゴシック"/>
            </a:endParaRPr>
          </a:p>
          <a:p>
            <a:pPr eaLnBrk="1" hangingPunct="1"/>
            <a:r>
              <a:rPr lang="en-US" smtClean="0">
                <a:ea typeface="ＭＳ Ｐゴシック"/>
              </a:rPr>
              <a:t>B looks backward into A and sees A's $l.  If $l was declared using "my", or if this was OCaml, this would never happen.</a:t>
            </a:r>
          </a:p>
          <a:p>
            <a:pPr eaLnBrk="1" hangingPunct="1"/>
            <a:endParaRPr lang="en-US" smtClean="0">
              <a:ea typeface="ＭＳ Ｐゴシック"/>
            </a:endParaRPr>
          </a:p>
          <a:p>
            <a:pPr eaLnBrk="1" hangingPunct="1"/>
            <a:r>
              <a:rPr lang="en-US" smtClean="0">
                <a:ea typeface="ＭＳ Ｐゴシック"/>
              </a:rPr>
              <a:t>How would you implement dynamic scoping?  Explain how it's done- during execution you keep a table of all variables in existence, where each entry is a stack of variables with that name.  When you enter a scope you push its variables in the table, and when you leave it you pop them.  You search for the topmost occurrence of a variable by name when it's used.  There are some variations, but this is the basic idea.  Another option is just searching down the runtime stack for the first variable with that name.</a:t>
            </a:r>
          </a:p>
          <a:p>
            <a:pPr eaLnBrk="1" hangingPunct="1"/>
            <a:endParaRPr lang="en-US" smtClean="0">
              <a:ea typeface="ＭＳ Ｐゴシック"/>
            </a:endParaRPr>
          </a:p>
          <a:p>
            <a:pPr eaLnBrk="1" hangingPunct="1"/>
            <a:r>
              <a:rPr lang="en-US" smtClean="0">
                <a:ea typeface="ＭＳ Ｐゴシック"/>
              </a:rPr>
              <a:t>This prints global, local, global.</a:t>
            </a:r>
          </a:p>
          <a:p>
            <a:pPr eaLnBrk="1" hangingPunct="1"/>
            <a:endParaRPr lang="en-US" b="1"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85FB624A-EB67-4884-8EE4-84FDA7C08095}" type="slidenum">
              <a:rPr lang="en-US"/>
              <a:pPr>
                <a:defRPr/>
              </a:pPr>
              <a:t>29</a:t>
            </a:fld>
            <a:endParaRPr lang="en-US"/>
          </a:p>
        </p:txBody>
      </p:sp>
      <p:sp>
        <p:nvSpPr>
          <p:cNvPr id="675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530B1CF9-2A87-4411-A09B-517D6F3A886D}" type="slidenum">
              <a:rPr lang="en-US" sz="1200"/>
              <a:pPr algn="r" defTabSz="966788" eaLnBrk="0" hangingPunct="0"/>
              <a:t>29</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ea typeface="ＭＳ Ｐゴシック"/>
              </a:rPr>
              <a:t>Static scoping promotes local understanding of function behavior, but you can still use nonlocals.</a:t>
            </a:r>
          </a:p>
          <a:p>
            <a:pPr eaLnBrk="1" hangingPunct="1"/>
            <a:endParaRPr lang="en-US" smtClean="0">
              <a:ea typeface="ＭＳ Ｐゴシック"/>
            </a:endParaRPr>
          </a:p>
          <a:p>
            <a:pPr eaLnBrk="1" hangingPunct="1"/>
            <a:r>
              <a:rPr lang="en-US" smtClean="0">
                <a:ea typeface="ＭＳ Ｐゴシック"/>
              </a:rPr>
              <a:t>Dynamic scoping is useful in situations where you ever have to pass parameters too far from one function to another etc. until where you actually need to use them.</a:t>
            </a:r>
          </a:p>
          <a:p>
            <a:pPr eaLnBrk="1" hangingPunct="1"/>
            <a:endParaRPr lang="en-US" smtClean="0">
              <a:ea typeface="ＭＳ Ｐゴシック"/>
            </a:endParaRPr>
          </a:p>
          <a:p>
            <a:pPr eaLnBrk="1" hangingPunct="1"/>
            <a:r>
              <a:rPr lang="en-US" smtClean="0">
                <a:ea typeface="ＭＳ Ｐゴシック"/>
              </a:rPr>
              <a:t>It turns out that static scoping doesn’t require search for variables at runtime (runtime overhead), while dynamic scoping does.</a:t>
            </a: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45FA2B9-EADC-4D30-BF22-F0CC9C4E44EF}" type="slidenum">
              <a:rPr lang="en-US"/>
              <a:pPr>
                <a:defRPr/>
              </a:pPr>
              <a:t>9</a:t>
            </a:fld>
            <a:endParaRPr lang="en-US"/>
          </a:p>
        </p:txBody>
      </p:sp>
      <p:sp>
        <p:nvSpPr>
          <p:cNvPr id="2662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6D3C15D6-C67C-4863-8DD7-DF98A074C93F}" type="slidenum">
              <a:rPr lang="en-US" sz="1200"/>
              <a:pPr algn="r" defTabSz="966788" eaLnBrk="0" hangingPunct="0"/>
              <a:t>9</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ea typeface="ＭＳ Ｐゴシック"/>
              </a:rPr>
              <a:t>In PL/I names can be the same as keywords.</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FA77CE5-2690-44DC-B922-96A82F9E6294}" type="slidenum">
              <a:rPr lang="en-US"/>
              <a:pPr>
                <a:defRPr/>
              </a:pPr>
              <a:t>10</a:t>
            </a:fld>
            <a:endParaRPr lang="en-US"/>
          </a:p>
        </p:txBody>
      </p:sp>
      <p:sp>
        <p:nvSpPr>
          <p:cNvPr id="286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9B59C3CE-643B-4088-A969-2A122CC916E7}" type="slidenum">
              <a:rPr lang="en-US" sz="1200"/>
              <a:pPr algn="r" defTabSz="966788" eaLnBrk="0" hangingPunct="0"/>
              <a:t>10</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1FDAE7E-4FA0-40EA-8F43-F37E2D2FC5CF}" type="slidenum">
              <a:rPr lang="en-US"/>
              <a:pPr>
                <a:defRPr/>
              </a:pPr>
              <a:t>11</a:t>
            </a:fld>
            <a:endParaRPr lang="en-US"/>
          </a:p>
        </p:txBody>
      </p:sp>
      <p:sp>
        <p:nvSpPr>
          <p:cNvPr id="3072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CA78FF7E-782C-4240-BD66-5ACD180EC288}" type="slidenum">
              <a:rPr lang="en-US" sz="1200"/>
              <a:pPr algn="r" defTabSz="966788" eaLnBrk="0" hangingPunct="0"/>
              <a:t>11</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042A50FC-DF0F-4B0F-BEC9-CA85A6EE76EA}" type="slidenum">
              <a:rPr lang="en-US"/>
              <a:pPr>
                <a:defRPr/>
              </a:pPr>
              <a:t>12</a:t>
            </a:fld>
            <a:endParaRPr lang="en-US"/>
          </a:p>
        </p:txBody>
      </p:sp>
      <p:sp>
        <p:nvSpPr>
          <p:cNvPr id="327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D09029C9-B248-4ADA-8184-C2B11C491C3C}" type="slidenum">
              <a:rPr lang="en-US" sz="1200"/>
              <a:pPr algn="r" defTabSz="966788" eaLnBrk="0" hangingPunct="0"/>
              <a:t>12</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2535004-EE80-4F29-9571-01E65B8A525A}" type="slidenum">
              <a:rPr lang="en-US"/>
              <a:pPr>
                <a:defRPr/>
              </a:pPr>
              <a:t>13</a:t>
            </a:fld>
            <a:endParaRPr lang="en-US"/>
          </a:p>
        </p:txBody>
      </p:sp>
      <p:sp>
        <p:nvSpPr>
          <p:cNvPr id="3481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2647D25-CD17-414A-90E6-CA7007D430A8}" type="slidenum">
              <a:rPr lang="en-US" sz="1200"/>
              <a:pPr algn="r" defTabSz="966788" eaLnBrk="0" hangingPunct="0"/>
              <a:t>13</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5D1DCFB-62F7-448D-A032-F5B333312A9F}" type="slidenum">
              <a:rPr lang="en-US"/>
              <a:pPr>
                <a:defRPr/>
              </a:pPr>
              <a:t>14</a:t>
            </a:fld>
            <a:endParaRPr lang="en-US"/>
          </a:p>
        </p:txBody>
      </p:sp>
      <p:sp>
        <p:nvSpPr>
          <p:cNvPr id="3686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4EC71EB6-F1E3-4741-9079-1BDB62CC2A49}" type="slidenum">
              <a:rPr lang="en-US" sz="1200"/>
              <a:pPr algn="r" defTabSz="966788" eaLnBrk="0" hangingPunct="0"/>
              <a:t>14</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D03747B-BDC3-44FA-B042-35D511A76A1A}" type="slidenum">
              <a:rPr lang="en-US"/>
              <a:pPr>
                <a:defRPr/>
              </a:pPr>
              <a:t>15</a:t>
            </a:fld>
            <a:endParaRPr lang="en-US"/>
          </a:p>
        </p:txBody>
      </p:sp>
      <p:sp>
        <p:nvSpPr>
          <p:cNvPr id="389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34" tIns="48316" rIns="96634" bIns="48316" anchor="b"/>
          <a:lstStyle/>
          <a:p>
            <a:pPr algn="r" defTabSz="966788" eaLnBrk="0" hangingPunct="0"/>
            <a:fld id="{658AB973-A2EB-4313-9547-68A4023D4358}" type="slidenum">
              <a:rPr lang="en-US" sz="1200"/>
              <a:pPr algn="r" defTabSz="966788" eaLnBrk="0" hangingPunct="0"/>
              <a:t>15</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ea typeface="ＭＳ Ｐゴシック"/>
              </a:rPr>
              <a:t>This is because the designers of C wanted to be able to have a one-pass compiler.</a:t>
            </a: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ea typeface="ＭＳ Ｐゴシック" pitchFamily="34"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34"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6F7FDECF-0CEB-4F76-AB8E-C27A701B02F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5D5CB13-44F8-4DEF-86F2-09029B03B7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0BC7CE23-DC52-4A65-8640-9324067684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D869216F-4F65-47E4-9BBD-3B181A3044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9AD133B-0132-415D-AEF7-50D871684D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265EAB19-6B88-453F-AFF0-759B9DFDEF3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102D6088-FD30-4A6D-AC77-687B2335A67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CC02320E-C61A-4265-9725-234DD4AED6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CC3BC96D-94ED-4A99-8B0A-0D42C190D2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5C1213C-10B5-4F81-963A-D512867B412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DCA664D9-5F5D-485A-A411-F58AD8DA047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fld id="{7E38267C-420C-4D60-9E7A-F7ACB5F5DBC9}"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pitchFamily="34"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pitchFamily="34" charset="-128"/>
        </a:defRPr>
      </a:lvl6pPr>
      <a:lvl7pPr marL="914400" algn="l" rtl="0" fontAlgn="base">
        <a:spcBef>
          <a:spcPct val="0"/>
        </a:spcBef>
        <a:spcAft>
          <a:spcPct val="0"/>
        </a:spcAft>
        <a:defRPr sz="3600">
          <a:solidFill>
            <a:srgbClr val="0000FF"/>
          </a:solidFill>
          <a:latin typeface="Arial" charset="0"/>
          <a:ea typeface="ＭＳ Ｐゴシック" pitchFamily="34" charset="-128"/>
        </a:defRPr>
      </a:lvl7pPr>
      <a:lvl8pPr marL="1371600" algn="l" rtl="0" fontAlgn="base">
        <a:spcBef>
          <a:spcPct val="0"/>
        </a:spcBef>
        <a:spcAft>
          <a:spcPct val="0"/>
        </a:spcAft>
        <a:defRPr sz="3600">
          <a:solidFill>
            <a:srgbClr val="0000FF"/>
          </a:solidFill>
          <a:latin typeface="Arial" charset="0"/>
          <a:ea typeface="ＭＳ Ｐゴシック" pitchFamily="34" charset="-128"/>
        </a:defRPr>
      </a:lvl8pPr>
      <a:lvl9pPr marL="1828800" algn="l" rtl="0" fontAlgn="base">
        <a:spcBef>
          <a:spcPct val="0"/>
        </a:spcBef>
        <a:spcAft>
          <a:spcPct val="0"/>
        </a:spcAft>
        <a:defRPr sz="3600">
          <a:solidFill>
            <a:srgbClr val="0000FF"/>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Type Systems, More on Scoping, and Parameter Passing, con't.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7650" name="Slide Number Placeholder 4"/>
          <p:cNvSpPr>
            <a:spLocks noGrp="1"/>
          </p:cNvSpPr>
          <p:nvPr>
            <p:ph type="sldNum" sz="quarter" idx="11"/>
          </p:nvPr>
        </p:nvSpPr>
        <p:spPr>
          <a:noFill/>
        </p:spPr>
        <p:txBody>
          <a:bodyPr/>
          <a:lstStyle/>
          <a:p>
            <a:fld id="{5AD65062-420E-41F0-B023-84F43CA1797F}" type="slidenum">
              <a:rPr lang="en-US" smtClean="0">
                <a:ea typeface="ＭＳ Ｐゴシック"/>
                <a:cs typeface="ＭＳ Ｐゴシック"/>
              </a:rPr>
              <a:pPr/>
              <a:t>10</a:t>
            </a:fld>
            <a:endParaRPr lang="en-US" smtClean="0">
              <a:ea typeface="ＭＳ Ｐゴシック"/>
              <a:cs typeface="ＭＳ Ｐゴシック"/>
            </a:endParaRPr>
          </a:p>
        </p:txBody>
      </p:sp>
      <p:sp>
        <p:nvSpPr>
          <p:cNvPr id="27651" name="Rectangle 2"/>
          <p:cNvSpPr>
            <a:spLocks noGrp="1" noChangeArrowheads="1"/>
          </p:cNvSpPr>
          <p:nvPr>
            <p:ph type="title"/>
          </p:nvPr>
        </p:nvSpPr>
        <p:spPr/>
        <p:txBody>
          <a:bodyPr/>
          <a:lstStyle/>
          <a:p>
            <a:pPr eaLnBrk="1" hangingPunct="1"/>
            <a:r>
              <a:rPr lang="en-US" smtClean="0"/>
              <a:t>Names and Scopes</a:t>
            </a:r>
          </a:p>
        </p:txBody>
      </p:sp>
      <p:sp>
        <p:nvSpPr>
          <p:cNvPr id="123907" name="Rectangle 3"/>
          <p:cNvSpPr>
            <a:spLocks noGrp="1" noChangeArrowheads="1"/>
          </p:cNvSpPr>
          <p:nvPr>
            <p:ph type="body" idx="1"/>
          </p:nvPr>
        </p:nvSpPr>
        <p:spPr/>
        <p:txBody>
          <a:bodyPr/>
          <a:lstStyle/>
          <a:p>
            <a:pPr eaLnBrk="1" hangingPunct="1"/>
            <a:r>
              <a:rPr lang="en-US" smtClean="0"/>
              <a:t>Good names are a precious commodity</a:t>
            </a:r>
          </a:p>
          <a:p>
            <a:pPr lvl="1" eaLnBrk="1" hangingPunct="1"/>
            <a:r>
              <a:rPr lang="en-US" smtClean="0"/>
              <a:t>They help document your code</a:t>
            </a:r>
          </a:p>
          <a:p>
            <a:pPr lvl="1" eaLnBrk="1" hangingPunct="1"/>
            <a:r>
              <a:rPr lang="en-US" smtClean="0"/>
              <a:t>They make it easy to remember what names correspond to what entities</a:t>
            </a:r>
          </a:p>
          <a:p>
            <a:pPr lvl="1" eaLnBrk="1" hangingPunct="1"/>
            <a:endParaRPr lang="en-US" smtClean="0"/>
          </a:p>
          <a:p>
            <a:pPr eaLnBrk="1" hangingPunct="1"/>
            <a:r>
              <a:rPr lang="en-US" smtClean="0"/>
              <a:t>We want to be able to reuse names in different, non-overlapping regions of the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9698" name="Slide Number Placeholder 4"/>
          <p:cNvSpPr>
            <a:spLocks noGrp="1"/>
          </p:cNvSpPr>
          <p:nvPr>
            <p:ph type="sldNum" sz="quarter" idx="11"/>
          </p:nvPr>
        </p:nvSpPr>
        <p:spPr>
          <a:noFill/>
        </p:spPr>
        <p:txBody>
          <a:bodyPr/>
          <a:lstStyle/>
          <a:p>
            <a:fld id="{C05F659E-EEDC-4DB0-A424-FF6240B1311D}" type="slidenum">
              <a:rPr lang="en-US" smtClean="0">
                <a:ea typeface="ＭＳ Ｐゴシック"/>
                <a:cs typeface="ＭＳ Ｐゴシック"/>
              </a:rPr>
              <a:pPr/>
              <a:t>11</a:t>
            </a:fld>
            <a:endParaRPr lang="en-US" smtClean="0">
              <a:ea typeface="ＭＳ Ｐゴシック"/>
              <a:cs typeface="ＭＳ Ｐゴシック"/>
            </a:endParaRPr>
          </a:p>
        </p:txBody>
      </p:sp>
      <p:sp>
        <p:nvSpPr>
          <p:cNvPr id="29699" name="Rectangle 2"/>
          <p:cNvSpPr>
            <a:spLocks noGrp="1" noChangeArrowheads="1"/>
          </p:cNvSpPr>
          <p:nvPr>
            <p:ph type="title"/>
          </p:nvPr>
        </p:nvSpPr>
        <p:spPr/>
        <p:txBody>
          <a:bodyPr/>
          <a:lstStyle/>
          <a:p>
            <a:pPr eaLnBrk="1" hangingPunct="1"/>
            <a:r>
              <a:rPr lang="en-US" smtClean="0"/>
              <a:t>Names and Scopes, con't.</a:t>
            </a:r>
          </a:p>
        </p:txBody>
      </p:sp>
      <p:sp>
        <p:nvSpPr>
          <p:cNvPr id="131075" name="Rectangle 3"/>
          <p:cNvSpPr>
            <a:spLocks noGrp="1" noChangeArrowheads="1"/>
          </p:cNvSpPr>
          <p:nvPr>
            <p:ph type="body" idx="1"/>
          </p:nvPr>
        </p:nvSpPr>
        <p:spPr/>
        <p:txBody>
          <a:bodyPr/>
          <a:lstStyle/>
          <a:p>
            <a:pPr eaLnBrk="1" hangingPunct="1"/>
            <a:r>
              <a:rPr lang="en-US" smtClean="0"/>
              <a:t>A </a:t>
            </a:r>
            <a:r>
              <a:rPr lang="en-US" i="1" smtClean="0"/>
              <a:t>scope</a:t>
            </a:r>
            <a:r>
              <a:rPr lang="en-US" smtClean="0"/>
              <a:t> is the region of a program where a binding is active</a:t>
            </a:r>
          </a:p>
          <a:p>
            <a:pPr lvl="1" eaLnBrk="1" hangingPunct="1"/>
            <a:r>
              <a:rPr lang="en-US" smtClean="0"/>
              <a:t>The same name in a different scope can refer to a different binding (refer to a different program object)</a:t>
            </a:r>
          </a:p>
          <a:p>
            <a:pPr lvl="1" eaLnBrk="1" hangingPunct="1"/>
            <a:endParaRPr lang="en-US" smtClean="0"/>
          </a:p>
          <a:p>
            <a:pPr eaLnBrk="1" hangingPunct="1"/>
            <a:r>
              <a:rPr lang="en-US" smtClean="0"/>
              <a:t>A name is </a:t>
            </a:r>
            <a:r>
              <a:rPr lang="en-US" i="1" smtClean="0"/>
              <a:t>in scope</a:t>
            </a:r>
            <a:r>
              <a:rPr lang="en-US" smtClean="0"/>
              <a:t> if it's bound to something within the particular scope we’re referring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1746" name="Slide Number Placeholder 4"/>
          <p:cNvSpPr>
            <a:spLocks noGrp="1"/>
          </p:cNvSpPr>
          <p:nvPr>
            <p:ph type="sldNum" sz="quarter" idx="11"/>
          </p:nvPr>
        </p:nvSpPr>
        <p:spPr>
          <a:noFill/>
        </p:spPr>
        <p:txBody>
          <a:bodyPr/>
          <a:lstStyle/>
          <a:p>
            <a:fld id="{C5270B65-E93C-451A-A194-F31AD8E64ADA}" type="slidenum">
              <a:rPr lang="en-US" smtClean="0">
                <a:ea typeface="ＭＳ Ｐゴシック"/>
                <a:cs typeface="ＭＳ Ｐゴシック"/>
              </a:rPr>
              <a:pPr/>
              <a:t>12</a:t>
            </a:fld>
            <a:endParaRPr lang="en-US" smtClean="0">
              <a:ea typeface="ＭＳ Ｐゴシック"/>
              <a:cs typeface="ＭＳ Ｐゴシック"/>
            </a:endParaRPr>
          </a:p>
        </p:txBody>
      </p:sp>
      <p:sp>
        <p:nvSpPr>
          <p:cNvPr id="31747" name="Rectangle 2"/>
          <p:cNvSpPr>
            <a:spLocks noGrp="1" noChangeArrowheads="1"/>
          </p:cNvSpPr>
          <p:nvPr>
            <p:ph type="title"/>
          </p:nvPr>
        </p:nvSpPr>
        <p:spPr/>
        <p:txBody>
          <a:bodyPr/>
          <a:lstStyle/>
          <a:p>
            <a:pPr eaLnBrk="1" hangingPunct="1"/>
            <a:r>
              <a:rPr lang="en-US" smtClean="0"/>
              <a:t>Example</a:t>
            </a:r>
          </a:p>
        </p:txBody>
      </p:sp>
      <p:sp>
        <p:nvSpPr>
          <p:cNvPr id="129027" name="Rectangle 3"/>
          <p:cNvSpPr>
            <a:spLocks noGrp="1" noChangeArrowheads="1"/>
          </p:cNvSpPr>
          <p:nvPr>
            <p:ph type="body" idx="1"/>
          </p:nvPr>
        </p:nvSpPr>
        <p:spPr>
          <a:xfrm>
            <a:off x="4800600" y="1524000"/>
            <a:ext cx="3810000" cy="4876800"/>
          </a:xfrm>
        </p:spPr>
        <p:txBody>
          <a:bodyPr/>
          <a:lstStyle/>
          <a:p>
            <a:pPr eaLnBrk="1" hangingPunct="1"/>
            <a:r>
              <a:rPr lang="en-US" sz="2400" smtClean="0">
                <a:solidFill>
                  <a:srgbClr val="0000FF"/>
                </a:solidFill>
              </a:rPr>
              <a:t>i</a:t>
            </a:r>
            <a:r>
              <a:rPr lang="en-US" sz="2400" smtClean="0"/>
              <a:t> is in scope</a:t>
            </a:r>
          </a:p>
          <a:p>
            <a:pPr lvl="1" eaLnBrk="1" hangingPunct="1"/>
            <a:r>
              <a:rPr lang="en-US" sz="2000" smtClean="0"/>
              <a:t>in the body of </a:t>
            </a:r>
            <a:r>
              <a:rPr lang="en-US" sz="2000" smtClean="0">
                <a:solidFill>
                  <a:srgbClr val="0000FF"/>
                </a:solidFill>
              </a:rPr>
              <a:t>w</a:t>
            </a:r>
            <a:r>
              <a:rPr lang="en-US" sz="2000" smtClean="0"/>
              <a:t>, the body of </a:t>
            </a:r>
            <a:r>
              <a:rPr lang="en-US" sz="2000" smtClean="0">
                <a:solidFill>
                  <a:srgbClr val="0000FF"/>
                </a:solidFill>
              </a:rPr>
              <a:t>y</a:t>
            </a:r>
            <a:r>
              <a:rPr lang="en-US" sz="2000" smtClean="0"/>
              <a:t>, and after the declaration of </a:t>
            </a:r>
            <a:r>
              <a:rPr lang="en-US" sz="2000" smtClean="0">
                <a:solidFill>
                  <a:srgbClr val="0000FF"/>
                </a:solidFill>
              </a:rPr>
              <a:t>j</a:t>
            </a:r>
            <a:r>
              <a:rPr lang="en-US" sz="2000" smtClean="0"/>
              <a:t> in </a:t>
            </a:r>
            <a:r>
              <a:rPr lang="en-US" sz="2000" smtClean="0">
                <a:solidFill>
                  <a:srgbClr val="0000FF"/>
                </a:solidFill>
              </a:rPr>
              <a:t>z</a:t>
            </a:r>
            <a:endParaRPr lang="en-US" sz="2000" smtClean="0"/>
          </a:p>
          <a:p>
            <a:pPr lvl="1" eaLnBrk="1" hangingPunct="1"/>
            <a:r>
              <a:rPr lang="en-US" sz="2000" smtClean="0"/>
              <a:t>but all those </a:t>
            </a:r>
            <a:r>
              <a:rPr lang="en-US" sz="2000" smtClean="0">
                <a:solidFill>
                  <a:srgbClr val="0000FF"/>
                </a:solidFill>
              </a:rPr>
              <a:t>i</a:t>
            </a:r>
            <a:r>
              <a:rPr lang="en-US" sz="2000" smtClean="0"/>
              <a:t>’s are different</a:t>
            </a:r>
          </a:p>
          <a:p>
            <a:pPr lvl="1" eaLnBrk="1" hangingPunct="1"/>
            <a:endParaRPr lang="en-US" sz="2000" smtClean="0"/>
          </a:p>
          <a:p>
            <a:pPr eaLnBrk="1" hangingPunct="1"/>
            <a:r>
              <a:rPr lang="en-US" sz="2400" smtClean="0">
                <a:solidFill>
                  <a:srgbClr val="0000FF"/>
                </a:solidFill>
              </a:rPr>
              <a:t>j</a:t>
            </a:r>
            <a:r>
              <a:rPr lang="en-US" sz="2400" smtClean="0"/>
              <a:t> is in scope</a:t>
            </a:r>
          </a:p>
          <a:p>
            <a:pPr lvl="1" eaLnBrk="1" hangingPunct="1"/>
            <a:r>
              <a:rPr lang="en-US" sz="2000" smtClean="0"/>
              <a:t>in the body of </a:t>
            </a:r>
            <a:r>
              <a:rPr lang="en-US" sz="2000" smtClean="0">
                <a:solidFill>
                  <a:srgbClr val="0000FF"/>
                </a:solidFill>
              </a:rPr>
              <a:t>x</a:t>
            </a:r>
            <a:r>
              <a:rPr lang="en-US" sz="2000" smtClean="0"/>
              <a:t> and </a:t>
            </a:r>
            <a:r>
              <a:rPr lang="en-US" sz="2000" smtClean="0">
                <a:solidFill>
                  <a:srgbClr val="0000FF"/>
                </a:solidFill>
              </a:rPr>
              <a:t>z</a:t>
            </a:r>
          </a:p>
          <a:p>
            <a:pPr lvl="1" eaLnBrk="1" hangingPunct="1"/>
            <a:r>
              <a:rPr lang="en-US" sz="2000" smtClean="0"/>
              <a:t>these are different </a:t>
            </a:r>
            <a:r>
              <a:rPr lang="en-US" sz="2000" smtClean="0">
                <a:solidFill>
                  <a:srgbClr val="0000FF"/>
                </a:solidFill>
              </a:rPr>
              <a:t>j</a:t>
            </a:r>
            <a:r>
              <a:rPr lang="en-US" sz="2000" smtClean="0"/>
              <a:t>'s</a:t>
            </a:r>
          </a:p>
        </p:txBody>
      </p:sp>
      <p:sp>
        <p:nvSpPr>
          <p:cNvPr id="31749" name="Text Box 4"/>
          <p:cNvSpPr txBox="1">
            <a:spLocks noChangeArrowheads="1"/>
          </p:cNvSpPr>
          <p:nvPr/>
        </p:nvSpPr>
        <p:spPr bwMode="auto">
          <a:xfrm>
            <a:off x="457200" y="1524000"/>
            <a:ext cx="4191000" cy="477361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void w(int i) {</a:t>
            </a:r>
          </a:p>
          <a:p>
            <a:pPr eaLnBrk="0" hangingPunct="0"/>
            <a:r>
              <a:rPr lang="en-US" sz="1800" b="1">
                <a:latin typeface="Courier New" pitchFamily="49" charset="0"/>
              </a:rPr>
              <a:t> ...</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void x(float j) {</a:t>
            </a:r>
          </a:p>
          <a:p>
            <a:pPr eaLnBrk="0" hangingPunct="0"/>
            <a:r>
              <a:rPr lang="en-US" sz="1800" b="1">
                <a:latin typeface="Courier New" pitchFamily="49" charset="0"/>
              </a:rPr>
              <a:t> ...</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void y(float i) {</a:t>
            </a:r>
          </a:p>
          <a:p>
            <a:pPr eaLnBrk="0" hangingPunct="0"/>
            <a:r>
              <a:rPr lang="en-US" sz="1800" b="1">
                <a:latin typeface="Courier New" pitchFamily="49" charset="0"/>
              </a:rPr>
              <a:t> ...</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void z(void) {</a:t>
            </a:r>
          </a:p>
          <a:p>
            <a:pPr eaLnBrk="0" hangingPunct="0"/>
            <a:r>
              <a:rPr lang="en-US" sz="1800" b="1">
                <a:latin typeface="Courier New" pitchFamily="49" charset="0"/>
              </a:rPr>
              <a:t>  int j;</a:t>
            </a:r>
          </a:p>
          <a:p>
            <a:pPr eaLnBrk="0" hangingPunct="0"/>
            <a:r>
              <a:rPr lang="en-US" sz="1800" b="1">
                <a:latin typeface="Courier New" pitchFamily="49" charset="0"/>
              </a:rPr>
              <a:t>  char *i;</a:t>
            </a:r>
          </a:p>
          <a:p>
            <a:pPr eaLnBrk="0" hangingPunct="0"/>
            <a:r>
              <a:rPr lang="en-US" sz="1800" b="1">
                <a:latin typeface="Courier New" pitchFamily="49" charset="0"/>
              </a:rPr>
              <a:t>  ...</a:t>
            </a:r>
          </a:p>
          <a:p>
            <a:pPr eaLnBrk="0" hangingPunct="0"/>
            <a:r>
              <a:rPr lang="en-US" sz="18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3794" name="Slide Number Placeholder 4"/>
          <p:cNvSpPr>
            <a:spLocks noGrp="1"/>
          </p:cNvSpPr>
          <p:nvPr>
            <p:ph type="sldNum" sz="quarter" idx="11"/>
          </p:nvPr>
        </p:nvSpPr>
        <p:spPr>
          <a:noFill/>
        </p:spPr>
        <p:txBody>
          <a:bodyPr/>
          <a:lstStyle/>
          <a:p>
            <a:fld id="{B90B393C-524E-4B5B-A620-BDD58A7BD336}" type="slidenum">
              <a:rPr lang="en-US" smtClean="0">
                <a:ea typeface="ＭＳ Ｐゴシック"/>
                <a:cs typeface="ＭＳ Ｐゴシック"/>
              </a:rPr>
              <a:pPr/>
              <a:t>13</a:t>
            </a:fld>
            <a:endParaRPr lang="en-US" smtClean="0">
              <a:ea typeface="ＭＳ Ｐゴシック"/>
              <a:cs typeface="ＭＳ Ｐゴシック"/>
            </a:endParaRPr>
          </a:p>
        </p:txBody>
      </p:sp>
      <p:sp>
        <p:nvSpPr>
          <p:cNvPr id="33795" name="Rectangle 2"/>
          <p:cNvSpPr>
            <a:spLocks noGrp="1" noChangeArrowheads="1"/>
          </p:cNvSpPr>
          <p:nvPr>
            <p:ph type="title"/>
          </p:nvPr>
        </p:nvSpPr>
        <p:spPr/>
        <p:txBody>
          <a:bodyPr/>
          <a:lstStyle/>
          <a:p>
            <a:pPr eaLnBrk="1" hangingPunct="1"/>
            <a:r>
              <a:rPr lang="en-US" smtClean="0"/>
              <a:t>Ordering of Bindings</a:t>
            </a:r>
          </a:p>
        </p:txBody>
      </p:sp>
      <p:sp>
        <p:nvSpPr>
          <p:cNvPr id="33796" name="Rectangle 3"/>
          <p:cNvSpPr>
            <a:spLocks noGrp="1" noChangeArrowheads="1"/>
          </p:cNvSpPr>
          <p:nvPr>
            <p:ph type="body" idx="1"/>
          </p:nvPr>
        </p:nvSpPr>
        <p:spPr>
          <a:xfrm>
            <a:off x="457200" y="1524000"/>
            <a:ext cx="8153400" cy="1295400"/>
          </a:xfrm>
        </p:spPr>
        <p:txBody>
          <a:bodyPr/>
          <a:lstStyle/>
          <a:p>
            <a:pPr eaLnBrk="1" hangingPunct="1"/>
            <a:r>
              <a:rPr lang="en-US" smtClean="0"/>
              <a:t>Languages make various choices for when declarations of things are in scope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5842" name="Slide Number Placeholder 4"/>
          <p:cNvSpPr>
            <a:spLocks noGrp="1"/>
          </p:cNvSpPr>
          <p:nvPr>
            <p:ph type="sldNum" sz="quarter" idx="11"/>
          </p:nvPr>
        </p:nvSpPr>
        <p:spPr>
          <a:noFill/>
        </p:spPr>
        <p:txBody>
          <a:bodyPr/>
          <a:lstStyle/>
          <a:p>
            <a:fld id="{F8191FB0-77B6-4C34-BEAB-6695C35FB5F6}" type="slidenum">
              <a:rPr lang="en-US" smtClean="0">
                <a:ea typeface="ＭＳ Ｐゴシック"/>
                <a:cs typeface="ＭＳ Ｐゴシック"/>
              </a:rPr>
              <a:pPr/>
              <a:t>14</a:t>
            </a:fld>
            <a:endParaRPr lang="en-US" smtClean="0">
              <a:ea typeface="ＭＳ Ｐゴシック"/>
              <a:cs typeface="ＭＳ Ｐゴシック"/>
            </a:endParaRPr>
          </a:p>
        </p:txBody>
      </p:sp>
      <p:sp>
        <p:nvSpPr>
          <p:cNvPr id="35843" name="Rectangle 2"/>
          <p:cNvSpPr>
            <a:spLocks noGrp="1" noChangeArrowheads="1"/>
          </p:cNvSpPr>
          <p:nvPr>
            <p:ph type="title"/>
          </p:nvPr>
        </p:nvSpPr>
        <p:spPr/>
        <p:txBody>
          <a:bodyPr/>
          <a:lstStyle/>
          <a:p>
            <a:pPr eaLnBrk="1" hangingPunct="1"/>
            <a:r>
              <a:rPr lang="en-US" smtClean="0"/>
              <a:t>Order of Bindings – OCaml</a:t>
            </a:r>
          </a:p>
        </p:txBody>
      </p:sp>
      <p:sp>
        <p:nvSpPr>
          <p:cNvPr id="35844" name="Rectangle 3"/>
          <p:cNvSpPr>
            <a:spLocks noGrp="1" noChangeArrowheads="1"/>
          </p:cNvSpPr>
          <p:nvPr>
            <p:ph type="body" idx="1"/>
          </p:nvPr>
        </p:nvSpPr>
        <p:spPr>
          <a:xfrm>
            <a:off x="533400" y="1524000"/>
            <a:ext cx="8305800" cy="4876800"/>
          </a:xfrm>
        </p:spPr>
        <p:txBody>
          <a:bodyPr/>
          <a:lstStyle/>
          <a:p>
            <a:pPr eaLnBrk="1" hangingPunct="1"/>
            <a:r>
              <a:rPr lang="en-US" smtClean="0">
                <a:solidFill>
                  <a:srgbClr val="0000FF"/>
                </a:solidFill>
              </a:rPr>
              <a:t>let x = e1 in e2</a:t>
            </a:r>
            <a:r>
              <a:rPr lang="en-US" smtClean="0"/>
              <a:t>  –  </a:t>
            </a:r>
            <a:r>
              <a:rPr lang="en-US" smtClean="0">
                <a:solidFill>
                  <a:srgbClr val="0000FF"/>
                </a:solidFill>
              </a:rPr>
              <a:t>x</a:t>
            </a:r>
            <a:r>
              <a:rPr lang="en-US" smtClean="0"/>
              <a:t> is bound to </a:t>
            </a:r>
            <a:r>
              <a:rPr lang="en-US" smtClean="0">
                <a:solidFill>
                  <a:srgbClr val="0000FF"/>
                </a:solidFill>
              </a:rPr>
              <a:t>e1</a:t>
            </a:r>
            <a:r>
              <a:rPr lang="en-US" smtClean="0"/>
              <a:t> in scope of </a:t>
            </a:r>
            <a:r>
              <a:rPr lang="en-US" smtClean="0">
                <a:solidFill>
                  <a:srgbClr val="0000FF"/>
                </a:solidFill>
              </a:rPr>
              <a:t>e2</a:t>
            </a:r>
            <a:endParaRPr lang="en-US" smtClean="0"/>
          </a:p>
          <a:p>
            <a:pPr eaLnBrk="1" hangingPunct="1"/>
            <a:r>
              <a:rPr lang="en-US" smtClean="0">
                <a:solidFill>
                  <a:srgbClr val="0000FF"/>
                </a:solidFill>
              </a:rPr>
              <a:t>let rec x = e1 in e2</a:t>
            </a:r>
            <a:r>
              <a:rPr lang="en-US" smtClean="0"/>
              <a:t>  –  </a:t>
            </a:r>
            <a:r>
              <a:rPr lang="en-US" smtClean="0">
                <a:solidFill>
                  <a:srgbClr val="0000FF"/>
                </a:solidFill>
              </a:rPr>
              <a:t>x</a:t>
            </a:r>
            <a:r>
              <a:rPr lang="en-US" smtClean="0"/>
              <a:t> is bound in </a:t>
            </a:r>
            <a:r>
              <a:rPr lang="en-US" smtClean="0">
                <a:solidFill>
                  <a:srgbClr val="0000FF"/>
                </a:solidFill>
              </a:rPr>
              <a:t>e1</a:t>
            </a:r>
            <a:r>
              <a:rPr lang="en-US" smtClean="0"/>
              <a:t> and in </a:t>
            </a:r>
            <a:r>
              <a:rPr lang="en-US" smtClean="0">
                <a:solidFill>
                  <a:srgbClr val="0000FF"/>
                </a:solidFill>
              </a:rPr>
              <a:t>e2</a:t>
            </a:r>
          </a:p>
        </p:txBody>
      </p:sp>
      <p:sp>
        <p:nvSpPr>
          <p:cNvPr id="35845" name="Text Box 4"/>
          <p:cNvSpPr txBox="1">
            <a:spLocks noChangeArrowheads="1"/>
          </p:cNvSpPr>
          <p:nvPr/>
        </p:nvSpPr>
        <p:spPr bwMode="auto">
          <a:xfrm>
            <a:off x="1014413" y="2774950"/>
            <a:ext cx="6858000" cy="65405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x = 3 in</a:t>
            </a:r>
          </a:p>
          <a:p>
            <a:pPr eaLnBrk="0" hangingPunct="0"/>
            <a:r>
              <a:rPr lang="en-US" sz="1800" b="1">
                <a:latin typeface="Courier New" pitchFamily="49" charset="0"/>
              </a:rPr>
              <a:t>  let y = x + 4 in...   (* x is in scope here *)</a:t>
            </a:r>
          </a:p>
        </p:txBody>
      </p:sp>
      <p:sp>
        <p:nvSpPr>
          <p:cNvPr id="35846" name="Text Box 5"/>
          <p:cNvSpPr txBox="1">
            <a:spLocks noChangeArrowheads="1"/>
          </p:cNvSpPr>
          <p:nvPr/>
        </p:nvSpPr>
        <p:spPr bwMode="auto">
          <a:xfrm>
            <a:off x="1014413" y="3887788"/>
            <a:ext cx="7315200" cy="379412"/>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x = 3 + x in ...    (* error, x not in scope *)</a:t>
            </a:r>
          </a:p>
        </p:txBody>
      </p:sp>
      <p:sp>
        <p:nvSpPr>
          <p:cNvPr id="35847" name="Text Box 6"/>
          <p:cNvSpPr txBox="1">
            <a:spLocks noChangeArrowheads="1"/>
          </p:cNvSpPr>
          <p:nvPr/>
        </p:nvSpPr>
        <p:spPr bwMode="auto">
          <a:xfrm>
            <a:off x="990600" y="4740275"/>
            <a:ext cx="78486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length = function</a:t>
            </a:r>
          </a:p>
          <a:p>
            <a:pPr eaLnBrk="0" hangingPunct="0"/>
            <a:r>
              <a:rPr lang="en-US" sz="1800" b="1">
                <a:latin typeface="Courier New" pitchFamily="49" charset="0"/>
              </a:rPr>
              <a:t>    [] -&gt; 0</a:t>
            </a:r>
          </a:p>
          <a:p>
            <a:pPr eaLnBrk="0" hangingPunct="0"/>
            <a:r>
              <a:rPr lang="en-US" sz="1800" b="1">
                <a:latin typeface="Courier New" pitchFamily="49" charset="0"/>
              </a:rPr>
              <a:t>  | (h::t) -&gt; 1 + (length t)  (* ok, length in scope *)</a:t>
            </a:r>
          </a:p>
          <a:p>
            <a:pPr eaLnBrk="0" hangingPunct="0"/>
            <a:r>
              <a:rPr lang="en-US" sz="1800" b="1">
                <a:latin typeface="Courier New" pitchFamily="49" charset="0"/>
              </a:rPr>
              <a:t>in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7890" name="Slide Number Placeholder 4"/>
          <p:cNvSpPr>
            <a:spLocks noGrp="1"/>
          </p:cNvSpPr>
          <p:nvPr>
            <p:ph type="sldNum" sz="quarter" idx="11"/>
          </p:nvPr>
        </p:nvSpPr>
        <p:spPr>
          <a:noFill/>
        </p:spPr>
        <p:txBody>
          <a:bodyPr/>
          <a:lstStyle/>
          <a:p>
            <a:fld id="{F1042363-2D2F-4916-8DE9-1CA825822FA8}" type="slidenum">
              <a:rPr lang="en-US" smtClean="0">
                <a:ea typeface="ＭＳ Ｐゴシック"/>
                <a:cs typeface="ＭＳ Ｐゴシック"/>
              </a:rPr>
              <a:pPr/>
              <a:t>15</a:t>
            </a:fld>
            <a:endParaRPr lang="en-US" smtClean="0">
              <a:ea typeface="ＭＳ Ｐゴシック"/>
              <a:cs typeface="ＭＳ Ｐゴシック"/>
            </a:endParaRPr>
          </a:p>
        </p:txBody>
      </p:sp>
      <p:sp>
        <p:nvSpPr>
          <p:cNvPr id="37891" name="Rectangle 2"/>
          <p:cNvSpPr>
            <a:spLocks noGrp="1" noChangeArrowheads="1"/>
          </p:cNvSpPr>
          <p:nvPr>
            <p:ph type="title"/>
          </p:nvPr>
        </p:nvSpPr>
        <p:spPr/>
        <p:txBody>
          <a:bodyPr/>
          <a:lstStyle/>
          <a:p>
            <a:pPr eaLnBrk="1" hangingPunct="1"/>
            <a:r>
              <a:rPr lang="en-US" smtClean="0"/>
              <a:t>Order of Bindings – C</a:t>
            </a:r>
          </a:p>
        </p:txBody>
      </p:sp>
      <p:sp>
        <p:nvSpPr>
          <p:cNvPr id="37892" name="Rectangle 3"/>
          <p:cNvSpPr>
            <a:spLocks noGrp="1" noChangeArrowheads="1"/>
          </p:cNvSpPr>
          <p:nvPr>
            <p:ph type="body" idx="1"/>
          </p:nvPr>
        </p:nvSpPr>
        <p:spPr/>
        <p:txBody>
          <a:bodyPr/>
          <a:lstStyle/>
          <a:p>
            <a:pPr eaLnBrk="1" hangingPunct="1"/>
            <a:r>
              <a:rPr lang="en-US" smtClean="0"/>
              <a:t>All declarations are in scope from the declaration onward</a:t>
            </a:r>
          </a:p>
        </p:txBody>
      </p:sp>
      <p:sp>
        <p:nvSpPr>
          <p:cNvPr id="37893" name="Text Box 4"/>
          <p:cNvSpPr txBox="1">
            <a:spLocks noChangeArrowheads="1"/>
          </p:cNvSpPr>
          <p:nvPr/>
        </p:nvSpPr>
        <p:spPr bwMode="auto">
          <a:xfrm>
            <a:off x="685800" y="2728913"/>
            <a:ext cx="6858000" cy="928687"/>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int i;</a:t>
            </a:r>
          </a:p>
          <a:p>
            <a:pPr eaLnBrk="0" hangingPunct="0"/>
            <a:r>
              <a:rPr lang="en-US" sz="1800" b="1">
                <a:latin typeface="Courier New" pitchFamily="49" charset="0"/>
              </a:rPr>
              <a:t>int j = i;  /* ok, i is in scope */</a:t>
            </a:r>
          </a:p>
          <a:p>
            <a:pPr eaLnBrk="0" hangingPunct="0"/>
            <a:r>
              <a:rPr lang="en-US" sz="1800" b="1">
                <a:latin typeface="Courier New" pitchFamily="49" charset="0"/>
              </a:rPr>
              <a:t>i = 3;      /* also ok */</a:t>
            </a:r>
          </a:p>
        </p:txBody>
      </p:sp>
      <p:sp>
        <p:nvSpPr>
          <p:cNvPr id="37894" name="Text Box 5"/>
          <p:cNvSpPr txBox="1">
            <a:spLocks noChangeArrowheads="1"/>
          </p:cNvSpPr>
          <p:nvPr/>
        </p:nvSpPr>
        <p:spPr bwMode="auto">
          <a:xfrm>
            <a:off x="685800" y="4237038"/>
            <a:ext cx="7315200" cy="1477962"/>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void f(...) { ... }</a:t>
            </a:r>
          </a:p>
          <a:p>
            <a:pPr eaLnBrk="0" hangingPunct="0"/>
            <a:endParaRPr lang="en-US" sz="1800" b="1">
              <a:latin typeface="Courier New" pitchFamily="49" charset="0"/>
            </a:endParaRPr>
          </a:p>
          <a:p>
            <a:pPr eaLnBrk="0" hangingPunct="0"/>
            <a:r>
              <a:rPr lang="en-US" sz="1800" b="1">
                <a:latin typeface="Courier New" pitchFamily="49" charset="0"/>
              </a:rPr>
              <a:t>int i;</a:t>
            </a:r>
          </a:p>
          <a:p>
            <a:pPr eaLnBrk="0" hangingPunct="0"/>
            <a:r>
              <a:rPr lang="en-US" sz="1800" b="1">
                <a:latin typeface="Courier New" pitchFamily="49" charset="0"/>
              </a:rPr>
              <a:t>int j = j + 3;   /* error */</a:t>
            </a:r>
          </a:p>
          <a:p>
            <a:pPr eaLnBrk="0" hangingPunct="0"/>
            <a:r>
              <a:rPr lang="en-US" sz="1800" b="1">
                <a:latin typeface="Courier New" pitchFamily="49" charset="0"/>
              </a:rPr>
              <a:t>f(...);          /* ok, f declared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39938" name="Slide Number Placeholder 4"/>
          <p:cNvSpPr>
            <a:spLocks noGrp="1"/>
          </p:cNvSpPr>
          <p:nvPr>
            <p:ph type="sldNum" sz="quarter" idx="11"/>
          </p:nvPr>
        </p:nvSpPr>
        <p:spPr>
          <a:noFill/>
        </p:spPr>
        <p:txBody>
          <a:bodyPr/>
          <a:lstStyle/>
          <a:p>
            <a:fld id="{7D342799-2B00-41B6-AADE-6759EABD63D9}" type="slidenum">
              <a:rPr lang="en-US" smtClean="0">
                <a:ea typeface="ＭＳ Ｐゴシック"/>
                <a:cs typeface="ＭＳ Ｐゴシック"/>
              </a:rPr>
              <a:pPr/>
              <a:t>16</a:t>
            </a:fld>
            <a:endParaRPr lang="en-US" smtClean="0">
              <a:ea typeface="ＭＳ Ｐゴシック"/>
              <a:cs typeface="ＭＳ Ｐゴシック"/>
            </a:endParaRPr>
          </a:p>
        </p:txBody>
      </p:sp>
      <p:sp>
        <p:nvSpPr>
          <p:cNvPr id="39939" name="Rectangle 2"/>
          <p:cNvSpPr>
            <a:spLocks noGrp="1" noChangeArrowheads="1"/>
          </p:cNvSpPr>
          <p:nvPr>
            <p:ph type="title"/>
          </p:nvPr>
        </p:nvSpPr>
        <p:spPr/>
        <p:txBody>
          <a:bodyPr/>
          <a:lstStyle/>
          <a:p>
            <a:pPr eaLnBrk="1" hangingPunct="1"/>
            <a:r>
              <a:rPr lang="en-US" smtClean="0"/>
              <a:t>Order of Bindings – Java</a:t>
            </a:r>
          </a:p>
        </p:txBody>
      </p:sp>
      <p:sp>
        <p:nvSpPr>
          <p:cNvPr id="39940" name="Rectangle 3"/>
          <p:cNvSpPr>
            <a:spLocks noGrp="1" noChangeArrowheads="1"/>
          </p:cNvSpPr>
          <p:nvPr>
            <p:ph type="body" idx="1"/>
          </p:nvPr>
        </p:nvSpPr>
        <p:spPr/>
        <p:txBody>
          <a:bodyPr/>
          <a:lstStyle/>
          <a:p>
            <a:pPr eaLnBrk="1" hangingPunct="1"/>
            <a:r>
              <a:rPr lang="en-US" smtClean="0"/>
              <a:t>Declarations are in scope from the declaration onward, except for methods and fields, which are in scope throughout the class</a:t>
            </a:r>
          </a:p>
        </p:txBody>
      </p:sp>
      <p:sp>
        <p:nvSpPr>
          <p:cNvPr id="39941" name="Text Box 4"/>
          <p:cNvSpPr txBox="1">
            <a:spLocks noChangeArrowheads="1"/>
          </p:cNvSpPr>
          <p:nvPr/>
        </p:nvSpPr>
        <p:spPr bwMode="auto">
          <a:xfrm>
            <a:off x="990600" y="3062288"/>
            <a:ext cx="6858000" cy="3125787"/>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class C {</a:t>
            </a:r>
          </a:p>
          <a:p>
            <a:pPr eaLnBrk="0" hangingPunct="0"/>
            <a:endParaRPr lang="en-US" sz="1800" b="1">
              <a:latin typeface="Courier New" pitchFamily="49" charset="0"/>
            </a:endParaRPr>
          </a:p>
          <a:p>
            <a:pPr eaLnBrk="0" hangingPunct="0"/>
            <a:r>
              <a:rPr lang="en-US" sz="1800" b="1">
                <a:latin typeface="Courier New" pitchFamily="49" charset="0"/>
              </a:rPr>
              <a:t>  void f(){</a:t>
            </a:r>
          </a:p>
          <a:p>
            <a:pPr eaLnBrk="0" hangingPunct="0"/>
            <a:r>
              <a:rPr lang="en-US" sz="1800" b="1">
                <a:latin typeface="Courier New" pitchFamily="49" charset="0"/>
              </a:rPr>
              <a:t>    ...g()...   // OK</a:t>
            </a:r>
          </a:p>
          <a:p>
            <a:pPr eaLnBrk="0" hangingPunct="0"/>
            <a:r>
              <a:rPr lang="en-US" sz="1800" b="1">
                <a:latin typeface="Courier New" pitchFamily="49" charset="0"/>
              </a:rPr>
              <a:t>  }</a:t>
            </a:r>
          </a:p>
          <a:p>
            <a:pPr eaLnBrk="0" hangingPunct="0"/>
            <a:endParaRPr lang="en-US" sz="1800" b="1">
              <a:latin typeface="Courier New" pitchFamily="49" charset="0"/>
            </a:endParaRPr>
          </a:p>
          <a:p>
            <a:pPr eaLnBrk="0" hangingPunct="0"/>
            <a:r>
              <a:rPr lang="en-US" sz="1800" b="1">
                <a:latin typeface="Courier New" pitchFamily="49" charset="0"/>
              </a:rPr>
              <a:t>  void g(){</a:t>
            </a:r>
          </a:p>
          <a:p>
            <a:pPr eaLnBrk="0" hangingPunct="0"/>
            <a:r>
              <a:rPr lang="en-US" sz="1800" b="1">
                <a:latin typeface="Courier New" pitchFamily="49" charset="0"/>
              </a:rPr>
              <a:t>    ...</a:t>
            </a:r>
          </a:p>
          <a:p>
            <a:pPr eaLnBrk="0" hangingPunct="0"/>
            <a:r>
              <a:rPr lang="en-US" sz="1800" b="1">
                <a:latin typeface="Courier New" pitchFamily="49" charset="0"/>
              </a:rPr>
              <a:t>  }</a:t>
            </a:r>
          </a:p>
          <a:p>
            <a:pPr eaLnBrk="0" hangingPunct="0"/>
            <a:endParaRPr lang="en-US" sz="1800" b="1">
              <a:latin typeface="Courier New" pitchFamily="49" charset="0"/>
            </a:endParaRPr>
          </a:p>
          <a:p>
            <a:pPr eaLnBrk="0" hangingPunct="0"/>
            <a:r>
              <a:rPr lang="en-US" sz="1800" b="1">
                <a:latin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1986" name="Slide Number Placeholder 4"/>
          <p:cNvSpPr>
            <a:spLocks noGrp="1"/>
          </p:cNvSpPr>
          <p:nvPr>
            <p:ph type="sldNum" sz="quarter" idx="11"/>
          </p:nvPr>
        </p:nvSpPr>
        <p:spPr>
          <a:noFill/>
        </p:spPr>
        <p:txBody>
          <a:bodyPr/>
          <a:lstStyle/>
          <a:p>
            <a:fld id="{17EE4F7A-CF26-4313-86C6-935DE356E0B1}" type="slidenum">
              <a:rPr lang="en-US" smtClean="0">
                <a:ea typeface="ＭＳ Ｐゴシック"/>
                <a:cs typeface="ＭＳ Ｐゴシック"/>
              </a:rPr>
              <a:pPr/>
              <a:t>17</a:t>
            </a:fld>
            <a:endParaRPr lang="en-US" smtClean="0">
              <a:ea typeface="ＭＳ Ｐゴシック"/>
              <a:cs typeface="ＭＳ Ｐゴシック"/>
            </a:endParaRPr>
          </a:p>
        </p:txBody>
      </p:sp>
      <p:sp>
        <p:nvSpPr>
          <p:cNvPr id="41987" name="Rectangle 2"/>
          <p:cNvSpPr>
            <a:spLocks noGrp="1" noChangeArrowheads="1"/>
          </p:cNvSpPr>
          <p:nvPr>
            <p:ph type="title"/>
          </p:nvPr>
        </p:nvSpPr>
        <p:spPr/>
        <p:txBody>
          <a:bodyPr/>
          <a:lstStyle/>
          <a:p>
            <a:pPr eaLnBrk="1" hangingPunct="1"/>
            <a:r>
              <a:rPr lang="en-US" smtClean="0"/>
              <a:t>Shadowing Names</a:t>
            </a:r>
          </a:p>
        </p:txBody>
      </p:sp>
      <p:sp>
        <p:nvSpPr>
          <p:cNvPr id="41988" name="Rectangle 3"/>
          <p:cNvSpPr>
            <a:spLocks noGrp="1" noChangeArrowheads="1"/>
          </p:cNvSpPr>
          <p:nvPr>
            <p:ph type="body" idx="1"/>
          </p:nvPr>
        </p:nvSpPr>
        <p:spPr>
          <a:xfrm>
            <a:off x="457200" y="1447800"/>
            <a:ext cx="8153400" cy="4876800"/>
          </a:xfrm>
        </p:spPr>
        <p:txBody>
          <a:bodyPr/>
          <a:lstStyle/>
          <a:p>
            <a:pPr eaLnBrk="1" hangingPunct="1"/>
            <a:r>
              <a:rPr lang="en-US" i="1" smtClean="0"/>
              <a:t>Shadowing</a:t>
            </a:r>
            <a:r>
              <a:rPr lang="en-US" smtClean="0"/>
              <a:t> is rebinding a name in an inner scope to have a different meaning</a:t>
            </a:r>
          </a:p>
          <a:p>
            <a:pPr lvl="1" eaLnBrk="1" hangingPunct="1"/>
            <a:r>
              <a:rPr lang="en-US" smtClean="0"/>
              <a:t>May or may not be allowed by the language</a:t>
            </a:r>
          </a:p>
        </p:txBody>
      </p:sp>
      <p:sp>
        <p:nvSpPr>
          <p:cNvPr id="41989" name="Text Box 4"/>
          <p:cNvSpPr txBox="1">
            <a:spLocks noChangeArrowheads="1"/>
          </p:cNvSpPr>
          <p:nvPr/>
        </p:nvSpPr>
        <p:spPr bwMode="auto">
          <a:xfrm>
            <a:off x="685800" y="3048000"/>
            <a:ext cx="2971800" cy="3263900"/>
          </a:xfrm>
          <a:prstGeom prst="rect">
            <a:avLst/>
          </a:prstGeom>
          <a:noFill/>
          <a:ln w="12700">
            <a:solidFill>
              <a:schemeClr val="tx1"/>
            </a:solidFill>
            <a:miter lim="800000"/>
            <a:headEnd/>
            <a:tailEnd/>
          </a:ln>
        </p:spPr>
        <p:txBody>
          <a:bodyPr>
            <a:spAutoFit/>
          </a:bodyPr>
          <a:lstStyle/>
          <a:p>
            <a:pPr eaLnBrk="0" hangingPunct="0">
              <a:spcAft>
                <a:spcPct val="50000"/>
              </a:spcAft>
            </a:pPr>
            <a:r>
              <a:rPr lang="en-US" sz="1800" b="1" u="sng"/>
              <a:t>C</a:t>
            </a:r>
          </a:p>
          <a:p>
            <a:pPr eaLnBrk="0" hangingPunct="0"/>
            <a:r>
              <a:rPr lang="en-US" sz="1800" b="1">
                <a:latin typeface="Courier New" pitchFamily="49" charset="0"/>
              </a:rPr>
              <a:t>int i;</a:t>
            </a:r>
          </a:p>
          <a:p>
            <a:pPr eaLnBrk="0" hangingPunct="0"/>
            <a:endParaRPr lang="en-US" sz="1800" b="1">
              <a:latin typeface="Courier New" pitchFamily="49" charset="0"/>
            </a:endParaRPr>
          </a:p>
          <a:p>
            <a:pPr eaLnBrk="0" hangingPunct="0"/>
            <a:r>
              <a:rPr lang="en-US" sz="1800" b="1">
                <a:latin typeface="Courier New" pitchFamily="49" charset="0"/>
              </a:rPr>
              <a:t>void f(float i) {</a:t>
            </a:r>
          </a:p>
          <a:p>
            <a:pPr eaLnBrk="0" hangingPunct="0"/>
            <a:endParaRPr lang="en-US" sz="1800" b="1">
              <a:latin typeface="Courier New" pitchFamily="49" charset="0"/>
            </a:endParaRPr>
          </a:p>
          <a:p>
            <a:pPr eaLnBrk="0" hangingPunct="0"/>
            <a:r>
              <a:rPr lang="en-US" sz="1800" b="1">
                <a:latin typeface="Courier New" pitchFamily="49" charset="0"/>
              </a:rPr>
              <a:t>  {</a:t>
            </a:r>
          </a:p>
          <a:p>
            <a:pPr eaLnBrk="0" hangingPunct="0"/>
            <a:r>
              <a:rPr lang="en-US" sz="1800" b="1">
                <a:latin typeface="Courier New" pitchFamily="49" charset="0"/>
              </a:rPr>
              <a:t>    char *i = NULL;</a:t>
            </a:r>
          </a:p>
          <a:p>
            <a:pPr eaLnBrk="0" hangingPunct="0"/>
            <a:r>
              <a:rPr lang="en-US" sz="1800" b="1">
                <a:latin typeface="Courier New" pitchFamily="49" charset="0"/>
              </a:rPr>
              <a:t>    ...</a:t>
            </a:r>
          </a:p>
          <a:p>
            <a:pPr eaLnBrk="0" hangingPunct="0"/>
            <a:r>
              <a:rPr lang="en-US" sz="1800" b="1">
                <a:latin typeface="Courier New" pitchFamily="49" charset="0"/>
              </a:rPr>
              <a:t>  }</a:t>
            </a:r>
          </a:p>
          <a:p>
            <a:pPr eaLnBrk="0" hangingPunct="0"/>
            <a:endParaRPr lang="en-US" sz="1800" b="1">
              <a:latin typeface="Courier New" pitchFamily="49" charset="0"/>
            </a:endParaRPr>
          </a:p>
          <a:p>
            <a:pPr eaLnBrk="0" hangingPunct="0"/>
            <a:r>
              <a:rPr lang="en-US" sz="1800" b="1">
                <a:latin typeface="Courier New" pitchFamily="49" charset="0"/>
              </a:rPr>
              <a:t>}</a:t>
            </a:r>
          </a:p>
        </p:txBody>
      </p:sp>
      <p:sp>
        <p:nvSpPr>
          <p:cNvPr id="41990" name="Text Box 5"/>
          <p:cNvSpPr txBox="1">
            <a:spLocks noChangeArrowheads="1"/>
          </p:cNvSpPr>
          <p:nvPr/>
        </p:nvSpPr>
        <p:spPr bwMode="auto">
          <a:xfrm>
            <a:off x="4191000" y="3048000"/>
            <a:ext cx="2971800" cy="1066800"/>
          </a:xfrm>
          <a:prstGeom prst="rect">
            <a:avLst/>
          </a:prstGeom>
          <a:noFill/>
          <a:ln w="12700">
            <a:solidFill>
              <a:schemeClr val="tx1"/>
            </a:solidFill>
            <a:miter lim="800000"/>
            <a:headEnd/>
            <a:tailEnd/>
          </a:ln>
        </p:spPr>
        <p:txBody>
          <a:bodyPr>
            <a:spAutoFit/>
          </a:bodyPr>
          <a:lstStyle/>
          <a:p>
            <a:pPr eaLnBrk="0" hangingPunct="0">
              <a:spcAft>
                <a:spcPct val="50000"/>
              </a:spcAft>
            </a:pPr>
            <a:r>
              <a:rPr lang="en-US" sz="1800" b="1" u="sng"/>
              <a:t>OCaml</a:t>
            </a:r>
          </a:p>
          <a:p>
            <a:pPr eaLnBrk="0" hangingPunct="0"/>
            <a:r>
              <a:rPr lang="en-US" sz="1800" b="1">
                <a:latin typeface="Courier New" pitchFamily="49" charset="0"/>
              </a:rPr>
              <a:t>let g = 3;;</a:t>
            </a:r>
          </a:p>
          <a:p>
            <a:pPr eaLnBrk="0" hangingPunct="0"/>
            <a:r>
              <a:rPr lang="en-US" sz="1800" b="1">
                <a:latin typeface="Courier New" pitchFamily="49" charset="0"/>
              </a:rPr>
              <a:t>let g x = x + 3;;</a:t>
            </a:r>
          </a:p>
        </p:txBody>
      </p:sp>
      <p:sp>
        <p:nvSpPr>
          <p:cNvPr id="41991" name="Text Box 6"/>
          <p:cNvSpPr txBox="1">
            <a:spLocks noChangeArrowheads="1"/>
          </p:cNvSpPr>
          <p:nvPr/>
        </p:nvSpPr>
        <p:spPr bwMode="auto">
          <a:xfrm>
            <a:off x="4191000" y="4311650"/>
            <a:ext cx="4419600" cy="2165350"/>
          </a:xfrm>
          <a:prstGeom prst="rect">
            <a:avLst/>
          </a:prstGeom>
          <a:noFill/>
          <a:ln w="12700">
            <a:solidFill>
              <a:schemeClr val="tx1"/>
            </a:solidFill>
            <a:miter lim="800000"/>
            <a:headEnd/>
            <a:tailEnd/>
          </a:ln>
        </p:spPr>
        <p:txBody>
          <a:bodyPr>
            <a:spAutoFit/>
          </a:bodyPr>
          <a:lstStyle/>
          <a:p>
            <a:pPr eaLnBrk="0" hangingPunct="0">
              <a:spcAft>
                <a:spcPct val="50000"/>
              </a:spcAft>
            </a:pPr>
            <a:r>
              <a:rPr lang="en-US" sz="1800" b="1" u="sng"/>
              <a:t>Java</a:t>
            </a:r>
          </a:p>
          <a:p>
            <a:pPr eaLnBrk="0" hangingPunct="0"/>
            <a:r>
              <a:rPr lang="en-US" sz="1800" b="1">
                <a:latin typeface="Courier New" pitchFamily="49" charset="0"/>
              </a:rPr>
              <a:t>void h(int i) {</a:t>
            </a:r>
          </a:p>
          <a:p>
            <a:pPr eaLnBrk="0" hangingPunct="0"/>
            <a:r>
              <a:rPr lang="en-US" sz="1800" b="1">
                <a:latin typeface="Courier New" pitchFamily="49" charset="0"/>
              </a:rPr>
              <a:t>  {</a:t>
            </a:r>
          </a:p>
          <a:p>
            <a:pPr eaLnBrk="0" hangingPunct="0"/>
            <a:r>
              <a:rPr lang="en-US" sz="1800" b="1">
                <a:latin typeface="Courier New" pitchFamily="49" charset="0"/>
              </a:rPr>
              <a:t>    float i; // not allowed</a:t>
            </a:r>
          </a:p>
          <a:p>
            <a:pPr eaLnBrk="0" hangingPunct="0"/>
            <a:r>
              <a:rPr lang="en-US" sz="1800" b="1">
                <a:latin typeface="Courier New" pitchFamily="49" charset="0"/>
              </a:rPr>
              <a:t>    ...</a:t>
            </a:r>
          </a:p>
          <a:p>
            <a:pPr eaLnBrk="0" hangingPunct="0"/>
            <a:r>
              <a:rPr lang="en-US" sz="1800" b="1">
                <a:latin typeface="Courier New" pitchFamily="49" charset="0"/>
              </a:rPr>
              <a:t>  }</a:t>
            </a:r>
          </a:p>
          <a:p>
            <a:pPr eaLnBrk="0" hangingPunct="0"/>
            <a:r>
              <a:rPr lang="en-US" sz="1800" b="1">
                <a:latin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4034" name="Slide Number Placeholder 4"/>
          <p:cNvSpPr>
            <a:spLocks noGrp="1"/>
          </p:cNvSpPr>
          <p:nvPr>
            <p:ph type="sldNum" sz="quarter" idx="11"/>
          </p:nvPr>
        </p:nvSpPr>
        <p:spPr>
          <a:noFill/>
        </p:spPr>
        <p:txBody>
          <a:bodyPr/>
          <a:lstStyle/>
          <a:p>
            <a:fld id="{CCA39018-C0C7-4990-9104-0D6EBEDC7E44}" type="slidenum">
              <a:rPr lang="en-US" smtClean="0">
                <a:ea typeface="ＭＳ Ｐゴシック"/>
                <a:cs typeface="ＭＳ Ｐゴシック"/>
              </a:rPr>
              <a:pPr/>
              <a:t>18</a:t>
            </a:fld>
            <a:endParaRPr lang="en-US" smtClean="0">
              <a:ea typeface="ＭＳ Ｐゴシック"/>
              <a:cs typeface="ＭＳ Ｐゴシック"/>
            </a:endParaRPr>
          </a:p>
        </p:txBody>
      </p:sp>
      <p:sp>
        <p:nvSpPr>
          <p:cNvPr id="44035" name="Rectangle 2"/>
          <p:cNvSpPr>
            <a:spLocks noGrp="1" noChangeArrowheads="1"/>
          </p:cNvSpPr>
          <p:nvPr>
            <p:ph type="title"/>
          </p:nvPr>
        </p:nvSpPr>
        <p:spPr/>
        <p:txBody>
          <a:bodyPr/>
          <a:lstStyle/>
          <a:p>
            <a:pPr eaLnBrk="1" hangingPunct="1"/>
            <a:r>
              <a:rPr lang="en-US" smtClean="0"/>
              <a:t>Namespaces</a:t>
            </a:r>
          </a:p>
        </p:txBody>
      </p:sp>
      <p:sp>
        <p:nvSpPr>
          <p:cNvPr id="128003" name="Rectangle 3"/>
          <p:cNvSpPr>
            <a:spLocks noGrp="1" noChangeArrowheads="1"/>
          </p:cNvSpPr>
          <p:nvPr>
            <p:ph type="body" idx="1"/>
          </p:nvPr>
        </p:nvSpPr>
        <p:spPr>
          <a:xfrm>
            <a:off x="457200" y="1524000"/>
            <a:ext cx="8534400" cy="4876800"/>
          </a:xfrm>
        </p:spPr>
        <p:txBody>
          <a:bodyPr/>
          <a:lstStyle/>
          <a:p>
            <a:pPr eaLnBrk="1" hangingPunct="1"/>
            <a:r>
              <a:rPr lang="en-US" smtClean="0"/>
              <a:t>Languages have a “top-level” or outermost scope</a:t>
            </a:r>
          </a:p>
          <a:p>
            <a:pPr lvl="1" eaLnBrk="1" hangingPunct="1"/>
            <a:r>
              <a:rPr lang="en-US" smtClean="0"/>
              <a:t>Many things go in this scope; hard to control collisions</a:t>
            </a:r>
          </a:p>
          <a:p>
            <a:pPr eaLnBrk="1" hangingPunct="1"/>
            <a:r>
              <a:rPr lang="en-US" smtClean="0"/>
              <a:t>Common solution seems to be to add a hierarchy</a:t>
            </a:r>
          </a:p>
          <a:p>
            <a:pPr lvl="1" eaLnBrk="1" hangingPunct="1"/>
            <a:r>
              <a:rPr lang="en-US" smtClean="0"/>
              <a:t>OCaml:  Modules</a:t>
            </a:r>
          </a:p>
          <a:p>
            <a:pPr lvl="2" eaLnBrk="1" hangingPunct="1"/>
            <a:r>
              <a:rPr lang="en-US" smtClean="0">
                <a:solidFill>
                  <a:srgbClr val="0000FF"/>
                </a:solidFill>
              </a:rPr>
              <a:t>List.hd</a:t>
            </a:r>
            <a:r>
              <a:rPr lang="en-US" smtClean="0"/>
              <a:t>, </a:t>
            </a:r>
            <a:r>
              <a:rPr lang="en-US" smtClean="0">
                <a:solidFill>
                  <a:srgbClr val="0000FF"/>
                </a:solidFill>
              </a:rPr>
              <a:t>String.length</a:t>
            </a:r>
            <a:r>
              <a:rPr lang="en-US" smtClean="0"/>
              <a:t>, etc.</a:t>
            </a:r>
          </a:p>
          <a:p>
            <a:pPr lvl="2" eaLnBrk="1" hangingPunct="1"/>
            <a:r>
              <a:rPr lang="en-US" smtClean="0">
                <a:solidFill>
                  <a:srgbClr val="0000FF"/>
                </a:solidFill>
              </a:rPr>
              <a:t>open</a:t>
            </a:r>
            <a:r>
              <a:rPr lang="en-US" smtClean="0"/>
              <a:t> adds names into current scope</a:t>
            </a:r>
          </a:p>
          <a:p>
            <a:pPr lvl="1" eaLnBrk="1" hangingPunct="1"/>
            <a:r>
              <a:rPr lang="en-US" smtClean="0"/>
              <a:t>Java:  Packages</a:t>
            </a:r>
          </a:p>
          <a:p>
            <a:pPr lvl="2" eaLnBrk="1" hangingPunct="1"/>
            <a:r>
              <a:rPr lang="en-US" smtClean="0">
                <a:solidFill>
                  <a:srgbClr val="0000FF"/>
                </a:solidFill>
              </a:rPr>
              <a:t>java.lang.String</a:t>
            </a:r>
            <a:r>
              <a:rPr lang="en-US" smtClean="0"/>
              <a:t>, </a:t>
            </a:r>
            <a:r>
              <a:rPr lang="en-US" smtClean="0">
                <a:solidFill>
                  <a:srgbClr val="0000FF"/>
                </a:solidFill>
              </a:rPr>
              <a:t>java.awt.Point</a:t>
            </a:r>
            <a:r>
              <a:rPr lang="en-US" smtClean="0"/>
              <a:t>, etc.</a:t>
            </a:r>
          </a:p>
          <a:p>
            <a:pPr lvl="2" eaLnBrk="1" hangingPunct="1"/>
            <a:r>
              <a:rPr lang="en-US" smtClean="0">
                <a:solidFill>
                  <a:srgbClr val="0000FF"/>
                </a:solidFill>
              </a:rPr>
              <a:t>import</a:t>
            </a:r>
            <a:r>
              <a:rPr lang="en-US" smtClean="0"/>
              <a:t> adds names into current scope</a:t>
            </a:r>
          </a:p>
          <a:p>
            <a:pPr lvl="1" eaLnBrk="1" hangingPunct="1"/>
            <a:r>
              <a:rPr lang="en-US" smtClean="0"/>
              <a:t>C++:  Namespaces</a:t>
            </a:r>
          </a:p>
          <a:p>
            <a:pPr lvl="2" eaLnBrk="1" hangingPunct="1"/>
            <a:r>
              <a:rPr lang="en-US" smtClean="0">
                <a:solidFill>
                  <a:srgbClr val="0000FF"/>
                </a:solidFill>
              </a:rPr>
              <a:t>namespace f { class g { ... } }</a:t>
            </a:r>
            <a:r>
              <a:rPr lang="en-US" smtClean="0"/>
              <a:t>, </a:t>
            </a:r>
            <a:r>
              <a:rPr lang="en-US" smtClean="0">
                <a:solidFill>
                  <a:srgbClr val="0000FF"/>
                </a:solidFill>
              </a:rPr>
              <a:t>f::g b</a:t>
            </a:r>
            <a:r>
              <a:rPr lang="en-US" smtClean="0"/>
              <a:t>, etc.</a:t>
            </a:r>
          </a:p>
          <a:p>
            <a:pPr lvl="2" eaLnBrk="1" hangingPunct="1"/>
            <a:r>
              <a:rPr lang="en-US" smtClean="0">
                <a:solidFill>
                  <a:srgbClr val="0000FF"/>
                </a:solidFill>
              </a:rPr>
              <a:t>using namespace</a:t>
            </a:r>
            <a:r>
              <a:rPr lang="en-US" smtClean="0"/>
              <a:t> adds names to current scope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0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0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0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800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800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8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6082" name="Slide Number Placeholder 4"/>
          <p:cNvSpPr>
            <a:spLocks noGrp="1"/>
          </p:cNvSpPr>
          <p:nvPr>
            <p:ph type="sldNum" sz="quarter" idx="11"/>
          </p:nvPr>
        </p:nvSpPr>
        <p:spPr>
          <a:noFill/>
        </p:spPr>
        <p:txBody>
          <a:bodyPr/>
          <a:lstStyle/>
          <a:p>
            <a:fld id="{9370228D-43B3-4962-A527-FDA048CC74C9}" type="slidenum">
              <a:rPr lang="en-US" smtClean="0">
                <a:ea typeface="ＭＳ Ｐゴシック"/>
                <a:cs typeface="ＭＳ Ｐゴシック"/>
              </a:rPr>
              <a:pPr/>
              <a:t>19</a:t>
            </a:fld>
            <a:endParaRPr lang="en-US" smtClean="0">
              <a:ea typeface="ＭＳ Ｐゴシック"/>
              <a:cs typeface="ＭＳ Ｐゴシック"/>
            </a:endParaRPr>
          </a:p>
        </p:txBody>
      </p:sp>
      <p:sp>
        <p:nvSpPr>
          <p:cNvPr id="46083" name="Rectangle 2"/>
          <p:cNvSpPr>
            <a:spLocks noGrp="1" noChangeArrowheads="1"/>
          </p:cNvSpPr>
          <p:nvPr>
            <p:ph type="title"/>
          </p:nvPr>
        </p:nvSpPr>
        <p:spPr/>
        <p:txBody>
          <a:bodyPr/>
          <a:lstStyle/>
          <a:p>
            <a:pPr eaLnBrk="1" hangingPunct="1"/>
            <a:r>
              <a:rPr lang="en-US" smtClean="0"/>
              <a:t>Mangled Names</a:t>
            </a:r>
          </a:p>
        </p:txBody>
      </p:sp>
      <p:sp>
        <p:nvSpPr>
          <p:cNvPr id="124931" name="Rectangle 3"/>
          <p:cNvSpPr>
            <a:spLocks noGrp="1" noChangeArrowheads="1"/>
          </p:cNvSpPr>
          <p:nvPr>
            <p:ph type="body" idx="1"/>
          </p:nvPr>
        </p:nvSpPr>
        <p:spPr/>
        <p:txBody>
          <a:bodyPr/>
          <a:lstStyle/>
          <a:p>
            <a:pPr eaLnBrk="1" hangingPunct="1"/>
            <a:r>
              <a:rPr lang="en-US" smtClean="0"/>
              <a:t>What happens when these names need to be seen by other languages?</a:t>
            </a:r>
          </a:p>
          <a:p>
            <a:pPr lvl="1" eaLnBrk="1" hangingPunct="1"/>
            <a:r>
              <a:rPr lang="en-US" smtClean="0"/>
              <a:t>What if a C program wants to call a C++ method?  C doesn’t know about C++’s naming conventions</a:t>
            </a:r>
          </a:p>
          <a:p>
            <a:pPr lvl="2" eaLnBrk="1" hangingPunct="1"/>
            <a:endParaRPr lang="en-US" smtClean="0"/>
          </a:p>
          <a:p>
            <a:pPr eaLnBrk="1" hangingPunct="1"/>
            <a:r>
              <a:rPr lang="en-US" smtClean="0"/>
              <a:t>For multilingual communication, names are often mangled into some flat form</a:t>
            </a:r>
          </a:p>
          <a:p>
            <a:pPr lvl="1" eaLnBrk="1" hangingPunct="1"/>
            <a:r>
              <a:rPr lang="en-US" smtClean="0"/>
              <a:t>E.g., </a:t>
            </a:r>
            <a:r>
              <a:rPr lang="en-US" sz="2000" b="1" smtClean="0">
                <a:solidFill>
                  <a:srgbClr val="0000FF"/>
                </a:solidFill>
                <a:latin typeface="Courier New" pitchFamily="49" charset="0"/>
              </a:rPr>
              <a:t>class C { int f(int *x, int y) { ... } }</a:t>
            </a:r>
            <a:r>
              <a:rPr lang="en-US" smtClean="0"/>
              <a:t> becomes symbol </a:t>
            </a:r>
            <a:r>
              <a:rPr lang="en-US" sz="2000" b="1" smtClean="0">
                <a:solidFill>
                  <a:srgbClr val="0000FF"/>
                </a:solidFill>
                <a:latin typeface="Courier New" pitchFamily="49" charset="0"/>
              </a:rPr>
              <a:t>__ZN1C3fEPii</a:t>
            </a:r>
            <a:r>
              <a:rPr lang="en-US" smtClean="0"/>
              <a:t> in g++</a:t>
            </a:r>
          </a:p>
          <a:p>
            <a:pPr lvl="1" eaLnBrk="1" hangingPunct="1"/>
            <a:r>
              <a:rPr lang="en-US" smtClean="0"/>
              <a:t>E.g., native </a:t>
            </a:r>
            <a:r>
              <a:rPr lang="en-US" smtClean="0">
                <a:solidFill>
                  <a:srgbClr val="0000FF"/>
                </a:solidFill>
              </a:rPr>
              <a:t>valueOf(int)</a:t>
            </a:r>
            <a:r>
              <a:rPr lang="en-US" smtClean="0"/>
              <a:t> in </a:t>
            </a:r>
            <a:r>
              <a:rPr lang="en-US" smtClean="0">
                <a:solidFill>
                  <a:srgbClr val="0000FF"/>
                </a:solidFill>
              </a:rPr>
              <a:t>java.lang.String</a:t>
            </a:r>
            <a:r>
              <a:rPr lang="en-US" smtClean="0"/>
              <a:t> corresponds to the C function </a:t>
            </a:r>
            <a:r>
              <a:rPr lang="en-US" sz="2000" b="1" smtClean="0">
                <a:solidFill>
                  <a:srgbClr val="0000FF"/>
                </a:solidFill>
                <a:latin typeface="Courier New" pitchFamily="49" charset="0"/>
              </a:rPr>
              <a:t>Java_java_lang_String_valueOf__I</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7410" name="Slide Number Placeholder 4"/>
          <p:cNvSpPr>
            <a:spLocks noGrp="1"/>
          </p:cNvSpPr>
          <p:nvPr>
            <p:ph type="sldNum" sz="quarter" idx="11"/>
          </p:nvPr>
        </p:nvSpPr>
        <p:spPr>
          <a:noFill/>
        </p:spPr>
        <p:txBody>
          <a:bodyPr/>
          <a:lstStyle/>
          <a:p>
            <a:fld id="{183CEE1F-F978-4941-BFA9-7789A481EA49}" type="slidenum">
              <a:rPr lang="en-US" smtClean="0">
                <a:ea typeface="ＭＳ Ｐゴシック"/>
                <a:cs typeface="ＭＳ Ｐゴシック"/>
              </a:rPr>
              <a:pPr/>
              <a:t>2</a:t>
            </a:fld>
            <a:endParaRPr lang="en-US" smtClean="0">
              <a:ea typeface="ＭＳ Ｐゴシック"/>
              <a:cs typeface="ＭＳ Ｐゴシック"/>
            </a:endParaRPr>
          </a:p>
        </p:txBody>
      </p:sp>
      <p:sp>
        <p:nvSpPr>
          <p:cNvPr id="17411" name="Rectangle 2"/>
          <p:cNvSpPr>
            <a:spLocks noGrp="1" noChangeArrowheads="1"/>
          </p:cNvSpPr>
          <p:nvPr>
            <p:ph type="title"/>
          </p:nvPr>
        </p:nvSpPr>
        <p:spPr/>
        <p:txBody>
          <a:bodyPr/>
          <a:lstStyle/>
          <a:p>
            <a:pPr eaLnBrk="1" hangingPunct="1"/>
            <a:r>
              <a:rPr lang="en-US" smtClean="0"/>
              <a:t>Static vs. Dynamic Types</a:t>
            </a:r>
          </a:p>
        </p:txBody>
      </p:sp>
      <p:sp>
        <p:nvSpPr>
          <p:cNvPr id="196611" name="Rectangle 3"/>
          <p:cNvSpPr>
            <a:spLocks noGrp="1" noChangeArrowheads="1"/>
          </p:cNvSpPr>
          <p:nvPr>
            <p:ph type="body" idx="1"/>
          </p:nvPr>
        </p:nvSpPr>
        <p:spPr/>
        <p:txBody>
          <a:bodyPr/>
          <a:lstStyle/>
          <a:p>
            <a:pPr eaLnBrk="1" hangingPunct="1"/>
            <a:r>
              <a:rPr lang="en-US" smtClean="0"/>
              <a:t>With static typing the types of all expressions are determined </a:t>
            </a:r>
            <a:r>
              <a:rPr lang="en-US" i="1" smtClean="0"/>
              <a:t>before</a:t>
            </a:r>
            <a:r>
              <a:rPr lang="en-US" smtClean="0"/>
              <a:t> a program is run (usually by the compiler)</a:t>
            </a:r>
          </a:p>
          <a:p>
            <a:pPr lvl="1" eaLnBrk="1" hangingPunct="1"/>
            <a:r>
              <a:rPr lang="en-US" smtClean="0"/>
              <a:t>Disallowed operations cause compile-time error</a:t>
            </a:r>
          </a:p>
          <a:p>
            <a:pPr eaLnBrk="1" hangingPunct="1"/>
            <a:endParaRPr lang="en-US" smtClean="0"/>
          </a:p>
          <a:p>
            <a:pPr eaLnBrk="1" hangingPunct="1"/>
            <a:r>
              <a:rPr lang="en-US" smtClean="0"/>
              <a:t>Static types may be </a:t>
            </a:r>
            <a:r>
              <a:rPr lang="en-US" i="1" smtClean="0"/>
              <a:t>manifest</a:t>
            </a:r>
            <a:r>
              <a:rPr lang="en-US" smtClean="0"/>
              <a:t> or </a:t>
            </a:r>
            <a:r>
              <a:rPr lang="en-US" i="1" smtClean="0"/>
              <a:t>inferred</a:t>
            </a:r>
          </a:p>
          <a:p>
            <a:pPr lvl="1" eaLnBrk="1" hangingPunct="1"/>
            <a:r>
              <a:rPr lang="en-US" smtClean="0"/>
              <a:t>Manifest – specified in text (at variable declaration)</a:t>
            </a:r>
          </a:p>
          <a:p>
            <a:pPr lvl="2" eaLnBrk="1" hangingPunct="1"/>
            <a:r>
              <a:rPr lang="en-US" smtClean="0"/>
              <a:t>C, C++, Java, C#</a:t>
            </a:r>
          </a:p>
          <a:p>
            <a:pPr lvl="1" eaLnBrk="1" hangingPunct="1"/>
            <a:r>
              <a:rPr lang="en-US" smtClean="0"/>
              <a:t>Inferred – compiler determines type based on usage</a:t>
            </a:r>
          </a:p>
          <a:p>
            <a:pPr lvl="2" eaLnBrk="1" hangingPunct="1"/>
            <a:r>
              <a:rPr lang="en-US" smtClean="0"/>
              <a:t>ML, OCaml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6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66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48130" name="Slide Number Placeholder 4"/>
          <p:cNvSpPr>
            <a:spLocks noGrp="1"/>
          </p:cNvSpPr>
          <p:nvPr>
            <p:ph type="sldNum" sz="quarter" idx="11"/>
          </p:nvPr>
        </p:nvSpPr>
        <p:spPr>
          <a:noFill/>
        </p:spPr>
        <p:txBody>
          <a:bodyPr/>
          <a:lstStyle/>
          <a:p>
            <a:fld id="{9E7131E0-3A10-4A5B-A0AE-83EDC16F57AF}" type="slidenum">
              <a:rPr lang="en-US" smtClean="0">
                <a:ea typeface="ＭＳ Ｐゴシック"/>
                <a:cs typeface="ＭＳ Ｐゴシック"/>
              </a:rPr>
              <a:pPr/>
              <a:t>20</a:t>
            </a:fld>
            <a:endParaRPr lang="en-US" smtClean="0">
              <a:ea typeface="ＭＳ Ｐゴシック"/>
              <a:cs typeface="ＭＳ Ｐゴシック"/>
            </a:endParaRPr>
          </a:p>
        </p:txBody>
      </p:sp>
      <p:sp>
        <p:nvSpPr>
          <p:cNvPr id="48131" name="Rectangle 2"/>
          <p:cNvSpPr>
            <a:spLocks noGrp="1" noChangeArrowheads="1"/>
          </p:cNvSpPr>
          <p:nvPr>
            <p:ph type="title"/>
          </p:nvPr>
        </p:nvSpPr>
        <p:spPr/>
        <p:txBody>
          <a:bodyPr/>
          <a:lstStyle/>
          <a:p>
            <a:pPr eaLnBrk="1" hangingPunct="1"/>
            <a:r>
              <a:rPr lang="en-US" smtClean="0"/>
              <a:t>Static Scope Recall</a:t>
            </a:r>
          </a:p>
        </p:txBody>
      </p:sp>
      <p:sp>
        <p:nvSpPr>
          <p:cNvPr id="48132" name="Rectangle 3"/>
          <p:cNvSpPr>
            <a:spLocks noGrp="1" noChangeArrowheads="1"/>
          </p:cNvSpPr>
          <p:nvPr>
            <p:ph type="body" idx="1"/>
          </p:nvPr>
        </p:nvSpPr>
        <p:spPr>
          <a:xfrm>
            <a:off x="457200" y="1524000"/>
            <a:ext cx="8153400" cy="5181600"/>
          </a:xfrm>
        </p:spPr>
        <p:txBody>
          <a:bodyPr/>
          <a:lstStyle/>
          <a:p>
            <a:pPr eaLnBrk="1" hangingPunct="1"/>
            <a:r>
              <a:rPr lang="en-US" smtClean="0"/>
              <a:t>In </a:t>
            </a:r>
            <a:r>
              <a:rPr lang="en-US" i="1" smtClean="0"/>
              <a:t>static scoping</a:t>
            </a:r>
            <a:r>
              <a:rPr lang="en-US" smtClean="0"/>
              <a:t>, a name refers to its closest binding, going from inner to outer scope in the program text</a:t>
            </a:r>
          </a:p>
          <a:p>
            <a:pPr lvl="1" eaLnBrk="1" hangingPunct="1"/>
            <a:r>
              <a:rPr lang="en-US" smtClean="0"/>
              <a:t>Languages like Java, C, C++, Ruby, and OCaml are statically scoped</a:t>
            </a:r>
          </a:p>
        </p:txBody>
      </p:sp>
      <p:sp>
        <p:nvSpPr>
          <p:cNvPr id="48133" name="Text Box 4"/>
          <p:cNvSpPr txBox="1">
            <a:spLocks noChangeArrowheads="1"/>
          </p:cNvSpPr>
          <p:nvPr/>
        </p:nvSpPr>
        <p:spPr bwMode="auto">
          <a:xfrm>
            <a:off x="3657600" y="3581400"/>
            <a:ext cx="3048000" cy="31257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int i;</a:t>
            </a:r>
          </a:p>
          <a:p>
            <a:pPr eaLnBrk="0" hangingPunct="0"/>
            <a:endParaRPr lang="en-US" sz="1800" b="1">
              <a:latin typeface="Courier New" pitchFamily="49" charset="0"/>
            </a:endParaRPr>
          </a:p>
          <a:p>
            <a:pPr eaLnBrk="0" hangingPunct="0"/>
            <a:r>
              <a:rPr lang="en-US" sz="1800" b="1">
                <a:latin typeface="Courier New" pitchFamily="49" charset="0"/>
              </a:rPr>
              <a:t>{</a:t>
            </a:r>
          </a:p>
          <a:p>
            <a:pPr eaLnBrk="0" hangingPunct="0"/>
            <a:r>
              <a:rPr lang="en-US" sz="1800" b="1">
                <a:latin typeface="Courier New" pitchFamily="49" charset="0"/>
              </a:rPr>
              <a:t>  int j;</a:t>
            </a:r>
          </a:p>
          <a:p>
            <a:pPr eaLnBrk="0" hangingPunct="0"/>
            <a:endParaRPr lang="en-US" sz="1800" b="1">
              <a:latin typeface="Courier New" pitchFamily="49" charset="0"/>
            </a:endParaRPr>
          </a:p>
          <a:p>
            <a:pPr eaLnBrk="0" hangingPunct="0"/>
            <a:r>
              <a:rPr lang="en-US" sz="1800" b="1">
                <a:latin typeface="Courier New" pitchFamily="49" charset="0"/>
              </a:rPr>
              <a:t>  {</a:t>
            </a:r>
          </a:p>
          <a:p>
            <a:pPr eaLnBrk="0" hangingPunct="0"/>
            <a:r>
              <a:rPr lang="en-US" sz="1800" b="1">
                <a:latin typeface="Courier New" pitchFamily="49" charset="0"/>
              </a:rPr>
              <a:t>    float i;</a:t>
            </a:r>
          </a:p>
          <a:p>
            <a:pPr eaLnBrk="0" hangingPunct="0"/>
            <a:endParaRPr lang="en-US" sz="1800" b="1">
              <a:latin typeface="Courier New" pitchFamily="49" charset="0"/>
            </a:endParaRPr>
          </a:p>
          <a:p>
            <a:pPr eaLnBrk="0" hangingPunct="0"/>
            <a:r>
              <a:rPr lang="en-US" sz="1800" b="1">
                <a:latin typeface="Courier New" pitchFamily="49" charset="0"/>
              </a:rPr>
              <a:t>    j= (int) i;</a:t>
            </a:r>
          </a:p>
          <a:p>
            <a:pPr eaLnBrk="0" hangingPunct="0"/>
            <a:r>
              <a:rPr lang="en-US" sz="1800" b="1">
                <a:latin typeface="Courier New" pitchFamily="49" charset="0"/>
              </a:rPr>
              <a:t>  }</a:t>
            </a:r>
          </a:p>
          <a:p>
            <a:pPr eaLnBrk="0" hangingPunct="0"/>
            <a:r>
              <a:rPr lang="en-US" sz="1800" b="1">
                <a:latin typeface="Courier New" pitchFamily="49" charset="0"/>
              </a:rPr>
              <a:t>}</a:t>
            </a:r>
          </a:p>
        </p:txBody>
      </p:sp>
      <p:sp>
        <p:nvSpPr>
          <p:cNvPr id="46085" name="Freeform 5"/>
          <p:cNvSpPr>
            <a:spLocks/>
          </p:cNvSpPr>
          <p:nvPr/>
        </p:nvSpPr>
        <p:spPr bwMode="auto">
          <a:xfrm>
            <a:off x="3454400" y="4800600"/>
            <a:ext cx="889000" cy="990600"/>
          </a:xfrm>
          <a:custGeom>
            <a:avLst/>
            <a:gdLst>
              <a:gd name="T0" fmla="*/ 889000 w 560"/>
              <a:gd name="T1" fmla="*/ 990600 h 624"/>
              <a:gd name="T2" fmla="*/ 50800 w 560"/>
              <a:gd name="T3" fmla="*/ 304800 h 624"/>
              <a:gd name="T4" fmla="*/ 584200 w 560"/>
              <a:gd name="T5" fmla="*/ 0 h 624"/>
              <a:gd name="T6" fmla="*/ 0 60000 65536"/>
              <a:gd name="T7" fmla="*/ 0 60000 65536"/>
              <a:gd name="T8" fmla="*/ 0 60000 65536"/>
              <a:gd name="T9" fmla="*/ 0 w 560"/>
              <a:gd name="T10" fmla="*/ 0 h 624"/>
              <a:gd name="T11" fmla="*/ 560 w 560"/>
              <a:gd name="T12" fmla="*/ 624 h 624"/>
            </a:gdLst>
            <a:ahLst/>
            <a:cxnLst>
              <a:cxn ang="T6">
                <a:pos x="T0" y="T1"/>
              </a:cxn>
              <a:cxn ang="T7">
                <a:pos x="T2" y="T3"/>
              </a:cxn>
              <a:cxn ang="T8">
                <a:pos x="T4" y="T5"/>
              </a:cxn>
            </a:cxnLst>
            <a:rect l="T9" t="T10" r="T11" b="T12"/>
            <a:pathLst>
              <a:path w="560" h="624">
                <a:moveTo>
                  <a:pt x="560" y="624"/>
                </a:moveTo>
                <a:cubicBezTo>
                  <a:pt x="312" y="460"/>
                  <a:pt x="64" y="296"/>
                  <a:pt x="32" y="192"/>
                </a:cubicBezTo>
                <a:cubicBezTo>
                  <a:pt x="0" y="88"/>
                  <a:pt x="184" y="44"/>
                  <a:pt x="368" y="0"/>
                </a:cubicBezTo>
              </a:path>
            </a:pathLst>
          </a:custGeom>
          <a:noFill/>
          <a:ln w="25400">
            <a:solidFill>
              <a:srgbClr val="FF0000"/>
            </a:solidFill>
            <a:round/>
            <a:headEnd/>
            <a:tailEnd type="triangle" w="med" len="med"/>
          </a:ln>
        </p:spPr>
        <p:txBody>
          <a:bodyPr wrap="none" anchor="ctr"/>
          <a:lstStyle/>
          <a:p>
            <a:endParaRPr lang="en-US"/>
          </a:p>
        </p:txBody>
      </p:sp>
      <p:sp>
        <p:nvSpPr>
          <p:cNvPr id="46086" name="Freeform 6"/>
          <p:cNvSpPr>
            <a:spLocks/>
          </p:cNvSpPr>
          <p:nvPr/>
        </p:nvSpPr>
        <p:spPr bwMode="auto">
          <a:xfrm>
            <a:off x="5257800" y="5029200"/>
            <a:ext cx="304800" cy="838200"/>
          </a:xfrm>
          <a:custGeom>
            <a:avLst/>
            <a:gdLst>
              <a:gd name="T0" fmla="*/ 304800 w 480"/>
              <a:gd name="T1" fmla="*/ 838200 h 488"/>
              <a:gd name="T2" fmla="*/ 121920 w 480"/>
              <a:gd name="T3" fmla="*/ 96187 h 488"/>
              <a:gd name="T4" fmla="*/ 0 w 480"/>
              <a:gd name="T5" fmla="*/ 261079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480" y="488"/>
                </a:moveTo>
                <a:cubicBezTo>
                  <a:pt x="376" y="300"/>
                  <a:pt x="272" y="112"/>
                  <a:pt x="192" y="56"/>
                </a:cubicBezTo>
                <a:cubicBezTo>
                  <a:pt x="112" y="0"/>
                  <a:pt x="56" y="76"/>
                  <a:pt x="0" y="152"/>
                </a:cubicBezTo>
              </a:path>
            </a:pathLst>
          </a:custGeom>
          <a:noFill/>
          <a:ln w="2222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P spid="4608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0178" name="Slide Number Placeholder 4"/>
          <p:cNvSpPr>
            <a:spLocks noGrp="1"/>
          </p:cNvSpPr>
          <p:nvPr>
            <p:ph type="sldNum" sz="quarter" idx="11"/>
          </p:nvPr>
        </p:nvSpPr>
        <p:spPr>
          <a:noFill/>
        </p:spPr>
        <p:txBody>
          <a:bodyPr/>
          <a:lstStyle/>
          <a:p>
            <a:fld id="{CBBD1F63-B7B2-482B-AA4F-0A2116D328F1}" type="slidenum">
              <a:rPr lang="en-US" smtClean="0">
                <a:ea typeface="ＭＳ Ｐゴシック"/>
                <a:cs typeface="ＭＳ Ｐゴシック"/>
              </a:rPr>
              <a:pPr/>
              <a:t>21</a:t>
            </a:fld>
            <a:endParaRPr lang="en-US" smtClean="0">
              <a:ea typeface="ＭＳ Ｐゴシック"/>
              <a:cs typeface="ＭＳ Ｐゴシック"/>
            </a:endParaRPr>
          </a:p>
        </p:txBody>
      </p:sp>
      <p:sp>
        <p:nvSpPr>
          <p:cNvPr id="50179" name="Rectangle 1026"/>
          <p:cNvSpPr>
            <a:spLocks noGrp="1" noChangeArrowheads="1"/>
          </p:cNvSpPr>
          <p:nvPr>
            <p:ph type="title"/>
          </p:nvPr>
        </p:nvSpPr>
        <p:spPr/>
        <p:txBody>
          <a:bodyPr/>
          <a:lstStyle/>
          <a:p>
            <a:pPr eaLnBrk="1" hangingPunct="1"/>
            <a:r>
              <a:rPr lang="en-US" smtClean="0"/>
              <a:t>Free and Bound Variables</a:t>
            </a:r>
          </a:p>
        </p:txBody>
      </p:sp>
      <p:sp>
        <p:nvSpPr>
          <p:cNvPr id="50180" name="Rectangle 1027"/>
          <p:cNvSpPr>
            <a:spLocks noGrp="1" noChangeArrowheads="1"/>
          </p:cNvSpPr>
          <p:nvPr>
            <p:ph type="body" idx="1"/>
          </p:nvPr>
        </p:nvSpPr>
        <p:spPr>
          <a:xfrm>
            <a:off x="457200" y="1295400"/>
            <a:ext cx="8153400" cy="5410200"/>
          </a:xfrm>
        </p:spPr>
        <p:txBody>
          <a:bodyPr/>
          <a:lstStyle/>
          <a:p>
            <a:pPr eaLnBrk="1" hangingPunct="1"/>
            <a:r>
              <a:rPr lang="en-US" smtClean="0"/>
              <a:t>The </a:t>
            </a:r>
            <a:r>
              <a:rPr lang="en-US" i="1" smtClean="0"/>
              <a:t>bound variables</a:t>
            </a:r>
            <a:r>
              <a:rPr lang="en-US" smtClean="0"/>
              <a:t> of a scope are those names that are declared in it</a:t>
            </a:r>
          </a:p>
          <a:p>
            <a:pPr eaLnBrk="1" hangingPunct="1"/>
            <a:r>
              <a:rPr lang="en-US" smtClean="0"/>
              <a:t>If a variable is not bound in a scope, it is </a:t>
            </a:r>
            <a:r>
              <a:rPr lang="en-US" i="1" smtClean="0"/>
              <a:t>free</a:t>
            </a:r>
            <a:endParaRPr lang="en-US" smtClean="0"/>
          </a:p>
          <a:p>
            <a:pPr lvl="1" eaLnBrk="1" hangingPunct="1"/>
            <a:r>
              <a:rPr lang="en-US" smtClean="0"/>
              <a:t>The bindings of variables which are free in a scope are "inherited" from declarations of those variables in outer scopes in static scoping</a:t>
            </a:r>
          </a:p>
        </p:txBody>
      </p:sp>
      <p:sp>
        <p:nvSpPr>
          <p:cNvPr id="161796" name="Text Box 1028"/>
          <p:cNvSpPr txBox="1">
            <a:spLocks noChangeArrowheads="1"/>
          </p:cNvSpPr>
          <p:nvPr/>
        </p:nvSpPr>
        <p:spPr bwMode="auto">
          <a:xfrm>
            <a:off x="3124200" y="4114800"/>
            <a:ext cx="3048000" cy="257651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 /* 1 */</a:t>
            </a:r>
          </a:p>
          <a:p>
            <a:pPr eaLnBrk="0" hangingPunct="0"/>
            <a:r>
              <a:rPr lang="en-US" sz="1800" b="1">
                <a:latin typeface="Courier New" pitchFamily="49" charset="0"/>
              </a:rPr>
              <a:t>  int j;</a:t>
            </a:r>
          </a:p>
          <a:p>
            <a:pPr eaLnBrk="0" hangingPunct="0"/>
            <a:endParaRPr lang="en-US" sz="1800" b="1">
              <a:latin typeface="Courier New" pitchFamily="49" charset="0"/>
            </a:endParaRPr>
          </a:p>
          <a:p>
            <a:pPr eaLnBrk="0" hangingPunct="0"/>
            <a:r>
              <a:rPr lang="en-US" sz="1800" b="1">
                <a:latin typeface="Courier New" pitchFamily="49" charset="0"/>
              </a:rPr>
              <a:t>  { /* 2 */</a:t>
            </a:r>
          </a:p>
          <a:p>
            <a:pPr eaLnBrk="0" hangingPunct="0"/>
            <a:r>
              <a:rPr lang="en-US" sz="1800" b="1">
                <a:latin typeface="Courier New" pitchFamily="49" charset="0"/>
              </a:rPr>
              <a:t>    float i;</a:t>
            </a:r>
          </a:p>
          <a:p>
            <a:pPr eaLnBrk="0" hangingPunct="0"/>
            <a:endParaRPr lang="en-US" sz="1800" b="1">
              <a:latin typeface="Courier New" pitchFamily="49" charset="0"/>
            </a:endParaRPr>
          </a:p>
          <a:p>
            <a:pPr eaLnBrk="0" hangingPunct="0"/>
            <a:r>
              <a:rPr lang="en-US" sz="1800" b="1">
                <a:latin typeface="Courier New" pitchFamily="49" charset="0"/>
              </a:rPr>
              <a:t>    j= (int) i;</a:t>
            </a:r>
          </a:p>
          <a:p>
            <a:pPr eaLnBrk="0" hangingPunct="0"/>
            <a:r>
              <a:rPr lang="en-US" sz="1800" b="1">
                <a:latin typeface="Courier New" pitchFamily="49" charset="0"/>
              </a:rPr>
              <a:t>  }</a:t>
            </a:r>
          </a:p>
          <a:p>
            <a:pPr eaLnBrk="0" hangingPunct="0"/>
            <a:r>
              <a:rPr lang="en-US" sz="1800" b="1">
                <a:latin typeface="Courier New" pitchFamily="49" charset="0"/>
              </a:rPr>
              <a:t>}</a:t>
            </a:r>
          </a:p>
        </p:txBody>
      </p:sp>
      <p:sp>
        <p:nvSpPr>
          <p:cNvPr id="161797" name="Text Box 1029"/>
          <p:cNvSpPr txBox="1">
            <a:spLocks noChangeArrowheads="1"/>
          </p:cNvSpPr>
          <p:nvPr/>
        </p:nvSpPr>
        <p:spPr bwMode="auto">
          <a:xfrm>
            <a:off x="6477000" y="5197475"/>
            <a:ext cx="1811338" cy="822325"/>
          </a:xfrm>
          <a:prstGeom prst="rect">
            <a:avLst/>
          </a:prstGeom>
          <a:noFill/>
          <a:ln w="9525">
            <a:noFill/>
            <a:miter lim="800000"/>
            <a:headEnd/>
            <a:tailEnd/>
          </a:ln>
        </p:spPr>
        <p:txBody>
          <a:bodyPr wrap="none">
            <a:spAutoFit/>
          </a:bodyPr>
          <a:lstStyle/>
          <a:p>
            <a:pPr eaLnBrk="0" hangingPunct="0"/>
            <a:r>
              <a:rPr lang="en-US"/>
              <a:t>i is bound in</a:t>
            </a:r>
          </a:p>
          <a:p>
            <a:pPr eaLnBrk="0" hangingPunct="0"/>
            <a:r>
              <a:rPr lang="en-US"/>
              <a:t>scope 2</a:t>
            </a:r>
          </a:p>
        </p:txBody>
      </p:sp>
      <p:sp>
        <p:nvSpPr>
          <p:cNvPr id="161798" name="Text Box 1030"/>
          <p:cNvSpPr txBox="1">
            <a:spLocks noChangeArrowheads="1"/>
          </p:cNvSpPr>
          <p:nvPr/>
        </p:nvSpPr>
        <p:spPr bwMode="auto">
          <a:xfrm>
            <a:off x="1143000" y="5654675"/>
            <a:ext cx="1489075" cy="822325"/>
          </a:xfrm>
          <a:prstGeom prst="rect">
            <a:avLst/>
          </a:prstGeom>
          <a:noFill/>
          <a:ln w="9525">
            <a:noFill/>
            <a:miter lim="800000"/>
            <a:headEnd/>
            <a:tailEnd/>
          </a:ln>
        </p:spPr>
        <p:txBody>
          <a:bodyPr wrap="none">
            <a:spAutoFit/>
          </a:bodyPr>
          <a:lstStyle/>
          <a:p>
            <a:pPr eaLnBrk="0" hangingPunct="0"/>
            <a:r>
              <a:rPr lang="en-US"/>
              <a:t>j is free in</a:t>
            </a:r>
          </a:p>
          <a:p>
            <a:pPr eaLnBrk="0" hangingPunct="0"/>
            <a:r>
              <a:rPr lang="en-US"/>
              <a:t>scope 2</a:t>
            </a:r>
          </a:p>
        </p:txBody>
      </p:sp>
      <p:sp>
        <p:nvSpPr>
          <p:cNvPr id="161799" name="Text Box 1031"/>
          <p:cNvSpPr txBox="1">
            <a:spLocks noChangeArrowheads="1"/>
          </p:cNvSpPr>
          <p:nvPr/>
        </p:nvSpPr>
        <p:spPr bwMode="auto">
          <a:xfrm>
            <a:off x="1066800" y="4359275"/>
            <a:ext cx="1811338" cy="822325"/>
          </a:xfrm>
          <a:prstGeom prst="rect">
            <a:avLst/>
          </a:prstGeom>
          <a:noFill/>
          <a:ln w="9525">
            <a:noFill/>
            <a:miter lim="800000"/>
            <a:headEnd/>
            <a:tailEnd/>
          </a:ln>
        </p:spPr>
        <p:txBody>
          <a:bodyPr wrap="none">
            <a:spAutoFit/>
          </a:bodyPr>
          <a:lstStyle/>
          <a:p>
            <a:pPr eaLnBrk="0" hangingPunct="0"/>
            <a:r>
              <a:rPr lang="en-US"/>
              <a:t>j is bound in</a:t>
            </a:r>
          </a:p>
          <a:p>
            <a:pPr eaLnBrk="0" hangingPunct="0"/>
            <a:r>
              <a:rPr lang="en-US"/>
              <a:t>scope 1</a:t>
            </a:r>
          </a:p>
        </p:txBody>
      </p:sp>
      <p:sp>
        <p:nvSpPr>
          <p:cNvPr id="161800" name="Freeform 1032"/>
          <p:cNvSpPr>
            <a:spLocks/>
          </p:cNvSpPr>
          <p:nvPr/>
        </p:nvSpPr>
        <p:spPr bwMode="auto">
          <a:xfrm>
            <a:off x="4913313" y="5410200"/>
            <a:ext cx="1487487" cy="76200"/>
          </a:xfrm>
          <a:custGeom>
            <a:avLst/>
            <a:gdLst>
              <a:gd name="T0" fmla="*/ 1487487 w 937"/>
              <a:gd name="T1" fmla="*/ 76200 h 48"/>
              <a:gd name="T2" fmla="*/ 0 w 937"/>
              <a:gd name="T3" fmla="*/ 0 h 48"/>
              <a:gd name="T4" fmla="*/ 0 60000 65536"/>
              <a:gd name="T5" fmla="*/ 0 60000 65536"/>
              <a:gd name="T6" fmla="*/ 0 w 937"/>
              <a:gd name="T7" fmla="*/ 0 h 48"/>
              <a:gd name="T8" fmla="*/ 937 w 937"/>
              <a:gd name="T9" fmla="*/ 48 h 48"/>
            </a:gdLst>
            <a:ahLst/>
            <a:cxnLst>
              <a:cxn ang="T4">
                <a:pos x="T0" y="T1"/>
              </a:cxn>
              <a:cxn ang="T5">
                <a:pos x="T2" y="T3"/>
              </a:cxn>
            </a:cxnLst>
            <a:rect l="T6" t="T7" r="T8" b="T9"/>
            <a:pathLst>
              <a:path w="937" h="48">
                <a:moveTo>
                  <a:pt x="937" y="48"/>
                </a:moveTo>
                <a:lnTo>
                  <a:pt x="0" y="0"/>
                </a:lnTo>
              </a:path>
            </a:pathLst>
          </a:custGeom>
          <a:noFill/>
          <a:ln w="38100">
            <a:solidFill>
              <a:srgbClr val="FF0000"/>
            </a:solidFill>
            <a:round/>
            <a:headEnd/>
            <a:tailEnd type="triangle" w="med" len="med"/>
          </a:ln>
        </p:spPr>
        <p:txBody>
          <a:bodyPr wrap="none" anchor="ctr"/>
          <a:lstStyle/>
          <a:p>
            <a:endParaRPr lang="en-US"/>
          </a:p>
        </p:txBody>
      </p:sp>
      <p:sp>
        <p:nvSpPr>
          <p:cNvPr id="161801" name="Freeform 1033"/>
          <p:cNvSpPr>
            <a:spLocks/>
          </p:cNvSpPr>
          <p:nvPr/>
        </p:nvSpPr>
        <p:spPr bwMode="auto">
          <a:xfrm>
            <a:off x="2590800" y="5981700"/>
            <a:ext cx="1117600" cy="114300"/>
          </a:xfrm>
          <a:custGeom>
            <a:avLst/>
            <a:gdLst>
              <a:gd name="T0" fmla="*/ 0 w 704"/>
              <a:gd name="T1" fmla="*/ 114300 h 72"/>
              <a:gd name="T2" fmla="*/ 1117600 w 704"/>
              <a:gd name="T3" fmla="*/ 0 h 72"/>
              <a:gd name="T4" fmla="*/ 0 60000 65536"/>
              <a:gd name="T5" fmla="*/ 0 60000 65536"/>
              <a:gd name="T6" fmla="*/ 0 w 704"/>
              <a:gd name="T7" fmla="*/ 0 h 72"/>
              <a:gd name="T8" fmla="*/ 704 w 704"/>
              <a:gd name="T9" fmla="*/ 72 h 72"/>
            </a:gdLst>
            <a:ahLst/>
            <a:cxnLst>
              <a:cxn ang="T4">
                <a:pos x="T0" y="T1"/>
              </a:cxn>
              <a:cxn ang="T5">
                <a:pos x="T2" y="T3"/>
              </a:cxn>
            </a:cxnLst>
            <a:rect l="T6" t="T7" r="T8" b="T9"/>
            <a:pathLst>
              <a:path w="704" h="72">
                <a:moveTo>
                  <a:pt x="0" y="72"/>
                </a:moveTo>
                <a:lnTo>
                  <a:pt x="704" y="0"/>
                </a:lnTo>
              </a:path>
            </a:pathLst>
          </a:custGeom>
          <a:noFill/>
          <a:ln w="38100">
            <a:solidFill>
              <a:srgbClr val="FF0000"/>
            </a:solidFill>
            <a:round/>
            <a:headEnd/>
            <a:tailEnd type="triangle" w="med" len="med"/>
          </a:ln>
        </p:spPr>
        <p:txBody>
          <a:bodyPr wrap="none" anchor="ctr"/>
          <a:lstStyle/>
          <a:p>
            <a:endParaRPr lang="en-US"/>
          </a:p>
        </p:txBody>
      </p:sp>
      <p:sp>
        <p:nvSpPr>
          <p:cNvPr id="161802" name="Freeform 1034"/>
          <p:cNvSpPr>
            <a:spLocks/>
          </p:cNvSpPr>
          <p:nvPr/>
        </p:nvSpPr>
        <p:spPr bwMode="auto">
          <a:xfrm>
            <a:off x="2667000" y="4589463"/>
            <a:ext cx="785813" cy="287337"/>
          </a:xfrm>
          <a:custGeom>
            <a:avLst/>
            <a:gdLst>
              <a:gd name="T0" fmla="*/ 0 w 495"/>
              <a:gd name="T1" fmla="*/ 287337 h 181"/>
              <a:gd name="T2" fmla="*/ 785813 w 495"/>
              <a:gd name="T3" fmla="*/ 0 h 181"/>
              <a:gd name="T4" fmla="*/ 0 60000 65536"/>
              <a:gd name="T5" fmla="*/ 0 60000 65536"/>
              <a:gd name="T6" fmla="*/ 0 w 495"/>
              <a:gd name="T7" fmla="*/ 0 h 181"/>
              <a:gd name="T8" fmla="*/ 495 w 495"/>
              <a:gd name="T9" fmla="*/ 181 h 181"/>
            </a:gdLst>
            <a:ahLst/>
            <a:cxnLst>
              <a:cxn ang="T4">
                <a:pos x="T0" y="T1"/>
              </a:cxn>
              <a:cxn ang="T5">
                <a:pos x="T2" y="T3"/>
              </a:cxn>
            </a:cxnLst>
            <a:rect l="T6" t="T7" r="T8" b="T9"/>
            <a:pathLst>
              <a:path w="495" h="181">
                <a:moveTo>
                  <a:pt x="0" y="181"/>
                </a:moveTo>
                <a:lnTo>
                  <a:pt x="495" y="0"/>
                </a:lnTo>
              </a:path>
            </a:pathLst>
          </a:cu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8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7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8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7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1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p:bldP spid="161798" grpId="0"/>
      <p:bldP spid="161799" grpId="0"/>
      <p:bldP spid="161800" grpId="0" animBg="1"/>
      <p:bldP spid="161801" grpId="0" animBg="1"/>
      <p:bldP spid="16180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2226" name="Slide Number Placeholder 4"/>
          <p:cNvSpPr>
            <a:spLocks noGrp="1"/>
          </p:cNvSpPr>
          <p:nvPr>
            <p:ph type="sldNum" sz="quarter" idx="11"/>
          </p:nvPr>
        </p:nvSpPr>
        <p:spPr>
          <a:noFill/>
        </p:spPr>
        <p:txBody>
          <a:bodyPr/>
          <a:lstStyle/>
          <a:p>
            <a:fld id="{148BC645-C02D-4A42-9059-2A310D62179E}" type="slidenum">
              <a:rPr lang="en-US" smtClean="0">
                <a:ea typeface="ＭＳ Ｐゴシック"/>
                <a:cs typeface="ＭＳ Ｐゴシック"/>
              </a:rPr>
              <a:pPr/>
              <a:t>22</a:t>
            </a:fld>
            <a:endParaRPr lang="en-US" smtClean="0">
              <a:ea typeface="ＭＳ Ｐゴシック"/>
              <a:cs typeface="ＭＳ Ｐゴシック"/>
            </a:endParaRPr>
          </a:p>
        </p:txBody>
      </p:sp>
      <p:sp>
        <p:nvSpPr>
          <p:cNvPr id="52227" name="Rectangle 2"/>
          <p:cNvSpPr>
            <a:spLocks noGrp="1" noChangeArrowheads="1"/>
          </p:cNvSpPr>
          <p:nvPr>
            <p:ph type="title"/>
          </p:nvPr>
        </p:nvSpPr>
        <p:spPr/>
        <p:txBody>
          <a:bodyPr/>
          <a:lstStyle/>
          <a:p>
            <a:pPr eaLnBrk="1" hangingPunct="1"/>
            <a:r>
              <a:rPr lang="en-US" smtClean="0"/>
              <a:t>Static Scoping and Nested Functions</a:t>
            </a:r>
          </a:p>
        </p:txBody>
      </p:sp>
      <p:sp>
        <p:nvSpPr>
          <p:cNvPr id="52228" name="Text Box 3"/>
          <p:cNvSpPr txBox="1">
            <a:spLocks noChangeArrowheads="1"/>
          </p:cNvSpPr>
          <p:nvPr/>
        </p:nvSpPr>
        <p:spPr bwMode="auto">
          <a:xfrm>
            <a:off x="1676400" y="2851150"/>
            <a:ext cx="6096000" cy="654050"/>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 x = (fun y -&gt; x + y)</a:t>
            </a:r>
          </a:p>
          <a:p>
            <a:pPr eaLnBrk="0" hangingPunct="0"/>
            <a:endParaRPr lang="en-US" sz="1800" b="1">
              <a:solidFill>
                <a:srgbClr val="0000FF"/>
              </a:solidFill>
              <a:latin typeface="Courier New" pitchFamily="49" charset="0"/>
            </a:endParaRPr>
          </a:p>
        </p:txBody>
      </p:sp>
      <p:sp>
        <p:nvSpPr>
          <p:cNvPr id="142340" name="Rectangle 4"/>
          <p:cNvSpPr>
            <a:spLocks noChangeArrowheads="1"/>
          </p:cNvSpPr>
          <p:nvPr/>
        </p:nvSpPr>
        <p:spPr bwMode="auto">
          <a:xfrm>
            <a:off x="914400" y="3519488"/>
            <a:ext cx="1412875"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(add 3) 4</a:t>
            </a:r>
          </a:p>
        </p:txBody>
      </p:sp>
      <p:sp>
        <p:nvSpPr>
          <p:cNvPr id="142341" name="Rectangle 5"/>
          <p:cNvSpPr>
            <a:spLocks noChangeArrowheads="1"/>
          </p:cNvSpPr>
          <p:nvPr/>
        </p:nvSpPr>
        <p:spPr bwMode="auto">
          <a:xfrm>
            <a:off x="2743200" y="3519488"/>
            <a:ext cx="1985963"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4</a:t>
            </a:r>
          </a:p>
        </p:txBody>
      </p:sp>
      <p:sp>
        <p:nvSpPr>
          <p:cNvPr id="142342" name="Rectangle 6"/>
          <p:cNvSpPr>
            <a:spLocks noChangeArrowheads="1"/>
          </p:cNvSpPr>
          <p:nvPr/>
        </p:nvSpPr>
        <p:spPr bwMode="auto">
          <a:xfrm>
            <a:off x="5105400" y="3519488"/>
            <a:ext cx="1166813"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3 + 4</a:t>
            </a:r>
          </a:p>
        </p:txBody>
      </p:sp>
      <p:sp>
        <p:nvSpPr>
          <p:cNvPr id="142343" name="Rectangle 7"/>
          <p:cNvSpPr>
            <a:spLocks noChangeArrowheads="1"/>
          </p:cNvSpPr>
          <p:nvPr/>
        </p:nvSpPr>
        <p:spPr bwMode="auto">
          <a:xfrm>
            <a:off x="6629400" y="3519488"/>
            <a:ext cx="620713"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7</a:t>
            </a:r>
          </a:p>
        </p:txBody>
      </p:sp>
      <p:sp>
        <p:nvSpPr>
          <p:cNvPr id="142344" name="Line 8"/>
          <p:cNvSpPr>
            <a:spLocks noChangeShapeType="1"/>
          </p:cNvSpPr>
          <p:nvPr/>
        </p:nvSpPr>
        <p:spPr bwMode="auto">
          <a:xfrm flipH="1">
            <a:off x="3657600" y="3886200"/>
            <a:ext cx="76200" cy="685800"/>
          </a:xfrm>
          <a:prstGeom prst="line">
            <a:avLst/>
          </a:prstGeom>
          <a:noFill/>
          <a:ln w="25400">
            <a:solidFill>
              <a:srgbClr val="0000FF"/>
            </a:solidFill>
            <a:round/>
            <a:headEnd/>
            <a:tailEnd type="triangle" w="med" len="med"/>
          </a:ln>
        </p:spPr>
        <p:txBody>
          <a:bodyPr wrap="none" anchor="ctr"/>
          <a:lstStyle/>
          <a:p>
            <a:endParaRPr lang="en-US"/>
          </a:p>
        </p:txBody>
      </p:sp>
      <p:pic>
        <p:nvPicPr>
          <p:cNvPr id="142345" name="Picture 9" descr="ocaml"/>
          <p:cNvPicPr>
            <a:picLocks noChangeAspect="1" noChangeArrowheads="1"/>
          </p:cNvPicPr>
          <p:nvPr/>
        </p:nvPicPr>
        <p:blipFill>
          <a:blip r:embed="rId3"/>
          <a:srcRect/>
          <a:stretch>
            <a:fillRect/>
          </a:stretch>
        </p:blipFill>
        <p:spPr bwMode="auto">
          <a:xfrm>
            <a:off x="2057400" y="4565650"/>
            <a:ext cx="3455988" cy="1758950"/>
          </a:xfrm>
          <a:prstGeom prst="rect">
            <a:avLst/>
          </a:prstGeom>
          <a:noFill/>
          <a:ln w="9525">
            <a:noFill/>
            <a:miter lim="800000"/>
            <a:headEnd/>
            <a:tailEnd/>
          </a:ln>
        </p:spPr>
      </p:pic>
      <p:sp>
        <p:nvSpPr>
          <p:cNvPr id="52235" name="Rectangle 10"/>
          <p:cNvSpPr>
            <a:spLocks noGrp="1" noChangeArrowheads="1"/>
          </p:cNvSpPr>
          <p:nvPr>
            <p:ph type="body" idx="1"/>
          </p:nvPr>
        </p:nvSpPr>
        <p:spPr>
          <a:xfrm>
            <a:off x="457200" y="1371600"/>
            <a:ext cx="8153400" cy="5029200"/>
          </a:xfrm>
        </p:spPr>
        <p:txBody>
          <a:bodyPr/>
          <a:lstStyle/>
          <a:p>
            <a:pPr eaLnBrk="1" hangingPunct="1"/>
            <a:r>
              <a:rPr lang="en-US" smtClean="0"/>
              <a:t>To allow arbitrary nested functions with higher-order functions and static scoping, we needed closures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3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23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P spid="142342" grpId="0"/>
      <p:bldP spid="142343" grpId="0"/>
      <p:bldP spid="14234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4274" name="Slide Number Placeholder 4"/>
          <p:cNvSpPr>
            <a:spLocks noGrp="1"/>
          </p:cNvSpPr>
          <p:nvPr>
            <p:ph type="sldNum" sz="quarter" idx="11"/>
          </p:nvPr>
        </p:nvSpPr>
        <p:spPr>
          <a:noFill/>
        </p:spPr>
        <p:txBody>
          <a:bodyPr/>
          <a:lstStyle/>
          <a:p>
            <a:fld id="{27F8238E-A6BA-44F5-8991-2D01B15EA0C9}" type="slidenum">
              <a:rPr lang="en-US" smtClean="0">
                <a:ea typeface="ＭＳ Ｐゴシック"/>
                <a:cs typeface="ＭＳ Ｐゴシック"/>
              </a:rPr>
              <a:pPr/>
              <a:t>23</a:t>
            </a:fld>
            <a:endParaRPr lang="en-US" smtClean="0">
              <a:ea typeface="ＭＳ Ｐゴシック"/>
              <a:cs typeface="ＭＳ Ｐゴシック"/>
            </a:endParaRPr>
          </a:p>
        </p:txBody>
      </p:sp>
      <p:sp>
        <p:nvSpPr>
          <p:cNvPr id="54275" name="Rectangle 2"/>
          <p:cNvSpPr>
            <a:spLocks noGrp="1" noChangeArrowheads="1"/>
          </p:cNvSpPr>
          <p:nvPr>
            <p:ph type="title"/>
          </p:nvPr>
        </p:nvSpPr>
        <p:spPr/>
        <p:txBody>
          <a:bodyPr/>
          <a:lstStyle/>
          <a:p>
            <a:pPr eaLnBrk="1" hangingPunct="1"/>
            <a:r>
              <a:rPr lang="en-US" smtClean="0"/>
              <a:t>Nested Functions, con't.</a:t>
            </a:r>
          </a:p>
        </p:txBody>
      </p:sp>
      <p:sp>
        <p:nvSpPr>
          <p:cNvPr id="145411" name="Rectangle 3"/>
          <p:cNvSpPr>
            <a:spLocks noGrp="1" noChangeArrowheads="1"/>
          </p:cNvSpPr>
          <p:nvPr>
            <p:ph type="body" idx="1"/>
          </p:nvPr>
        </p:nvSpPr>
        <p:spPr/>
        <p:txBody>
          <a:bodyPr/>
          <a:lstStyle/>
          <a:p>
            <a:pPr eaLnBrk="1" hangingPunct="1"/>
            <a:r>
              <a:rPr lang="en-US" smtClean="0"/>
              <a:t>We need closures for </a:t>
            </a:r>
            <a:r>
              <a:rPr lang="en-US" i="1" smtClean="0"/>
              <a:t>upward funargs</a:t>
            </a:r>
            <a:endParaRPr lang="en-US" smtClean="0"/>
          </a:p>
          <a:p>
            <a:pPr lvl="1" eaLnBrk="1" hangingPunct="1"/>
            <a:r>
              <a:rPr lang="en-US" smtClean="0"/>
              <a:t>Functions that are returned by other functions</a:t>
            </a:r>
          </a:p>
          <a:p>
            <a:pPr lvl="1" eaLnBrk="1" hangingPunct="1"/>
            <a:endParaRPr lang="en-US" smtClean="0"/>
          </a:p>
          <a:p>
            <a:pPr eaLnBrk="1" hangingPunct="1"/>
            <a:r>
              <a:rPr lang="en-US" smtClean="0"/>
              <a:t>If we only have </a:t>
            </a:r>
            <a:r>
              <a:rPr lang="en-US" i="1" smtClean="0"/>
              <a:t>downward funargs</a:t>
            </a:r>
            <a:r>
              <a:rPr lang="en-US" smtClean="0"/>
              <a:t>, then we don’t need full closures</a:t>
            </a:r>
          </a:p>
          <a:p>
            <a:pPr lvl="1" eaLnBrk="1" hangingPunct="1"/>
            <a:r>
              <a:rPr lang="en-US" smtClean="0"/>
              <a:t>These are functions that are only passed inward (as parameters)</a:t>
            </a:r>
          </a:p>
          <a:p>
            <a:pPr lvl="1" eaLnBrk="1" hangingPunct="1"/>
            <a:r>
              <a:rPr lang="en-US" smtClean="0"/>
              <a:t>So when they’re called, any nonlocal variables they access from outer scopes are still around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5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6322" name="Slide Number Placeholder 4"/>
          <p:cNvSpPr>
            <a:spLocks noGrp="1"/>
          </p:cNvSpPr>
          <p:nvPr>
            <p:ph type="sldNum" sz="quarter" idx="11"/>
          </p:nvPr>
        </p:nvSpPr>
        <p:spPr>
          <a:noFill/>
        </p:spPr>
        <p:txBody>
          <a:bodyPr/>
          <a:lstStyle/>
          <a:p>
            <a:fld id="{6402EF59-2F66-4E29-9F7F-0D83107A0139}" type="slidenum">
              <a:rPr lang="en-US" smtClean="0">
                <a:ea typeface="ＭＳ Ｐゴシック"/>
                <a:cs typeface="ＭＳ Ｐゴシック"/>
              </a:rPr>
              <a:pPr/>
              <a:t>24</a:t>
            </a:fld>
            <a:endParaRPr lang="en-US" smtClean="0">
              <a:ea typeface="ＭＳ Ｐゴシック"/>
              <a:cs typeface="ＭＳ Ｐゴシック"/>
            </a:endParaRPr>
          </a:p>
        </p:txBody>
      </p:sp>
      <p:sp>
        <p:nvSpPr>
          <p:cNvPr id="56323" name="Rectangle 2"/>
          <p:cNvSpPr>
            <a:spLocks noGrp="1" noChangeArrowheads="1"/>
          </p:cNvSpPr>
          <p:nvPr>
            <p:ph type="title"/>
          </p:nvPr>
        </p:nvSpPr>
        <p:spPr/>
        <p:txBody>
          <a:bodyPr/>
          <a:lstStyle/>
          <a:p>
            <a:pPr eaLnBrk="1" hangingPunct="1"/>
            <a:r>
              <a:rPr lang="en-US" smtClean="0"/>
              <a:t>Example</a:t>
            </a:r>
          </a:p>
        </p:txBody>
      </p:sp>
      <p:sp>
        <p:nvSpPr>
          <p:cNvPr id="56324" name="Rectangle 3"/>
          <p:cNvSpPr>
            <a:spLocks noGrp="1" noChangeArrowheads="1"/>
          </p:cNvSpPr>
          <p:nvPr>
            <p:ph type="body" idx="1"/>
          </p:nvPr>
        </p:nvSpPr>
        <p:spPr>
          <a:xfrm>
            <a:off x="457200" y="4343400"/>
            <a:ext cx="8153400" cy="2057400"/>
          </a:xfrm>
        </p:spPr>
        <p:txBody>
          <a:bodyPr/>
          <a:lstStyle/>
          <a:p>
            <a:pPr eaLnBrk="1" hangingPunct="1"/>
            <a:r>
              <a:rPr lang="en-US" smtClean="0"/>
              <a:t>When </a:t>
            </a:r>
            <a:r>
              <a:rPr lang="en-US" smtClean="0">
                <a:solidFill>
                  <a:srgbClr val="0000FF"/>
                </a:solidFill>
              </a:rPr>
              <a:t>g</a:t>
            </a:r>
            <a:r>
              <a:rPr lang="en-US" smtClean="0"/>
              <a:t> is called, </a:t>
            </a:r>
            <a:r>
              <a:rPr lang="en-US" smtClean="0">
                <a:solidFill>
                  <a:srgbClr val="0000FF"/>
                </a:solidFill>
              </a:rPr>
              <a:t>x</a:t>
            </a:r>
            <a:r>
              <a:rPr lang="en-US" smtClean="0"/>
              <a:t> is still on the stack</a:t>
            </a:r>
          </a:p>
        </p:txBody>
      </p:sp>
      <p:sp>
        <p:nvSpPr>
          <p:cNvPr id="56325" name="Text Box 4"/>
          <p:cNvSpPr txBox="1">
            <a:spLocks noChangeArrowheads="1"/>
          </p:cNvSpPr>
          <p:nvPr/>
        </p:nvSpPr>
        <p:spPr bwMode="auto">
          <a:xfrm>
            <a:off x="457200" y="1905000"/>
            <a:ext cx="3352800" cy="915988"/>
          </a:xfrm>
          <a:prstGeom prst="rect">
            <a:avLst/>
          </a:prstGeom>
          <a:solidFill>
            <a:srgbClr val="FFFF00"/>
          </a:solidFill>
          <a:ln w="12700">
            <a:noFill/>
            <a:miter lim="800000"/>
            <a:headEnd/>
            <a:tailEnd/>
          </a:ln>
        </p:spPr>
        <p:txBody>
          <a:bodyPr>
            <a:spAutoFit/>
          </a:bodyPr>
          <a:lstStyle/>
          <a:p>
            <a:pPr eaLnBrk="0" hangingPunct="0"/>
            <a:r>
              <a:rPr lang="en-US" sz="1800" b="1">
                <a:latin typeface="Courier New" pitchFamily="49" charset="0"/>
              </a:rPr>
              <a:t>let f x =</a:t>
            </a:r>
          </a:p>
          <a:p>
            <a:pPr eaLnBrk="0" hangingPunct="0"/>
            <a:r>
              <a:rPr lang="en-US" sz="1800" b="1">
                <a:latin typeface="Courier New" pitchFamily="49" charset="0"/>
              </a:rPr>
              <a:t>  let g y = x + y in</a:t>
            </a:r>
          </a:p>
          <a:p>
            <a:pPr eaLnBrk="0" hangingPunct="0"/>
            <a:r>
              <a:rPr lang="en-US" sz="1800" b="1">
                <a:latin typeface="Courier New" pitchFamily="49" charset="0"/>
              </a:rPr>
              <a:t>    g 3</a:t>
            </a:r>
          </a:p>
        </p:txBody>
      </p:sp>
      <p:sp>
        <p:nvSpPr>
          <p:cNvPr id="56326" name="Text Box 5"/>
          <p:cNvSpPr txBox="1">
            <a:spLocks noChangeArrowheads="1"/>
          </p:cNvSpPr>
          <p:nvPr/>
        </p:nvSpPr>
        <p:spPr bwMode="auto">
          <a:xfrm>
            <a:off x="5318125" y="1571625"/>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56327" name="Text Box 6"/>
          <p:cNvSpPr txBox="1">
            <a:spLocks noChangeArrowheads="1"/>
          </p:cNvSpPr>
          <p:nvPr/>
        </p:nvSpPr>
        <p:spPr bwMode="auto">
          <a:xfrm>
            <a:off x="5943600" y="1600200"/>
            <a:ext cx="1828800" cy="466725"/>
          </a:xfrm>
          <a:prstGeom prst="rect">
            <a:avLst/>
          </a:prstGeom>
          <a:solidFill>
            <a:srgbClr val="FFFF00"/>
          </a:solidFill>
          <a:ln w="9525">
            <a:solidFill>
              <a:schemeClr val="tx1"/>
            </a:solidFill>
            <a:miter lim="800000"/>
            <a:headEnd/>
            <a:tailEnd/>
          </a:ln>
        </p:spPr>
        <p:txBody>
          <a:bodyPr>
            <a:spAutoFit/>
          </a:bodyPr>
          <a:lstStyle/>
          <a:p>
            <a:pPr algn="ctr" eaLnBrk="0" hangingPunct="0"/>
            <a:endParaRPr lang="en-US"/>
          </a:p>
        </p:txBody>
      </p:sp>
      <p:sp>
        <p:nvSpPr>
          <p:cNvPr id="56328" name="Text Box 7"/>
          <p:cNvSpPr txBox="1">
            <a:spLocks noChangeArrowheads="1"/>
          </p:cNvSpPr>
          <p:nvPr/>
        </p:nvSpPr>
        <p:spPr bwMode="auto">
          <a:xfrm>
            <a:off x="5334000" y="2057400"/>
            <a:ext cx="336550" cy="457200"/>
          </a:xfrm>
          <a:prstGeom prst="rect">
            <a:avLst/>
          </a:prstGeom>
          <a:noFill/>
          <a:ln w="9525">
            <a:noFill/>
            <a:miter lim="800000"/>
            <a:headEnd/>
            <a:tailEnd/>
          </a:ln>
        </p:spPr>
        <p:txBody>
          <a:bodyPr wrap="none">
            <a:spAutoFit/>
          </a:bodyPr>
          <a:lstStyle/>
          <a:p>
            <a:pPr eaLnBrk="0" hangingPunct="0"/>
            <a:r>
              <a:rPr lang="en-US"/>
              <a:t>y</a:t>
            </a:r>
          </a:p>
        </p:txBody>
      </p:sp>
      <p:sp>
        <p:nvSpPr>
          <p:cNvPr id="56329" name="Text Box 8"/>
          <p:cNvSpPr txBox="1">
            <a:spLocks noChangeArrowheads="1"/>
          </p:cNvSpPr>
          <p:nvPr/>
        </p:nvSpPr>
        <p:spPr bwMode="auto">
          <a:xfrm>
            <a:off x="5943600" y="2057400"/>
            <a:ext cx="1828800" cy="466725"/>
          </a:xfrm>
          <a:prstGeom prst="rect">
            <a:avLst/>
          </a:prstGeom>
          <a:solidFill>
            <a:srgbClr val="FF9900"/>
          </a:solidFill>
          <a:ln w="9525">
            <a:solidFill>
              <a:schemeClr val="tx1"/>
            </a:solidFill>
            <a:miter lim="800000"/>
            <a:headEnd/>
            <a:tailEnd/>
          </a:ln>
        </p:spPr>
        <p:txBody>
          <a:bodyPr>
            <a:spAutoFit/>
          </a:bodyPr>
          <a:lstStyle/>
          <a:p>
            <a:pPr algn="ctr" eaLnBrk="0" hangingPunct="0"/>
            <a:endParaRPr lang="en-US"/>
          </a:p>
        </p:txBody>
      </p:sp>
      <p:sp>
        <p:nvSpPr>
          <p:cNvPr id="56330" name="Rectangle 9"/>
          <p:cNvSpPr>
            <a:spLocks noChangeArrowheads="1"/>
          </p:cNvSpPr>
          <p:nvPr/>
        </p:nvSpPr>
        <p:spPr bwMode="auto">
          <a:xfrm>
            <a:off x="1276350" y="2189163"/>
            <a:ext cx="1685925" cy="366712"/>
          </a:xfrm>
          <a:prstGeom prst="rect">
            <a:avLst/>
          </a:prstGeom>
          <a:solidFill>
            <a:srgbClr val="FF9900"/>
          </a:solidFill>
          <a:ln w="9525">
            <a:noFill/>
            <a:miter lim="800000"/>
            <a:headEnd/>
            <a:tailEnd/>
          </a:ln>
        </p:spPr>
        <p:txBody>
          <a:bodyPr wrap="none">
            <a:spAutoFit/>
          </a:bodyPr>
          <a:lstStyle/>
          <a:p>
            <a:pPr eaLnBrk="0" hangingPunct="0"/>
            <a:r>
              <a:rPr lang="en-US" sz="1800" b="1">
                <a:latin typeface="Courier New" pitchFamily="49" charset="0"/>
              </a:rPr>
              <a:t>g y = x + 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58370" name="Slide Number Placeholder 4"/>
          <p:cNvSpPr>
            <a:spLocks noGrp="1"/>
          </p:cNvSpPr>
          <p:nvPr>
            <p:ph type="sldNum" sz="quarter" idx="11"/>
          </p:nvPr>
        </p:nvSpPr>
        <p:spPr>
          <a:noFill/>
        </p:spPr>
        <p:txBody>
          <a:bodyPr/>
          <a:lstStyle/>
          <a:p>
            <a:fld id="{A21F2A5B-BFD5-4DB4-8C3C-3866B7AD1BFD}" type="slidenum">
              <a:rPr lang="en-US" smtClean="0">
                <a:ea typeface="ＭＳ Ｐゴシック"/>
                <a:cs typeface="ＭＳ Ｐゴシック"/>
              </a:rPr>
              <a:pPr/>
              <a:t>25</a:t>
            </a:fld>
            <a:endParaRPr lang="en-US" smtClean="0">
              <a:ea typeface="ＭＳ Ｐゴシック"/>
              <a:cs typeface="ＭＳ Ｐゴシック"/>
            </a:endParaRPr>
          </a:p>
        </p:txBody>
      </p:sp>
      <p:sp>
        <p:nvSpPr>
          <p:cNvPr id="58371" name="Rectangle 1026"/>
          <p:cNvSpPr>
            <a:spLocks noGrp="1" noChangeArrowheads="1"/>
          </p:cNvSpPr>
          <p:nvPr>
            <p:ph type="title"/>
          </p:nvPr>
        </p:nvSpPr>
        <p:spPr/>
        <p:txBody>
          <a:bodyPr/>
          <a:lstStyle/>
          <a:p>
            <a:pPr eaLnBrk="1" hangingPunct="1"/>
            <a:r>
              <a:rPr lang="en-US" smtClean="0"/>
              <a:t>Example</a:t>
            </a:r>
          </a:p>
        </p:txBody>
      </p:sp>
      <p:sp>
        <p:nvSpPr>
          <p:cNvPr id="58372" name="Rectangle 1027"/>
          <p:cNvSpPr>
            <a:spLocks noGrp="1" noChangeArrowheads="1"/>
          </p:cNvSpPr>
          <p:nvPr>
            <p:ph type="body" idx="1"/>
          </p:nvPr>
        </p:nvSpPr>
        <p:spPr>
          <a:xfrm>
            <a:off x="457200" y="4343400"/>
            <a:ext cx="8153400" cy="2057400"/>
          </a:xfrm>
        </p:spPr>
        <p:txBody>
          <a:bodyPr/>
          <a:lstStyle/>
          <a:p>
            <a:pPr eaLnBrk="1" hangingPunct="1"/>
            <a:r>
              <a:rPr lang="en-US" smtClean="0"/>
              <a:t>When </a:t>
            </a:r>
            <a:r>
              <a:rPr lang="en-US" smtClean="0">
                <a:solidFill>
                  <a:srgbClr val="0000FF"/>
                </a:solidFill>
              </a:rPr>
              <a:t>g</a:t>
            </a:r>
            <a:r>
              <a:rPr lang="en-US" smtClean="0"/>
              <a:t> is called, </a:t>
            </a:r>
            <a:r>
              <a:rPr lang="en-US" smtClean="0">
                <a:solidFill>
                  <a:srgbClr val="0000FF"/>
                </a:solidFill>
              </a:rPr>
              <a:t>x</a:t>
            </a:r>
            <a:r>
              <a:rPr lang="en-US" smtClean="0"/>
              <a:t> is still on the stack</a:t>
            </a:r>
          </a:p>
        </p:txBody>
      </p:sp>
      <p:sp>
        <p:nvSpPr>
          <p:cNvPr id="58373" name="Text Box 1028"/>
          <p:cNvSpPr txBox="1">
            <a:spLocks noChangeArrowheads="1"/>
          </p:cNvSpPr>
          <p:nvPr/>
        </p:nvSpPr>
        <p:spPr bwMode="auto">
          <a:xfrm>
            <a:off x="457200" y="1905000"/>
            <a:ext cx="3352800" cy="1465263"/>
          </a:xfrm>
          <a:prstGeom prst="rect">
            <a:avLst/>
          </a:prstGeom>
          <a:solidFill>
            <a:srgbClr val="FFFF00"/>
          </a:solidFill>
          <a:ln w="12700">
            <a:noFill/>
            <a:miter lim="800000"/>
            <a:headEnd/>
            <a:tailEnd/>
          </a:ln>
        </p:spPr>
        <p:txBody>
          <a:bodyPr>
            <a:spAutoFit/>
          </a:bodyPr>
          <a:lstStyle/>
          <a:p>
            <a:pPr eaLnBrk="0" hangingPunct="0"/>
            <a:r>
              <a:rPr lang="en-US" sz="1800" b="1">
                <a:latin typeface="Courier New" pitchFamily="49" charset="0"/>
              </a:rPr>
              <a:t>let app f z = f z</a:t>
            </a:r>
          </a:p>
          <a:p>
            <a:pPr eaLnBrk="0" hangingPunct="0"/>
            <a:endParaRPr lang="en-US" sz="1800" b="1">
              <a:latin typeface="Courier New" pitchFamily="49" charset="0"/>
            </a:endParaRPr>
          </a:p>
          <a:p>
            <a:pPr eaLnBrk="0" hangingPunct="0"/>
            <a:r>
              <a:rPr lang="en-US" sz="1800" b="1">
                <a:latin typeface="Courier New" pitchFamily="49" charset="0"/>
              </a:rPr>
              <a:t>let f x =</a:t>
            </a:r>
          </a:p>
          <a:p>
            <a:pPr eaLnBrk="0" hangingPunct="0"/>
            <a:r>
              <a:rPr lang="en-US" sz="1800" b="1">
                <a:latin typeface="Courier New" pitchFamily="49" charset="0"/>
              </a:rPr>
              <a:t>  let g y = x + y in</a:t>
            </a:r>
          </a:p>
          <a:p>
            <a:pPr eaLnBrk="0" hangingPunct="0"/>
            <a:r>
              <a:rPr lang="en-US" sz="1800" b="1">
                <a:latin typeface="Courier New" pitchFamily="49" charset="0"/>
              </a:rPr>
              <a:t>    app g 3</a:t>
            </a:r>
          </a:p>
        </p:txBody>
      </p:sp>
      <p:sp>
        <p:nvSpPr>
          <p:cNvPr id="58374" name="Text Box 1029"/>
          <p:cNvSpPr txBox="1">
            <a:spLocks noChangeArrowheads="1"/>
          </p:cNvSpPr>
          <p:nvPr/>
        </p:nvSpPr>
        <p:spPr bwMode="auto">
          <a:xfrm>
            <a:off x="5318125" y="1571625"/>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58375" name="Text Box 1030"/>
          <p:cNvSpPr txBox="1">
            <a:spLocks noChangeArrowheads="1"/>
          </p:cNvSpPr>
          <p:nvPr/>
        </p:nvSpPr>
        <p:spPr bwMode="auto">
          <a:xfrm>
            <a:off x="5943600" y="1600200"/>
            <a:ext cx="1828800" cy="466725"/>
          </a:xfrm>
          <a:prstGeom prst="rect">
            <a:avLst/>
          </a:prstGeom>
          <a:solidFill>
            <a:srgbClr val="FFFF00"/>
          </a:solidFill>
          <a:ln w="9525">
            <a:solidFill>
              <a:schemeClr val="tx1"/>
            </a:solidFill>
            <a:miter lim="800000"/>
            <a:headEnd/>
            <a:tailEnd/>
          </a:ln>
        </p:spPr>
        <p:txBody>
          <a:bodyPr>
            <a:spAutoFit/>
          </a:bodyPr>
          <a:lstStyle/>
          <a:p>
            <a:pPr algn="ctr" eaLnBrk="0" hangingPunct="0"/>
            <a:endParaRPr lang="en-US"/>
          </a:p>
        </p:txBody>
      </p:sp>
      <p:sp>
        <p:nvSpPr>
          <p:cNvPr id="58376" name="Text Box 1031"/>
          <p:cNvSpPr txBox="1">
            <a:spLocks noChangeArrowheads="1"/>
          </p:cNvSpPr>
          <p:nvPr/>
        </p:nvSpPr>
        <p:spPr bwMode="auto">
          <a:xfrm>
            <a:off x="5334000" y="3048000"/>
            <a:ext cx="336550" cy="457200"/>
          </a:xfrm>
          <a:prstGeom prst="rect">
            <a:avLst/>
          </a:prstGeom>
          <a:noFill/>
          <a:ln w="9525">
            <a:noFill/>
            <a:miter lim="800000"/>
            <a:headEnd/>
            <a:tailEnd/>
          </a:ln>
        </p:spPr>
        <p:txBody>
          <a:bodyPr wrap="none">
            <a:spAutoFit/>
          </a:bodyPr>
          <a:lstStyle/>
          <a:p>
            <a:pPr eaLnBrk="0" hangingPunct="0"/>
            <a:r>
              <a:rPr lang="en-US"/>
              <a:t>y</a:t>
            </a:r>
          </a:p>
        </p:txBody>
      </p:sp>
      <p:sp>
        <p:nvSpPr>
          <p:cNvPr id="58377" name="Text Box 1032"/>
          <p:cNvSpPr txBox="1">
            <a:spLocks noChangeArrowheads="1"/>
          </p:cNvSpPr>
          <p:nvPr/>
        </p:nvSpPr>
        <p:spPr bwMode="auto">
          <a:xfrm>
            <a:off x="5943600" y="2971800"/>
            <a:ext cx="1828800" cy="466725"/>
          </a:xfrm>
          <a:prstGeom prst="rect">
            <a:avLst/>
          </a:prstGeom>
          <a:solidFill>
            <a:srgbClr val="FF9900"/>
          </a:solidFill>
          <a:ln w="9525">
            <a:solidFill>
              <a:schemeClr val="tx1"/>
            </a:solidFill>
            <a:miter lim="800000"/>
            <a:headEnd/>
            <a:tailEnd/>
          </a:ln>
        </p:spPr>
        <p:txBody>
          <a:bodyPr>
            <a:spAutoFit/>
          </a:bodyPr>
          <a:lstStyle/>
          <a:p>
            <a:pPr algn="ctr" eaLnBrk="0" hangingPunct="0"/>
            <a:endParaRPr lang="en-US"/>
          </a:p>
        </p:txBody>
      </p:sp>
      <p:sp>
        <p:nvSpPr>
          <p:cNvPr id="58378" name="Rectangle 1033"/>
          <p:cNvSpPr>
            <a:spLocks noChangeArrowheads="1"/>
          </p:cNvSpPr>
          <p:nvPr/>
        </p:nvSpPr>
        <p:spPr bwMode="auto">
          <a:xfrm>
            <a:off x="1295400" y="2743200"/>
            <a:ext cx="1685925" cy="366713"/>
          </a:xfrm>
          <a:prstGeom prst="rect">
            <a:avLst/>
          </a:prstGeom>
          <a:solidFill>
            <a:srgbClr val="FF9900"/>
          </a:solidFill>
          <a:ln w="9525">
            <a:noFill/>
            <a:miter lim="800000"/>
            <a:headEnd/>
            <a:tailEnd/>
          </a:ln>
        </p:spPr>
        <p:txBody>
          <a:bodyPr wrap="none">
            <a:spAutoFit/>
          </a:bodyPr>
          <a:lstStyle/>
          <a:p>
            <a:pPr eaLnBrk="0" hangingPunct="0"/>
            <a:r>
              <a:rPr lang="en-US" sz="1800" b="1">
                <a:latin typeface="Courier New" pitchFamily="49" charset="0"/>
              </a:rPr>
              <a:t>g y = x + y</a:t>
            </a:r>
          </a:p>
        </p:txBody>
      </p:sp>
      <p:sp>
        <p:nvSpPr>
          <p:cNvPr id="58379" name="Rectangle 1034"/>
          <p:cNvSpPr>
            <a:spLocks noChangeArrowheads="1"/>
          </p:cNvSpPr>
          <p:nvPr/>
        </p:nvSpPr>
        <p:spPr bwMode="auto">
          <a:xfrm>
            <a:off x="990600" y="1905000"/>
            <a:ext cx="1966913" cy="366713"/>
          </a:xfrm>
          <a:prstGeom prst="rect">
            <a:avLst/>
          </a:prstGeom>
          <a:solidFill>
            <a:srgbClr val="339966"/>
          </a:solidFill>
          <a:ln w="9525">
            <a:noFill/>
            <a:miter lim="800000"/>
            <a:headEnd/>
            <a:tailEnd/>
          </a:ln>
        </p:spPr>
        <p:txBody>
          <a:bodyPr wrap="none">
            <a:spAutoFit/>
          </a:bodyPr>
          <a:lstStyle/>
          <a:p>
            <a:pPr eaLnBrk="0" hangingPunct="0"/>
            <a:r>
              <a:rPr lang="en-US" sz="1800" b="1">
                <a:latin typeface="Courier New" pitchFamily="49" charset="0"/>
              </a:rPr>
              <a:t>app f z = f z</a:t>
            </a:r>
          </a:p>
        </p:txBody>
      </p:sp>
      <p:sp>
        <p:nvSpPr>
          <p:cNvPr id="58380" name="Text Box 1035"/>
          <p:cNvSpPr txBox="1">
            <a:spLocks noChangeArrowheads="1"/>
          </p:cNvSpPr>
          <p:nvPr/>
        </p:nvSpPr>
        <p:spPr bwMode="auto">
          <a:xfrm>
            <a:off x="5943600" y="2057400"/>
            <a:ext cx="1828800" cy="466725"/>
          </a:xfrm>
          <a:prstGeom prst="rect">
            <a:avLst/>
          </a:prstGeom>
          <a:solidFill>
            <a:srgbClr val="339966"/>
          </a:solidFill>
          <a:ln w="9525">
            <a:solidFill>
              <a:schemeClr val="tx1"/>
            </a:solidFill>
            <a:miter lim="800000"/>
            <a:headEnd/>
            <a:tailEnd/>
          </a:ln>
        </p:spPr>
        <p:txBody>
          <a:bodyPr>
            <a:spAutoFit/>
          </a:bodyPr>
          <a:lstStyle/>
          <a:p>
            <a:pPr algn="ctr" eaLnBrk="0" hangingPunct="0"/>
            <a:endParaRPr lang="en-US"/>
          </a:p>
        </p:txBody>
      </p:sp>
      <p:sp>
        <p:nvSpPr>
          <p:cNvPr id="58381" name="Text Box 1036"/>
          <p:cNvSpPr txBox="1">
            <a:spLocks noChangeArrowheads="1"/>
          </p:cNvSpPr>
          <p:nvPr/>
        </p:nvSpPr>
        <p:spPr bwMode="auto">
          <a:xfrm>
            <a:off x="5943600" y="2514600"/>
            <a:ext cx="1828800" cy="466725"/>
          </a:xfrm>
          <a:prstGeom prst="rect">
            <a:avLst/>
          </a:prstGeom>
          <a:solidFill>
            <a:srgbClr val="339966"/>
          </a:solidFill>
          <a:ln w="9525">
            <a:solidFill>
              <a:schemeClr val="tx1"/>
            </a:solidFill>
            <a:miter lim="800000"/>
            <a:headEnd/>
            <a:tailEnd/>
          </a:ln>
        </p:spPr>
        <p:txBody>
          <a:bodyPr>
            <a:spAutoFit/>
          </a:bodyPr>
          <a:lstStyle/>
          <a:p>
            <a:pPr algn="ctr" eaLnBrk="0" hangingPunct="0"/>
            <a:endParaRPr lang="en-US"/>
          </a:p>
        </p:txBody>
      </p:sp>
      <p:sp>
        <p:nvSpPr>
          <p:cNvPr id="58382" name="Text Box 1037"/>
          <p:cNvSpPr txBox="1">
            <a:spLocks noChangeArrowheads="1"/>
          </p:cNvSpPr>
          <p:nvPr/>
        </p:nvSpPr>
        <p:spPr bwMode="auto">
          <a:xfrm>
            <a:off x="5334000" y="2133600"/>
            <a:ext cx="268288" cy="457200"/>
          </a:xfrm>
          <a:prstGeom prst="rect">
            <a:avLst/>
          </a:prstGeom>
          <a:noFill/>
          <a:ln w="9525">
            <a:noFill/>
            <a:miter lim="800000"/>
            <a:headEnd/>
            <a:tailEnd/>
          </a:ln>
        </p:spPr>
        <p:txBody>
          <a:bodyPr wrap="none">
            <a:spAutoFit/>
          </a:bodyPr>
          <a:lstStyle/>
          <a:p>
            <a:pPr eaLnBrk="0" hangingPunct="0"/>
            <a:r>
              <a:rPr lang="en-US"/>
              <a:t>f</a:t>
            </a:r>
          </a:p>
        </p:txBody>
      </p:sp>
      <p:sp>
        <p:nvSpPr>
          <p:cNvPr id="58383" name="Text Box 1038"/>
          <p:cNvSpPr txBox="1">
            <a:spLocks noChangeArrowheads="1"/>
          </p:cNvSpPr>
          <p:nvPr/>
        </p:nvSpPr>
        <p:spPr bwMode="auto">
          <a:xfrm>
            <a:off x="5334000" y="2590800"/>
            <a:ext cx="336550" cy="457200"/>
          </a:xfrm>
          <a:prstGeom prst="rect">
            <a:avLst/>
          </a:prstGeom>
          <a:noFill/>
          <a:ln w="9525">
            <a:noFill/>
            <a:miter lim="800000"/>
            <a:headEnd/>
            <a:tailEnd/>
          </a:ln>
        </p:spPr>
        <p:txBody>
          <a:bodyPr wrap="none">
            <a:spAutoFit/>
          </a:bodyPr>
          <a:lstStyle/>
          <a:p>
            <a:pPr eaLnBrk="0" hangingPunct="0"/>
            <a:r>
              <a:rPr lang="en-US"/>
              <a:t>z</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0418" name="Slide Number Placeholder 4"/>
          <p:cNvSpPr>
            <a:spLocks noGrp="1"/>
          </p:cNvSpPr>
          <p:nvPr>
            <p:ph type="sldNum" sz="quarter" idx="11"/>
          </p:nvPr>
        </p:nvSpPr>
        <p:spPr>
          <a:noFill/>
        </p:spPr>
        <p:txBody>
          <a:bodyPr/>
          <a:lstStyle/>
          <a:p>
            <a:fld id="{FAF65FB9-A38C-4E87-A259-405D7A9130E2}" type="slidenum">
              <a:rPr lang="en-US" smtClean="0">
                <a:ea typeface="ＭＳ Ｐゴシック"/>
                <a:cs typeface="ＭＳ Ｐゴシック"/>
              </a:rPr>
              <a:pPr/>
              <a:t>26</a:t>
            </a:fld>
            <a:endParaRPr lang="en-US" smtClean="0">
              <a:ea typeface="ＭＳ Ｐゴシック"/>
              <a:cs typeface="ＭＳ Ｐゴシック"/>
            </a:endParaRPr>
          </a:p>
        </p:txBody>
      </p:sp>
      <p:sp>
        <p:nvSpPr>
          <p:cNvPr id="60419" name="Rectangle 2"/>
          <p:cNvSpPr>
            <a:spLocks noGrp="1" noChangeArrowheads="1"/>
          </p:cNvSpPr>
          <p:nvPr>
            <p:ph type="title"/>
          </p:nvPr>
        </p:nvSpPr>
        <p:spPr/>
        <p:txBody>
          <a:bodyPr/>
          <a:lstStyle/>
          <a:p>
            <a:pPr eaLnBrk="1" hangingPunct="1"/>
            <a:r>
              <a:rPr lang="en-US" smtClean="0"/>
              <a:t>Downward Funargs</a:t>
            </a:r>
          </a:p>
        </p:txBody>
      </p:sp>
      <p:sp>
        <p:nvSpPr>
          <p:cNvPr id="125955" name="Rectangle 3"/>
          <p:cNvSpPr>
            <a:spLocks noGrp="1" noChangeArrowheads="1"/>
          </p:cNvSpPr>
          <p:nvPr>
            <p:ph type="body" idx="1"/>
          </p:nvPr>
        </p:nvSpPr>
        <p:spPr/>
        <p:txBody>
          <a:bodyPr/>
          <a:lstStyle/>
          <a:p>
            <a:pPr eaLnBrk="1" hangingPunct="1"/>
            <a:r>
              <a:rPr lang="en-US" smtClean="0"/>
              <a:t>It turns out that if we only pass functions downward, there are cheaper implementation strategies for static scoping than closures</a:t>
            </a:r>
          </a:p>
          <a:p>
            <a:pPr eaLnBrk="1" hangingPunct="1"/>
            <a:endParaRPr lang="en-US" smtClean="0"/>
          </a:p>
          <a:p>
            <a:pPr eaLnBrk="1" hangingPunct="1"/>
            <a:r>
              <a:rPr lang="en-US" smtClean="0"/>
              <a:t>They're called </a:t>
            </a:r>
            <a:r>
              <a:rPr lang="en-US" i="1" smtClean="0"/>
              <a:t>static links</a:t>
            </a:r>
            <a:r>
              <a:rPr lang="en-US" smtClean="0"/>
              <a:t> and </a:t>
            </a:r>
            <a:r>
              <a:rPr lang="en-US" i="1" smtClean="0"/>
              <a:t>displays</a:t>
            </a:r>
            <a:r>
              <a:rPr lang="en-US" smtClean="0"/>
              <a:t>, and they're used by</a:t>
            </a:r>
          </a:p>
          <a:p>
            <a:pPr lvl="1" eaLnBrk="1" hangingPunct="1"/>
            <a:r>
              <a:rPr lang="en-US" smtClean="0"/>
              <a:t>Pascal and Algol-family languages</a:t>
            </a:r>
          </a:p>
          <a:p>
            <a:pPr lvl="1" eaLnBrk="1" hangingPunct="1"/>
            <a:r>
              <a:rPr lang="en-US" smtClean="0"/>
              <a:t>gcc nested functions</a:t>
            </a:r>
          </a:p>
          <a:p>
            <a:pPr lvl="1" eaLnBrk="1" hangingPunct="1"/>
            <a:endParaRPr lang="en-US" smtClean="0"/>
          </a:p>
          <a:p>
            <a:pPr eaLnBrk="1" hangingPunct="1"/>
            <a:r>
              <a:rPr lang="en-US" smtClean="0"/>
              <a:t>We won’t go into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2466" name="Slide Number Placeholder 4"/>
          <p:cNvSpPr>
            <a:spLocks noGrp="1"/>
          </p:cNvSpPr>
          <p:nvPr>
            <p:ph type="sldNum" sz="quarter" idx="11"/>
          </p:nvPr>
        </p:nvSpPr>
        <p:spPr>
          <a:noFill/>
        </p:spPr>
        <p:txBody>
          <a:bodyPr/>
          <a:lstStyle/>
          <a:p>
            <a:fld id="{6B3D1E1C-39A9-4962-8955-BB9985D4CBCC}" type="slidenum">
              <a:rPr lang="en-US" smtClean="0">
                <a:ea typeface="ＭＳ Ｐゴシック"/>
                <a:cs typeface="ＭＳ Ｐゴシック"/>
              </a:rPr>
              <a:pPr/>
              <a:t>27</a:t>
            </a:fld>
            <a:endParaRPr lang="en-US" smtClean="0">
              <a:ea typeface="ＭＳ Ｐゴシック"/>
              <a:cs typeface="ＭＳ Ｐゴシック"/>
            </a:endParaRPr>
          </a:p>
        </p:txBody>
      </p:sp>
      <p:sp>
        <p:nvSpPr>
          <p:cNvPr id="62467" name="Rectangle 2"/>
          <p:cNvSpPr>
            <a:spLocks noGrp="1" noChangeArrowheads="1"/>
          </p:cNvSpPr>
          <p:nvPr>
            <p:ph type="title"/>
          </p:nvPr>
        </p:nvSpPr>
        <p:spPr/>
        <p:txBody>
          <a:bodyPr/>
          <a:lstStyle/>
          <a:p>
            <a:pPr eaLnBrk="1" hangingPunct="1"/>
            <a:r>
              <a:rPr lang="en-US" smtClean="0"/>
              <a:t>Dynamic Scope</a:t>
            </a:r>
          </a:p>
        </p:txBody>
      </p:sp>
      <p:sp>
        <p:nvSpPr>
          <p:cNvPr id="24579" name="Rectangle 3"/>
          <p:cNvSpPr>
            <a:spLocks noGrp="1" noChangeArrowheads="1"/>
          </p:cNvSpPr>
          <p:nvPr>
            <p:ph type="body" idx="1"/>
          </p:nvPr>
        </p:nvSpPr>
        <p:spPr/>
        <p:txBody>
          <a:bodyPr/>
          <a:lstStyle/>
          <a:p>
            <a:pPr eaLnBrk="1" hangingPunct="1"/>
            <a:r>
              <a:rPr lang="en-US" smtClean="0"/>
              <a:t>In a language with </a:t>
            </a:r>
            <a:r>
              <a:rPr lang="en-US" i="1" smtClean="0"/>
              <a:t>dynamic scoping</a:t>
            </a:r>
            <a:r>
              <a:rPr lang="en-US" smtClean="0"/>
              <a:t>, a name refers to its closest binding </a:t>
            </a:r>
            <a:r>
              <a:rPr lang="en-US" i="1" smtClean="0"/>
              <a:t>at runtime</a:t>
            </a:r>
          </a:p>
          <a:p>
            <a:pPr lvl="1" eaLnBrk="1" hangingPunct="1"/>
            <a:r>
              <a:rPr lang="en-US" smtClean="0"/>
              <a:t>LISP was the common example</a:t>
            </a:r>
          </a:p>
          <a:p>
            <a:pPr eaLnBrk="1" hangingPunct="1"/>
            <a:endParaRPr lang="en-US" smtClean="0"/>
          </a:p>
        </p:txBody>
      </p:sp>
      <p:sp>
        <p:nvSpPr>
          <p:cNvPr id="24580" name="Text Box 4"/>
          <p:cNvSpPr txBox="1">
            <a:spLocks noChangeArrowheads="1"/>
          </p:cNvSpPr>
          <p:nvPr/>
        </p:nvSpPr>
        <p:spPr bwMode="auto">
          <a:xfrm>
            <a:off x="990600" y="3429000"/>
            <a:ext cx="6858000" cy="2606675"/>
          </a:xfrm>
          <a:prstGeom prst="rect">
            <a:avLst/>
          </a:prstGeom>
          <a:noFill/>
          <a:ln w="12700">
            <a:solidFill>
              <a:schemeClr val="tx1"/>
            </a:solidFill>
            <a:miter lim="800000"/>
            <a:headEnd/>
            <a:tailEnd/>
          </a:ln>
        </p:spPr>
        <p:txBody>
          <a:bodyPr>
            <a:spAutoFit/>
          </a:bodyPr>
          <a:lstStyle/>
          <a:p>
            <a:pPr marL="457200" indent="-457200" eaLnBrk="0" hangingPunct="0"/>
            <a:r>
              <a:rPr lang="en-US" sz="2000" u="sng"/>
              <a:t>Scheme</a:t>
            </a:r>
            <a:r>
              <a:rPr lang="en-US" sz="2000"/>
              <a:t> (top-level scope only is dynamic)</a:t>
            </a:r>
          </a:p>
          <a:p>
            <a:pPr marL="457200" indent="-457200" eaLnBrk="0" hangingPunct="0"/>
            <a:endParaRPr lang="en-US" sz="1800">
              <a:latin typeface="Courier New" pitchFamily="49" charset="0"/>
            </a:endParaRPr>
          </a:p>
          <a:p>
            <a:pPr marL="457200" indent="-457200" eaLnBrk="0" hangingPunct="0"/>
            <a:r>
              <a:rPr lang="en-US" sz="1800" b="1">
                <a:latin typeface="Courier New" pitchFamily="49" charset="0"/>
              </a:rPr>
              <a:t>; define a no-argument function which returns a</a:t>
            </a:r>
          </a:p>
          <a:p>
            <a:pPr marL="457200" indent="-457200" eaLnBrk="0" hangingPunct="0"/>
            <a:r>
              <a:rPr lang="en-US" sz="1800" b="1">
                <a:latin typeface="Courier New" pitchFamily="49" charset="0"/>
              </a:rPr>
              <a:t>(define f (lambda () a))</a:t>
            </a:r>
          </a:p>
          <a:p>
            <a:pPr marL="457200" indent="-457200" eaLnBrk="0" hangingPunct="0"/>
            <a:endParaRPr lang="en-US" sz="1800" b="1">
              <a:latin typeface="Courier New" pitchFamily="49" charset="0"/>
            </a:endParaRPr>
          </a:p>
          <a:p>
            <a:pPr marL="457200" indent="-457200" eaLnBrk="0" hangingPunct="0"/>
            <a:r>
              <a:rPr lang="en-US" sz="1800" b="1">
                <a:latin typeface="Courier New" pitchFamily="49" charset="0"/>
              </a:rPr>
              <a:t>(define a 3) 	  ; bind a to 3</a:t>
            </a:r>
          </a:p>
          <a:p>
            <a:pPr marL="457200" indent="-457200" eaLnBrk="0" hangingPunct="0">
              <a:buFont typeface="Arial" charset="0"/>
              <a:buAutoNum type="alphaLcParenBoth" startAt="6"/>
            </a:pPr>
            <a:r>
              <a:rPr lang="en-US" sz="1800" b="1">
                <a:latin typeface="Courier New" pitchFamily="49" charset="0"/>
              </a:rPr>
              <a:t> 		  ; calls f and returns 3</a:t>
            </a:r>
          </a:p>
          <a:p>
            <a:pPr marL="457200" indent="-457200" eaLnBrk="0" hangingPunct="0">
              <a:buFont typeface="Arial" charset="0"/>
              <a:buNone/>
            </a:pPr>
            <a:r>
              <a:rPr lang="en-US" sz="1800" b="1">
                <a:latin typeface="Courier New" pitchFamily="49" charset="0"/>
              </a:rPr>
              <a:t>(define a 4)</a:t>
            </a:r>
          </a:p>
          <a:p>
            <a:pPr marL="457200" indent="-457200" eaLnBrk="0" hangingPunct="0">
              <a:buFont typeface="Arial" charset="0"/>
              <a:buNone/>
            </a:pPr>
            <a:r>
              <a:rPr lang="en-US" sz="1800" b="1">
                <a:latin typeface="Courier New" pitchFamily="49" charset="0"/>
              </a:rPr>
              <a:t>(f) 		  ; calls f and returns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4514" name="Slide Number Placeholder 4"/>
          <p:cNvSpPr>
            <a:spLocks noGrp="1"/>
          </p:cNvSpPr>
          <p:nvPr>
            <p:ph type="sldNum" sz="quarter" idx="11"/>
          </p:nvPr>
        </p:nvSpPr>
        <p:spPr>
          <a:noFill/>
        </p:spPr>
        <p:txBody>
          <a:bodyPr/>
          <a:lstStyle/>
          <a:p>
            <a:fld id="{E99F9169-BE75-46F3-A9CD-387A12540385}" type="slidenum">
              <a:rPr lang="en-US" smtClean="0">
                <a:ea typeface="ＭＳ Ｐゴシック"/>
                <a:cs typeface="ＭＳ Ｐゴシック"/>
              </a:rPr>
              <a:pPr/>
              <a:t>28</a:t>
            </a:fld>
            <a:endParaRPr lang="en-US" smtClean="0">
              <a:ea typeface="ＭＳ Ｐゴシック"/>
              <a:cs typeface="ＭＳ Ｐゴシック"/>
            </a:endParaRPr>
          </a:p>
        </p:txBody>
      </p:sp>
      <p:sp>
        <p:nvSpPr>
          <p:cNvPr id="64515" name="Rectangle 2"/>
          <p:cNvSpPr>
            <a:spLocks noGrp="1" noChangeArrowheads="1"/>
          </p:cNvSpPr>
          <p:nvPr>
            <p:ph type="title"/>
          </p:nvPr>
        </p:nvSpPr>
        <p:spPr/>
        <p:txBody>
          <a:bodyPr/>
          <a:lstStyle/>
          <a:p>
            <a:pPr eaLnBrk="1" hangingPunct="1"/>
            <a:r>
              <a:rPr lang="en-US" smtClean="0"/>
              <a:t>Nested Dynamic Scopes</a:t>
            </a:r>
          </a:p>
        </p:txBody>
      </p:sp>
      <p:sp>
        <p:nvSpPr>
          <p:cNvPr id="168963" name="Rectangle 3"/>
          <p:cNvSpPr>
            <a:spLocks noGrp="1" noChangeArrowheads="1"/>
          </p:cNvSpPr>
          <p:nvPr>
            <p:ph type="body" idx="1"/>
          </p:nvPr>
        </p:nvSpPr>
        <p:spPr/>
        <p:txBody>
          <a:bodyPr/>
          <a:lstStyle/>
          <a:p>
            <a:pPr eaLnBrk="1" hangingPunct="1"/>
            <a:r>
              <a:rPr lang="en-US" smtClean="0"/>
              <a:t>Full dynamic scopes can be nested</a:t>
            </a:r>
          </a:p>
          <a:p>
            <a:pPr lvl="1" eaLnBrk="1" hangingPunct="1"/>
            <a:r>
              <a:rPr lang="en-US" smtClean="0"/>
              <a:t>Static scope relates to the program text</a:t>
            </a:r>
          </a:p>
          <a:p>
            <a:pPr lvl="1" eaLnBrk="1" hangingPunct="1"/>
            <a:r>
              <a:rPr lang="en-US" smtClean="0"/>
              <a:t>Dynamic scope relates to program execution trace</a:t>
            </a:r>
          </a:p>
        </p:txBody>
      </p:sp>
      <p:sp>
        <p:nvSpPr>
          <p:cNvPr id="168964" name="Text Box 4"/>
          <p:cNvSpPr txBox="1">
            <a:spLocks noChangeArrowheads="1"/>
          </p:cNvSpPr>
          <p:nvPr/>
        </p:nvSpPr>
        <p:spPr bwMode="auto">
          <a:xfrm>
            <a:off x="1219200" y="3048000"/>
            <a:ext cx="7162800" cy="3400425"/>
          </a:xfrm>
          <a:prstGeom prst="rect">
            <a:avLst/>
          </a:prstGeom>
          <a:noFill/>
          <a:ln w="12700">
            <a:solidFill>
              <a:schemeClr val="tx1"/>
            </a:solidFill>
            <a:miter lim="800000"/>
            <a:headEnd/>
            <a:tailEnd/>
          </a:ln>
        </p:spPr>
        <p:txBody>
          <a:bodyPr>
            <a:spAutoFit/>
          </a:bodyPr>
          <a:lstStyle/>
          <a:p>
            <a:pPr marL="457200" indent="-457200" eaLnBrk="0" hangingPunct="0"/>
            <a:r>
              <a:rPr lang="en-US" sz="1800" b="1" u="sng">
                <a:latin typeface="Courier New" pitchFamily="49" charset="0"/>
              </a:rPr>
              <a:t>Perl</a:t>
            </a:r>
            <a:r>
              <a:rPr lang="en-US" sz="1800" b="1">
                <a:latin typeface="Courier New" pitchFamily="49" charset="0"/>
              </a:rPr>
              <a:t> (the keyword local introduces dynamic scope)</a:t>
            </a:r>
          </a:p>
          <a:p>
            <a:pPr marL="457200" indent="-457200" eaLnBrk="0" hangingPunct="0"/>
            <a:endParaRPr lang="en-US" sz="1800" b="1">
              <a:latin typeface="Courier New" pitchFamily="49" charset="0"/>
            </a:endParaRPr>
          </a:p>
          <a:p>
            <a:pPr marL="457200" indent="-457200" eaLnBrk="0" hangingPunct="0"/>
            <a:r>
              <a:rPr lang="en-US" sz="1800" b="1">
                <a:latin typeface="Courier New" pitchFamily="49" charset="0"/>
              </a:rPr>
              <a:t>$l = "global";</a:t>
            </a:r>
          </a:p>
          <a:p>
            <a:pPr marL="457200" indent="-457200" eaLnBrk="0" hangingPunct="0"/>
            <a:endParaRPr lang="en-US" sz="1800" b="1">
              <a:latin typeface="Courier New" pitchFamily="49" charset="0"/>
            </a:endParaRPr>
          </a:p>
          <a:p>
            <a:pPr marL="457200" indent="-457200" eaLnBrk="0" hangingPunct="0"/>
            <a:r>
              <a:rPr lang="en-US" sz="1800" b="1">
                <a:latin typeface="Courier New" pitchFamily="49" charset="0"/>
              </a:rPr>
              <a:t>sub A {</a:t>
            </a:r>
          </a:p>
          <a:p>
            <a:pPr marL="457200" indent="-457200" eaLnBrk="0" hangingPunct="0"/>
            <a:r>
              <a:rPr lang="en-US" sz="1800" b="1">
                <a:latin typeface="Courier New" pitchFamily="49" charset="0"/>
              </a:rPr>
              <a:t>  local $l = "local";</a:t>
            </a:r>
          </a:p>
          <a:p>
            <a:pPr marL="457200" indent="-457200" eaLnBrk="0" hangingPunct="0"/>
            <a:r>
              <a:rPr lang="en-US" sz="1800" b="1">
                <a:latin typeface="Courier New" pitchFamily="49" charset="0"/>
              </a:rPr>
              <a:t>  B();</a:t>
            </a:r>
          </a:p>
          <a:p>
            <a:pPr marL="457200" indent="-457200" eaLnBrk="0" hangingPunct="0"/>
            <a:r>
              <a:rPr lang="en-US" sz="1800" b="1">
                <a:latin typeface="Courier New" pitchFamily="49" charset="0"/>
              </a:rPr>
              <a:t>}</a:t>
            </a:r>
          </a:p>
          <a:p>
            <a:pPr marL="457200" indent="-457200" eaLnBrk="0" hangingPunct="0"/>
            <a:endParaRPr lang="en-US" sz="1800" b="1">
              <a:latin typeface="Courier New" pitchFamily="49" charset="0"/>
            </a:endParaRPr>
          </a:p>
          <a:p>
            <a:pPr marL="457200" indent="-457200" eaLnBrk="0" hangingPunct="0"/>
            <a:r>
              <a:rPr lang="en-US" sz="1800" b="1">
                <a:latin typeface="Courier New" pitchFamily="49" charset="0"/>
              </a:rPr>
              <a:t>sub B { print "$l\n"; }</a:t>
            </a:r>
          </a:p>
          <a:p>
            <a:pPr marL="457200" indent="-457200" eaLnBrk="0" hangingPunct="0"/>
            <a:endParaRPr lang="en-US" sz="1800" b="1">
              <a:latin typeface="Courier New" pitchFamily="49" charset="0"/>
            </a:endParaRPr>
          </a:p>
          <a:p>
            <a:pPr marL="457200" indent="-457200" eaLnBrk="0" hangingPunct="0"/>
            <a:r>
              <a:rPr lang="en-US" sz="1800" b="1">
                <a:latin typeface="Courier New" pitchFamily="49" charset="0"/>
              </a:rPr>
              <a:t>B(); A();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66562" name="Slide Number Placeholder 4"/>
          <p:cNvSpPr>
            <a:spLocks noGrp="1"/>
          </p:cNvSpPr>
          <p:nvPr>
            <p:ph type="sldNum" sz="quarter" idx="11"/>
          </p:nvPr>
        </p:nvSpPr>
        <p:spPr>
          <a:noFill/>
        </p:spPr>
        <p:txBody>
          <a:bodyPr/>
          <a:lstStyle/>
          <a:p>
            <a:fld id="{E3B7ACBE-C0DF-4490-9F45-74E447CDAA8A}" type="slidenum">
              <a:rPr lang="en-US" smtClean="0">
                <a:ea typeface="ＭＳ Ｐゴシック"/>
                <a:cs typeface="ＭＳ Ｐゴシック"/>
              </a:rPr>
              <a:pPr/>
              <a:t>29</a:t>
            </a:fld>
            <a:endParaRPr lang="en-US" smtClean="0">
              <a:ea typeface="ＭＳ Ｐゴシック"/>
              <a:cs typeface="ＭＳ Ｐゴシック"/>
            </a:endParaRPr>
          </a:p>
        </p:txBody>
      </p:sp>
      <p:sp>
        <p:nvSpPr>
          <p:cNvPr id="66563" name="Rectangle 2"/>
          <p:cNvSpPr>
            <a:spLocks noGrp="1" noChangeArrowheads="1"/>
          </p:cNvSpPr>
          <p:nvPr>
            <p:ph type="title"/>
          </p:nvPr>
        </p:nvSpPr>
        <p:spPr/>
        <p:txBody>
          <a:bodyPr/>
          <a:lstStyle/>
          <a:p>
            <a:pPr eaLnBrk="1" hangingPunct="1"/>
            <a:r>
              <a:rPr lang="en-US" smtClean="0"/>
              <a:t>Static vs. Dynamic Scope</a:t>
            </a:r>
          </a:p>
        </p:txBody>
      </p:sp>
      <p:sp>
        <p:nvSpPr>
          <p:cNvPr id="66564" name="Rectangle 3"/>
          <p:cNvSpPr>
            <a:spLocks noGrp="1" noChangeArrowheads="1"/>
          </p:cNvSpPr>
          <p:nvPr>
            <p:ph type="body" idx="1"/>
          </p:nvPr>
        </p:nvSpPr>
        <p:spPr>
          <a:xfrm>
            <a:off x="304800" y="1524000"/>
            <a:ext cx="4343400" cy="4876800"/>
          </a:xfrm>
        </p:spPr>
        <p:txBody>
          <a:bodyPr lIns="0" rIns="0"/>
          <a:lstStyle/>
          <a:p>
            <a:pPr algn="ctr" eaLnBrk="1" hangingPunct="1">
              <a:buFontTx/>
              <a:buNone/>
            </a:pPr>
            <a:r>
              <a:rPr lang="en-US" u="sng" smtClean="0"/>
              <a:t>Static scoping</a:t>
            </a:r>
            <a:endParaRPr lang="en-US" smtClean="0"/>
          </a:p>
          <a:p>
            <a:pPr lvl="1" eaLnBrk="1" hangingPunct="1"/>
            <a:r>
              <a:rPr lang="en-US" smtClean="0"/>
              <a:t>Local understanding of function behavior</a:t>
            </a:r>
          </a:p>
          <a:p>
            <a:pPr lvl="1" eaLnBrk="1" hangingPunct="1"/>
            <a:endParaRPr lang="en-US" smtClean="0"/>
          </a:p>
          <a:p>
            <a:pPr lvl="1" eaLnBrk="1" hangingPunct="1"/>
            <a:r>
              <a:rPr lang="en-US" smtClean="0"/>
              <a:t>Know at compile-time what each name refers to</a:t>
            </a:r>
          </a:p>
          <a:p>
            <a:pPr lvl="1" eaLnBrk="1" hangingPunct="1"/>
            <a:endParaRPr lang="en-US" smtClean="0"/>
          </a:p>
          <a:p>
            <a:pPr lvl="1" eaLnBrk="1" hangingPunct="1"/>
            <a:r>
              <a:rPr lang="en-US" smtClean="0"/>
              <a:t>A bit trickier to implement</a:t>
            </a:r>
          </a:p>
          <a:p>
            <a:pPr algn="ctr" eaLnBrk="1" hangingPunct="1"/>
            <a:endParaRPr lang="en-US" smtClean="0"/>
          </a:p>
        </p:txBody>
      </p:sp>
      <p:sp>
        <p:nvSpPr>
          <p:cNvPr id="66565" name="Rectangle 4"/>
          <p:cNvSpPr>
            <a:spLocks noChangeArrowheads="1"/>
          </p:cNvSpPr>
          <p:nvPr/>
        </p:nvSpPr>
        <p:spPr bwMode="auto">
          <a:xfrm>
            <a:off x="4419600" y="1524000"/>
            <a:ext cx="4343400" cy="4876800"/>
          </a:xfrm>
          <a:prstGeom prst="rect">
            <a:avLst/>
          </a:prstGeom>
          <a:noFill/>
          <a:ln w="9525">
            <a:noFill/>
            <a:miter lim="800000"/>
            <a:headEnd/>
            <a:tailEnd/>
          </a:ln>
        </p:spPr>
        <p:txBody>
          <a:bodyPr lIns="0" rIns="0"/>
          <a:lstStyle/>
          <a:p>
            <a:pPr marL="342900" indent="-342900" algn="ctr">
              <a:spcBef>
                <a:spcPct val="20000"/>
              </a:spcBef>
            </a:pPr>
            <a:r>
              <a:rPr lang="en-US" sz="2800" u="sng"/>
              <a:t>Dynamic scoping</a:t>
            </a:r>
            <a:endParaRPr lang="en-US" sz="2800"/>
          </a:p>
          <a:p>
            <a:pPr marL="742950" lvl="1" indent="-285750">
              <a:spcBef>
                <a:spcPct val="20000"/>
              </a:spcBef>
              <a:buFontTx/>
              <a:buChar char="–"/>
            </a:pPr>
            <a:r>
              <a:rPr lang="en-US"/>
              <a:t>Can be hard to understand behavior of functions</a:t>
            </a:r>
          </a:p>
          <a:p>
            <a:pPr marL="742950" lvl="1" indent="-285750">
              <a:spcBef>
                <a:spcPct val="40000"/>
              </a:spcBef>
              <a:buFontTx/>
              <a:buChar char="–"/>
            </a:pPr>
            <a:r>
              <a:rPr lang="en-US"/>
              <a:t>Requires finding name bindings at runtime</a:t>
            </a:r>
          </a:p>
          <a:p>
            <a:pPr marL="742950" lvl="1" indent="-285750">
              <a:spcBef>
                <a:spcPct val="20000"/>
              </a:spcBef>
              <a:buFontTx/>
              <a:buChar char="–"/>
            </a:pPr>
            <a:endParaRPr lang="en-US"/>
          </a:p>
          <a:p>
            <a:pPr marL="742950" lvl="1" indent="-285750">
              <a:spcBef>
                <a:spcPct val="20000"/>
              </a:spcBef>
              <a:buFontTx/>
              <a:buChar char="–"/>
            </a:pPr>
            <a:r>
              <a:rPr lang="en-US"/>
              <a:t>Easier to implement (just keep a global table of stacks of variable/value bindings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8434" name="Slide Number Placeholder 4"/>
          <p:cNvSpPr>
            <a:spLocks noGrp="1"/>
          </p:cNvSpPr>
          <p:nvPr>
            <p:ph type="sldNum" sz="quarter" idx="11"/>
          </p:nvPr>
        </p:nvSpPr>
        <p:spPr>
          <a:noFill/>
        </p:spPr>
        <p:txBody>
          <a:bodyPr/>
          <a:lstStyle/>
          <a:p>
            <a:fld id="{4CBA4E4B-A25B-4DF7-B887-D874F10E266B}" type="slidenum">
              <a:rPr lang="en-US" smtClean="0">
                <a:ea typeface="ＭＳ Ｐゴシック"/>
                <a:cs typeface="ＭＳ Ｐゴシック"/>
              </a:rPr>
              <a:pPr/>
              <a:t>3</a:t>
            </a:fld>
            <a:endParaRPr lang="en-US" smtClean="0">
              <a:ea typeface="ＭＳ Ｐゴシック"/>
              <a:cs typeface="ＭＳ Ｐゴシック"/>
            </a:endParaRPr>
          </a:p>
        </p:txBody>
      </p:sp>
      <p:sp>
        <p:nvSpPr>
          <p:cNvPr id="18435" name="Rectangle 2"/>
          <p:cNvSpPr>
            <a:spLocks noGrp="1" noChangeArrowheads="1"/>
          </p:cNvSpPr>
          <p:nvPr>
            <p:ph type="title"/>
          </p:nvPr>
        </p:nvSpPr>
        <p:spPr/>
        <p:txBody>
          <a:bodyPr/>
          <a:lstStyle/>
          <a:p>
            <a:pPr eaLnBrk="1" hangingPunct="1"/>
            <a:r>
              <a:rPr lang="en-US" smtClean="0"/>
              <a:t>Static vs. Dynamic Types (cont.)</a:t>
            </a:r>
          </a:p>
        </p:txBody>
      </p:sp>
      <p:sp>
        <p:nvSpPr>
          <p:cNvPr id="197635" name="Rectangle 3"/>
          <p:cNvSpPr>
            <a:spLocks noGrp="1" noChangeArrowheads="1"/>
          </p:cNvSpPr>
          <p:nvPr>
            <p:ph type="body" idx="1"/>
          </p:nvPr>
        </p:nvSpPr>
        <p:spPr/>
        <p:txBody>
          <a:bodyPr/>
          <a:lstStyle/>
          <a:p>
            <a:pPr eaLnBrk="1" hangingPunct="1"/>
            <a:r>
              <a:rPr lang="en-US" smtClean="0"/>
              <a:t>With dynamic typing the types of all expressions are determined while a program is running</a:t>
            </a:r>
          </a:p>
          <a:p>
            <a:pPr lvl="1" eaLnBrk="1" hangingPunct="1"/>
            <a:r>
              <a:rPr lang="en-US" smtClean="0"/>
              <a:t>Disallowed operations cause run-time exception</a:t>
            </a:r>
          </a:p>
          <a:p>
            <a:pPr lvl="1" eaLnBrk="1" hangingPunct="1"/>
            <a:r>
              <a:rPr lang="en-US" smtClean="0"/>
              <a:t>Values maintain a tag indicating their type</a:t>
            </a:r>
          </a:p>
          <a:p>
            <a:pPr eaLnBrk="1" hangingPunct="1">
              <a:buFontTx/>
              <a:buNone/>
            </a:pPr>
            <a:endParaRPr lang="en-US" smtClean="0"/>
          </a:p>
          <a:p>
            <a:pPr eaLnBrk="1" hangingPunct="1"/>
            <a:r>
              <a:rPr lang="en-US" smtClean="0"/>
              <a:t>Dynamic types are not manifest (obviously)</a:t>
            </a:r>
          </a:p>
          <a:p>
            <a:pPr lvl="1" eaLnBrk="1" hangingPunct="1"/>
            <a:r>
              <a:rPr lang="en-US" smtClean="0"/>
              <a:t>Examples</a:t>
            </a:r>
          </a:p>
          <a:p>
            <a:pPr lvl="2" eaLnBrk="1" hangingPunct="1"/>
            <a:r>
              <a:rPr lang="en-US" smtClean="0"/>
              <a:t>Ruby, Python, Javascript, Lisp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19458" name="Slide Number Placeholder 4"/>
          <p:cNvSpPr>
            <a:spLocks noGrp="1"/>
          </p:cNvSpPr>
          <p:nvPr>
            <p:ph type="sldNum" sz="quarter" idx="11"/>
          </p:nvPr>
        </p:nvSpPr>
        <p:spPr>
          <a:noFill/>
        </p:spPr>
        <p:txBody>
          <a:bodyPr/>
          <a:lstStyle/>
          <a:p>
            <a:fld id="{EA2C6812-DD8B-48E0-B6D9-BE17B23FC57F}" type="slidenum">
              <a:rPr lang="en-US" smtClean="0">
                <a:ea typeface="ＭＳ Ｐゴシック"/>
                <a:cs typeface="ＭＳ Ｐゴシック"/>
              </a:rPr>
              <a:pPr/>
              <a:t>4</a:t>
            </a:fld>
            <a:endParaRPr lang="en-US" smtClean="0">
              <a:ea typeface="ＭＳ Ｐゴシック"/>
              <a:cs typeface="ＭＳ Ｐゴシック"/>
            </a:endParaRPr>
          </a:p>
        </p:txBody>
      </p:sp>
      <p:sp>
        <p:nvSpPr>
          <p:cNvPr id="19459" name="Rectangle 2"/>
          <p:cNvSpPr>
            <a:spLocks noGrp="1" noChangeArrowheads="1"/>
          </p:cNvSpPr>
          <p:nvPr>
            <p:ph type="title"/>
          </p:nvPr>
        </p:nvSpPr>
        <p:spPr/>
        <p:txBody>
          <a:bodyPr/>
          <a:lstStyle/>
          <a:p>
            <a:pPr eaLnBrk="1" hangingPunct="1"/>
            <a:r>
              <a:rPr lang="en-US" smtClean="0"/>
              <a:t>Type Safety</a:t>
            </a:r>
          </a:p>
        </p:txBody>
      </p:sp>
      <p:sp>
        <p:nvSpPr>
          <p:cNvPr id="19460" name="Rectangle 3"/>
          <p:cNvSpPr>
            <a:spLocks noGrp="1" noChangeArrowheads="1"/>
          </p:cNvSpPr>
          <p:nvPr>
            <p:ph type="body" idx="1"/>
          </p:nvPr>
        </p:nvSpPr>
        <p:spPr>
          <a:xfrm>
            <a:off x="457200" y="1524000"/>
            <a:ext cx="8458200" cy="4876800"/>
          </a:xfrm>
        </p:spPr>
        <p:txBody>
          <a:bodyPr/>
          <a:lstStyle/>
          <a:p>
            <a:pPr eaLnBrk="1" hangingPunct="1"/>
            <a:r>
              <a:rPr lang="en-US" smtClean="0"/>
              <a:t>Determined by extent programming language allows type errors</a:t>
            </a:r>
          </a:p>
          <a:p>
            <a:pPr eaLnBrk="1" hangingPunct="1"/>
            <a:r>
              <a:rPr lang="en-US" smtClean="0"/>
              <a:t>Language should only allow operations on values that are permitted by their type</a:t>
            </a:r>
          </a:p>
          <a:p>
            <a:pPr lvl="1" eaLnBrk="1" hangingPunct="1"/>
            <a:r>
              <a:rPr lang="en-US" smtClean="0"/>
              <a:t>Non-type safe code example:</a:t>
            </a:r>
          </a:p>
          <a:p>
            <a:pPr lvl="2" eaLnBrk="1" hangingPunct="1">
              <a:buFontTx/>
              <a:buNone/>
            </a:pPr>
            <a:r>
              <a:rPr lang="en-US" smtClean="0">
                <a:solidFill>
                  <a:srgbClr val="0000FF"/>
                </a:solidFill>
              </a:rPr>
              <a:t>printf(“%d”, 3.12)   // Allows float to be printed as int</a:t>
            </a:r>
          </a:p>
          <a:p>
            <a:pPr eaLnBrk="1" hangingPunct="1"/>
            <a:r>
              <a:rPr lang="en-US" smtClean="0"/>
              <a:t>Definitions</a:t>
            </a:r>
          </a:p>
          <a:p>
            <a:pPr lvl="1" eaLnBrk="1" hangingPunct="1"/>
            <a:r>
              <a:rPr lang="en-US" smtClean="0"/>
              <a:t>Type-safe language </a:t>
            </a:r>
            <a:r>
              <a:rPr lang="en-US" smtClean="0">
                <a:latin typeface="Times New Roman" pitchFamily="18" charset="0"/>
                <a:cs typeface="Times New Roman" pitchFamily="18" charset="0"/>
              </a:rPr>
              <a:t>→ </a:t>
            </a:r>
            <a:r>
              <a:rPr lang="en-US" i="1" smtClean="0"/>
              <a:t>strong</a:t>
            </a:r>
            <a:r>
              <a:rPr lang="en-US" smtClean="0"/>
              <a:t> type system</a:t>
            </a:r>
          </a:p>
          <a:p>
            <a:pPr lvl="1" eaLnBrk="1" hangingPunct="1"/>
            <a:r>
              <a:rPr lang="en-US" smtClean="0"/>
              <a:t>Non-type safe language </a:t>
            </a:r>
            <a:r>
              <a:rPr lang="en-US" smtClean="0">
                <a:latin typeface="Times New Roman" pitchFamily="18" charset="0"/>
                <a:cs typeface="Times New Roman" pitchFamily="18" charset="0"/>
              </a:rPr>
              <a:t>→ </a:t>
            </a:r>
            <a:r>
              <a:rPr lang="en-US" i="1" smtClean="0"/>
              <a:t>weak</a:t>
            </a:r>
            <a:r>
              <a:rPr lang="en-US" smtClean="0"/>
              <a:t> type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0482" name="Slide Number Placeholder 4"/>
          <p:cNvSpPr>
            <a:spLocks noGrp="1"/>
          </p:cNvSpPr>
          <p:nvPr>
            <p:ph type="sldNum" sz="quarter" idx="11"/>
          </p:nvPr>
        </p:nvSpPr>
        <p:spPr>
          <a:noFill/>
        </p:spPr>
        <p:txBody>
          <a:bodyPr/>
          <a:lstStyle/>
          <a:p>
            <a:fld id="{CECA4CBB-A138-49A3-8F3A-AC426CD16259}" type="slidenum">
              <a:rPr lang="en-US" smtClean="0">
                <a:ea typeface="ＭＳ Ｐゴシック"/>
                <a:cs typeface="ＭＳ Ｐゴシック"/>
              </a:rPr>
              <a:pPr/>
              <a:t>5</a:t>
            </a:fld>
            <a:endParaRPr lang="en-US" smtClean="0">
              <a:ea typeface="ＭＳ Ｐゴシック"/>
              <a:cs typeface="ＭＳ Ｐゴシック"/>
            </a:endParaRPr>
          </a:p>
        </p:txBody>
      </p:sp>
      <p:sp>
        <p:nvSpPr>
          <p:cNvPr id="20483" name="Rectangle 2"/>
          <p:cNvSpPr>
            <a:spLocks noGrp="1" noChangeArrowheads="1"/>
          </p:cNvSpPr>
          <p:nvPr>
            <p:ph type="title"/>
          </p:nvPr>
        </p:nvSpPr>
        <p:spPr/>
        <p:txBody>
          <a:bodyPr/>
          <a:lstStyle/>
          <a:p>
            <a:pPr eaLnBrk="1" hangingPunct="1"/>
            <a:r>
              <a:rPr lang="en-US" smtClean="0"/>
              <a:t>Weak vs. Strong Typing</a:t>
            </a:r>
          </a:p>
        </p:txBody>
      </p:sp>
      <p:sp>
        <p:nvSpPr>
          <p:cNvPr id="199683" name="Rectangle 3"/>
          <p:cNvSpPr>
            <a:spLocks noGrp="1" noChangeArrowheads="1"/>
          </p:cNvSpPr>
          <p:nvPr>
            <p:ph type="body" idx="1"/>
          </p:nvPr>
        </p:nvSpPr>
        <p:spPr/>
        <p:txBody>
          <a:bodyPr/>
          <a:lstStyle/>
          <a:p>
            <a:pPr eaLnBrk="1" hangingPunct="1">
              <a:lnSpc>
                <a:spcPct val="90000"/>
              </a:lnSpc>
            </a:pPr>
            <a:r>
              <a:rPr lang="en-US" smtClean="0"/>
              <a:t>Weak typing allows one type to be treated as another or provides (many) implicit casts</a:t>
            </a:r>
          </a:p>
          <a:p>
            <a:pPr lvl="1" eaLnBrk="1" hangingPunct="1">
              <a:lnSpc>
                <a:spcPct val="90000"/>
              </a:lnSpc>
            </a:pPr>
            <a:r>
              <a:rPr lang="en-US" smtClean="0"/>
              <a:t>Example (int treated as boolean)</a:t>
            </a:r>
          </a:p>
          <a:p>
            <a:pPr lvl="2" eaLnBrk="1" hangingPunct="1">
              <a:lnSpc>
                <a:spcPct val="90000"/>
              </a:lnSpc>
            </a:pPr>
            <a:r>
              <a:rPr lang="en-US" smtClean="0"/>
              <a:t>C		</a:t>
            </a:r>
            <a:r>
              <a:rPr lang="en-US" smtClean="0">
                <a:solidFill>
                  <a:srgbClr val="0000FF"/>
                </a:solidFill>
              </a:rPr>
              <a:t>int i = 1;</a:t>
            </a:r>
          </a:p>
          <a:p>
            <a:pPr lvl="2" eaLnBrk="1" hangingPunct="1">
              <a:lnSpc>
                <a:spcPct val="90000"/>
              </a:lnSpc>
              <a:spcBef>
                <a:spcPct val="0"/>
              </a:spcBef>
              <a:buFontTx/>
              <a:buNone/>
            </a:pPr>
            <a:r>
              <a:rPr lang="en-US" smtClean="0">
                <a:solidFill>
                  <a:srgbClr val="0000FF"/>
                </a:solidFill>
              </a:rPr>
              <a:t>			if (i)   // checks for 0</a:t>
            </a:r>
          </a:p>
          <a:p>
            <a:pPr lvl="2" eaLnBrk="1" hangingPunct="1">
              <a:lnSpc>
                <a:spcPct val="90000"/>
              </a:lnSpc>
              <a:spcBef>
                <a:spcPct val="0"/>
              </a:spcBef>
              <a:buFontTx/>
              <a:buNone/>
            </a:pPr>
            <a:r>
              <a:rPr lang="en-US" smtClean="0">
                <a:solidFill>
                  <a:srgbClr val="0000FF"/>
                </a:solidFill>
              </a:rPr>
              <a:t>			    printf(“%d”, i);	</a:t>
            </a:r>
          </a:p>
          <a:p>
            <a:pPr lvl="2" eaLnBrk="1" hangingPunct="1">
              <a:lnSpc>
                <a:spcPct val="90000"/>
              </a:lnSpc>
              <a:spcBef>
                <a:spcPct val="0"/>
              </a:spcBef>
              <a:buFontTx/>
              <a:buNone/>
            </a:pPr>
            <a:endParaRPr lang="en-US" smtClean="0"/>
          </a:p>
          <a:p>
            <a:pPr lvl="2" eaLnBrk="1" hangingPunct="1">
              <a:lnSpc>
                <a:spcPct val="90000"/>
              </a:lnSpc>
            </a:pPr>
            <a:r>
              <a:rPr lang="en-US" smtClean="0"/>
              <a:t>Ruby		</a:t>
            </a:r>
            <a:r>
              <a:rPr lang="en-US" smtClean="0">
                <a:solidFill>
                  <a:srgbClr val="0000FF"/>
                </a:solidFill>
              </a:rPr>
              <a:t>i = 1</a:t>
            </a:r>
          </a:p>
          <a:p>
            <a:pPr lvl="2" eaLnBrk="1" hangingPunct="1">
              <a:lnSpc>
                <a:spcPct val="90000"/>
              </a:lnSpc>
              <a:spcBef>
                <a:spcPct val="0"/>
              </a:spcBef>
              <a:buFontTx/>
              <a:buNone/>
            </a:pPr>
            <a:r>
              <a:rPr lang="en-US" smtClean="0">
                <a:solidFill>
                  <a:srgbClr val="0000FF"/>
                </a:solidFill>
              </a:rPr>
              <a:t>			if i   // checks for nil</a:t>
            </a:r>
          </a:p>
          <a:p>
            <a:pPr lvl="2" eaLnBrk="1" hangingPunct="1">
              <a:lnSpc>
                <a:spcPct val="90000"/>
              </a:lnSpc>
              <a:spcBef>
                <a:spcPct val="0"/>
              </a:spcBef>
              <a:buFontTx/>
              <a:buNone/>
            </a:pPr>
            <a:r>
              <a:rPr lang="en-US" smtClean="0">
                <a:solidFill>
                  <a:srgbClr val="0000FF"/>
                </a:solidFill>
              </a:rPr>
              <a:t>			    puts(i)</a:t>
            </a:r>
          </a:p>
          <a:p>
            <a:pPr lvl="2" eaLnBrk="1" hangingPunct="1">
              <a:lnSpc>
                <a:spcPct val="90000"/>
              </a:lnSpc>
              <a:spcBef>
                <a:spcPct val="0"/>
              </a:spcBef>
              <a:buFontTx/>
              <a:buNone/>
            </a:pPr>
            <a:r>
              <a:rPr lang="en-US" smtClean="0">
                <a:solidFill>
                  <a:srgbClr val="0000FF"/>
                </a:solidFill>
              </a:rPr>
              <a:t>			end</a:t>
            </a:r>
            <a:r>
              <a:rPr lang="en-US" smtClean="0"/>
              <a:t>		</a:t>
            </a:r>
          </a:p>
          <a:p>
            <a:pPr lvl="1" eaLnBrk="1" hangingPunct="1">
              <a:lnSpc>
                <a:spcPct val="90000"/>
              </a:lnSpc>
            </a:pPr>
            <a:r>
              <a:rPr lang="en-US" smtClean="0"/>
              <a:t>Example languages</a:t>
            </a:r>
          </a:p>
          <a:p>
            <a:pPr lvl="2" eaLnBrk="1" hangingPunct="1">
              <a:lnSpc>
                <a:spcPct val="90000"/>
              </a:lnSpc>
            </a:pPr>
            <a:r>
              <a:rPr lang="en-US" smtClean="0"/>
              <a:t>C, C++, Ruby, Perl, Javascript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96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6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96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968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968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9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1506" name="Slide Number Placeholder 4"/>
          <p:cNvSpPr>
            <a:spLocks noGrp="1"/>
          </p:cNvSpPr>
          <p:nvPr>
            <p:ph type="sldNum" sz="quarter" idx="11"/>
          </p:nvPr>
        </p:nvSpPr>
        <p:spPr>
          <a:noFill/>
        </p:spPr>
        <p:txBody>
          <a:bodyPr/>
          <a:lstStyle/>
          <a:p>
            <a:fld id="{E96D2FFA-064C-4C42-8D35-EC4414192885}" type="slidenum">
              <a:rPr lang="en-US" smtClean="0">
                <a:ea typeface="ＭＳ Ｐゴシック"/>
                <a:cs typeface="ＭＳ Ｐゴシック"/>
              </a:rPr>
              <a:pPr/>
              <a:t>6</a:t>
            </a:fld>
            <a:endParaRPr lang="en-US" smtClean="0">
              <a:ea typeface="ＭＳ Ｐゴシック"/>
              <a:cs typeface="ＭＳ Ｐゴシック"/>
            </a:endParaRPr>
          </a:p>
        </p:txBody>
      </p:sp>
      <p:sp>
        <p:nvSpPr>
          <p:cNvPr id="21507" name="Rectangle 2"/>
          <p:cNvSpPr>
            <a:spLocks noGrp="1" noChangeArrowheads="1"/>
          </p:cNvSpPr>
          <p:nvPr>
            <p:ph type="title"/>
          </p:nvPr>
        </p:nvSpPr>
        <p:spPr/>
        <p:txBody>
          <a:bodyPr/>
          <a:lstStyle/>
          <a:p>
            <a:pPr eaLnBrk="1" hangingPunct="1"/>
            <a:r>
              <a:rPr lang="en-US" smtClean="0"/>
              <a:t>Weak vs. Strong Typing (cont.)</a:t>
            </a:r>
          </a:p>
        </p:txBody>
      </p:sp>
      <p:sp>
        <p:nvSpPr>
          <p:cNvPr id="200707" name="Rectangle 3"/>
          <p:cNvSpPr>
            <a:spLocks noGrp="1" noChangeArrowheads="1"/>
          </p:cNvSpPr>
          <p:nvPr>
            <p:ph type="body" idx="1"/>
          </p:nvPr>
        </p:nvSpPr>
        <p:spPr/>
        <p:txBody>
          <a:bodyPr/>
          <a:lstStyle/>
          <a:p>
            <a:pPr eaLnBrk="1" hangingPunct="1">
              <a:lnSpc>
                <a:spcPct val="90000"/>
              </a:lnSpc>
            </a:pPr>
            <a:r>
              <a:rPr lang="en-US" smtClean="0"/>
              <a:t>Strong typing prevents one type from being treated as another (also known as type-safe)</a:t>
            </a:r>
          </a:p>
          <a:p>
            <a:pPr lvl="1" eaLnBrk="1" hangingPunct="1">
              <a:lnSpc>
                <a:spcPct val="90000"/>
              </a:lnSpc>
            </a:pPr>
            <a:r>
              <a:rPr lang="en-US" smtClean="0"/>
              <a:t>Example (int not treated as boolean)</a:t>
            </a:r>
          </a:p>
          <a:p>
            <a:pPr lvl="2" eaLnBrk="1" hangingPunct="1">
              <a:lnSpc>
                <a:spcPct val="90000"/>
              </a:lnSpc>
            </a:pPr>
            <a:r>
              <a:rPr lang="en-US" smtClean="0"/>
              <a:t>Java		</a:t>
            </a:r>
            <a:r>
              <a:rPr lang="en-US" smtClean="0">
                <a:solidFill>
                  <a:srgbClr val="0000FF"/>
                </a:solidFill>
              </a:rPr>
              <a:t>int i = 1;</a:t>
            </a:r>
          </a:p>
          <a:p>
            <a:pPr lvl="2" eaLnBrk="1" hangingPunct="1">
              <a:lnSpc>
                <a:spcPct val="90000"/>
              </a:lnSpc>
              <a:spcBef>
                <a:spcPct val="0"/>
              </a:spcBef>
              <a:buFontTx/>
              <a:buNone/>
            </a:pPr>
            <a:r>
              <a:rPr lang="en-US" smtClean="0">
                <a:solidFill>
                  <a:srgbClr val="0000FF"/>
                </a:solidFill>
              </a:rPr>
              <a:t>			if (i)   // error, not boolean</a:t>
            </a:r>
          </a:p>
          <a:p>
            <a:pPr lvl="2" eaLnBrk="1" hangingPunct="1">
              <a:lnSpc>
                <a:spcPct val="90000"/>
              </a:lnSpc>
              <a:spcBef>
                <a:spcPct val="0"/>
              </a:spcBef>
              <a:buFontTx/>
              <a:buNone/>
            </a:pPr>
            <a:r>
              <a:rPr lang="en-US" smtClean="0">
                <a:solidFill>
                  <a:srgbClr val="0000FF"/>
                </a:solidFill>
              </a:rPr>
              <a:t>			    System.out.println(i);</a:t>
            </a:r>
          </a:p>
          <a:p>
            <a:pPr lvl="2" eaLnBrk="1" hangingPunct="1">
              <a:lnSpc>
                <a:spcPct val="90000"/>
              </a:lnSpc>
            </a:pPr>
            <a:endParaRPr lang="en-US" smtClean="0"/>
          </a:p>
          <a:p>
            <a:pPr lvl="2" eaLnBrk="1" hangingPunct="1">
              <a:lnSpc>
                <a:spcPct val="90000"/>
              </a:lnSpc>
            </a:pPr>
            <a:r>
              <a:rPr lang="en-US" smtClean="0"/>
              <a:t>OCaml	</a:t>
            </a:r>
            <a:r>
              <a:rPr lang="en-US" smtClean="0">
                <a:solidFill>
                  <a:srgbClr val="0000FF"/>
                </a:solidFill>
              </a:rPr>
              <a:t>let i = 1 in</a:t>
            </a:r>
          </a:p>
          <a:p>
            <a:pPr lvl="2" eaLnBrk="1" hangingPunct="1">
              <a:lnSpc>
                <a:spcPct val="90000"/>
              </a:lnSpc>
              <a:spcBef>
                <a:spcPct val="0"/>
              </a:spcBef>
              <a:buFontTx/>
              <a:buNone/>
            </a:pPr>
            <a:r>
              <a:rPr lang="en-US" smtClean="0">
                <a:solidFill>
                  <a:srgbClr val="0000FF"/>
                </a:solidFill>
              </a:rPr>
              <a:t>			    if i then   // error, not boolean</a:t>
            </a:r>
          </a:p>
          <a:p>
            <a:pPr lvl="2" eaLnBrk="1" hangingPunct="1">
              <a:lnSpc>
                <a:spcPct val="90000"/>
              </a:lnSpc>
              <a:spcBef>
                <a:spcPct val="0"/>
              </a:spcBef>
              <a:buFontTx/>
              <a:buNone/>
            </a:pPr>
            <a:r>
              <a:rPr lang="en-US" smtClean="0">
                <a:solidFill>
                  <a:srgbClr val="0000FF"/>
                </a:solidFill>
              </a:rPr>
              <a:t>			        print_int i</a:t>
            </a:r>
            <a:r>
              <a:rPr lang="en-US" smtClean="0"/>
              <a:t>	</a:t>
            </a:r>
          </a:p>
          <a:p>
            <a:pPr lvl="1" eaLnBrk="1" hangingPunct="1">
              <a:lnSpc>
                <a:spcPct val="90000"/>
              </a:lnSpc>
            </a:pPr>
            <a:r>
              <a:rPr lang="en-US" smtClean="0"/>
              <a:t>Example languages</a:t>
            </a:r>
          </a:p>
          <a:p>
            <a:pPr lvl="2" eaLnBrk="1" hangingPunct="1">
              <a:lnSpc>
                <a:spcPct val="90000"/>
              </a:lnSpc>
            </a:pPr>
            <a:r>
              <a:rPr lang="en-US" smtClean="0"/>
              <a:t>Java (rare exceptions), OCaml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07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2530" name="Slide Number Placeholder 4"/>
          <p:cNvSpPr>
            <a:spLocks noGrp="1"/>
          </p:cNvSpPr>
          <p:nvPr>
            <p:ph type="sldNum" sz="quarter" idx="11"/>
          </p:nvPr>
        </p:nvSpPr>
        <p:spPr>
          <a:noFill/>
        </p:spPr>
        <p:txBody>
          <a:bodyPr/>
          <a:lstStyle/>
          <a:p>
            <a:fld id="{00C8E3FC-0B2E-42E4-A5F6-4B2513A15E44}" type="slidenum">
              <a:rPr lang="en-US" smtClean="0">
                <a:ea typeface="ＭＳ Ｐゴシック"/>
                <a:cs typeface="ＭＳ Ｐゴシック"/>
              </a:rPr>
              <a:pPr/>
              <a:t>7</a:t>
            </a:fld>
            <a:endParaRPr lang="en-US" smtClean="0">
              <a:ea typeface="ＭＳ Ｐゴシック"/>
              <a:cs typeface="ＭＳ Ｐゴシック"/>
            </a:endParaRPr>
          </a:p>
        </p:txBody>
      </p:sp>
      <p:sp>
        <p:nvSpPr>
          <p:cNvPr id="22531" name="Rectangle 2"/>
          <p:cNvSpPr>
            <a:spLocks noGrp="1" noChangeArrowheads="1"/>
          </p:cNvSpPr>
          <p:nvPr>
            <p:ph type="title"/>
          </p:nvPr>
        </p:nvSpPr>
        <p:spPr/>
        <p:txBody>
          <a:bodyPr/>
          <a:lstStyle/>
          <a:p>
            <a:pPr eaLnBrk="1" hangingPunct="1"/>
            <a:r>
              <a:rPr lang="en-US" smtClean="0"/>
              <a:t>Weak/Strong vs. Static/Dynamic Types</a:t>
            </a:r>
          </a:p>
        </p:txBody>
      </p:sp>
      <p:sp>
        <p:nvSpPr>
          <p:cNvPr id="201731" name="Rectangle 3"/>
          <p:cNvSpPr>
            <a:spLocks noGrp="1" noChangeArrowheads="1"/>
          </p:cNvSpPr>
          <p:nvPr>
            <p:ph type="body" idx="1"/>
          </p:nvPr>
        </p:nvSpPr>
        <p:spPr/>
        <p:txBody>
          <a:bodyPr/>
          <a:lstStyle/>
          <a:p>
            <a:pPr eaLnBrk="1" hangingPunct="1"/>
            <a:r>
              <a:rPr lang="en-US" smtClean="0"/>
              <a:t>How do these properties interact?</a:t>
            </a:r>
          </a:p>
          <a:p>
            <a:pPr lvl="1" eaLnBrk="1" hangingPunct="1"/>
            <a:r>
              <a:rPr lang="en-US" smtClean="0"/>
              <a:t>Weak/strong &amp; static/dynamic are orthogonal</a:t>
            </a:r>
          </a:p>
          <a:p>
            <a:pPr lvl="1" eaLnBrk="1" hangingPunct="1"/>
            <a:r>
              <a:rPr lang="en-US" smtClean="0"/>
              <a:t>Some literature confuse strong &amp; static type</a:t>
            </a:r>
          </a:p>
          <a:p>
            <a:pPr eaLnBrk="1" hangingPunct="1"/>
            <a:r>
              <a:rPr lang="en-US" smtClean="0"/>
              <a:t>Strong / static types</a:t>
            </a:r>
          </a:p>
          <a:p>
            <a:pPr lvl="1" eaLnBrk="1" hangingPunct="1"/>
            <a:r>
              <a:rPr lang="en-US" smtClean="0"/>
              <a:t>More work for programmer</a:t>
            </a:r>
          </a:p>
          <a:p>
            <a:pPr lvl="1" eaLnBrk="1" hangingPunct="1"/>
            <a:r>
              <a:rPr lang="en-US" smtClean="0"/>
              <a:t>Catches more errors at compile time</a:t>
            </a:r>
          </a:p>
          <a:p>
            <a:pPr eaLnBrk="1" hangingPunct="1"/>
            <a:r>
              <a:rPr lang="en-US" smtClean="0"/>
              <a:t>Weak / dynamic types</a:t>
            </a:r>
          </a:p>
          <a:p>
            <a:pPr lvl="1" eaLnBrk="1" hangingPunct="1"/>
            <a:r>
              <a:rPr lang="en-US" smtClean="0"/>
              <a:t>Less work for programmer</a:t>
            </a:r>
          </a:p>
          <a:p>
            <a:pPr lvl="1" eaLnBrk="1" hangingPunct="1"/>
            <a:r>
              <a:rPr lang="en-US" smtClean="0"/>
              <a:t>More errors occur at run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17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1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3554" name="Slide Number Placeholder 4"/>
          <p:cNvSpPr>
            <a:spLocks noGrp="1"/>
          </p:cNvSpPr>
          <p:nvPr>
            <p:ph type="sldNum" sz="quarter" idx="11"/>
          </p:nvPr>
        </p:nvSpPr>
        <p:spPr>
          <a:noFill/>
        </p:spPr>
        <p:txBody>
          <a:bodyPr/>
          <a:lstStyle/>
          <a:p>
            <a:fld id="{8732399E-30DD-4F04-BD3E-ACDA9A2E6C76}" type="slidenum">
              <a:rPr lang="en-US" smtClean="0">
                <a:ea typeface="ＭＳ Ｐゴシック"/>
                <a:cs typeface="ＭＳ Ｐゴシック"/>
              </a:rPr>
              <a:pPr/>
              <a:t>8</a:t>
            </a:fld>
            <a:endParaRPr lang="en-US" smtClean="0">
              <a:ea typeface="ＭＳ Ｐゴシック"/>
              <a:cs typeface="ＭＳ Ｐゴシック"/>
            </a:endParaRPr>
          </a:p>
        </p:txBody>
      </p:sp>
      <p:sp>
        <p:nvSpPr>
          <p:cNvPr id="23555" name="Rectangle 2"/>
          <p:cNvSpPr>
            <a:spLocks noGrp="1" noChangeArrowheads="1"/>
          </p:cNvSpPr>
          <p:nvPr>
            <p:ph type="title"/>
          </p:nvPr>
        </p:nvSpPr>
        <p:spPr/>
        <p:txBody>
          <a:bodyPr/>
          <a:lstStyle/>
          <a:p>
            <a:pPr eaLnBrk="1" hangingPunct="1"/>
            <a:r>
              <a:rPr lang="en-US" smtClean="0"/>
              <a:t>Names and Binding</a:t>
            </a:r>
          </a:p>
        </p:txBody>
      </p:sp>
      <p:sp>
        <p:nvSpPr>
          <p:cNvPr id="43011" name="Rectangle 3"/>
          <p:cNvSpPr>
            <a:spLocks noGrp="1" noChangeArrowheads="1"/>
          </p:cNvSpPr>
          <p:nvPr>
            <p:ph type="body" idx="1"/>
          </p:nvPr>
        </p:nvSpPr>
        <p:spPr>
          <a:xfrm>
            <a:off x="76200" y="1524000"/>
            <a:ext cx="9067800" cy="4876800"/>
          </a:xfrm>
        </p:spPr>
        <p:txBody>
          <a:bodyPr/>
          <a:lstStyle/>
          <a:p>
            <a:pPr eaLnBrk="1" hangingPunct="1"/>
            <a:r>
              <a:rPr lang="en-US" sz="2400" smtClean="0"/>
              <a:t>Programs use </a:t>
            </a:r>
            <a:r>
              <a:rPr lang="en-US" sz="2400" i="1" smtClean="0"/>
              <a:t>names</a:t>
            </a:r>
            <a:r>
              <a:rPr lang="en-US" sz="2400" smtClean="0"/>
              <a:t> to refer to things</a:t>
            </a:r>
          </a:p>
          <a:p>
            <a:pPr lvl="1" eaLnBrk="1" hangingPunct="1"/>
            <a:r>
              <a:rPr lang="en-US" sz="2000" smtClean="0"/>
              <a:t>E.g., in </a:t>
            </a:r>
            <a:r>
              <a:rPr lang="en-US" sz="2000" smtClean="0">
                <a:solidFill>
                  <a:srgbClr val="0000FF"/>
                </a:solidFill>
              </a:rPr>
              <a:t>x = x + 1</a:t>
            </a:r>
            <a:r>
              <a:rPr lang="en-US" sz="2000" smtClean="0"/>
              <a:t>, </a:t>
            </a:r>
            <a:r>
              <a:rPr lang="en-US" sz="2000" smtClean="0">
                <a:solidFill>
                  <a:srgbClr val="0000FF"/>
                </a:solidFill>
              </a:rPr>
              <a:t>x</a:t>
            </a:r>
            <a:r>
              <a:rPr lang="en-US" sz="2000" smtClean="0"/>
              <a:t> refers to a variable</a:t>
            </a:r>
          </a:p>
          <a:p>
            <a:pPr lvl="1" eaLnBrk="1" hangingPunct="1"/>
            <a:endParaRPr lang="en-US" sz="2000" smtClean="0"/>
          </a:p>
          <a:p>
            <a:pPr eaLnBrk="1" hangingPunct="1"/>
            <a:r>
              <a:rPr lang="en-US" sz="2400" smtClean="0"/>
              <a:t>A </a:t>
            </a:r>
            <a:r>
              <a:rPr lang="en-US" sz="2400" i="1" smtClean="0"/>
              <a:t>binding</a:t>
            </a:r>
            <a:r>
              <a:rPr lang="en-US" sz="2400" smtClean="0"/>
              <a:t> is an association between a name and what it refers to</a:t>
            </a:r>
          </a:p>
          <a:p>
            <a:pPr lvl="1" eaLnBrk="1" hangingPunct="1"/>
            <a:r>
              <a:rPr lang="en-US" sz="2000" b="1" smtClean="0">
                <a:latin typeface="Courier New" pitchFamily="49" charset="0"/>
              </a:rPr>
              <a:t>int x;                 /* x is bound to a stack   	                         location containing an  	                         int */</a:t>
            </a:r>
          </a:p>
          <a:p>
            <a:pPr lvl="1" eaLnBrk="1" hangingPunct="1"/>
            <a:r>
              <a:rPr lang="en-US" sz="2000" b="1" smtClean="0">
                <a:latin typeface="Courier New" pitchFamily="49" charset="0"/>
              </a:rPr>
              <a:t>int f (int i) { ... }  /* f is bound to a function */</a:t>
            </a:r>
          </a:p>
          <a:p>
            <a:pPr lvl="1" eaLnBrk="1" hangingPunct="1"/>
            <a:r>
              <a:rPr lang="en-US" sz="2000" b="1" smtClean="0">
                <a:latin typeface="Courier New" pitchFamily="49" charset="0"/>
              </a:rPr>
              <a:t>class C { ... }        /* C is bound to a class */</a:t>
            </a:r>
          </a:p>
          <a:p>
            <a:pPr lvl="1" eaLnBrk="1" hangingPunct="1"/>
            <a:r>
              <a:rPr lang="en-US" sz="2000" b="1" smtClean="0">
                <a:latin typeface="Courier New" pitchFamily="49" charset="0"/>
              </a:rPr>
              <a:t>let x = e1 in e2       (* x is bound to e1 *)</a:t>
            </a:r>
          </a:p>
          <a:p>
            <a:pPr lvl="1" eaLnBrk="1" hangingPunct="1"/>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ea typeface="ＭＳ Ｐゴシック"/>
                <a:cs typeface="ＭＳ Ｐゴシック"/>
              </a:rPr>
              <a:t>CMSC 330</a:t>
            </a:r>
          </a:p>
        </p:txBody>
      </p:sp>
      <p:sp>
        <p:nvSpPr>
          <p:cNvPr id="25602" name="Slide Number Placeholder 4"/>
          <p:cNvSpPr>
            <a:spLocks noGrp="1"/>
          </p:cNvSpPr>
          <p:nvPr>
            <p:ph type="sldNum" sz="quarter" idx="11"/>
          </p:nvPr>
        </p:nvSpPr>
        <p:spPr>
          <a:noFill/>
        </p:spPr>
        <p:txBody>
          <a:bodyPr/>
          <a:lstStyle/>
          <a:p>
            <a:fld id="{1BF37641-D887-44F5-831C-B0B644C00126}" type="slidenum">
              <a:rPr lang="en-US" smtClean="0">
                <a:ea typeface="ＭＳ Ｐゴシック"/>
                <a:cs typeface="ＭＳ Ｐゴシック"/>
              </a:rPr>
              <a:pPr/>
              <a:t>9</a:t>
            </a:fld>
            <a:endParaRPr lang="en-US" smtClean="0">
              <a:ea typeface="ＭＳ Ｐゴシック"/>
              <a:cs typeface="ＭＳ Ｐゴシック"/>
            </a:endParaRPr>
          </a:p>
        </p:txBody>
      </p:sp>
      <p:sp>
        <p:nvSpPr>
          <p:cNvPr id="25603" name="Rectangle 2"/>
          <p:cNvSpPr>
            <a:spLocks noGrp="1" noChangeArrowheads="1"/>
          </p:cNvSpPr>
          <p:nvPr>
            <p:ph type="title"/>
          </p:nvPr>
        </p:nvSpPr>
        <p:spPr/>
        <p:txBody>
          <a:bodyPr/>
          <a:lstStyle/>
          <a:p>
            <a:pPr eaLnBrk="1" hangingPunct="1"/>
            <a:r>
              <a:rPr lang="en-US" smtClean="0"/>
              <a:t>Name Restrictions</a:t>
            </a:r>
          </a:p>
        </p:txBody>
      </p:sp>
      <p:sp>
        <p:nvSpPr>
          <p:cNvPr id="122883" name="Rectangle 3"/>
          <p:cNvSpPr>
            <a:spLocks noGrp="1" noChangeArrowheads="1"/>
          </p:cNvSpPr>
          <p:nvPr>
            <p:ph type="body" idx="1"/>
          </p:nvPr>
        </p:nvSpPr>
        <p:spPr/>
        <p:txBody>
          <a:bodyPr/>
          <a:lstStyle/>
          <a:p>
            <a:pPr eaLnBrk="1" hangingPunct="1"/>
            <a:r>
              <a:rPr lang="en-US" smtClean="0"/>
              <a:t>Languages often have various restrictions on names to make lexing and parsing easier</a:t>
            </a:r>
          </a:p>
          <a:p>
            <a:pPr lvl="1" eaLnBrk="1" hangingPunct="1"/>
            <a:r>
              <a:rPr lang="en-US" smtClean="0"/>
              <a:t>Names cannot be the same as keywords in the language</a:t>
            </a:r>
          </a:p>
          <a:p>
            <a:pPr lvl="1" eaLnBrk="1" hangingPunct="1"/>
            <a:r>
              <a:rPr lang="en-US" smtClean="0"/>
              <a:t>OCaml function names must be lowercase</a:t>
            </a:r>
          </a:p>
          <a:p>
            <a:pPr lvl="1" eaLnBrk="1" hangingPunct="1"/>
            <a:r>
              <a:rPr lang="en-US" smtClean="0"/>
              <a:t>OCaml type constructor and module names must be uppercase</a:t>
            </a:r>
          </a:p>
          <a:p>
            <a:pPr lvl="1" eaLnBrk="1" hangingPunct="1"/>
            <a:r>
              <a:rPr lang="en-US" smtClean="0"/>
              <a:t>Names cannot include special characters like </a:t>
            </a:r>
            <a:r>
              <a:rPr lang="en-US" smtClean="0">
                <a:solidFill>
                  <a:srgbClr val="0000FF"/>
                </a:solidFill>
              </a:rPr>
              <a:t>;</a:t>
            </a:r>
            <a:r>
              <a:rPr lang="en-US" smtClean="0"/>
              <a:t> </a:t>
            </a:r>
            <a:r>
              <a:rPr lang="en-US" smtClean="0">
                <a:solidFill>
                  <a:srgbClr val="0000FF"/>
                </a:solidFill>
              </a:rPr>
              <a:t>,</a:t>
            </a:r>
            <a:r>
              <a:rPr lang="en-US" smtClean="0"/>
              <a:t> </a:t>
            </a:r>
            <a:r>
              <a:rPr lang="en-US" smtClean="0">
                <a:solidFill>
                  <a:srgbClr val="0000FF"/>
                </a:solidFill>
              </a:rPr>
              <a:t>:</a:t>
            </a:r>
            <a:r>
              <a:rPr lang="en-US" smtClean="0"/>
              <a:t> etc</a:t>
            </a:r>
          </a:p>
          <a:p>
            <a:pPr lvl="2" eaLnBrk="1" hangingPunct="1"/>
            <a:r>
              <a:rPr lang="en-US" smtClean="0"/>
              <a:t>Usually names are upper- and lowercase letters, digits, and _ (where the first character can’t be a digit)</a:t>
            </a:r>
          </a:p>
          <a:p>
            <a:pPr lvl="2" eaLnBrk="1" hangingPunct="1"/>
            <a:r>
              <a:rPr lang="en-US" smtClean="0"/>
              <a:t>Some languages also allow more symbols like </a:t>
            </a:r>
            <a:r>
              <a:rPr lang="en-US" smtClean="0">
                <a:solidFill>
                  <a:srgbClr val="0000FF"/>
                </a:solidFill>
              </a:rPr>
              <a:t>!</a:t>
            </a:r>
            <a:r>
              <a:rPr lang="en-US" smtClean="0"/>
              <a:t> or </a:t>
            </a:r>
            <a:r>
              <a:rPr lang="en-US" smtClean="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9045</TotalTime>
  <Words>2501</Words>
  <Application>Microsoft Office PowerPoint</Application>
  <PresentationFormat>On-screen Show (4:3)</PresentationFormat>
  <Paragraphs>477</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 Presentation</vt:lpstr>
      <vt:lpstr>CMSC 330:  Organization of Programming Languages</vt:lpstr>
      <vt:lpstr>Static vs. Dynamic Types</vt:lpstr>
      <vt:lpstr>Static vs. Dynamic Types (cont.)</vt:lpstr>
      <vt:lpstr>Type Safety</vt:lpstr>
      <vt:lpstr>Weak vs. Strong Typing</vt:lpstr>
      <vt:lpstr>Weak vs. Strong Typing (cont.)</vt:lpstr>
      <vt:lpstr>Weak/Strong vs. Static/Dynamic Types</vt:lpstr>
      <vt:lpstr>Names and Binding</vt:lpstr>
      <vt:lpstr>Name Restrictions</vt:lpstr>
      <vt:lpstr>Names and Scopes</vt:lpstr>
      <vt:lpstr>Names and Scopes, con't.</vt:lpstr>
      <vt:lpstr>Example</vt:lpstr>
      <vt:lpstr>Ordering of Bindings</vt:lpstr>
      <vt:lpstr>Order of Bindings – OCaml</vt:lpstr>
      <vt:lpstr>Order of Bindings – C</vt:lpstr>
      <vt:lpstr>Order of Bindings – Java</vt:lpstr>
      <vt:lpstr>Shadowing Names</vt:lpstr>
      <vt:lpstr>Namespaces</vt:lpstr>
      <vt:lpstr>Mangled Names</vt:lpstr>
      <vt:lpstr>Static Scope Recall</vt:lpstr>
      <vt:lpstr>Free and Bound Variables</vt:lpstr>
      <vt:lpstr>Static Scoping and Nested Functions</vt:lpstr>
      <vt:lpstr>Nested Functions, con't.</vt:lpstr>
      <vt:lpstr>Example</vt:lpstr>
      <vt:lpstr>Example</vt:lpstr>
      <vt:lpstr>Downward Funargs</vt:lpstr>
      <vt:lpstr>Dynamic Scope</vt:lpstr>
      <vt:lpstr>Nested Dynamic Scopes</vt:lpstr>
      <vt:lpstr>Static vs. Dynamic Scope</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129</cp:revision>
  <dcterms:created xsi:type="dcterms:W3CDTF">2005-08-02T15:09:14Z</dcterms:created>
  <dcterms:modified xsi:type="dcterms:W3CDTF">2012-12-12T17:26:41Z</dcterms:modified>
</cp:coreProperties>
</file>