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5" autoAdjust="0"/>
    <p:restoredTop sz="76478" autoAdjust="0"/>
  </p:normalViewPr>
  <p:slideViewPr>
    <p:cSldViewPr>
      <p:cViewPr varScale="1">
        <p:scale>
          <a:sx n="79" d="100"/>
          <a:sy n="79" d="100"/>
        </p:scale>
        <p:origin x="-7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9" d="100"/>
          <a:sy n="59" d="100"/>
        </p:scale>
        <p:origin x="-1478"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lvl1pPr defTabSz="966788" eaLnBrk="0" hangingPunct="0">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lvl1pPr algn="r" defTabSz="966788" eaLnBrk="0" hangingPunct="0">
              <a:defRPr sz="1200"/>
            </a:lvl1pPr>
          </a:lstStyle>
          <a:p>
            <a:pPr>
              <a:defRPr/>
            </a:pPr>
            <a:fld id="{C0E3CCC7-4D7A-4C7A-A306-BBAB7C1A5763}" type="datetimeFigureOut">
              <a:rPr lang="en-US"/>
              <a:pPr>
                <a:defRPr/>
              </a:pPr>
              <a:t>11/26/2012</a:t>
            </a:fld>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34" tIns="48316" rIns="96634" bIns="48316" numCol="1" anchor="b" anchorCtr="0" compatLnSpc="1">
            <a:prstTxWarp prst="textNoShape">
              <a:avLst/>
            </a:prstTxWarp>
          </a:bodyPr>
          <a:lstStyle>
            <a:lvl1pPr defTabSz="966788" eaLnBrk="0" hangingPunct="0">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34" tIns="48316" rIns="96634" bIns="48316" numCol="1" anchor="b" anchorCtr="0" compatLnSpc="1">
            <a:prstTxWarp prst="textNoShape">
              <a:avLst/>
            </a:prstTxWarp>
          </a:bodyPr>
          <a:lstStyle>
            <a:lvl1pPr algn="r" defTabSz="966788" eaLnBrk="0" hangingPunct="0">
              <a:defRPr sz="1200">
                <a:ea typeface="ＭＳ Ｐゴシック" pitchFamily="34" charset="-128"/>
                <a:cs typeface="+mn-cs"/>
              </a:defRPr>
            </a:lvl1pPr>
          </a:lstStyle>
          <a:p>
            <a:pPr>
              <a:defRPr/>
            </a:pPr>
            <a:fld id="{DF8904C0-2DE1-422B-A3B9-367B08A84B6B}" type="slidenum">
              <a:rPr lang="en-US"/>
              <a:pPr>
                <a:defRPr/>
              </a:pPr>
              <a:t>‹#›</a:t>
            </a:fld>
            <a:endParaRPr lang="en-US"/>
          </a:p>
        </p:txBody>
      </p:sp>
    </p:spTree>
    <p:extLst>
      <p:ext uri="{BB962C8B-B14F-4D97-AF65-F5344CB8AC3E}">
        <p14:creationId xmlns:p14="http://schemas.microsoft.com/office/powerpoint/2010/main" val="2915811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lvl1pPr defTabSz="966788" eaLnBrk="0" hangingPunct="0">
              <a:defRPr sz="1200"/>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lvl1pPr algn="r" defTabSz="966788" eaLnBrk="0" hangingPunct="0">
              <a:defRPr sz="1200"/>
            </a:lvl1pPr>
          </a:lstStyle>
          <a:p>
            <a:pPr>
              <a:defRPr/>
            </a:pPr>
            <a:fld id="{ECBD2E7A-9EBD-4CF3-BFE5-D5BC7D348785}" type="datetimeFigureOut">
              <a:rPr lang="en-US"/>
              <a:pPr>
                <a:defRPr/>
              </a:pPr>
              <a:t>11/26/2012</a:t>
            </a:fld>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34" tIns="48316" rIns="96634" bIns="48316" numCol="1" anchor="b" anchorCtr="0" compatLnSpc="1">
            <a:prstTxWarp prst="textNoShape">
              <a:avLst/>
            </a:prstTxWarp>
          </a:bodyPr>
          <a:lstStyle>
            <a:lvl1pPr defTabSz="966788" eaLnBrk="0" hangingPunct="0">
              <a:defRPr sz="1200"/>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34" tIns="48316" rIns="96634" bIns="48316" numCol="1" anchor="b" anchorCtr="0" compatLnSpc="1">
            <a:prstTxWarp prst="textNoShape">
              <a:avLst/>
            </a:prstTxWarp>
          </a:bodyPr>
          <a:lstStyle>
            <a:lvl1pPr algn="r" defTabSz="966788" eaLnBrk="0" hangingPunct="0">
              <a:defRPr sz="1200">
                <a:ea typeface="ＭＳ Ｐゴシック" pitchFamily="34" charset="-128"/>
                <a:cs typeface="+mn-cs"/>
              </a:defRPr>
            </a:lvl1pPr>
          </a:lstStyle>
          <a:p>
            <a:pPr>
              <a:defRPr/>
            </a:pPr>
            <a:fld id="{2ED6F042-10EA-46D2-B2F8-23D418C26247}" type="slidenum">
              <a:rPr lang="en-US"/>
              <a:pPr>
                <a:defRPr/>
              </a:pPr>
              <a:t>‹#›</a:t>
            </a:fld>
            <a:endParaRPr lang="en-US"/>
          </a:p>
        </p:txBody>
      </p:sp>
    </p:spTree>
    <p:extLst>
      <p:ext uri="{BB962C8B-B14F-4D97-AF65-F5344CB8AC3E}">
        <p14:creationId xmlns:p14="http://schemas.microsoft.com/office/powerpoint/2010/main" val="3195003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228505EA-6277-4F6B-83FD-A2C1E660098A}" type="slidenum">
              <a:rPr lang="en-US"/>
              <a:pPr>
                <a:defRPr/>
              </a:pPr>
              <a:t>1</a:t>
            </a:fld>
            <a:endParaRPr lang="en-US"/>
          </a:p>
        </p:txBody>
      </p:sp>
      <p:sp>
        <p:nvSpPr>
          <p:cNvPr id="163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1D79038D-2958-4520-A21E-969AFC9A2393}" type="slidenum">
              <a:rPr lang="en-US" sz="1200"/>
              <a:pPr algn="r" defTabSz="966788" eaLnBrk="0" hangingPunct="0"/>
              <a:t>1</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6C33328-F9B8-4C95-89B5-E24EBC57D381}" type="slidenum">
              <a:rPr lang="en-US"/>
              <a:pPr>
                <a:defRPr/>
              </a:pPr>
              <a:t>10</a:t>
            </a:fld>
            <a:endParaRPr lang="en-US"/>
          </a:p>
        </p:txBody>
      </p:sp>
      <p:sp>
        <p:nvSpPr>
          <p:cNvPr id="8601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04686DA0-8361-4599-A0C9-B86CD40A0000}" type="slidenum">
              <a:rPr lang="en-US" sz="1200"/>
              <a:pPr algn="r" defTabSz="966788" eaLnBrk="0" hangingPunct="0"/>
              <a:t>10</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1D18BA2D-A437-4A2D-895D-EB02EC107096}" type="slidenum">
              <a:rPr lang="en-US"/>
              <a:pPr>
                <a:defRPr/>
              </a:pPr>
              <a:t>11</a:t>
            </a:fld>
            <a:endParaRPr lang="en-US"/>
          </a:p>
        </p:txBody>
      </p:sp>
      <p:sp>
        <p:nvSpPr>
          <p:cNvPr id="8806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B5A8737F-BB44-4C68-B0A1-D90AB69C54E9}" type="slidenum">
              <a:rPr lang="en-US" sz="1200"/>
              <a:pPr algn="r" defTabSz="966788" eaLnBrk="0" hangingPunct="0"/>
              <a:t>11</a:t>
            </a:fld>
            <a:endParaRPr 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4D2BA085-B2D7-4828-B086-39A853A957E0}" type="slidenum">
              <a:rPr lang="en-US"/>
              <a:pPr>
                <a:defRPr/>
              </a:pPr>
              <a:t>12</a:t>
            </a:fld>
            <a:endParaRPr lang="en-US"/>
          </a:p>
        </p:txBody>
      </p:sp>
      <p:sp>
        <p:nvSpPr>
          <p:cNvPr id="9011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D01464DB-3A1C-48C3-9C6D-833EB3C793AF}" type="slidenum">
              <a:rPr lang="en-US" sz="1200"/>
              <a:pPr algn="r" defTabSz="966788" eaLnBrk="0" hangingPunct="0"/>
              <a:t>12</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ea typeface="ＭＳ Ｐゴシック"/>
              </a:rPr>
              <a:t>Point out where the aliasing occurs, in this case between two formal parameters.  x and y both refer to the same array a in memory.</a:t>
            </a:r>
          </a:p>
          <a:p>
            <a:pPr eaLnBrk="1" hangingPunct="1"/>
            <a:endParaRPr lang="en-US" smtClean="0">
              <a:ea typeface="ＭＳ Ｐゴシック"/>
            </a:endParaRPr>
          </a:p>
          <a:p>
            <a:pPr eaLnBrk="1" hangingPunct="1"/>
            <a:r>
              <a:rPr lang="en-US" smtClean="0">
                <a:ea typeface="ＭＳ Ｐゴシック"/>
              </a:rPr>
              <a:t>The first case here would work fine as described:</a:t>
            </a:r>
          </a:p>
          <a:p>
            <a:pPr eaLnBrk="1" hangingPunct="1"/>
            <a:endParaRPr lang="en-US" smtClean="0">
              <a:ea typeface="ＭＳ Ｐゴシック"/>
            </a:endParaRPr>
          </a:p>
          <a:p>
            <a:pPr eaLnBrk="1" hangingPunct="1"/>
            <a:r>
              <a:rPr lang="en-US" smtClean="0">
                <a:ea typeface="ＭＳ Ｐゴシック"/>
              </a:rPr>
              <a:t>int b[]= {1, 2, 3, 4, 5};</a:t>
            </a:r>
          </a:p>
          <a:p>
            <a:pPr eaLnBrk="1" hangingPunct="1"/>
            <a:r>
              <a:rPr lang="en-US" smtClean="0">
                <a:ea typeface="ＭＳ Ｐゴシック"/>
              </a:rPr>
              <a:t>f(a, b, 5);</a:t>
            </a:r>
          </a:p>
          <a:p>
            <a:pPr eaLnBrk="1" hangingPunct="1"/>
            <a:r>
              <a:rPr lang="en-US" smtClean="0">
                <a:ea typeface="ＭＳ Ｐゴシック"/>
              </a:rPr>
              <a:t>f(a, a, 5);</a:t>
            </a:r>
          </a:p>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3835CC12-F60E-4505-88AD-08641AE399FF}" type="slidenum">
              <a:rPr lang="en-US"/>
              <a:pPr>
                <a:defRPr/>
              </a:pPr>
              <a:t>13</a:t>
            </a:fld>
            <a:endParaRPr lang="en-US"/>
          </a:p>
        </p:txBody>
      </p:sp>
      <p:sp>
        <p:nvSpPr>
          <p:cNvPr id="9216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2E083E93-88A6-47D3-B50A-5ED836785B0F}" type="slidenum">
              <a:rPr lang="en-US" sz="1200"/>
              <a:pPr algn="r" defTabSz="966788" eaLnBrk="0" hangingPunct="0"/>
              <a:t>13</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22FDABD2-49CD-4D00-9A79-F1F14681879A}" type="slidenum">
              <a:rPr lang="en-US"/>
              <a:pPr>
                <a:defRPr/>
              </a:pPr>
              <a:t>14</a:t>
            </a:fld>
            <a:endParaRPr lang="en-US"/>
          </a:p>
        </p:txBody>
      </p:sp>
      <p:sp>
        <p:nvSpPr>
          <p:cNvPr id="942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DC307B1A-B861-47E1-98FB-6C926359FD19}" type="slidenum">
              <a:rPr lang="en-US" sz="1200"/>
              <a:pPr algn="r" defTabSz="966788" eaLnBrk="0" hangingPunct="0"/>
              <a:t>14</a:t>
            </a:fld>
            <a:endParaRPr 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63444095-53D7-4F36-891F-69EBC6638110}" type="slidenum">
              <a:rPr lang="en-US"/>
              <a:pPr>
                <a:defRPr/>
              </a:pPr>
              <a:t>15</a:t>
            </a:fld>
            <a:endParaRPr lang="en-US"/>
          </a:p>
        </p:txBody>
      </p:sp>
      <p:sp>
        <p:nvSpPr>
          <p:cNvPr id="9625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4313E492-68D6-41A4-8287-03ADD91F02CA}" type="slidenum">
              <a:rPr lang="en-US" sz="1200"/>
              <a:pPr algn="r" defTabSz="966788" eaLnBrk="0" hangingPunct="0"/>
              <a:t>15</a:t>
            </a:fld>
            <a:endParaRPr 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BD3A5CDE-D35D-4F80-AED1-5FBD7A57E6A3}" type="slidenum">
              <a:rPr lang="en-US"/>
              <a:pPr>
                <a:defRPr/>
              </a:pPr>
              <a:t>16</a:t>
            </a:fld>
            <a:endParaRPr lang="en-US"/>
          </a:p>
        </p:txBody>
      </p:sp>
      <p:sp>
        <p:nvSpPr>
          <p:cNvPr id="9830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5DC6E177-9024-451A-8F31-367A1A556C22}" type="slidenum">
              <a:rPr lang="en-US" sz="1200"/>
              <a:pPr algn="r" defTabSz="966788" eaLnBrk="0" hangingPunct="0"/>
              <a:t>16</a:t>
            </a:fld>
            <a:endParaRPr 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7E3CAA68-D4B9-433D-A45F-72D70309AD0D}" type="slidenum">
              <a:rPr lang="en-US"/>
              <a:pPr>
                <a:defRPr/>
              </a:pPr>
              <a:t>17</a:t>
            </a:fld>
            <a:endParaRPr lang="en-US"/>
          </a:p>
        </p:txBody>
      </p:sp>
      <p:sp>
        <p:nvSpPr>
          <p:cNvPr id="10035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FF3FEA91-AC6E-49BE-B54E-C36963682D95}" type="slidenum">
              <a:rPr lang="en-US" sz="1200"/>
              <a:pPr algn="r" defTabSz="966788" eaLnBrk="0" hangingPunct="0"/>
              <a:t>17</a:t>
            </a:fld>
            <a:endParaRPr 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smtClean="0">
                <a:ea typeface="ＭＳ Ｐゴシック"/>
              </a:rPr>
              <a:t>After defining cond as above, you could do something like "cond (a &gt; b) c d".  (Add this to slide above next time?)</a:t>
            </a:r>
          </a:p>
          <a:p>
            <a:pPr eaLnBrk="1" hangingPunct="1"/>
            <a:endParaRPr lang="en-US" smtClean="0">
              <a:ea typeface="ＭＳ Ｐゴシック"/>
            </a:endParaRPr>
          </a:p>
          <a:p>
            <a:pPr eaLnBrk="1" hangingPunct="1"/>
            <a:r>
              <a:rPr lang="en-US" smtClean="0">
                <a:ea typeface="ＭＳ Ｐゴシック"/>
              </a:rPr>
              <a:t>Call-by-name is also called normal-order evaluation.  Call-by-value is also called applicative-order evaluation.  These apply not only to parameters, but to general expression evaluation strategies.</a:t>
            </a:r>
          </a:p>
          <a:p>
            <a:pPr eaLnBrk="1" hangingPunct="1"/>
            <a:endParaRPr lang="en-US" smtClean="0">
              <a:ea typeface="ＭＳ Ｐゴシック"/>
            </a:endParaRPr>
          </a:p>
          <a:p>
            <a:pPr eaLnBrk="1" hangingPunct="1"/>
            <a:r>
              <a:rPr lang="en-US" smtClean="0">
                <a:ea typeface="ＭＳ Ｐゴシック"/>
              </a:rPr>
              <a:t>Why does call-by-name allow building control structures with functions?  Because we don’t execute the parts of the control structure which aren’t used (here we only execute or evaluate the true or false branch, not both of them).</a:t>
            </a:r>
          </a:p>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62B5A3F5-F65B-4E30-9A9E-E0C163C37502}" type="slidenum">
              <a:rPr lang="en-US"/>
              <a:pPr>
                <a:defRPr/>
              </a:pPr>
              <a:t>18</a:t>
            </a:fld>
            <a:endParaRPr lang="en-US"/>
          </a:p>
        </p:txBody>
      </p:sp>
      <p:sp>
        <p:nvSpPr>
          <p:cNvPr id="10240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0C3E26CA-7395-43A1-98E4-67225DDE56DE}" type="slidenum">
              <a:rPr lang="en-US" sz="1200"/>
              <a:pPr algn="r" defTabSz="966788" eaLnBrk="0" hangingPunct="0"/>
              <a:t>18</a:t>
            </a:fld>
            <a:endParaRPr 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4EE178B0-96A8-49FB-AA51-2203B17C12B4}" type="slidenum">
              <a:rPr lang="en-US"/>
              <a:pPr>
                <a:defRPr/>
              </a:pPr>
              <a:t>19</a:t>
            </a:fld>
            <a:endParaRPr lang="en-US"/>
          </a:p>
        </p:txBody>
      </p:sp>
      <p:sp>
        <p:nvSpPr>
          <p:cNvPr id="11059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1F0FCEE1-54D9-4AD5-8147-4A02EAB5373E}" type="slidenum">
              <a:rPr lang="en-US" sz="1200"/>
              <a:pPr algn="r" defTabSz="966788" eaLnBrk="0" hangingPunct="0"/>
              <a:t>19</a:t>
            </a:fld>
            <a:endParaRPr 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smtClean="0">
                <a:ea typeface="ＭＳ Ｐゴシック"/>
              </a:rPr>
              <a:t>Call-by-value-result was introduced as a way to have a two-way transfer of information but avoid the aliasing issues of call-by-reference, since the formal parameter and the actual parameter never refer to the same memory location at the same time.  But it introduces some other, different confusions and has some other aliasing issues of its own, not discussed here.</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3794A270-F880-42D9-9EFB-68AAA3549F99}" type="slidenum">
              <a:rPr lang="en-US"/>
              <a:pPr>
                <a:defRPr/>
              </a:pPr>
              <a:t>2</a:t>
            </a:fld>
            <a:endParaRPr lang="en-US"/>
          </a:p>
        </p:txBody>
      </p:sp>
      <p:sp>
        <p:nvSpPr>
          <p:cNvPr id="6963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CB7E1587-DB94-4A75-AB5F-3570AA82B0A4}" type="slidenum">
              <a:rPr lang="en-US" sz="1200"/>
              <a:pPr algn="r" defTabSz="966788" eaLnBrk="0" hangingPunct="0"/>
              <a:t>2</a:t>
            </a:fld>
            <a:endParaRPr 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ea typeface="ＭＳ Ｐゴシック"/>
              </a:rPr>
              <a:t>Ask students what the options are.</a:t>
            </a:r>
          </a:p>
          <a:p>
            <a:pPr eaLnBrk="1" hangingPunct="1"/>
            <a:endParaRPr lang="en-US" smtClean="0">
              <a:ea typeface="ＭＳ Ｐゴシック"/>
            </a:endParaRPr>
          </a:p>
          <a:p>
            <a:pPr eaLnBrk="1" hangingPunct="1"/>
            <a:r>
              <a:rPr lang="en-US" smtClean="0">
                <a:ea typeface="ＭＳ Ｐゴシック"/>
              </a:rPr>
              <a:t>The options are:</a:t>
            </a:r>
          </a:p>
          <a:p>
            <a:pPr eaLnBrk="1" hangingPunct="1"/>
            <a:r>
              <a:rPr lang="en-US" smtClean="0">
                <a:ea typeface="ＭＳ Ｐゴシック"/>
              </a:rPr>
              <a:t>  1. Call set_r before add, r gets 3 and we return 1, we add 1 and 2 and 3, to get 6.</a:t>
            </a:r>
          </a:p>
          <a:p>
            <a:pPr eaLnBrk="1" hangingPunct="1"/>
            <a:r>
              <a:rPr lang="en-US" smtClean="0">
                <a:ea typeface="ＭＳ Ｐゴシック"/>
              </a:rPr>
              <a:t>  2. Call add first, without executing set_r, add adds 0 (the value of r), then calls set_r which stores 3 in r and returns 1, and 2, to get 3.</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65ECFA97-C181-4996-8D2C-BF98B2F3C306}" type="slidenum">
              <a:rPr lang="en-US"/>
              <a:pPr>
                <a:defRPr/>
              </a:pPr>
              <a:t>20</a:t>
            </a:fld>
            <a:endParaRPr lang="en-US"/>
          </a:p>
        </p:txBody>
      </p:sp>
      <p:sp>
        <p:nvSpPr>
          <p:cNvPr id="11264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DE0E191B-9B09-44F2-8A3C-9D66ADCF3137}" type="slidenum">
              <a:rPr lang="en-US" sz="1200"/>
              <a:pPr algn="r" defTabSz="966788" eaLnBrk="0" hangingPunct="0"/>
              <a:t>20</a:t>
            </a:fld>
            <a:endParaRPr 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smtClean="0">
                <a:ea typeface="ＭＳ Ｐゴシック"/>
              </a:rPr>
              <a:t>The thunk returns the value of the acutal parameter (?)  (at least, in languages without side effects...).</a:t>
            </a:r>
          </a:p>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92F714B1-11B6-4326-B54D-61178532536C}" type="slidenum">
              <a:rPr lang="en-US"/>
              <a:pPr>
                <a:defRPr/>
              </a:pPr>
              <a:t>21</a:t>
            </a:fld>
            <a:endParaRPr lang="en-US"/>
          </a:p>
        </p:txBody>
      </p:sp>
      <p:sp>
        <p:nvSpPr>
          <p:cNvPr id="11469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E3083A62-4F27-4EEB-88E7-C2F9B84E6A9B}" type="slidenum">
              <a:rPr lang="en-US" sz="1200"/>
              <a:pPr algn="r" defTabSz="966788" eaLnBrk="0" hangingPunct="0"/>
              <a:t>21</a:t>
            </a:fld>
            <a:endParaRPr 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E5990312-84F2-4C7D-A292-8D2E2E2341EA}" type="slidenum">
              <a:rPr lang="en-US"/>
              <a:pPr>
                <a:defRPr/>
              </a:pPr>
              <a:t>22</a:t>
            </a:fld>
            <a:endParaRPr lang="en-US"/>
          </a:p>
        </p:txBody>
      </p:sp>
      <p:sp>
        <p:nvSpPr>
          <p:cNvPr id="11673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55C810C6-1FFA-4282-BC58-F156F69A02BB}" type="slidenum">
              <a:rPr lang="en-US" sz="1200"/>
              <a:pPr algn="r" defTabSz="966788" eaLnBrk="0" hangingPunct="0"/>
              <a:t>22</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smtClean="0">
                <a:ea typeface="ＭＳ Ｐゴシック"/>
              </a:rPr>
              <a:t>Call-by-need is a safe optimization in Haskell, since it’s a purely functional language and we know that the parameter will have the same value every time it’s evaluated.</a:t>
            </a:r>
          </a:p>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15F0CCA3-DDF2-459F-827F-17DFC20B2187}" type="slidenum">
              <a:rPr lang="en-US"/>
              <a:pPr>
                <a:defRPr/>
              </a:pPr>
              <a:t>23</a:t>
            </a:fld>
            <a:endParaRPr lang="en-US"/>
          </a:p>
        </p:txBody>
      </p:sp>
      <p:sp>
        <p:nvSpPr>
          <p:cNvPr id="1187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B4725CC4-DEA4-431E-9949-4824AC7BADF1}" type="slidenum">
              <a:rPr lang="en-US" sz="1200"/>
              <a:pPr algn="r" defTabSz="966788" eaLnBrk="0" hangingPunct="0"/>
              <a:t>23</a:t>
            </a:fld>
            <a:endParaRPr 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2DC977BB-0526-4820-BE50-1E4D0E61A404}" type="slidenum">
              <a:rPr lang="en-US"/>
              <a:pPr>
                <a:defRPr/>
              </a:pPr>
              <a:t>24</a:t>
            </a:fld>
            <a:endParaRPr lang="en-US"/>
          </a:p>
        </p:txBody>
      </p:sp>
      <p:sp>
        <p:nvSpPr>
          <p:cNvPr id="12083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CD10CDB9-FF49-4C32-947F-348E338603E8}" type="slidenum">
              <a:rPr lang="en-US" sz="1200"/>
              <a:pPr algn="r" defTabSz="966788" eaLnBrk="0" hangingPunct="0"/>
              <a:t>24</a:t>
            </a:fld>
            <a:endParaRPr 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smtClean="0">
                <a:ea typeface="ＭＳ Ｐゴシック"/>
              </a:rPr>
              <a:t>Recursion in OCaml is OK to do; it's often not as expensive as regular function calls we just talked about.</a:t>
            </a:r>
          </a:p>
          <a:p>
            <a:pPr eaLnBrk="1" hangingPunct="1"/>
            <a:endParaRPr lang="en-US" smtClean="0">
              <a:ea typeface="ＭＳ Ｐゴシック"/>
            </a:endParaRPr>
          </a:p>
          <a:p>
            <a:pPr eaLnBrk="1" hangingPunct="1"/>
            <a:r>
              <a:rPr lang="en-US" smtClean="0">
                <a:ea typeface="ＭＳ Ｐゴシック"/>
              </a:rPr>
              <a:t>They actually have some case studies of timing stats in which OCaml runs comparably, if not faster, than C.</a:t>
            </a:r>
          </a:p>
          <a:p>
            <a:pPr eaLnBrk="1" hangingPunct="1"/>
            <a:endParaRPr lang="en-US" smtClean="0">
              <a:ea typeface="ＭＳ Ｐゴシック"/>
            </a:endParaRPr>
          </a:p>
          <a:p>
            <a:pPr eaLnBrk="1" hangingPunct="1"/>
            <a:r>
              <a:rPr lang="en-US" smtClean="0">
                <a:ea typeface="ＭＳ Ｐゴシック"/>
              </a:rPr>
              <a:t>a is an accumulator in length.</a:t>
            </a:r>
          </a:p>
          <a:p>
            <a:pPr eaLnBrk="1" hangingPunct="1"/>
            <a:endParaRPr lang="en-US" smtClean="0">
              <a:ea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F790A79E-DC73-47B6-83C5-E4774070DAFA}" type="slidenum">
              <a:rPr lang="en-US"/>
              <a:pPr>
                <a:defRPr/>
              </a:pPr>
              <a:t>25</a:t>
            </a:fld>
            <a:endParaRPr lang="en-US"/>
          </a:p>
        </p:txBody>
      </p:sp>
      <p:sp>
        <p:nvSpPr>
          <p:cNvPr id="12288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3BA0573B-A5DC-4712-BD14-03DFB2A6FA8A}" type="slidenum">
              <a:rPr lang="en-US" sz="1200"/>
              <a:pPr algn="r" defTabSz="966788" eaLnBrk="0" hangingPunct="0"/>
              <a:t>25</a:t>
            </a:fld>
            <a:endParaRPr 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7EB28AC0-ACD2-4CE8-8248-90F9AD2CAD32}" type="slidenum">
              <a:rPr lang="en-US"/>
              <a:pPr>
                <a:defRPr/>
              </a:pPr>
              <a:t>26</a:t>
            </a:fld>
            <a:endParaRPr lang="en-US"/>
          </a:p>
        </p:txBody>
      </p:sp>
      <p:sp>
        <p:nvSpPr>
          <p:cNvPr id="12493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CA2C0DEF-1CDC-4E56-A0A0-F484C89C4629}" type="slidenum">
              <a:rPr lang="en-US" sz="1200"/>
              <a:pPr algn="r" defTabSz="966788" eaLnBrk="0" hangingPunct="0"/>
              <a:t>26</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smtClean="0">
                <a:ea typeface="ＭＳ Ｐゴシック"/>
              </a:rPr>
              <a:t>Here we’re just showing the local variables in stack frames.</a:t>
            </a:r>
          </a:p>
          <a:p>
            <a:pPr eaLnBrk="1" hangingPunct="1"/>
            <a:endParaRPr lang="en-US" smtClean="0">
              <a:ea typeface="ＭＳ Ｐゴシック"/>
            </a:endParaRPr>
          </a:p>
          <a:p>
            <a:pPr eaLnBrk="1" hangingPunct="1"/>
            <a:r>
              <a:rPr lang="en-US" smtClean="0">
                <a:ea typeface="ＭＳ Ｐゴシック"/>
              </a:rPr>
              <a:t>OCaml uses the same calling conventions.</a:t>
            </a:r>
          </a:p>
          <a:p>
            <a:pPr eaLnBrk="1" hangingPunct="1"/>
            <a:endParaRPr lang="en-US" smtClean="0">
              <a:ea typeface="ＭＳ Ｐゴシック"/>
            </a:endParaRPr>
          </a:p>
          <a:p>
            <a:pPr eaLnBrk="1" hangingPunct="1"/>
            <a:r>
              <a:rPr lang="en-US" smtClean="0">
                <a:ea typeface="ＭＳ Ｐゴシック"/>
              </a:rPr>
              <a:t>This isn't a tail call, because the last thing done is the addition.</a:t>
            </a:r>
          </a:p>
          <a:p>
            <a:pPr eaLnBrk="1" hangingPunct="1"/>
            <a:endParaRPr lang="en-US" smtClean="0">
              <a:ea typeface="ＭＳ Ｐゴシック"/>
            </a:endParaRPr>
          </a:p>
          <a:p>
            <a:pPr eaLnBrk="1" hangingPunct="1"/>
            <a:r>
              <a:rPr lang="en-US" smtClean="0">
                <a:ea typeface="ＭＳ Ｐゴシック"/>
              </a:rPr>
              <a:t>The first stack entry is actually a pointer to a list in the heap.</a:t>
            </a:r>
          </a:p>
          <a:p>
            <a:pPr eaLnBrk="1" hangingPunct="1"/>
            <a:endParaRPr lang="en-US" smtClean="0">
              <a:ea typeface="ＭＳ Ｐゴシック"/>
            </a:endParaRPr>
          </a:p>
          <a:p>
            <a:pPr eaLnBrk="1" hangingPunct="1"/>
            <a:r>
              <a:rPr lang="en-US" smtClean="0">
                <a:ea typeface="ＭＳ Ｐゴシック"/>
              </a:rPr>
              <a:t>We can reuse the stack frame because with tail recursion, the function won't do anything after the recursive call completes, other than return (it won't modify any of its data), so who cares if its local variables get trashed during the recursive call?</a:t>
            </a:r>
          </a:p>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F1E33044-4E77-411C-8035-351ABD410DE0}" type="slidenum">
              <a:rPr lang="en-US"/>
              <a:pPr>
                <a:defRPr/>
              </a:pPr>
              <a:t>27</a:t>
            </a:fld>
            <a:endParaRPr lang="en-US"/>
          </a:p>
        </p:txBody>
      </p:sp>
      <p:sp>
        <p:nvSpPr>
          <p:cNvPr id="12697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EE5CF112-CCA3-43FC-A8DA-24A0DCB162C6}" type="slidenum">
              <a:rPr lang="en-US" sz="1200"/>
              <a:pPr algn="r" defTabSz="966788" eaLnBrk="0" hangingPunct="0"/>
              <a:t>27</a:t>
            </a:fld>
            <a:endParaRPr 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smtClean="0">
                <a:ea typeface="ＭＳ Ｐゴシック"/>
              </a:rPr>
              <a:t>Now this version is tail recursive.</a:t>
            </a:r>
          </a:p>
          <a:p>
            <a:pPr eaLnBrk="1" hangingPunct="1"/>
            <a:endParaRPr lang="en-US" smtClean="0">
              <a:ea typeface="ＭＳ Ｐゴシック"/>
            </a:endParaRPr>
          </a:p>
          <a:p>
            <a:pPr eaLnBrk="1" hangingPunct="1"/>
            <a:r>
              <a:rPr lang="en-US" smtClean="0">
                <a:ea typeface="ＭＳ Ｐゴシック"/>
              </a:rPr>
              <a:t>We won't use a and l after the call.</a:t>
            </a:r>
          </a:p>
          <a:p>
            <a:pPr eaLnBrk="1" hangingPunct="1"/>
            <a:endParaRPr lang="en-US" smtClean="0">
              <a:ea typeface="ＭＳ Ｐゴシック"/>
            </a:endParaRPr>
          </a:p>
          <a:p>
            <a:pPr eaLnBrk="1" hangingPunct="1"/>
            <a:r>
              <a:rPr lang="en-US" smtClean="0">
                <a:ea typeface="ＭＳ Ｐゴシック"/>
              </a:rPr>
              <a:t>a itself gets incremented to 2.</a:t>
            </a:r>
          </a:p>
          <a:p>
            <a:pPr eaLnBrk="1" hangingPunct="1"/>
            <a:endParaRPr lang="en-US" smtClean="0">
              <a:ea typeface="ＭＳ Ｐゴシック"/>
            </a:endParaRPr>
          </a:p>
          <a:p>
            <a:pPr eaLnBrk="1" hangingPunct="1"/>
            <a:r>
              <a:rPr lang="en-US" smtClean="0">
                <a:ea typeface="ＭＳ Ｐゴシック"/>
              </a:rPr>
              <a:t>So if the compiler uses this optimization, and we write tail-recursive functions, recursion is just as efficient as a while loop.</a:t>
            </a:r>
          </a:p>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A1776004-D420-4A0A-9B9C-61B8C628A3DB}" type="slidenum">
              <a:rPr lang="en-US">
                <a:solidFill>
                  <a:prstClr val="black"/>
                </a:solidFill>
              </a:rPr>
              <a:pPr>
                <a:defRPr/>
              </a:pPr>
              <a:t>28</a:t>
            </a:fld>
            <a:endParaRPr lang="en-US">
              <a:solidFill>
                <a:prstClr val="black"/>
              </a:solidFill>
            </a:endParaRPr>
          </a:p>
        </p:txBody>
      </p:sp>
      <p:sp>
        <p:nvSpPr>
          <p:cNvPr id="10445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C4D03DDB-DE9D-411A-B944-E8E23E4D8289}" type="slidenum">
              <a:rPr lang="en-US" sz="1200">
                <a:solidFill>
                  <a:prstClr val="black"/>
                </a:solidFill>
              </a:rPr>
              <a:pPr algn="r" defTabSz="966788" eaLnBrk="0" hangingPunct="0"/>
              <a:t>28</a:t>
            </a:fld>
            <a:endParaRPr lang="en-US" sz="1200">
              <a:solidFill>
                <a:prstClr val="black"/>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436E208C-C6BA-4146-B98C-5289AEE51C26}" type="slidenum">
              <a:rPr lang="en-US">
                <a:solidFill>
                  <a:prstClr val="black"/>
                </a:solidFill>
              </a:rPr>
              <a:pPr>
                <a:defRPr/>
              </a:pPr>
              <a:t>29</a:t>
            </a:fld>
            <a:endParaRPr lang="en-US">
              <a:solidFill>
                <a:prstClr val="black"/>
              </a:solidFill>
            </a:endParaRPr>
          </a:p>
        </p:txBody>
      </p:sp>
      <p:sp>
        <p:nvSpPr>
          <p:cNvPr id="10649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CE9856AD-79DF-47D6-89AC-7315A868A167}" type="slidenum">
              <a:rPr lang="en-US" sz="1200">
                <a:solidFill>
                  <a:prstClr val="black"/>
                </a:solidFill>
              </a:rPr>
              <a:pPr algn="r" defTabSz="966788" eaLnBrk="0" hangingPunct="0"/>
              <a:t>29</a:t>
            </a:fld>
            <a:endParaRPr lang="en-US" sz="1200">
              <a:solidFill>
                <a:prstClr val="black"/>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dirty="0" smtClean="0">
                <a:ea typeface="ＭＳ Ｐゴシック"/>
              </a:rPr>
              <a:t>When f is changed </a:t>
            </a:r>
            <a:r>
              <a:rPr lang="en-US" dirty="0" err="1" smtClean="0">
                <a:ea typeface="ＭＳ Ｐゴシック"/>
              </a:rPr>
              <a:t>i</a:t>
            </a:r>
            <a:r>
              <a:rPr lang="en-US" dirty="0" smtClean="0">
                <a:ea typeface="ＭＳ Ｐゴシック"/>
              </a:rPr>
              <a:t> has been altered, but the original a[</a:t>
            </a:r>
            <a:r>
              <a:rPr lang="en-US" dirty="0" err="1" smtClean="0">
                <a:ea typeface="ＭＳ Ｐゴシック"/>
              </a:rPr>
              <a:t>i</a:t>
            </a:r>
            <a:r>
              <a:rPr lang="en-US" dirty="0" smtClean="0">
                <a:ea typeface="ＭＳ Ｐゴシック"/>
              </a:rPr>
              <a:t>] is the one modified, since a[1] was bound to f at the call.</a:t>
            </a:r>
          </a:p>
          <a:p>
            <a:pPr eaLnBrk="1" hangingPunct="1"/>
            <a:endParaRPr lang="en-US" dirty="0"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ED5B8C58-CFD5-41F8-A872-5B58BE2391E5}" type="slidenum">
              <a:rPr lang="en-US"/>
              <a:pPr>
                <a:defRPr/>
              </a:pPr>
              <a:t>3</a:t>
            </a:fld>
            <a:endParaRPr lang="en-US"/>
          </a:p>
        </p:txBody>
      </p:sp>
      <p:sp>
        <p:nvSpPr>
          <p:cNvPr id="7168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40BD79B4-C6EE-4B97-8FB5-9FD1E8C6AFE0}" type="slidenum">
              <a:rPr lang="en-US" sz="1200"/>
              <a:pPr algn="r" defTabSz="966788" eaLnBrk="0" hangingPunct="0"/>
              <a:t>3</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ea typeface="ＭＳ Ｐゴシック"/>
              </a:rPr>
              <a:t>Recall what the terms “actual parameters” and “formal parameters”, defined in the early Ruby lectures, meant: an actual parameter is a value used in a function call, while a formal parameter is a name used in a function definition.</a:t>
            </a:r>
          </a:p>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E4098AF9-2515-4CD5-B74E-1A6CF867A232}" type="slidenum">
              <a:rPr lang="en-US">
                <a:solidFill>
                  <a:prstClr val="black"/>
                </a:solidFill>
              </a:rPr>
              <a:pPr>
                <a:defRPr/>
              </a:pPr>
              <a:t>30</a:t>
            </a:fld>
            <a:endParaRPr lang="en-US">
              <a:solidFill>
                <a:prstClr val="black"/>
              </a:solidFill>
            </a:endParaRPr>
          </a:p>
        </p:txBody>
      </p:sp>
      <p:sp>
        <p:nvSpPr>
          <p:cNvPr id="10854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F5903111-73F6-43D5-98C8-EBA520A9FD8C}" type="slidenum">
              <a:rPr lang="en-US" sz="1200">
                <a:solidFill>
                  <a:prstClr val="black"/>
                </a:solidFill>
              </a:rPr>
              <a:pPr algn="r" defTabSz="966788" eaLnBrk="0" hangingPunct="0"/>
              <a:t>30</a:t>
            </a:fld>
            <a:endParaRPr lang="en-US" sz="1200">
              <a:solidFill>
                <a:prstClr val="black"/>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dirty="0" smtClean="0">
                <a:ea typeface="ＭＳ Ｐゴシック"/>
              </a:rPr>
              <a:t>Explain the </a:t>
            </a:r>
            <a:r>
              <a:rPr lang="en-US" dirty="0" err="1" smtClean="0">
                <a:ea typeface="ＭＳ Ｐゴシック"/>
              </a:rPr>
              <a:t>Algol</a:t>
            </a:r>
            <a:r>
              <a:rPr lang="en-US" dirty="0" smtClean="0">
                <a:ea typeface="ＭＳ Ｐゴシック"/>
              </a:rPr>
              <a:t> 60 copy rule describing the semantics (not implementation) of call-by-name.</a:t>
            </a:r>
          </a:p>
          <a:p>
            <a:pPr eaLnBrk="1" hangingPunct="1"/>
            <a:endParaRPr lang="en-US" dirty="0" smtClean="0">
              <a:ea typeface="ＭＳ Ｐゴシック"/>
            </a:endParaRPr>
          </a:p>
          <a:p>
            <a:pPr eaLnBrk="1" hangingPunct="1"/>
            <a:r>
              <a:rPr lang="en-US" dirty="0" smtClean="0">
                <a:ea typeface="ＭＳ Ｐゴシック"/>
              </a:rPr>
              <a:t>Due to point–of–use evaluation f is bound to the "current" a[</a:t>
            </a:r>
            <a:r>
              <a:rPr lang="en-US" dirty="0" err="1" smtClean="0">
                <a:ea typeface="ＭＳ Ｐゴシック"/>
              </a:rPr>
              <a:t>i</a:t>
            </a:r>
            <a:r>
              <a:rPr lang="en-US" dirty="0" smtClean="0">
                <a:ea typeface="ＭＳ Ｐゴシック"/>
              </a:rPr>
              <a:t>], so a[2] is changed. This is how call–by–name and call–by–reference differ for this example.</a:t>
            </a:r>
          </a:p>
          <a:p>
            <a:pPr eaLnBrk="1" hangingPunct="1"/>
            <a:endParaRPr lang="en-US" dirty="0"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C4CF5BA1-0F90-43FF-B23B-EC95554BB3AA}" type="slidenum">
              <a:rPr lang="en-US"/>
              <a:pPr>
                <a:defRPr/>
              </a:pPr>
              <a:t>4</a:t>
            </a:fld>
            <a:endParaRPr lang="en-US"/>
          </a:p>
        </p:txBody>
      </p:sp>
      <p:sp>
        <p:nvSpPr>
          <p:cNvPr id="7373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87CCD6CE-FC29-407F-9B2A-A9EA56074F81}" type="slidenum">
              <a:rPr lang="en-US" sz="1200"/>
              <a:pPr algn="r" defTabSz="966788" eaLnBrk="0" hangingPunct="0"/>
              <a:t>4</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ea typeface="ＭＳ Ｐゴシック"/>
              </a:rPr>
              <a:t>Options:</a:t>
            </a:r>
          </a:p>
          <a:p>
            <a:pPr eaLnBrk="1" hangingPunct="1"/>
            <a:r>
              <a:rPr lang="en-US" smtClean="0">
                <a:ea typeface="ＭＳ Ｐゴシック"/>
              </a:rPr>
              <a:t>  1. !r is evaluated, returning 0, then set_r is evaluated, changing r to 3 and returning 1, so 0 + 1 is 1.</a:t>
            </a:r>
          </a:p>
          <a:p>
            <a:pPr eaLnBrk="1" hangingPunct="1"/>
            <a:r>
              <a:rPr lang="en-US" smtClean="0">
                <a:ea typeface="ＭＳ Ｐゴシック"/>
              </a:rPr>
              <a:t>  2. set_r is evaluated, changing r to 3 and returning 1, then !r is evaluated, returning 3, so 3 + 1 is 4.</a:t>
            </a:r>
          </a:p>
          <a:p>
            <a:pPr eaLnBrk="1" hangingPunct="1"/>
            <a:endParaRPr lang="en-US" smtClean="0">
              <a:ea typeface="ＭＳ Ｐゴシック"/>
            </a:endParaRPr>
          </a:p>
          <a:p>
            <a:pPr eaLnBrk="1" hangingPunct="1"/>
            <a:r>
              <a:rPr lang="en-US" smtClean="0">
                <a:ea typeface="ＭＳ Ｐゴシック"/>
              </a:rPr>
              <a:t>Does call-by-value determine what happens here?  No.</a:t>
            </a:r>
          </a:p>
          <a:p>
            <a:pPr eaLnBrk="1" hangingPunct="1"/>
            <a:endParaRPr lang="en-US" smtClean="0">
              <a:ea typeface="ＭＳ Ｐゴシック"/>
            </a:endParaRPr>
          </a:p>
          <a:p>
            <a:pPr eaLnBrk="1" hangingPunct="1"/>
            <a:r>
              <a:rPr lang="en-US" smtClean="0">
                <a:ea typeface="ＭＳ Ｐゴシック"/>
              </a:rPr>
              <a:t>OCaml doesn't specify, but usually evaluates right to left.</a:t>
            </a:r>
          </a:p>
          <a:p>
            <a:pPr eaLnBrk="1" hangingPunct="1"/>
            <a:endParaRPr lang="en-US" smtClean="0">
              <a:ea typeface="ＭＳ Ｐゴシック"/>
            </a:endParaRPr>
          </a:p>
          <a:p>
            <a:pPr eaLnBrk="1" hangingPunct="1"/>
            <a:r>
              <a:rPr lang="en-US" smtClean="0">
                <a:ea typeface="ＭＳ Ｐゴシック"/>
              </a:rPr>
              <a:t>C doesn't specify what should happen either- it depends on the implementation.</a:t>
            </a:r>
          </a:p>
          <a:p>
            <a:pPr eaLnBrk="1" hangingPunct="1"/>
            <a:endParaRPr lang="en-US" smtClean="0">
              <a:ea typeface="ＭＳ Ｐゴシック"/>
            </a:endParaRPr>
          </a:p>
          <a:p>
            <a:pPr eaLnBrk="1" hangingPunct="1"/>
            <a:r>
              <a:rPr lang="en-US" smtClean="0">
                <a:ea typeface="ＭＳ Ｐゴシック"/>
              </a:rPr>
              <a:t>IS THERE A GUARANTEED ORDER OF EVALUATION OF TUPLE COMPONENTS????  FIND OUT.</a:t>
            </a:r>
          </a:p>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104F2E7E-6D92-4AA9-81D4-2CD04576244C}" type="slidenum">
              <a:rPr lang="en-US"/>
              <a:pPr>
                <a:defRPr/>
              </a:pPr>
              <a:t>5</a:t>
            </a:fld>
            <a:endParaRPr lang="en-US"/>
          </a:p>
        </p:txBody>
      </p:sp>
      <p:sp>
        <p:nvSpPr>
          <p:cNvPr id="7577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C4B62F7B-A4F5-4FD6-ADA1-FD87C9615AE2}" type="slidenum">
              <a:rPr lang="en-US" sz="1200"/>
              <a:pPr algn="r" defTabSz="966788" eaLnBrk="0" hangingPunct="0"/>
              <a:t>5</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ea typeface="ＭＳ Ｐゴシック"/>
              </a:rPr>
              <a:t>There are other places in languages where the order of evaluation makes a difference, not just in function arguments.</a:t>
            </a:r>
          </a:p>
          <a:p>
            <a:pPr eaLnBrk="1" hangingPunct="1"/>
            <a:endParaRPr lang="en-US" smtClean="0">
              <a:ea typeface="ＭＳ Ｐゴシック"/>
            </a:endParaRPr>
          </a:p>
          <a:p>
            <a:pPr eaLnBrk="1" hangingPunct="1"/>
            <a:r>
              <a:rPr lang="en-US" smtClean="0">
                <a:ea typeface="ＭＳ Ｐゴシック"/>
              </a:rPr>
              <a:t>This is a language design choice, whether to have the logical operators &amp;&amp; and || short-circuit or not.</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49299809-F96C-4AB8-AF7E-76DD6927B2B2}" type="slidenum">
              <a:rPr lang="en-US"/>
              <a:pPr>
                <a:defRPr/>
              </a:pPr>
              <a:t>6</a:t>
            </a:fld>
            <a:endParaRPr lang="en-US"/>
          </a:p>
        </p:txBody>
      </p:sp>
      <p:sp>
        <p:nvSpPr>
          <p:cNvPr id="7782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EEDD3AF4-3A17-472F-A089-EC1B0A17ABE4}" type="slidenum">
              <a:rPr lang="en-US" sz="1200"/>
              <a:pPr algn="r" defTabSz="966788" eaLnBrk="0" hangingPunct="0"/>
              <a:t>6</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smtClean="0">
                <a:ea typeface="ＭＳ Ｐゴシック"/>
              </a:rPr>
              <a:t>In Pascal, the first example would cause a runtime error.</a:t>
            </a:r>
          </a:p>
          <a:p>
            <a:pPr eaLnBrk="1" hangingPunct="1"/>
            <a:endParaRPr lang="en-US" smtClean="0">
              <a:ea typeface="ＭＳ Ｐゴシック"/>
            </a:endParaRPr>
          </a:p>
          <a:p>
            <a:pPr eaLnBrk="1" hangingPunct="1"/>
            <a:r>
              <a:rPr lang="en-US" smtClean="0">
                <a:ea typeface="ＭＳ Ｐゴシック"/>
              </a:rPr>
              <a:t>This isn't a language limitation of Pascal, it just means you need to write code a little differently.</a:t>
            </a:r>
          </a:p>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BBCFBAFF-3040-45B7-BEFD-20383366A4F7}" type="slidenum">
              <a:rPr lang="en-US"/>
              <a:pPr>
                <a:defRPr/>
              </a:pPr>
              <a:t>7</a:t>
            </a:fld>
            <a:endParaRPr lang="en-US"/>
          </a:p>
        </p:txBody>
      </p:sp>
      <p:sp>
        <p:nvSpPr>
          <p:cNvPr id="7987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433E99F6-AB0B-4054-AA04-59FE9479FAE6}" type="slidenum">
              <a:rPr lang="en-US" sz="1200"/>
              <a:pPr algn="r" defTabSz="966788" eaLnBrk="0" hangingPunct="0"/>
              <a:t>7</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437C3E7E-33CC-4DFB-99D9-E5593E0C9A5C}" type="slidenum">
              <a:rPr lang="en-US"/>
              <a:pPr>
                <a:defRPr/>
              </a:pPr>
              <a:t>8</a:t>
            </a:fld>
            <a:endParaRPr lang="en-US"/>
          </a:p>
        </p:txBody>
      </p:sp>
      <p:sp>
        <p:nvSpPr>
          <p:cNvPr id="8192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004A9A6F-6DDB-4431-BD66-689843F85BD0}" type="slidenum">
              <a:rPr lang="en-US" sz="1200"/>
              <a:pPr algn="r" defTabSz="966788" eaLnBrk="0" hangingPunct="0"/>
              <a:t>8</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FCF32D02-1D40-45CC-BD58-910C8A112434}" type="slidenum">
              <a:rPr lang="en-US"/>
              <a:pPr>
                <a:defRPr/>
              </a:pPr>
              <a:t>9</a:t>
            </a:fld>
            <a:endParaRPr lang="en-US"/>
          </a:p>
        </p:txBody>
      </p:sp>
      <p:sp>
        <p:nvSpPr>
          <p:cNvPr id="8397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B0FC5D93-4E0A-47A6-B95D-AD0BB5CA014E}" type="slidenum">
              <a:rPr lang="en-US" sz="1200"/>
              <a:pPr algn="r" defTabSz="966788" eaLnBrk="0" hangingPunct="0"/>
              <a:t>9</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ea typeface="ＭＳ Ｐゴシック"/>
              </a:rPr>
              <a:t>What type of parameter mechanisms are in C?  C has a uniform parameter transmission method- everything's passed by value.  You can pass a pointer in C, but it's being passed by value.  You can simulate call-by-reference with call-by-value by passing a pointer by value.</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ea typeface="ＭＳ Ｐゴシック" pitchFamily="34" charset="-128"/>
              <a:cs typeface="+mn-cs"/>
            </a:endParaRPr>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pitchFamily="34" charset="-128"/>
                <a:cs typeface="+mn-cs"/>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6F7FDECF-0CEB-4F76-AB8E-C27A701B02F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65D5CB13-44F8-4DEF-86F2-09029B03B7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0BC7CE23-DC52-4A65-8640-9324067684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D869216F-4F65-47E4-9BBD-3B181A3044D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F9AD133B-0132-415D-AEF7-50D871684DA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265EAB19-6B88-453F-AFF0-759B9DFDEF3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102D6088-FD30-4A6D-AC77-687B2335A67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CC02320E-C61A-4265-9725-234DD4AED64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CC3BC96D-94ED-4A99-8B0A-0D42C190D27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95C1213C-10B5-4F81-963A-D512867B412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DCA664D9-5F5D-485A-A411-F58AD8DA047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fld id="{7E38267C-420C-4D60-9E7A-F7ACB5F5DBC9}"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ea typeface="ＭＳ Ｐゴシック" pitchFamily="34" charset="-128"/>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dt="0"/>
  <p:txStyles>
    <p:titleStyle>
      <a:lvl1pPr algn="l" rtl="0" eaLnBrk="0" fontAlgn="base" hangingPunct="0">
        <a:spcBef>
          <a:spcPct val="0"/>
        </a:spcBef>
        <a:spcAft>
          <a:spcPct val="0"/>
        </a:spcAft>
        <a:defRPr sz="3600">
          <a:solidFill>
            <a:srgbClr val="0000FF"/>
          </a:solidFill>
          <a:latin typeface="+mj-lt"/>
          <a:ea typeface="+mj-ea"/>
          <a:cs typeface="ＭＳ Ｐゴシック"/>
        </a:defRPr>
      </a:lvl1pPr>
      <a:lvl2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5pPr>
      <a:lvl6pPr marL="457200" algn="l" rtl="0" fontAlgn="base">
        <a:spcBef>
          <a:spcPct val="0"/>
        </a:spcBef>
        <a:spcAft>
          <a:spcPct val="0"/>
        </a:spcAft>
        <a:defRPr sz="3600">
          <a:solidFill>
            <a:srgbClr val="0000FF"/>
          </a:solidFill>
          <a:latin typeface="Arial" charset="0"/>
          <a:ea typeface="ＭＳ Ｐゴシック" pitchFamily="34" charset="-128"/>
        </a:defRPr>
      </a:lvl6pPr>
      <a:lvl7pPr marL="914400" algn="l" rtl="0" fontAlgn="base">
        <a:spcBef>
          <a:spcPct val="0"/>
        </a:spcBef>
        <a:spcAft>
          <a:spcPct val="0"/>
        </a:spcAft>
        <a:defRPr sz="3600">
          <a:solidFill>
            <a:srgbClr val="0000FF"/>
          </a:solidFill>
          <a:latin typeface="Arial" charset="0"/>
          <a:ea typeface="ＭＳ Ｐゴシック" pitchFamily="34" charset="-128"/>
        </a:defRPr>
      </a:lvl7pPr>
      <a:lvl8pPr marL="1371600" algn="l" rtl="0" fontAlgn="base">
        <a:spcBef>
          <a:spcPct val="0"/>
        </a:spcBef>
        <a:spcAft>
          <a:spcPct val="0"/>
        </a:spcAft>
        <a:defRPr sz="3600">
          <a:solidFill>
            <a:srgbClr val="0000FF"/>
          </a:solidFill>
          <a:latin typeface="Arial" charset="0"/>
          <a:ea typeface="ＭＳ Ｐゴシック" pitchFamily="34" charset="-128"/>
        </a:defRPr>
      </a:lvl8pPr>
      <a:lvl9pPr marL="1828800" algn="l" rtl="0" fontAlgn="base">
        <a:spcBef>
          <a:spcPct val="0"/>
        </a:spcBef>
        <a:spcAft>
          <a:spcPct val="0"/>
        </a:spcAft>
        <a:defRPr sz="3600">
          <a:solidFill>
            <a:srgbClr val="0000FF"/>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4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Type Systems, More on Scoping, and Parameter Passing, con't.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84994" name="Slide Number Placeholder 4"/>
          <p:cNvSpPr>
            <a:spLocks noGrp="1"/>
          </p:cNvSpPr>
          <p:nvPr>
            <p:ph type="sldNum" sz="quarter" idx="11"/>
          </p:nvPr>
        </p:nvSpPr>
        <p:spPr>
          <a:noFill/>
        </p:spPr>
        <p:txBody>
          <a:bodyPr/>
          <a:lstStyle/>
          <a:p>
            <a:fld id="{53E28929-89EB-4643-9DCF-115E890F5879}" type="slidenum">
              <a:rPr lang="en-US" smtClean="0">
                <a:ea typeface="ＭＳ Ｐゴシック"/>
                <a:cs typeface="ＭＳ Ｐゴシック"/>
              </a:rPr>
              <a:pPr/>
              <a:t>10</a:t>
            </a:fld>
            <a:endParaRPr lang="en-US" smtClean="0">
              <a:ea typeface="ＭＳ Ｐゴシック"/>
              <a:cs typeface="ＭＳ Ｐゴシック"/>
            </a:endParaRPr>
          </a:p>
        </p:txBody>
      </p:sp>
      <p:sp>
        <p:nvSpPr>
          <p:cNvPr id="84995" name="Rectangle 2"/>
          <p:cNvSpPr>
            <a:spLocks noGrp="1" noChangeArrowheads="1"/>
          </p:cNvSpPr>
          <p:nvPr>
            <p:ph type="title"/>
          </p:nvPr>
        </p:nvSpPr>
        <p:spPr/>
        <p:txBody>
          <a:bodyPr/>
          <a:lstStyle/>
          <a:p>
            <a:pPr eaLnBrk="1" hangingPunct="1"/>
            <a:r>
              <a:rPr lang="en-US" smtClean="0"/>
              <a:t>Call-by-Reference, con't.</a:t>
            </a:r>
          </a:p>
        </p:txBody>
      </p:sp>
      <p:sp>
        <p:nvSpPr>
          <p:cNvPr id="219139" name="Rectangle 3"/>
          <p:cNvSpPr>
            <a:spLocks noGrp="1" noChangeArrowheads="1"/>
          </p:cNvSpPr>
          <p:nvPr>
            <p:ph type="body" idx="1"/>
          </p:nvPr>
        </p:nvSpPr>
        <p:spPr>
          <a:xfrm>
            <a:off x="457200" y="1371600"/>
            <a:ext cx="8382000" cy="5334000"/>
          </a:xfrm>
        </p:spPr>
        <p:txBody>
          <a:bodyPr/>
          <a:lstStyle/>
          <a:p>
            <a:pPr eaLnBrk="1" hangingPunct="1">
              <a:lnSpc>
                <a:spcPct val="95000"/>
              </a:lnSpc>
            </a:pPr>
            <a:r>
              <a:rPr lang="en-US" smtClean="0"/>
              <a:t>Advantages</a:t>
            </a:r>
          </a:p>
          <a:p>
            <a:pPr lvl="1" eaLnBrk="1" hangingPunct="1">
              <a:lnSpc>
                <a:spcPct val="95000"/>
              </a:lnSpc>
            </a:pPr>
            <a:r>
              <a:rPr lang="en-US" smtClean="0"/>
              <a:t>The entire argument doesn't have to be copied to the called function</a:t>
            </a:r>
          </a:p>
          <a:p>
            <a:pPr lvl="2" eaLnBrk="1" hangingPunct="1">
              <a:lnSpc>
                <a:spcPct val="95000"/>
              </a:lnSpc>
            </a:pPr>
            <a:r>
              <a:rPr lang="en-US" smtClean="0"/>
              <a:t>It's more efficient if you’re passing a large (multi-word) argument</a:t>
            </a:r>
          </a:p>
          <a:p>
            <a:pPr lvl="2" eaLnBrk="1" hangingPunct="1">
              <a:lnSpc>
                <a:spcPct val="95000"/>
              </a:lnSpc>
            </a:pPr>
            <a:r>
              <a:rPr lang="en-US" smtClean="0"/>
              <a:t>Can do this without explicit pointer manipulation</a:t>
            </a:r>
          </a:p>
          <a:p>
            <a:pPr lvl="1" eaLnBrk="1" hangingPunct="1">
              <a:lnSpc>
                <a:spcPct val="95000"/>
              </a:lnSpc>
            </a:pPr>
            <a:r>
              <a:rPr lang="en-US" smtClean="0"/>
              <a:t>Allows a function to easily change several parameters ("return" more than one value)</a:t>
            </a:r>
          </a:p>
          <a:p>
            <a:pPr eaLnBrk="1" hangingPunct="1">
              <a:lnSpc>
                <a:spcPct val="95000"/>
              </a:lnSpc>
            </a:pPr>
            <a:r>
              <a:rPr lang="en-US" smtClean="0"/>
              <a:t>Disadvantages</a:t>
            </a:r>
          </a:p>
          <a:p>
            <a:pPr lvl="1" eaLnBrk="1" hangingPunct="1">
              <a:lnSpc>
                <a:spcPct val="95000"/>
              </a:lnSpc>
            </a:pPr>
            <a:r>
              <a:rPr lang="en-US" smtClean="0"/>
              <a:t>Can you pass a non-variable (e.g., constant, function result) by reference?</a:t>
            </a:r>
          </a:p>
          <a:p>
            <a:pPr lvl="1" eaLnBrk="1" hangingPunct="1">
              <a:lnSpc>
                <a:spcPct val="95000"/>
              </a:lnSpc>
            </a:pPr>
            <a:r>
              <a:rPr lang="en-US" smtClean="0"/>
              <a:t>It may be hard to tell if a function modifies an argument</a:t>
            </a:r>
          </a:p>
          <a:p>
            <a:pPr lvl="1" eaLnBrk="1" hangingPunct="1">
              <a:lnSpc>
                <a:spcPct val="95000"/>
              </a:lnSpc>
            </a:pPr>
            <a:r>
              <a:rPr lang="en-US" smtClean="0"/>
              <a:t>What if you have </a:t>
            </a:r>
            <a:r>
              <a:rPr lang="en-US" i="1" smtClean="0"/>
              <a:t>aliasing</a:t>
            </a:r>
            <a:r>
              <a:rPr 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1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1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13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13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1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87042" name="Slide Number Placeholder 4"/>
          <p:cNvSpPr>
            <a:spLocks noGrp="1"/>
          </p:cNvSpPr>
          <p:nvPr>
            <p:ph type="sldNum" sz="quarter" idx="11"/>
          </p:nvPr>
        </p:nvSpPr>
        <p:spPr>
          <a:noFill/>
        </p:spPr>
        <p:txBody>
          <a:bodyPr/>
          <a:lstStyle/>
          <a:p>
            <a:fld id="{36C8ED61-2CE9-4F1B-B427-89CA273C9ED6}" type="slidenum">
              <a:rPr lang="en-US" smtClean="0">
                <a:ea typeface="ＭＳ Ｐゴシック"/>
                <a:cs typeface="ＭＳ Ｐゴシック"/>
              </a:rPr>
              <a:pPr/>
              <a:t>11</a:t>
            </a:fld>
            <a:endParaRPr lang="en-US" smtClean="0">
              <a:ea typeface="ＭＳ Ｐゴシック"/>
              <a:cs typeface="ＭＳ Ｐゴシック"/>
            </a:endParaRPr>
          </a:p>
        </p:txBody>
      </p:sp>
      <p:sp>
        <p:nvSpPr>
          <p:cNvPr id="87043" name="Rectangle 2"/>
          <p:cNvSpPr>
            <a:spLocks noGrp="1" noChangeArrowheads="1"/>
          </p:cNvSpPr>
          <p:nvPr>
            <p:ph type="title"/>
          </p:nvPr>
        </p:nvSpPr>
        <p:spPr/>
        <p:txBody>
          <a:bodyPr/>
          <a:lstStyle/>
          <a:p>
            <a:pPr eaLnBrk="1" hangingPunct="1"/>
            <a:r>
              <a:rPr lang="en-US" smtClean="0"/>
              <a:t>Aliasing</a:t>
            </a:r>
          </a:p>
        </p:txBody>
      </p:sp>
      <p:sp>
        <p:nvSpPr>
          <p:cNvPr id="87044" name="Rectangle 3"/>
          <p:cNvSpPr>
            <a:spLocks noGrp="1" noChangeArrowheads="1"/>
          </p:cNvSpPr>
          <p:nvPr>
            <p:ph type="body" idx="1"/>
          </p:nvPr>
        </p:nvSpPr>
        <p:spPr>
          <a:xfrm>
            <a:off x="457200" y="1524000"/>
            <a:ext cx="8153400" cy="5029200"/>
          </a:xfrm>
        </p:spPr>
        <p:txBody>
          <a:bodyPr/>
          <a:lstStyle/>
          <a:p>
            <a:pPr eaLnBrk="1" hangingPunct="1"/>
            <a:r>
              <a:rPr lang="en-US" smtClean="0"/>
              <a:t>We say that two names are </a:t>
            </a:r>
            <a:r>
              <a:rPr lang="en-US" i="1" smtClean="0"/>
              <a:t>aliased</a:t>
            </a:r>
            <a:r>
              <a:rPr lang="en-US" smtClean="0"/>
              <a:t> if they refer to the same location in memory</a:t>
            </a:r>
          </a:p>
          <a:p>
            <a:pPr lvl="1" eaLnBrk="1" hangingPunct="1"/>
            <a:r>
              <a:rPr lang="en-US" smtClean="0"/>
              <a:t>C examples (this is what makes optimizing C hard)</a:t>
            </a:r>
          </a:p>
        </p:txBody>
      </p:sp>
      <p:sp>
        <p:nvSpPr>
          <p:cNvPr id="87045" name="Text Box 4"/>
          <p:cNvSpPr txBox="1">
            <a:spLocks noChangeArrowheads="1"/>
          </p:cNvSpPr>
          <p:nvPr/>
        </p:nvSpPr>
        <p:spPr bwMode="auto">
          <a:xfrm>
            <a:off x="1371600" y="3048000"/>
            <a:ext cx="64770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int x;</a:t>
            </a:r>
          </a:p>
          <a:p>
            <a:pPr eaLnBrk="0" hangingPunct="0"/>
            <a:r>
              <a:rPr lang="en-US" sz="1800" b="1">
                <a:latin typeface="Courier New" pitchFamily="49" charset="0"/>
              </a:rPr>
              <a:t>int *p, *q;</a:t>
            </a:r>
          </a:p>
          <a:p>
            <a:pPr eaLnBrk="0" hangingPunct="0"/>
            <a:endParaRPr lang="en-US" sz="1800" b="1">
              <a:latin typeface="Courier New" pitchFamily="49" charset="0"/>
            </a:endParaRPr>
          </a:p>
          <a:p>
            <a:pPr eaLnBrk="0" hangingPunct="0"/>
            <a:r>
              <a:rPr lang="en-US" sz="1800" b="1">
                <a:latin typeface="Courier New" pitchFamily="49" charset="0"/>
              </a:rPr>
              <a:t>p = &amp;x;  /* *p and x are aliased */</a:t>
            </a:r>
          </a:p>
          <a:p>
            <a:pPr eaLnBrk="0" hangingPunct="0"/>
            <a:r>
              <a:rPr lang="en-US" sz="1800" b="1">
                <a:latin typeface="Courier New" pitchFamily="49" charset="0"/>
              </a:rPr>
              <a:t>q = p;   /* *q, *p, and x are aliased */</a:t>
            </a:r>
          </a:p>
        </p:txBody>
      </p:sp>
      <p:sp>
        <p:nvSpPr>
          <p:cNvPr id="87046" name="Text Box 5"/>
          <p:cNvSpPr txBox="1">
            <a:spLocks noChangeArrowheads="1"/>
          </p:cNvSpPr>
          <p:nvPr/>
        </p:nvSpPr>
        <p:spPr bwMode="auto">
          <a:xfrm>
            <a:off x="1371600" y="4724400"/>
            <a:ext cx="7086600" cy="1752600"/>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struct list { int x; struct list *next; }</a:t>
            </a:r>
          </a:p>
          <a:p>
            <a:pPr eaLnBrk="0" hangingPunct="0"/>
            <a:r>
              <a:rPr lang="en-US" sz="1800" b="1">
                <a:latin typeface="Courier New" pitchFamily="49" charset="0"/>
              </a:rPr>
              <a:t>struct list *p, *q;</a:t>
            </a:r>
          </a:p>
          <a:p>
            <a:pPr eaLnBrk="0" hangingPunct="0"/>
            <a:r>
              <a:rPr lang="en-US" sz="1800" b="1">
                <a:latin typeface="Courier New" pitchFamily="49" charset="0"/>
              </a:rPr>
              <a:t>...</a:t>
            </a:r>
          </a:p>
          <a:p>
            <a:pPr eaLnBrk="0" hangingPunct="0"/>
            <a:r>
              <a:rPr lang="en-US" sz="1800" b="1">
                <a:latin typeface="Courier New" pitchFamily="49" charset="0"/>
              </a:rPr>
              <a:t>q = p;   /* *q and *p are aliased */</a:t>
            </a:r>
          </a:p>
          <a:p>
            <a:pPr eaLnBrk="0" hangingPunct="0"/>
            <a:r>
              <a:rPr lang="en-US" sz="1800" b="1">
                <a:latin typeface="Courier New" pitchFamily="49" charset="0"/>
              </a:rPr>
              <a:t>         /* so are p-&gt;x and q-&gt;x */</a:t>
            </a:r>
          </a:p>
          <a:p>
            <a:pPr eaLnBrk="0" hangingPunct="0"/>
            <a:r>
              <a:rPr lang="en-US" sz="1800" b="1">
                <a:latin typeface="Courier New" pitchFamily="49" charset="0"/>
              </a:rPr>
              <a:t>         /* and p-&gt;next-&gt;x and q-&gt;next-&gt;x...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89090" name="Slide Number Placeholder 4"/>
          <p:cNvSpPr>
            <a:spLocks noGrp="1"/>
          </p:cNvSpPr>
          <p:nvPr>
            <p:ph type="sldNum" sz="quarter" idx="11"/>
          </p:nvPr>
        </p:nvSpPr>
        <p:spPr>
          <a:noFill/>
        </p:spPr>
        <p:txBody>
          <a:bodyPr/>
          <a:lstStyle/>
          <a:p>
            <a:fld id="{B2F11154-C8C1-4FE2-B364-D02B2EA5FB34}" type="slidenum">
              <a:rPr lang="en-US" smtClean="0">
                <a:ea typeface="ＭＳ Ｐゴシック"/>
                <a:cs typeface="ＭＳ Ｐゴシック"/>
              </a:rPr>
              <a:pPr/>
              <a:t>12</a:t>
            </a:fld>
            <a:endParaRPr lang="en-US" smtClean="0">
              <a:ea typeface="ＭＳ Ｐゴシック"/>
              <a:cs typeface="ＭＳ Ｐゴシック"/>
            </a:endParaRPr>
          </a:p>
        </p:txBody>
      </p:sp>
      <p:sp>
        <p:nvSpPr>
          <p:cNvPr id="89091" name="Rectangle 2"/>
          <p:cNvSpPr>
            <a:spLocks noGrp="1" noChangeArrowheads="1"/>
          </p:cNvSpPr>
          <p:nvPr>
            <p:ph type="title"/>
          </p:nvPr>
        </p:nvSpPr>
        <p:spPr/>
        <p:txBody>
          <a:bodyPr/>
          <a:lstStyle/>
          <a:p>
            <a:pPr eaLnBrk="1" hangingPunct="1"/>
            <a:r>
              <a:rPr lang="en-US" smtClean="0"/>
              <a:t>Aliasing Example</a:t>
            </a:r>
          </a:p>
        </p:txBody>
      </p:sp>
      <p:sp>
        <p:nvSpPr>
          <p:cNvPr id="89092" name="Rectangle 3"/>
          <p:cNvSpPr>
            <a:spLocks noGrp="1" noChangeArrowheads="1"/>
          </p:cNvSpPr>
          <p:nvPr>
            <p:ph type="body" idx="1"/>
          </p:nvPr>
        </p:nvSpPr>
        <p:spPr/>
        <p:txBody>
          <a:bodyPr/>
          <a:lstStyle/>
          <a:p>
            <a:pPr eaLnBrk="1" hangingPunct="1"/>
            <a:r>
              <a:rPr lang="en-US" smtClean="0"/>
              <a:t>What happens in the following function?</a:t>
            </a:r>
          </a:p>
        </p:txBody>
      </p:sp>
      <p:sp>
        <p:nvSpPr>
          <p:cNvPr id="89093" name="Text Box 4"/>
          <p:cNvSpPr txBox="1">
            <a:spLocks noChangeArrowheads="1"/>
          </p:cNvSpPr>
          <p:nvPr/>
        </p:nvSpPr>
        <p:spPr bwMode="auto">
          <a:xfrm>
            <a:off x="685800" y="2286000"/>
            <a:ext cx="8001000" cy="31257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void f(int *x, int *y, int n) {</a:t>
            </a:r>
          </a:p>
          <a:p>
            <a:pPr eaLnBrk="0" hangingPunct="0"/>
            <a:r>
              <a:rPr lang="en-US" sz="1800" b="1">
                <a:latin typeface="Courier New" pitchFamily="49" charset="0"/>
              </a:rPr>
              <a:t>  /* f is supposed to add 2 * y[i] to x[i] */</a:t>
            </a:r>
          </a:p>
          <a:p>
            <a:pPr eaLnBrk="0" hangingPunct="0"/>
            <a:r>
              <a:rPr lang="en-US" sz="1800" b="1">
                <a:latin typeface="Courier New" pitchFamily="49" charset="0"/>
              </a:rPr>
              <a:t>  int i;</a:t>
            </a:r>
          </a:p>
          <a:p>
            <a:pPr eaLnBrk="0" hangingPunct="0"/>
            <a:r>
              <a:rPr lang="en-US" sz="1800" b="1">
                <a:latin typeface="Courier New" pitchFamily="49" charset="0"/>
              </a:rPr>
              <a:t>  for (i = 0; i &lt; n; i++) {</a:t>
            </a:r>
          </a:p>
          <a:p>
            <a:pPr eaLnBrk="0" hangingPunct="0"/>
            <a:r>
              <a:rPr lang="en-US" sz="1800" b="1">
                <a:latin typeface="Courier New" pitchFamily="49" charset="0"/>
              </a:rPr>
              <a:t>    x[i] += y[i];</a:t>
            </a:r>
          </a:p>
          <a:p>
            <a:pPr eaLnBrk="0" hangingPunct="0"/>
            <a:r>
              <a:rPr lang="en-US" sz="1800" b="1">
                <a:latin typeface="Courier New" pitchFamily="49" charset="0"/>
              </a:rPr>
              <a:t>    x[i] += y[i];</a:t>
            </a:r>
          </a:p>
          <a:p>
            <a:pPr eaLnBrk="0" hangingPunct="0"/>
            <a:r>
              <a:rPr lang="en-US" sz="1800" b="1">
                <a:latin typeface="Courier New" pitchFamily="49" charset="0"/>
              </a:rPr>
              <a:t>  }</a:t>
            </a:r>
          </a:p>
          <a:p>
            <a:pPr eaLnBrk="0" hangingPunct="0"/>
            <a:r>
              <a:rPr lang="en-US" sz="1800" b="1">
                <a:latin typeface="Courier New" pitchFamily="49" charset="0"/>
              </a:rPr>
              <a:t>}</a:t>
            </a:r>
          </a:p>
          <a:p>
            <a:pPr eaLnBrk="0" hangingPunct="0"/>
            <a:endParaRPr lang="en-US" sz="1800" b="1">
              <a:latin typeface="Courier New" pitchFamily="49" charset="0"/>
            </a:endParaRPr>
          </a:p>
          <a:p>
            <a:pPr eaLnBrk="0" hangingPunct="0"/>
            <a:r>
              <a:rPr lang="en-US" sz="1800" b="1">
                <a:latin typeface="Courier New" pitchFamily="49" charset="0"/>
              </a:rPr>
              <a:t>int a[] = {1, 2, 3, 4, 5};</a:t>
            </a:r>
          </a:p>
          <a:p>
            <a:pPr eaLnBrk="0" hangingPunct="0"/>
            <a:r>
              <a:rPr lang="en-US" sz="1800" b="1">
                <a:latin typeface="Courier New" pitchFamily="49" charset="0"/>
              </a:rPr>
              <a:t>f(a, a, 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91138" name="Slide Number Placeholder 4"/>
          <p:cNvSpPr>
            <a:spLocks noGrp="1"/>
          </p:cNvSpPr>
          <p:nvPr>
            <p:ph type="sldNum" sz="quarter" idx="11"/>
          </p:nvPr>
        </p:nvSpPr>
        <p:spPr>
          <a:noFill/>
        </p:spPr>
        <p:txBody>
          <a:bodyPr/>
          <a:lstStyle/>
          <a:p>
            <a:fld id="{5307FA7C-0EC7-49E2-9D87-1E2A104C0417}" type="slidenum">
              <a:rPr lang="en-US" smtClean="0">
                <a:ea typeface="ＭＳ Ｐゴシック"/>
                <a:cs typeface="ＭＳ Ｐゴシック"/>
              </a:rPr>
              <a:pPr/>
              <a:t>13</a:t>
            </a:fld>
            <a:endParaRPr lang="en-US" smtClean="0">
              <a:ea typeface="ＭＳ Ｐゴシック"/>
              <a:cs typeface="ＭＳ Ｐゴシック"/>
            </a:endParaRPr>
          </a:p>
        </p:txBody>
      </p:sp>
      <p:sp>
        <p:nvSpPr>
          <p:cNvPr id="91139" name="Rectangle 2"/>
          <p:cNvSpPr>
            <a:spLocks noGrp="1" noChangeArrowheads="1"/>
          </p:cNvSpPr>
          <p:nvPr>
            <p:ph type="title"/>
          </p:nvPr>
        </p:nvSpPr>
        <p:spPr/>
        <p:txBody>
          <a:bodyPr/>
          <a:lstStyle/>
          <a:p>
            <a:pPr eaLnBrk="1" hangingPunct="1"/>
            <a:r>
              <a:rPr lang="en-US" smtClean="0"/>
              <a:t>Call-by-Reference, con't.</a:t>
            </a:r>
          </a:p>
        </p:txBody>
      </p:sp>
      <p:sp>
        <p:nvSpPr>
          <p:cNvPr id="91140" name="Rectangle 3"/>
          <p:cNvSpPr>
            <a:spLocks noGrp="1" noChangeArrowheads="1"/>
          </p:cNvSpPr>
          <p:nvPr>
            <p:ph type="body" idx="1"/>
          </p:nvPr>
        </p:nvSpPr>
        <p:spPr/>
        <p:txBody>
          <a:bodyPr/>
          <a:lstStyle/>
          <a:p>
            <a:pPr eaLnBrk="1" hangingPunct="1"/>
            <a:r>
              <a:rPr lang="en-US" smtClean="0"/>
              <a:t>Call-by-reference is still around (one popular language that has call-by-reference is C++), but seems to be less popular</a:t>
            </a:r>
          </a:p>
          <a:p>
            <a:pPr lvl="1" eaLnBrk="1" hangingPunct="1"/>
            <a:r>
              <a:rPr lang="en-US" smtClean="0"/>
              <a:t>Possible efficiency gains not worth the confusion</a:t>
            </a:r>
          </a:p>
          <a:p>
            <a:pPr lvl="1" eaLnBrk="1" hangingPunct="1"/>
            <a:r>
              <a:rPr lang="en-US" smtClean="0"/>
              <a:t>There are other ways to achieve the same results</a:t>
            </a:r>
          </a:p>
          <a:p>
            <a:pPr lvl="2" eaLnBrk="1" hangingPunct="1"/>
            <a:r>
              <a:rPr lang="en-US" smtClean="0"/>
              <a:t>If you’ve got pointers, use those instead</a:t>
            </a:r>
          </a:p>
          <a:p>
            <a:pPr lvl="2" eaLnBrk="1" hangingPunct="1"/>
            <a:r>
              <a:rPr lang="en-US" smtClean="0"/>
              <a:t>Or, in Java, pass in an object whose field gets set</a:t>
            </a:r>
          </a:p>
          <a:p>
            <a:pPr lvl="1" eaLnBrk="1" hangingPunct="1"/>
            <a:r>
              <a:rPr lang="en-US" smtClean="0"/>
              <a:t>“The hardware” is basically call-by-value</a:t>
            </a:r>
          </a:p>
          <a:p>
            <a:pPr lvl="2" eaLnBrk="1" hangingPunct="1"/>
            <a:r>
              <a:rPr lang="en-US" smtClean="0"/>
              <a:t>Although call by reference is not hard to implement and there may be some support for it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93186" name="Slide Number Placeholder 4"/>
          <p:cNvSpPr>
            <a:spLocks noGrp="1"/>
          </p:cNvSpPr>
          <p:nvPr>
            <p:ph type="sldNum" sz="quarter" idx="11"/>
          </p:nvPr>
        </p:nvSpPr>
        <p:spPr>
          <a:noFill/>
        </p:spPr>
        <p:txBody>
          <a:bodyPr/>
          <a:lstStyle/>
          <a:p>
            <a:fld id="{898E4D6B-21BD-4568-BDE5-7A322C69E033}" type="slidenum">
              <a:rPr lang="en-US" smtClean="0">
                <a:ea typeface="ＭＳ Ｐゴシック"/>
                <a:cs typeface="ＭＳ Ｐゴシック"/>
              </a:rPr>
              <a:pPr/>
              <a:t>14</a:t>
            </a:fld>
            <a:endParaRPr lang="en-US" smtClean="0">
              <a:ea typeface="ＭＳ Ｐゴシック"/>
              <a:cs typeface="ＭＳ Ｐゴシック"/>
            </a:endParaRPr>
          </a:p>
        </p:txBody>
      </p:sp>
      <p:sp>
        <p:nvSpPr>
          <p:cNvPr id="93187" name="Rectangle 2"/>
          <p:cNvSpPr>
            <a:spLocks noGrp="1" noChangeArrowheads="1"/>
          </p:cNvSpPr>
          <p:nvPr>
            <p:ph type="title"/>
          </p:nvPr>
        </p:nvSpPr>
        <p:spPr/>
        <p:txBody>
          <a:bodyPr/>
          <a:lstStyle/>
          <a:p>
            <a:pPr eaLnBrk="1" hangingPunct="1"/>
            <a:r>
              <a:rPr lang="en-US" smtClean="0"/>
              <a:t>Call-by-Value Discussion</a:t>
            </a:r>
          </a:p>
        </p:txBody>
      </p:sp>
      <p:sp>
        <p:nvSpPr>
          <p:cNvPr id="93188" name="Rectangle 3"/>
          <p:cNvSpPr>
            <a:spLocks noGrp="1" noChangeArrowheads="1"/>
          </p:cNvSpPr>
          <p:nvPr>
            <p:ph type="body" idx="1"/>
          </p:nvPr>
        </p:nvSpPr>
        <p:spPr/>
        <p:txBody>
          <a:bodyPr/>
          <a:lstStyle/>
          <a:p>
            <a:pPr eaLnBrk="1" hangingPunct="1"/>
            <a:r>
              <a:rPr lang="en-US" smtClean="0"/>
              <a:t>Call-by-value is the standard for languages with side effects</a:t>
            </a:r>
          </a:p>
          <a:p>
            <a:pPr lvl="1" eaLnBrk="1" hangingPunct="1"/>
            <a:r>
              <a:rPr lang="en-US" smtClean="0"/>
              <a:t>When we have side effects, we need to know the order in which things are evaluated, otherwise programs have unpredictable behavior</a:t>
            </a:r>
          </a:p>
          <a:p>
            <a:pPr lvl="1" eaLnBrk="1" hangingPunct="1"/>
            <a:r>
              <a:rPr lang="en-US" smtClean="0"/>
              <a:t>Call-by-value specifies the order at function calls</a:t>
            </a:r>
          </a:p>
          <a:p>
            <a:pPr eaLnBrk="1" hangingPunct="1"/>
            <a:r>
              <a:rPr lang="en-US" smtClean="0"/>
              <a:t>Most languages you'll see use call-by-value</a:t>
            </a:r>
          </a:p>
          <a:p>
            <a:pPr eaLnBrk="1" hangingPunct="1"/>
            <a:endParaRPr lang="en-US" smtClean="0"/>
          </a:p>
          <a:p>
            <a:pPr eaLnBrk="1" hangingPunct="1"/>
            <a:r>
              <a:rPr lang="en-US" smtClean="0"/>
              <a:t>But there are alternatives...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95234" name="Slide Number Placeholder 4"/>
          <p:cNvSpPr>
            <a:spLocks noGrp="1"/>
          </p:cNvSpPr>
          <p:nvPr>
            <p:ph type="sldNum" sz="quarter" idx="11"/>
          </p:nvPr>
        </p:nvSpPr>
        <p:spPr>
          <a:noFill/>
        </p:spPr>
        <p:txBody>
          <a:bodyPr/>
          <a:lstStyle/>
          <a:p>
            <a:fld id="{2AF5D180-2220-47E8-ADA6-802186154C5D}" type="slidenum">
              <a:rPr lang="en-US" smtClean="0">
                <a:ea typeface="ＭＳ Ｐゴシック"/>
                <a:cs typeface="ＭＳ Ｐゴシック"/>
              </a:rPr>
              <a:pPr/>
              <a:t>15</a:t>
            </a:fld>
            <a:endParaRPr lang="en-US" smtClean="0">
              <a:ea typeface="ＭＳ Ｐゴシック"/>
              <a:cs typeface="ＭＳ Ｐゴシック"/>
            </a:endParaRPr>
          </a:p>
        </p:txBody>
      </p:sp>
      <p:sp>
        <p:nvSpPr>
          <p:cNvPr id="95235" name="Rectangle 2"/>
          <p:cNvSpPr>
            <a:spLocks noGrp="1" noChangeArrowheads="1"/>
          </p:cNvSpPr>
          <p:nvPr>
            <p:ph type="title"/>
          </p:nvPr>
        </p:nvSpPr>
        <p:spPr/>
        <p:txBody>
          <a:bodyPr/>
          <a:lstStyle/>
          <a:p>
            <a:pPr eaLnBrk="1" hangingPunct="1"/>
            <a:r>
              <a:rPr lang="en-US" smtClean="0"/>
              <a:t>Call-by-Name</a:t>
            </a:r>
          </a:p>
        </p:txBody>
      </p:sp>
      <p:sp>
        <p:nvSpPr>
          <p:cNvPr id="95236" name="Rectangle 3"/>
          <p:cNvSpPr>
            <a:spLocks noGrp="1" noChangeArrowheads="1"/>
          </p:cNvSpPr>
          <p:nvPr>
            <p:ph type="body" idx="1"/>
          </p:nvPr>
        </p:nvSpPr>
        <p:spPr/>
        <p:txBody>
          <a:bodyPr/>
          <a:lstStyle/>
          <a:p>
            <a:pPr eaLnBrk="1" hangingPunct="1"/>
            <a:r>
              <a:rPr lang="en-US" smtClean="0"/>
              <a:t>In </a:t>
            </a:r>
            <a:r>
              <a:rPr lang="en-US" i="1" smtClean="0"/>
              <a:t>call-by-name</a:t>
            </a:r>
            <a:r>
              <a:rPr lang="en-US" smtClean="0"/>
              <a:t>, arguments to functions are evaluated at the last possible moment, just before they're needed</a:t>
            </a:r>
          </a:p>
        </p:txBody>
      </p:sp>
      <p:sp>
        <p:nvSpPr>
          <p:cNvPr id="229380" name="Text Box 4"/>
          <p:cNvSpPr txBox="1">
            <a:spLocks noChangeArrowheads="1"/>
          </p:cNvSpPr>
          <p:nvPr/>
        </p:nvSpPr>
        <p:spPr bwMode="auto">
          <a:xfrm>
            <a:off x="152400" y="3276600"/>
            <a:ext cx="4648200" cy="1200329"/>
          </a:xfrm>
          <a:prstGeom prst="rect">
            <a:avLst/>
          </a:prstGeom>
          <a:noFill/>
          <a:ln w="12700">
            <a:solidFill>
              <a:schemeClr val="tx1"/>
            </a:solidFill>
            <a:miter lim="800000"/>
            <a:headEnd/>
            <a:tailEnd/>
          </a:ln>
        </p:spPr>
        <p:txBody>
          <a:bodyPr wrap="square">
            <a:spAutoFit/>
          </a:bodyPr>
          <a:lstStyle/>
          <a:p>
            <a:pPr eaLnBrk="0" hangingPunct="0"/>
            <a:r>
              <a:rPr lang="en-US" sz="1800" b="1" dirty="0">
                <a:latin typeface="Courier New" pitchFamily="49" charset="0"/>
              </a:rPr>
              <a:t>let add x y = x + </a:t>
            </a:r>
            <a:r>
              <a:rPr lang="en-US" sz="1800" b="1" dirty="0" smtClean="0">
                <a:latin typeface="Courier New" pitchFamily="49" charset="0"/>
              </a:rPr>
              <a:t>y</a:t>
            </a:r>
          </a:p>
          <a:p>
            <a:pPr eaLnBrk="0" hangingPunct="0"/>
            <a:r>
              <a:rPr lang="en-US" sz="1800" b="1" dirty="0" smtClean="0">
                <a:latin typeface="Courier New" pitchFamily="49" charset="0"/>
              </a:rPr>
              <a:t>let </a:t>
            </a:r>
            <a:r>
              <a:rPr lang="en-US" sz="1800" b="1" dirty="0" err="1" smtClean="0">
                <a:latin typeface="Courier New" pitchFamily="49" charset="0"/>
              </a:rPr>
              <a:t>mult</a:t>
            </a:r>
            <a:r>
              <a:rPr lang="en-US" sz="1800" b="1" dirty="0" smtClean="0">
                <a:latin typeface="Courier New" pitchFamily="49" charset="0"/>
              </a:rPr>
              <a:t> x y = x * y</a:t>
            </a:r>
            <a:endParaRPr lang="en-US" sz="1800" b="1" dirty="0">
              <a:latin typeface="Courier New" pitchFamily="49" charset="0"/>
            </a:endParaRPr>
          </a:p>
          <a:p>
            <a:pPr eaLnBrk="0" hangingPunct="0"/>
            <a:endParaRPr lang="en-US" sz="1800" b="1" dirty="0">
              <a:latin typeface="Courier New" pitchFamily="49" charset="0"/>
            </a:endParaRPr>
          </a:p>
          <a:p>
            <a:pPr eaLnBrk="0" hangingPunct="0"/>
            <a:r>
              <a:rPr lang="en-US" sz="1800" b="1" dirty="0">
                <a:latin typeface="Courier New" pitchFamily="49" charset="0"/>
              </a:rPr>
              <a:t>let z = </a:t>
            </a:r>
            <a:r>
              <a:rPr lang="en-US" sz="1800" b="1" dirty="0" err="1" smtClean="0">
                <a:latin typeface="Courier New" pitchFamily="49" charset="0"/>
              </a:rPr>
              <a:t>mult</a:t>
            </a:r>
            <a:r>
              <a:rPr lang="en-US" sz="1800" b="1" dirty="0" smtClean="0">
                <a:latin typeface="Courier New" pitchFamily="49" charset="0"/>
              </a:rPr>
              <a:t> </a:t>
            </a:r>
            <a:r>
              <a:rPr lang="en-US" sz="1800" b="1" dirty="0">
                <a:latin typeface="Courier New" pitchFamily="49" charset="0"/>
              </a:rPr>
              <a:t>(add 3 1) (add 4 1)</a:t>
            </a:r>
          </a:p>
        </p:txBody>
      </p:sp>
      <p:sp>
        <p:nvSpPr>
          <p:cNvPr id="229381" name="Text Box 5"/>
          <p:cNvSpPr txBox="1">
            <a:spLocks noChangeArrowheads="1"/>
          </p:cNvSpPr>
          <p:nvPr/>
        </p:nvSpPr>
        <p:spPr bwMode="auto">
          <a:xfrm>
            <a:off x="762000" y="5105400"/>
            <a:ext cx="3729038" cy="822325"/>
          </a:xfrm>
          <a:prstGeom prst="rect">
            <a:avLst/>
          </a:prstGeom>
          <a:noFill/>
          <a:ln w="9525">
            <a:noFill/>
            <a:miter lim="800000"/>
            <a:headEnd/>
            <a:tailEnd/>
          </a:ln>
        </p:spPr>
        <p:txBody>
          <a:bodyPr wrap="none">
            <a:spAutoFit/>
          </a:bodyPr>
          <a:lstStyle/>
          <a:p>
            <a:pPr eaLnBrk="0" hangingPunct="0"/>
            <a:r>
              <a:rPr lang="en-US">
                <a:solidFill>
                  <a:srgbClr val="FF0000"/>
                </a:solidFill>
              </a:rPr>
              <a:t>OCaml; call-by-value;</a:t>
            </a:r>
          </a:p>
          <a:p>
            <a:pPr eaLnBrk="0" hangingPunct="0"/>
            <a:r>
              <a:rPr lang="en-US">
                <a:solidFill>
                  <a:srgbClr val="FF0000"/>
                </a:solidFill>
              </a:rPr>
              <a:t>arguments evaluated here</a:t>
            </a:r>
            <a:endParaRPr lang="en-US"/>
          </a:p>
        </p:txBody>
      </p:sp>
      <p:sp>
        <p:nvSpPr>
          <p:cNvPr id="229382" name="Freeform 6"/>
          <p:cNvSpPr>
            <a:spLocks/>
          </p:cNvSpPr>
          <p:nvPr/>
        </p:nvSpPr>
        <p:spPr bwMode="auto">
          <a:xfrm>
            <a:off x="2463006" y="4419600"/>
            <a:ext cx="51594" cy="685800"/>
          </a:xfrm>
          <a:custGeom>
            <a:avLst/>
            <a:gdLst>
              <a:gd name="T0" fmla="*/ 103187 w 65"/>
              <a:gd name="T1" fmla="*/ 974725 h 614"/>
              <a:gd name="T2" fmla="*/ 0 w 65"/>
              <a:gd name="T3" fmla="*/ 0 h 614"/>
              <a:gd name="T4" fmla="*/ 0 60000 65536"/>
              <a:gd name="T5" fmla="*/ 0 60000 65536"/>
              <a:gd name="T6" fmla="*/ 0 w 65"/>
              <a:gd name="T7" fmla="*/ 0 h 614"/>
              <a:gd name="T8" fmla="*/ 65 w 65"/>
              <a:gd name="T9" fmla="*/ 614 h 614"/>
            </a:gdLst>
            <a:ahLst/>
            <a:cxnLst>
              <a:cxn ang="T4">
                <a:pos x="T0" y="T1"/>
              </a:cxn>
              <a:cxn ang="T5">
                <a:pos x="T2" y="T3"/>
              </a:cxn>
            </a:cxnLst>
            <a:rect l="T6" t="T7" r="T8" b="T9"/>
            <a:pathLst>
              <a:path w="65" h="614">
                <a:moveTo>
                  <a:pt x="65" y="614"/>
                </a:moveTo>
                <a:lnTo>
                  <a:pt x="0" y="0"/>
                </a:lnTo>
              </a:path>
            </a:pathLst>
          </a:custGeom>
          <a:noFill/>
          <a:ln w="38100">
            <a:solidFill>
              <a:srgbClr val="FF0000"/>
            </a:solidFill>
            <a:round/>
            <a:headEnd/>
            <a:tailEnd type="triangle" w="med" len="med"/>
          </a:ln>
        </p:spPr>
        <p:txBody>
          <a:bodyPr wrap="none" anchor="ctr"/>
          <a:lstStyle/>
          <a:p>
            <a:endParaRPr lang="en-US"/>
          </a:p>
        </p:txBody>
      </p:sp>
      <p:sp>
        <p:nvSpPr>
          <p:cNvPr id="229383" name="Freeform 7"/>
          <p:cNvSpPr>
            <a:spLocks/>
          </p:cNvSpPr>
          <p:nvPr/>
        </p:nvSpPr>
        <p:spPr bwMode="auto">
          <a:xfrm>
            <a:off x="2514601" y="4419600"/>
            <a:ext cx="1143000" cy="685800"/>
          </a:xfrm>
          <a:custGeom>
            <a:avLst/>
            <a:gdLst>
              <a:gd name="T0" fmla="*/ 0 w 778"/>
              <a:gd name="T1" fmla="*/ 965200 h 608"/>
              <a:gd name="T2" fmla="*/ 1235075 w 778"/>
              <a:gd name="T3" fmla="*/ 0 h 608"/>
              <a:gd name="T4" fmla="*/ 0 60000 65536"/>
              <a:gd name="T5" fmla="*/ 0 60000 65536"/>
              <a:gd name="T6" fmla="*/ 0 w 778"/>
              <a:gd name="T7" fmla="*/ 0 h 608"/>
              <a:gd name="T8" fmla="*/ 778 w 778"/>
              <a:gd name="T9" fmla="*/ 608 h 608"/>
            </a:gdLst>
            <a:ahLst/>
            <a:cxnLst>
              <a:cxn ang="T4">
                <a:pos x="T0" y="T1"/>
              </a:cxn>
              <a:cxn ang="T5">
                <a:pos x="T2" y="T3"/>
              </a:cxn>
            </a:cxnLst>
            <a:rect l="T6" t="T7" r="T8" b="T9"/>
            <a:pathLst>
              <a:path w="778" h="608">
                <a:moveTo>
                  <a:pt x="0" y="608"/>
                </a:moveTo>
                <a:lnTo>
                  <a:pt x="778" y="0"/>
                </a:lnTo>
              </a:path>
            </a:pathLst>
          </a:custGeom>
          <a:noFill/>
          <a:ln w="38100">
            <a:solidFill>
              <a:srgbClr val="FF0000"/>
            </a:solidFill>
            <a:round/>
            <a:headEnd/>
            <a:tailEnd type="triangle" w="med" len="med"/>
          </a:ln>
        </p:spPr>
        <p:txBody>
          <a:bodyPr wrap="none" anchor="ctr"/>
          <a:lstStyle/>
          <a:p>
            <a:endParaRPr lang="en-US"/>
          </a:p>
        </p:txBody>
      </p:sp>
      <p:sp>
        <p:nvSpPr>
          <p:cNvPr id="229384" name="Text Box 8"/>
          <p:cNvSpPr txBox="1">
            <a:spLocks noChangeArrowheads="1"/>
          </p:cNvSpPr>
          <p:nvPr/>
        </p:nvSpPr>
        <p:spPr bwMode="auto">
          <a:xfrm>
            <a:off x="4953000" y="4343400"/>
            <a:ext cx="4114800" cy="1200329"/>
          </a:xfrm>
          <a:prstGeom prst="rect">
            <a:avLst/>
          </a:prstGeom>
          <a:noFill/>
          <a:ln w="12700" algn="ctr">
            <a:solidFill>
              <a:schemeClr val="tx1"/>
            </a:solidFill>
            <a:miter lim="800000"/>
            <a:headEnd/>
            <a:tailEnd/>
          </a:ln>
          <a:effectLst/>
        </p:spPr>
        <p:txBody>
          <a:bodyPr wrap="square">
            <a:spAutoFit/>
          </a:bodyPr>
          <a:lstStyle/>
          <a:p>
            <a:pPr eaLnBrk="0" hangingPunct="0"/>
            <a:r>
              <a:rPr lang="en-US" sz="1800" b="1" dirty="0">
                <a:latin typeface="Courier New" pitchFamily="49" charset="0"/>
              </a:rPr>
              <a:t>add x y = x + </a:t>
            </a:r>
            <a:r>
              <a:rPr lang="en-US" sz="1800" b="1" dirty="0" smtClean="0">
                <a:latin typeface="Courier New" pitchFamily="49" charset="0"/>
              </a:rPr>
              <a:t>y</a:t>
            </a:r>
          </a:p>
          <a:p>
            <a:pPr eaLnBrk="0" hangingPunct="0"/>
            <a:r>
              <a:rPr lang="en-US" sz="1800" b="1" dirty="0" err="1" smtClean="0">
                <a:latin typeface="Courier New" pitchFamily="49" charset="0"/>
              </a:rPr>
              <a:t>mult</a:t>
            </a:r>
            <a:r>
              <a:rPr lang="en-US" sz="1800" b="1" dirty="0" smtClean="0">
                <a:latin typeface="Courier New" pitchFamily="49" charset="0"/>
              </a:rPr>
              <a:t> x y = x * y</a:t>
            </a:r>
            <a:endParaRPr lang="en-US" sz="1800" b="1" dirty="0">
              <a:latin typeface="Courier New" pitchFamily="49" charset="0"/>
            </a:endParaRPr>
          </a:p>
          <a:p>
            <a:pPr eaLnBrk="0" hangingPunct="0"/>
            <a:endParaRPr lang="en-US" sz="1800" b="1" dirty="0">
              <a:latin typeface="Courier New" pitchFamily="49" charset="0"/>
            </a:endParaRPr>
          </a:p>
          <a:p>
            <a:pPr eaLnBrk="0" hangingPunct="0"/>
            <a:r>
              <a:rPr lang="en-US" sz="1800" b="1" dirty="0">
                <a:latin typeface="Courier New" pitchFamily="49" charset="0"/>
              </a:rPr>
              <a:t>z = </a:t>
            </a:r>
            <a:r>
              <a:rPr lang="en-US" sz="1800" b="1" dirty="0" err="1" smtClean="0">
                <a:latin typeface="Courier New" pitchFamily="49" charset="0"/>
              </a:rPr>
              <a:t>mult</a:t>
            </a:r>
            <a:r>
              <a:rPr lang="en-US" sz="1800" b="1" dirty="0" smtClean="0">
                <a:latin typeface="Courier New" pitchFamily="49" charset="0"/>
              </a:rPr>
              <a:t> </a:t>
            </a:r>
            <a:r>
              <a:rPr lang="en-US" sz="1800" b="1" dirty="0">
                <a:latin typeface="Courier New" pitchFamily="49" charset="0"/>
              </a:rPr>
              <a:t>(add 3 1) (add 4 1)</a:t>
            </a:r>
          </a:p>
        </p:txBody>
      </p:sp>
      <p:sp>
        <p:nvSpPr>
          <p:cNvPr id="229385" name="Text Box 9"/>
          <p:cNvSpPr txBox="1">
            <a:spLocks noChangeArrowheads="1"/>
          </p:cNvSpPr>
          <p:nvPr/>
        </p:nvSpPr>
        <p:spPr bwMode="auto">
          <a:xfrm>
            <a:off x="5181600" y="2971800"/>
            <a:ext cx="3729038" cy="822325"/>
          </a:xfrm>
          <a:prstGeom prst="rect">
            <a:avLst/>
          </a:prstGeom>
          <a:noFill/>
          <a:ln w="9525">
            <a:noFill/>
            <a:miter lim="800000"/>
            <a:headEnd/>
            <a:tailEnd/>
          </a:ln>
        </p:spPr>
        <p:txBody>
          <a:bodyPr wrap="none">
            <a:spAutoFit/>
          </a:bodyPr>
          <a:lstStyle/>
          <a:p>
            <a:pPr eaLnBrk="0" hangingPunct="0"/>
            <a:r>
              <a:rPr lang="en-US">
                <a:solidFill>
                  <a:srgbClr val="FF0000"/>
                </a:solidFill>
              </a:rPr>
              <a:t>Haskell; call-by-name;</a:t>
            </a:r>
          </a:p>
          <a:p>
            <a:pPr eaLnBrk="0" hangingPunct="0"/>
            <a:r>
              <a:rPr lang="en-US">
                <a:solidFill>
                  <a:srgbClr val="FF0000"/>
                </a:solidFill>
              </a:rPr>
              <a:t>arguments evaluated here</a:t>
            </a:r>
            <a:endParaRPr lang="en-US"/>
          </a:p>
        </p:txBody>
      </p:sp>
      <p:sp>
        <p:nvSpPr>
          <p:cNvPr id="229386" name="Line 10"/>
          <p:cNvSpPr>
            <a:spLocks noChangeShapeType="1"/>
          </p:cNvSpPr>
          <p:nvPr/>
        </p:nvSpPr>
        <p:spPr bwMode="auto">
          <a:xfrm flipH="1">
            <a:off x="6553200" y="3733800"/>
            <a:ext cx="381000" cy="685800"/>
          </a:xfrm>
          <a:prstGeom prst="line">
            <a:avLst/>
          </a:prstGeom>
          <a:noFill/>
          <a:ln w="38100">
            <a:solidFill>
              <a:srgbClr val="FF0000"/>
            </a:solidFill>
            <a:round/>
            <a:headEnd/>
            <a:tailEnd type="triangle" w="med" len="med"/>
          </a:ln>
        </p:spPr>
        <p:txBody>
          <a:bodyPr wrap="none" anchor="ctr"/>
          <a:lstStyle/>
          <a:p>
            <a:endParaRPr lang="en-US"/>
          </a:p>
        </p:txBody>
      </p:sp>
      <p:sp>
        <p:nvSpPr>
          <p:cNvPr id="229387" name="Line 11"/>
          <p:cNvSpPr>
            <a:spLocks noChangeShapeType="1"/>
          </p:cNvSpPr>
          <p:nvPr/>
        </p:nvSpPr>
        <p:spPr bwMode="auto">
          <a:xfrm>
            <a:off x="6934200" y="3733800"/>
            <a:ext cx="76200" cy="68580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93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93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93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93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93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9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p:bldP spid="229381" grpId="0"/>
      <p:bldP spid="229382" grpId="0" animBg="1"/>
      <p:bldP spid="229383" grpId="0" animBg="1"/>
      <p:bldP spid="229384" grpId="0" animBg="1"/>
      <p:bldP spid="229385" grpId="0"/>
      <p:bldP spid="229386" grpId="0" animBg="1"/>
      <p:bldP spid="2293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97282" name="Slide Number Placeholder 4"/>
          <p:cNvSpPr>
            <a:spLocks noGrp="1"/>
          </p:cNvSpPr>
          <p:nvPr>
            <p:ph type="sldNum" sz="quarter" idx="11"/>
          </p:nvPr>
        </p:nvSpPr>
        <p:spPr>
          <a:noFill/>
        </p:spPr>
        <p:txBody>
          <a:bodyPr/>
          <a:lstStyle/>
          <a:p>
            <a:fld id="{68D2A5B1-461B-4F3C-8E53-CEE1AA9806D5}" type="slidenum">
              <a:rPr lang="en-US" smtClean="0">
                <a:ea typeface="ＭＳ Ｐゴシック"/>
                <a:cs typeface="ＭＳ Ｐゴシック"/>
              </a:rPr>
              <a:pPr/>
              <a:t>16</a:t>
            </a:fld>
            <a:endParaRPr lang="en-US" smtClean="0">
              <a:ea typeface="ＭＳ Ｐゴシック"/>
              <a:cs typeface="ＭＳ Ｐゴシック"/>
            </a:endParaRPr>
          </a:p>
        </p:txBody>
      </p:sp>
      <p:sp>
        <p:nvSpPr>
          <p:cNvPr id="97283" name="Rectangle 2"/>
          <p:cNvSpPr>
            <a:spLocks noGrp="1" noChangeArrowheads="1"/>
          </p:cNvSpPr>
          <p:nvPr>
            <p:ph type="title"/>
          </p:nvPr>
        </p:nvSpPr>
        <p:spPr/>
        <p:txBody>
          <a:bodyPr/>
          <a:lstStyle/>
          <a:p>
            <a:pPr eaLnBrk="1" hangingPunct="1"/>
            <a:r>
              <a:rPr lang="en-US" smtClean="0"/>
              <a:t>Call-by-Name, con't.</a:t>
            </a:r>
          </a:p>
        </p:txBody>
      </p:sp>
      <p:sp>
        <p:nvSpPr>
          <p:cNvPr id="97284" name="Rectangle 3"/>
          <p:cNvSpPr>
            <a:spLocks noGrp="1" noChangeArrowheads="1"/>
          </p:cNvSpPr>
          <p:nvPr>
            <p:ph type="body" idx="1"/>
          </p:nvPr>
        </p:nvSpPr>
        <p:spPr>
          <a:xfrm>
            <a:off x="457200" y="1524000"/>
            <a:ext cx="8153400" cy="5181600"/>
          </a:xfrm>
        </p:spPr>
        <p:txBody>
          <a:bodyPr/>
          <a:lstStyle/>
          <a:p>
            <a:pPr eaLnBrk="1" hangingPunct="1"/>
            <a:r>
              <a:rPr lang="en-US" smtClean="0"/>
              <a:t>What would be an example where this difference matters?</a:t>
            </a:r>
          </a:p>
        </p:txBody>
      </p:sp>
      <p:sp>
        <p:nvSpPr>
          <p:cNvPr id="231428" name="Text Box 4"/>
          <p:cNvSpPr txBox="1">
            <a:spLocks noChangeArrowheads="1"/>
          </p:cNvSpPr>
          <p:nvPr/>
        </p:nvSpPr>
        <p:spPr bwMode="auto">
          <a:xfrm>
            <a:off x="457200" y="2743200"/>
            <a:ext cx="60198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cond p x y = if p then x else y</a:t>
            </a:r>
          </a:p>
          <a:p>
            <a:pPr eaLnBrk="0" hangingPunct="0"/>
            <a:r>
              <a:rPr lang="en-US" sz="1800" b="1">
                <a:latin typeface="Courier New" pitchFamily="49" charset="0"/>
              </a:rPr>
              <a:t>let rec loop n = loop n</a:t>
            </a:r>
          </a:p>
          <a:p>
            <a:pPr eaLnBrk="0" hangingPunct="0"/>
            <a:r>
              <a:rPr lang="en-US" sz="1800" b="1">
                <a:latin typeface="Courier New" pitchFamily="49" charset="0"/>
              </a:rPr>
              <a:t>let z = cond true 42 (loop 0)</a:t>
            </a:r>
          </a:p>
        </p:txBody>
      </p:sp>
      <p:sp>
        <p:nvSpPr>
          <p:cNvPr id="231429" name="Text Box 5"/>
          <p:cNvSpPr txBox="1">
            <a:spLocks noChangeArrowheads="1"/>
          </p:cNvSpPr>
          <p:nvPr/>
        </p:nvSpPr>
        <p:spPr bwMode="auto">
          <a:xfrm>
            <a:off x="457200" y="4800600"/>
            <a:ext cx="5334000" cy="928688"/>
          </a:xfrm>
          <a:prstGeom prst="rect">
            <a:avLst/>
          </a:prstGeom>
          <a:noFill/>
          <a:ln w="12700" algn="ctr">
            <a:solidFill>
              <a:schemeClr val="tx1"/>
            </a:solidFill>
            <a:miter lim="800000"/>
            <a:headEnd/>
            <a:tailEnd/>
          </a:ln>
          <a:effectLst/>
        </p:spPr>
        <p:txBody>
          <a:bodyPr>
            <a:spAutoFit/>
          </a:bodyPr>
          <a:lstStyle/>
          <a:p>
            <a:pPr eaLnBrk="0" hangingPunct="0"/>
            <a:r>
              <a:rPr lang="en-US" sz="1800" b="1">
                <a:latin typeface="Courier New" pitchFamily="49" charset="0"/>
              </a:rPr>
              <a:t>cond p x y = if p then x else y</a:t>
            </a:r>
          </a:p>
          <a:p>
            <a:pPr eaLnBrk="0" hangingPunct="0"/>
            <a:r>
              <a:rPr lang="en-US" sz="1800" b="1">
                <a:latin typeface="Courier New" pitchFamily="49" charset="0"/>
              </a:rPr>
              <a:t>loop n = loop n</a:t>
            </a:r>
          </a:p>
          <a:p>
            <a:pPr eaLnBrk="0" hangingPunct="0"/>
            <a:r>
              <a:rPr lang="en-US" sz="1800" b="1">
                <a:latin typeface="Courier New" pitchFamily="49" charset="0"/>
              </a:rPr>
              <a:t>z = cond True 42 (loop 0)</a:t>
            </a:r>
          </a:p>
        </p:txBody>
      </p:sp>
      <p:sp>
        <p:nvSpPr>
          <p:cNvPr id="231430" name="Text Box 6"/>
          <p:cNvSpPr txBox="1">
            <a:spLocks noChangeArrowheads="1"/>
          </p:cNvSpPr>
          <p:nvPr/>
        </p:nvSpPr>
        <p:spPr bwMode="auto">
          <a:xfrm>
            <a:off x="4724400" y="3886200"/>
            <a:ext cx="3287713" cy="822325"/>
          </a:xfrm>
          <a:prstGeom prst="rect">
            <a:avLst/>
          </a:prstGeom>
          <a:noFill/>
          <a:ln w="9525">
            <a:noFill/>
            <a:miter lim="800000"/>
            <a:headEnd/>
            <a:tailEnd/>
          </a:ln>
        </p:spPr>
        <p:txBody>
          <a:bodyPr wrap="none">
            <a:spAutoFit/>
          </a:bodyPr>
          <a:lstStyle/>
          <a:p>
            <a:pPr eaLnBrk="0" hangingPunct="0"/>
            <a:r>
              <a:rPr lang="en-US">
                <a:solidFill>
                  <a:srgbClr val="FF0000"/>
                </a:solidFill>
              </a:rPr>
              <a:t>OCaml; call-by-value;</a:t>
            </a:r>
          </a:p>
          <a:p>
            <a:pPr eaLnBrk="0" hangingPunct="0"/>
            <a:r>
              <a:rPr lang="en-US">
                <a:solidFill>
                  <a:srgbClr val="FF0000"/>
                </a:solidFill>
              </a:rPr>
              <a:t>infinite recursion at call</a:t>
            </a:r>
            <a:endParaRPr lang="en-US"/>
          </a:p>
        </p:txBody>
      </p:sp>
      <p:sp>
        <p:nvSpPr>
          <p:cNvPr id="231431" name="Line 7"/>
          <p:cNvSpPr>
            <a:spLocks noChangeShapeType="1"/>
          </p:cNvSpPr>
          <p:nvPr/>
        </p:nvSpPr>
        <p:spPr bwMode="auto">
          <a:xfrm flipH="1" flipV="1">
            <a:off x="4572000" y="3505200"/>
            <a:ext cx="1382713" cy="381000"/>
          </a:xfrm>
          <a:prstGeom prst="line">
            <a:avLst/>
          </a:prstGeom>
          <a:noFill/>
          <a:ln w="38100">
            <a:solidFill>
              <a:srgbClr val="FF0000"/>
            </a:solidFill>
            <a:round/>
            <a:headEnd/>
            <a:tailEnd type="triangle" w="med" len="med"/>
          </a:ln>
        </p:spPr>
        <p:txBody>
          <a:bodyPr wrap="none" anchor="ctr"/>
          <a:lstStyle/>
          <a:p>
            <a:endParaRPr lang="en-US"/>
          </a:p>
        </p:txBody>
      </p:sp>
      <p:sp>
        <p:nvSpPr>
          <p:cNvPr id="231432" name="Text Box 8"/>
          <p:cNvSpPr txBox="1">
            <a:spLocks noChangeArrowheads="1"/>
          </p:cNvSpPr>
          <p:nvPr/>
        </p:nvSpPr>
        <p:spPr bwMode="auto">
          <a:xfrm>
            <a:off x="3657600" y="5791200"/>
            <a:ext cx="5441950" cy="822325"/>
          </a:xfrm>
          <a:prstGeom prst="rect">
            <a:avLst/>
          </a:prstGeom>
          <a:noFill/>
          <a:ln w="9525">
            <a:noFill/>
            <a:miter lim="800000"/>
            <a:headEnd/>
            <a:tailEnd/>
          </a:ln>
        </p:spPr>
        <p:txBody>
          <a:bodyPr wrap="none">
            <a:spAutoFit/>
          </a:bodyPr>
          <a:lstStyle/>
          <a:p>
            <a:pPr eaLnBrk="0" hangingPunct="0"/>
            <a:r>
              <a:rPr lang="en-US">
                <a:solidFill>
                  <a:srgbClr val="FF0000"/>
                </a:solidFill>
              </a:rPr>
              <a:t>Haskell; call-by-name; never evaluated</a:t>
            </a:r>
          </a:p>
          <a:p>
            <a:pPr eaLnBrk="0" hangingPunct="0"/>
            <a:r>
              <a:rPr lang="en-US">
                <a:solidFill>
                  <a:srgbClr val="FF0000"/>
                </a:solidFill>
              </a:rPr>
              <a:t>because parameter is never used</a:t>
            </a:r>
            <a:endParaRPr lang="en-US"/>
          </a:p>
        </p:txBody>
      </p:sp>
      <p:sp>
        <p:nvSpPr>
          <p:cNvPr id="231433" name="Freeform 9"/>
          <p:cNvSpPr>
            <a:spLocks/>
          </p:cNvSpPr>
          <p:nvPr/>
        </p:nvSpPr>
        <p:spPr bwMode="auto">
          <a:xfrm>
            <a:off x="3249613" y="5668963"/>
            <a:ext cx="423862" cy="366712"/>
          </a:xfrm>
          <a:custGeom>
            <a:avLst/>
            <a:gdLst>
              <a:gd name="T0" fmla="*/ 423862 w 267"/>
              <a:gd name="T1" fmla="*/ 366712 h 231"/>
              <a:gd name="T2" fmla="*/ 0 w 267"/>
              <a:gd name="T3" fmla="*/ 0 h 231"/>
              <a:gd name="T4" fmla="*/ 0 60000 65536"/>
              <a:gd name="T5" fmla="*/ 0 60000 65536"/>
              <a:gd name="T6" fmla="*/ 0 w 267"/>
              <a:gd name="T7" fmla="*/ 0 h 231"/>
              <a:gd name="T8" fmla="*/ 267 w 267"/>
              <a:gd name="T9" fmla="*/ 231 h 231"/>
            </a:gdLst>
            <a:ahLst/>
            <a:cxnLst>
              <a:cxn ang="T4">
                <a:pos x="T0" y="T1"/>
              </a:cxn>
              <a:cxn ang="T5">
                <a:pos x="T2" y="T3"/>
              </a:cxn>
            </a:cxnLst>
            <a:rect l="T6" t="T7" r="T8" b="T9"/>
            <a:pathLst>
              <a:path w="267" h="231">
                <a:moveTo>
                  <a:pt x="267" y="231"/>
                </a:moveTo>
                <a:lnTo>
                  <a:pt x="0" y="0"/>
                </a:lnTo>
              </a:path>
            </a:pathLst>
          </a:cu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14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14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14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1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animBg="1"/>
      <p:bldP spid="231429" grpId="0" animBg="1"/>
      <p:bldP spid="231430" grpId="0"/>
      <p:bldP spid="231431" grpId="0" animBg="1"/>
      <p:bldP spid="231432" grpId="0"/>
      <p:bldP spid="2314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99330" name="Slide Number Placeholder 4"/>
          <p:cNvSpPr>
            <a:spLocks noGrp="1"/>
          </p:cNvSpPr>
          <p:nvPr>
            <p:ph type="sldNum" sz="quarter" idx="11"/>
          </p:nvPr>
        </p:nvSpPr>
        <p:spPr>
          <a:noFill/>
        </p:spPr>
        <p:txBody>
          <a:bodyPr/>
          <a:lstStyle/>
          <a:p>
            <a:fld id="{260775C8-D30A-4510-A895-CDA789DA0960}" type="slidenum">
              <a:rPr lang="en-US" smtClean="0">
                <a:ea typeface="ＭＳ Ｐゴシック"/>
                <a:cs typeface="ＭＳ Ｐゴシック"/>
              </a:rPr>
              <a:pPr/>
              <a:t>17</a:t>
            </a:fld>
            <a:endParaRPr lang="en-US" smtClean="0">
              <a:ea typeface="ＭＳ Ｐゴシック"/>
              <a:cs typeface="ＭＳ Ｐゴシック"/>
            </a:endParaRPr>
          </a:p>
        </p:txBody>
      </p:sp>
      <p:sp>
        <p:nvSpPr>
          <p:cNvPr id="99331" name="Rectangle 2"/>
          <p:cNvSpPr>
            <a:spLocks noGrp="1" noChangeArrowheads="1"/>
          </p:cNvSpPr>
          <p:nvPr>
            <p:ph type="title"/>
          </p:nvPr>
        </p:nvSpPr>
        <p:spPr>
          <a:xfrm>
            <a:off x="152400" y="609600"/>
            <a:ext cx="8839200" cy="685800"/>
          </a:xfrm>
        </p:spPr>
        <p:txBody>
          <a:bodyPr/>
          <a:lstStyle/>
          <a:p>
            <a:pPr eaLnBrk="1" hangingPunct="1"/>
            <a:r>
              <a:rPr lang="en-US" smtClean="0"/>
              <a:t>Two Cool Things to Do with Call-by-Name</a:t>
            </a:r>
          </a:p>
        </p:txBody>
      </p:sp>
      <p:sp>
        <p:nvSpPr>
          <p:cNvPr id="233475" name="Rectangle 3"/>
          <p:cNvSpPr>
            <a:spLocks noGrp="1" noChangeArrowheads="1"/>
          </p:cNvSpPr>
          <p:nvPr>
            <p:ph type="body" idx="1"/>
          </p:nvPr>
        </p:nvSpPr>
        <p:spPr>
          <a:xfrm>
            <a:off x="457200" y="1524000"/>
            <a:ext cx="8534400" cy="5029200"/>
          </a:xfrm>
        </p:spPr>
        <p:txBody>
          <a:bodyPr/>
          <a:lstStyle/>
          <a:p>
            <a:pPr eaLnBrk="1" hangingPunct="1"/>
            <a:r>
              <a:rPr lang="en-US" smtClean="0"/>
              <a:t>Build control structures with functions</a:t>
            </a:r>
          </a:p>
          <a:p>
            <a:pPr eaLnBrk="1" hangingPunct="1"/>
            <a:endParaRPr lang="en-US" smtClean="0"/>
          </a:p>
          <a:p>
            <a:pPr eaLnBrk="1" hangingPunct="1"/>
            <a:endParaRPr lang="en-US" smtClean="0"/>
          </a:p>
          <a:p>
            <a:pPr eaLnBrk="1" hangingPunct="1"/>
            <a:r>
              <a:rPr lang="en-US" smtClean="0"/>
              <a:t>Build “infinite” data structures</a:t>
            </a:r>
          </a:p>
          <a:p>
            <a:pPr eaLnBrk="1" hangingPunct="1"/>
            <a:endParaRPr lang="en-US" smtClean="0"/>
          </a:p>
          <a:p>
            <a:pPr eaLnBrk="1" hangingPunct="1"/>
            <a:endParaRPr lang="en-US" smtClean="0"/>
          </a:p>
          <a:p>
            <a:pPr eaLnBrk="1" hangingPunct="1"/>
            <a:endParaRPr lang="en-US" smtClean="0"/>
          </a:p>
          <a:p>
            <a:pPr eaLnBrk="1" hangingPunct="1"/>
            <a:r>
              <a:rPr lang="en-US" smtClean="0"/>
              <a:t>Call-by-name is also called </a:t>
            </a:r>
            <a:r>
              <a:rPr lang="en-US" i="1" smtClean="0"/>
              <a:t>lazy evaluation</a:t>
            </a:r>
            <a:endParaRPr lang="en-US" smtClean="0"/>
          </a:p>
          <a:p>
            <a:pPr lvl="1" eaLnBrk="1" hangingPunct="1"/>
            <a:r>
              <a:rPr lang="en-US" smtClean="0"/>
              <a:t>(Call-by-value is also known as </a:t>
            </a:r>
            <a:r>
              <a:rPr lang="en-US" i="1" smtClean="0"/>
              <a:t>eager evaluation</a:t>
            </a:r>
            <a:r>
              <a:rPr lang="en-US" smtClean="0"/>
              <a:t>)</a:t>
            </a:r>
          </a:p>
          <a:p>
            <a:pPr lvl="1" eaLnBrk="1" hangingPunct="1"/>
            <a:endParaRPr lang="en-US" smtClean="0"/>
          </a:p>
          <a:p>
            <a:pPr eaLnBrk="1" hangingPunct="1"/>
            <a:endParaRPr lang="en-US" smtClean="0"/>
          </a:p>
        </p:txBody>
      </p:sp>
      <p:sp>
        <p:nvSpPr>
          <p:cNvPr id="233476" name="Text Box 4"/>
          <p:cNvSpPr txBox="1">
            <a:spLocks noChangeArrowheads="1"/>
          </p:cNvSpPr>
          <p:nvPr/>
        </p:nvSpPr>
        <p:spPr bwMode="auto">
          <a:xfrm>
            <a:off x="914400" y="2209800"/>
            <a:ext cx="5105400" cy="379413"/>
          </a:xfrm>
          <a:prstGeom prst="rect">
            <a:avLst/>
          </a:prstGeom>
          <a:noFill/>
          <a:ln w="12700" algn="ctr">
            <a:solidFill>
              <a:schemeClr val="tx1"/>
            </a:solidFill>
            <a:miter lim="800000"/>
            <a:headEnd/>
            <a:tailEnd/>
          </a:ln>
          <a:effectLst/>
        </p:spPr>
        <p:txBody>
          <a:bodyPr>
            <a:spAutoFit/>
          </a:bodyPr>
          <a:lstStyle/>
          <a:p>
            <a:pPr eaLnBrk="0" hangingPunct="0"/>
            <a:r>
              <a:rPr lang="en-US" sz="1800" b="1">
                <a:latin typeface="Courier New" pitchFamily="49" charset="0"/>
              </a:rPr>
              <a:t>let cond p x y = if p then x else y</a:t>
            </a:r>
          </a:p>
        </p:txBody>
      </p:sp>
      <p:sp>
        <p:nvSpPr>
          <p:cNvPr id="233477" name="Text Box 5"/>
          <p:cNvSpPr txBox="1">
            <a:spLocks noChangeArrowheads="1"/>
          </p:cNvSpPr>
          <p:nvPr/>
        </p:nvSpPr>
        <p:spPr bwMode="auto">
          <a:xfrm>
            <a:off x="914400" y="3719513"/>
            <a:ext cx="7772400" cy="928687"/>
          </a:xfrm>
          <a:prstGeom prst="rect">
            <a:avLst/>
          </a:prstGeom>
          <a:noFill/>
          <a:ln w="12700" algn="ctr">
            <a:solidFill>
              <a:schemeClr val="tx1"/>
            </a:solidFill>
            <a:miter lim="800000"/>
            <a:headEnd/>
            <a:tailEnd/>
          </a:ln>
          <a:effectLst/>
        </p:spPr>
        <p:txBody>
          <a:bodyPr>
            <a:spAutoFit/>
          </a:bodyPr>
          <a:lstStyle/>
          <a:p>
            <a:pPr eaLnBrk="0" hangingPunct="0"/>
            <a:r>
              <a:rPr lang="en-US" sz="1800" b="1" dirty="0">
                <a:latin typeface="Courier New" pitchFamily="49" charset="0"/>
              </a:rPr>
              <a:t>integers n = n:(integers (</a:t>
            </a:r>
            <a:r>
              <a:rPr lang="en-US" sz="1800" b="1" dirty="0" smtClean="0">
                <a:latin typeface="Courier New" pitchFamily="49" charset="0"/>
              </a:rPr>
              <a:t>n + 1</a:t>
            </a:r>
            <a:r>
              <a:rPr lang="en-US" sz="1800" b="1" dirty="0">
                <a:latin typeface="Courier New" pitchFamily="49" charset="0"/>
              </a:rPr>
              <a:t>))</a:t>
            </a:r>
          </a:p>
          <a:p>
            <a:pPr eaLnBrk="0" hangingPunct="0"/>
            <a:r>
              <a:rPr lang="en-US" sz="1800" b="1" dirty="0">
                <a:latin typeface="Courier New" pitchFamily="49" charset="0"/>
              </a:rPr>
              <a:t>take 10 (integers 0)  (* infinite recursion in call-by-   			     value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34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34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4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47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3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P spid="233476" grpId="0" animBg="1"/>
      <p:bldP spid="2334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01378" name="Slide Number Placeholder 4"/>
          <p:cNvSpPr>
            <a:spLocks noGrp="1"/>
          </p:cNvSpPr>
          <p:nvPr>
            <p:ph type="sldNum" sz="quarter" idx="11"/>
          </p:nvPr>
        </p:nvSpPr>
        <p:spPr>
          <a:noFill/>
        </p:spPr>
        <p:txBody>
          <a:bodyPr/>
          <a:lstStyle/>
          <a:p>
            <a:fld id="{DF2B944D-2E26-4A3F-9C61-C39AA0AE42FC}" type="slidenum">
              <a:rPr lang="en-US" smtClean="0">
                <a:ea typeface="ＭＳ Ｐゴシック"/>
                <a:cs typeface="ＭＳ Ｐゴシック"/>
              </a:rPr>
              <a:pPr/>
              <a:t>18</a:t>
            </a:fld>
            <a:endParaRPr lang="en-US" smtClean="0">
              <a:ea typeface="ＭＳ Ｐゴシック"/>
              <a:cs typeface="ＭＳ Ｐゴシック"/>
            </a:endParaRPr>
          </a:p>
        </p:txBody>
      </p:sp>
      <p:sp>
        <p:nvSpPr>
          <p:cNvPr id="101379" name="Rectangle 2"/>
          <p:cNvSpPr>
            <a:spLocks noGrp="1" noChangeArrowheads="1"/>
          </p:cNvSpPr>
          <p:nvPr>
            <p:ph type="title"/>
          </p:nvPr>
        </p:nvSpPr>
        <p:spPr/>
        <p:txBody>
          <a:bodyPr/>
          <a:lstStyle/>
          <a:p>
            <a:pPr eaLnBrk="1" hangingPunct="1"/>
            <a:r>
              <a:rPr lang="en-US" smtClean="0"/>
              <a:t>Three-Way Comparison</a:t>
            </a:r>
          </a:p>
        </p:txBody>
      </p:sp>
      <p:sp>
        <p:nvSpPr>
          <p:cNvPr id="101380" name="Rectangle 3"/>
          <p:cNvSpPr>
            <a:spLocks noGrp="1" noChangeArrowheads="1"/>
          </p:cNvSpPr>
          <p:nvPr>
            <p:ph type="body" idx="1"/>
          </p:nvPr>
        </p:nvSpPr>
        <p:spPr>
          <a:xfrm>
            <a:off x="457200" y="1295400"/>
            <a:ext cx="8382000" cy="5410200"/>
          </a:xfrm>
        </p:spPr>
        <p:txBody>
          <a:bodyPr/>
          <a:lstStyle/>
          <a:p>
            <a:pPr eaLnBrk="1" hangingPunct="1"/>
            <a:r>
              <a:rPr lang="en-US" dirty="0" smtClean="0"/>
              <a:t>Consider the following program under the three calling conventions</a:t>
            </a:r>
          </a:p>
          <a:p>
            <a:pPr lvl="1" eaLnBrk="1" hangingPunct="1"/>
            <a:r>
              <a:rPr lang="en-US" dirty="0" smtClean="0">
                <a:latin typeface="Helvetica" pitchFamily="34" charset="0"/>
              </a:rPr>
              <a:t>For each, determine </a:t>
            </a:r>
            <a:r>
              <a:rPr lang="en-US" dirty="0" smtClean="0">
                <a:solidFill>
                  <a:srgbClr val="0000FF"/>
                </a:solidFill>
                <a:latin typeface="Helvetica" pitchFamily="34" charset="0"/>
              </a:rPr>
              <a:t>i</a:t>
            </a:r>
            <a:r>
              <a:rPr lang="en-US" dirty="0" smtClean="0">
                <a:latin typeface="Helvetica" pitchFamily="34" charset="0"/>
              </a:rPr>
              <a:t>'s value and which </a:t>
            </a:r>
            <a:r>
              <a:rPr lang="en-US" dirty="0" smtClean="0">
                <a:solidFill>
                  <a:srgbClr val="0000FF"/>
                </a:solidFill>
                <a:latin typeface="Helvetica" pitchFamily="34" charset="0"/>
              </a:rPr>
              <a:t>a[</a:t>
            </a:r>
            <a:r>
              <a:rPr lang="en-US" dirty="0" err="1" smtClean="0">
                <a:solidFill>
                  <a:srgbClr val="0000FF"/>
                </a:solidFill>
                <a:latin typeface="Helvetica" pitchFamily="34" charset="0"/>
              </a:rPr>
              <a:t>i</a:t>
            </a:r>
            <a:r>
              <a:rPr lang="en-US" dirty="0" smtClean="0">
                <a:solidFill>
                  <a:srgbClr val="0000FF"/>
                </a:solidFill>
                <a:latin typeface="Helvetica" pitchFamily="34" charset="0"/>
              </a:rPr>
              <a:t>]</a:t>
            </a:r>
            <a:r>
              <a:rPr lang="en-US" dirty="0" smtClean="0">
                <a:latin typeface="Helvetica" pitchFamily="34" charset="0"/>
              </a:rPr>
              <a:t> (if any) is modified</a:t>
            </a:r>
          </a:p>
        </p:txBody>
      </p:sp>
      <p:sp>
        <p:nvSpPr>
          <p:cNvPr id="101381" name="Text Box 4"/>
          <p:cNvSpPr txBox="1">
            <a:spLocks noChangeArrowheads="1"/>
          </p:cNvSpPr>
          <p:nvPr/>
        </p:nvSpPr>
        <p:spPr bwMode="auto">
          <a:xfrm>
            <a:off x="1371600" y="3076575"/>
            <a:ext cx="6705600" cy="3400425"/>
          </a:xfrm>
          <a:prstGeom prst="rect">
            <a:avLst/>
          </a:prstGeom>
          <a:noFill/>
          <a:ln w="12700">
            <a:solidFill>
              <a:schemeClr val="tx1"/>
            </a:solidFill>
            <a:miter lim="800000"/>
            <a:headEnd/>
            <a:tailEnd/>
          </a:ln>
        </p:spPr>
        <p:txBody>
          <a:bodyPr>
            <a:spAutoFit/>
          </a:bodyPr>
          <a:lstStyle/>
          <a:p>
            <a:pPr eaLnBrk="0" hangingPunct="0"/>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 = 1;</a:t>
            </a:r>
          </a:p>
          <a:p>
            <a:pPr eaLnBrk="0" hangingPunct="0"/>
            <a:endParaRPr lang="en-US" sz="1800" b="1" dirty="0">
              <a:latin typeface="Courier New" pitchFamily="49" charset="0"/>
            </a:endParaRPr>
          </a:p>
          <a:p>
            <a:pPr eaLnBrk="0" hangingPunct="0"/>
            <a:r>
              <a:rPr lang="en-US" sz="1800" b="1" dirty="0">
                <a:latin typeface="Courier New" pitchFamily="49" charset="0"/>
              </a:rPr>
              <a:t>void p(</a:t>
            </a:r>
            <a:r>
              <a:rPr lang="en-US" sz="1800" b="1" dirty="0" err="1">
                <a:latin typeface="Courier New" pitchFamily="49" charset="0"/>
              </a:rPr>
              <a:t>int</a:t>
            </a:r>
            <a:r>
              <a:rPr lang="en-US" sz="1800" b="1" dirty="0">
                <a:latin typeface="Courier New" pitchFamily="49" charset="0"/>
              </a:rPr>
              <a:t> f, </a:t>
            </a:r>
            <a:r>
              <a:rPr lang="en-US" sz="1800" b="1" dirty="0" err="1">
                <a:latin typeface="Courier New" pitchFamily="49" charset="0"/>
              </a:rPr>
              <a:t>int</a:t>
            </a:r>
            <a:r>
              <a:rPr lang="en-US" sz="1800" b="1" dirty="0">
                <a:latin typeface="Courier New" pitchFamily="49" charset="0"/>
              </a:rPr>
              <a:t> g) {</a:t>
            </a:r>
          </a:p>
          <a:p>
            <a:pPr eaLnBrk="0" hangingPunct="0"/>
            <a:r>
              <a:rPr lang="en-US" sz="1800" b="1" dirty="0">
                <a:latin typeface="Courier New" pitchFamily="49" charset="0"/>
              </a:rPr>
              <a:t>  g++;</a:t>
            </a:r>
          </a:p>
          <a:p>
            <a:pPr eaLnBrk="0" hangingPunct="0"/>
            <a:r>
              <a:rPr lang="en-US" sz="1800" b="1" dirty="0">
                <a:latin typeface="Courier New" pitchFamily="49" charset="0"/>
              </a:rPr>
              <a:t>  f = </a:t>
            </a:r>
            <a:r>
              <a:rPr lang="en-US" sz="1800" b="1" dirty="0" smtClean="0">
                <a:latin typeface="Courier New" pitchFamily="49" charset="0"/>
              </a:rPr>
              <a:t>3 </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eaLnBrk="0" hangingPunct="0"/>
            <a:r>
              <a:rPr lang="en-US" sz="1800" b="1" dirty="0">
                <a:latin typeface="Courier New" pitchFamily="49" charset="0"/>
              </a:rPr>
              <a:t>}</a:t>
            </a:r>
          </a:p>
          <a:p>
            <a:pPr eaLnBrk="0" hangingPunct="0"/>
            <a:endParaRPr lang="en-US" sz="1800" b="1" dirty="0">
              <a:latin typeface="Courier New" pitchFamily="49" charset="0"/>
            </a:endParaRPr>
          </a:p>
          <a:p>
            <a:pPr eaLnBrk="0" hangingPunct="0"/>
            <a:r>
              <a:rPr lang="en-US" sz="1800" b="1" dirty="0" err="1">
                <a:latin typeface="Courier New" pitchFamily="49" charset="0"/>
              </a:rPr>
              <a:t>int</a:t>
            </a:r>
            <a:r>
              <a:rPr lang="en-US" sz="1800" b="1" dirty="0">
                <a:latin typeface="Courier New" pitchFamily="49" charset="0"/>
              </a:rPr>
              <a:t> main() {</a:t>
            </a:r>
          </a:p>
          <a:p>
            <a:pPr eaLnBrk="0" hangingPunct="0"/>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a[] = </a:t>
            </a:r>
            <a:r>
              <a:rPr lang="en-US" sz="1800" b="1" dirty="0" smtClean="0">
                <a:latin typeface="Courier New" pitchFamily="49" charset="0"/>
              </a:rPr>
              <a:t>{7, 5, 3};</a:t>
            </a:r>
            <a:endParaRPr lang="en-US" sz="1800" b="1" dirty="0">
              <a:latin typeface="Courier New" pitchFamily="49" charset="0"/>
            </a:endParaRPr>
          </a:p>
          <a:p>
            <a:pPr eaLnBrk="0" hangingPunct="0"/>
            <a:r>
              <a:rPr lang="en-US" sz="1800" b="1" dirty="0">
                <a:latin typeface="Courier New" pitchFamily="49" charset="0"/>
              </a:rPr>
              <a:t>  p(a[</a:t>
            </a:r>
            <a:r>
              <a:rPr lang="en-US" sz="1800" b="1" dirty="0" err="1">
                <a:latin typeface="Courier New" pitchFamily="49" charset="0"/>
              </a:rPr>
              <a:t>i</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eaLnBrk="0" hangingPunct="0"/>
            <a:r>
              <a:rPr lang="en-US" sz="1800" b="1" dirty="0">
                <a:latin typeface="Courier New" pitchFamily="49" charset="0"/>
              </a:rPr>
              <a:t>  </a:t>
            </a:r>
            <a:r>
              <a:rPr lang="en-US" sz="1800" b="1" dirty="0" err="1">
                <a:latin typeface="Courier New" pitchFamily="49" charset="0"/>
              </a:rPr>
              <a:t>printf</a:t>
            </a:r>
            <a:r>
              <a:rPr lang="en-US" sz="1800" b="1" dirty="0">
                <a:latin typeface="Courier New" pitchFamily="49" charset="0"/>
              </a:rPr>
              <a:t>("%d %d %d %d\n", </a:t>
            </a:r>
            <a:r>
              <a:rPr lang="en-US" sz="1800" b="1" dirty="0" err="1">
                <a:latin typeface="Courier New" pitchFamily="49" charset="0"/>
              </a:rPr>
              <a:t>i</a:t>
            </a:r>
            <a:r>
              <a:rPr lang="en-US" sz="1800" b="1" dirty="0">
                <a:latin typeface="Courier New" pitchFamily="49" charset="0"/>
              </a:rPr>
              <a:t>, a[0], a[1], a[2]);</a:t>
            </a:r>
          </a:p>
          <a:p>
            <a:pPr eaLnBrk="0" hangingPunct="0"/>
            <a:r>
              <a:rPr lang="en-US" sz="1800" b="1" dirty="0">
                <a:latin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09570" name="Slide Number Placeholder 4"/>
          <p:cNvSpPr>
            <a:spLocks noGrp="1"/>
          </p:cNvSpPr>
          <p:nvPr>
            <p:ph type="sldNum" sz="quarter" idx="11"/>
          </p:nvPr>
        </p:nvSpPr>
        <p:spPr>
          <a:noFill/>
        </p:spPr>
        <p:txBody>
          <a:bodyPr/>
          <a:lstStyle/>
          <a:p>
            <a:fld id="{45FB3332-42EC-4916-9938-2CE93CA36058}" type="slidenum">
              <a:rPr lang="en-US" smtClean="0">
                <a:ea typeface="ＭＳ Ｐゴシック"/>
                <a:cs typeface="ＭＳ Ｐゴシック"/>
              </a:rPr>
              <a:pPr/>
              <a:t>19</a:t>
            </a:fld>
            <a:endParaRPr lang="en-US" smtClean="0">
              <a:ea typeface="ＭＳ Ｐゴシック"/>
              <a:cs typeface="ＭＳ Ｐゴシック"/>
            </a:endParaRPr>
          </a:p>
        </p:txBody>
      </p:sp>
      <p:sp>
        <p:nvSpPr>
          <p:cNvPr id="109571" name="Rectangle 2"/>
          <p:cNvSpPr>
            <a:spLocks noGrp="1" noChangeArrowheads="1"/>
          </p:cNvSpPr>
          <p:nvPr>
            <p:ph type="title"/>
          </p:nvPr>
        </p:nvSpPr>
        <p:spPr/>
        <p:txBody>
          <a:bodyPr/>
          <a:lstStyle/>
          <a:p>
            <a:pPr eaLnBrk="1" hangingPunct="1"/>
            <a:r>
              <a:rPr lang="en-US" smtClean="0"/>
              <a:t>Other Calling Mechanisms</a:t>
            </a:r>
          </a:p>
        </p:txBody>
      </p:sp>
      <p:sp>
        <p:nvSpPr>
          <p:cNvPr id="109572" name="Rectangle 3"/>
          <p:cNvSpPr>
            <a:spLocks noGrp="1" noChangeArrowheads="1"/>
          </p:cNvSpPr>
          <p:nvPr>
            <p:ph type="body" idx="1"/>
          </p:nvPr>
        </p:nvSpPr>
        <p:spPr>
          <a:xfrm>
            <a:off x="457200" y="1524000"/>
            <a:ext cx="8458200" cy="5029200"/>
          </a:xfrm>
        </p:spPr>
        <p:txBody>
          <a:bodyPr/>
          <a:lstStyle/>
          <a:p>
            <a:pPr eaLnBrk="1" hangingPunct="1"/>
            <a:r>
              <a:rPr lang="en-US" i="1" smtClean="0"/>
              <a:t>Call-by-result</a:t>
            </a:r>
            <a:endParaRPr lang="en-US" smtClean="0"/>
          </a:p>
          <a:p>
            <a:pPr lvl="1" eaLnBrk="1" hangingPunct="1"/>
            <a:r>
              <a:rPr lang="en-US" smtClean="0"/>
              <a:t>Actual argument passed by reference, but not initialized</a:t>
            </a:r>
          </a:p>
          <a:p>
            <a:pPr lvl="1" eaLnBrk="1" hangingPunct="1"/>
            <a:r>
              <a:rPr lang="en-US" smtClean="0"/>
              <a:t>Written to in function body (and since passed by reference, affects actual argument)</a:t>
            </a:r>
          </a:p>
          <a:p>
            <a:pPr eaLnBrk="1" hangingPunct="1"/>
            <a:r>
              <a:rPr lang="en-US" i="1" smtClean="0"/>
              <a:t>Call-by-value-result</a:t>
            </a:r>
            <a:endParaRPr lang="en-US" smtClean="0"/>
          </a:p>
          <a:p>
            <a:pPr lvl="1" eaLnBrk="1" hangingPunct="1"/>
            <a:r>
              <a:rPr lang="en-US" smtClean="0"/>
              <a:t>Actual argument copied in on call (like call-by-value)</a:t>
            </a:r>
          </a:p>
          <a:p>
            <a:pPr lvl="1" eaLnBrk="1" hangingPunct="1"/>
            <a:r>
              <a:rPr lang="en-US" smtClean="0"/>
              <a:t>Mutated within function, but does not affect actual yet</a:t>
            </a:r>
          </a:p>
          <a:p>
            <a:pPr lvl="1" eaLnBrk="1" hangingPunct="1"/>
            <a:r>
              <a:rPr lang="en-US" smtClean="0"/>
              <a:t>At end of function body, copied back out to actual</a:t>
            </a:r>
          </a:p>
          <a:p>
            <a:pPr eaLnBrk="1" hangingPunct="1"/>
            <a:r>
              <a:rPr lang="en-US" smtClean="0"/>
              <a:t>These calling mechanisms didn't really catch on</a:t>
            </a:r>
          </a:p>
          <a:p>
            <a:pPr lvl="1" eaLnBrk="1" hangingPunct="1"/>
            <a:r>
              <a:rPr lang="en-US" smtClean="0"/>
              <a:t>They can be confusing in cases</a:t>
            </a:r>
          </a:p>
          <a:p>
            <a:pPr lvl="1" eaLnBrk="1" hangingPunct="1"/>
            <a:r>
              <a:rPr lang="en-US" smtClean="0"/>
              <a:t>Recent languages don’t use them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68610" name="Slide Number Placeholder 4"/>
          <p:cNvSpPr>
            <a:spLocks noGrp="1"/>
          </p:cNvSpPr>
          <p:nvPr>
            <p:ph type="sldNum" sz="quarter" idx="11"/>
          </p:nvPr>
        </p:nvSpPr>
        <p:spPr>
          <a:noFill/>
        </p:spPr>
        <p:txBody>
          <a:bodyPr/>
          <a:lstStyle/>
          <a:p>
            <a:fld id="{7E71F066-B5D7-4619-8585-035933FF30BD}" type="slidenum">
              <a:rPr lang="en-US" smtClean="0">
                <a:ea typeface="ＭＳ Ｐゴシック"/>
                <a:cs typeface="ＭＳ Ｐゴシック"/>
              </a:rPr>
              <a:pPr/>
              <a:t>2</a:t>
            </a:fld>
            <a:endParaRPr lang="en-US" smtClean="0">
              <a:ea typeface="ＭＳ Ｐゴシック"/>
              <a:cs typeface="ＭＳ Ｐゴシック"/>
            </a:endParaRPr>
          </a:p>
        </p:txBody>
      </p:sp>
      <p:sp>
        <p:nvSpPr>
          <p:cNvPr id="68611" name="Rectangle 2"/>
          <p:cNvSpPr>
            <a:spLocks noGrp="1" noChangeArrowheads="1"/>
          </p:cNvSpPr>
          <p:nvPr>
            <p:ph type="title"/>
          </p:nvPr>
        </p:nvSpPr>
        <p:spPr/>
        <p:txBody>
          <a:bodyPr/>
          <a:lstStyle/>
          <a:p>
            <a:pPr eaLnBrk="1" hangingPunct="1"/>
            <a:r>
              <a:rPr lang="en-US" smtClean="0"/>
              <a:t>Parameter Passing in OCaml</a:t>
            </a:r>
          </a:p>
        </p:txBody>
      </p:sp>
      <p:sp>
        <p:nvSpPr>
          <p:cNvPr id="68612" name="Rectangle 3"/>
          <p:cNvSpPr>
            <a:spLocks noGrp="1" noChangeArrowheads="1"/>
          </p:cNvSpPr>
          <p:nvPr>
            <p:ph type="body" idx="1"/>
          </p:nvPr>
        </p:nvSpPr>
        <p:spPr/>
        <p:txBody>
          <a:bodyPr/>
          <a:lstStyle/>
          <a:p>
            <a:pPr eaLnBrk="1" hangingPunct="1"/>
            <a:r>
              <a:rPr lang="en-US" smtClean="0"/>
              <a:t>Quiz:  What value is bound to </a:t>
            </a:r>
            <a:r>
              <a:rPr lang="en-US" smtClean="0">
                <a:solidFill>
                  <a:srgbClr val="0000FF"/>
                </a:solidFill>
              </a:rPr>
              <a:t>z</a:t>
            </a:r>
            <a:r>
              <a:rPr lang="en-US" smtClean="0"/>
              <a:t>?</a:t>
            </a:r>
          </a:p>
        </p:txBody>
      </p:sp>
      <p:sp>
        <p:nvSpPr>
          <p:cNvPr id="202756" name="Text Box 4"/>
          <p:cNvSpPr txBox="1">
            <a:spLocks noChangeArrowheads="1"/>
          </p:cNvSpPr>
          <p:nvPr/>
        </p:nvSpPr>
        <p:spPr bwMode="auto">
          <a:xfrm>
            <a:off x="1295400" y="2209800"/>
            <a:ext cx="33528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add x y = x + y</a:t>
            </a:r>
          </a:p>
          <a:p>
            <a:pPr eaLnBrk="0" hangingPunct="0"/>
            <a:endParaRPr lang="en-US" sz="1800" b="1">
              <a:latin typeface="Courier New" pitchFamily="49" charset="0"/>
            </a:endParaRPr>
          </a:p>
          <a:p>
            <a:pPr eaLnBrk="0" hangingPunct="0"/>
            <a:r>
              <a:rPr lang="en-US" sz="1800" b="1">
                <a:latin typeface="Courier New" pitchFamily="49" charset="0"/>
              </a:rPr>
              <a:t>let z = add 3 4</a:t>
            </a:r>
          </a:p>
        </p:txBody>
      </p:sp>
      <p:sp>
        <p:nvSpPr>
          <p:cNvPr id="202757" name="Text Box 5"/>
          <p:cNvSpPr txBox="1">
            <a:spLocks noChangeArrowheads="1"/>
          </p:cNvSpPr>
          <p:nvPr/>
        </p:nvSpPr>
        <p:spPr bwMode="auto">
          <a:xfrm>
            <a:off x="1295400" y="3505200"/>
            <a:ext cx="4953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add x y = x + y</a:t>
            </a:r>
          </a:p>
          <a:p>
            <a:pPr eaLnBrk="0" hangingPunct="0"/>
            <a:endParaRPr lang="en-US" sz="1800" b="1">
              <a:latin typeface="Courier New" pitchFamily="49" charset="0"/>
            </a:endParaRPr>
          </a:p>
          <a:p>
            <a:pPr eaLnBrk="0" hangingPunct="0"/>
            <a:r>
              <a:rPr lang="en-US" sz="1800" b="1">
                <a:latin typeface="Courier New" pitchFamily="49" charset="0"/>
              </a:rPr>
              <a:t>let z = add (add 3 1) (add 4 1)</a:t>
            </a:r>
          </a:p>
        </p:txBody>
      </p:sp>
      <p:sp>
        <p:nvSpPr>
          <p:cNvPr id="202758" name="Text Box 6"/>
          <p:cNvSpPr txBox="1">
            <a:spLocks noChangeArrowheads="1"/>
          </p:cNvSpPr>
          <p:nvPr/>
        </p:nvSpPr>
        <p:spPr bwMode="auto">
          <a:xfrm>
            <a:off x="1295400" y="4800600"/>
            <a:ext cx="46482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 = ref 0</a:t>
            </a:r>
          </a:p>
          <a:p>
            <a:pPr eaLnBrk="0" hangingPunct="0"/>
            <a:r>
              <a:rPr lang="en-US" sz="1800" b="1">
                <a:latin typeface="Courier New" pitchFamily="49" charset="0"/>
              </a:rPr>
              <a:t>let add x y = (!r) + x + y</a:t>
            </a:r>
          </a:p>
          <a:p>
            <a:pPr eaLnBrk="0" hangingPunct="0"/>
            <a:r>
              <a:rPr lang="en-US" sz="1800" b="1">
                <a:latin typeface="Courier New" pitchFamily="49" charset="0"/>
              </a:rPr>
              <a:t>let set_r () = r := 3; 1</a:t>
            </a:r>
          </a:p>
          <a:p>
            <a:pPr eaLnBrk="0" hangingPunct="0"/>
            <a:endParaRPr lang="en-US" sz="1800" b="1">
              <a:latin typeface="Courier New" pitchFamily="49" charset="0"/>
            </a:endParaRPr>
          </a:p>
          <a:p>
            <a:pPr eaLnBrk="0" hangingPunct="0"/>
            <a:r>
              <a:rPr lang="en-US" sz="1800" b="1">
                <a:latin typeface="Courier New" pitchFamily="49" charset="0"/>
              </a:rPr>
              <a:t>let z = add (set_r ()) 2</a:t>
            </a:r>
          </a:p>
        </p:txBody>
      </p:sp>
      <p:sp>
        <p:nvSpPr>
          <p:cNvPr id="202759" name="Text Box 7"/>
          <p:cNvSpPr txBox="1">
            <a:spLocks noChangeArrowheads="1"/>
          </p:cNvSpPr>
          <p:nvPr/>
        </p:nvSpPr>
        <p:spPr bwMode="auto">
          <a:xfrm>
            <a:off x="5699125" y="2257425"/>
            <a:ext cx="354013" cy="457200"/>
          </a:xfrm>
          <a:prstGeom prst="rect">
            <a:avLst/>
          </a:prstGeom>
          <a:noFill/>
          <a:ln w="9525">
            <a:noFill/>
            <a:miter lim="800000"/>
            <a:headEnd/>
            <a:tailEnd/>
          </a:ln>
        </p:spPr>
        <p:txBody>
          <a:bodyPr wrap="none">
            <a:spAutoFit/>
          </a:bodyPr>
          <a:lstStyle/>
          <a:p>
            <a:pPr eaLnBrk="0" hangingPunct="0"/>
            <a:r>
              <a:rPr lang="en-US">
                <a:solidFill>
                  <a:srgbClr val="FF0000"/>
                </a:solidFill>
              </a:rPr>
              <a:t>7</a:t>
            </a:r>
            <a:endParaRPr lang="en-US"/>
          </a:p>
        </p:txBody>
      </p:sp>
      <p:sp>
        <p:nvSpPr>
          <p:cNvPr id="202760" name="Text Box 8"/>
          <p:cNvSpPr txBox="1">
            <a:spLocks noChangeArrowheads="1"/>
          </p:cNvSpPr>
          <p:nvPr/>
        </p:nvSpPr>
        <p:spPr bwMode="auto">
          <a:xfrm>
            <a:off x="7010400" y="3733800"/>
            <a:ext cx="354013" cy="457200"/>
          </a:xfrm>
          <a:prstGeom prst="rect">
            <a:avLst/>
          </a:prstGeom>
          <a:noFill/>
          <a:ln w="9525">
            <a:noFill/>
            <a:miter lim="800000"/>
            <a:headEnd/>
            <a:tailEnd/>
          </a:ln>
        </p:spPr>
        <p:txBody>
          <a:bodyPr wrap="none">
            <a:spAutoFit/>
          </a:bodyPr>
          <a:lstStyle/>
          <a:p>
            <a:pPr eaLnBrk="0" hangingPunct="0"/>
            <a:r>
              <a:rPr lang="en-US">
                <a:solidFill>
                  <a:srgbClr val="FF0000"/>
                </a:solidFill>
              </a:rPr>
              <a:t>9</a:t>
            </a:r>
            <a:endParaRPr lang="en-US"/>
          </a:p>
        </p:txBody>
      </p:sp>
      <p:sp>
        <p:nvSpPr>
          <p:cNvPr id="202761" name="Text Box 9"/>
          <p:cNvSpPr txBox="1">
            <a:spLocks noChangeArrowheads="1"/>
          </p:cNvSpPr>
          <p:nvPr/>
        </p:nvSpPr>
        <p:spPr bwMode="auto">
          <a:xfrm>
            <a:off x="7010400" y="5867400"/>
            <a:ext cx="354013" cy="457200"/>
          </a:xfrm>
          <a:prstGeom prst="rect">
            <a:avLst/>
          </a:prstGeom>
          <a:noFill/>
          <a:ln w="9525">
            <a:noFill/>
            <a:miter lim="800000"/>
            <a:headEnd/>
            <a:tailEnd/>
          </a:ln>
        </p:spPr>
        <p:txBody>
          <a:bodyPr wrap="none">
            <a:spAutoFit/>
          </a:bodyPr>
          <a:lstStyle/>
          <a:p>
            <a:pPr eaLnBrk="0" hangingPunct="0"/>
            <a:r>
              <a:rPr lang="en-US">
                <a:solidFill>
                  <a:srgbClr val="FF0000"/>
                </a:solidFill>
              </a:rPr>
              <a:t>6</a:t>
            </a:r>
            <a:endParaRPr lang="en-US"/>
          </a:p>
        </p:txBody>
      </p:sp>
      <p:sp>
        <p:nvSpPr>
          <p:cNvPr id="202762" name="Text Box 10"/>
          <p:cNvSpPr txBox="1">
            <a:spLocks noChangeArrowheads="1"/>
          </p:cNvSpPr>
          <p:nvPr/>
        </p:nvSpPr>
        <p:spPr bwMode="auto">
          <a:xfrm>
            <a:off x="6172200" y="4724400"/>
            <a:ext cx="2590800" cy="822325"/>
          </a:xfrm>
          <a:prstGeom prst="rect">
            <a:avLst/>
          </a:prstGeom>
          <a:noFill/>
          <a:ln w="9525">
            <a:noFill/>
            <a:miter lim="800000"/>
            <a:headEnd/>
            <a:tailEnd/>
          </a:ln>
        </p:spPr>
        <p:txBody>
          <a:bodyPr wrap="none">
            <a:spAutoFit/>
          </a:bodyPr>
          <a:lstStyle/>
          <a:p>
            <a:pPr eaLnBrk="0" hangingPunct="0"/>
            <a:r>
              <a:rPr lang="en-US">
                <a:solidFill>
                  <a:srgbClr val="FF0000"/>
                </a:solidFill>
              </a:rPr>
              <a:t>Actuals evaluated</a:t>
            </a:r>
          </a:p>
          <a:p>
            <a:pPr eaLnBrk="0" hangingPunct="0"/>
            <a:r>
              <a:rPr lang="en-US">
                <a:solidFill>
                  <a:srgbClr val="FF0000"/>
                </a:solidFill>
              </a:rPr>
              <a:t>before call</a:t>
            </a:r>
            <a:endParaRPr lang="en-US"/>
          </a:p>
        </p:txBody>
      </p:sp>
      <p:sp>
        <p:nvSpPr>
          <p:cNvPr id="202763" name="Freeform 11"/>
          <p:cNvSpPr>
            <a:spLocks/>
          </p:cNvSpPr>
          <p:nvPr/>
        </p:nvSpPr>
        <p:spPr bwMode="auto">
          <a:xfrm>
            <a:off x="4813300" y="5029200"/>
            <a:ext cx="1346200" cy="1047750"/>
          </a:xfrm>
          <a:custGeom>
            <a:avLst/>
            <a:gdLst>
              <a:gd name="T0" fmla="*/ 1346200 w 848"/>
              <a:gd name="T1" fmla="*/ 0 h 660"/>
              <a:gd name="T2" fmla="*/ 0 w 848"/>
              <a:gd name="T3" fmla="*/ 1047750 h 660"/>
              <a:gd name="T4" fmla="*/ 0 60000 65536"/>
              <a:gd name="T5" fmla="*/ 0 60000 65536"/>
              <a:gd name="T6" fmla="*/ 0 w 848"/>
              <a:gd name="T7" fmla="*/ 0 h 660"/>
              <a:gd name="T8" fmla="*/ 848 w 848"/>
              <a:gd name="T9" fmla="*/ 660 h 660"/>
            </a:gdLst>
            <a:ahLst/>
            <a:cxnLst>
              <a:cxn ang="T4">
                <a:pos x="T0" y="T1"/>
              </a:cxn>
              <a:cxn ang="T5">
                <a:pos x="T2" y="T3"/>
              </a:cxn>
            </a:cxnLst>
            <a:rect l="T6" t="T7" r="T8" b="T9"/>
            <a:pathLst>
              <a:path w="848" h="660">
                <a:moveTo>
                  <a:pt x="848" y="0"/>
                </a:moveTo>
                <a:lnTo>
                  <a:pt x="0" y="660"/>
                </a:lnTo>
              </a:path>
            </a:pathLst>
          </a:cu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7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7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27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27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2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7" grpId="0" animBg="1"/>
      <p:bldP spid="202758" grpId="0" animBg="1"/>
      <p:bldP spid="202759" grpId="0"/>
      <p:bldP spid="202760" grpId="0"/>
      <p:bldP spid="202761" grpId="0"/>
      <p:bldP spid="202762" grpId="0"/>
      <p:bldP spid="20276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11618" name="Slide Number Placeholder 4"/>
          <p:cNvSpPr>
            <a:spLocks noGrp="1"/>
          </p:cNvSpPr>
          <p:nvPr>
            <p:ph type="sldNum" sz="quarter" idx="11"/>
          </p:nvPr>
        </p:nvSpPr>
        <p:spPr>
          <a:noFill/>
        </p:spPr>
        <p:txBody>
          <a:bodyPr/>
          <a:lstStyle/>
          <a:p>
            <a:fld id="{036D9F89-CBEA-4F9F-B486-6414EF85323A}" type="slidenum">
              <a:rPr lang="en-US" smtClean="0">
                <a:ea typeface="ＭＳ Ｐゴシック"/>
                <a:cs typeface="ＭＳ Ｐゴシック"/>
              </a:rPr>
              <a:pPr/>
              <a:t>20</a:t>
            </a:fld>
            <a:endParaRPr lang="en-US" smtClean="0">
              <a:ea typeface="ＭＳ Ｐゴシック"/>
              <a:cs typeface="ＭＳ Ｐゴシック"/>
            </a:endParaRPr>
          </a:p>
        </p:txBody>
      </p:sp>
      <p:sp>
        <p:nvSpPr>
          <p:cNvPr id="111619" name="Rectangle 2"/>
          <p:cNvSpPr>
            <a:spLocks noGrp="1" noChangeArrowheads="1"/>
          </p:cNvSpPr>
          <p:nvPr>
            <p:ph type="title"/>
          </p:nvPr>
        </p:nvSpPr>
        <p:spPr/>
        <p:txBody>
          <a:bodyPr/>
          <a:lstStyle/>
          <a:p>
            <a:pPr eaLnBrk="1" hangingPunct="1"/>
            <a:r>
              <a:rPr lang="en-US" sz="3200" smtClean="0"/>
              <a:t>Simulating Call-by-Name with Call-by-Value</a:t>
            </a:r>
          </a:p>
        </p:txBody>
      </p:sp>
      <p:sp>
        <p:nvSpPr>
          <p:cNvPr id="111620" name="Rectangle 3"/>
          <p:cNvSpPr>
            <a:spLocks noGrp="1" noChangeArrowheads="1"/>
          </p:cNvSpPr>
          <p:nvPr>
            <p:ph type="body" idx="1"/>
          </p:nvPr>
        </p:nvSpPr>
        <p:spPr/>
        <p:txBody>
          <a:bodyPr/>
          <a:lstStyle/>
          <a:p>
            <a:pPr eaLnBrk="1" hangingPunct="1"/>
            <a:r>
              <a:rPr lang="en-US" smtClean="0"/>
              <a:t>Call-by-name is implemented by passing in a </a:t>
            </a:r>
            <a:r>
              <a:rPr lang="en-US" i="1" smtClean="0"/>
              <a:t>thunk</a:t>
            </a:r>
            <a:r>
              <a:rPr lang="en-US" smtClean="0"/>
              <a:t> that, when called, evaluates to the actual parameter</a:t>
            </a:r>
          </a:p>
          <a:p>
            <a:pPr lvl="1" eaLnBrk="1" hangingPunct="1"/>
            <a:r>
              <a:rPr lang="en-US" smtClean="0"/>
              <a:t>Within the body, formal argument thunks are invoked to get actuals</a:t>
            </a:r>
          </a:p>
          <a:p>
            <a:pPr lvl="1" eaLnBrk="1" hangingPunct="1"/>
            <a:r>
              <a:rPr lang="en-US" smtClean="0"/>
              <a:t>A thunk is a compiler-generated function with no arguments, which returns the actual parameter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13666" name="Slide Number Placeholder 4"/>
          <p:cNvSpPr>
            <a:spLocks noGrp="1"/>
          </p:cNvSpPr>
          <p:nvPr>
            <p:ph type="sldNum" sz="quarter" idx="11"/>
          </p:nvPr>
        </p:nvSpPr>
        <p:spPr>
          <a:noFill/>
        </p:spPr>
        <p:txBody>
          <a:bodyPr/>
          <a:lstStyle/>
          <a:p>
            <a:fld id="{C8FB2CEA-30D4-494C-92D6-873A10D88DE1}" type="slidenum">
              <a:rPr lang="en-US" smtClean="0">
                <a:ea typeface="ＭＳ Ｐゴシック"/>
                <a:cs typeface="ＭＳ Ｐゴシック"/>
              </a:rPr>
              <a:pPr/>
              <a:t>21</a:t>
            </a:fld>
            <a:endParaRPr lang="en-US" smtClean="0">
              <a:ea typeface="ＭＳ Ｐゴシック"/>
              <a:cs typeface="ＭＳ Ｐゴシック"/>
            </a:endParaRPr>
          </a:p>
        </p:txBody>
      </p:sp>
      <p:sp>
        <p:nvSpPr>
          <p:cNvPr id="113667" name="Rectangle 2"/>
          <p:cNvSpPr>
            <a:spLocks noGrp="1" noChangeArrowheads="1"/>
          </p:cNvSpPr>
          <p:nvPr>
            <p:ph type="title"/>
          </p:nvPr>
        </p:nvSpPr>
        <p:spPr>
          <a:xfrm>
            <a:off x="381000" y="609600"/>
            <a:ext cx="8305800" cy="685800"/>
          </a:xfrm>
        </p:spPr>
        <p:txBody>
          <a:bodyPr/>
          <a:lstStyle/>
          <a:p>
            <a:pPr eaLnBrk="1" hangingPunct="1"/>
            <a:r>
              <a:rPr lang="en-US" sz="2800" smtClean="0"/>
              <a:t>Simulating Call-by-Name with Call-by-Value, con't.</a:t>
            </a:r>
          </a:p>
        </p:txBody>
      </p:sp>
      <p:sp>
        <p:nvSpPr>
          <p:cNvPr id="247811" name="Rectangle 3"/>
          <p:cNvSpPr>
            <a:spLocks noGrp="1" noChangeArrowheads="1"/>
          </p:cNvSpPr>
          <p:nvPr>
            <p:ph type="body" idx="1"/>
          </p:nvPr>
        </p:nvSpPr>
        <p:spPr>
          <a:xfrm>
            <a:off x="457200" y="2895600"/>
            <a:ext cx="8153400" cy="3048000"/>
          </a:xfrm>
        </p:spPr>
        <p:txBody>
          <a:bodyPr/>
          <a:lstStyle/>
          <a:p>
            <a:pPr lvl="1" eaLnBrk="1" hangingPunct="1"/>
            <a:r>
              <a:rPr lang="en-US" smtClean="0"/>
              <a:t>becomes...</a:t>
            </a:r>
          </a:p>
        </p:txBody>
      </p:sp>
      <p:sp>
        <p:nvSpPr>
          <p:cNvPr id="247812" name="Text Box 4"/>
          <p:cNvSpPr txBox="1">
            <a:spLocks noChangeArrowheads="1"/>
          </p:cNvSpPr>
          <p:nvPr/>
        </p:nvSpPr>
        <p:spPr bwMode="auto">
          <a:xfrm>
            <a:off x="762000" y="1600200"/>
            <a:ext cx="6019800" cy="928688"/>
          </a:xfrm>
          <a:prstGeom prst="rect">
            <a:avLst/>
          </a:prstGeom>
          <a:noFill/>
          <a:ln w="12700" algn="ctr">
            <a:solidFill>
              <a:schemeClr val="tx1"/>
            </a:solidFill>
            <a:miter lim="800000"/>
            <a:headEnd/>
            <a:tailEnd/>
          </a:ln>
          <a:effectLst/>
        </p:spPr>
        <p:txBody>
          <a:bodyPr>
            <a:spAutoFit/>
          </a:bodyPr>
          <a:lstStyle/>
          <a:p>
            <a:pPr eaLnBrk="0" hangingPunct="0"/>
            <a:r>
              <a:rPr lang="en-US" sz="1800" b="1">
                <a:latin typeface="Courier New" pitchFamily="49" charset="0"/>
              </a:rPr>
              <a:t>let cond p x y = if p then x else y</a:t>
            </a:r>
          </a:p>
          <a:p>
            <a:pPr eaLnBrk="0" hangingPunct="0"/>
            <a:r>
              <a:rPr lang="en-US" sz="1800" b="1">
                <a:latin typeface="Courier New" pitchFamily="49" charset="0"/>
              </a:rPr>
              <a:t>let rec loop n = loop n</a:t>
            </a:r>
          </a:p>
          <a:p>
            <a:pPr eaLnBrk="0" hangingPunct="0"/>
            <a:r>
              <a:rPr lang="en-US" sz="1800" b="1">
                <a:latin typeface="Courier New" pitchFamily="49" charset="0"/>
              </a:rPr>
              <a:t>let z = cond true 42 (loop 0)</a:t>
            </a:r>
          </a:p>
        </p:txBody>
      </p:sp>
      <p:sp>
        <p:nvSpPr>
          <p:cNvPr id="247813" name="Text Box 5"/>
          <p:cNvSpPr txBox="1">
            <a:spLocks noChangeArrowheads="1"/>
          </p:cNvSpPr>
          <p:nvPr/>
        </p:nvSpPr>
        <p:spPr bwMode="auto">
          <a:xfrm>
            <a:off x="762000" y="4114800"/>
            <a:ext cx="79248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cond p x y = if (p ()) then (x ()) else (y ())</a:t>
            </a:r>
          </a:p>
          <a:p>
            <a:pPr eaLnBrk="0" hangingPunct="0"/>
            <a:r>
              <a:rPr lang="en-US" sz="1800" b="1">
                <a:latin typeface="Courier New" pitchFamily="49" charset="0"/>
              </a:rPr>
              <a:t>let rec loop n = loop n  (* didn’t transform... *)</a:t>
            </a:r>
          </a:p>
          <a:p>
            <a:pPr eaLnBrk="0" hangingPunct="0"/>
            <a:r>
              <a:rPr lang="en-US" sz="1800" b="1">
                <a:latin typeface="Courier New" pitchFamily="49" charset="0"/>
              </a:rPr>
              <a:t>let z = cond (fun () -&gt; true)</a:t>
            </a:r>
          </a:p>
          <a:p>
            <a:pPr eaLnBrk="0" hangingPunct="0"/>
            <a:r>
              <a:rPr lang="en-US" sz="1800" b="1">
                <a:latin typeface="Courier New" pitchFamily="49" charset="0"/>
              </a:rPr>
              <a:t>             (fun () -&gt; 42)</a:t>
            </a:r>
          </a:p>
          <a:p>
            <a:pPr eaLnBrk="0" hangingPunct="0"/>
            <a:r>
              <a:rPr lang="en-US" sz="1800" b="1">
                <a:latin typeface="Courier New" pitchFamily="49" charset="0"/>
              </a:rPr>
              <a:t>             (fun () -&gt; loop 0)</a:t>
            </a:r>
          </a:p>
        </p:txBody>
      </p:sp>
      <p:sp>
        <p:nvSpPr>
          <p:cNvPr id="247814" name="Text Box 6"/>
          <p:cNvSpPr txBox="1">
            <a:spLocks noChangeArrowheads="1"/>
          </p:cNvSpPr>
          <p:nvPr/>
        </p:nvSpPr>
        <p:spPr bwMode="auto">
          <a:xfrm>
            <a:off x="2971800" y="2971800"/>
            <a:ext cx="2538413" cy="457200"/>
          </a:xfrm>
          <a:prstGeom prst="rect">
            <a:avLst/>
          </a:prstGeom>
          <a:noFill/>
          <a:ln w="9525">
            <a:noFill/>
            <a:miter lim="800000"/>
            <a:headEnd/>
            <a:tailEnd/>
          </a:ln>
        </p:spPr>
        <p:txBody>
          <a:bodyPr wrap="none">
            <a:spAutoFit/>
          </a:bodyPr>
          <a:lstStyle/>
          <a:p>
            <a:pPr eaLnBrk="0" hangingPunct="0"/>
            <a:r>
              <a:rPr lang="en-US">
                <a:solidFill>
                  <a:srgbClr val="FF0000"/>
                </a:solidFill>
              </a:rPr>
              <a:t>Get 1st argument</a:t>
            </a:r>
            <a:endParaRPr lang="en-US"/>
          </a:p>
        </p:txBody>
      </p:sp>
      <p:sp>
        <p:nvSpPr>
          <p:cNvPr id="247815" name="Line 7"/>
          <p:cNvSpPr>
            <a:spLocks noChangeShapeType="1"/>
          </p:cNvSpPr>
          <p:nvPr/>
        </p:nvSpPr>
        <p:spPr bwMode="auto">
          <a:xfrm flipH="1">
            <a:off x="3884613" y="3429000"/>
            <a:ext cx="228600" cy="762000"/>
          </a:xfrm>
          <a:prstGeom prst="line">
            <a:avLst/>
          </a:prstGeom>
          <a:noFill/>
          <a:ln w="38100">
            <a:solidFill>
              <a:srgbClr val="FF0000"/>
            </a:solidFill>
            <a:round/>
            <a:headEnd/>
            <a:tailEnd type="triangle" w="med" len="med"/>
          </a:ln>
        </p:spPr>
        <p:txBody>
          <a:bodyPr wrap="none" anchor="ctr"/>
          <a:lstStyle/>
          <a:p>
            <a:endParaRPr lang="en-US"/>
          </a:p>
        </p:txBody>
      </p:sp>
      <p:sp>
        <p:nvSpPr>
          <p:cNvPr id="247816" name="Text Box 8"/>
          <p:cNvSpPr txBox="1">
            <a:spLocks noChangeArrowheads="1"/>
          </p:cNvSpPr>
          <p:nvPr/>
        </p:nvSpPr>
        <p:spPr bwMode="auto">
          <a:xfrm>
            <a:off x="5715000" y="2971800"/>
            <a:ext cx="3067050" cy="457200"/>
          </a:xfrm>
          <a:prstGeom prst="rect">
            <a:avLst/>
          </a:prstGeom>
          <a:noFill/>
          <a:ln w="9525">
            <a:noFill/>
            <a:miter lim="800000"/>
            <a:headEnd/>
            <a:tailEnd/>
          </a:ln>
        </p:spPr>
        <p:txBody>
          <a:bodyPr wrap="none">
            <a:spAutoFit/>
          </a:bodyPr>
          <a:lstStyle/>
          <a:p>
            <a:pPr eaLnBrk="0" hangingPunct="0"/>
            <a:r>
              <a:rPr lang="en-US">
                <a:solidFill>
                  <a:srgbClr val="FF0000"/>
                </a:solidFill>
              </a:rPr>
              <a:t>Return 2nd argument</a:t>
            </a:r>
            <a:endParaRPr lang="en-US"/>
          </a:p>
        </p:txBody>
      </p:sp>
      <p:sp>
        <p:nvSpPr>
          <p:cNvPr id="247817" name="Line 9"/>
          <p:cNvSpPr>
            <a:spLocks noChangeShapeType="1"/>
          </p:cNvSpPr>
          <p:nvPr/>
        </p:nvSpPr>
        <p:spPr bwMode="auto">
          <a:xfrm flipH="1">
            <a:off x="5562600" y="3429000"/>
            <a:ext cx="228600" cy="762000"/>
          </a:xfrm>
          <a:prstGeom prst="line">
            <a:avLst/>
          </a:prstGeom>
          <a:noFill/>
          <a:ln w="38100">
            <a:solidFill>
              <a:srgbClr val="FF0000"/>
            </a:solidFill>
            <a:round/>
            <a:headEnd/>
            <a:tailEnd type="triangle" w="med" len="med"/>
          </a:ln>
        </p:spPr>
        <p:txBody>
          <a:bodyPr wrap="none" anchor="ctr"/>
          <a:lstStyle/>
          <a:p>
            <a:endParaRPr lang="en-US"/>
          </a:p>
        </p:txBody>
      </p:sp>
      <p:sp>
        <p:nvSpPr>
          <p:cNvPr id="247818" name="Text Box 10"/>
          <p:cNvSpPr txBox="1">
            <a:spLocks noChangeArrowheads="1"/>
          </p:cNvSpPr>
          <p:nvPr/>
        </p:nvSpPr>
        <p:spPr bwMode="auto">
          <a:xfrm>
            <a:off x="6096000" y="5867400"/>
            <a:ext cx="2135188" cy="457200"/>
          </a:xfrm>
          <a:prstGeom prst="rect">
            <a:avLst/>
          </a:prstGeom>
          <a:noFill/>
          <a:ln w="9525">
            <a:noFill/>
            <a:miter lim="800000"/>
            <a:headEnd/>
            <a:tailEnd/>
          </a:ln>
        </p:spPr>
        <p:txBody>
          <a:bodyPr wrap="none">
            <a:spAutoFit/>
          </a:bodyPr>
          <a:lstStyle/>
          <a:p>
            <a:pPr eaLnBrk="0" hangingPunct="0"/>
            <a:r>
              <a:rPr lang="en-US">
                <a:solidFill>
                  <a:srgbClr val="FF0000"/>
                </a:solidFill>
              </a:rPr>
              <a:t>Never invoked</a:t>
            </a:r>
            <a:endParaRPr lang="en-US"/>
          </a:p>
        </p:txBody>
      </p:sp>
      <p:sp>
        <p:nvSpPr>
          <p:cNvPr id="247819" name="Freeform 11"/>
          <p:cNvSpPr>
            <a:spLocks/>
          </p:cNvSpPr>
          <p:nvPr/>
        </p:nvSpPr>
        <p:spPr bwMode="auto">
          <a:xfrm>
            <a:off x="6781800" y="4486275"/>
            <a:ext cx="250825" cy="1381125"/>
          </a:xfrm>
          <a:custGeom>
            <a:avLst/>
            <a:gdLst>
              <a:gd name="T0" fmla="*/ 0 w 158"/>
              <a:gd name="T1" fmla="*/ 1381125 h 870"/>
              <a:gd name="T2" fmla="*/ 250825 w 158"/>
              <a:gd name="T3" fmla="*/ 0 h 870"/>
              <a:gd name="T4" fmla="*/ 0 60000 65536"/>
              <a:gd name="T5" fmla="*/ 0 60000 65536"/>
              <a:gd name="T6" fmla="*/ 0 w 158"/>
              <a:gd name="T7" fmla="*/ 0 h 870"/>
              <a:gd name="T8" fmla="*/ 158 w 158"/>
              <a:gd name="T9" fmla="*/ 870 h 870"/>
            </a:gdLst>
            <a:ahLst/>
            <a:cxnLst>
              <a:cxn ang="T4">
                <a:pos x="T0" y="T1"/>
              </a:cxn>
              <a:cxn ang="T5">
                <a:pos x="T2" y="T3"/>
              </a:cxn>
            </a:cxnLst>
            <a:rect l="T6" t="T7" r="T8" b="T9"/>
            <a:pathLst>
              <a:path w="158" h="870">
                <a:moveTo>
                  <a:pt x="0" y="870"/>
                </a:moveTo>
                <a:lnTo>
                  <a:pt x="158" y="0"/>
                </a:lnTo>
              </a:path>
            </a:pathLst>
          </a:cu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8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8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8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78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78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78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78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7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P spid="247812" grpId="0" animBg="1"/>
      <p:bldP spid="247813" grpId="0" animBg="1"/>
      <p:bldP spid="247814" grpId="0"/>
      <p:bldP spid="247815" grpId="0" animBg="1"/>
      <p:bldP spid="247816" grpId="0"/>
      <p:bldP spid="247817" grpId="0" animBg="1"/>
      <p:bldP spid="247818" grpId="0"/>
      <p:bldP spid="24781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15714" name="Slide Number Placeholder 4"/>
          <p:cNvSpPr>
            <a:spLocks noGrp="1"/>
          </p:cNvSpPr>
          <p:nvPr>
            <p:ph type="sldNum" sz="quarter" idx="11"/>
          </p:nvPr>
        </p:nvSpPr>
        <p:spPr>
          <a:noFill/>
        </p:spPr>
        <p:txBody>
          <a:bodyPr/>
          <a:lstStyle/>
          <a:p>
            <a:fld id="{7F3E18DD-6609-481C-9A67-6D2BB70E329B}" type="slidenum">
              <a:rPr lang="en-US" smtClean="0">
                <a:ea typeface="ＭＳ Ｐゴシック"/>
                <a:cs typeface="ＭＳ Ｐゴシック"/>
              </a:rPr>
              <a:pPr/>
              <a:t>22</a:t>
            </a:fld>
            <a:endParaRPr lang="en-US" smtClean="0">
              <a:ea typeface="ＭＳ Ｐゴシック"/>
              <a:cs typeface="ＭＳ Ｐゴシック"/>
            </a:endParaRPr>
          </a:p>
        </p:txBody>
      </p:sp>
      <p:sp>
        <p:nvSpPr>
          <p:cNvPr id="115715" name="Rectangle 2"/>
          <p:cNvSpPr>
            <a:spLocks noGrp="1" noChangeArrowheads="1"/>
          </p:cNvSpPr>
          <p:nvPr>
            <p:ph type="title"/>
          </p:nvPr>
        </p:nvSpPr>
        <p:spPr/>
        <p:txBody>
          <a:bodyPr/>
          <a:lstStyle/>
          <a:p>
            <a:pPr eaLnBrk="1" hangingPunct="1"/>
            <a:r>
              <a:rPr lang="en-US" smtClean="0"/>
              <a:t>Call-by-Value versus Call-by-Name</a:t>
            </a:r>
          </a:p>
        </p:txBody>
      </p:sp>
      <p:sp>
        <p:nvSpPr>
          <p:cNvPr id="249859" name="Rectangle 3"/>
          <p:cNvSpPr>
            <a:spLocks noGrp="1" noChangeArrowheads="1"/>
          </p:cNvSpPr>
          <p:nvPr>
            <p:ph type="body" idx="1"/>
          </p:nvPr>
        </p:nvSpPr>
        <p:spPr>
          <a:xfrm>
            <a:off x="381000" y="1447800"/>
            <a:ext cx="8229600" cy="5181600"/>
          </a:xfrm>
        </p:spPr>
        <p:txBody>
          <a:bodyPr/>
          <a:lstStyle/>
          <a:p>
            <a:pPr eaLnBrk="1" hangingPunct="1"/>
            <a:r>
              <a:rPr lang="en-US" sz="2400" smtClean="0"/>
              <a:t>Call-by-name is flexible- strictly more programs terminate</a:t>
            </a:r>
          </a:p>
          <a:p>
            <a:pPr lvl="1" eaLnBrk="1" hangingPunct="1"/>
            <a:r>
              <a:rPr lang="en-US" sz="2000" smtClean="0"/>
              <a:t>E.g., where we might have an infinite loop with call-by-value, we might avoid it with call-by-name by waiting to evaluate</a:t>
            </a:r>
          </a:p>
          <a:p>
            <a:pPr eaLnBrk="1" hangingPunct="1"/>
            <a:r>
              <a:rPr lang="en-US" sz="2400" smtClean="0"/>
              <a:t>Order of evaluation is really hard to see in call-by-name</a:t>
            </a:r>
          </a:p>
          <a:p>
            <a:pPr lvl="1" eaLnBrk="1" hangingPunct="1"/>
            <a:r>
              <a:rPr lang="en-US" sz="2000" smtClean="0"/>
              <a:t>Call-by-name doesn't mix well with side effects (assignments, print statements, etc.)</a:t>
            </a:r>
          </a:p>
          <a:p>
            <a:pPr eaLnBrk="1" hangingPunct="1"/>
            <a:r>
              <a:rPr lang="en-US" sz="2400" smtClean="0"/>
              <a:t>Call-by-name is more expensive since:</a:t>
            </a:r>
          </a:p>
          <a:p>
            <a:pPr lvl="1" eaLnBrk="1" hangingPunct="1"/>
            <a:r>
              <a:rPr lang="en-US" sz="2000" smtClean="0"/>
              <a:t>Functions have to be passed around</a:t>
            </a:r>
          </a:p>
          <a:p>
            <a:pPr lvl="1" eaLnBrk="1" hangingPunct="1"/>
            <a:r>
              <a:rPr lang="en-US" sz="2000" smtClean="0"/>
              <a:t>If you use a parameter twice in a function body, its thunk will be called twice</a:t>
            </a:r>
          </a:p>
          <a:p>
            <a:pPr lvl="2" eaLnBrk="1" hangingPunct="1"/>
            <a:r>
              <a:rPr lang="en-US" smtClean="0"/>
              <a:t>Haskell actually uses </a:t>
            </a:r>
            <a:r>
              <a:rPr lang="en-US" i="1" smtClean="0"/>
              <a:t>call-by-need</a:t>
            </a:r>
            <a:r>
              <a:rPr lang="en-US" smtClean="0"/>
              <a:t> (each formal parameter is evaluated only once, where it's first used in a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98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98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98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98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98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98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98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17762" name="Slide Number Placeholder 4"/>
          <p:cNvSpPr>
            <a:spLocks noGrp="1"/>
          </p:cNvSpPr>
          <p:nvPr>
            <p:ph type="sldNum" sz="quarter" idx="11"/>
          </p:nvPr>
        </p:nvSpPr>
        <p:spPr>
          <a:noFill/>
        </p:spPr>
        <p:txBody>
          <a:bodyPr/>
          <a:lstStyle/>
          <a:p>
            <a:fld id="{9763FB39-73B2-4D47-BCEA-4C4C18FC8A0C}" type="slidenum">
              <a:rPr lang="en-US" smtClean="0">
                <a:ea typeface="ＭＳ Ｐゴシック"/>
                <a:cs typeface="ＭＳ Ｐゴシック"/>
              </a:rPr>
              <a:pPr/>
              <a:t>23</a:t>
            </a:fld>
            <a:endParaRPr lang="en-US" smtClean="0">
              <a:ea typeface="ＭＳ Ｐゴシック"/>
              <a:cs typeface="ＭＳ Ｐゴシック"/>
            </a:endParaRPr>
          </a:p>
        </p:txBody>
      </p:sp>
      <p:sp>
        <p:nvSpPr>
          <p:cNvPr id="117763" name="Rectangle 2"/>
          <p:cNvSpPr>
            <a:spLocks noGrp="1" noChangeArrowheads="1"/>
          </p:cNvSpPr>
          <p:nvPr>
            <p:ph type="title"/>
          </p:nvPr>
        </p:nvSpPr>
        <p:spPr/>
        <p:txBody>
          <a:bodyPr/>
          <a:lstStyle/>
          <a:p>
            <a:pPr eaLnBrk="1" hangingPunct="1"/>
            <a:r>
              <a:rPr lang="en-US" sz="3200" smtClean="0"/>
              <a:t>Call-by-Value versus Call-by-Name, con't.</a:t>
            </a:r>
          </a:p>
        </p:txBody>
      </p:sp>
      <p:sp>
        <p:nvSpPr>
          <p:cNvPr id="251907" name="Rectangle 3"/>
          <p:cNvSpPr>
            <a:spLocks noGrp="1" noChangeArrowheads="1"/>
          </p:cNvSpPr>
          <p:nvPr>
            <p:ph type="body" idx="1"/>
          </p:nvPr>
        </p:nvSpPr>
        <p:spPr/>
        <p:txBody>
          <a:bodyPr/>
          <a:lstStyle/>
          <a:p>
            <a:pPr eaLnBrk="1" hangingPunct="1"/>
            <a:r>
              <a:rPr lang="en-US" smtClean="0"/>
              <a:t>Call-by-name isn't very “mainstream”</a:t>
            </a:r>
          </a:p>
          <a:p>
            <a:pPr lvl="1" eaLnBrk="1" hangingPunct="1"/>
            <a:r>
              <a:rPr lang="en-US" smtClean="0"/>
              <a:t>Haskell solves these issues by not having side effects</a:t>
            </a:r>
          </a:p>
          <a:p>
            <a:pPr lvl="1" eaLnBrk="1" hangingPunct="1"/>
            <a:r>
              <a:rPr lang="en-US" smtClean="0"/>
              <a:t>But then someone invented “monads” so you can have side effects in a lazy language</a:t>
            </a:r>
          </a:p>
          <a:p>
            <a:pPr eaLnBrk="1" hangingPunct="1"/>
            <a:endParaRPr lang="en-US" smtClean="0"/>
          </a:p>
          <a:p>
            <a:pPr eaLnBrk="1" hangingPunct="1"/>
            <a:r>
              <a:rPr lang="en-US" smtClean="0"/>
              <a:t>Call-by-name's benefits may not be worth its cost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1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1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19810" name="Slide Number Placeholder 4"/>
          <p:cNvSpPr>
            <a:spLocks noGrp="1"/>
          </p:cNvSpPr>
          <p:nvPr>
            <p:ph type="sldNum" sz="quarter" idx="11"/>
          </p:nvPr>
        </p:nvSpPr>
        <p:spPr>
          <a:noFill/>
        </p:spPr>
        <p:txBody>
          <a:bodyPr/>
          <a:lstStyle/>
          <a:p>
            <a:fld id="{97F51741-D815-442D-B63D-1E7F7C108F82}" type="slidenum">
              <a:rPr lang="en-US" smtClean="0">
                <a:ea typeface="ＭＳ Ｐゴシック"/>
                <a:cs typeface="ＭＳ Ｐゴシック"/>
              </a:rPr>
              <a:pPr/>
              <a:t>24</a:t>
            </a:fld>
            <a:endParaRPr lang="en-US" smtClean="0">
              <a:ea typeface="ＭＳ Ｐゴシック"/>
              <a:cs typeface="ＭＳ Ｐゴシック"/>
            </a:endParaRPr>
          </a:p>
        </p:txBody>
      </p:sp>
      <p:sp>
        <p:nvSpPr>
          <p:cNvPr id="119811" name="Rectangle 2"/>
          <p:cNvSpPr>
            <a:spLocks noGrp="1" noChangeArrowheads="1"/>
          </p:cNvSpPr>
          <p:nvPr>
            <p:ph type="title"/>
          </p:nvPr>
        </p:nvSpPr>
        <p:spPr/>
        <p:txBody>
          <a:bodyPr/>
          <a:lstStyle/>
          <a:p>
            <a:pPr eaLnBrk="1" hangingPunct="1"/>
            <a:r>
              <a:rPr lang="en-US" smtClean="0"/>
              <a:t>Tail Calls</a:t>
            </a:r>
          </a:p>
        </p:txBody>
      </p:sp>
      <p:sp>
        <p:nvSpPr>
          <p:cNvPr id="119812" name="Rectangle 3"/>
          <p:cNvSpPr>
            <a:spLocks noGrp="1" noChangeArrowheads="1"/>
          </p:cNvSpPr>
          <p:nvPr>
            <p:ph type="body" idx="1"/>
          </p:nvPr>
        </p:nvSpPr>
        <p:spPr/>
        <p:txBody>
          <a:bodyPr/>
          <a:lstStyle/>
          <a:p>
            <a:pPr eaLnBrk="1" hangingPunct="1"/>
            <a:r>
              <a:rPr lang="en-US" smtClean="0"/>
              <a:t>A </a:t>
            </a:r>
            <a:r>
              <a:rPr lang="en-US" i="1" smtClean="0"/>
              <a:t>tail call</a:t>
            </a:r>
            <a:r>
              <a:rPr lang="en-US" smtClean="0"/>
              <a:t> is a function call that is the last thing a function does before it returns</a:t>
            </a:r>
          </a:p>
        </p:txBody>
      </p:sp>
      <p:sp>
        <p:nvSpPr>
          <p:cNvPr id="119813" name="Text Box 4"/>
          <p:cNvSpPr txBox="1">
            <a:spLocks noChangeArrowheads="1"/>
          </p:cNvSpPr>
          <p:nvPr/>
        </p:nvSpPr>
        <p:spPr bwMode="auto">
          <a:xfrm>
            <a:off x="990600" y="2743200"/>
            <a:ext cx="5486400" cy="654050"/>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add x y = x + y</a:t>
            </a:r>
          </a:p>
          <a:p>
            <a:pPr eaLnBrk="0" hangingPunct="0"/>
            <a:r>
              <a:rPr lang="en-US" sz="1800" b="1">
                <a:latin typeface="Courier New" pitchFamily="49" charset="0"/>
              </a:rPr>
              <a:t>let f z = add z z (* tail call *)</a:t>
            </a:r>
          </a:p>
        </p:txBody>
      </p:sp>
      <p:sp>
        <p:nvSpPr>
          <p:cNvPr id="119814" name="Text Box 5"/>
          <p:cNvSpPr txBox="1">
            <a:spLocks noChangeArrowheads="1"/>
          </p:cNvSpPr>
          <p:nvPr/>
        </p:nvSpPr>
        <p:spPr bwMode="auto">
          <a:xfrm>
            <a:off x="990600" y="3733800"/>
            <a:ext cx="70866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length = function</a:t>
            </a:r>
          </a:p>
          <a:p>
            <a:pPr eaLnBrk="0" hangingPunct="0"/>
            <a:r>
              <a:rPr lang="en-US" sz="1800" b="1">
                <a:latin typeface="Courier New" pitchFamily="49" charset="0"/>
              </a:rPr>
              <a:t>  [] -&gt; 0</a:t>
            </a:r>
          </a:p>
          <a:p>
            <a:pPr eaLnBrk="0" hangingPunct="0"/>
            <a:r>
              <a:rPr lang="en-US" sz="1800" b="1">
                <a:latin typeface="Courier New" pitchFamily="49" charset="0"/>
              </a:rPr>
              <a:t>| (_::t) -&gt; 1 + (length t) (* not a tail call *)</a:t>
            </a:r>
          </a:p>
        </p:txBody>
      </p:sp>
      <p:sp>
        <p:nvSpPr>
          <p:cNvPr id="119815" name="Text Box 6"/>
          <p:cNvSpPr txBox="1">
            <a:spLocks noChangeArrowheads="1"/>
          </p:cNvSpPr>
          <p:nvPr/>
        </p:nvSpPr>
        <p:spPr bwMode="auto">
          <a:xfrm>
            <a:off x="990600" y="5105400"/>
            <a:ext cx="65532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length a = function</a:t>
            </a:r>
          </a:p>
          <a:p>
            <a:pPr eaLnBrk="0" hangingPunct="0"/>
            <a:r>
              <a:rPr lang="en-US" sz="1800" b="1">
                <a:latin typeface="Courier New" pitchFamily="49" charset="0"/>
              </a:rPr>
              <a:t>  [] -&gt; a</a:t>
            </a:r>
          </a:p>
          <a:p>
            <a:pPr eaLnBrk="0" hangingPunct="0"/>
            <a:r>
              <a:rPr lang="en-US" sz="1800" b="1">
                <a:latin typeface="Courier New" pitchFamily="49" charset="0"/>
              </a:rPr>
              <a:t>| (_::t) -&gt; length (a + 1) t (* tail call *)</a:t>
            </a:r>
          </a:p>
        </p:txBody>
      </p:sp>
      <p:sp>
        <p:nvSpPr>
          <p:cNvPr id="119816" name="Rectangle 7"/>
          <p:cNvSpPr>
            <a:spLocks noChangeArrowheads="1"/>
          </p:cNvSpPr>
          <p:nvPr/>
        </p:nvSpPr>
        <p:spPr bwMode="auto">
          <a:xfrm>
            <a:off x="5486400" y="5334000"/>
            <a:ext cx="184150" cy="457200"/>
          </a:xfrm>
          <a:prstGeom prst="rect">
            <a:avLst/>
          </a:prstGeom>
          <a:noFill/>
          <a:ln w="9525">
            <a:noFill/>
            <a:miter lim="800000"/>
            <a:headEnd/>
            <a:tailEnd/>
          </a:ln>
        </p:spPr>
        <p:txBody>
          <a:bodyPr wrap="none">
            <a:spAutoFit/>
          </a:bodyPr>
          <a:lstStyle/>
          <a:p>
            <a:pPr eaLnBrk="0" hangingPunct="0"/>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21858" name="Slide Number Placeholder 4"/>
          <p:cNvSpPr>
            <a:spLocks noGrp="1"/>
          </p:cNvSpPr>
          <p:nvPr>
            <p:ph type="sldNum" sz="quarter" idx="11"/>
          </p:nvPr>
        </p:nvSpPr>
        <p:spPr>
          <a:noFill/>
        </p:spPr>
        <p:txBody>
          <a:bodyPr/>
          <a:lstStyle/>
          <a:p>
            <a:fld id="{039543BF-1AE6-471B-890C-D00C0103EEAF}" type="slidenum">
              <a:rPr lang="en-US" smtClean="0">
                <a:ea typeface="ＭＳ Ｐゴシック"/>
                <a:cs typeface="ＭＳ Ｐゴシック"/>
              </a:rPr>
              <a:pPr/>
              <a:t>25</a:t>
            </a:fld>
            <a:endParaRPr lang="en-US" smtClean="0">
              <a:ea typeface="ＭＳ Ｐゴシック"/>
              <a:cs typeface="ＭＳ Ｐゴシック"/>
            </a:endParaRPr>
          </a:p>
        </p:txBody>
      </p:sp>
      <p:sp>
        <p:nvSpPr>
          <p:cNvPr id="121859" name="Rectangle 2"/>
          <p:cNvSpPr>
            <a:spLocks noGrp="1" noChangeArrowheads="1"/>
          </p:cNvSpPr>
          <p:nvPr>
            <p:ph type="title"/>
          </p:nvPr>
        </p:nvSpPr>
        <p:spPr/>
        <p:txBody>
          <a:bodyPr/>
          <a:lstStyle/>
          <a:p>
            <a:pPr eaLnBrk="1" hangingPunct="1"/>
            <a:r>
              <a:rPr lang="en-US" smtClean="0"/>
              <a:t>Tail Recursion</a:t>
            </a:r>
          </a:p>
        </p:txBody>
      </p:sp>
      <p:sp>
        <p:nvSpPr>
          <p:cNvPr id="121860" name="Rectangle 3"/>
          <p:cNvSpPr>
            <a:spLocks noGrp="1" noChangeArrowheads="1"/>
          </p:cNvSpPr>
          <p:nvPr>
            <p:ph type="body" idx="1"/>
          </p:nvPr>
        </p:nvSpPr>
        <p:spPr>
          <a:xfrm>
            <a:off x="457200" y="1524000"/>
            <a:ext cx="8382000" cy="5029200"/>
          </a:xfrm>
        </p:spPr>
        <p:txBody>
          <a:bodyPr/>
          <a:lstStyle/>
          <a:p>
            <a:pPr eaLnBrk="1" hangingPunct="1"/>
            <a:r>
              <a:rPr lang="en-US" smtClean="0"/>
              <a:t>Recall that in OCaml, repetition is typically done via recursion</a:t>
            </a:r>
          </a:p>
          <a:p>
            <a:pPr lvl="1" eaLnBrk="1" hangingPunct="1"/>
            <a:r>
              <a:rPr lang="en-US" smtClean="0"/>
              <a:t>Seems very inefficient</a:t>
            </a:r>
          </a:p>
          <a:p>
            <a:pPr lvl="1" eaLnBrk="1" hangingPunct="1"/>
            <a:r>
              <a:rPr lang="en-US" smtClean="0"/>
              <a:t>Needs one stack frame for recursive call</a:t>
            </a:r>
          </a:p>
          <a:p>
            <a:pPr eaLnBrk="1" hangingPunct="1">
              <a:spcBef>
                <a:spcPct val="75000"/>
              </a:spcBef>
            </a:pPr>
            <a:r>
              <a:rPr lang="en-US" smtClean="0"/>
              <a:t>A function is </a:t>
            </a:r>
            <a:r>
              <a:rPr lang="en-US" i="1" smtClean="0"/>
              <a:t>tail recursive</a:t>
            </a:r>
            <a:r>
              <a:rPr lang="en-US" smtClean="0"/>
              <a:t> if it is recursive and the recursive call is a tail call</a:t>
            </a:r>
          </a:p>
          <a:p>
            <a:pPr eaLnBrk="1" hangingPunct="1">
              <a:spcBef>
                <a:spcPct val="75000"/>
              </a:spcBef>
            </a:pPr>
            <a:r>
              <a:rPr lang="en-US" smtClean="0"/>
              <a:t>Suppose a program is running on the x86 architecture, which uses the </a:t>
            </a:r>
            <a:r>
              <a:rPr lang="en-US" smtClean="0">
                <a:solidFill>
                  <a:srgbClr val="0000FF"/>
                </a:solidFill>
              </a:rPr>
              <a:t>eax</a:t>
            </a:r>
            <a:r>
              <a:rPr lang="en-US" smtClean="0"/>
              <a:t> register to store a function's return value when the function exits</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23906" name="Slide Number Placeholder 4"/>
          <p:cNvSpPr>
            <a:spLocks noGrp="1"/>
          </p:cNvSpPr>
          <p:nvPr>
            <p:ph type="sldNum" sz="quarter" idx="11"/>
          </p:nvPr>
        </p:nvSpPr>
        <p:spPr>
          <a:noFill/>
        </p:spPr>
        <p:txBody>
          <a:bodyPr/>
          <a:lstStyle/>
          <a:p>
            <a:fld id="{2C6B2BDC-C2ED-4F80-A12A-780307C218F1}" type="slidenum">
              <a:rPr lang="en-US" smtClean="0">
                <a:ea typeface="ＭＳ Ｐゴシック"/>
                <a:cs typeface="ＭＳ Ｐゴシック"/>
              </a:rPr>
              <a:pPr/>
              <a:t>26</a:t>
            </a:fld>
            <a:endParaRPr lang="en-US" smtClean="0">
              <a:ea typeface="ＭＳ Ｐゴシック"/>
              <a:cs typeface="ＭＳ Ｐゴシック"/>
            </a:endParaRPr>
          </a:p>
        </p:txBody>
      </p:sp>
      <p:sp>
        <p:nvSpPr>
          <p:cNvPr id="123907" name="Rectangle 2"/>
          <p:cNvSpPr>
            <a:spLocks noGrp="1" noChangeArrowheads="1"/>
          </p:cNvSpPr>
          <p:nvPr>
            <p:ph type="title"/>
          </p:nvPr>
        </p:nvSpPr>
        <p:spPr/>
        <p:txBody>
          <a:bodyPr/>
          <a:lstStyle/>
          <a:p>
            <a:pPr eaLnBrk="1" hangingPunct="1"/>
            <a:r>
              <a:rPr lang="en-US" smtClean="0"/>
              <a:t>Tail Recursion, con't.</a:t>
            </a:r>
          </a:p>
        </p:txBody>
      </p:sp>
      <p:sp>
        <p:nvSpPr>
          <p:cNvPr id="258051" name="Rectangle 3"/>
          <p:cNvSpPr>
            <a:spLocks noGrp="1" noChangeArrowheads="1"/>
          </p:cNvSpPr>
          <p:nvPr>
            <p:ph type="body" idx="1"/>
          </p:nvPr>
        </p:nvSpPr>
        <p:spPr>
          <a:xfrm>
            <a:off x="457200" y="4800600"/>
            <a:ext cx="8153400" cy="1600200"/>
          </a:xfrm>
        </p:spPr>
        <p:txBody>
          <a:bodyPr/>
          <a:lstStyle/>
          <a:p>
            <a:pPr eaLnBrk="1" hangingPunct="1"/>
            <a:r>
              <a:rPr lang="en-US" smtClean="0"/>
              <a:t>Tail recursion can be implemented efficiently because we can reuse the stack frame for each recursive call</a:t>
            </a:r>
          </a:p>
          <a:p>
            <a:pPr eaLnBrk="1" hangingPunct="1"/>
            <a:endParaRPr lang="en-US" smtClean="0"/>
          </a:p>
        </p:txBody>
      </p:sp>
      <p:sp>
        <p:nvSpPr>
          <p:cNvPr id="123909" name="Text Box 4"/>
          <p:cNvSpPr txBox="1">
            <a:spLocks noChangeArrowheads="1"/>
          </p:cNvSpPr>
          <p:nvPr/>
        </p:nvSpPr>
        <p:spPr bwMode="auto">
          <a:xfrm>
            <a:off x="457200" y="1905000"/>
            <a:ext cx="48006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length l = match l with</a:t>
            </a:r>
          </a:p>
          <a:p>
            <a:pPr eaLnBrk="0" hangingPunct="0"/>
            <a:r>
              <a:rPr lang="en-US" sz="1800" b="1">
                <a:latin typeface="Courier New" pitchFamily="49" charset="0"/>
              </a:rPr>
              <a:t>    [] -&gt; 0</a:t>
            </a:r>
          </a:p>
          <a:p>
            <a:pPr eaLnBrk="0" hangingPunct="0"/>
            <a:r>
              <a:rPr lang="en-US" sz="1800" b="1">
                <a:latin typeface="Courier New" pitchFamily="49" charset="0"/>
              </a:rPr>
              <a:t>  | (_::t) -&gt; 1 + (length t)</a:t>
            </a:r>
          </a:p>
          <a:p>
            <a:pPr eaLnBrk="0" hangingPunct="0"/>
            <a:endParaRPr lang="en-US" sz="1800" b="1">
              <a:latin typeface="Courier New" pitchFamily="49" charset="0"/>
            </a:endParaRPr>
          </a:p>
          <a:p>
            <a:pPr eaLnBrk="0" hangingPunct="0"/>
            <a:r>
              <a:rPr lang="en-US" sz="1800" b="1">
                <a:latin typeface="Courier New" pitchFamily="49" charset="0"/>
              </a:rPr>
              <a:t>length [1; 2]</a:t>
            </a:r>
          </a:p>
        </p:txBody>
      </p:sp>
      <p:sp>
        <p:nvSpPr>
          <p:cNvPr id="258053" name="Text Box 5"/>
          <p:cNvSpPr txBox="1">
            <a:spLocks noChangeArrowheads="1"/>
          </p:cNvSpPr>
          <p:nvPr/>
        </p:nvSpPr>
        <p:spPr bwMode="auto">
          <a:xfrm>
            <a:off x="5867400" y="1828800"/>
            <a:ext cx="1447800" cy="457200"/>
          </a:xfrm>
          <a:prstGeom prst="rect">
            <a:avLst/>
          </a:prstGeom>
          <a:solidFill>
            <a:srgbClr val="FFFF00"/>
          </a:solidFill>
          <a:ln w="38100">
            <a:noFill/>
            <a:miter lim="800000"/>
            <a:headEnd/>
            <a:tailEnd/>
          </a:ln>
        </p:spPr>
        <p:txBody>
          <a:bodyPr>
            <a:spAutoFit/>
          </a:bodyPr>
          <a:lstStyle/>
          <a:p>
            <a:pPr algn="ctr" eaLnBrk="0" hangingPunct="0"/>
            <a:r>
              <a:rPr lang="en-US"/>
              <a:t>[1;2]</a:t>
            </a:r>
          </a:p>
        </p:txBody>
      </p:sp>
      <p:sp>
        <p:nvSpPr>
          <p:cNvPr id="258054" name="Text Box 6"/>
          <p:cNvSpPr txBox="1">
            <a:spLocks noChangeArrowheads="1"/>
          </p:cNvSpPr>
          <p:nvPr/>
        </p:nvSpPr>
        <p:spPr bwMode="auto">
          <a:xfrm>
            <a:off x="5462588" y="1905000"/>
            <a:ext cx="252412" cy="457200"/>
          </a:xfrm>
          <a:prstGeom prst="rect">
            <a:avLst/>
          </a:prstGeom>
          <a:noFill/>
          <a:ln w="9525">
            <a:noFill/>
            <a:miter lim="800000"/>
            <a:headEnd/>
            <a:tailEnd/>
          </a:ln>
        </p:spPr>
        <p:txBody>
          <a:bodyPr wrap="none">
            <a:spAutoFit/>
          </a:bodyPr>
          <a:lstStyle/>
          <a:p>
            <a:pPr eaLnBrk="0" hangingPunct="0"/>
            <a:r>
              <a:rPr lang="en-US"/>
              <a:t>l</a:t>
            </a:r>
          </a:p>
        </p:txBody>
      </p:sp>
      <p:sp>
        <p:nvSpPr>
          <p:cNvPr id="258055" name="Text Box 7"/>
          <p:cNvSpPr txBox="1">
            <a:spLocks noChangeArrowheads="1"/>
          </p:cNvSpPr>
          <p:nvPr/>
        </p:nvSpPr>
        <p:spPr bwMode="auto">
          <a:xfrm>
            <a:off x="5867400" y="2286000"/>
            <a:ext cx="1447800" cy="457200"/>
          </a:xfrm>
          <a:prstGeom prst="rect">
            <a:avLst/>
          </a:prstGeom>
          <a:solidFill>
            <a:srgbClr val="FF6600"/>
          </a:solidFill>
          <a:ln w="38100">
            <a:noFill/>
            <a:miter lim="800000"/>
            <a:headEnd/>
            <a:tailEnd/>
          </a:ln>
        </p:spPr>
        <p:txBody>
          <a:bodyPr>
            <a:spAutoFit/>
          </a:bodyPr>
          <a:lstStyle/>
          <a:p>
            <a:pPr algn="ctr" eaLnBrk="0" hangingPunct="0"/>
            <a:r>
              <a:rPr lang="en-US"/>
              <a:t>[2]</a:t>
            </a:r>
          </a:p>
        </p:txBody>
      </p:sp>
      <p:sp>
        <p:nvSpPr>
          <p:cNvPr id="258056" name="Text Box 8"/>
          <p:cNvSpPr txBox="1">
            <a:spLocks noChangeArrowheads="1"/>
          </p:cNvSpPr>
          <p:nvPr/>
        </p:nvSpPr>
        <p:spPr bwMode="auto">
          <a:xfrm>
            <a:off x="5462588" y="2362200"/>
            <a:ext cx="252412" cy="457200"/>
          </a:xfrm>
          <a:prstGeom prst="rect">
            <a:avLst/>
          </a:prstGeom>
          <a:noFill/>
          <a:ln w="9525">
            <a:noFill/>
            <a:miter lim="800000"/>
            <a:headEnd/>
            <a:tailEnd/>
          </a:ln>
        </p:spPr>
        <p:txBody>
          <a:bodyPr wrap="none">
            <a:spAutoFit/>
          </a:bodyPr>
          <a:lstStyle/>
          <a:p>
            <a:pPr eaLnBrk="0" hangingPunct="0"/>
            <a:r>
              <a:rPr lang="en-US"/>
              <a:t>l</a:t>
            </a:r>
          </a:p>
        </p:txBody>
      </p:sp>
      <p:sp>
        <p:nvSpPr>
          <p:cNvPr id="258057" name="Text Box 9"/>
          <p:cNvSpPr txBox="1">
            <a:spLocks noChangeArrowheads="1"/>
          </p:cNvSpPr>
          <p:nvPr/>
        </p:nvSpPr>
        <p:spPr bwMode="auto">
          <a:xfrm>
            <a:off x="5867400" y="2743200"/>
            <a:ext cx="1447800" cy="457200"/>
          </a:xfrm>
          <a:prstGeom prst="rect">
            <a:avLst/>
          </a:prstGeom>
          <a:solidFill>
            <a:srgbClr val="339966"/>
          </a:solidFill>
          <a:ln w="38100">
            <a:noFill/>
            <a:miter lim="800000"/>
            <a:headEnd/>
            <a:tailEnd/>
          </a:ln>
        </p:spPr>
        <p:txBody>
          <a:bodyPr>
            <a:spAutoFit/>
          </a:bodyPr>
          <a:lstStyle/>
          <a:p>
            <a:pPr algn="ctr" eaLnBrk="0" hangingPunct="0"/>
            <a:r>
              <a:rPr lang="en-US"/>
              <a:t>[]</a:t>
            </a:r>
          </a:p>
        </p:txBody>
      </p:sp>
      <p:sp>
        <p:nvSpPr>
          <p:cNvPr id="258058" name="Text Box 10"/>
          <p:cNvSpPr txBox="1">
            <a:spLocks noChangeArrowheads="1"/>
          </p:cNvSpPr>
          <p:nvPr/>
        </p:nvSpPr>
        <p:spPr bwMode="auto">
          <a:xfrm>
            <a:off x="5462588" y="2819400"/>
            <a:ext cx="252412" cy="457200"/>
          </a:xfrm>
          <a:prstGeom prst="rect">
            <a:avLst/>
          </a:prstGeom>
          <a:noFill/>
          <a:ln w="9525">
            <a:noFill/>
            <a:miter lim="800000"/>
            <a:headEnd/>
            <a:tailEnd/>
          </a:ln>
        </p:spPr>
        <p:txBody>
          <a:bodyPr wrap="none">
            <a:spAutoFit/>
          </a:bodyPr>
          <a:lstStyle/>
          <a:p>
            <a:pPr eaLnBrk="0" hangingPunct="0"/>
            <a:r>
              <a:rPr lang="en-US"/>
              <a:t>l</a:t>
            </a:r>
          </a:p>
        </p:txBody>
      </p:sp>
      <p:sp>
        <p:nvSpPr>
          <p:cNvPr id="258059" name="Text Box 11"/>
          <p:cNvSpPr txBox="1">
            <a:spLocks noChangeArrowheads="1"/>
          </p:cNvSpPr>
          <p:nvPr/>
        </p:nvSpPr>
        <p:spPr bwMode="auto">
          <a:xfrm>
            <a:off x="5318125" y="3552825"/>
            <a:ext cx="1014413" cy="457200"/>
          </a:xfrm>
          <a:prstGeom prst="rect">
            <a:avLst/>
          </a:prstGeom>
          <a:solidFill>
            <a:schemeClr val="bg1"/>
          </a:solidFill>
          <a:ln w="9525">
            <a:noFill/>
            <a:miter lim="800000"/>
            <a:headEnd/>
            <a:tailEnd/>
          </a:ln>
        </p:spPr>
        <p:txBody>
          <a:bodyPr wrap="none">
            <a:spAutoFit/>
          </a:bodyPr>
          <a:lstStyle/>
          <a:p>
            <a:pPr eaLnBrk="0" hangingPunct="0"/>
            <a:r>
              <a:rPr lang="en-US"/>
              <a:t>eax: 0</a:t>
            </a:r>
          </a:p>
        </p:txBody>
      </p:sp>
      <p:sp>
        <p:nvSpPr>
          <p:cNvPr id="258060" name="Text Box 12"/>
          <p:cNvSpPr txBox="1">
            <a:spLocks noChangeArrowheads="1"/>
          </p:cNvSpPr>
          <p:nvPr/>
        </p:nvSpPr>
        <p:spPr bwMode="auto">
          <a:xfrm>
            <a:off x="5334000" y="3581400"/>
            <a:ext cx="1014413" cy="457200"/>
          </a:xfrm>
          <a:prstGeom prst="rect">
            <a:avLst/>
          </a:prstGeom>
          <a:solidFill>
            <a:schemeClr val="bg1"/>
          </a:solidFill>
          <a:ln w="9525">
            <a:noFill/>
            <a:miter lim="800000"/>
            <a:headEnd/>
            <a:tailEnd/>
          </a:ln>
        </p:spPr>
        <p:txBody>
          <a:bodyPr wrap="none">
            <a:spAutoFit/>
          </a:bodyPr>
          <a:lstStyle/>
          <a:p>
            <a:pPr eaLnBrk="0" hangingPunct="0"/>
            <a:r>
              <a:rPr lang="en-US"/>
              <a:t>eax: 1</a:t>
            </a:r>
          </a:p>
        </p:txBody>
      </p:sp>
      <p:sp>
        <p:nvSpPr>
          <p:cNvPr id="258061" name="Text Box 13"/>
          <p:cNvSpPr txBox="1">
            <a:spLocks noChangeArrowheads="1"/>
          </p:cNvSpPr>
          <p:nvPr/>
        </p:nvSpPr>
        <p:spPr bwMode="auto">
          <a:xfrm>
            <a:off x="5334000" y="3581400"/>
            <a:ext cx="1014413" cy="457200"/>
          </a:xfrm>
          <a:prstGeom prst="rect">
            <a:avLst/>
          </a:prstGeom>
          <a:solidFill>
            <a:schemeClr val="bg1"/>
          </a:solidFill>
          <a:ln w="9525">
            <a:noFill/>
            <a:miter lim="800000"/>
            <a:headEnd/>
            <a:tailEnd/>
          </a:ln>
        </p:spPr>
        <p:txBody>
          <a:bodyPr wrap="none">
            <a:spAutoFit/>
          </a:bodyPr>
          <a:lstStyle/>
          <a:p>
            <a:pPr eaLnBrk="0" hangingPunct="0"/>
            <a:r>
              <a:rPr lang="en-US"/>
              <a:t>eax: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80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80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80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80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805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5805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580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806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5805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5805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8061"/>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5805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5805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animBg="1"/>
      <p:bldP spid="258053" grpId="1" animBg="1"/>
      <p:bldP spid="258054" grpId="0"/>
      <p:bldP spid="258054" grpId="1"/>
      <p:bldP spid="258055" grpId="0" animBg="1"/>
      <p:bldP spid="258055" grpId="1" animBg="1"/>
      <p:bldP spid="258056" grpId="0"/>
      <p:bldP spid="258056" grpId="1"/>
      <p:bldP spid="258057" grpId="0" animBg="1"/>
      <p:bldP spid="258057" grpId="1" animBg="1"/>
      <p:bldP spid="258058" grpId="0"/>
      <p:bldP spid="258058" grpId="1"/>
      <p:bldP spid="258059" grpId="0" animBg="1"/>
      <p:bldP spid="258060" grpId="0" animBg="1"/>
      <p:bldP spid="2580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25954" name="Slide Number Placeholder 4"/>
          <p:cNvSpPr>
            <a:spLocks noGrp="1"/>
          </p:cNvSpPr>
          <p:nvPr>
            <p:ph type="sldNum" sz="quarter" idx="11"/>
          </p:nvPr>
        </p:nvSpPr>
        <p:spPr>
          <a:noFill/>
        </p:spPr>
        <p:txBody>
          <a:bodyPr/>
          <a:lstStyle/>
          <a:p>
            <a:fld id="{4FF03D3D-4625-4E97-B170-71D5E68A45A0}" type="slidenum">
              <a:rPr lang="en-US" smtClean="0">
                <a:ea typeface="ＭＳ Ｐゴシック"/>
                <a:cs typeface="ＭＳ Ｐゴシック"/>
              </a:rPr>
              <a:pPr/>
              <a:t>27</a:t>
            </a:fld>
            <a:endParaRPr lang="en-US" smtClean="0">
              <a:ea typeface="ＭＳ Ｐゴシック"/>
              <a:cs typeface="ＭＳ Ｐゴシック"/>
            </a:endParaRPr>
          </a:p>
        </p:txBody>
      </p:sp>
      <p:sp>
        <p:nvSpPr>
          <p:cNvPr id="125955" name="Rectangle 2"/>
          <p:cNvSpPr>
            <a:spLocks noGrp="1" noChangeArrowheads="1"/>
          </p:cNvSpPr>
          <p:nvPr>
            <p:ph type="title"/>
          </p:nvPr>
        </p:nvSpPr>
        <p:spPr/>
        <p:txBody>
          <a:bodyPr/>
          <a:lstStyle/>
          <a:p>
            <a:pPr eaLnBrk="1" hangingPunct="1"/>
            <a:r>
              <a:rPr lang="en-US" smtClean="0"/>
              <a:t>Tail Recursion, con't.</a:t>
            </a:r>
          </a:p>
        </p:txBody>
      </p:sp>
      <p:sp>
        <p:nvSpPr>
          <p:cNvPr id="260099" name="Rectangle 3"/>
          <p:cNvSpPr>
            <a:spLocks noGrp="1" noChangeArrowheads="1"/>
          </p:cNvSpPr>
          <p:nvPr>
            <p:ph type="body" idx="1"/>
          </p:nvPr>
        </p:nvSpPr>
        <p:spPr>
          <a:xfrm>
            <a:off x="457200" y="4800600"/>
            <a:ext cx="8153400" cy="1600200"/>
          </a:xfrm>
        </p:spPr>
        <p:txBody>
          <a:bodyPr/>
          <a:lstStyle/>
          <a:p>
            <a:pPr eaLnBrk="1" hangingPunct="1"/>
            <a:r>
              <a:rPr lang="en-US" smtClean="0"/>
              <a:t>The same stack frame is reused for the next call, since we’d just pop it off and return anyway</a:t>
            </a:r>
          </a:p>
        </p:txBody>
      </p:sp>
      <p:sp>
        <p:nvSpPr>
          <p:cNvPr id="125957" name="Text Box 4"/>
          <p:cNvSpPr txBox="1">
            <a:spLocks noChangeArrowheads="1"/>
          </p:cNvSpPr>
          <p:nvPr/>
        </p:nvSpPr>
        <p:spPr bwMode="auto">
          <a:xfrm>
            <a:off x="457200" y="1905000"/>
            <a:ext cx="48768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length a l = match l with</a:t>
            </a:r>
          </a:p>
          <a:p>
            <a:pPr eaLnBrk="0" hangingPunct="0"/>
            <a:r>
              <a:rPr lang="en-US" sz="1800" b="1">
                <a:latin typeface="Courier New" pitchFamily="49" charset="0"/>
              </a:rPr>
              <a:t>    [] -&gt; a</a:t>
            </a:r>
          </a:p>
          <a:p>
            <a:pPr eaLnBrk="0" hangingPunct="0"/>
            <a:r>
              <a:rPr lang="en-US" sz="1800" b="1">
                <a:latin typeface="Courier New" pitchFamily="49" charset="0"/>
              </a:rPr>
              <a:t>  | (_::t) -&gt; (length (a + 1) t)</a:t>
            </a:r>
          </a:p>
          <a:p>
            <a:pPr eaLnBrk="0" hangingPunct="0"/>
            <a:endParaRPr lang="en-US" sz="1800" b="1">
              <a:latin typeface="Courier New" pitchFamily="49" charset="0"/>
            </a:endParaRPr>
          </a:p>
          <a:p>
            <a:pPr eaLnBrk="0" hangingPunct="0"/>
            <a:r>
              <a:rPr lang="en-US" sz="1800" b="1">
                <a:latin typeface="Courier New" pitchFamily="49" charset="0"/>
              </a:rPr>
              <a:t>length 0 [1; 2]</a:t>
            </a:r>
          </a:p>
        </p:txBody>
      </p:sp>
      <p:sp>
        <p:nvSpPr>
          <p:cNvPr id="260101" name="Text Box 5"/>
          <p:cNvSpPr txBox="1">
            <a:spLocks noChangeArrowheads="1"/>
          </p:cNvSpPr>
          <p:nvPr/>
        </p:nvSpPr>
        <p:spPr bwMode="auto">
          <a:xfrm>
            <a:off x="6019800" y="1752600"/>
            <a:ext cx="354013" cy="457200"/>
          </a:xfrm>
          <a:prstGeom prst="rect">
            <a:avLst/>
          </a:prstGeom>
          <a:noFill/>
          <a:ln w="9525">
            <a:noFill/>
            <a:miter lim="800000"/>
            <a:headEnd/>
            <a:tailEnd/>
          </a:ln>
        </p:spPr>
        <p:txBody>
          <a:bodyPr wrap="none">
            <a:spAutoFit/>
          </a:bodyPr>
          <a:lstStyle/>
          <a:p>
            <a:pPr eaLnBrk="0" hangingPunct="0"/>
            <a:r>
              <a:rPr lang="en-US"/>
              <a:t>a</a:t>
            </a:r>
          </a:p>
        </p:txBody>
      </p:sp>
      <p:sp>
        <p:nvSpPr>
          <p:cNvPr id="260102" name="Text Box 6"/>
          <p:cNvSpPr txBox="1">
            <a:spLocks noChangeArrowheads="1"/>
          </p:cNvSpPr>
          <p:nvPr/>
        </p:nvSpPr>
        <p:spPr bwMode="auto">
          <a:xfrm>
            <a:off x="6553200" y="2286000"/>
            <a:ext cx="1447800" cy="457200"/>
          </a:xfrm>
          <a:prstGeom prst="rect">
            <a:avLst/>
          </a:prstGeom>
          <a:solidFill>
            <a:srgbClr val="FFFF00"/>
          </a:solidFill>
          <a:ln w="38100">
            <a:noFill/>
            <a:miter lim="800000"/>
            <a:headEnd/>
            <a:tailEnd/>
          </a:ln>
        </p:spPr>
        <p:txBody>
          <a:bodyPr>
            <a:spAutoFit/>
          </a:bodyPr>
          <a:lstStyle/>
          <a:p>
            <a:pPr algn="ctr" eaLnBrk="0" hangingPunct="0"/>
            <a:r>
              <a:rPr lang="en-US"/>
              <a:t>[1;2]</a:t>
            </a:r>
          </a:p>
        </p:txBody>
      </p:sp>
      <p:sp>
        <p:nvSpPr>
          <p:cNvPr id="260103" name="Text Box 7"/>
          <p:cNvSpPr txBox="1">
            <a:spLocks noChangeArrowheads="1"/>
          </p:cNvSpPr>
          <p:nvPr/>
        </p:nvSpPr>
        <p:spPr bwMode="auto">
          <a:xfrm>
            <a:off x="6019800" y="2286000"/>
            <a:ext cx="252413" cy="457200"/>
          </a:xfrm>
          <a:prstGeom prst="rect">
            <a:avLst/>
          </a:prstGeom>
          <a:noFill/>
          <a:ln w="9525">
            <a:noFill/>
            <a:miter lim="800000"/>
            <a:headEnd/>
            <a:tailEnd/>
          </a:ln>
        </p:spPr>
        <p:txBody>
          <a:bodyPr wrap="none">
            <a:spAutoFit/>
          </a:bodyPr>
          <a:lstStyle/>
          <a:p>
            <a:pPr eaLnBrk="0" hangingPunct="0"/>
            <a:r>
              <a:rPr lang="en-US"/>
              <a:t>l</a:t>
            </a:r>
          </a:p>
        </p:txBody>
      </p:sp>
      <p:sp>
        <p:nvSpPr>
          <p:cNvPr id="260104" name="Text Box 8"/>
          <p:cNvSpPr txBox="1">
            <a:spLocks noChangeArrowheads="1"/>
          </p:cNvSpPr>
          <p:nvPr/>
        </p:nvSpPr>
        <p:spPr bwMode="auto">
          <a:xfrm>
            <a:off x="6553200" y="1828800"/>
            <a:ext cx="1447800" cy="457200"/>
          </a:xfrm>
          <a:prstGeom prst="rect">
            <a:avLst/>
          </a:prstGeom>
          <a:solidFill>
            <a:srgbClr val="FFFF00"/>
          </a:solidFill>
          <a:ln w="38100">
            <a:noFill/>
            <a:miter lim="800000"/>
            <a:headEnd/>
            <a:tailEnd/>
          </a:ln>
        </p:spPr>
        <p:txBody>
          <a:bodyPr>
            <a:spAutoFit/>
          </a:bodyPr>
          <a:lstStyle/>
          <a:p>
            <a:pPr algn="ctr" eaLnBrk="0" hangingPunct="0"/>
            <a:r>
              <a:rPr lang="en-US"/>
              <a:t>0</a:t>
            </a:r>
          </a:p>
        </p:txBody>
      </p:sp>
      <p:sp>
        <p:nvSpPr>
          <p:cNvPr id="260105" name="Text Box 9"/>
          <p:cNvSpPr txBox="1">
            <a:spLocks noChangeArrowheads="1"/>
          </p:cNvSpPr>
          <p:nvPr/>
        </p:nvSpPr>
        <p:spPr bwMode="auto">
          <a:xfrm>
            <a:off x="6553200" y="2286000"/>
            <a:ext cx="1447800" cy="457200"/>
          </a:xfrm>
          <a:prstGeom prst="rect">
            <a:avLst/>
          </a:prstGeom>
          <a:solidFill>
            <a:srgbClr val="FF6600"/>
          </a:solidFill>
          <a:ln w="38100">
            <a:noFill/>
            <a:miter lim="800000"/>
            <a:headEnd/>
            <a:tailEnd/>
          </a:ln>
        </p:spPr>
        <p:txBody>
          <a:bodyPr>
            <a:spAutoFit/>
          </a:bodyPr>
          <a:lstStyle/>
          <a:p>
            <a:pPr algn="ctr" eaLnBrk="0" hangingPunct="0"/>
            <a:r>
              <a:rPr lang="en-US"/>
              <a:t>[2]</a:t>
            </a:r>
          </a:p>
        </p:txBody>
      </p:sp>
      <p:sp>
        <p:nvSpPr>
          <p:cNvPr id="260106" name="Text Box 10"/>
          <p:cNvSpPr txBox="1">
            <a:spLocks noChangeArrowheads="1"/>
          </p:cNvSpPr>
          <p:nvPr/>
        </p:nvSpPr>
        <p:spPr bwMode="auto">
          <a:xfrm>
            <a:off x="6553200" y="1828800"/>
            <a:ext cx="1447800" cy="457200"/>
          </a:xfrm>
          <a:prstGeom prst="rect">
            <a:avLst/>
          </a:prstGeom>
          <a:solidFill>
            <a:srgbClr val="FF6600"/>
          </a:solidFill>
          <a:ln w="38100">
            <a:noFill/>
            <a:miter lim="800000"/>
            <a:headEnd/>
            <a:tailEnd/>
          </a:ln>
        </p:spPr>
        <p:txBody>
          <a:bodyPr>
            <a:spAutoFit/>
          </a:bodyPr>
          <a:lstStyle/>
          <a:p>
            <a:pPr algn="ctr" eaLnBrk="0" hangingPunct="0"/>
            <a:r>
              <a:rPr lang="en-US"/>
              <a:t>1</a:t>
            </a:r>
          </a:p>
        </p:txBody>
      </p:sp>
      <p:sp>
        <p:nvSpPr>
          <p:cNvPr id="260107" name="Text Box 11"/>
          <p:cNvSpPr txBox="1">
            <a:spLocks noChangeArrowheads="1"/>
          </p:cNvSpPr>
          <p:nvPr/>
        </p:nvSpPr>
        <p:spPr bwMode="auto">
          <a:xfrm>
            <a:off x="6553200" y="2286000"/>
            <a:ext cx="1447800" cy="457200"/>
          </a:xfrm>
          <a:prstGeom prst="rect">
            <a:avLst/>
          </a:prstGeom>
          <a:solidFill>
            <a:srgbClr val="339966"/>
          </a:solidFill>
          <a:ln w="38100">
            <a:noFill/>
            <a:miter lim="800000"/>
            <a:headEnd/>
            <a:tailEnd/>
          </a:ln>
        </p:spPr>
        <p:txBody>
          <a:bodyPr>
            <a:spAutoFit/>
          </a:bodyPr>
          <a:lstStyle/>
          <a:p>
            <a:pPr algn="ctr" eaLnBrk="0" hangingPunct="0"/>
            <a:r>
              <a:rPr lang="en-US"/>
              <a:t>[]</a:t>
            </a:r>
          </a:p>
        </p:txBody>
      </p:sp>
      <p:sp>
        <p:nvSpPr>
          <p:cNvPr id="260108" name="Text Box 12"/>
          <p:cNvSpPr txBox="1">
            <a:spLocks noChangeArrowheads="1"/>
          </p:cNvSpPr>
          <p:nvPr/>
        </p:nvSpPr>
        <p:spPr bwMode="auto">
          <a:xfrm>
            <a:off x="6553200" y="1828800"/>
            <a:ext cx="1447800" cy="457200"/>
          </a:xfrm>
          <a:prstGeom prst="rect">
            <a:avLst/>
          </a:prstGeom>
          <a:solidFill>
            <a:srgbClr val="339966"/>
          </a:solidFill>
          <a:ln w="38100">
            <a:noFill/>
            <a:miter lim="800000"/>
            <a:headEnd/>
            <a:tailEnd/>
          </a:ln>
        </p:spPr>
        <p:txBody>
          <a:bodyPr>
            <a:spAutoFit/>
          </a:bodyPr>
          <a:lstStyle/>
          <a:p>
            <a:pPr algn="ctr" eaLnBrk="0" hangingPunct="0"/>
            <a:r>
              <a:rPr lang="en-US"/>
              <a:t>2</a:t>
            </a:r>
          </a:p>
        </p:txBody>
      </p:sp>
      <p:sp>
        <p:nvSpPr>
          <p:cNvPr id="260109" name="Text Box 13"/>
          <p:cNvSpPr txBox="1">
            <a:spLocks noChangeArrowheads="1"/>
          </p:cNvSpPr>
          <p:nvPr/>
        </p:nvSpPr>
        <p:spPr bwMode="auto">
          <a:xfrm>
            <a:off x="5638800" y="3581400"/>
            <a:ext cx="1014413" cy="457200"/>
          </a:xfrm>
          <a:prstGeom prst="rect">
            <a:avLst/>
          </a:prstGeom>
          <a:solidFill>
            <a:schemeClr val="bg1"/>
          </a:solidFill>
          <a:ln w="9525">
            <a:noFill/>
            <a:miter lim="800000"/>
            <a:headEnd/>
            <a:tailEnd/>
          </a:ln>
        </p:spPr>
        <p:txBody>
          <a:bodyPr wrap="none">
            <a:spAutoFit/>
          </a:bodyPr>
          <a:lstStyle/>
          <a:p>
            <a:pPr eaLnBrk="0" hangingPunct="0"/>
            <a:r>
              <a:rPr lang="en-US"/>
              <a:t>eax: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1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0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0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0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01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1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0109"/>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6010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6010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6010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6010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6010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6010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6010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6010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00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p:bldP spid="260101" grpId="1"/>
      <p:bldP spid="260102" grpId="0" animBg="1"/>
      <p:bldP spid="260102" grpId="1" animBg="1"/>
      <p:bldP spid="260103" grpId="0"/>
      <p:bldP spid="260103" grpId="1"/>
      <p:bldP spid="260104" grpId="0" animBg="1"/>
      <p:bldP spid="260104" grpId="1" animBg="1"/>
      <p:bldP spid="260105" grpId="0" animBg="1"/>
      <p:bldP spid="260105" grpId="1" animBg="1"/>
      <p:bldP spid="260106" grpId="0" animBg="1"/>
      <p:bldP spid="260106" grpId="1" animBg="1"/>
      <p:bldP spid="260107" grpId="0" animBg="1"/>
      <p:bldP spid="260107" grpId="1" animBg="1"/>
      <p:bldP spid="260108" grpId="0" animBg="1"/>
      <p:bldP spid="260108" grpId="1" animBg="1"/>
      <p:bldP spid="26010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5" name="Footer Placeholder 3"/>
          <p:cNvSpPr>
            <a:spLocks noGrp="1"/>
          </p:cNvSpPr>
          <p:nvPr>
            <p:ph type="ftr" sz="quarter" idx="10"/>
          </p:nvPr>
        </p:nvSpPr>
        <p:spPr>
          <a:noFill/>
        </p:spPr>
        <p:txBody>
          <a:bodyPr/>
          <a:lstStyle/>
          <a:p>
            <a:r>
              <a:rPr lang="en-US" smtClean="0">
                <a:solidFill>
                  <a:srgbClr val="000000"/>
                </a:solidFill>
                <a:ea typeface="ＭＳ Ｐゴシック"/>
                <a:cs typeface="ＭＳ Ｐゴシック"/>
              </a:rPr>
              <a:t>CMSC 330</a:t>
            </a:r>
          </a:p>
        </p:txBody>
      </p:sp>
      <p:sp>
        <p:nvSpPr>
          <p:cNvPr id="103426" name="Slide Number Placeholder 4"/>
          <p:cNvSpPr>
            <a:spLocks noGrp="1"/>
          </p:cNvSpPr>
          <p:nvPr>
            <p:ph type="sldNum" sz="quarter" idx="11"/>
          </p:nvPr>
        </p:nvSpPr>
        <p:spPr>
          <a:noFill/>
        </p:spPr>
        <p:txBody>
          <a:bodyPr/>
          <a:lstStyle/>
          <a:p>
            <a:fld id="{F4E75EB9-F546-4096-A043-F385691CE4CB}" type="slidenum">
              <a:rPr lang="en-US" smtClean="0">
                <a:solidFill>
                  <a:srgbClr val="000000"/>
                </a:solidFill>
                <a:ea typeface="ＭＳ Ｐゴシック"/>
                <a:cs typeface="ＭＳ Ｐゴシック"/>
              </a:rPr>
              <a:pPr/>
              <a:t>28</a:t>
            </a:fld>
            <a:endParaRPr lang="en-US" smtClean="0">
              <a:solidFill>
                <a:srgbClr val="000000"/>
              </a:solidFill>
              <a:ea typeface="ＭＳ Ｐゴシック"/>
              <a:cs typeface="ＭＳ Ｐゴシック"/>
            </a:endParaRPr>
          </a:p>
        </p:txBody>
      </p:sp>
      <p:sp>
        <p:nvSpPr>
          <p:cNvPr id="103427" name="Rectangle 2"/>
          <p:cNvSpPr>
            <a:spLocks noGrp="1" noChangeArrowheads="1"/>
          </p:cNvSpPr>
          <p:nvPr>
            <p:ph type="title"/>
          </p:nvPr>
        </p:nvSpPr>
        <p:spPr/>
        <p:txBody>
          <a:bodyPr/>
          <a:lstStyle/>
          <a:p>
            <a:pPr eaLnBrk="1" hangingPunct="1"/>
            <a:r>
              <a:rPr lang="en-US" smtClean="0"/>
              <a:t>Example:  Call-by-Value</a:t>
            </a:r>
          </a:p>
        </p:txBody>
      </p:sp>
      <p:sp>
        <p:nvSpPr>
          <p:cNvPr id="103428" name="Text Box 3"/>
          <p:cNvSpPr txBox="1">
            <a:spLocks noChangeArrowheads="1"/>
          </p:cNvSpPr>
          <p:nvPr/>
        </p:nvSpPr>
        <p:spPr bwMode="auto">
          <a:xfrm>
            <a:off x="457200" y="1676400"/>
            <a:ext cx="3733800" cy="3675063"/>
          </a:xfrm>
          <a:prstGeom prst="rect">
            <a:avLst/>
          </a:prstGeom>
          <a:noFill/>
          <a:ln w="12700">
            <a:solidFill>
              <a:schemeClr val="tx1"/>
            </a:solidFill>
            <a:miter lim="800000"/>
            <a:headEnd/>
            <a:tailEnd/>
          </a:ln>
        </p:spPr>
        <p:txBody>
          <a:bodyPr>
            <a:spAutoFit/>
          </a:bodyPr>
          <a:lstStyle/>
          <a:p>
            <a:pPr eaLnBrk="0" hangingPunct="0"/>
            <a:r>
              <a:rPr lang="en-US" sz="1800" b="1">
                <a:solidFill>
                  <a:srgbClr val="000000"/>
                </a:solidFill>
                <a:latin typeface="Courier New" pitchFamily="49" charset="0"/>
              </a:rPr>
              <a:t>int i = 1;</a:t>
            </a:r>
          </a:p>
          <a:p>
            <a:pPr eaLnBrk="0" hangingPunct="0"/>
            <a:endParaRPr lang="en-US" sz="1800" b="1">
              <a:solidFill>
                <a:srgbClr val="000000"/>
              </a:solidFill>
              <a:latin typeface="Courier New" pitchFamily="49" charset="0"/>
            </a:endParaRPr>
          </a:p>
          <a:p>
            <a:pPr eaLnBrk="0" hangingPunct="0"/>
            <a:r>
              <a:rPr lang="en-US" sz="1800" b="1">
                <a:solidFill>
                  <a:srgbClr val="000000"/>
                </a:solidFill>
                <a:latin typeface="Courier New" pitchFamily="49" charset="0"/>
              </a:rPr>
              <a:t>void p(int f, int g) {</a:t>
            </a:r>
          </a:p>
          <a:p>
            <a:pPr eaLnBrk="0" hangingPunct="0"/>
            <a:r>
              <a:rPr lang="en-US" sz="1800" b="1">
                <a:solidFill>
                  <a:srgbClr val="000000"/>
                </a:solidFill>
                <a:latin typeface="Courier New" pitchFamily="49" charset="0"/>
              </a:rPr>
              <a:t>  g++;</a:t>
            </a:r>
          </a:p>
          <a:p>
            <a:pPr eaLnBrk="0" hangingPunct="0"/>
            <a:r>
              <a:rPr lang="en-US" sz="1800" b="1">
                <a:solidFill>
                  <a:srgbClr val="000000"/>
                </a:solidFill>
                <a:latin typeface="Courier New" pitchFamily="49" charset="0"/>
              </a:rPr>
              <a:t>  f = 5 * i;</a:t>
            </a:r>
          </a:p>
          <a:p>
            <a:pPr eaLnBrk="0" hangingPunct="0"/>
            <a:r>
              <a:rPr lang="en-US" sz="1800" b="1">
                <a:solidFill>
                  <a:srgbClr val="000000"/>
                </a:solidFill>
                <a:latin typeface="Courier New" pitchFamily="49" charset="0"/>
              </a:rPr>
              <a:t>}</a:t>
            </a:r>
          </a:p>
          <a:p>
            <a:pPr eaLnBrk="0" hangingPunct="0"/>
            <a:endParaRPr lang="en-US" sz="1800" b="1">
              <a:solidFill>
                <a:srgbClr val="000000"/>
              </a:solidFill>
              <a:latin typeface="Courier New" pitchFamily="49" charset="0"/>
            </a:endParaRPr>
          </a:p>
          <a:p>
            <a:pPr eaLnBrk="0" hangingPunct="0"/>
            <a:r>
              <a:rPr lang="en-US" sz="1800" b="1">
                <a:solidFill>
                  <a:srgbClr val="000000"/>
                </a:solidFill>
                <a:latin typeface="Courier New" pitchFamily="49" charset="0"/>
              </a:rPr>
              <a:t>int main() {</a:t>
            </a:r>
          </a:p>
          <a:p>
            <a:pPr eaLnBrk="0" hangingPunct="0"/>
            <a:r>
              <a:rPr lang="en-US" sz="1800" b="1">
                <a:solidFill>
                  <a:srgbClr val="000000"/>
                </a:solidFill>
                <a:latin typeface="Courier New" pitchFamily="49" charset="0"/>
              </a:rPr>
              <a:t>  int a[] = {0, 1, 2};</a:t>
            </a:r>
          </a:p>
          <a:p>
            <a:pPr eaLnBrk="0" hangingPunct="0"/>
            <a:r>
              <a:rPr lang="en-US" sz="1800" b="1">
                <a:solidFill>
                  <a:srgbClr val="000000"/>
                </a:solidFill>
                <a:latin typeface="Courier New" pitchFamily="49" charset="0"/>
              </a:rPr>
              <a:t>  p(a[i], i);</a:t>
            </a:r>
          </a:p>
          <a:p>
            <a:pPr eaLnBrk="0" hangingPunct="0"/>
            <a:r>
              <a:rPr lang="en-US" sz="1800" b="1">
                <a:solidFill>
                  <a:srgbClr val="000000"/>
                </a:solidFill>
                <a:latin typeface="Courier New" pitchFamily="49" charset="0"/>
              </a:rPr>
              <a:t>  printf("%d %d %d %d\n",</a:t>
            </a:r>
          </a:p>
          <a:p>
            <a:pPr eaLnBrk="0" hangingPunct="0"/>
            <a:r>
              <a:rPr lang="en-US" sz="1800" b="1">
                <a:solidFill>
                  <a:srgbClr val="000000"/>
                </a:solidFill>
                <a:latin typeface="Courier New" pitchFamily="49" charset="0"/>
              </a:rPr>
              <a:t>    i, a[0], a[1], a[2]);</a:t>
            </a:r>
          </a:p>
          <a:p>
            <a:pPr eaLnBrk="0" hangingPunct="0"/>
            <a:r>
              <a:rPr lang="en-US" sz="1800" b="1">
                <a:solidFill>
                  <a:srgbClr val="000000"/>
                </a:solidFill>
                <a:latin typeface="Courier New" pitchFamily="49" charset="0"/>
              </a:rPr>
              <a:t>}</a:t>
            </a:r>
          </a:p>
        </p:txBody>
      </p:sp>
      <p:sp>
        <p:nvSpPr>
          <p:cNvPr id="237572" name="Rectangle 4"/>
          <p:cNvSpPr>
            <a:spLocks noChangeArrowheads="1"/>
          </p:cNvSpPr>
          <p:nvPr/>
        </p:nvSpPr>
        <p:spPr bwMode="auto">
          <a:xfrm>
            <a:off x="7759700" y="36766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2</a:t>
            </a:r>
          </a:p>
        </p:txBody>
      </p:sp>
      <p:sp>
        <p:nvSpPr>
          <p:cNvPr id="237573" name="Rectangle 5"/>
          <p:cNvSpPr>
            <a:spLocks noChangeArrowheads="1"/>
          </p:cNvSpPr>
          <p:nvPr/>
        </p:nvSpPr>
        <p:spPr bwMode="auto">
          <a:xfrm>
            <a:off x="7759700" y="30353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a:t>
            </a:r>
          </a:p>
        </p:txBody>
      </p:sp>
      <p:sp>
        <p:nvSpPr>
          <p:cNvPr id="237574" name="Rectangle 6"/>
          <p:cNvSpPr>
            <a:spLocks noChangeArrowheads="1"/>
          </p:cNvSpPr>
          <p:nvPr/>
        </p:nvSpPr>
        <p:spPr bwMode="auto">
          <a:xfrm>
            <a:off x="77597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g</a:t>
            </a:r>
          </a:p>
        </p:txBody>
      </p:sp>
      <p:sp>
        <p:nvSpPr>
          <p:cNvPr id="237575" name="Rectangle 7"/>
          <p:cNvSpPr>
            <a:spLocks noChangeArrowheads="1"/>
          </p:cNvSpPr>
          <p:nvPr/>
        </p:nvSpPr>
        <p:spPr bwMode="auto">
          <a:xfrm>
            <a:off x="7137400" y="36766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5</a:t>
            </a:r>
          </a:p>
        </p:txBody>
      </p:sp>
      <p:sp>
        <p:nvSpPr>
          <p:cNvPr id="237576" name="Rectangle 8"/>
          <p:cNvSpPr>
            <a:spLocks noChangeArrowheads="1"/>
          </p:cNvSpPr>
          <p:nvPr/>
        </p:nvSpPr>
        <p:spPr bwMode="auto">
          <a:xfrm>
            <a:off x="7137400" y="30353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a:t>
            </a:r>
          </a:p>
        </p:txBody>
      </p:sp>
      <p:sp>
        <p:nvSpPr>
          <p:cNvPr id="237577" name="Rectangle 9"/>
          <p:cNvSpPr>
            <a:spLocks noChangeArrowheads="1"/>
          </p:cNvSpPr>
          <p:nvPr/>
        </p:nvSpPr>
        <p:spPr bwMode="auto">
          <a:xfrm>
            <a:off x="71374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f</a:t>
            </a:r>
          </a:p>
        </p:txBody>
      </p:sp>
      <p:sp>
        <p:nvSpPr>
          <p:cNvPr id="237578" name="Rectangle 10"/>
          <p:cNvSpPr>
            <a:spLocks noChangeArrowheads="1"/>
          </p:cNvSpPr>
          <p:nvPr/>
        </p:nvSpPr>
        <p:spPr bwMode="auto">
          <a:xfrm>
            <a:off x="65151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2</a:t>
            </a:r>
          </a:p>
        </p:txBody>
      </p:sp>
      <p:sp>
        <p:nvSpPr>
          <p:cNvPr id="237579" name="Rectangle 11"/>
          <p:cNvSpPr>
            <a:spLocks noChangeArrowheads="1"/>
          </p:cNvSpPr>
          <p:nvPr/>
        </p:nvSpPr>
        <p:spPr bwMode="auto">
          <a:xfrm>
            <a:off x="58928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a:t>
            </a:r>
          </a:p>
        </p:txBody>
      </p:sp>
      <p:sp>
        <p:nvSpPr>
          <p:cNvPr id="237580" name="Rectangle 12"/>
          <p:cNvSpPr>
            <a:spLocks noChangeArrowheads="1"/>
          </p:cNvSpPr>
          <p:nvPr/>
        </p:nvSpPr>
        <p:spPr bwMode="auto">
          <a:xfrm>
            <a:off x="52705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0</a:t>
            </a:r>
          </a:p>
        </p:txBody>
      </p:sp>
      <p:sp>
        <p:nvSpPr>
          <p:cNvPr id="237581" name="Rectangle 13"/>
          <p:cNvSpPr>
            <a:spLocks noChangeArrowheads="1"/>
          </p:cNvSpPr>
          <p:nvPr/>
        </p:nvSpPr>
        <p:spPr bwMode="auto">
          <a:xfrm>
            <a:off x="46482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a:t>
            </a:r>
          </a:p>
        </p:txBody>
      </p:sp>
      <p:sp>
        <p:nvSpPr>
          <p:cNvPr id="103439" name="Rectangle 14"/>
          <p:cNvSpPr>
            <a:spLocks noChangeArrowheads="1"/>
          </p:cNvSpPr>
          <p:nvPr/>
        </p:nvSpPr>
        <p:spPr bwMode="auto">
          <a:xfrm>
            <a:off x="65151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a[2]</a:t>
            </a:r>
          </a:p>
        </p:txBody>
      </p:sp>
      <p:sp>
        <p:nvSpPr>
          <p:cNvPr id="103440" name="Rectangle 15"/>
          <p:cNvSpPr>
            <a:spLocks noChangeArrowheads="1"/>
          </p:cNvSpPr>
          <p:nvPr/>
        </p:nvSpPr>
        <p:spPr bwMode="auto">
          <a:xfrm>
            <a:off x="58928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a[1]</a:t>
            </a:r>
          </a:p>
        </p:txBody>
      </p:sp>
      <p:sp>
        <p:nvSpPr>
          <p:cNvPr id="103441" name="Rectangle 16"/>
          <p:cNvSpPr>
            <a:spLocks noChangeArrowheads="1"/>
          </p:cNvSpPr>
          <p:nvPr/>
        </p:nvSpPr>
        <p:spPr bwMode="auto">
          <a:xfrm>
            <a:off x="52705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a[0]</a:t>
            </a:r>
          </a:p>
        </p:txBody>
      </p:sp>
      <p:sp>
        <p:nvSpPr>
          <p:cNvPr id="103442" name="Rectangle 17"/>
          <p:cNvSpPr>
            <a:spLocks noChangeArrowheads="1"/>
          </p:cNvSpPr>
          <p:nvPr/>
        </p:nvSpPr>
        <p:spPr bwMode="auto">
          <a:xfrm>
            <a:off x="46482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i</a:t>
            </a:r>
          </a:p>
        </p:txBody>
      </p:sp>
      <p:sp>
        <p:nvSpPr>
          <p:cNvPr id="103443" name="Line 18"/>
          <p:cNvSpPr>
            <a:spLocks noChangeShapeType="1"/>
          </p:cNvSpPr>
          <p:nvPr/>
        </p:nvSpPr>
        <p:spPr bwMode="auto">
          <a:xfrm>
            <a:off x="46482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3444" name="Line 19"/>
          <p:cNvSpPr>
            <a:spLocks noChangeShapeType="1"/>
          </p:cNvSpPr>
          <p:nvPr/>
        </p:nvSpPr>
        <p:spPr bwMode="auto">
          <a:xfrm>
            <a:off x="4648200" y="4318000"/>
            <a:ext cx="622300" cy="0"/>
          </a:xfrm>
          <a:prstGeom prst="line">
            <a:avLst/>
          </a:prstGeom>
          <a:noFill/>
          <a:ln w="28575" cap="sq">
            <a:noFill/>
            <a:round/>
            <a:headEnd/>
            <a:tailEnd/>
          </a:ln>
        </p:spPr>
        <p:txBody>
          <a:bodyPr/>
          <a:lstStyle/>
          <a:p>
            <a:endParaRPr lang="en-US">
              <a:solidFill>
                <a:srgbClr val="000000"/>
              </a:solidFill>
            </a:endParaRPr>
          </a:p>
        </p:txBody>
      </p:sp>
      <p:sp>
        <p:nvSpPr>
          <p:cNvPr id="103445" name="Line 20"/>
          <p:cNvSpPr>
            <a:spLocks noChangeShapeType="1"/>
          </p:cNvSpPr>
          <p:nvPr/>
        </p:nvSpPr>
        <p:spPr bwMode="auto">
          <a:xfrm>
            <a:off x="4648200" y="1752600"/>
            <a:ext cx="0" cy="641350"/>
          </a:xfrm>
          <a:prstGeom prst="line">
            <a:avLst/>
          </a:prstGeom>
          <a:noFill/>
          <a:ln w="28575" cap="sq">
            <a:noFill/>
            <a:round/>
            <a:headEnd/>
            <a:tailEnd/>
          </a:ln>
        </p:spPr>
        <p:txBody>
          <a:bodyPr/>
          <a:lstStyle/>
          <a:p>
            <a:endParaRPr lang="en-US">
              <a:solidFill>
                <a:srgbClr val="000000"/>
              </a:solidFill>
            </a:endParaRPr>
          </a:p>
        </p:txBody>
      </p:sp>
      <p:sp>
        <p:nvSpPr>
          <p:cNvPr id="103446" name="Line 21"/>
          <p:cNvSpPr>
            <a:spLocks noChangeShapeType="1"/>
          </p:cNvSpPr>
          <p:nvPr/>
        </p:nvSpPr>
        <p:spPr bwMode="auto">
          <a:xfrm>
            <a:off x="8382000" y="1752600"/>
            <a:ext cx="0" cy="641350"/>
          </a:xfrm>
          <a:prstGeom prst="line">
            <a:avLst/>
          </a:prstGeom>
          <a:noFill/>
          <a:ln w="28575" cap="sq">
            <a:noFill/>
            <a:round/>
            <a:headEnd/>
            <a:tailEnd/>
          </a:ln>
        </p:spPr>
        <p:txBody>
          <a:bodyPr/>
          <a:lstStyle/>
          <a:p>
            <a:endParaRPr lang="en-US">
              <a:solidFill>
                <a:srgbClr val="000000"/>
              </a:solidFill>
            </a:endParaRPr>
          </a:p>
        </p:txBody>
      </p:sp>
      <p:sp>
        <p:nvSpPr>
          <p:cNvPr id="103447" name="Line 22"/>
          <p:cNvSpPr>
            <a:spLocks noChangeShapeType="1"/>
          </p:cNvSpPr>
          <p:nvPr/>
        </p:nvSpPr>
        <p:spPr bwMode="auto">
          <a:xfrm>
            <a:off x="52705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3448" name="Line 23"/>
          <p:cNvSpPr>
            <a:spLocks noChangeShapeType="1"/>
          </p:cNvSpPr>
          <p:nvPr/>
        </p:nvSpPr>
        <p:spPr bwMode="auto">
          <a:xfrm>
            <a:off x="4648200" y="3035300"/>
            <a:ext cx="0" cy="641350"/>
          </a:xfrm>
          <a:prstGeom prst="line">
            <a:avLst/>
          </a:prstGeom>
          <a:noFill/>
          <a:ln w="28575" cap="sq">
            <a:noFill/>
            <a:round/>
            <a:headEnd/>
            <a:tailEnd/>
          </a:ln>
        </p:spPr>
        <p:txBody>
          <a:bodyPr/>
          <a:lstStyle/>
          <a:p>
            <a:endParaRPr lang="en-US">
              <a:solidFill>
                <a:srgbClr val="000000"/>
              </a:solidFill>
            </a:endParaRPr>
          </a:p>
        </p:txBody>
      </p:sp>
      <p:sp>
        <p:nvSpPr>
          <p:cNvPr id="103449" name="Line 24"/>
          <p:cNvSpPr>
            <a:spLocks noChangeShapeType="1"/>
          </p:cNvSpPr>
          <p:nvPr/>
        </p:nvSpPr>
        <p:spPr bwMode="auto">
          <a:xfrm>
            <a:off x="4648200" y="2393950"/>
            <a:ext cx="0" cy="641350"/>
          </a:xfrm>
          <a:prstGeom prst="line">
            <a:avLst/>
          </a:prstGeom>
          <a:noFill/>
          <a:ln w="28575" cap="sq">
            <a:noFill/>
            <a:round/>
            <a:headEnd/>
            <a:tailEnd/>
          </a:ln>
        </p:spPr>
        <p:txBody>
          <a:bodyPr/>
          <a:lstStyle/>
          <a:p>
            <a:endParaRPr lang="en-US">
              <a:solidFill>
                <a:srgbClr val="000000"/>
              </a:solidFill>
            </a:endParaRPr>
          </a:p>
        </p:txBody>
      </p:sp>
      <p:sp>
        <p:nvSpPr>
          <p:cNvPr id="103450" name="Line 25"/>
          <p:cNvSpPr>
            <a:spLocks noChangeShapeType="1"/>
          </p:cNvSpPr>
          <p:nvPr/>
        </p:nvSpPr>
        <p:spPr bwMode="auto">
          <a:xfrm>
            <a:off x="58928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3451" name="Line 26"/>
          <p:cNvSpPr>
            <a:spLocks noChangeShapeType="1"/>
          </p:cNvSpPr>
          <p:nvPr/>
        </p:nvSpPr>
        <p:spPr bwMode="auto">
          <a:xfrm>
            <a:off x="6515100" y="1752600"/>
            <a:ext cx="1866900" cy="0"/>
          </a:xfrm>
          <a:prstGeom prst="line">
            <a:avLst/>
          </a:prstGeom>
          <a:noFill/>
          <a:ln w="28575" cap="sq">
            <a:noFill/>
            <a:round/>
            <a:headEnd/>
            <a:tailEnd/>
          </a:ln>
        </p:spPr>
        <p:txBody>
          <a:bodyPr/>
          <a:lstStyle/>
          <a:p>
            <a:endParaRPr lang="en-US">
              <a:solidFill>
                <a:srgbClr val="000000"/>
              </a:solidFill>
            </a:endParaRPr>
          </a:p>
        </p:txBody>
      </p:sp>
      <p:sp>
        <p:nvSpPr>
          <p:cNvPr id="103452" name="Line 27"/>
          <p:cNvSpPr>
            <a:spLocks noChangeShapeType="1"/>
          </p:cNvSpPr>
          <p:nvPr/>
        </p:nvSpPr>
        <p:spPr bwMode="auto">
          <a:xfrm>
            <a:off x="8382000" y="2393950"/>
            <a:ext cx="0" cy="641350"/>
          </a:xfrm>
          <a:prstGeom prst="line">
            <a:avLst/>
          </a:prstGeom>
          <a:noFill/>
          <a:ln w="28575" cap="sq">
            <a:noFill/>
            <a:round/>
            <a:headEnd/>
            <a:tailEnd/>
          </a:ln>
        </p:spPr>
        <p:txBody>
          <a:bodyPr/>
          <a:lstStyle/>
          <a:p>
            <a:endParaRPr lang="en-US">
              <a:solidFill>
                <a:srgbClr val="000000"/>
              </a:solidFill>
            </a:endParaRPr>
          </a:p>
        </p:txBody>
      </p:sp>
      <p:sp>
        <p:nvSpPr>
          <p:cNvPr id="103453" name="Line 28"/>
          <p:cNvSpPr>
            <a:spLocks noChangeShapeType="1"/>
          </p:cNvSpPr>
          <p:nvPr/>
        </p:nvSpPr>
        <p:spPr bwMode="auto">
          <a:xfrm>
            <a:off x="8382000" y="3035300"/>
            <a:ext cx="0" cy="641350"/>
          </a:xfrm>
          <a:prstGeom prst="line">
            <a:avLst/>
          </a:prstGeom>
          <a:noFill/>
          <a:ln w="28575" cap="sq">
            <a:noFill/>
            <a:round/>
            <a:headEnd/>
            <a:tailEnd/>
          </a:ln>
        </p:spPr>
        <p:txBody>
          <a:bodyPr/>
          <a:lstStyle/>
          <a:p>
            <a:endParaRPr lang="en-US">
              <a:solidFill>
                <a:srgbClr val="000000"/>
              </a:solidFill>
            </a:endParaRPr>
          </a:p>
        </p:txBody>
      </p:sp>
      <p:sp>
        <p:nvSpPr>
          <p:cNvPr id="103454" name="Line 29"/>
          <p:cNvSpPr>
            <a:spLocks noChangeShapeType="1"/>
          </p:cNvSpPr>
          <p:nvPr/>
        </p:nvSpPr>
        <p:spPr bwMode="auto">
          <a:xfrm>
            <a:off x="4648200" y="3676650"/>
            <a:ext cx="0" cy="641350"/>
          </a:xfrm>
          <a:prstGeom prst="line">
            <a:avLst/>
          </a:prstGeom>
          <a:noFill/>
          <a:ln w="28575" cap="sq">
            <a:noFill/>
            <a:round/>
            <a:headEnd/>
            <a:tailEnd/>
          </a:ln>
        </p:spPr>
        <p:txBody>
          <a:bodyPr/>
          <a:lstStyle/>
          <a:p>
            <a:endParaRPr lang="en-US">
              <a:solidFill>
                <a:srgbClr val="000000"/>
              </a:solidFill>
            </a:endParaRPr>
          </a:p>
        </p:txBody>
      </p:sp>
      <p:sp>
        <p:nvSpPr>
          <p:cNvPr id="103455" name="Line 30"/>
          <p:cNvSpPr>
            <a:spLocks noChangeShapeType="1"/>
          </p:cNvSpPr>
          <p:nvPr/>
        </p:nvSpPr>
        <p:spPr bwMode="auto">
          <a:xfrm>
            <a:off x="8382000" y="3676650"/>
            <a:ext cx="0" cy="641350"/>
          </a:xfrm>
          <a:prstGeom prst="line">
            <a:avLst/>
          </a:prstGeom>
          <a:noFill/>
          <a:ln w="28575" cap="sq">
            <a:noFill/>
            <a:round/>
            <a:headEnd/>
            <a:tailEnd/>
          </a:ln>
        </p:spPr>
        <p:txBody>
          <a:bodyPr/>
          <a:lstStyle/>
          <a:p>
            <a:endParaRPr lang="en-US">
              <a:solidFill>
                <a:srgbClr val="000000"/>
              </a:solidFill>
            </a:endParaRPr>
          </a:p>
        </p:txBody>
      </p:sp>
      <p:sp>
        <p:nvSpPr>
          <p:cNvPr id="103456" name="Line 31"/>
          <p:cNvSpPr>
            <a:spLocks noChangeShapeType="1"/>
          </p:cNvSpPr>
          <p:nvPr/>
        </p:nvSpPr>
        <p:spPr bwMode="auto">
          <a:xfrm>
            <a:off x="5270500" y="4318000"/>
            <a:ext cx="622300" cy="0"/>
          </a:xfrm>
          <a:prstGeom prst="line">
            <a:avLst/>
          </a:prstGeom>
          <a:noFill/>
          <a:ln w="28575" cap="sq">
            <a:noFill/>
            <a:round/>
            <a:headEnd/>
            <a:tailEnd/>
          </a:ln>
        </p:spPr>
        <p:txBody>
          <a:bodyPr/>
          <a:lstStyle/>
          <a:p>
            <a:endParaRPr lang="en-US">
              <a:solidFill>
                <a:srgbClr val="000000"/>
              </a:solidFill>
            </a:endParaRPr>
          </a:p>
        </p:txBody>
      </p:sp>
      <p:sp>
        <p:nvSpPr>
          <p:cNvPr id="103457" name="Line 32"/>
          <p:cNvSpPr>
            <a:spLocks noChangeShapeType="1"/>
          </p:cNvSpPr>
          <p:nvPr/>
        </p:nvSpPr>
        <p:spPr bwMode="auto">
          <a:xfrm>
            <a:off x="5892800" y="4318000"/>
            <a:ext cx="622300" cy="0"/>
          </a:xfrm>
          <a:prstGeom prst="line">
            <a:avLst/>
          </a:prstGeom>
          <a:noFill/>
          <a:ln w="28575" cap="sq">
            <a:noFill/>
            <a:round/>
            <a:headEnd/>
            <a:tailEnd/>
          </a:ln>
        </p:spPr>
        <p:txBody>
          <a:bodyPr/>
          <a:lstStyle/>
          <a:p>
            <a:endParaRPr lang="en-US">
              <a:solidFill>
                <a:srgbClr val="000000"/>
              </a:solidFill>
            </a:endParaRPr>
          </a:p>
        </p:txBody>
      </p:sp>
      <p:sp>
        <p:nvSpPr>
          <p:cNvPr id="103458" name="Line 33"/>
          <p:cNvSpPr>
            <a:spLocks noChangeShapeType="1"/>
          </p:cNvSpPr>
          <p:nvPr/>
        </p:nvSpPr>
        <p:spPr bwMode="auto">
          <a:xfrm>
            <a:off x="6515100" y="4318000"/>
            <a:ext cx="1866900" cy="0"/>
          </a:xfrm>
          <a:prstGeom prst="line">
            <a:avLst/>
          </a:prstGeom>
          <a:noFill/>
          <a:ln w="28575" cap="sq">
            <a:noFill/>
            <a:round/>
            <a:headEnd/>
            <a:tailEnd/>
          </a:ln>
        </p:spPr>
        <p:txBody>
          <a:bodyPr/>
          <a:lstStyle/>
          <a:p>
            <a:endParaRPr lang="en-US">
              <a:solidFill>
                <a:srgbClr val="000000"/>
              </a:solidFill>
            </a:endParaRPr>
          </a:p>
        </p:txBody>
      </p:sp>
    </p:spTree>
    <p:extLst>
      <p:ext uri="{BB962C8B-B14F-4D97-AF65-F5344CB8AC3E}">
        <p14:creationId xmlns:p14="http://schemas.microsoft.com/office/powerpoint/2010/main" val="2221969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75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75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75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75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5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75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75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75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7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P spid="237573" grpId="0"/>
      <p:bldP spid="237574" grpId="0"/>
      <p:bldP spid="237575" grpId="0"/>
      <p:bldP spid="237576" grpId="0"/>
      <p:bldP spid="237577" grpId="0"/>
      <p:bldP spid="237578" grpId="0"/>
      <p:bldP spid="237579" grpId="0"/>
      <p:bldP spid="237580" grpId="0"/>
      <p:bldP spid="23758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3" name="Footer Placeholder 3"/>
          <p:cNvSpPr>
            <a:spLocks noGrp="1"/>
          </p:cNvSpPr>
          <p:nvPr>
            <p:ph type="ftr" sz="quarter" idx="10"/>
          </p:nvPr>
        </p:nvSpPr>
        <p:spPr>
          <a:noFill/>
        </p:spPr>
        <p:txBody>
          <a:bodyPr/>
          <a:lstStyle/>
          <a:p>
            <a:r>
              <a:rPr lang="en-US" smtClean="0">
                <a:solidFill>
                  <a:srgbClr val="000000"/>
                </a:solidFill>
                <a:ea typeface="ＭＳ Ｐゴシック"/>
                <a:cs typeface="ＭＳ Ｐゴシック"/>
              </a:rPr>
              <a:t>CMSC 330</a:t>
            </a:r>
          </a:p>
        </p:txBody>
      </p:sp>
      <p:sp>
        <p:nvSpPr>
          <p:cNvPr id="105474" name="Slide Number Placeholder 4"/>
          <p:cNvSpPr>
            <a:spLocks noGrp="1"/>
          </p:cNvSpPr>
          <p:nvPr>
            <p:ph type="sldNum" sz="quarter" idx="11"/>
          </p:nvPr>
        </p:nvSpPr>
        <p:spPr>
          <a:noFill/>
        </p:spPr>
        <p:txBody>
          <a:bodyPr/>
          <a:lstStyle/>
          <a:p>
            <a:fld id="{9DA062E3-675C-4F65-9564-344B6A5D8326}" type="slidenum">
              <a:rPr lang="en-US" smtClean="0">
                <a:solidFill>
                  <a:srgbClr val="000000"/>
                </a:solidFill>
                <a:ea typeface="ＭＳ Ｐゴシック"/>
                <a:cs typeface="ＭＳ Ｐゴシック"/>
              </a:rPr>
              <a:pPr/>
              <a:t>29</a:t>
            </a:fld>
            <a:endParaRPr lang="en-US" smtClean="0">
              <a:solidFill>
                <a:srgbClr val="000000"/>
              </a:solidFill>
              <a:ea typeface="ＭＳ Ｐゴシック"/>
              <a:cs typeface="ＭＳ Ｐゴシック"/>
            </a:endParaRPr>
          </a:p>
        </p:txBody>
      </p:sp>
      <p:sp>
        <p:nvSpPr>
          <p:cNvPr id="105475" name="Rectangle 2"/>
          <p:cNvSpPr>
            <a:spLocks noGrp="1" noChangeArrowheads="1"/>
          </p:cNvSpPr>
          <p:nvPr>
            <p:ph type="title"/>
          </p:nvPr>
        </p:nvSpPr>
        <p:spPr/>
        <p:txBody>
          <a:bodyPr/>
          <a:lstStyle/>
          <a:p>
            <a:pPr eaLnBrk="1" hangingPunct="1"/>
            <a:r>
              <a:rPr lang="en-US" smtClean="0"/>
              <a:t>Example:  Call-by-Reference</a:t>
            </a:r>
          </a:p>
        </p:txBody>
      </p:sp>
      <p:sp>
        <p:nvSpPr>
          <p:cNvPr id="105476" name="Text Box 3"/>
          <p:cNvSpPr txBox="1">
            <a:spLocks noChangeArrowheads="1"/>
          </p:cNvSpPr>
          <p:nvPr/>
        </p:nvSpPr>
        <p:spPr bwMode="auto">
          <a:xfrm>
            <a:off x="457200" y="1676400"/>
            <a:ext cx="3733800" cy="3675063"/>
          </a:xfrm>
          <a:prstGeom prst="rect">
            <a:avLst/>
          </a:prstGeom>
          <a:noFill/>
          <a:ln w="12700">
            <a:solidFill>
              <a:schemeClr val="tx1"/>
            </a:solidFill>
            <a:miter lim="800000"/>
            <a:headEnd/>
            <a:tailEnd/>
          </a:ln>
        </p:spPr>
        <p:txBody>
          <a:bodyPr>
            <a:spAutoFit/>
          </a:bodyPr>
          <a:lstStyle/>
          <a:p>
            <a:pPr eaLnBrk="0" hangingPunct="0"/>
            <a:r>
              <a:rPr lang="en-US" sz="1800" b="1">
                <a:solidFill>
                  <a:srgbClr val="000000"/>
                </a:solidFill>
                <a:latin typeface="Courier New" pitchFamily="49" charset="0"/>
              </a:rPr>
              <a:t>int i = 1;</a:t>
            </a:r>
          </a:p>
          <a:p>
            <a:pPr eaLnBrk="0" hangingPunct="0"/>
            <a:endParaRPr lang="en-US" sz="1800" b="1">
              <a:solidFill>
                <a:srgbClr val="000000"/>
              </a:solidFill>
              <a:latin typeface="Courier New" pitchFamily="49" charset="0"/>
            </a:endParaRPr>
          </a:p>
          <a:p>
            <a:pPr eaLnBrk="0" hangingPunct="0"/>
            <a:r>
              <a:rPr lang="en-US" sz="1800" b="1">
                <a:solidFill>
                  <a:srgbClr val="000000"/>
                </a:solidFill>
                <a:latin typeface="Courier New" pitchFamily="49" charset="0"/>
              </a:rPr>
              <a:t>void p(int f, int g) {</a:t>
            </a:r>
          </a:p>
          <a:p>
            <a:pPr eaLnBrk="0" hangingPunct="0"/>
            <a:r>
              <a:rPr lang="en-US" sz="1800" b="1">
                <a:solidFill>
                  <a:srgbClr val="000000"/>
                </a:solidFill>
                <a:latin typeface="Courier New" pitchFamily="49" charset="0"/>
              </a:rPr>
              <a:t>  g++;</a:t>
            </a:r>
          </a:p>
          <a:p>
            <a:pPr eaLnBrk="0" hangingPunct="0"/>
            <a:r>
              <a:rPr lang="en-US" sz="1800" b="1">
                <a:solidFill>
                  <a:srgbClr val="000000"/>
                </a:solidFill>
                <a:latin typeface="Courier New" pitchFamily="49" charset="0"/>
              </a:rPr>
              <a:t>  f = 5 * i;</a:t>
            </a:r>
          </a:p>
          <a:p>
            <a:pPr eaLnBrk="0" hangingPunct="0"/>
            <a:r>
              <a:rPr lang="en-US" sz="1800" b="1">
                <a:solidFill>
                  <a:srgbClr val="000000"/>
                </a:solidFill>
                <a:latin typeface="Courier New" pitchFamily="49" charset="0"/>
              </a:rPr>
              <a:t>}</a:t>
            </a:r>
          </a:p>
          <a:p>
            <a:pPr eaLnBrk="0" hangingPunct="0"/>
            <a:endParaRPr lang="en-US" sz="1800" b="1">
              <a:solidFill>
                <a:srgbClr val="000000"/>
              </a:solidFill>
              <a:latin typeface="Courier New" pitchFamily="49" charset="0"/>
            </a:endParaRPr>
          </a:p>
          <a:p>
            <a:pPr eaLnBrk="0" hangingPunct="0"/>
            <a:r>
              <a:rPr lang="en-US" sz="1800" b="1">
                <a:solidFill>
                  <a:srgbClr val="000000"/>
                </a:solidFill>
                <a:latin typeface="Courier New" pitchFamily="49" charset="0"/>
              </a:rPr>
              <a:t>int main() {</a:t>
            </a:r>
          </a:p>
          <a:p>
            <a:pPr eaLnBrk="0" hangingPunct="0"/>
            <a:r>
              <a:rPr lang="en-US" sz="1800" b="1">
                <a:solidFill>
                  <a:srgbClr val="000000"/>
                </a:solidFill>
                <a:latin typeface="Courier New" pitchFamily="49" charset="0"/>
              </a:rPr>
              <a:t>  int a[] = {0, 1, 2};</a:t>
            </a:r>
          </a:p>
          <a:p>
            <a:pPr eaLnBrk="0" hangingPunct="0"/>
            <a:r>
              <a:rPr lang="en-US" sz="1800" b="1">
                <a:solidFill>
                  <a:srgbClr val="000000"/>
                </a:solidFill>
                <a:latin typeface="Courier New" pitchFamily="49" charset="0"/>
              </a:rPr>
              <a:t>  p(a[i], i);</a:t>
            </a:r>
          </a:p>
          <a:p>
            <a:pPr eaLnBrk="0" hangingPunct="0"/>
            <a:r>
              <a:rPr lang="en-US" sz="1800" b="1">
                <a:solidFill>
                  <a:srgbClr val="000000"/>
                </a:solidFill>
                <a:latin typeface="Courier New" pitchFamily="49" charset="0"/>
              </a:rPr>
              <a:t>  printf("%d %d %d %d\n",</a:t>
            </a:r>
          </a:p>
          <a:p>
            <a:pPr eaLnBrk="0" hangingPunct="0"/>
            <a:r>
              <a:rPr lang="en-US" sz="1800" b="1">
                <a:solidFill>
                  <a:srgbClr val="000000"/>
                </a:solidFill>
                <a:latin typeface="Courier New" pitchFamily="49" charset="0"/>
              </a:rPr>
              <a:t>    i, a[0], a[1], a[2]);</a:t>
            </a:r>
          </a:p>
          <a:p>
            <a:pPr eaLnBrk="0" hangingPunct="0"/>
            <a:r>
              <a:rPr lang="en-US" sz="1800" b="1">
                <a:solidFill>
                  <a:srgbClr val="000000"/>
                </a:solidFill>
                <a:latin typeface="Courier New" pitchFamily="49" charset="0"/>
              </a:rPr>
              <a:t>}</a:t>
            </a:r>
          </a:p>
        </p:txBody>
      </p:sp>
      <p:sp>
        <p:nvSpPr>
          <p:cNvPr id="239620" name="Rectangle 4"/>
          <p:cNvSpPr>
            <a:spLocks noChangeArrowheads="1"/>
          </p:cNvSpPr>
          <p:nvPr/>
        </p:nvSpPr>
        <p:spPr bwMode="auto">
          <a:xfrm>
            <a:off x="5892800" y="30353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10</a:t>
            </a:r>
          </a:p>
        </p:txBody>
      </p:sp>
      <p:sp>
        <p:nvSpPr>
          <p:cNvPr id="239621" name="Rectangle 5"/>
          <p:cNvSpPr>
            <a:spLocks noChangeArrowheads="1"/>
          </p:cNvSpPr>
          <p:nvPr/>
        </p:nvSpPr>
        <p:spPr bwMode="auto">
          <a:xfrm>
            <a:off x="4648200" y="30353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2</a:t>
            </a:r>
          </a:p>
        </p:txBody>
      </p:sp>
      <p:sp>
        <p:nvSpPr>
          <p:cNvPr id="239622" name="Rectangle 6"/>
          <p:cNvSpPr>
            <a:spLocks noChangeArrowheads="1"/>
          </p:cNvSpPr>
          <p:nvPr/>
        </p:nvSpPr>
        <p:spPr bwMode="auto">
          <a:xfrm>
            <a:off x="66929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2</a:t>
            </a:r>
          </a:p>
        </p:txBody>
      </p:sp>
      <p:sp>
        <p:nvSpPr>
          <p:cNvPr id="239623" name="Rectangle 7"/>
          <p:cNvSpPr>
            <a:spLocks noChangeArrowheads="1"/>
          </p:cNvSpPr>
          <p:nvPr/>
        </p:nvSpPr>
        <p:spPr bwMode="auto">
          <a:xfrm>
            <a:off x="58928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a:t>
            </a:r>
          </a:p>
        </p:txBody>
      </p:sp>
      <p:sp>
        <p:nvSpPr>
          <p:cNvPr id="239624" name="Rectangle 8"/>
          <p:cNvSpPr>
            <a:spLocks noChangeArrowheads="1"/>
          </p:cNvSpPr>
          <p:nvPr/>
        </p:nvSpPr>
        <p:spPr bwMode="auto">
          <a:xfrm>
            <a:off x="52705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0</a:t>
            </a:r>
          </a:p>
        </p:txBody>
      </p:sp>
      <p:sp>
        <p:nvSpPr>
          <p:cNvPr id="239625" name="Rectangle 9"/>
          <p:cNvSpPr>
            <a:spLocks noChangeArrowheads="1"/>
          </p:cNvSpPr>
          <p:nvPr/>
        </p:nvSpPr>
        <p:spPr bwMode="auto">
          <a:xfrm>
            <a:off x="46482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a:t>
            </a:r>
          </a:p>
        </p:txBody>
      </p:sp>
      <p:sp>
        <p:nvSpPr>
          <p:cNvPr id="105483" name="Rectangle 10"/>
          <p:cNvSpPr>
            <a:spLocks noChangeArrowheads="1"/>
          </p:cNvSpPr>
          <p:nvPr/>
        </p:nvSpPr>
        <p:spPr bwMode="auto">
          <a:xfrm>
            <a:off x="66929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a[2]</a:t>
            </a:r>
          </a:p>
        </p:txBody>
      </p:sp>
      <p:sp>
        <p:nvSpPr>
          <p:cNvPr id="105484" name="Rectangle 11"/>
          <p:cNvSpPr>
            <a:spLocks noChangeArrowheads="1"/>
          </p:cNvSpPr>
          <p:nvPr/>
        </p:nvSpPr>
        <p:spPr bwMode="auto">
          <a:xfrm>
            <a:off x="58928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a[1]</a:t>
            </a:r>
          </a:p>
        </p:txBody>
      </p:sp>
      <p:sp>
        <p:nvSpPr>
          <p:cNvPr id="105485" name="Rectangle 12"/>
          <p:cNvSpPr>
            <a:spLocks noChangeArrowheads="1"/>
          </p:cNvSpPr>
          <p:nvPr/>
        </p:nvSpPr>
        <p:spPr bwMode="auto">
          <a:xfrm>
            <a:off x="52705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a[0]</a:t>
            </a:r>
          </a:p>
        </p:txBody>
      </p:sp>
      <p:sp>
        <p:nvSpPr>
          <p:cNvPr id="105486" name="Rectangle 13"/>
          <p:cNvSpPr>
            <a:spLocks noChangeArrowheads="1"/>
          </p:cNvSpPr>
          <p:nvPr/>
        </p:nvSpPr>
        <p:spPr bwMode="auto">
          <a:xfrm>
            <a:off x="46482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i</a:t>
            </a:r>
          </a:p>
        </p:txBody>
      </p:sp>
      <p:sp>
        <p:nvSpPr>
          <p:cNvPr id="105487" name="Line 14"/>
          <p:cNvSpPr>
            <a:spLocks noChangeShapeType="1"/>
          </p:cNvSpPr>
          <p:nvPr/>
        </p:nvSpPr>
        <p:spPr bwMode="auto">
          <a:xfrm>
            <a:off x="46482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5488" name="Line 15"/>
          <p:cNvSpPr>
            <a:spLocks noChangeShapeType="1"/>
          </p:cNvSpPr>
          <p:nvPr/>
        </p:nvSpPr>
        <p:spPr bwMode="auto">
          <a:xfrm>
            <a:off x="4648200" y="4318000"/>
            <a:ext cx="622300" cy="0"/>
          </a:xfrm>
          <a:prstGeom prst="line">
            <a:avLst/>
          </a:prstGeom>
          <a:noFill/>
          <a:ln w="28575" cap="sq">
            <a:noFill/>
            <a:round/>
            <a:headEnd/>
            <a:tailEnd/>
          </a:ln>
        </p:spPr>
        <p:txBody>
          <a:bodyPr/>
          <a:lstStyle/>
          <a:p>
            <a:endParaRPr lang="en-US">
              <a:solidFill>
                <a:srgbClr val="000000"/>
              </a:solidFill>
            </a:endParaRPr>
          </a:p>
        </p:txBody>
      </p:sp>
      <p:sp>
        <p:nvSpPr>
          <p:cNvPr id="105489" name="Line 16"/>
          <p:cNvSpPr>
            <a:spLocks noChangeShapeType="1"/>
          </p:cNvSpPr>
          <p:nvPr/>
        </p:nvSpPr>
        <p:spPr bwMode="auto">
          <a:xfrm>
            <a:off x="4648200" y="1752600"/>
            <a:ext cx="0" cy="641350"/>
          </a:xfrm>
          <a:prstGeom prst="line">
            <a:avLst/>
          </a:prstGeom>
          <a:noFill/>
          <a:ln w="28575" cap="sq">
            <a:noFill/>
            <a:round/>
            <a:headEnd/>
            <a:tailEnd/>
          </a:ln>
        </p:spPr>
        <p:txBody>
          <a:bodyPr/>
          <a:lstStyle/>
          <a:p>
            <a:endParaRPr lang="en-US">
              <a:solidFill>
                <a:srgbClr val="000000"/>
              </a:solidFill>
            </a:endParaRPr>
          </a:p>
        </p:txBody>
      </p:sp>
      <p:sp>
        <p:nvSpPr>
          <p:cNvPr id="105490" name="Line 17"/>
          <p:cNvSpPr>
            <a:spLocks noChangeShapeType="1"/>
          </p:cNvSpPr>
          <p:nvPr/>
        </p:nvSpPr>
        <p:spPr bwMode="auto">
          <a:xfrm>
            <a:off x="7137400" y="1752600"/>
            <a:ext cx="0" cy="641350"/>
          </a:xfrm>
          <a:prstGeom prst="line">
            <a:avLst/>
          </a:prstGeom>
          <a:noFill/>
          <a:ln w="28575" cap="sq">
            <a:noFill/>
            <a:round/>
            <a:headEnd/>
            <a:tailEnd/>
          </a:ln>
        </p:spPr>
        <p:txBody>
          <a:bodyPr/>
          <a:lstStyle/>
          <a:p>
            <a:endParaRPr lang="en-US">
              <a:solidFill>
                <a:srgbClr val="000000"/>
              </a:solidFill>
            </a:endParaRPr>
          </a:p>
        </p:txBody>
      </p:sp>
      <p:sp>
        <p:nvSpPr>
          <p:cNvPr id="105491" name="Line 18"/>
          <p:cNvSpPr>
            <a:spLocks noChangeShapeType="1"/>
          </p:cNvSpPr>
          <p:nvPr/>
        </p:nvSpPr>
        <p:spPr bwMode="auto">
          <a:xfrm>
            <a:off x="52705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5492" name="Line 19"/>
          <p:cNvSpPr>
            <a:spLocks noChangeShapeType="1"/>
          </p:cNvSpPr>
          <p:nvPr/>
        </p:nvSpPr>
        <p:spPr bwMode="auto">
          <a:xfrm>
            <a:off x="4648200" y="3035300"/>
            <a:ext cx="0" cy="641350"/>
          </a:xfrm>
          <a:prstGeom prst="line">
            <a:avLst/>
          </a:prstGeom>
          <a:noFill/>
          <a:ln w="28575" cap="sq">
            <a:noFill/>
            <a:round/>
            <a:headEnd/>
            <a:tailEnd/>
          </a:ln>
        </p:spPr>
        <p:txBody>
          <a:bodyPr/>
          <a:lstStyle/>
          <a:p>
            <a:endParaRPr lang="en-US">
              <a:solidFill>
                <a:srgbClr val="000000"/>
              </a:solidFill>
            </a:endParaRPr>
          </a:p>
        </p:txBody>
      </p:sp>
      <p:sp>
        <p:nvSpPr>
          <p:cNvPr id="105493" name="Line 20"/>
          <p:cNvSpPr>
            <a:spLocks noChangeShapeType="1"/>
          </p:cNvSpPr>
          <p:nvPr/>
        </p:nvSpPr>
        <p:spPr bwMode="auto">
          <a:xfrm>
            <a:off x="4648200" y="2393950"/>
            <a:ext cx="0" cy="641350"/>
          </a:xfrm>
          <a:prstGeom prst="line">
            <a:avLst/>
          </a:prstGeom>
          <a:noFill/>
          <a:ln w="28575" cap="sq">
            <a:noFill/>
            <a:round/>
            <a:headEnd/>
            <a:tailEnd/>
          </a:ln>
        </p:spPr>
        <p:txBody>
          <a:bodyPr/>
          <a:lstStyle/>
          <a:p>
            <a:endParaRPr lang="en-US">
              <a:solidFill>
                <a:srgbClr val="000000"/>
              </a:solidFill>
            </a:endParaRPr>
          </a:p>
        </p:txBody>
      </p:sp>
      <p:sp>
        <p:nvSpPr>
          <p:cNvPr id="105494" name="Line 21"/>
          <p:cNvSpPr>
            <a:spLocks noChangeShapeType="1"/>
          </p:cNvSpPr>
          <p:nvPr/>
        </p:nvSpPr>
        <p:spPr bwMode="auto">
          <a:xfrm>
            <a:off x="58928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5495" name="Line 22"/>
          <p:cNvSpPr>
            <a:spLocks noChangeShapeType="1"/>
          </p:cNvSpPr>
          <p:nvPr/>
        </p:nvSpPr>
        <p:spPr bwMode="auto">
          <a:xfrm>
            <a:off x="65151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5496" name="Line 23"/>
          <p:cNvSpPr>
            <a:spLocks noChangeShapeType="1"/>
          </p:cNvSpPr>
          <p:nvPr/>
        </p:nvSpPr>
        <p:spPr bwMode="auto">
          <a:xfrm>
            <a:off x="7137400" y="2393950"/>
            <a:ext cx="0" cy="641350"/>
          </a:xfrm>
          <a:prstGeom prst="line">
            <a:avLst/>
          </a:prstGeom>
          <a:noFill/>
          <a:ln w="28575" cap="sq">
            <a:noFill/>
            <a:round/>
            <a:headEnd/>
            <a:tailEnd/>
          </a:ln>
        </p:spPr>
        <p:txBody>
          <a:bodyPr/>
          <a:lstStyle/>
          <a:p>
            <a:endParaRPr lang="en-US">
              <a:solidFill>
                <a:srgbClr val="000000"/>
              </a:solidFill>
            </a:endParaRPr>
          </a:p>
        </p:txBody>
      </p:sp>
      <p:sp>
        <p:nvSpPr>
          <p:cNvPr id="105497" name="Line 24"/>
          <p:cNvSpPr>
            <a:spLocks noChangeShapeType="1"/>
          </p:cNvSpPr>
          <p:nvPr/>
        </p:nvSpPr>
        <p:spPr bwMode="auto">
          <a:xfrm>
            <a:off x="7137400" y="3035300"/>
            <a:ext cx="0" cy="641350"/>
          </a:xfrm>
          <a:prstGeom prst="line">
            <a:avLst/>
          </a:prstGeom>
          <a:noFill/>
          <a:ln w="28575" cap="sq">
            <a:noFill/>
            <a:round/>
            <a:headEnd/>
            <a:tailEnd/>
          </a:ln>
        </p:spPr>
        <p:txBody>
          <a:bodyPr/>
          <a:lstStyle/>
          <a:p>
            <a:endParaRPr lang="en-US">
              <a:solidFill>
                <a:srgbClr val="000000"/>
              </a:solidFill>
            </a:endParaRPr>
          </a:p>
        </p:txBody>
      </p:sp>
      <p:sp>
        <p:nvSpPr>
          <p:cNvPr id="105498" name="Line 25"/>
          <p:cNvSpPr>
            <a:spLocks noChangeShapeType="1"/>
          </p:cNvSpPr>
          <p:nvPr/>
        </p:nvSpPr>
        <p:spPr bwMode="auto">
          <a:xfrm>
            <a:off x="4648200" y="3676650"/>
            <a:ext cx="0" cy="641350"/>
          </a:xfrm>
          <a:prstGeom prst="line">
            <a:avLst/>
          </a:prstGeom>
          <a:noFill/>
          <a:ln w="28575" cap="sq">
            <a:noFill/>
            <a:round/>
            <a:headEnd/>
            <a:tailEnd/>
          </a:ln>
        </p:spPr>
        <p:txBody>
          <a:bodyPr/>
          <a:lstStyle/>
          <a:p>
            <a:endParaRPr lang="en-US">
              <a:solidFill>
                <a:srgbClr val="000000"/>
              </a:solidFill>
            </a:endParaRPr>
          </a:p>
        </p:txBody>
      </p:sp>
      <p:sp>
        <p:nvSpPr>
          <p:cNvPr id="105499" name="Line 26"/>
          <p:cNvSpPr>
            <a:spLocks noChangeShapeType="1"/>
          </p:cNvSpPr>
          <p:nvPr/>
        </p:nvSpPr>
        <p:spPr bwMode="auto">
          <a:xfrm>
            <a:off x="7137400" y="3676650"/>
            <a:ext cx="0" cy="641350"/>
          </a:xfrm>
          <a:prstGeom prst="line">
            <a:avLst/>
          </a:prstGeom>
          <a:noFill/>
          <a:ln w="28575" cap="sq">
            <a:noFill/>
            <a:round/>
            <a:headEnd/>
            <a:tailEnd/>
          </a:ln>
        </p:spPr>
        <p:txBody>
          <a:bodyPr/>
          <a:lstStyle/>
          <a:p>
            <a:endParaRPr lang="en-US">
              <a:solidFill>
                <a:srgbClr val="000000"/>
              </a:solidFill>
            </a:endParaRPr>
          </a:p>
        </p:txBody>
      </p:sp>
      <p:sp>
        <p:nvSpPr>
          <p:cNvPr id="105500" name="Line 27"/>
          <p:cNvSpPr>
            <a:spLocks noChangeShapeType="1"/>
          </p:cNvSpPr>
          <p:nvPr/>
        </p:nvSpPr>
        <p:spPr bwMode="auto">
          <a:xfrm>
            <a:off x="5270500" y="4318000"/>
            <a:ext cx="622300" cy="0"/>
          </a:xfrm>
          <a:prstGeom prst="line">
            <a:avLst/>
          </a:prstGeom>
          <a:noFill/>
          <a:ln w="28575" cap="sq">
            <a:noFill/>
            <a:round/>
            <a:headEnd/>
            <a:tailEnd/>
          </a:ln>
        </p:spPr>
        <p:txBody>
          <a:bodyPr/>
          <a:lstStyle/>
          <a:p>
            <a:endParaRPr lang="en-US">
              <a:solidFill>
                <a:srgbClr val="000000"/>
              </a:solidFill>
            </a:endParaRPr>
          </a:p>
        </p:txBody>
      </p:sp>
      <p:sp>
        <p:nvSpPr>
          <p:cNvPr id="105501" name="Line 28"/>
          <p:cNvSpPr>
            <a:spLocks noChangeShapeType="1"/>
          </p:cNvSpPr>
          <p:nvPr/>
        </p:nvSpPr>
        <p:spPr bwMode="auto">
          <a:xfrm>
            <a:off x="5892800" y="4318000"/>
            <a:ext cx="622300" cy="0"/>
          </a:xfrm>
          <a:prstGeom prst="line">
            <a:avLst/>
          </a:prstGeom>
          <a:noFill/>
          <a:ln w="28575" cap="sq">
            <a:noFill/>
            <a:round/>
            <a:headEnd/>
            <a:tailEnd/>
          </a:ln>
        </p:spPr>
        <p:txBody>
          <a:bodyPr/>
          <a:lstStyle/>
          <a:p>
            <a:endParaRPr lang="en-US">
              <a:solidFill>
                <a:srgbClr val="000000"/>
              </a:solidFill>
            </a:endParaRPr>
          </a:p>
        </p:txBody>
      </p:sp>
      <p:sp>
        <p:nvSpPr>
          <p:cNvPr id="105502" name="Line 29"/>
          <p:cNvSpPr>
            <a:spLocks noChangeShapeType="1"/>
          </p:cNvSpPr>
          <p:nvPr/>
        </p:nvSpPr>
        <p:spPr bwMode="auto">
          <a:xfrm>
            <a:off x="6515100" y="4318000"/>
            <a:ext cx="622300" cy="0"/>
          </a:xfrm>
          <a:prstGeom prst="line">
            <a:avLst/>
          </a:prstGeom>
          <a:noFill/>
          <a:ln w="28575" cap="sq">
            <a:noFill/>
            <a:round/>
            <a:headEnd/>
            <a:tailEnd/>
          </a:ln>
        </p:spPr>
        <p:txBody>
          <a:bodyPr/>
          <a:lstStyle/>
          <a:p>
            <a:endParaRPr lang="en-US">
              <a:solidFill>
                <a:srgbClr val="000000"/>
              </a:solidFill>
            </a:endParaRPr>
          </a:p>
        </p:txBody>
      </p:sp>
      <p:sp>
        <p:nvSpPr>
          <p:cNvPr id="239646" name="Text Box 30"/>
          <p:cNvSpPr txBox="1">
            <a:spLocks noChangeArrowheads="1"/>
          </p:cNvSpPr>
          <p:nvPr/>
        </p:nvSpPr>
        <p:spPr bwMode="auto">
          <a:xfrm>
            <a:off x="6324600" y="1752600"/>
            <a:ext cx="323850" cy="396875"/>
          </a:xfrm>
          <a:prstGeom prst="rect">
            <a:avLst/>
          </a:prstGeom>
          <a:noFill/>
          <a:ln w="9525">
            <a:noFill/>
            <a:miter lim="800000"/>
            <a:headEnd/>
            <a:tailEnd/>
          </a:ln>
        </p:spPr>
        <p:txBody>
          <a:bodyPr wrap="none">
            <a:spAutoFit/>
          </a:bodyPr>
          <a:lstStyle/>
          <a:p>
            <a:pPr eaLnBrk="0" hangingPunct="0"/>
            <a:r>
              <a:rPr lang="en-US" sz="2000">
                <a:solidFill>
                  <a:srgbClr val="000000"/>
                </a:solidFill>
              </a:rPr>
              <a:t>/f</a:t>
            </a:r>
          </a:p>
        </p:txBody>
      </p:sp>
      <p:sp>
        <p:nvSpPr>
          <p:cNvPr id="239647" name="Text Box 31"/>
          <p:cNvSpPr txBox="1">
            <a:spLocks noChangeArrowheads="1"/>
          </p:cNvSpPr>
          <p:nvPr/>
        </p:nvSpPr>
        <p:spPr bwMode="auto">
          <a:xfrm>
            <a:off x="4937125" y="1763713"/>
            <a:ext cx="395288" cy="396875"/>
          </a:xfrm>
          <a:prstGeom prst="rect">
            <a:avLst/>
          </a:prstGeom>
          <a:noFill/>
          <a:ln w="9525">
            <a:noFill/>
            <a:miter lim="800000"/>
            <a:headEnd/>
            <a:tailEnd/>
          </a:ln>
        </p:spPr>
        <p:txBody>
          <a:bodyPr wrap="none">
            <a:spAutoFit/>
          </a:bodyPr>
          <a:lstStyle/>
          <a:p>
            <a:pPr eaLnBrk="0" hangingPunct="0"/>
            <a:r>
              <a:rPr lang="en-US" sz="2000">
                <a:solidFill>
                  <a:srgbClr val="000000"/>
                </a:solidFill>
              </a:rPr>
              <a:t>/g</a:t>
            </a:r>
          </a:p>
        </p:txBody>
      </p:sp>
    </p:spTree>
    <p:extLst>
      <p:ext uri="{BB962C8B-B14F-4D97-AF65-F5344CB8AC3E}">
        <p14:creationId xmlns:p14="http://schemas.microsoft.com/office/powerpoint/2010/main" val="4125723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96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96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96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96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96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96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9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p:bldP spid="239621" grpId="0"/>
      <p:bldP spid="239622" grpId="0"/>
      <p:bldP spid="239623" grpId="0"/>
      <p:bldP spid="239624" grpId="0"/>
      <p:bldP spid="239625" grpId="0"/>
      <p:bldP spid="239646" grpId="0"/>
      <p:bldP spid="2396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70658" name="Slide Number Placeholder 4"/>
          <p:cNvSpPr>
            <a:spLocks noGrp="1"/>
          </p:cNvSpPr>
          <p:nvPr>
            <p:ph type="sldNum" sz="quarter" idx="11"/>
          </p:nvPr>
        </p:nvSpPr>
        <p:spPr>
          <a:noFill/>
        </p:spPr>
        <p:txBody>
          <a:bodyPr/>
          <a:lstStyle/>
          <a:p>
            <a:fld id="{FE0F5A2E-06C8-42B8-B5F3-26B7C0E7D427}" type="slidenum">
              <a:rPr lang="en-US" smtClean="0">
                <a:ea typeface="ＭＳ Ｐゴシック"/>
                <a:cs typeface="ＭＳ Ｐゴシック"/>
              </a:rPr>
              <a:pPr/>
              <a:t>3</a:t>
            </a:fld>
            <a:endParaRPr lang="en-US" smtClean="0">
              <a:ea typeface="ＭＳ Ｐゴシック"/>
              <a:cs typeface="ＭＳ Ｐゴシック"/>
            </a:endParaRPr>
          </a:p>
        </p:txBody>
      </p:sp>
      <p:sp>
        <p:nvSpPr>
          <p:cNvPr id="70659" name="Rectangle 2"/>
          <p:cNvSpPr>
            <a:spLocks noGrp="1" noChangeArrowheads="1"/>
          </p:cNvSpPr>
          <p:nvPr>
            <p:ph type="title"/>
          </p:nvPr>
        </p:nvSpPr>
        <p:spPr/>
        <p:txBody>
          <a:bodyPr/>
          <a:lstStyle/>
          <a:p>
            <a:pPr eaLnBrk="1" hangingPunct="1"/>
            <a:r>
              <a:rPr lang="en-US" smtClean="0"/>
              <a:t>Call-by-Value</a:t>
            </a:r>
          </a:p>
        </p:txBody>
      </p:sp>
      <p:sp>
        <p:nvSpPr>
          <p:cNvPr id="70660" name="Rectangle 3"/>
          <p:cNvSpPr>
            <a:spLocks noGrp="1" noChangeArrowheads="1"/>
          </p:cNvSpPr>
          <p:nvPr>
            <p:ph type="body" idx="1"/>
          </p:nvPr>
        </p:nvSpPr>
        <p:spPr>
          <a:xfrm>
            <a:off x="457200" y="1524000"/>
            <a:ext cx="8153400" cy="5105400"/>
          </a:xfrm>
        </p:spPr>
        <p:txBody>
          <a:bodyPr/>
          <a:lstStyle/>
          <a:p>
            <a:pPr eaLnBrk="1" hangingPunct="1"/>
            <a:r>
              <a:rPr lang="en-US" smtClean="0"/>
              <a:t>In </a:t>
            </a:r>
            <a:r>
              <a:rPr lang="en-US" i="1" smtClean="0"/>
              <a:t>call-by-value</a:t>
            </a:r>
            <a:r>
              <a:rPr lang="en-US" smtClean="0"/>
              <a:t>, actual parameters to functions are fully evaluated before the function is invoked</a:t>
            </a:r>
          </a:p>
          <a:p>
            <a:pPr lvl="1" eaLnBrk="1" hangingPunct="1"/>
            <a:r>
              <a:rPr lang="en-US" smtClean="0"/>
              <a:t>Also in OCaml, in </a:t>
            </a:r>
            <a:r>
              <a:rPr lang="en-US" smtClean="0">
                <a:solidFill>
                  <a:srgbClr val="0000FF"/>
                </a:solidFill>
              </a:rPr>
              <a:t>let x = e1 in e2</a:t>
            </a:r>
            <a:r>
              <a:rPr lang="en-US" smtClean="0"/>
              <a:t>, the expression </a:t>
            </a:r>
            <a:r>
              <a:rPr lang="en-US" smtClean="0">
                <a:solidFill>
                  <a:srgbClr val="0000FF"/>
                </a:solidFill>
              </a:rPr>
              <a:t>e1</a:t>
            </a:r>
            <a:r>
              <a:rPr lang="en-US" smtClean="0"/>
              <a:t> is fully evaluated before </a:t>
            </a:r>
            <a:r>
              <a:rPr lang="en-US" smtClean="0">
                <a:solidFill>
                  <a:srgbClr val="0000FF"/>
                </a:solidFill>
              </a:rPr>
              <a:t>e2</a:t>
            </a:r>
            <a:r>
              <a:rPr lang="en-US" smtClean="0"/>
              <a:t> is evaluated</a:t>
            </a:r>
          </a:p>
          <a:p>
            <a:pPr eaLnBrk="1" hangingPunct="1"/>
            <a:r>
              <a:rPr lang="en-US" smtClean="0"/>
              <a:t>Java and C also use call-by-value</a:t>
            </a:r>
          </a:p>
        </p:txBody>
      </p:sp>
      <p:sp>
        <p:nvSpPr>
          <p:cNvPr id="204804" name="Text Box 4"/>
          <p:cNvSpPr txBox="1">
            <a:spLocks noChangeArrowheads="1"/>
          </p:cNvSpPr>
          <p:nvPr/>
        </p:nvSpPr>
        <p:spPr bwMode="auto">
          <a:xfrm>
            <a:off x="1524000" y="3962400"/>
            <a:ext cx="6477000" cy="2441575"/>
          </a:xfrm>
          <a:prstGeom prst="rect">
            <a:avLst/>
          </a:prstGeom>
          <a:noFill/>
          <a:ln w="12700">
            <a:solidFill>
              <a:schemeClr val="tx1"/>
            </a:solidFill>
            <a:miter lim="800000"/>
            <a:headEnd/>
            <a:tailEnd/>
          </a:ln>
        </p:spPr>
        <p:txBody>
          <a:bodyPr>
            <a:spAutoFit/>
          </a:bodyPr>
          <a:lstStyle/>
          <a:p>
            <a:pPr eaLnBrk="0" hangingPunct="0">
              <a:spcAft>
                <a:spcPct val="50000"/>
              </a:spcAft>
            </a:pPr>
            <a:r>
              <a:rPr lang="en-US" sz="1800" b="1">
                <a:latin typeface="Courier New" pitchFamily="49" charset="0"/>
              </a:rPr>
              <a:t>int r = 0;</a:t>
            </a:r>
          </a:p>
          <a:p>
            <a:pPr eaLnBrk="0" hangingPunct="0">
              <a:spcAft>
                <a:spcPct val="50000"/>
              </a:spcAft>
            </a:pPr>
            <a:r>
              <a:rPr lang="en-US" sz="1800" b="1">
                <a:latin typeface="Courier New" pitchFamily="49" charset="0"/>
              </a:rPr>
              <a:t>int add(int x, int y) { return r + x + y; }</a:t>
            </a:r>
          </a:p>
          <a:p>
            <a:pPr eaLnBrk="0" hangingPunct="0"/>
            <a:r>
              <a:rPr lang="en-US" sz="1800" b="1">
                <a:latin typeface="Courier New" pitchFamily="49" charset="0"/>
              </a:rPr>
              <a:t>int set_r(void) {</a:t>
            </a:r>
          </a:p>
          <a:p>
            <a:pPr eaLnBrk="0" hangingPunct="0"/>
            <a:r>
              <a:rPr lang="en-US" sz="1800" b="1">
                <a:latin typeface="Courier New" pitchFamily="49" charset="0"/>
              </a:rPr>
              <a:t>  r = 3;</a:t>
            </a:r>
          </a:p>
          <a:p>
            <a:pPr eaLnBrk="0" hangingPunct="0"/>
            <a:r>
              <a:rPr lang="en-US" sz="1800" b="1">
                <a:latin typeface="Courier New" pitchFamily="49" charset="0"/>
              </a:rPr>
              <a:t>  return 1;</a:t>
            </a:r>
          </a:p>
          <a:p>
            <a:pPr eaLnBrk="0" hangingPunct="0">
              <a:spcAft>
                <a:spcPct val="50000"/>
              </a:spcAft>
            </a:pPr>
            <a:r>
              <a:rPr lang="en-US" sz="1800" b="1">
                <a:latin typeface="Courier New" pitchFamily="49" charset="0"/>
              </a:rPr>
              <a:t>}</a:t>
            </a:r>
          </a:p>
          <a:p>
            <a:pPr eaLnBrk="0" hangingPunct="0"/>
            <a:r>
              <a:rPr lang="en-US" sz="1800" b="1">
                <a:latin typeface="Courier New" pitchFamily="49" charset="0"/>
              </a:rPr>
              <a:t>add(set_r(),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1" name="Footer Placeholder 3"/>
          <p:cNvSpPr>
            <a:spLocks noGrp="1"/>
          </p:cNvSpPr>
          <p:nvPr>
            <p:ph type="ftr" sz="quarter" idx="10"/>
          </p:nvPr>
        </p:nvSpPr>
        <p:spPr>
          <a:noFill/>
        </p:spPr>
        <p:txBody>
          <a:bodyPr/>
          <a:lstStyle/>
          <a:p>
            <a:r>
              <a:rPr lang="en-US" smtClean="0">
                <a:solidFill>
                  <a:srgbClr val="000000"/>
                </a:solidFill>
                <a:ea typeface="ＭＳ Ｐゴシック"/>
                <a:cs typeface="ＭＳ Ｐゴシック"/>
              </a:rPr>
              <a:t>CMSC 330</a:t>
            </a:r>
          </a:p>
        </p:txBody>
      </p:sp>
      <p:sp>
        <p:nvSpPr>
          <p:cNvPr id="107522" name="Slide Number Placeholder 4"/>
          <p:cNvSpPr>
            <a:spLocks noGrp="1"/>
          </p:cNvSpPr>
          <p:nvPr>
            <p:ph type="sldNum" sz="quarter" idx="11"/>
          </p:nvPr>
        </p:nvSpPr>
        <p:spPr>
          <a:noFill/>
        </p:spPr>
        <p:txBody>
          <a:bodyPr/>
          <a:lstStyle/>
          <a:p>
            <a:fld id="{51392135-75A7-4E86-970A-BC251793DFA0}" type="slidenum">
              <a:rPr lang="en-US" smtClean="0">
                <a:solidFill>
                  <a:srgbClr val="000000"/>
                </a:solidFill>
                <a:ea typeface="ＭＳ Ｐゴシック"/>
                <a:cs typeface="ＭＳ Ｐゴシック"/>
              </a:rPr>
              <a:pPr/>
              <a:t>30</a:t>
            </a:fld>
            <a:endParaRPr lang="en-US" smtClean="0">
              <a:solidFill>
                <a:srgbClr val="000000"/>
              </a:solidFill>
              <a:ea typeface="ＭＳ Ｐゴシック"/>
              <a:cs typeface="ＭＳ Ｐゴシック"/>
            </a:endParaRPr>
          </a:p>
        </p:txBody>
      </p:sp>
      <p:sp>
        <p:nvSpPr>
          <p:cNvPr id="107523" name="Rectangle 2"/>
          <p:cNvSpPr>
            <a:spLocks noGrp="1" noChangeArrowheads="1"/>
          </p:cNvSpPr>
          <p:nvPr>
            <p:ph type="title"/>
          </p:nvPr>
        </p:nvSpPr>
        <p:spPr/>
        <p:txBody>
          <a:bodyPr/>
          <a:lstStyle/>
          <a:p>
            <a:pPr eaLnBrk="1" hangingPunct="1"/>
            <a:r>
              <a:rPr lang="en-US" smtClean="0"/>
              <a:t>Example:  Call-by-Name</a:t>
            </a:r>
          </a:p>
        </p:txBody>
      </p:sp>
      <p:sp>
        <p:nvSpPr>
          <p:cNvPr id="107524" name="Text Box 3"/>
          <p:cNvSpPr txBox="1">
            <a:spLocks noChangeArrowheads="1"/>
          </p:cNvSpPr>
          <p:nvPr/>
        </p:nvSpPr>
        <p:spPr bwMode="auto">
          <a:xfrm>
            <a:off x="457200" y="1676400"/>
            <a:ext cx="3733800" cy="3675063"/>
          </a:xfrm>
          <a:prstGeom prst="rect">
            <a:avLst/>
          </a:prstGeom>
          <a:noFill/>
          <a:ln w="12700">
            <a:solidFill>
              <a:schemeClr val="tx1"/>
            </a:solidFill>
            <a:miter lim="800000"/>
            <a:headEnd/>
            <a:tailEnd/>
          </a:ln>
        </p:spPr>
        <p:txBody>
          <a:bodyPr>
            <a:spAutoFit/>
          </a:bodyPr>
          <a:lstStyle/>
          <a:p>
            <a:pPr eaLnBrk="0" hangingPunct="0"/>
            <a:r>
              <a:rPr lang="en-US" sz="1800" b="1">
                <a:solidFill>
                  <a:srgbClr val="000000"/>
                </a:solidFill>
                <a:latin typeface="Courier New" pitchFamily="49" charset="0"/>
              </a:rPr>
              <a:t>int i = 1;</a:t>
            </a:r>
          </a:p>
          <a:p>
            <a:pPr eaLnBrk="0" hangingPunct="0"/>
            <a:endParaRPr lang="en-US" sz="1800" b="1">
              <a:solidFill>
                <a:srgbClr val="000000"/>
              </a:solidFill>
              <a:latin typeface="Courier New" pitchFamily="49" charset="0"/>
            </a:endParaRPr>
          </a:p>
          <a:p>
            <a:pPr eaLnBrk="0" hangingPunct="0"/>
            <a:r>
              <a:rPr lang="en-US" sz="1800" b="1">
                <a:solidFill>
                  <a:srgbClr val="000000"/>
                </a:solidFill>
                <a:latin typeface="Courier New" pitchFamily="49" charset="0"/>
              </a:rPr>
              <a:t>void p(int f, int g) {</a:t>
            </a:r>
          </a:p>
          <a:p>
            <a:pPr eaLnBrk="0" hangingPunct="0"/>
            <a:r>
              <a:rPr lang="en-US" sz="1800" b="1">
                <a:solidFill>
                  <a:srgbClr val="000000"/>
                </a:solidFill>
                <a:latin typeface="Courier New" pitchFamily="49" charset="0"/>
              </a:rPr>
              <a:t>  g++;</a:t>
            </a:r>
          </a:p>
          <a:p>
            <a:pPr eaLnBrk="0" hangingPunct="0"/>
            <a:r>
              <a:rPr lang="en-US" sz="1800" b="1">
                <a:solidFill>
                  <a:srgbClr val="000000"/>
                </a:solidFill>
                <a:latin typeface="Courier New" pitchFamily="49" charset="0"/>
              </a:rPr>
              <a:t>  f = 5 * i;</a:t>
            </a:r>
          </a:p>
          <a:p>
            <a:pPr eaLnBrk="0" hangingPunct="0"/>
            <a:r>
              <a:rPr lang="en-US" sz="1800" b="1">
                <a:solidFill>
                  <a:srgbClr val="000000"/>
                </a:solidFill>
                <a:latin typeface="Courier New" pitchFamily="49" charset="0"/>
              </a:rPr>
              <a:t>}</a:t>
            </a:r>
          </a:p>
          <a:p>
            <a:pPr eaLnBrk="0" hangingPunct="0"/>
            <a:endParaRPr lang="en-US" sz="1800" b="1">
              <a:solidFill>
                <a:srgbClr val="000000"/>
              </a:solidFill>
              <a:latin typeface="Courier New" pitchFamily="49" charset="0"/>
            </a:endParaRPr>
          </a:p>
          <a:p>
            <a:pPr eaLnBrk="0" hangingPunct="0"/>
            <a:r>
              <a:rPr lang="en-US" sz="1800" b="1">
                <a:solidFill>
                  <a:srgbClr val="000000"/>
                </a:solidFill>
                <a:latin typeface="Courier New" pitchFamily="49" charset="0"/>
              </a:rPr>
              <a:t>int main() {</a:t>
            </a:r>
          </a:p>
          <a:p>
            <a:pPr eaLnBrk="0" hangingPunct="0"/>
            <a:r>
              <a:rPr lang="en-US" sz="1800" b="1">
                <a:solidFill>
                  <a:srgbClr val="000000"/>
                </a:solidFill>
                <a:latin typeface="Courier New" pitchFamily="49" charset="0"/>
              </a:rPr>
              <a:t>  int a[] = {0, 1, 2};</a:t>
            </a:r>
          </a:p>
          <a:p>
            <a:pPr eaLnBrk="0" hangingPunct="0"/>
            <a:r>
              <a:rPr lang="en-US" sz="1800" b="1">
                <a:solidFill>
                  <a:srgbClr val="000000"/>
                </a:solidFill>
                <a:latin typeface="Courier New" pitchFamily="49" charset="0"/>
              </a:rPr>
              <a:t>  p(a[i], i);</a:t>
            </a:r>
          </a:p>
          <a:p>
            <a:pPr eaLnBrk="0" hangingPunct="0"/>
            <a:r>
              <a:rPr lang="en-US" sz="1800" b="1">
                <a:solidFill>
                  <a:srgbClr val="000000"/>
                </a:solidFill>
                <a:latin typeface="Courier New" pitchFamily="49" charset="0"/>
              </a:rPr>
              <a:t>  printf("%d %d %d %d\n",</a:t>
            </a:r>
          </a:p>
          <a:p>
            <a:pPr eaLnBrk="0" hangingPunct="0"/>
            <a:r>
              <a:rPr lang="en-US" sz="1800" b="1">
                <a:solidFill>
                  <a:srgbClr val="000000"/>
                </a:solidFill>
                <a:latin typeface="Courier New" pitchFamily="49" charset="0"/>
              </a:rPr>
              <a:t>    i, a[0], a[1], a[2]);</a:t>
            </a:r>
          </a:p>
          <a:p>
            <a:pPr eaLnBrk="0" hangingPunct="0"/>
            <a:r>
              <a:rPr lang="en-US" sz="1800" b="1">
                <a:solidFill>
                  <a:srgbClr val="000000"/>
                </a:solidFill>
                <a:latin typeface="Courier New" pitchFamily="49" charset="0"/>
              </a:rPr>
              <a:t>}</a:t>
            </a:r>
          </a:p>
        </p:txBody>
      </p:sp>
      <p:sp>
        <p:nvSpPr>
          <p:cNvPr id="241668" name="Rectangle 4"/>
          <p:cNvSpPr>
            <a:spLocks noChangeArrowheads="1"/>
          </p:cNvSpPr>
          <p:nvPr/>
        </p:nvSpPr>
        <p:spPr bwMode="auto">
          <a:xfrm>
            <a:off x="6515100" y="30353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10</a:t>
            </a:r>
          </a:p>
        </p:txBody>
      </p:sp>
      <p:sp>
        <p:nvSpPr>
          <p:cNvPr id="241669" name="Rectangle 5"/>
          <p:cNvSpPr>
            <a:spLocks noChangeArrowheads="1"/>
          </p:cNvSpPr>
          <p:nvPr/>
        </p:nvSpPr>
        <p:spPr bwMode="auto">
          <a:xfrm>
            <a:off x="4648200" y="30353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2</a:t>
            </a:r>
          </a:p>
        </p:txBody>
      </p:sp>
      <p:sp>
        <p:nvSpPr>
          <p:cNvPr id="241670" name="Rectangle 6"/>
          <p:cNvSpPr>
            <a:spLocks noChangeArrowheads="1"/>
          </p:cNvSpPr>
          <p:nvPr/>
        </p:nvSpPr>
        <p:spPr bwMode="auto">
          <a:xfrm>
            <a:off x="65151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2</a:t>
            </a:r>
          </a:p>
        </p:txBody>
      </p:sp>
      <p:sp>
        <p:nvSpPr>
          <p:cNvPr id="241671" name="Rectangle 7"/>
          <p:cNvSpPr>
            <a:spLocks noChangeArrowheads="1"/>
          </p:cNvSpPr>
          <p:nvPr/>
        </p:nvSpPr>
        <p:spPr bwMode="auto">
          <a:xfrm>
            <a:off x="58928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a:t>
            </a:r>
          </a:p>
        </p:txBody>
      </p:sp>
      <p:sp>
        <p:nvSpPr>
          <p:cNvPr id="241672" name="Rectangle 8"/>
          <p:cNvSpPr>
            <a:spLocks noChangeArrowheads="1"/>
          </p:cNvSpPr>
          <p:nvPr/>
        </p:nvSpPr>
        <p:spPr bwMode="auto">
          <a:xfrm>
            <a:off x="52705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0</a:t>
            </a:r>
          </a:p>
        </p:txBody>
      </p:sp>
      <p:sp>
        <p:nvSpPr>
          <p:cNvPr id="241673" name="Rectangle 9"/>
          <p:cNvSpPr>
            <a:spLocks noChangeArrowheads="1"/>
          </p:cNvSpPr>
          <p:nvPr/>
        </p:nvSpPr>
        <p:spPr bwMode="auto">
          <a:xfrm>
            <a:off x="4648200" y="239395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1</a:t>
            </a:r>
          </a:p>
        </p:txBody>
      </p:sp>
      <p:sp>
        <p:nvSpPr>
          <p:cNvPr id="107531" name="Rectangle 10"/>
          <p:cNvSpPr>
            <a:spLocks noChangeArrowheads="1"/>
          </p:cNvSpPr>
          <p:nvPr/>
        </p:nvSpPr>
        <p:spPr bwMode="auto">
          <a:xfrm>
            <a:off x="65151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a[2]</a:t>
            </a:r>
          </a:p>
        </p:txBody>
      </p:sp>
      <p:sp>
        <p:nvSpPr>
          <p:cNvPr id="107532" name="Rectangle 11"/>
          <p:cNvSpPr>
            <a:spLocks noChangeArrowheads="1"/>
          </p:cNvSpPr>
          <p:nvPr/>
        </p:nvSpPr>
        <p:spPr bwMode="auto">
          <a:xfrm>
            <a:off x="58928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a[1]</a:t>
            </a:r>
          </a:p>
        </p:txBody>
      </p:sp>
      <p:sp>
        <p:nvSpPr>
          <p:cNvPr id="107533" name="Rectangle 12"/>
          <p:cNvSpPr>
            <a:spLocks noChangeArrowheads="1"/>
          </p:cNvSpPr>
          <p:nvPr/>
        </p:nvSpPr>
        <p:spPr bwMode="auto">
          <a:xfrm>
            <a:off x="52705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a[0]</a:t>
            </a:r>
          </a:p>
        </p:txBody>
      </p:sp>
      <p:sp>
        <p:nvSpPr>
          <p:cNvPr id="107534" name="Rectangle 13"/>
          <p:cNvSpPr>
            <a:spLocks noChangeArrowheads="1"/>
          </p:cNvSpPr>
          <p:nvPr/>
        </p:nvSpPr>
        <p:spPr bwMode="auto">
          <a:xfrm>
            <a:off x="4648200" y="1752600"/>
            <a:ext cx="622300" cy="641350"/>
          </a:xfrm>
          <a:prstGeom prst="rect">
            <a:avLst/>
          </a:prstGeom>
          <a:noFill/>
          <a:ln w="9525">
            <a:noFill/>
            <a:miter lim="800000"/>
            <a:headEnd/>
            <a:tailEnd/>
          </a:ln>
        </p:spPr>
        <p:txBody>
          <a:bodyPr/>
          <a:lstStyle/>
          <a:p>
            <a:pPr algn="ctr">
              <a:spcBef>
                <a:spcPct val="20000"/>
              </a:spcBef>
            </a:pPr>
            <a:r>
              <a:rPr lang="en-US" sz="2000">
                <a:solidFill>
                  <a:srgbClr val="000000"/>
                </a:solidFill>
              </a:rPr>
              <a:t>i</a:t>
            </a:r>
          </a:p>
        </p:txBody>
      </p:sp>
      <p:sp>
        <p:nvSpPr>
          <p:cNvPr id="107535" name="Line 14"/>
          <p:cNvSpPr>
            <a:spLocks noChangeShapeType="1"/>
          </p:cNvSpPr>
          <p:nvPr/>
        </p:nvSpPr>
        <p:spPr bwMode="auto">
          <a:xfrm>
            <a:off x="46482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7536" name="Line 15"/>
          <p:cNvSpPr>
            <a:spLocks noChangeShapeType="1"/>
          </p:cNvSpPr>
          <p:nvPr/>
        </p:nvSpPr>
        <p:spPr bwMode="auto">
          <a:xfrm>
            <a:off x="4648200" y="4318000"/>
            <a:ext cx="622300" cy="0"/>
          </a:xfrm>
          <a:prstGeom prst="line">
            <a:avLst/>
          </a:prstGeom>
          <a:noFill/>
          <a:ln w="28575" cap="sq">
            <a:noFill/>
            <a:round/>
            <a:headEnd/>
            <a:tailEnd/>
          </a:ln>
        </p:spPr>
        <p:txBody>
          <a:bodyPr/>
          <a:lstStyle/>
          <a:p>
            <a:endParaRPr lang="en-US">
              <a:solidFill>
                <a:srgbClr val="000000"/>
              </a:solidFill>
            </a:endParaRPr>
          </a:p>
        </p:txBody>
      </p:sp>
      <p:sp>
        <p:nvSpPr>
          <p:cNvPr id="107537" name="Line 16"/>
          <p:cNvSpPr>
            <a:spLocks noChangeShapeType="1"/>
          </p:cNvSpPr>
          <p:nvPr/>
        </p:nvSpPr>
        <p:spPr bwMode="auto">
          <a:xfrm>
            <a:off x="4648200" y="1752600"/>
            <a:ext cx="0" cy="641350"/>
          </a:xfrm>
          <a:prstGeom prst="line">
            <a:avLst/>
          </a:prstGeom>
          <a:noFill/>
          <a:ln w="28575" cap="sq">
            <a:noFill/>
            <a:round/>
            <a:headEnd/>
            <a:tailEnd/>
          </a:ln>
        </p:spPr>
        <p:txBody>
          <a:bodyPr/>
          <a:lstStyle/>
          <a:p>
            <a:endParaRPr lang="en-US">
              <a:solidFill>
                <a:srgbClr val="000000"/>
              </a:solidFill>
            </a:endParaRPr>
          </a:p>
        </p:txBody>
      </p:sp>
      <p:sp>
        <p:nvSpPr>
          <p:cNvPr id="107538" name="Line 17"/>
          <p:cNvSpPr>
            <a:spLocks noChangeShapeType="1"/>
          </p:cNvSpPr>
          <p:nvPr/>
        </p:nvSpPr>
        <p:spPr bwMode="auto">
          <a:xfrm>
            <a:off x="7137400" y="1752600"/>
            <a:ext cx="0" cy="641350"/>
          </a:xfrm>
          <a:prstGeom prst="line">
            <a:avLst/>
          </a:prstGeom>
          <a:noFill/>
          <a:ln w="28575" cap="sq">
            <a:noFill/>
            <a:round/>
            <a:headEnd/>
            <a:tailEnd/>
          </a:ln>
        </p:spPr>
        <p:txBody>
          <a:bodyPr/>
          <a:lstStyle/>
          <a:p>
            <a:endParaRPr lang="en-US">
              <a:solidFill>
                <a:srgbClr val="000000"/>
              </a:solidFill>
            </a:endParaRPr>
          </a:p>
        </p:txBody>
      </p:sp>
      <p:sp>
        <p:nvSpPr>
          <p:cNvPr id="107539" name="Line 18"/>
          <p:cNvSpPr>
            <a:spLocks noChangeShapeType="1"/>
          </p:cNvSpPr>
          <p:nvPr/>
        </p:nvSpPr>
        <p:spPr bwMode="auto">
          <a:xfrm>
            <a:off x="52705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7540" name="Line 19"/>
          <p:cNvSpPr>
            <a:spLocks noChangeShapeType="1"/>
          </p:cNvSpPr>
          <p:nvPr/>
        </p:nvSpPr>
        <p:spPr bwMode="auto">
          <a:xfrm>
            <a:off x="4648200" y="3035300"/>
            <a:ext cx="0" cy="641350"/>
          </a:xfrm>
          <a:prstGeom prst="line">
            <a:avLst/>
          </a:prstGeom>
          <a:noFill/>
          <a:ln w="28575" cap="sq">
            <a:noFill/>
            <a:round/>
            <a:headEnd/>
            <a:tailEnd/>
          </a:ln>
        </p:spPr>
        <p:txBody>
          <a:bodyPr/>
          <a:lstStyle/>
          <a:p>
            <a:endParaRPr lang="en-US">
              <a:solidFill>
                <a:srgbClr val="000000"/>
              </a:solidFill>
            </a:endParaRPr>
          </a:p>
        </p:txBody>
      </p:sp>
      <p:sp>
        <p:nvSpPr>
          <p:cNvPr id="107541" name="Line 20"/>
          <p:cNvSpPr>
            <a:spLocks noChangeShapeType="1"/>
          </p:cNvSpPr>
          <p:nvPr/>
        </p:nvSpPr>
        <p:spPr bwMode="auto">
          <a:xfrm>
            <a:off x="4648200" y="2393950"/>
            <a:ext cx="0" cy="641350"/>
          </a:xfrm>
          <a:prstGeom prst="line">
            <a:avLst/>
          </a:prstGeom>
          <a:noFill/>
          <a:ln w="28575" cap="sq">
            <a:noFill/>
            <a:round/>
            <a:headEnd/>
            <a:tailEnd/>
          </a:ln>
        </p:spPr>
        <p:txBody>
          <a:bodyPr/>
          <a:lstStyle/>
          <a:p>
            <a:endParaRPr lang="en-US">
              <a:solidFill>
                <a:srgbClr val="000000"/>
              </a:solidFill>
            </a:endParaRPr>
          </a:p>
        </p:txBody>
      </p:sp>
      <p:sp>
        <p:nvSpPr>
          <p:cNvPr id="107542" name="Line 21"/>
          <p:cNvSpPr>
            <a:spLocks noChangeShapeType="1"/>
          </p:cNvSpPr>
          <p:nvPr/>
        </p:nvSpPr>
        <p:spPr bwMode="auto">
          <a:xfrm>
            <a:off x="58928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7543" name="Line 22"/>
          <p:cNvSpPr>
            <a:spLocks noChangeShapeType="1"/>
          </p:cNvSpPr>
          <p:nvPr/>
        </p:nvSpPr>
        <p:spPr bwMode="auto">
          <a:xfrm>
            <a:off x="6515100" y="1752600"/>
            <a:ext cx="622300" cy="0"/>
          </a:xfrm>
          <a:prstGeom prst="line">
            <a:avLst/>
          </a:prstGeom>
          <a:noFill/>
          <a:ln w="28575" cap="sq">
            <a:noFill/>
            <a:round/>
            <a:headEnd/>
            <a:tailEnd/>
          </a:ln>
        </p:spPr>
        <p:txBody>
          <a:bodyPr/>
          <a:lstStyle/>
          <a:p>
            <a:endParaRPr lang="en-US">
              <a:solidFill>
                <a:srgbClr val="000000"/>
              </a:solidFill>
            </a:endParaRPr>
          </a:p>
        </p:txBody>
      </p:sp>
      <p:sp>
        <p:nvSpPr>
          <p:cNvPr id="107544" name="Line 23"/>
          <p:cNvSpPr>
            <a:spLocks noChangeShapeType="1"/>
          </p:cNvSpPr>
          <p:nvPr/>
        </p:nvSpPr>
        <p:spPr bwMode="auto">
          <a:xfrm>
            <a:off x="7137400" y="2393950"/>
            <a:ext cx="0" cy="641350"/>
          </a:xfrm>
          <a:prstGeom prst="line">
            <a:avLst/>
          </a:prstGeom>
          <a:noFill/>
          <a:ln w="28575" cap="sq">
            <a:noFill/>
            <a:round/>
            <a:headEnd/>
            <a:tailEnd/>
          </a:ln>
        </p:spPr>
        <p:txBody>
          <a:bodyPr/>
          <a:lstStyle/>
          <a:p>
            <a:endParaRPr lang="en-US">
              <a:solidFill>
                <a:srgbClr val="000000"/>
              </a:solidFill>
            </a:endParaRPr>
          </a:p>
        </p:txBody>
      </p:sp>
      <p:sp>
        <p:nvSpPr>
          <p:cNvPr id="107545" name="Line 24"/>
          <p:cNvSpPr>
            <a:spLocks noChangeShapeType="1"/>
          </p:cNvSpPr>
          <p:nvPr/>
        </p:nvSpPr>
        <p:spPr bwMode="auto">
          <a:xfrm>
            <a:off x="7137400" y="3035300"/>
            <a:ext cx="0" cy="641350"/>
          </a:xfrm>
          <a:prstGeom prst="line">
            <a:avLst/>
          </a:prstGeom>
          <a:noFill/>
          <a:ln w="28575" cap="sq">
            <a:noFill/>
            <a:round/>
            <a:headEnd/>
            <a:tailEnd/>
          </a:ln>
        </p:spPr>
        <p:txBody>
          <a:bodyPr/>
          <a:lstStyle/>
          <a:p>
            <a:endParaRPr lang="en-US">
              <a:solidFill>
                <a:srgbClr val="000000"/>
              </a:solidFill>
            </a:endParaRPr>
          </a:p>
        </p:txBody>
      </p:sp>
      <p:sp>
        <p:nvSpPr>
          <p:cNvPr id="107546" name="Line 25"/>
          <p:cNvSpPr>
            <a:spLocks noChangeShapeType="1"/>
          </p:cNvSpPr>
          <p:nvPr/>
        </p:nvSpPr>
        <p:spPr bwMode="auto">
          <a:xfrm>
            <a:off x="4648200" y="3676650"/>
            <a:ext cx="0" cy="641350"/>
          </a:xfrm>
          <a:prstGeom prst="line">
            <a:avLst/>
          </a:prstGeom>
          <a:noFill/>
          <a:ln w="28575" cap="sq">
            <a:noFill/>
            <a:round/>
            <a:headEnd/>
            <a:tailEnd/>
          </a:ln>
        </p:spPr>
        <p:txBody>
          <a:bodyPr/>
          <a:lstStyle/>
          <a:p>
            <a:endParaRPr lang="en-US">
              <a:solidFill>
                <a:srgbClr val="000000"/>
              </a:solidFill>
            </a:endParaRPr>
          </a:p>
        </p:txBody>
      </p:sp>
      <p:sp>
        <p:nvSpPr>
          <p:cNvPr id="107547" name="Line 26"/>
          <p:cNvSpPr>
            <a:spLocks noChangeShapeType="1"/>
          </p:cNvSpPr>
          <p:nvPr/>
        </p:nvSpPr>
        <p:spPr bwMode="auto">
          <a:xfrm>
            <a:off x="7137400" y="3676650"/>
            <a:ext cx="0" cy="641350"/>
          </a:xfrm>
          <a:prstGeom prst="line">
            <a:avLst/>
          </a:prstGeom>
          <a:noFill/>
          <a:ln w="28575" cap="sq">
            <a:noFill/>
            <a:round/>
            <a:headEnd/>
            <a:tailEnd/>
          </a:ln>
        </p:spPr>
        <p:txBody>
          <a:bodyPr/>
          <a:lstStyle/>
          <a:p>
            <a:endParaRPr lang="en-US">
              <a:solidFill>
                <a:srgbClr val="000000"/>
              </a:solidFill>
            </a:endParaRPr>
          </a:p>
        </p:txBody>
      </p:sp>
      <p:sp>
        <p:nvSpPr>
          <p:cNvPr id="107548" name="Line 27"/>
          <p:cNvSpPr>
            <a:spLocks noChangeShapeType="1"/>
          </p:cNvSpPr>
          <p:nvPr/>
        </p:nvSpPr>
        <p:spPr bwMode="auto">
          <a:xfrm>
            <a:off x="5270500" y="4318000"/>
            <a:ext cx="622300" cy="0"/>
          </a:xfrm>
          <a:prstGeom prst="line">
            <a:avLst/>
          </a:prstGeom>
          <a:noFill/>
          <a:ln w="28575" cap="sq">
            <a:noFill/>
            <a:round/>
            <a:headEnd/>
            <a:tailEnd/>
          </a:ln>
        </p:spPr>
        <p:txBody>
          <a:bodyPr/>
          <a:lstStyle/>
          <a:p>
            <a:endParaRPr lang="en-US">
              <a:solidFill>
                <a:srgbClr val="000000"/>
              </a:solidFill>
            </a:endParaRPr>
          </a:p>
        </p:txBody>
      </p:sp>
      <p:sp>
        <p:nvSpPr>
          <p:cNvPr id="107549" name="Line 28"/>
          <p:cNvSpPr>
            <a:spLocks noChangeShapeType="1"/>
          </p:cNvSpPr>
          <p:nvPr/>
        </p:nvSpPr>
        <p:spPr bwMode="auto">
          <a:xfrm>
            <a:off x="5892800" y="4318000"/>
            <a:ext cx="622300" cy="0"/>
          </a:xfrm>
          <a:prstGeom prst="line">
            <a:avLst/>
          </a:prstGeom>
          <a:noFill/>
          <a:ln w="28575" cap="sq">
            <a:noFill/>
            <a:round/>
            <a:headEnd/>
            <a:tailEnd/>
          </a:ln>
        </p:spPr>
        <p:txBody>
          <a:bodyPr/>
          <a:lstStyle/>
          <a:p>
            <a:endParaRPr lang="en-US">
              <a:solidFill>
                <a:srgbClr val="000000"/>
              </a:solidFill>
            </a:endParaRPr>
          </a:p>
        </p:txBody>
      </p:sp>
      <p:sp>
        <p:nvSpPr>
          <p:cNvPr id="107550" name="Line 29"/>
          <p:cNvSpPr>
            <a:spLocks noChangeShapeType="1"/>
          </p:cNvSpPr>
          <p:nvPr/>
        </p:nvSpPr>
        <p:spPr bwMode="auto">
          <a:xfrm>
            <a:off x="6515100" y="4318000"/>
            <a:ext cx="622300" cy="0"/>
          </a:xfrm>
          <a:prstGeom prst="line">
            <a:avLst/>
          </a:prstGeom>
          <a:noFill/>
          <a:ln w="28575" cap="sq">
            <a:noFill/>
            <a:round/>
            <a:headEnd/>
            <a:tailEnd/>
          </a:ln>
        </p:spPr>
        <p:txBody>
          <a:bodyPr/>
          <a:lstStyle/>
          <a:p>
            <a:endParaRPr lang="en-US">
              <a:solidFill>
                <a:srgbClr val="000000"/>
              </a:solidFill>
            </a:endParaRPr>
          </a:p>
        </p:txBody>
      </p:sp>
      <p:sp>
        <p:nvSpPr>
          <p:cNvPr id="241694" name="Rectangle 30"/>
          <p:cNvSpPr>
            <a:spLocks noChangeArrowheads="1"/>
          </p:cNvSpPr>
          <p:nvPr/>
        </p:nvSpPr>
        <p:spPr bwMode="auto">
          <a:xfrm>
            <a:off x="2352675" y="2590800"/>
            <a:ext cx="1685925" cy="641350"/>
          </a:xfrm>
          <a:prstGeom prst="rect">
            <a:avLst/>
          </a:prstGeom>
          <a:noFill/>
          <a:ln w="9525">
            <a:noFill/>
            <a:miter lim="800000"/>
            <a:headEnd/>
            <a:tailEnd/>
          </a:ln>
        </p:spPr>
        <p:txBody>
          <a:bodyPr wrap="none">
            <a:spAutoFit/>
          </a:bodyPr>
          <a:lstStyle/>
          <a:p>
            <a:pPr eaLnBrk="0" hangingPunct="0"/>
            <a:r>
              <a:rPr lang="en-US" sz="1800" b="1">
                <a:solidFill>
                  <a:srgbClr val="0000FF"/>
                </a:solidFill>
                <a:latin typeface="Courier New" pitchFamily="49" charset="0"/>
              </a:rPr>
              <a:t>i++;</a:t>
            </a:r>
          </a:p>
          <a:p>
            <a:pPr eaLnBrk="0" hangingPunct="0"/>
            <a:r>
              <a:rPr lang="en-US" sz="1800" b="1">
                <a:solidFill>
                  <a:srgbClr val="0000FF"/>
                </a:solidFill>
                <a:latin typeface="Courier New" pitchFamily="49" charset="0"/>
              </a:rPr>
              <a:t>a[i] = 5*i;</a:t>
            </a:r>
          </a:p>
        </p:txBody>
      </p:sp>
      <p:sp>
        <p:nvSpPr>
          <p:cNvPr id="241695" name="AutoShape 31"/>
          <p:cNvSpPr>
            <a:spLocks/>
          </p:cNvSpPr>
          <p:nvPr/>
        </p:nvSpPr>
        <p:spPr bwMode="auto">
          <a:xfrm>
            <a:off x="2133600" y="2590800"/>
            <a:ext cx="304800" cy="685800"/>
          </a:xfrm>
          <a:prstGeom prst="rightBrace">
            <a:avLst>
              <a:gd name="adj1" fmla="val 18750"/>
              <a:gd name="adj2" fmla="val 50000"/>
            </a:avLst>
          </a:prstGeom>
          <a:noFill/>
          <a:ln w="38100">
            <a:solidFill>
              <a:srgbClr val="0000FF"/>
            </a:solidFill>
            <a:round/>
            <a:headEnd/>
            <a:tailEnd/>
          </a:ln>
        </p:spPr>
        <p:txBody>
          <a:bodyPr wrap="none" anchor="ctr"/>
          <a:lstStyle/>
          <a:p>
            <a:pPr eaLnBrk="0" hangingPunct="0"/>
            <a:endParaRPr lang="en-US">
              <a:solidFill>
                <a:srgbClr val="000000"/>
              </a:solidFill>
            </a:endParaRPr>
          </a:p>
        </p:txBody>
      </p:sp>
      <p:sp>
        <p:nvSpPr>
          <p:cNvPr id="241696" name="Text Box 32"/>
          <p:cNvSpPr txBox="1">
            <a:spLocks noChangeArrowheads="1"/>
          </p:cNvSpPr>
          <p:nvPr/>
        </p:nvSpPr>
        <p:spPr bwMode="auto">
          <a:xfrm>
            <a:off x="4632325" y="3933825"/>
            <a:ext cx="3662363" cy="1552575"/>
          </a:xfrm>
          <a:prstGeom prst="rect">
            <a:avLst/>
          </a:prstGeom>
          <a:noFill/>
          <a:ln w="9525">
            <a:noFill/>
            <a:miter lim="800000"/>
            <a:headEnd/>
            <a:tailEnd/>
          </a:ln>
        </p:spPr>
        <p:txBody>
          <a:bodyPr wrap="none">
            <a:spAutoFit/>
          </a:bodyPr>
          <a:lstStyle/>
          <a:p>
            <a:pPr eaLnBrk="0" hangingPunct="0"/>
            <a:r>
              <a:rPr lang="en-US">
                <a:solidFill>
                  <a:srgbClr val="000000"/>
                </a:solidFill>
              </a:rPr>
              <a:t>The expression </a:t>
            </a:r>
            <a:r>
              <a:rPr lang="en-US">
                <a:solidFill>
                  <a:srgbClr val="0000FF"/>
                </a:solidFill>
              </a:rPr>
              <a:t>a[i]</a:t>
            </a:r>
            <a:r>
              <a:rPr lang="en-US">
                <a:solidFill>
                  <a:srgbClr val="000000"/>
                </a:solidFill>
              </a:rPr>
              <a:t> isn't</a:t>
            </a:r>
          </a:p>
          <a:p>
            <a:pPr eaLnBrk="0" hangingPunct="0"/>
            <a:r>
              <a:rPr lang="en-US">
                <a:solidFill>
                  <a:srgbClr val="000000"/>
                </a:solidFill>
              </a:rPr>
              <a:t>evaluated until needed, in</a:t>
            </a:r>
          </a:p>
          <a:p>
            <a:pPr eaLnBrk="0" hangingPunct="0"/>
            <a:r>
              <a:rPr lang="en-US">
                <a:solidFill>
                  <a:srgbClr val="000000"/>
                </a:solidFill>
              </a:rPr>
              <a:t>this case after </a:t>
            </a:r>
            <a:r>
              <a:rPr lang="en-US">
                <a:solidFill>
                  <a:srgbClr val="0000FF"/>
                </a:solidFill>
              </a:rPr>
              <a:t>i</a:t>
            </a:r>
            <a:r>
              <a:rPr lang="en-US">
                <a:solidFill>
                  <a:srgbClr val="000000"/>
                </a:solidFill>
              </a:rPr>
              <a:t> has</a:t>
            </a:r>
          </a:p>
          <a:p>
            <a:pPr eaLnBrk="0" hangingPunct="0"/>
            <a:r>
              <a:rPr lang="en-US">
                <a:solidFill>
                  <a:srgbClr val="000000"/>
                </a:solidFill>
              </a:rPr>
              <a:t>changed.</a:t>
            </a:r>
          </a:p>
        </p:txBody>
      </p:sp>
    </p:spTree>
    <p:extLst>
      <p:ext uri="{BB962C8B-B14F-4D97-AF65-F5344CB8AC3E}">
        <p14:creationId xmlns:p14="http://schemas.microsoft.com/office/powerpoint/2010/main" val="3746784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6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16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16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16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16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16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16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1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p:bldP spid="241669" grpId="0"/>
      <p:bldP spid="241670" grpId="0"/>
      <p:bldP spid="241671" grpId="0"/>
      <p:bldP spid="241672" grpId="0"/>
      <p:bldP spid="241673" grpId="0"/>
      <p:bldP spid="241694" grpId="0"/>
      <p:bldP spid="241695" grpId="0" animBg="1"/>
      <p:bldP spid="2416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72706" name="Slide Number Placeholder 4"/>
          <p:cNvSpPr>
            <a:spLocks noGrp="1"/>
          </p:cNvSpPr>
          <p:nvPr>
            <p:ph type="sldNum" sz="quarter" idx="11"/>
          </p:nvPr>
        </p:nvSpPr>
        <p:spPr>
          <a:noFill/>
        </p:spPr>
        <p:txBody>
          <a:bodyPr/>
          <a:lstStyle/>
          <a:p>
            <a:fld id="{CC93D5D8-24F4-43DC-8D58-043D8FE37234}" type="slidenum">
              <a:rPr lang="en-US" smtClean="0">
                <a:ea typeface="ＭＳ Ｐゴシック"/>
                <a:cs typeface="ＭＳ Ｐゴシック"/>
              </a:rPr>
              <a:pPr/>
              <a:t>4</a:t>
            </a:fld>
            <a:endParaRPr lang="en-US" smtClean="0">
              <a:ea typeface="ＭＳ Ｐゴシック"/>
              <a:cs typeface="ＭＳ Ｐゴシック"/>
            </a:endParaRPr>
          </a:p>
        </p:txBody>
      </p:sp>
      <p:sp>
        <p:nvSpPr>
          <p:cNvPr id="72707" name="Rectangle 2"/>
          <p:cNvSpPr>
            <a:spLocks noGrp="1" noChangeArrowheads="1"/>
          </p:cNvSpPr>
          <p:nvPr>
            <p:ph type="title"/>
          </p:nvPr>
        </p:nvSpPr>
        <p:spPr/>
        <p:txBody>
          <a:bodyPr/>
          <a:lstStyle/>
          <a:p>
            <a:pPr eaLnBrk="1" hangingPunct="1"/>
            <a:r>
              <a:rPr lang="en-US" smtClean="0"/>
              <a:t>Another Puzzle</a:t>
            </a:r>
          </a:p>
        </p:txBody>
      </p:sp>
      <p:sp>
        <p:nvSpPr>
          <p:cNvPr id="206851" name="Rectangle 3"/>
          <p:cNvSpPr>
            <a:spLocks noGrp="1" noChangeArrowheads="1"/>
          </p:cNvSpPr>
          <p:nvPr>
            <p:ph type="body" idx="1"/>
          </p:nvPr>
        </p:nvSpPr>
        <p:spPr/>
        <p:txBody>
          <a:bodyPr/>
          <a:lstStyle/>
          <a:p>
            <a:pPr eaLnBrk="1" hangingPunct="1"/>
            <a:r>
              <a:rPr lang="en-US" smtClean="0"/>
              <a:t>Quiz:  What value is bound to </a:t>
            </a:r>
            <a:r>
              <a:rPr lang="en-US" smtClean="0">
                <a:solidFill>
                  <a:srgbClr val="0000FF"/>
                </a:solidFill>
              </a:rPr>
              <a:t>z</a:t>
            </a:r>
            <a:r>
              <a:rPr lang="en-US" smtClean="0"/>
              <a:t>?</a:t>
            </a:r>
          </a:p>
          <a:p>
            <a:pPr eaLnBrk="1" hangingPunct="1"/>
            <a:endParaRPr lang="en-US" smtClean="0"/>
          </a:p>
          <a:p>
            <a:pPr eaLnBrk="1" hangingPunct="1"/>
            <a:endParaRPr lang="en-US" smtClean="0"/>
          </a:p>
          <a:p>
            <a:pPr eaLnBrk="1" hangingPunct="1"/>
            <a:endParaRPr lang="en-US" smtClean="0"/>
          </a:p>
          <a:p>
            <a:pPr eaLnBrk="1" hangingPunct="1">
              <a:spcBef>
                <a:spcPct val="50000"/>
              </a:spcBef>
            </a:pPr>
            <a:r>
              <a:rPr lang="en-US" smtClean="0"/>
              <a:t>It depends on the </a:t>
            </a:r>
            <a:r>
              <a:rPr lang="en-US" i="1" smtClean="0"/>
              <a:t>order of evaluation</a:t>
            </a:r>
            <a:endParaRPr lang="en-US" smtClean="0"/>
          </a:p>
          <a:p>
            <a:pPr lvl="1" eaLnBrk="1" hangingPunct="1"/>
            <a:r>
              <a:rPr lang="en-US" smtClean="0"/>
              <a:t>Usually this is very explicit</a:t>
            </a:r>
          </a:p>
          <a:p>
            <a:pPr lvl="2" eaLnBrk="1" hangingPunct="1"/>
            <a:r>
              <a:rPr lang="en-US" smtClean="0">
                <a:solidFill>
                  <a:srgbClr val="0000FF"/>
                </a:solidFill>
              </a:rPr>
              <a:t>e1; e2 (* evaluate e1 before e2 *)</a:t>
            </a:r>
            <a:endParaRPr lang="en-US" smtClean="0"/>
          </a:p>
          <a:p>
            <a:pPr lvl="1" eaLnBrk="1" hangingPunct="1"/>
            <a:r>
              <a:rPr lang="en-US" smtClean="0"/>
              <a:t>Function arguments is one place it’s confusing</a:t>
            </a:r>
          </a:p>
          <a:p>
            <a:pPr lvl="2" eaLnBrk="1" hangingPunct="1"/>
            <a:r>
              <a:rPr lang="en-US" smtClean="0"/>
              <a:t>May be specified in a language, or it may not be</a:t>
            </a:r>
          </a:p>
          <a:p>
            <a:pPr lvl="2" eaLnBrk="1" hangingPunct="1"/>
            <a:r>
              <a:rPr lang="en-US" smtClean="0"/>
              <a:t>May depend on optimization level</a:t>
            </a:r>
          </a:p>
          <a:p>
            <a:pPr lvl="2" eaLnBrk="1" hangingPunct="1"/>
            <a:r>
              <a:rPr lang="en-US" smtClean="0">
                <a:solidFill>
                  <a:srgbClr val="FF0000"/>
                </a:solidFill>
              </a:rPr>
              <a:t>It's a bad habit to depend on it if you’re not sure</a:t>
            </a:r>
          </a:p>
        </p:txBody>
      </p:sp>
      <p:sp>
        <p:nvSpPr>
          <p:cNvPr id="72709" name="Text Box 4"/>
          <p:cNvSpPr txBox="1">
            <a:spLocks noChangeArrowheads="1"/>
          </p:cNvSpPr>
          <p:nvPr/>
        </p:nvSpPr>
        <p:spPr bwMode="auto">
          <a:xfrm>
            <a:off x="1371600" y="2103438"/>
            <a:ext cx="4648200" cy="1477962"/>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 = ref 0</a:t>
            </a:r>
          </a:p>
          <a:p>
            <a:pPr eaLnBrk="0" hangingPunct="0"/>
            <a:r>
              <a:rPr lang="en-US" sz="1800" b="1">
                <a:latin typeface="Courier New" pitchFamily="49" charset="0"/>
              </a:rPr>
              <a:t>let add x y = x + y</a:t>
            </a:r>
          </a:p>
          <a:p>
            <a:pPr eaLnBrk="0" hangingPunct="0"/>
            <a:r>
              <a:rPr lang="en-US" sz="1800" b="1">
                <a:latin typeface="Courier New" pitchFamily="49" charset="0"/>
              </a:rPr>
              <a:t>let set_r () = r := 3; 1</a:t>
            </a:r>
          </a:p>
          <a:p>
            <a:pPr eaLnBrk="0" hangingPunct="0"/>
            <a:endParaRPr lang="en-US" sz="1800" b="1">
              <a:latin typeface="Courier New" pitchFamily="49" charset="0"/>
            </a:endParaRPr>
          </a:p>
          <a:p>
            <a:pPr eaLnBrk="0" hangingPunct="0"/>
            <a:r>
              <a:rPr lang="en-US" sz="1800" b="1">
                <a:latin typeface="Courier New" pitchFamily="49" charset="0"/>
              </a:rPr>
              <a:t>let z = add (!r) (set_r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1">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851">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6851">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851">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6851">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51">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8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74754" name="Slide Number Placeholder 4"/>
          <p:cNvSpPr>
            <a:spLocks noGrp="1"/>
          </p:cNvSpPr>
          <p:nvPr>
            <p:ph type="sldNum" sz="quarter" idx="11"/>
          </p:nvPr>
        </p:nvSpPr>
        <p:spPr>
          <a:noFill/>
        </p:spPr>
        <p:txBody>
          <a:bodyPr/>
          <a:lstStyle/>
          <a:p>
            <a:fld id="{DF8F132E-A480-434D-89A8-1E01A2673A1B}" type="slidenum">
              <a:rPr lang="en-US" smtClean="0">
                <a:ea typeface="ＭＳ Ｐゴシック"/>
                <a:cs typeface="ＭＳ Ｐゴシック"/>
              </a:rPr>
              <a:pPr/>
              <a:t>5</a:t>
            </a:fld>
            <a:endParaRPr lang="en-US" smtClean="0">
              <a:ea typeface="ＭＳ Ｐゴシック"/>
              <a:cs typeface="ＭＳ Ｐゴシック"/>
            </a:endParaRPr>
          </a:p>
        </p:txBody>
      </p:sp>
      <p:sp>
        <p:nvSpPr>
          <p:cNvPr id="74755" name="Rectangle 2"/>
          <p:cNvSpPr>
            <a:spLocks noGrp="1" noChangeArrowheads="1"/>
          </p:cNvSpPr>
          <p:nvPr>
            <p:ph type="title"/>
          </p:nvPr>
        </p:nvSpPr>
        <p:spPr/>
        <p:txBody>
          <a:bodyPr/>
          <a:lstStyle/>
          <a:p>
            <a:pPr eaLnBrk="1" hangingPunct="1"/>
            <a:r>
              <a:rPr lang="en-US" smtClean="0"/>
              <a:t>Order of Evaluation</a:t>
            </a:r>
          </a:p>
        </p:txBody>
      </p:sp>
      <p:sp>
        <p:nvSpPr>
          <p:cNvPr id="208899" name="Rectangle 3"/>
          <p:cNvSpPr>
            <a:spLocks noGrp="1" noChangeArrowheads="1"/>
          </p:cNvSpPr>
          <p:nvPr>
            <p:ph type="body" idx="1"/>
          </p:nvPr>
        </p:nvSpPr>
        <p:spPr/>
        <p:txBody>
          <a:bodyPr/>
          <a:lstStyle/>
          <a:p>
            <a:pPr eaLnBrk="1" hangingPunct="1">
              <a:spcAft>
                <a:spcPct val="50000"/>
              </a:spcAft>
            </a:pPr>
            <a:r>
              <a:rPr lang="en-US" smtClean="0"/>
              <a:t>Will OCaml raise a </a:t>
            </a:r>
            <a:r>
              <a:rPr lang="en-US" smtClean="0">
                <a:solidFill>
                  <a:srgbClr val="0000FF"/>
                </a:solidFill>
              </a:rPr>
              <a:t>Division_by_zero</a:t>
            </a:r>
            <a:r>
              <a:rPr lang="en-US" smtClean="0"/>
              <a:t> exception?</a:t>
            </a:r>
          </a:p>
          <a:p>
            <a:pPr eaLnBrk="1" hangingPunct="1"/>
            <a:endParaRPr lang="en-US" smtClean="0"/>
          </a:p>
          <a:p>
            <a:pPr eaLnBrk="1" hangingPunct="1"/>
            <a:endParaRPr lang="en-US" smtClean="0"/>
          </a:p>
          <a:p>
            <a:pPr eaLnBrk="1" hangingPunct="1"/>
            <a:endParaRPr lang="en-US" smtClean="0"/>
          </a:p>
          <a:p>
            <a:pPr eaLnBrk="1" hangingPunct="1"/>
            <a:endParaRPr lang="en-US" smtClean="0"/>
          </a:p>
          <a:p>
            <a:pPr lvl="1" eaLnBrk="1" hangingPunct="1">
              <a:spcBef>
                <a:spcPct val="100000"/>
              </a:spcBef>
            </a:pPr>
            <a:r>
              <a:rPr lang="en-US" smtClean="0"/>
              <a:t>No:  </a:t>
            </a:r>
            <a:r>
              <a:rPr lang="en-US" smtClean="0">
                <a:solidFill>
                  <a:srgbClr val="0000FF"/>
                </a:solidFill>
              </a:rPr>
              <a:t>&amp;&amp;</a:t>
            </a:r>
            <a:r>
              <a:rPr lang="en-US" smtClean="0"/>
              <a:t> and </a:t>
            </a:r>
            <a:r>
              <a:rPr lang="en-US" smtClean="0">
                <a:solidFill>
                  <a:srgbClr val="0000FF"/>
                </a:solidFill>
              </a:rPr>
              <a:t>||</a:t>
            </a:r>
            <a:r>
              <a:rPr lang="en-US" smtClean="0"/>
              <a:t> are </a:t>
            </a:r>
            <a:r>
              <a:rPr lang="en-US" i="1" smtClean="0"/>
              <a:t>short-circuiting</a:t>
            </a:r>
            <a:r>
              <a:rPr lang="en-US" smtClean="0"/>
              <a:t> in OCaml</a:t>
            </a:r>
          </a:p>
          <a:p>
            <a:pPr lvl="2" eaLnBrk="1" hangingPunct="1"/>
            <a:r>
              <a:rPr lang="en-US" smtClean="0">
                <a:solidFill>
                  <a:srgbClr val="0000FF"/>
                </a:solidFill>
              </a:rPr>
              <a:t>e1 &amp;&amp; e2</a:t>
            </a:r>
            <a:r>
              <a:rPr lang="en-US" smtClean="0"/>
              <a:t> evaluates </a:t>
            </a:r>
            <a:r>
              <a:rPr lang="en-US" smtClean="0">
                <a:solidFill>
                  <a:srgbClr val="0000FF"/>
                </a:solidFill>
              </a:rPr>
              <a:t>e1</a:t>
            </a:r>
            <a:r>
              <a:rPr lang="en-US" smtClean="0"/>
              <a:t>.  If false, it returns false.  Otherwise, it returns the result of evaluating </a:t>
            </a:r>
            <a:r>
              <a:rPr lang="en-US" smtClean="0">
                <a:solidFill>
                  <a:srgbClr val="0000FF"/>
                </a:solidFill>
              </a:rPr>
              <a:t>e2</a:t>
            </a:r>
            <a:endParaRPr lang="en-US" smtClean="0"/>
          </a:p>
          <a:p>
            <a:pPr lvl="2" eaLnBrk="1" hangingPunct="1"/>
            <a:r>
              <a:rPr lang="en-US" smtClean="0">
                <a:solidFill>
                  <a:srgbClr val="0000FF"/>
                </a:solidFill>
              </a:rPr>
              <a:t>e1 || e2</a:t>
            </a:r>
            <a:r>
              <a:rPr lang="en-US" smtClean="0"/>
              <a:t> evaluates </a:t>
            </a:r>
            <a:r>
              <a:rPr lang="en-US" smtClean="0">
                <a:solidFill>
                  <a:srgbClr val="0000FF"/>
                </a:solidFill>
              </a:rPr>
              <a:t>e1</a:t>
            </a:r>
            <a:r>
              <a:rPr lang="en-US" smtClean="0"/>
              <a:t>.  If true, it returns true.  Otherwise, it returns the result of evaluating </a:t>
            </a:r>
            <a:r>
              <a:rPr lang="en-US" smtClean="0">
                <a:solidFill>
                  <a:srgbClr val="0000FF"/>
                </a:solidFill>
              </a:rPr>
              <a:t>e2</a:t>
            </a:r>
            <a:endParaRPr lang="en-US" smtClean="0"/>
          </a:p>
        </p:txBody>
      </p:sp>
      <p:sp>
        <p:nvSpPr>
          <p:cNvPr id="74757" name="Text Box 4"/>
          <p:cNvSpPr txBox="1">
            <a:spLocks noChangeArrowheads="1"/>
          </p:cNvSpPr>
          <p:nvPr/>
        </p:nvSpPr>
        <p:spPr bwMode="auto">
          <a:xfrm>
            <a:off x="1905000" y="2239963"/>
            <a:ext cx="5257800" cy="2031325"/>
          </a:xfrm>
          <a:prstGeom prst="rect">
            <a:avLst/>
          </a:prstGeom>
          <a:noFill/>
          <a:ln w="12700">
            <a:solidFill>
              <a:schemeClr val="tx1"/>
            </a:solidFill>
            <a:miter lim="800000"/>
            <a:headEnd/>
            <a:tailEnd/>
          </a:ln>
        </p:spPr>
        <p:txBody>
          <a:bodyPr wrap="square">
            <a:spAutoFit/>
          </a:bodyPr>
          <a:lstStyle/>
          <a:p>
            <a:pPr eaLnBrk="0" hangingPunct="0"/>
            <a:r>
              <a:rPr lang="en-US" sz="1800" b="1" dirty="0">
                <a:latin typeface="Courier New" pitchFamily="49" charset="0"/>
              </a:rPr>
              <a:t>let x = 0</a:t>
            </a:r>
          </a:p>
          <a:p>
            <a:pPr eaLnBrk="0" hangingPunct="0"/>
            <a:endParaRPr lang="en-US" sz="1800" b="1" dirty="0">
              <a:latin typeface="Courier New" pitchFamily="49" charset="0"/>
            </a:endParaRPr>
          </a:p>
          <a:p>
            <a:pPr eaLnBrk="0" hangingPunct="0"/>
            <a:r>
              <a:rPr lang="en-US" sz="1800" b="1" dirty="0">
                <a:latin typeface="Courier New" pitchFamily="49" charset="0"/>
              </a:rPr>
              <a:t>if x != 0 &amp;&amp; (y / x) &gt; 100 then</a:t>
            </a:r>
          </a:p>
          <a:p>
            <a:pPr eaLnBrk="0" hangingPunct="0"/>
            <a:r>
              <a:rPr lang="en-US" sz="1800" b="1" dirty="0">
                <a:latin typeface="Courier New" pitchFamily="49" charset="0"/>
              </a:rPr>
              <a:t>  </a:t>
            </a:r>
            <a:r>
              <a:rPr lang="en-US" sz="1800" b="1" dirty="0" err="1">
                <a:latin typeface="Courier New" pitchFamily="49" charset="0"/>
              </a:rPr>
              <a:t>print_string</a:t>
            </a:r>
            <a:r>
              <a:rPr lang="en-US" sz="1800" b="1" dirty="0">
                <a:latin typeface="Courier New" pitchFamily="49" charset="0"/>
              </a:rPr>
              <a:t> "</a:t>
            </a:r>
            <a:r>
              <a:rPr lang="en-US" sz="1800" b="1" dirty="0" err="1">
                <a:latin typeface="Courier New" pitchFamily="49" charset="0"/>
              </a:rPr>
              <a:t>OCaml</a:t>
            </a:r>
            <a:r>
              <a:rPr lang="en-US" sz="1800" b="1" dirty="0">
                <a:latin typeface="Courier New" pitchFamily="49" charset="0"/>
              </a:rPr>
              <a:t> sure is fun!"</a:t>
            </a:r>
          </a:p>
          <a:p>
            <a:pPr eaLnBrk="0" hangingPunct="0"/>
            <a:endParaRPr lang="en-US" sz="1800" b="1" dirty="0">
              <a:latin typeface="Courier New" pitchFamily="49" charset="0"/>
            </a:endParaRPr>
          </a:p>
          <a:p>
            <a:pPr eaLnBrk="0" hangingPunct="0"/>
            <a:r>
              <a:rPr lang="en-US" sz="1800" b="1" dirty="0">
                <a:latin typeface="Courier New" pitchFamily="49" charset="0"/>
              </a:rPr>
              <a:t>if x == 0 || (y / x) &gt; 100 then</a:t>
            </a:r>
          </a:p>
          <a:p>
            <a:pPr eaLnBrk="0" hangingPunct="0"/>
            <a:r>
              <a:rPr lang="en-US" sz="1800" b="1" dirty="0">
                <a:latin typeface="Courier New" pitchFamily="49" charset="0"/>
              </a:rPr>
              <a:t>  </a:t>
            </a:r>
            <a:r>
              <a:rPr lang="en-US" sz="1800" b="1" dirty="0" err="1">
                <a:latin typeface="Courier New" pitchFamily="49" charset="0"/>
              </a:rPr>
              <a:t>print_string</a:t>
            </a:r>
            <a:r>
              <a:rPr lang="en-US" sz="1800" b="1" dirty="0">
                <a:latin typeface="Courier New" pitchFamily="49" charset="0"/>
              </a:rPr>
              <a:t> </a:t>
            </a:r>
            <a:r>
              <a:rPr lang="en-US" sz="1800" b="1" dirty="0" smtClean="0">
                <a:latin typeface="Courier New" pitchFamily="49" charset="0"/>
              </a:rPr>
              <a:t>"Sure, </a:t>
            </a:r>
            <a:r>
              <a:rPr lang="en-US" sz="1800" b="1" dirty="0" err="1" smtClean="0">
                <a:latin typeface="Courier New" pitchFamily="49" charset="0"/>
              </a:rPr>
              <a:t>OCaml</a:t>
            </a:r>
            <a:r>
              <a:rPr lang="en-US" sz="1800" b="1" dirty="0" smtClean="0">
                <a:latin typeface="Courier New" pitchFamily="49" charset="0"/>
              </a:rPr>
              <a:t> </a:t>
            </a:r>
            <a:r>
              <a:rPr lang="en-US" sz="1800" b="1" dirty="0">
                <a:latin typeface="Courier New" pitchFamily="49" charset="0"/>
              </a:rPr>
              <a:t>is fun!"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899">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8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76802" name="Slide Number Placeholder 4"/>
          <p:cNvSpPr>
            <a:spLocks noGrp="1"/>
          </p:cNvSpPr>
          <p:nvPr>
            <p:ph type="sldNum" sz="quarter" idx="11"/>
          </p:nvPr>
        </p:nvSpPr>
        <p:spPr>
          <a:noFill/>
        </p:spPr>
        <p:txBody>
          <a:bodyPr/>
          <a:lstStyle/>
          <a:p>
            <a:fld id="{E2B7DF5A-40AA-4BFF-B010-034278A206B6}" type="slidenum">
              <a:rPr lang="en-US" smtClean="0">
                <a:ea typeface="ＭＳ Ｐゴシック"/>
                <a:cs typeface="ＭＳ Ｐゴシック"/>
              </a:rPr>
              <a:pPr/>
              <a:t>6</a:t>
            </a:fld>
            <a:endParaRPr lang="en-US" smtClean="0">
              <a:ea typeface="ＭＳ Ｐゴシック"/>
              <a:cs typeface="ＭＳ Ｐゴシック"/>
            </a:endParaRPr>
          </a:p>
        </p:txBody>
      </p:sp>
      <p:sp>
        <p:nvSpPr>
          <p:cNvPr id="76803" name="Rectangle 2"/>
          <p:cNvSpPr>
            <a:spLocks noGrp="1" noChangeArrowheads="1"/>
          </p:cNvSpPr>
          <p:nvPr>
            <p:ph type="title"/>
          </p:nvPr>
        </p:nvSpPr>
        <p:spPr/>
        <p:txBody>
          <a:bodyPr/>
          <a:lstStyle/>
          <a:p>
            <a:pPr eaLnBrk="1" hangingPunct="1"/>
            <a:r>
              <a:rPr lang="en-US" smtClean="0"/>
              <a:t>Order of Evaluation, con't.</a:t>
            </a:r>
          </a:p>
        </p:txBody>
      </p:sp>
      <p:sp>
        <p:nvSpPr>
          <p:cNvPr id="76804" name="Rectangle 3"/>
          <p:cNvSpPr>
            <a:spLocks noGrp="1" noChangeArrowheads="1"/>
          </p:cNvSpPr>
          <p:nvPr>
            <p:ph type="body" idx="1"/>
          </p:nvPr>
        </p:nvSpPr>
        <p:spPr/>
        <p:txBody>
          <a:bodyPr/>
          <a:lstStyle/>
          <a:p>
            <a:pPr eaLnBrk="1" hangingPunct="1"/>
            <a:r>
              <a:rPr lang="en-US" smtClean="0"/>
              <a:t>Java, C, and Ruby all short-circuit </a:t>
            </a:r>
            <a:r>
              <a:rPr lang="en-US" smtClean="0">
                <a:solidFill>
                  <a:srgbClr val="0000FF"/>
                </a:solidFill>
              </a:rPr>
              <a:t>&amp;&amp;</a:t>
            </a:r>
            <a:r>
              <a:rPr lang="en-US" smtClean="0"/>
              <a:t>, </a:t>
            </a:r>
            <a:r>
              <a:rPr lang="en-US" smtClean="0">
                <a:solidFill>
                  <a:srgbClr val="0000FF"/>
                </a:solidFill>
              </a:rPr>
              <a:t>||</a:t>
            </a:r>
            <a:endParaRPr lang="en-US" smtClean="0"/>
          </a:p>
          <a:p>
            <a:pPr eaLnBrk="1" hangingPunct="1"/>
            <a:r>
              <a:rPr lang="en-US" smtClean="0"/>
              <a:t>But some languages don’t, like Pascal:</a:t>
            </a:r>
          </a:p>
          <a:p>
            <a:pPr eaLnBrk="1" hangingPunct="1"/>
            <a:endParaRPr lang="en-US" smtClean="0"/>
          </a:p>
          <a:p>
            <a:pPr eaLnBrk="1" hangingPunct="1"/>
            <a:endParaRPr lang="en-US" smtClean="0"/>
          </a:p>
          <a:p>
            <a:pPr eaLnBrk="1" hangingPunct="1"/>
            <a:endParaRPr lang="en-US" smtClean="0"/>
          </a:p>
          <a:p>
            <a:pPr lvl="1" eaLnBrk="1" hangingPunct="1"/>
            <a:r>
              <a:rPr lang="en-US" smtClean="0"/>
              <a:t>So this would need to be written as</a:t>
            </a:r>
          </a:p>
          <a:p>
            <a:pPr eaLnBrk="1" hangingPunct="1"/>
            <a:endParaRPr lang="en-US" smtClean="0"/>
          </a:p>
        </p:txBody>
      </p:sp>
      <p:sp>
        <p:nvSpPr>
          <p:cNvPr id="76805" name="Text Box 4"/>
          <p:cNvSpPr txBox="1">
            <a:spLocks noChangeArrowheads="1"/>
          </p:cNvSpPr>
          <p:nvPr/>
        </p:nvSpPr>
        <p:spPr bwMode="auto">
          <a:xfrm>
            <a:off x="2286000" y="2667000"/>
            <a:ext cx="5029200" cy="120332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x := 0;</a:t>
            </a:r>
          </a:p>
          <a:p>
            <a:pPr eaLnBrk="0" hangingPunct="0"/>
            <a:r>
              <a:rPr lang="en-US" sz="1800" b="1">
                <a:latin typeface="Courier New" pitchFamily="49" charset="0"/>
              </a:rPr>
              <a:t>...</a:t>
            </a:r>
          </a:p>
          <a:p>
            <a:pPr eaLnBrk="0" hangingPunct="0"/>
            <a:r>
              <a:rPr lang="en-US" sz="1800" b="1">
                <a:latin typeface="Courier New" pitchFamily="49" charset="0"/>
              </a:rPr>
              <a:t>if (x &lt;&gt; 0) and (y / x &gt; 100) then</a:t>
            </a:r>
          </a:p>
          <a:p>
            <a:pPr eaLnBrk="0" hangingPunct="0"/>
            <a:r>
              <a:rPr lang="en-US" sz="1800" b="1">
                <a:latin typeface="Courier New" pitchFamily="49" charset="0"/>
              </a:rPr>
              <a:t>  writeln('Sure OCaml is fun');</a:t>
            </a:r>
          </a:p>
        </p:txBody>
      </p:sp>
      <p:sp>
        <p:nvSpPr>
          <p:cNvPr id="76806" name="Text Box 5"/>
          <p:cNvSpPr txBox="1">
            <a:spLocks noChangeArrowheads="1"/>
          </p:cNvSpPr>
          <p:nvPr/>
        </p:nvSpPr>
        <p:spPr bwMode="auto">
          <a:xfrm>
            <a:off x="2286000" y="4648200"/>
            <a:ext cx="50292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x := 0;</a:t>
            </a:r>
          </a:p>
          <a:p>
            <a:pPr eaLnBrk="0" hangingPunct="0"/>
            <a:r>
              <a:rPr lang="en-US" sz="1800" b="1">
                <a:latin typeface="Courier New" pitchFamily="49" charset="0"/>
              </a:rPr>
              <a:t>...</a:t>
            </a:r>
          </a:p>
          <a:p>
            <a:pPr eaLnBrk="0" hangingPunct="0"/>
            <a:r>
              <a:rPr lang="en-US" sz="1800" b="1">
                <a:latin typeface="Courier New" pitchFamily="49" charset="0"/>
              </a:rPr>
              <a:t>if x &lt;&gt; 0 then</a:t>
            </a:r>
          </a:p>
          <a:p>
            <a:pPr eaLnBrk="0" hangingPunct="0"/>
            <a:r>
              <a:rPr lang="en-US" sz="1800" b="1">
                <a:latin typeface="Courier New" pitchFamily="49" charset="0"/>
              </a:rPr>
              <a:t>  if y / x &gt; 100 then</a:t>
            </a:r>
          </a:p>
          <a:p>
            <a:pPr eaLnBrk="0" hangingPunct="0"/>
            <a:r>
              <a:rPr lang="en-US" sz="1800" b="1">
                <a:latin typeface="Courier New" pitchFamily="49" charset="0"/>
              </a:rPr>
              <a:t>    writeln('Sure OCaml is fun');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78850" name="Slide Number Placeholder 4"/>
          <p:cNvSpPr>
            <a:spLocks noGrp="1"/>
          </p:cNvSpPr>
          <p:nvPr>
            <p:ph type="sldNum" sz="quarter" idx="11"/>
          </p:nvPr>
        </p:nvSpPr>
        <p:spPr>
          <a:noFill/>
        </p:spPr>
        <p:txBody>
          <a:bodyPr/>
          <a:lstStyle/>
          <a:p>
            <a:fld id="{36BE003D-ECA9-41D1-A70F-1C5E1D0B2552}" type="slidenum">
              <a:rPr lang="en-US" smtClean="0">
                <a:ea typeface="ＭＳ Ｐゴシック"/>
                <a:cs typeface="ＭＳ Ｐゴシック"/>
              </a:rPr>
              <a:pPr/>
              <a:t>7</a:t>
            </a:fld>
            <a:endParaRPr lang="en-US" smtClean="0">
              <a:ea typeface="ＭＳ Ｐゴシック"/>
              <a:cs typeface="ＭＳ Ｐゴシック"/>
            </a:endParaRPr>
          </a:p>
        </p:txBody>
      </p:sp>
      <p:sp>
        <p:nvSpPr>
          <p:cNvPr id="78851" name="Rectangle 2"/>
          <p:cNvSpPr>
            <a:spLocks noGrp="1" noChangeArrowheads="1"/>
          </p:cNvSpPr>
          <p:nvPr>
            <p:ph type="title"/>
          </p:nvPr>
        </p:nvSpPr>
        <p:spPr/>
        <p:txBody>
          <a:bodyPr/>
          <a:lstStyle/>
          <a:p>
            <a:pPr eaLnBrk="1" hangingPunct="1"/>
            <a:r>
              <a:rPr lang="en-US" smtClean="0"/>
              <a:t>Call-by-Value in Imperative Languages</a:t>
            </a:r>
          </a:p>
        </p:txBody>
      </p:sp>
      <p:sp>
        <p:nvSpPr>
          <p:cNvPr id="212995" name="Rectangle 3"/>
          <p:cNvSpPr>
            <a:spLocks noGrp="1" noChangeArrowheads="1"/>
          </p:cNvSpPr>
          <p:nvPr>
            <p:ph type="body" idx="1"/>
          </p:nvPr>
        </p:nvSpPr>
        <p:spPr/>
        <p:txBody>
          <a:bodyPr/>
          <a:lstStyle/>
          <a:p>
            <a:pPr eaLnBrk="1" hangingPunct="1"/>
            <a:r>
              <a:rPr lang="en-US" smtClean="0"/>
              <a:t>In Java and C, call-by-value has another feature</a:t>
            </a:r>
          </a:p>
          <a:p>
            <a:pPr lvl="1" eaLnBrk="1" hangingPunct="1"/>
            <a:r>
              <a:rPr lang="en-US" smtClean="0"/>
              <a:t>What does this program print?</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mtClean="0"/>
              <a:t>Prints </a:t>
            </a:r>
            <a:r>
              <a:rPr lang="en-US" smtClean="0">
                <a:solidFill>
                  <a:srgbClr val="0000FF"/>
                </a:solidFill>
              </a:rPr>
              <a:t>0</a:t>
            </a:r>
            <a:endParaRPr lang="en-US" smtClean="0"/>
          </a:p>
        </p:txBody>
      </p:sp>
      <p:sp>
        <p:nvSpPr>
          <p:cNvPr id="78853" name="Text Box 4"/>
          <p:cNvSpPr txBox="1">
            <a:spLocks noChangeArrowheads="1"/>
          </p:cNvSpPr>
          <p:nvPr/>
        </p:nvSpPr>
        <p:spPr bwMode="auto">
          <a:xfrm>
            <a:off x="1447800" y="2605088"/>
            <a:ext cx="6477000" cy="2576512"/>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void f(int x) {</a:t>
            </a:r>
          </a:p>
          <a:p>
            <a:pPr eaLnBrk="0" hangingPunct="0"/>
            <a:r>
              <a:rPr lang="en-US" sz="1800" b="1">
                <a:latin typeface="Courier New" pitchFamily="49" charset="0"/>
              </a:rPr>
              <a:t>  x = 3;</a:t>
            </a:r>
          </a:p>
          <a:p>
            <a:pPr eaLnBrk="0" hangingPunct="0"/>
            <a:r>
              <a:rPr lang="en-US" sz="1800" b="1">
                <a:latin typeface="Courier New" pitchFamily="49" charset="0"/>
              </a:rPr>
              <a:t>}</a:t>
            </a:r>
          </a:p>
          <a:p>
            <a:pPr eaLnBrk="0" hangingPunct="0"/>
            <a:endParaRPr lang="en-US" sz="1800" b="1">
              <a:latin typeface="Courier New" pitchFamily="49" charset="0"/>
            </a:endParaRPr>
          </a:p>
          <a:p>
            <a:pPr eaLnBrk="0" hangingPunct="0"/>
            <a:r>
              <a:rPr lang="en-US" sz="1800" b="1">
                <a:latin typeface="Courier New" pitchFamily="49" charset="0"/>
              </a:rPr>
              <a:t>int main() {</a:t>
            </a:r>
          </a:p>
          <a:p>
            <a:pPr eaLnBrk="0" hangingPunct="0"/>
            <a:r>
              <a:rPr lang="en-US" sz="1800" b="1">
                <a:latin typeface="Courier New" pitchFamily="49" charset="0"/>
              </a:rPr>
              <a:t>  int x = 0;</a:t>
            </a:r>
          </a:p>
          <a:p>
            <a:pPr eaLnBrk="0" hangingPunct="0"/>
            <a:r>
              <a:rPr lang="en-US" sz="1800" b="1">
                <a:latin typeface="Courier New" pitchFamily="49" charset="0"/>
              </a:rPr>
              <a:t>  f(x);</a:t>
            </a:r>
          </a:p>
          <a:p>
            <a:pPr eaLnBrk="0" hangingPunct="0"/>
            <a:r>
              <a:rPr lang="en-US" sz="1800" b="1">
                <a:latin typeface="Courier New" pitchFamily="49" charset="0"/>
              </a:rPr>
              <a:t>  printf("%d\n", x);</a:t>
            </a:r>
          </a:p>
          <a:p>
            <a:pPr eaLnBrk="0" hangingPunct="0"/>
            <a:r>
              <a:rPr lang="en-US" sz="1800" b="1">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80898" name="Slide Number Placeholder 4"/>
          <p:cNvSpPr>
            <a:spLocks noGrp="1"/>
          </p:cNvSpPr>
          <p:nvPr>
            <p:ph type="sldNum" sz="quarter" idx="11"/>
          </p:nvPr>
        </p:nvSpPr>
        <p:spPr>
          <a:noFill/>
        </p:spPr>
        <p:txBody>
          <a:bodyPr/>
          <a:lstStyle/>
          <a:p>
            <a:fld id="{D6AAEB12-AD1D-4BF1-8ACC-EF6A06B8B060}" type="slidenum">
              <a:rPr lang="en-US" smtClean="0">
                <a:ea typeface="ＭＳ Ｐゴシック"/>
                <a:cs typeface="ＭＳ Ｐゴシック"/>
              </a:rPr>
              <a:pPr/>
              <a:t>8</a:t>
            </a:fld>
            <a:endParaRPr lang="en-US" smtClean="0">
              <a:ea typeface="ＭＳ Ｐゴシック"/>
              <a:cs typeface="ＭＳ Ｐゴシック"/>
            </a:endParaRPr>
          </a:p>
        </p:txBody>
      </p:sp>
      <p:sp>
        <p:nvSpPr>
          <p:cNvPr id="80899" name="Rectangle 2"/>
          <p:cNvSpPr>
            <a:spLocks noGrp="1" noChangeArrowheads="1"/>
          </p:cNvSpPr>
          <p:nvPr>
            <p:ph type="title"/>
          </p:nvPr>
        </p:nvSpPr>
        <p:spPr>
          <a:xfrm>
            <a:off x="457200" y="609600"/>
            <a:ext cx="8382000" cy="685800"/>
          </a:xfrm>
        </p:spPr>
        <p:txBody>
          <a:bodyPr/>
          <a:lstStyle/>
          <a:p>
            <a:pPr eaLnBrk="1" hangingPunct="1"/>
            <a:r>
              <a:rPr lang="en-US" sz="3200" smtClean="0"/>
              <a:t>Call-by-Value in Imperative Languages, con't.</a:t>
            </a:r>
          </a:p>
        </p:txBody>
      </p:sp>
      <p:sp>
        <p:nvSpPr>
          <p:cNvPr id="80900" name="Rectangle 3"/>
          <p:cNvSpPr>
            <a:spLocks noGrp="1" noChangeArrowheads="1"/>
          </p:cNvSpPr>
          <p:nvPr>
            <p:ph type="body" idx="1"/>
          </p:nvPr>
        </p:nvSpPr>
        <p:spPr/>
        <p:txBody>
          <a:bodyPr/>
          <a:lstStyle/>
          <a:p>
            <a:pPr eaLnBrk="1" hangingPunct="1"/>
            <a:r>
              <a:rPr lang="en-US" smtClean="0"/>
              <a:t>The value of the actual parameter is copied to the stack location of the formal parameter</a:t>
            </a:r>
          </a:p>
        </p:txBody>
      </p:sp>
      <p:sp>
        <p:nvSpPr>
          <p:cNvPr id="80901" name="Text Box 4"/>
          <p:cNvSpPr txBox="1">
            <a:spLocks noChangeArrowheads="1"/>
          </p:cNvSpPr>
          <p:nvPr/>
        </p:nvSpPr>
        <p:spPr bwMode="auto">
          <a:xfrm>
            <a:off x="838200" y="3640138"/>
            <a:ext cx="3048000" cy="1465262"/>
          </a:xfrm>
          <a:prstGeom prst="rect">
            <a:avLst/>
          </a:prstGeom>
          <a:solidFill>
            <a:srgbClr val="FF6600"/>
          </a:solidFill>
          <a:ln w="12700">
            <a:noFill/>
            <a:miter lim="800000"/>
            <a:headEnd/>
            <a:tailEnd/>
          </a:ln>
        </p:spPr>
        <p:txBody>
          <a:bodyPr>
            <a:spAutoFit/>
          </a:bodyPr>
          <a:lstStyle/>
          <a:p>
            <a:pPr eaLnBrk="0" hangingPunct="0"/>
            <a:r>
              <a:rPr lang="en-US" sz="1800" b="1">
                <a:latin typeface="Courier New" pitchFamily="49" charset="0"/>
              </a:rPr>
              <a:t>int main() {</a:t>
            </a:r>
          </a:p>
          <a:p>
            <a:pPr eaLnBrk="0" hangingPunct="0"/>
            <a:r>
              <a:rPr lang="en-US" sz="1800" b="1">
                <a:latin typeface="Courier New" pitchFamily="49" charset="0"/>
              </a:rPr>
              <a:t>  int x = 0;</a:t>
            </a:r>
          </a:p>
          <a:p>
            <a:pPr eaLnBrk="0" hangingPunct="0"/>
            <a:r>
              <a:rPr lang="en-US" sz="1800" b="1">
                <a:latin typeface="Courier New" pitchFamily="49" charset="0"/>
              </a:rPr>
              <a:t>  f(x);</a:t>
            </a:r>
          </a:p>
          <a:p>
            <a:pPr eaLnBrk="0" hangingPunct="0"/>
            <a:r>
              <a:rPr lang="en-US" sz="1800" b="1">
                <a:latin typeface="Courier New" pitchFamily="49" charset="0"/>
              </a:rPr>
              <a:t>  printf("%d\n", x);</a:t>
            </a:r>
          </a:p>
          <a:p>
            <a:pPr eaLnBrk="0" hangingPunct="0"/>
            <a:r>
              <a:rPr lang="en-US" sz="1800" b="1">
                <a:latin typeface="Courier New" pitchFamily="49" charset="0"/>
              </a:rPr>
              <a:t>}</a:t>
            </a:r>
          </a:p>
        </p:txBody>
      </p:sp>
      <p:sp>
        <p:nvSpPr>
          <p:cNvPr id="215045" name="Text Box 5"/>
          <p:cNvSpPr txBox="1">
            <a:spLocks noChangeArrowheads="1"/>
          </p:cNvSpPr>
          <p:nvPr/>
        </p:nvSpPr>
        <p:spPr bwMode="auto">
          <a:xfrm>
            <a:off x="5410200" y="2590800"/>
            <a:ext cx="336550" cy="457200"/>
          </a:xfrm>
          <a:prstGeom prst="rect">
            <a:avLst/>
          </a:prstGeom>
          <a:noFill/>
          <a:ln w="9525">
            <a:noFill/>
            <a:miter lim="800000"/>
            <a:headEnd/>
            <a:tailEnd/>
          </a:ln>
        </p:spPr>
        <p:txBody>
          <a:bodyPr wrap="none">
            <a:spAutoFit/>
          </a:bodyPr>
          <a:lstStyle/>
          <a:p>
            <a:pPr eaLnBrk="0" hangingPunct="0"/>
            <a:r>
              <a:rPr lang="en-US"/>
              <a:t>x</a:t>
            </a:r>
          </a:p>
        </p:txBody>
      </p:sp>
      <p:sp>
        <p:nvSpPr>
          <p:cNvPr id="215046" name="Text Box 6"/>
          <p:cNvSpPr txBox="1">
            <a:spLocks noChangeArrowheads="1"/>
          </p:cNvSpPr>
          <p:nvPr/>
        </p:nvSpPr>
        <p:spPr bwMode="auto">
          <a:xfrm>
            <a:off x="5867400" y="2590800"/>
            <a:ext cx="1371600" cy="466725"/>
          </a:xfrm>
          <a:prstGeom prst="rect">
            <a:avLst/>
          </a:prstGeom>
          <a:solidFill>
            <a:srgbClr val="FF6600"/>
          </a:solidFill>
          <a:ln w="9525">
            <a:solidFill>
              <a:schemeClr val="tx1"/>
            </a:solidFill>
            <a:miter lim="800000"/>
            <a:headEnd/>
            <a:tailEnd/>
          </a:ln>
        </p:spPr>
        <p:txBody>
          <a:bodyPr>
            <a:spAutoFit/>
          </a:bodyPr>
          <a:lstStyle/>
          <a:p>
            <a:pPr algn="ctr" eaLnBrk="0" hangingPunct="0"/>
            <a:r>
              <a:rPr lang="en-US"/>
              <a:t>0</a:t>
            </a:r>
          </a:p>
        </p:txBody>
      </p:sp>
      <p:sp>
        <p:nvSpPr>
          <p:cNvPr id="80904" name="Rectangle 7"/>
          <p:cNvSpPr>
            <a:spLocks noChangeArrowheads="1"/>
          </p:cNvSpPr>
          <p:nvPr/>
        </p:nvSpPr>
        <p:spPr bwMode="auto">
          <a:xfrm>
            <a:off x="838200" y="2741613"/>
            <a:ext cx="3048000" cy="915987"/>
          </a:xfrm>
          <a:prstGeom prst="rect">
            <a:avLst/>
          </a:prstGeom>
          <a:solidFill>
            <a:srgbClr val="FFFF00"/>
          </a:solidFill>
          <a:ln w="9525">
            <a:noFill/>
            <a:miter lim="800000"/>
            <a:headEnd/>
            <a:tailEnd/>
          </a:ln>
        </p:spPr>
        <p:txBody>
          <a:bodyPr>
            <a:spAutoFit/>
          </a:bodyPr>
          <a:lstStyle/>
          <a:p>
            <a:pPr eaLnBrk="0" hangingPunct="0"/>
            <a:r>
              <a:rPr lang="en-US" sz="1800" b="1">
                <a:latin typeface="Courier New" pitchFamily="49" charset="0"/>
              </a:rPr>
              <a:t>void f(int x) {</a:t>
            </a:r>
          </a:p>
          <a:p>
            <a:pPr eaLnBrk="0" hangingPunct="0"/>
            <a:r>
              <a:rPr lang="en-US" sz="1800" b="1">
                <a:latin typeface="Courier New" pitchFamily="49" charset="0"/>
              </a:rPr>
              <a:t>  x = 3;</a:t>
            </a:r>
          </a:p>
          <a:p>
            <a:pPr eaLnBrk="0" hangingPunct="0"/>
            <a:r>
              <a:rPr lang="en-US" sz="1800" b="1">
                <a:latin typeface="Courier New" pitchFamily="49" charset="0"/>
              </a:rPr>
              <a:t>}</a:t>
            </a:r>
          </a:p>
        </p:txBody>
      </p:sp>
      <p:sp>
        <p:nvSpPr>
          <p:cNvPr id="215048" name="Text Box 8"/>
          <p:cNvSpPr txBox="1">
            <a:spLocks noChangeArrowheads="1"/>
          </p:cNvSpPr>
          <p:nvPr/>
        </p:nvSpPr>
        <p:spPr bwMode="auto">
          <a:xfrm>
            <a:off x="5410200" y="3048000"/>
            <a:ext cx="336550" cy="457200"/>
          </a:xfrm>
          <a:prstGeom prst="rect">
            <a:avLst/>
          </a:prstGeom>
          <a:noFill/>
          <a:ln w="9525">
            <a:noFill/>
            <a:miter lim="800000"/>
            <a:headEnd/>
            <a:tailEnd/>
          </a:ln>
        </p:spPr>
        <p:txBody>
          <a:bodyPr wrap="none">
            <a:spAutoFit/>
          </a:bodyPr>
          <a:lstStyle/>
          <a:p>
            <a:pPr eaLnBrk="0" hangingPunct="0"/>
            <a:r>
              <a:rPr lang="en-US"/>
              <a:t>x</a:t>
            </a:r>
          </a:p>
        </p:txBody>
      </p:sp>
      <p:sp>
        <p:nvSpPr>
          <p:cNvPr id="215049" name="Text Box 9"/>
          <p:cNvSpPr txBox="1">
            <a:spLocks noChangeArrowheads="1"/>
          </p:cNvSpPr>
          <p:nvPr/>
        </p:nvSpPr>
        <p:spPr bwMode="auto">
          <a:xfrm>
            <a:off x="5867400" y="3038475"/>
            <a:ext cx="1371600" cy="466725"/>
          </a:xfrm>
          <a:prstGeom prst="rect">
            <a:avLst/>
          </a:prstGeom>
          <a:solidFill>
            <a:srgbClr val="FFFF00"/>
          </a:solidFill>
          <a:ln w="9525">
            <a:solidFill>
              <a:schemeClr val="tx1"/>
            </a:solidFill>
            <a:miter lim="800000"/>
            <a:headEnd/>
            <a:tailEnd/>
          </a:ln>
        </p:spPr>
        <p:txBody>
          <a:bodyPr>
            <a:spAutoFit/>
          </a:bodyPr>
          <a:lstStyle/>
          <a:p>
            <a:pPr algn="ctr" eaLnBrk="0" hangingPunct="0"/>
            <a:r>
              <a:rPr lang="en-US"/>
              <a:t>0</a:t>
            </a:r>
          </a:p>
        </p:txBody>
      </p:sp>
      <p:sp>
        <p:nvSpPr>
          <p:cNvPr id="215050" name="Text Box 10"/>
          <p:cNvSpPr txBox="1">
            <a:spLocks noChangeArrowheads="1"/>
          </p:cNvSpPr>
          <p:nvPr/>
        </p:nvSpPr>
        <p:spPr bwMode="auto">
          <a:xfrm>
            <a:off x="5867400" y="3038475"/>
            <a:ext cx="1371600" cy="466725"/>
          </a:xfrm>
          <a:prstGeom prst="rect">
            <a:avLst/>
          </a:prstGeom>
          <a:solidFill>
            <a:srgbClr val="FFFF00"/>
          </a:solidFill>
          <a:ln w="9525">
            <a:solidFill>
              <a:schemeClr val="tx1"/>
            </a:solidFill>
            <a:miter lim="800000"/>
            <a:headEnd/>
            <a:tailEnd/>
          </a:ln>
        </p:spPr>
        <p:txBody>
          <a:bodyPr>
            <a:spAutoFit/>
          </a:bodyPr>
          <a:lstStyle/>
          <a:p>
            <a:pPr algn="ctr" eaLnBrk="0" hangingPunct="0"/>
            <a:r>
              <a:rPr lang="en-US"/>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50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150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50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1504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1505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50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autoUpdateAnimBg="0"/>
      <p:bldP spid="215046" grpId="0" animBg="1" autoUpdateAnimBg="0"/>
      <p:bldP spid="215048" grpId="0" autoUpdateAnimBg="0"/>
      <p:bldP spid="215048" grpId="1"/>
      <p:bldP spid="215049" grpId="0" animBg="1" autoUpdateAnimBg="0"/>
      <p:bldP spid="215049" grpId="1" animBg="1"/>
      <p:bldP spid="215050" grpId="0" animBg="1" autoUpdateAnimBg="0"/>
      <p:bldP spid="21505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82946" name="Slide Number Placeholder 4"/>
          <p:cNvSpPr>
            <a:spLocks noGrp="1"/>
          </p:cNvSpPr>
          <p:nvPr>
            <p:ph type="sldNum" sz="quarter" idx="11"/>
          </p:nvPr>
        </p:nvSpPr>
        <p:spPr>
          <a:noFill/>
        </p:spPr>
        <p:txBody>
          <a:bodyPr/>
          <a:lstStyle/>
          <a:p>
            <a:fld id="{2DE48A3B-6710-440D-9DCE-4B39BF4D287F}" type="slidenum">
              <a:rPr lang="en-US" smtClean="0">
                <a:ea typeface="ＭＳ Ｐゴシック"/>
                <a:cs typeface="ＭＳ Ｐゴシック"/>
              </a:rPr>
              <a:pPr/>
              <a:t>9</a:t>
            </a:fld>
            <a:endParaRPr lang="en-US" smtClean="0">
              <a:ea typeface="ＭＳ Ｐゴシック"/>
              <a:cs typeface="ＭＳ Ｐゴシック"/>
            </a:endParaRPr>
          </a:p>
        </p:txBody>
      </p:sp>
      <p:sp>
        <p:nvSpPr>
          <p:cNvPr id="82947" name="Rectangle 2"/>
          <p:cNvSpPr>
            <a:spLocks noGrp="1" noChangeArrowheads="1"/>
          </p:cNvSpPr>
          <p:nvPr>
            <p:ph type="title"/>
          </p:nvPr>
        </p:nvSpPr>
        <p:spPr/>
        <p:txBody>
          <a:bodyPr/>
          <a:lstStyle/>
          <a:p>
            <a:pPr eaLnBrk="1" hangingPunct="1"/>
            <a:r>
              <a:rPr lang="en-US" smtClean="0"/>
              <a:t>Call-by-Reference</a:t>
            </a:r>
          </a:p>
        </p:txBody>
      </p:sp>
      <p:sp>
        <p:nvSpPr>
          <p:cNvPr id="82948" name="Rectangle 3"/>
          <p:cNvSpPr>
            <a:spLocks noGrp="1" noChangeArrowheads="1"/>
          </p:cNvSpPr>
          <p:nvPr>
            <p:ph type="body" idx="1"/>
          </p:nvPr>
        </p:nvSpPr>
        <p:spPr>
          <a:xfrm>
            <a:off x="304800" y="1524000"/>
            <a:ext cx="8686800" cy="4876800"/>
          </a:xfrm>
        </p:spPr>
        <p:txBody>
          <a:bodyPr/>
          <a:lstStyle/>
          <a:p>
            <a:pPr eaLnBrk="1" hangingPunct="1"/>
            <a:r>
              <a:rPr lang="en-US" smtClean="0"/>
              <a:t>Alternative idea:  Implicitly pass a </a:t>
            </a:r>
            <a:r>
              <a:rPr lang="en-US" i="1" smtClean="0"/>
              <a:t>pointer </a:t>
            </a:r>
            <a:r>
              <a:rPr lang="en-US" smtClean="0"/>
              <a:t>or </a:t>
            </a:r>
            <a:r>
              <a:rPr lang="en-US" i="1" smtClean="0"/>
              <a:t>reference </a:t>
            </a:r>
            <a:r>
              <a:rPr lang="en-US" smtClean="0"/>
              <a:t>to the actual parameter</a:t>
            </a:r>
          </a:p>
          <a:p>
            <a:pPr lvl="1" eaLnBrk="1" hangingPunct="1"/>
            <a:r>
              <a:rPr lang="en-US" smtClean="0"/>
              <a:t>If the function writes to it the actual parameter is modified</a:t>
            </a:r>
          </a:p>
        </p:txBody>
      </p:sp>
      <p:sp>
        <p:nvSpPr>
          <p:cNvPr id="82949" name="Text Box 4"/>
          <p:cNvSpPr txBox="1">
            <a:spLocks noChangeArrowheads="1"/>
          </p:cNvSpPr>
          <p:nvPr/>
        </p:nvSpPr>
        <p:spPr bwMode="auto">
          <a:xfrm>
            <a:off x="762000" y="4038600"/>
            <a:ext cx="3048000" cy="1465263"/>
          </a:xfrm>
          <a:prstGeom prst="rect">
            <a:avLst/>
          </a:prstGeom>
          <a:solidFill>
            <a:srgbClr val="FF6600"/>
          </a:solidFill>
          <a:ln w="12700">
            <a:noFill/>
            <a:miter lim="800000"/>
            <a:headEnd/>
            <a:tailEnd/>
          </a:ln>
        </p:spPr>
        <p:txBody>
          <a:bodyPr>
            <a:spAutoFit/>
          </a:bodyPr>
          <a:lstStyle/>
          <a:p>
            <a:pPr eaLnBrk="0" hangingPunct="0"/>
            <a:r>
              <a:rPr lang="en-US" sz="1800" b="1">
                <a:latin typeface="Courier New" pitchFamily="49" charset="0"/>
              </a:rPr>
              <a:t>int main() {</a:t>
            </a:r>
          </a:p>
          <a:p>
            <a:pPr eaLnBrk="0" hangingPunct="0"/>
            <a:r>
              <a:rPr lang="en-US" sz="1800" b="1">
                <a:latin typeface="Courier New" pitchFamily="49" charset="0"/>
              </a:rPr>
              <a:t>  int x = 0;</a:t>
            </a:r>
          </a:p>
          <a:p>
            <a:pPr eaLnBrk="0" hangingPunct="0"/>
            <a:r>
              <a:rPr lang="en-US" sz="1800" b="1">
                <a:latin typeface="Courier New" pitchFamily="49" charset="0"/>
              </a:rPr>
              <a:t>  f(x);</a:t>
            </a:r>
          </a:p>
          <a:p>
            <a:pPr eaLnBrk="0" hangingPunct="0"/>
            <a:r>
              <a:rPr lang="en-US" sz="1800" b="1">
                <a:latin typeface="Courier New" pitchFamily="49" charset="0"/>
              </a:rPr>
              <a:t>  printf("%d\n", x);</a:t>
            </a:r>
          </a:p>
          <a:p>
            <a:pPr eaLnBrk="0" hangingPunct="0"/>
            <a:r>
              <a:rPr lang="en-US" sz="1800" b="1">
                <a:latin typeface="Courier New" pitchFamily="49" charset="0"/>
              </a:rPr>
              <a:t>}</a:t>
            </a:r>
          </a:p>
        </p:txBody>
      </p:sp>
      <p:sp>
        <p:nvSpPr>
          <p:cNvPr id="82950" name="Rectangle 5"/>
          <p:cNvSpPr>
            <a:spLocks noChangeArrowheads="1"/>
          </p:cNvSpPr>
          <p:nvPr/>
        </p:nvSpPr>
        <p:spPr bwMode="auto">
          <a:xfrm>
            <a:off x="762000" y="3124200"/>
            <a:ext cx="3048000" cy="915988"/>
          </a:xfrm>
          <a:prstGeom prst="rect">
            <a:avLst/>
          </a:prstGeom>
          <a:solidFill>
            <a:srgbClr val="FFFF00"/>
          </a:solidFill>
          <a:ln w="9525">
            <a:noFill/>
            <a:miter lim="800000"/>
            <a:headEnd/>
            <a:tailEnd/>
          </a:ln>
        </p:spPr>
        <p:txBody>
          <a:bodyPr>
            <a:spAutoFit/>
          </a:bodyPr>
          <a:lstStyle/>
          <a:p>
            <a:pPr eaLnBrk="0" hangingPunct="0"/>
            <a:r>
              <a:rPr lang="en-US" sz="1800" b="1">
                <a:latin typeface="Courier New" pitchFamily="49" charset="0"/>
              </a:rPr>
              <a:t>void f(int x) {</a:t>
            </a:r>
          </a:p>
          <a:p>
            <a:pPr eaLnBrk="0" hangingPunct="0"/>
            <a:r>
              <a:rPr lang="en-US" sz="1800" b="1">
                <a:latin typeface="Courier New" pitchFamily="49" charset="0"/>
              </a:rPr>
              <a:t>  x = 3;</a:t>
            </a:r>
          </a:p>
          <a:p>
            <a:pPr eaLnBrk="0" hangingPunct="0"/>
            <a:r>
              <a:rPr lang="en-US" sz="1800" b="1">
                <a:latin typeface="Courier New" pitchFamily="49" charset="0"/>
              </a:rPr>
              <a:t>}</a:t>
            </a:r>
          </a:p>
        </p:txBody>
      </p:sp>
      <p:sp>
        <p:nvSpPr>
          <p:cNvPr id="217094" name="Text Box 6"/>
          <p:cNvSpPr txBox="1">
            <a:spLocks noChangeArrowheads="1"/>
          </p:cNvSpPr>
          <p:nvPr/>
        </p:nvSpPr>
        <p:spPr bwMode="auto">
          <a:xfrm>
            <a:off x="5410200" y="3267075"/>
            <a:ext cx="336550" cy="457200"/>
          </a:xfrm>
          <a:prstGeom prst="rect">
            <a:avLst/>
          </a:prstGeom>
          <a:noFill/>
          <a:ln w="9525">
            <a:noFill/>
            <a:miter lim="800000"/>
            <a:headEnd/>
            <a:tailEnd/>
          </a:ln>
        </p:spPr>
        <p:txBody>
          <a:bodyPr wrap="none">
            <a:spAutoFit/>
          </a:bodyPr>
          <a:lstStyle/>
          <a:p>
            <a:pPr eaLnBrk="0" hangingPunct="0"/>
            <a:r>
              <a:rPr lang="en-US"/>
              <a:t>x</a:t>
            </a:r>
          </a:p>
        </p:txBody>
      </p:sp>
      <p:sp>
        <p:nvSpPr>
          <p:cNvPr id="217095" name="Text Box 7"/>
          <p:cNvSpPr txBox="1">
            <a:spLocks noChangeArrowheads="1"/>
          </p:cNvSpPr>
          <p:nvPr/>
        </p:nvSpPr>
        <p:spPr bwMode="auto">
          <a:xfrm>
            <a:off x="5867400" y="3276600"/>
            <a:ext cx="1371600" cy="466725"/>
          </a:xfrm>
          <a:prstGeom prst="rect">
            <a:avLst/>
          </a:prstGeom>
          <a:solidFill>
            <a:srgbClr val="FF6600"/>
          </a:solidFill>
          <a:ln w="9525">
            <a:solidFill>
              <a:schemeClr val="tx1"/>
            </a:solidFill>
            <a:miter lim="800000"/>
            <a:headEnd/>
            <a:tailEnd/>
          </a:ln>
        </p:spPr>
        <p:txBody>
          <a:bodyPr>
            <a:spAutoFit/>
          </a:bodyPr>
          <a:lstStyle/>
          <a:p>
            <a:pPr algn="ctr" eaLnBrk="0" hangingPunct="0"/>
            <a:r>
              <a:rPr lang="en-US"/>
              <a:t>0</a:t>
            </a:r>
          </a:p>
        </p:txBody>
      </p:sp>
      <p:sp>
        <p:nvSpPr>
          <p:cNvPr id="217096" name="Text Box 8"/>
          <p:cNvSpPr txBox="1">
            <a:spLocks noChangeArrowheads="1"/>
          </p:cNvSpPr>
          <p:nvPr/>
        </p:nvSpPr>
        <p:spPr bwMode="auto">
          <a:xfrm>
            <a:off x="5410200" y="3724275"/>
            <a:ext cx="336550" cy="457200"/>
          </a:xfrm>
          <a:prstGeom prst="rect">
            <a:avLst/>
          </a:prstGeom>
          <a:noFill/>
          <a:ln w="9525">
            <a:noFill/>
            <a:miter lim="800000"/>
            <a:headEnd/>
            <a:tailEnd/>
          </a:ln>
        </p:spPr>
        <p:txBody>
          <a:bodyPr wrap="none">
            <a:spAutoFit/>
          </a:bodyPr>
          <a:lstStyle/>
          <a:p>
            <a:pPr eaLnBrk="0" hangingPunct="0"/>
            <a:r>
              <a:rPr lang="en-US"/>
              <a:t>x</a:t>
            </a:r>
          </a:p>
        </p:txBody>
      </p:sp>
      <p:sp>
        <p:nvSpPr>
          <p:cNvPr id="217097" name="Text Box 9"/>
          <p:cNvSpPr txBox="1">
            <a:spLocks noChangeArrowheads="1"/>
          </p:cNvSpPr>
          <p:nvPr/>
        </p:nvSpPr>
        <p:spPr bwMode="auto">
          <a:xfrm>
            <a:off x="5867400" y="3733800"/>
            <a:ext cx="1371600" cy="466725"/>
          </a:xfrm>
          <a:prstGeom prst="rect">
            <a:avLst/>
          </a:prstGeom>
          <a:solidFill>
            <a:srgbClr val="FFFF00"/>
          </a:solidFill>
          <a:ln w="9525">
            <a:solidFill>
              <a:schemeClr val="tx1"/>
            </a:solidFill>
            <a:miter lim="800000"/>
            <a:headEnd/>
            <a:tailEnd/>
          </a:ln>
        </p:spPr>
        <p:txBody>
          <a:bodyPr>
            <a:spAutoFit/>
          </a:bodyPr>
          <a:lstStyle/>
          <a:p>
            <a:pPr algn="ctr" eaLnBrk="0" hangingPunct="0"/>
            <a:endParaRPr lang="en-US"/>
          </a:p>
        </p:txBody>
      </p:sp>
      <p:sp>
        <p:nvSpPr>
          <p:cNvPr id="217098" name="Text Box 10"/>
          <p:cNvSpPr txBox="1">
            <a:spLocks noChangeArrowheads="1"/>
          </p:cNvSpPr>
          <p:nvPr/>
        </p:nvSpPr>
        <p:spPr bwMode="auto">
          <a:xfrm>
            <a:off x="5867400" y="3276600"/>
            <a:ext cx="1371600" cy="466725"/>
          </a:xfrm>
          <a:prstGeom prst="rect">
            <a:avLst/>
          </a:prstGeom>
          <a:solidFill>
            <a:srgbClr val="FF6600"/>
          </a:solidFill>
          <a:ln w="9525">
            <a:solidFill>
              <a:schemeClr val="tx1"/>
            </a:solidFill>
            <a:miter lim="800000"/>
            <a:headEnd/>
            <a:tailEnd/>
          </a:ln>
        </p:spPr>
        <p:txBody>
          <a:bodyPr>
            <a:spAutoFit/>
          </a:bodyPr>
          <a:lstStyle/>
          <a:p>
            <a:pPr algn="ctr" eaLnBrk="0" hangingPunct="0"/>
            <a:r>
              <a:rPr lang="en-US"/>
              <a:t>3</a:t>
            </a:r>
          </a:p>
        </p:txBody>
      </p:sp>
      <p:sp>
        <p:nvSpPr>
          <p:cNvPr id="217099" name="Freeform 11"/>
          <p:cNvSpPr>
            <a:spLocks/>
          </p:cNvSpPr>
          <p:nvPr/>
        </p:nvSpPr>
        <p:spPr bwMode="auto">
          <a:xfrm>
            <a:off x="6477000" y="3424238"/>
            <a:ext cx="1155700" cy="614362"/>
          </a:xfrm>
          <a:custGeom>
            <a:avLst/>
            <a:gdLst>
              <a:gd name="T0" fmla="*/ 0 w 728"/>
              <a:gd name="T1" fmla="*/ 538162 h 387"/>
              <a:gd name="T2" fmla="*/ 990600 w 728"/>
              <a:gd name="T3" fmla="*/ 538162 h 387"/>
              <a:gd name="T4" fmla="*/ 990600 w 728"/>
              <a:gd name="T5" fmla="*/ 80962 h 387"/>
              <a:gd name="T6" fmla="*/ 788987 w 728"/>
              <a:gd name="T7" fmla="*/ 50800 h 387"/>
              <a:gd name="T8" fmla="*/ 0 60000 65536"/>
              <a:gd name="T9" fmla="*/ 0 60000 65536"/>
              <a:gd name="T10" fmla="*/ 0 60000 65536"/>
              <a:gd name="T11" fmla="*/ 0 60000 65536"/>
              <a:gd name="T12" fmla="*/ 0 w 728"/>
              <a:gd name="T13" fmla="*/ 0 h 387"/>
              <a:gd name="T14" fmla="*/ 728 w 728"/>
              <a:gd name="T15" fmla="*/ 387 h 387"/>
            </a:gdLst>
            <a:ahLst/>
            <a:cxnLst>
              <a:cxn ang="T8">
                <a:pos x="T0" y="T1"/>
              </a:cxn>
              <a:cxn ang="T9">
                <a:pos x="T2" y="T3"/>
              </a:cxn>
              <a:cxn ang="T10">
                <a:pos x="T4" y="T5"/>
              </a:cxn>
              <a:cxn ang="T11">
                <a:pos x="T6" y="T7"/>
              </a:cxn>
            </a:cxnLst>
            <a:rect l="T12" t="T13" r="T14" b="T15"/>
            <a:pathLst>
              <a:path w="728" h="387">
                <a:moveTo>
                  <a:pt x="0" y="339"/>
                </a:moveTo>
                <a:cubicBezTo>
                  <a:pt x="260" y="363"/>
                  <a:pt x="520" y="387"/>
                  <a:pt x="624" y="339"/>
                </a:cubicBezTo>
                <a:cubicBezTo>
                  <a:pt x="728" y="291"/>
                  <a:pt x="645" y="102"/>
                  <a:pt x="624" y="51"/>
                </a:cubicBezTo>
                <a:cubicBezTo>
                  <a:pt x="603" y="0"/>
                  <a:pt x="524" y="36"/>
                  <a:pt x="497" y="32"/>
                </a:cubicBezTo>
              </a:path>
            </a:pathLst>
          </a:custGeom>
          <a:noFill/>
          <a:ln w="381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0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70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170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70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70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70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1709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709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170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autoUpdateAnimBg="0"/>
      <p:bldP spid="217095" grpId="0" animBg="1" autoUpdateAnimBg="0"/>
      <p:bldP spid="217096" grpId="0" autoUpdateAnimBg="0"/>
      <p:bldP spid="217096" grpId="1"/>
      <p:bldP spid="217097" grpId="0" animBg="1" autoUpdateAnimBg="0"/>
      <p:bldP spid="217097" grpId="1" animBg="1"/>
      <p:bldP spid="217098" grpId="0" animBg="1" autoUpdateAnimBg="0"/>
      <p:bldP spid="217099" grpId="0" animBg="1"/>
      <p:bldP spid="217099" grpId="1"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9081</TotalTime>
  <Words>3458</Words>
  <Application>Microsoft Office PowerPoint</Application>
  <PresentationFormat>On-screen Show (4:3)</PresentationFormat>
  <Paragraphs>593</Paragraphs>
  <Slides>30</Slides>
  <Notes>30</Notes>
  <HiddenSlides>3</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Blank Presentation</vt:lpstr>
      <vt:lpstr>CMSC 330:  Organization of Programming Languages</vt:lpstr>
      <vt:lpstr>Parameter Passing in OCaml</vt:lpstr>
      <vt:lpstr>Call-by-Value</vt:lpstr>
      <vt:lpstr>Another Puzzle</vt:lpstr>
      <vt:lpstr>Order of Evaluation</vt:lpstr>
      <vt:lpstr>Order of Evaluation, con't.</vt:lpstr>
      <vt:lpstr>Call-by-Value in Imperative Languages</vt:lpstr>
      <vt:lpstr>Call-by-Value in Imperative Languages, con't.</vt:lpstr>
      <vt:lpstr>Call-by-Reference</vt:lpstr>
      <vt:lpstr>Call-by-Reference, con't.</vt:lpstr>
      <vt:lpstr>Aliasing</vt:lpstr>
      <vt:lpstr>Aliasing Example</vt:lpstr>
      <vt:lpstr>Call-by-Reference, con't.</vt:lpstr>
      <vt:lpstr>Call-by-Value Discussion</vt:lpstr>
      <vt:lpstr>Call-by-Name</vt:lpstr>
      <vt:lpstr>Call-by-Name, con't.</vt:lpstr>
      <vt:lpstr>Two Cool Things to Do with Call-by-Name</vt:lpstr>
      <vt:lpstr>Three-Way Comparison</vt:lpstr>
      <vt:lpstr>Other Calling Mechanisms</vt:lpstr>
      <vt:lpstr>Simulating Call-by-Name with Call-by-Value</vt:lpstr>
      <vt:lpstr>Simulating Call-by-Name with Call-by-Value, con't.</vt:lpstr>
      <vt:lpstr>Call-by-Value versus Call-by-Name</vt:lpstr>
      <vt:lpstr>Call-by-Value versus Call-by-Name, con't.</vt:lpstr>
      <vt:lpstr>Tail Calls</vt:lpstr>
      <vt:lpstr>Tail Recursion</vt:lpstr>
      <vt:lpstr>Tail Recursion, con't.</vt:lpstr>
      <vt:lpstr>Tail Recursion, con't.</vt:lpstr>
      <vt:lpstr>Example:  Call-by-Value</vt:lpstr>
      <vt:lpstr>Example:  Call-by-Reference</vt:lpstr>
      <vt:lpstr>Example:  Call-by-Name</vt:lpstr>
    </vt:vector>
  </TitlesOfParts>
  <Company>J 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133</cp:revision>
  <cp:lastPrinted>2012-11-26T20:34:38Z</cp:lastPrinted>
  <dcterms:created xsi:type="dcterms:W3CDTF">2005-08-02T15:09:14Z</dcterms:created>
  <dcterms:modified xsi:type="dcterms:W3CDTF">2012-11-26T20:34:50Z</dcterms:modified>
</cp:coreProperties>
</file>