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04" r:id="rId3"/>
    <p:sldId id="261" r:id="rId4"/>
    <p:sldId id="262" r:id="rId5"/>
    <p:sldId id="263" r:id="rId6"/>
    <p:sldId id="367" r:id="rId7"/>
    <p:sldId id="264" r:id="rId8"/>
    <p:sldId id="405" r:id="rId9"/>
    <p:sldId id="406" r:id="rId10"/>
    <p:sldId id="267" r:id="rId11"/>
    <p:sldId id="438" r:id="rId12"/>
    <p:sldId id="439" r:id="rId13"/>
    <p:sldId id="440" r:id="rId14"/>
    <p:sldId id="36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4" r:id="rId25"/>
    <p:sldId id="295" r:id="rId26"/>
    <p:sldId id="302" r:id="rId27"/>
    <p:sldId id="303" r:id="rId28"/>
    <p:sldId id="304" r:id="rId29"/>
    <p:sldId id="305" r:id="rId30"/>
    <p:sldId id="306" r:id="rId31"/>
    <p:sldId id="301" r:id="rId32"/>
    <p:sldId id="307" r:id="rId33"/>
    <p:sldId id="308" r:id="rId34"/>
    <p:sldId id="309" r:id="rId35"/>
    <p:sldId id="383" r:id="rId36"/>
    <p:sldId id="45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368" r:id="rId46"/>
    <p:sldId id="310" r:id="rId47"/>
    <p:sldId id="311" r:id="rId48"/>
    <p:sldId id="453" r:id="rId49"/>
    <p:sldId id="376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1" autoAdjust="0"/>
    <p:restoredTop sz="84806" autoAdjust="0"/>
  </p:normalViewPr>
  <p:slideViewPr>
    <p:cSldViewPr>
      <p:cViewPr varScale="1">
        <p:scale>
          <a:sx n="89" d="100"/>
          <a:sy n="89" d="100"/>
        </p:scale>
        <p:origin x="-4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56414C53-10E2-4E14-A51D-FBF39A9CE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5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CF3C4766-6761-4BD1-9B92-B2CEBB4BA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2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424E7-A313-4C29-B36A-92429C1A5B9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2D7AC-2A61-442A-A038-6559DB3AA8E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8F634-7F80-4A7F-A58B-F38C403D5B5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480037-282C-4753-8ADB-57E6AA9392E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DF0D7-3B99-41D7-A14E-FA3948BF427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DF39D-9926-40E9-8C45-4887EC1F59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36FD0-F996-47E7-B70D-23729A655C5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B79A-A6C5-45BF-89C3-10401E2F966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D5240-DC03-49EA-86DB-9F550682F93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39C9C-698C-48DE-98FD-29ED42A0F12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F165A-9A25-4B3B-A527-00E203107D3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D39418-3511-4D2D-9027-C2EEF3D4602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8EE1BA-4E55-4968-8075-A223ABBF857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B5840-5ECE-4326-94BE-7213F71402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8AEEF-20F1-4452-91CB-03CA4805B15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2EE076-4728-4DE0-9728-67380BA7DE8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E3047-7B0B-45EB-A502-8964CC91303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r>
              <a:rPr lang="en-US" smtClean="0"/>
              <a:t>Go over this fast, because it's pretty much a review of what's done in CMSC 132.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DBC82-D0B6-46AE-A59F-D2F4E7B2322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C032C-8F98-4095-9B55-6837A799039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9B083-7056-432B-A5AB-B2FF2EF7109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DAE29-07A5-4DB6-AC6E-31FFC518FB9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2F1AA-B3A8-4433-9C93-3326343B25F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17ECD-A010-4E0D-85D7-EE565DEDA95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A1300-24FB-41DE-8CEE-BF9539DB314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989EE-CE8F-4026-9693-35D220B0F49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1E376-2321-4CEA-8254-3C5D64CF86E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0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5CD96-1848-4648-9D29-081AD5287CD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DCF54-0152-44C0-A821-E21D360AF0F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6" tIns="48328" rIns="96656" bIns="48328" anchor="b"/>
          <a:lstStyle/>
          <a:p>
            <a:pPr algn="r" defTabSz="966788" eaLnBrk="0" hangingPunct="0"/>
            <a:fld id="{45E0941D-7AF1-4A00-B182-00A2960C76CD}" type="slidenum">
              <a:rPr lang="en-US" sz="1200"/>
              <a:pPr algn="r" defTabSz="966788" eaLnBrk="0" hangingPunct="0"/>
              <a:t>36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9B592-F6A3-4AD1-9BF0-8E3C42F4E7B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This is review from CMSC 132.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DAA42-4B16-4672-A66E-505DF118736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836C2-4D1A-4F17-9705-944A116BEFD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1870-88BD-465B-AF56-D68A605B712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38CAB-5441-422E-B950-4B3CB712C0C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B731A-BF25-470B-BF22-72CFE11162F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3EAF2-708C-43A6-9093-A6374E532D7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A9DA9-ABC3-4296-9DA4-A96268D98DCF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CBE179-E90B-463B-82E3-F174307577E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7B47B-DB6C-4B76-9EFC-4413FC65BBB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65FA3-61B7-4E11-92DD-88791CCD111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8A648-D5D7-4ADC-BFB4-5BBC04DF4F67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4F5A9-B6B9-4589-80EA-A512A0FCFD1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53" tIns="45777" rIns="91553" bIns="4577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6F1B4-87A4-4FD3-9A9B-BD6E2E00AE0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2E768-642C-4526-9D6D-D77F8C07833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38968-A0ED-4B35-99CF-2E6DCB8E923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1FC40-4246-43C2-98FD-935AC7DDEE3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53" tIns="45777" rIns="91553" bIns="4577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B5C27-0A63-4A7F-A973-72D11E3D4C5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53" tIns="45777" rIns="91553" bIns="4577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5A123-350E-42F7-8065-0B997D576DB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2" tIns="45781" rIns="91562" bIns="4578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7895432-1935-4F38-AFA5-5459E364F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ECB75-6FAF-46CC-B4E9-8466CE49A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95EF-1D28-4FE6-A01A-00F4D4198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AC5D1-0182-4A32-8E79-78A258186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68D6E-CF63-4FF5-9AFA-B9619B16C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145B7-057F-4AA2-99D0-CA7FA6C0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423E6-B7C3-4119-820E-521B7061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C5D7B-4907-453C-B5EA-31BB84C11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81975-9866-440F-ADF2-D00F535C0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A3684-E805-4DE5-BCB2-BF7E4194A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EC18D-369A-49F8-BDC1-2818FD69D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E717744-F70C-4BE0-A38D-7ECCD48BF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81404B-955C-423D-8133-AEAB9DB85B6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in Programming Languages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Threads are available in many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C, C++, Java, Ruby, </a:t>
            </a:r>
            <a:r>
              <a:rPr lang="en-US" dirty="0" err="1" smtClean="0"/>
              <a:t>OCaml</a:t>
            </a:r>
            <a:r>
              <a:rPr lang="en-US" dirty="0" smtClean="0"/>
              <a:t>,…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older languages (e.g., C and C++), threads are a platform-specific add-on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 part of the language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Implemented as code libraries (e.g., </a:t>
            </a:r>
            <a:r>
              <a:rPr lang="en-US" dirty="0" err="1" smtClean="0"/>
              <a:t>pthreads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newer languages (e.g., Java, Ruby), threads are part of the language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 dependent on 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utilize special keywords,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31C25E-A766-4FA4-A883-DF0E95510FD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Concurrency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concurrent</a:t>
            </a:r>
            <a:r>
              <a:rPr lang="en-US" dirty="0" smtClean="0"/>
              <a:t> program is one that has multiple threads that may be active at the same time</a:t>
            </a:r>
          </a:p>
          <a:p>
            <a:pPr lvl="1" eaLnBrk="1" hangingPunct="1"/>
            <a:r>
              <a:rPr lang="en-US" dirty="0" smtClean="0"/>
              <a:t>Might run on one CPU</a:t>
            </a:r>
          </a:p>
          <a:p>
            <a:pPr lvl="2" eaLnBrk="1" hangingPunct="1"/>
            <a:r>
              <a:rPr lang="en-US" dirty="0" smtClean="0"/>
              <a:t>The CPU alternates between running different threads</a:t>
            </a:r>
          </a:p>
          <a:p>
            <a:pPr lvl="2" eaLnBrk="1" hangingPunct="1"/>
            <a:r>
              <a:rPr lang="en-US" dirty="0" smtClean="0"/>
              <a:t>The </a:t>
            </a:r>
            <a:r>
              <a:rPr lang="en-US" i="1" dirty="0" smtClean="0"/>
              <a:t>scheduler</a:t>
            </a:r>
            <a:r>
              <a:rPr lang="en-US" dirty="0" smtClean="0"/>
              <a:t> takes care of the details</a:t>
            </a:r>
          </a:p>
          <a:p>
            <a:pPr lvl="3" eaLnBrk="1" hangingPunct="1"/>
            <a:r>
              <a:rPr lang="en-US" dirty="0" smtClean="0"/>
              <a:t>Switching between threads might happen </a:t>
            </a:r>
            <a:r>
              <a:rPr lang="en-US" i="1" dirty="0" smtClean="0"/>
              <a:t>at any time</a:t>
            </a:r>
            <a:endParaRPr lang="en-US" dirty="0" smtClean="0"/>
          </a:p>
          <a:p>
            <a:pPr lvl="1" eaLnBrk="1" hangingPunct="1"/>
            <a:r>
              <a:rPr lang="en-US" dirty="0" smtClean="0"/>
              <a:t>Might run </a:t>
            </a:r>
            <a:r>
              <a:rPr lang="en-US" i="1" dirty="0" smtClean="0"/>
              <a:t>in parallel</a:t>
            </a:r>
            <a:r>
              <a:rPr lang="en-US" dirty="0" smtClean="0"/>
              <a:t> on a </a:t>
            </a:r>
            <a:r>
              <a:rPr lang="en-US" i="1" dirty="0" smtClean="0"/>
              <a:t>multiprocessor</a:t>
            </a:r>
            <a:r>
              <a:rPr lang="en-US" dirty="0" smtClean="0"/>
              <a:t> machine</a:t>
            </a:r>
          </a:p>
          <a:p>
            <a:pPr lvl="2" eaLnBrk="1" hangingPunct="1"/>
            <a:r>
              <a:rPr lang="en-US" dirty="0" smtClean="0"/>
              <a:t>One with more than one CPU</a:t>
            </a:r>
          </a:p>
          <a:p>
            <a:pPr lvl="2" eaLnBrk="1" hangingPunct="1"/>
            <a:r>
              <a:rPr lang="en-US" dirty="0" smtClean="0"/>
              <a:t>May have multiple threads per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ED5046-989C-499E-8B56-0111330C089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 Example (1)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65125" y="1946275"/>
            <a:ext cx="10064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CPU 1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81000" y="4038600"/>
            <a:ext cx="10064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CPU 2</a:t>
            </a:r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6324600" y="2133600"/>
            <a:ext cx="914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2362200" y="2133600"/>
            <a:ext cx="914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4343400" y="2133600"/>
            <a:ext cx="914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1600200" y="19050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p1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1600200" y="24384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p2</a:t>
            </a:r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1600200" y="40386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p1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1600200" y="45720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p2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2362200" y="4800600"/>
            <a:ext cx="914400" cy="0"/>
          </a:xfrm>
          <a:prstGeom prst="line">
            <a:avLst/>
          </a:prstGeom>
          <a:noFill/>
          <a:ln w="762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3352800" y="2133600"/>
            <a:ext cx="914400" cy="0"/>
          </a:xfrm>
          <a:prstGeom prst="line">
            <a:avLst/>
          </a:prstGeom>
          <a:noFill/>
          <a:ln w="76200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5334000" y="2133600"/>
            <a:ext cx="914400" cy="0"/>
          </a:xfrm>
          <a:prstGeom prst="line">
            <a:avLst/>
          </a:prstGeom>
          <a:noFill/>
          <a:ln w="76200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4343400" y="4800600"/>
            <a:ext cx="914400" cy="0"/>
          </a:xfrm>
          <a:prstGeom prst="line">
            <a:avLst/>
          </a:prstGeom>
          <a:noFill/>
          <a:ln w="762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3352800" y="4800600"/>
            <a:ext cx="914400" cy="0"/>
          </a:xfrm>
          <a:prstGeom prst="line">
            <a:avLst/>
          </a:prstGeom>
          <a:noFill/>
          <a:ln w="762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5334000" y="4800600"/>
            <a:ext cx="914400" cy="0"/>
          </a:xfrm>
          <a:prstGeom prst="line">
            <a:avLst/>
          </a:prstGeom>
          <a:noFill/>
          <a:ln w="762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>
            <a:off x="7239000" y="4800600"/>
            <a:ext cx="914400" cy="0"/>
          </a:xfrm>
          <a:prstGeom prst="line">
            <a:avLst/>
          </a:prstGeom>
          <a:noFill/>
          <a:ln w="76200" cap="sq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>
            <a:off x="6248400" y="4800600"/>
            <a:ext cx="914400" cy="0"/>
          </a:xfrm>
          <a:prstGeom prst="line">
            <a:avLst/>
          </a:prstGeom>
          <a:noFill/>
          <a:ln w="762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7315200" y="2133600"/>
            <a:ext cx="914400" cy="0"/>
          </a:xfrm>
          <a:prstGeom prst="line">
            <a:avLst/>
          </a:prstGeom>
          <a:noFill/>
          <a:ln w="76200" cap="sq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Text Box 21"/>
          <p:cNvSpPr txBox="1">
            <a:spLocks noChangeArrowheads="1"/>
          </p:cNvSpPr>
          <p:nvPr/>
        </p:nvSpPr>
        <p:spPr bwMode="auto">
          <a:xfrm>
            <a:off x="2895600" y="3200400"/>
            <a:ext cx="3314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i="1">
                <a:latin typeface="Times New Roman" pitchFamily="18" charset="0"/>
              </a:rPr>
              <a:t>One process per CPU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441325" y="5680075"/>
            <a:ext cx="1581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p2 threads: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3124200" y="5715000"/>
            <a:ext cx="1581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p1 threads:</a:t>
            </a:r>
          </a:p>
        </p:txBody>
      </p:sp>
      <p:sp>
        <p:nvSpPr>
          <p:cNvPr id="36889" name="Line 24"/>
          <p:cNvSpPr>
            <a:spLocks noChangeShapeType="1"/>
          </p:cNvSpPr>
          <p:nvPr/>
        </p:nvSpPr>
        <p:spPr bwMode="auto">
          <a:xfrm>
            <a:off x="1981200" y="5867400"/>
            <a:ext cx="914400" cy="0"/>
          </a:xfrm>
          <a:prstGeom prst="line">
            <a:avLst/>
          </a:prstGeom>
          <a:noFill/>
          <a:ln w="762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Line 25"/>
          <p:cNvSpPr>
            <a:spLocks noChangeShapeType="1"/>
          </p:cNvSpPr>
          <p:nvPr/>
        </p:nvSpPr>
        <p:spPr bwMode="auto">
          <a:xfrm>
            <a:off x="1981200" y="6019800"/>
            <a:ext cx="914400" cy="0"/>
          </a:xfrm>
          <a:prstGeom prst="line">
            <a:avLst/>
          </a:prstGeom>
          <a:noFill/>
          <a:ln w="762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Line 26"/>
          <p:cNvSpPr>
            <a:spLocks noChangeShapeType="1"/>
          </p:cNvSpPr>
          <p:nvPr/>
        </p:nvSpPr>
        <p:spPr bwMode="auto">
          <a:xfrm>
            <a:off x="4648200" y="5867400"/>
            <a:ext cx="914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Line 27"/>
          <p:cNvSpPr>
            <a:spLocks noChangeShapeType="1"/>
          </p:cNvSpPr>
          <p:nvPr/>
        </p:nvSpPr>
        <p:spPr bwMode="auto">
          <a:xfrm>
            <a:off x="4648200" y="6019800"/>
            <a:ext cx="914400" cy="0"/>
          </a:xfrm>
          <a:prstGeom prst="line">
            <a:avLst/>
          </a:prstGeom>
          <a:noFill/>
          <a:ln w="76200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Line 28"/>
          <p:cNvSpPr>
            <a:spLocks noChangeShapeType="1"/>
          </p:cNvSpPr>
          <p:nvPr/>
        </p:nvSpPr>
        <p:spPr bwMode="auto">
          <a:xfrm>
            <a:off x="381000" y="5715000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Line 29"/>
          <p:cNvSpPr>
            <a:spLocks noChangeShapeType="1"/>
          </p:cNvSpPr>
          <p:nvPr/>
        </p:nvSpPr>
        <p:spPr bwMode="auto">
          <a:xfrm flipV="1">
            <a:off x="1371600" y="190500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EF89EC-7EAC-4DE5-A9B9-D48D9065477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 Example (2)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65125" y="1946275"/>
            <a:ext cx="10064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CPU 1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81000" y="4038600"/>
            <a:ext cx="10064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CPU 2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7315200" y="4267200"/>
            <a:ext cx="914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5257800" y="4267200"/>
            <a:ext cx="914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3352800" y="2133600"/>
            <a:ext cx="914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1600200" y="19050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p1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1600200" y="24384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p2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1600200" y="40386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p1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1600200" y="45720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p2</a:t>
            </a:r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2362200" y="4800600"/>
            <a:ext cx="914400" cy="0"/>
          </a:xfrm>
          <a:prstGeom prst="line">
            <a:avLst/>
          </a:prstGeom>
          <a:noFill/>
          <a:ln w="762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3352800" y="4267200"/>
            <a:ext cx="914400" cy="0"/>
          </a:xfrm>
          <a:prstGeom prst="line">
            <a:avLst/>
          </a:prstGeom>
          <a:noFill/>
          <a:ln w="76200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5334000" y="2133600"/>
            <a:ext cx="914400" cy="0"/>
          </a:xfrm>
          <a:prstGeom prst="line">
            <a:avLst/>
          </a:prstGeom>
          <a:noFill/>
          <a:ln w="76200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4343400" y="4800600"/>
            <a:ext cx="914400" cy="0"/>
          </a:xfrm>
          <a:prstGeom prst="line">
            <a:avLst/>
          </a:prstGeom>
          <a:noFill/>
          <a:ln w="762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2362200" y="2743200"/>
            <a:ext cx="914400" cy="0"/>
          </a:xfrm>
          <a:prstGeom prst="line">
            <a:avLst/>
          </a:prstGeom>
          <a:noFill/>
          <a:ln w="762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4343400" y="2743200"/>
            <a:ext cx="914400" cy="0"/>
          </a:xfrm>
          <a:prstGeom prst="line">
            <a:avLst/>
          </a:prstGeom>
          <a:noFill/>
          <a:ln w="762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6324600" y="4800600"/>
            <a:ext cx="914400" cy="0"/>
          </a:xfrm>
          <a:prstGeom prst="line">
            <a:avLst/>
          </a:prstGeom>
          <a:noFill/>
          <a:ln w="762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6324600" y="2743200"/>
            <a:ext cx="914400" cy="0"/>
          </a:xfrm>
          <a:prstGeom prst="line">
            <a:avLst/>
          </a:prstGeom>
          <a:noFill/>
          <a:ln w="762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7315200" y="2133600"/>
            <a:ext cx="914400" cy="0"/>
          </a:xfrm>
          <a:prstGeom prst="line">
            <a:avLst/>
          </a:prstGeom>
          <a:noFill/>
          <a:ln w="76200" cap="sq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2362200" y="3200400"/>
            <a:ext cx="45942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i="1">
                <a:latin typeface="Times New Roman" pitchFamily="18" charset="0"/>
              </a:rPr>
              <a:t>Threads shared between CPUs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441325" y="5680075"/>
            <a:ext cx="1581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p2 threads: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3124200" y="5715000"/>
            <a:ext cx="1581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p1 threads:</a:t>
            </a:r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>
            <a:off x="1981200" y="5867400"/>
            <a:ext cx="914400" cy="0"/>
          </a:xfrm>
          <a:prstGeom prst="line">
            <a:avLst/>
          </a:prstGeom>
          <a:noFill/>
          <a:ln w="762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>
            <a:off x="1981200" y="6019800"/>
            <a:ext cx="914400" cy="0"/>
          </a:xfrm>
          <a:prstGeom prst="line">
            <a:avLst/>
          </a:prstGeom>
          <a:noFill/>
          <a:ln w="762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>
            <a:off x="4648200" y="5867400"/>
            <a:ext cx="914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4648200" y="6019800"/>
            <a:ext cx="914400" cy="0"/>
          </a:xfrm>
          <a:prstGeom prst="line">
            <a:avLst/>
          </a:prstGeom>
          <a:noFill/>
          <a:ln w="76200" cap="sq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381000" y="5715000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 flipV="1">
            <a:off x="1371600" y="190500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361948-D0B8-4CC3-A183-5B018CC83A8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09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Creation</a:t>
            </a:r>
          </a:p>
        </p:txBody>
      </p:sp>
      <p:sp>
        <p:nvSpPr>
          <p:cNvPr id="40964" name="Text Box 1028"/>
          <p:cNvSpPr txBox="1">
            <a:spLocks noChangeArrowheads="1"/>
          </p:cNvSpPr>
          <p:nvPr/>
        </p:nvSpPr>
        <p:spPr bwMode="auto">
          <a:xfrm>
            <a:off x="974725" y="1647825"/>
            <a:ext cx="235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execution (time)</a:t>
            </a:r>
          </a:p>
        </p:txBody>
      </p:sp>
      <p:sp>
        <p:nvSpPr>
          <p:cNvPr id="40965" name="Line 1029"/>
          <p:cNvSpPr>
            <a:spLocks noChangeShapeType="1"/>
          </p:cNvSpPr>
          <p:nvPr/>
        </p:nvSpPr>
        <p:spPr bwMode="auto">
          <a:xfrm>
            <a:off x="1905000" y="2362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1030"/>
          <p:cNvSpPr>
            <a:spLocks noChangeShapeType="1"/>
          </p:cNvSpPr>
          <p:nvPr/>
        </p:nvSpPr>
        <p:spPr bwMode="auto">
          <a:xfrm>
            <a:off x="4495800" y="23622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1031"/>
          <p:cNvSpPr>
            <a:spLocks noChangeShapeType="1"/>
          </p:cNvSpPr>
          <p:nvPr/>
        </p:nvSpPr>
        <p:spPr bwMode="auto">
          <a:xfrm>
            <a:off x="4495800" y="2667000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1032"/>
          <p:cNvSpPr txBox="1">
            <a:spLocks noChangeArrowheads="1"/>
          </p:cNvSpPr>
          <p:nvPr/>
        </p:nvSpPr>
        <p:spPr bwMode="auto">
          <a:xfrm>
            <a:off x="4038600" y="17526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main thread</a:t>
            </a:r>
          </a:p>
        </p:txBody>
      </p:sp>
      <p:sp>
        <p:nvSpPr>
          <p:cNvPr id="40969" name="Line 1033"/>
          <p:cNvSpPr>
            <a:spLocks noChangeShapeType="1"/>
          </p:cNvSpPr>
          <p:nvPr/>
        </p:nvSpPr>
        <p:spPr bwMode="auto">
          <a:xfrm>
            <a:off x="5334000" y="3048000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1034"/>
          <p:cNvSpPr txBox="1">
            <a:spLocks noChangeArrowheads="1"/>
          </p:cNvSpPr>
          <p:nvPr/>
        </p:nvSpPr>
        <p:spPr bwMode="auto">
          <a:xfrm>
            <a:off x="5410200" y="251460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thread starts</a:t>
            </a:r>
          </a:p>
        </p:txBody>
      </p:sp>
      <p:sp>
        <p:nvSpPr>
          <p:cNvPr id="40971" name="Line 1035"/>
          <p:cNvSpPr>
            <a:spLocks noChangeShapeType="1"/>
          </p:cNvSpPr>
          <p:nvPr/>
        </p:nvSpPr>
        <p:spPr bwMode="auto">
          <a:xfrm>
            <a:off x="5334000" y="3733800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036"/>
          <p:cNvSpPr>
            <a:spLocks noChangeShapeType="1"/>
          </p:cNvSpPr>
          <p:nvPr/>
        </p:nvSpPr>
        <p:spPr bwMode="auto">
          <a:xfrm>
            <a:off x="6172200" y="41148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Text Box 1037"/>
          <p:cNvSpPr txBox="1">
            <a:spLocks noChangeArrowheads="1"/>
          </p:cNvSpPr>
          <p:nvPr/>
        </p:nvSpPr>
        <p:spPr bwMode="auto">
          <a:xfrm>
            <a:off x="6172200" y="365760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thread starts</a:t>
            </a:r>
          </a:p>
        </p:txBody>
      </p:sp>
      <p:sp>
        <p:nvSpPr>
          <p:cNvPr id="40974" name="Text Box 1038"/>
          <p:cNvSpPr txBox="1">
            <a:spLocks noChangeArrowheads="1"/>
          </p:cNvSpPr>
          <p:nvPr/>
        </p:nvSpPr>
        <p:spPr bwMode="auto">
          <a:xfrm>
            <a:off x="6400800" y="4648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thread ends</a:t>
            </a:r>
          </a:p>
        </p:txBody>
      </p:sp>
      <p:sp>
        <p:nvSpPr>
          <p:cNvPr id="40975" name="Line 1039"/>
          <p:cNvSpPr>
            <a:spLocks noChangeShapeType="1"/>
          </p:cNvSpPr>
          <p:nvPr/>
        </p:nvSpPr>
        <p:spPr bwMode="auto">
          <a:xfrm flipH="1">
            <a:off x="4572000" y="480060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040"/>
          <p:cNvSpPr txBox="1">
            <a:spLocks noChangeArrowheads="1"/>
          </p:cNvSpPr>
          <p:nvPr/>
        </p:nvSpPr>
        <p:spPr bwMode="auto">
          <a:xfrm>
            <a:off x="5029200" y="4953000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thread</a:t>
            </a:r>
          </a:p>
          <a:p>
            <a:pPr eaLnBrk="0" hangingPunct="0"/>
            <a:r>
              <a:rPr lang="en-US"/>
              <a:t>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5F52DD-D576-4799-AE4C-2886955F8ED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Creation in Java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explicitly create a thread:</a:t>
            </a:r>
          </a:p>
          <a:p>
            <a:pPr lvl="1" eaLnBrk="1" hangingPunct="1"/>
            <a:r>
              <a:rPr lang="en-US" dirty="0" smtClean="0"/>
              <a:t>Instantiate a </a:t>
            </a:r>
            <a:r>
              <a:rPr lang="en-US" dirty="0" smtClean="0">
                <a:solidFill>
                  <a:srgbClr val="0000FF"/>
                </a:solidFill>
              </a:rPr>
              <a:t>Thread</a:t>
            </a:r>
            <a:r>
              <a:rPr lang="en-US" dirty="0" smtClean="0"/>
              <a:t> object (an object of class </a:t>
            </a:r>
            <a:r>
              <a:rPr lang="en-US" dirty="0" smtClean="0">
                <a:solidFill>
                  <a:srgbClr val="0000FF"/>
                </a:solidFill>
              </a:rPr>
              <a:t>Thread</a:t>
            </a:r>
            <a:r>
              <a:rPr lang="en-US" dirty="0" smtClean="0"/>
              <a:t> </a:t>
            </a:r>
            <a:r>
              <a:rPr lang="en-US" i="1" dirty="0" smtClean="0"/>
              <a:t>or</a:t>
            </a:r>
            <a:r>
              <a:rPr lang="en-US" dirty="0" smtClean="0"/>
              <a:t> a subclass of </a:t>
            </a:r>
            <a:r>
              <a:rPr lang="en-US" dirty="0" smtClean="0">
                <a:solidFill>
                  <a:srgbClr val="0000FF"/>
                </a:solidFill>
              </a:rPr>
              <a:t>Thread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Override its </a:t>
            </a:r>
            <a:r>
              <a:rPr lang="en-US" dirty="0" smtClean="0">
                <a:solidFill>
                  <a:srgbClr val="0000FF"/>
                </a:solidFill>
              </a:rPr>
              <a:t>run()</a:t>
            </a:r>
            <a:r>
              <a:rPr lang="en-US" dirty="0" smtClean="0"/>
              <a:t> method</a:t>
            </a:r>
          </a:p>
          <a:p>
            <a:pPr lvl="1" eaLnBrk="1" hangingPunct="1"/>
            <a:r>
              <a:rPr lang="en-US" dirty="0" smtClean="0"/>
              <a:t>Invoke the object’s </a:t>
            </a:r>
            <a:r>
              <a:rPr lang="en-US" dirty="0" smtClean="0">
                <a:solidFill>
                  <a:srgbClr val="0000FF"/>
                </a:solidFill>
              </a:rPr>
              <a:t>start()</a:t>
            </a:r>
            <a:r>
              <a:rPr lang="en-US" dirty="0" smtClean="0"/>
              <a:t> method</a:t>
            </a:r>
          </a:p>
          <a:p>
            <a:pPr lvl="2" eaLnBrk="1" hangingPunct="1"/>
            <a:r>
              <a:rPr lang="en-US" dirty="0" smtClean="0"/>
              <a:t>This will start executing the </a:t>
            </a:r>
            <a:r>
              <a:rPr lang="en-US" dirty="0" smtClean="0">
                <a:solidFill>
                  <a:srgbClr val="0000FF"/>
                </a:solidFill>
              </a:rPr>
              <a:t>Thread</a:t>
            </a:r>
            <a:r>
              <a:rPr lang="en-US" dirty="0" smtClean="0"/>
              <a:t>’s </a:t>
            </a:r>
            <a:r>
              <a:rPr lang="en-US" dirty="0" smtClean="0">
                <a:solidFill>
                  <a:srgbClr val="0000FF"/>
                </a:solidFill>
              </a:rPr>
              <a:t>run()</a:t>
            </a:r>
            <a:r>
              <a:rPr lang="en-US" dirty="0" smtClean="0"/>
              <a:t> method concurrently with the current thread </a:t>
            </a:r>
          </a:p>
          <a:p>
            <a:pPr lvl="1" eaLnBrk="1" hangingPunct="1"/>
            <a:r>
              <a:rPr lang="en-US" dirty="0" smtClean="0"/>
              <a:t>A thread terminates when its </a:t>
            </a:r>
            <a:r>
              <a:rPr lang="en-US" dirty="0" smtClean="0">
                <a:solidFill>
                  <a:srgbClr val="0000FF"/>
                </a:solidFill>
              </a:rPr>
              <a:t>run()</a:t>
            </a:r>
            <a:r>
              <a:rPr lang="en-US" dirty="0" smtClean="0"/>
              <a:t> method returns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386555-1528-4E72-9CE4-E6609477EB8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 Alarms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Goal: let's set alarms that will be triggered in the future</a:t>
            </a:r>
          </a:p>
          <a:p>
            <a:pPr lvl="1" eaLnBrk="1" hangingPunct="1"/>
            <a:r>
              <a:rPr lang="en-US" dirty="0" smtClean="0"/>
              <a:t>Input: time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 (seconds) and message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 smtClean="0"/>
          </a:p>
          <a:p>
            <a:pPr lvl="1" eaLnBrk="1" hangingPunct="1"/>
            <a:r>
              <a:rPr lang="en-US" dirty="0" smtClean="0"/>
              <a:t>Result: we’ll see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printed after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9A16F2-8D6A-4A81-8027-B9784DDA525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Synchronous alarms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85800" y="1644650"/>
            <a:ext cx="7725192" cy="347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</a:rPr>
              <a:t>while 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i="1" dirty="0" smtClean="0">
                <a:latin typeface="+mn-lt"/>
              </a:rPr>
              <a:t>there is more input to read</a:t>
            </a:r>
            <a:r>
              <a:rPr lang="en-US" sz="2000" b="1" dirty="0" smtClean="0">
                <a:latin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</a:rPr>
              <a:t>("Alarm&gt; ");     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i="1" dirty="0">
                <a:latin typeface="Courier New" pitchFamily="49" charset="0"/>
              </a:rPr>
              <a:t>// read user </a:t>
            </a:r>
            <a:r>
              <a:rPr lang="en-US" sz="2000" b="1" i="1" dirty="0" smtClean="0">
                <a:latin typeface="Courier New" pitchFamily="49" charset="0"/>
              </a:rPr>
              <a:t>input into timeout and </a:t>
            </a:r>
            <a:r>
              <a:rPr lang="en-US" sz="2000" b="1" i="1" dirty="0" err="1" smtClean="0">
                <a:latin typeface="Courier New" pitchFamily="49" charset="0"/>
              </a:rPr>
              <a:t>msg</a:t>
            </a:r>
            <a:endParaRPr lang="en-US" sz="2000" b="1" i="1" dirty="0">
              <a:latin typeface="Courier New" pitchFamily="49" charset="0"/>
            </a:endParaRPr>
          </a:p>
          <a:p>
            <a:pPr eaLnBrk="0" hangingPunct="0"/>
            <a:endParaRPr lang="en-US" sz="2000" b="1" i="1" dirty="0">
              <a:latin typeface="Courier New" pitchFamily="49" charset="0"/>
            </a:endParaRPr>
          </a:p>
          <a:p>
            <a:pPr eaLnBrk="0" hangingPunct="0"/>
            <a:r>
              <a:rPr lang="en-US" sz="2000" b="1" i="1" dirty="0">
                <a:latin typeface="Courier New" pitchFamily="49" charset="0"/>
              </a:rPr>
              <a:t>  // wait (in </a:t>
            </a:r>
            <a:r>
              <a:rPr lang="en-US" sz="2000" b="1" i="1" dirty="0" smtClean="0">
                <a:latin typeface="Courier New" pitchFamily="49" charset="0"/>
              </a:rPr>
              <a:t>seconds</a:t>
            </a:r>
            <a:r>
              <a:rPr lang="en-US" sz="2000" b="1" i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try {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Thread.sleep</a:t>
            </a:r>
            <a:r>
              <a:rPr lang="en-US" sz="2000" b="1" dirty="0">
                <a:latin typeface="Courier New" pitchFamily="49" charset="0"/>
              </a:rPr>
              <a:t>(timeout * 1000);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} catch (</a:t>
            </a:r>
            <a:r>
              <a:rPr lang="en-US" sz="2000" b="1" dirty="0" err="1">
                <a:latin typeface="Courier New" pitchFamily="49" charset="0"/>
              </a:rPr>
              <a:t>InterruptedException</a:t>
            </a:r>
            <a:r>
              <a:rPr lang="en-US" sz="2000" b="1" dirty="0">
                <a:latin typeface="Courier New" pitchFamily="49" charset="0"/>
              </a:rPr>
              <a:t> e) { }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</a:rPr>
              <a:t>("(" + timeout + ") " + </a:t>
            </a:r>
            <a:r>
              <a:rPr lang="en-US" sz="2000" b="1" dirty="0" err="1">
                <a:latin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6E80C6-7518-455A-A345-2FA77132A15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Making It Threaded (1)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032968" cy="50860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</a:rPr>
              <a:t>AlarmThread</a:t>
            </a:r>
            <a:r>
              <a:rPr lang="en-US" sz="2000" b="1" dirty="0">
                <a:latin typeface="Courier New" pitchFamily="49" charset="0"/>
              </a:rPr>
              <a:t> extends Thread </a:t>
            </a: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private String </a:t>
            </a:r>
            <a:r>
              <a:rPr lang="en-US" sz="2000" b="1" dirty="0" err="1">
                <a:latin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</a:rPr>
              <a:t> = null;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private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timeout = 0;</a:t>
            </a:r>
          </a:p>
          <a:p>
            <a:pPr eaLnBrk="0" hangingPunct="0">
              <a:lnSpc>
                <a:spcPct val="90000"/>
              </a:lnSpc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public </a:t>
            </a:r>
            <a:r>
              <a:rPr lang="en-US" sz="2000" b="1" dirty="0" err="1">
                <a:latin typeface="Courier New" pitchFamily="49" charset="0"/>
              </a:rPr>
              <a:t>AlarmThread</a:t>
            </a:r>
            <a:r>
              <a:rPr lang="en-US" sz="2000" b="1" dirty="0">
                <a:latin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time) {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  this.msg = </a:t>
            </a:r>
            <a:r>
              <a:rPr lang="en-US" sz="2000" b="1" dirty="0" err="1">
                <a:latin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this.timeout</a:t>
            </a:r>
            <a:r>
              <a:rPr lang="en-US" sz="2000" b="1" dirty="0">
                <a:latin typeface="Courier New" pitchFamily="49" charset="0"/>
              </a:rPr>
              <a:t> = time;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public void run() {      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  try {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Thread.sleep</a:t>
            </a:r>
            <a:r>
              <a:rPr lang="en-US" sz="2000" b="1" dirty="0">
                <a:latin typeface="Courier New" pitchFamily="49" charset="0"/>
              </a:rPr>
              <a:t>(timeout * 1000);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  } catch (</a:t>
            </a:r>
            <a:r>
              <a:rPr lang="en-US" sz="2000" b="1" dirty="0" err="1">
                <a:latin typeface="Courier New" pitchFamily="49" charset="0"/>
              </a:rPr>
              <a:t>InterruptedException</a:t>
            </a:r>
            <a:r>
              <a:rPr lang="en-US" sz="2000" b="1" dirty="0">
                <a:latin typeface="Courier New" pitchFamily="49" charset="0"/>
              </a:rPr>
              <a:t> e) { }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</a:rPr>
              <a:t>("(" + timeout + ") " + </a:t>
            </a:r>
            <a:r>
              <a:rPr lang="en-US" sz="2000" b="1" dirty="0" err="1">
                <a:latin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2DF572-8A24-4CA5-9E50-A0B65B64AE3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Making It Threaded (2)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189789" cy="41549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while 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i="1" dirty="0" smtClean="0">
                <a:latin typeface="+mn-lt"/>
              </a:rPr>
              <a:t>there is more input to read</a:t>
            </a:r>
            <a:r>
              <a:rPr lang="en-US" b="1" dirty="0" smtClean="0">
                <a:latin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</a:rPr>
              <a:t>("Alarm&gt; ");    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i="1" dirty="0">
                <a:latin typeface="Courier New" pitchFamily="49" charset="0"/>
              </a:rPr>
              <a:t>// read user </a:t>
            </a:r>
            <a:r>
              <a:rPr lang="en-US" b="1" i="1" dirty="0" smtClean="0">
                <a:latin typeface="Courier New" pitchFamily="49" charset="0"/>
              </a:rPr>
              <a:t>input into m and tm</a:t>
            </a:r>
            <a:endParaRPr lang="en-US" b="1" i="1" dirty="0">
              <a:latin typeface="Courier New" pitchFamily="49" charset="0"/>
            </a:endParaRPr>
          </a:p>
          <a:p>
            <a:pPr eaLnBrk="0" hangingPunct="0"/>
            <a:endParaRPr lang="en-US" b="1" dirty="0" smtClean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if </a:t>
            </a:r>
            <a:r>
              <a:rPr lang="en-US" b="1" dirty="0">
                <a:latin typeface="Courier New" pitchFamily="49" charset="0"/>
              </a:rPr>
              <a:t>(m != null)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// start alarm thread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Thread t = new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AlarmThread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(m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, tm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t.start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();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25712F-25F9-4A66-80D2-8D4906649D8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Multiprocessing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 eaLnBrk="1" hangingPunct="1"/>
            <a:r>
              <a:rPr lang="en-US" smtClean="0"/>
              <a:t>Description </a:t>
            </a:r>
          </a:p>
          <a:p>
            <a:pPr lvl="1" eaLnBrk="1" hangingPunct="1"/>
            <a:r>
              <a:rPr lang="en-US" smtClean="0"/>
              <a:t>Multiple processing units (or multiple cores)</a:t>
            </a:r>
          </a:p>
          <a:p>
            <a:pPr lvl="1" eaLnBrk="1" hangingPunct="1"/>
            <a:r>
              <a:rPr lang="en-US" smtClean="0"/>
              <a:t>From single microprocessor to large computer clusters</a:t>
            </a:r>
          </a:p>
          <a:p>
            <a:pPr lvl="1" eaLnBrk="1" hangingPunct="1"/>
            <a:r>
              <a:rPr lang="en-US" smtClean="0"/>
              <a:t>Can perform multiple tasks in parallel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544DE0-E278-49D8-AB44-9E748BC8D69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Alternative: The Runnable Interface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Extending </a:t>
            </a:r>
            <a:r>
              <a:rPr lang="en-US" dirty="0" smtClean="0">
                <a:solidFill>
                  <a:srgbClr val="0000FF"/>
                </a:solidFill>
              </a:rPr>
              <a:t>Thread</a:t>
            </a:r>
            <a:r>
              <a:rPr lang="en-US" dirty="0" smtClean="0"/>
              <a:t>  prohibits a different superclass</a:t>
            </a:r>
          </a:p>
          <a:p>
            <a:pPr eaLnBrk="1" hangingPunct="1"/>
            <a:r>
              <a:rPr lang="en-US" dirty="0" smtClean="0"/>
              <a:t>Instead implement </a:t>
            </a:r>
            <a:r>
              <a:rPr lang="en-US" dirty="0" smtClean="0">
                <a:solidFill>
                  <a:srgbClr val="0000FF"/>
                </a:solidFill>
              </a:rPr>
              <a:t>Runnable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Declares that the class has a</a:t>
            </a:r>
            <a:r>
              <a:rPr lang="en-US" dirty="0" smtClean="0">
                <a:solidFill>
                  <a:srgbClr val="0000FF"/>
                </a:solidFill>
              </a:rPr>
              <a:t> void run()</a:t>
            </a:r>
            <a:r>
              <a:rPr lang="en-US" dirty="0" smtClean="0"/>
              <a:t> method</a:t>
            </a:r>
          </a:p>
          <a:p>
            <a:pPr eaLnBrk="1" hangingPunct="1"/>
            <a:r>
              <a:rPr lang="en-US" dirty="0" smtClean="0"/>
              <a:t>Construct a </a:t>
            </a:r>
            <a:r>
              <a:rPr lang="en-US" dirty="0" smtClean="0">
                <a:solidFill>
                  <a:srgbClr val="0000FF"/>
                </a:solidFill>
              </a:rPr>
              <a:t>Thread</a:t>
            </a:r>
            <a:r>
              <a:rPr lang="en-US" dirty="0" smtClean="0"/>
              <a:t> from the </a:t>
            </a:r>
            <a:r>
              <a:rPr lang="en-US" dirty="0" smtClean="0">
                <a:solidFill>
                  <a:srgbClr val="0000FF"/>
                </a:solidFill>
              </a:rPr>
              <a:t>Runnable</a:t>
            </a:r>
            <a:endParaRPr lang="en-US" dirty="0" smtClean="0"/>
          </a:p>
          <a:p>
            <a:pPr lvl="1" eaLnBrk="1" hangingPunct="1"/>
            <a:r>
              <a:rPr lang="en-US" dirty="0" smtClean="0"/>
              <a:t>Constructor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Thread(Runnable target)</a:t>
            </a:r>
          </a:p>
          <a:p>
            <a:pPr lvl="1" eaLnBrk="1" hangingPunct="1"/>
            <a:r>
              <a:rPr lang="en-US" dirty="0" smtClean="0"/>
              <a:t>Constructor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Thread(Runnable target, String name)</a:t>
            </a:r>
          </a:p>
          <a:p>
            <a:pPr eaLnBrk="1" hangingPunct="1"/>
            <a:r>
              <a:rPr lang="en-US" dirty="0" smtClean="0"/>
              <a:t>This approach is 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529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F4CFBE-955E-40AD-991A-9DC18F57B99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Thread Example Revisited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85800" y="1355725"/>
            <a:ext cx="8032968" cy="50629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</a:rPr>
              <a:t>AlarmRunnable</a:t>
            </a:r>
            <a:r>
              <a:rPr lang="en-US" sz="2000" b="1" dirty="0">
                <a:latin typeface="Courier New" pitchFamily="49" charset="0"/>
              </a:rPr>
              <a:t> implements Runnable {</a:t>
            </a:r>
          </a:p>
          <a:p>
            <a:pPr eaLnBrk="0" hangingPunct="0">
              <a:lnSpc>
                <a:spcPct val="95000"/>
              </a:lnSpc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private String </a:t>
            </a:r>
            <a:r>
              <a:rPr lang="en-US" sz="2000" b="1" dirty="0" err="1">
                <a:latin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</a:rPr>
              <a:t> = null;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private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timeout = 0;</a:t>
            </a:r>
          </a:p>
          <a:p>
            <a:pPr eaLnBrk="0" hangingPunct="0">
              <a:lnSpc>
                <a:spcPct val="95000"/>
              </a:lnSpc>
            </a:pPr>
            <a:endParaRPr lang="en-US" sz="2000" b="1" dirty="0">
              <a:latin typeface="Courier New" pitchFamily="49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public </a:t>
            </a:r>
            <a:r>
              <a:rPr lang="en-US" sz="2000" b="1" dirty="0" err="1">
                <a:latin typeface="Courier New" pitchFamily="49" charset="0"/>
              </a:rPr>
              <a:t>AlarmRunnable</a:t>
            </a:r>
            <a:r>
              <a:rPr lang="en-US" sz="2000" b="1" dirty="0">
                <a:latin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time) {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  this.msg = </a:t>
            </a:r>
            <a:r>
              <a:rPr lang="en-US" sz="2000" b="1" dirty="0" err="1">
                <a:latin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this.timeout</a:t>
            </a:r>
            <a:r>
              <a:rPr lang="en-US" sz="2000" b="1" dirty="0">
                <a:latin typeface="Courier New" pitchFamily="49" charset="0"/>
              </a:rPr>
              <a:t> = time;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public void run() {      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  try {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Thread.sleep</a:t>
            </a:r>
            <a:r>
              <a:rPr lang="en-US" sz="2000" b="1" dirty="0">
                <a:latin typeface="Courier New" pitchFamily="49" charset="0"/>
              </a:rPr>
              <a:t>(timeout * 1000);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  } catch (</a:t>
            </a:r>
            <a:r>
              <a:rPr lang="en-US" sz="2000" b="1" dirty="0" err="1">
                <a:latin typeface="Courier New" pitchFamily="49" charset="0"/>
              </a:rPr>
              <a:t>InterruptedException</a:t>
            </a:r>
            <a:r>
              <a:rPr lang="en-US" sz="2000" b="1" dirty="0">
                <a:latin typeface="Courier New" pitchFamily="49" charset="0"/>
              </a:rPr>
              <a:t> e) { }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</a:rPr>
              <a:t>("(" + timeout + ") " + </a:t>
            </a:r>
            <a:r>
              <a:rPr lang="en-US" sz="2000" b="1" dirty="0" err="1">
                <a:latin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5FB2AB-6DBD-4829-AFF6-72C827CF3D3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Example Revisited (2)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685800" y="1644650"/>
            <a:ext cx="8111516" cy="4524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while (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there is more input to read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lvl="0" eaLnBrk="0" hangingPunct="0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System.out.print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("Alarm&gt; ");     </a:t>
            </a:r>
          </a:p>
          <a:p>
            <a:pPr lvl="0" eaLnBrk="0" hangingPunct="0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lvl="0" eaLnBrk="0" hangingPunct="0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// read user input into m and tm</a:t>
            </a:r>
          </a:p>
          <a:p>
            <a:pPr lvl="0" eaLnBrk="0" hangingPunct="0"/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0" eaLnBrk="0" hangingPunct="0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if (m != null) {</a:t>
            </a:r>
          </a:p>
          <a:p>
            <a:pPr lvl="0" eaLnBrk="0" hangingPunct="0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// start alarm thread</a:t>
            </a:r>
          </a:p>
          <a:p>
            <a:pPr lvl="0" eaLnBrk="0" hangingPunct="0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Thread t = new </a:t>
            </a:r>
            <a:r>
              <a:rPr lang="en-US" b="1" dirty="0" smtClean="0">
                <a:solidFill>
                  <a:srgbClr val="333399"/>
                </a:solidFill>
                <a:latin typeface="Courier New" pitchFamily="49" charset="0"/>
              </a:rPr>
              <a:t>Thread(new </a:t>
            </a:r>
          </a:p>
          <a:p>
            <a:pPr lvl="0" eaLnBrk="0" hangingPunct="0"/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333399"/>
                </a:solidFill>
                <a:latin typeface="Courier New" pitchFamily="49" charset="0"/>
              </a:rPr>
              <a:t>                    </a:t>
            </a:r>
            <a:r>
              <a:rPr lang="en-US" b="1" dirty="0" err="1" smtClean="0">
                <a:solidFill>
                  <a:srgbClr val="333399"/>
                </a:solidFill>
                <a:latin typeface="Courier New" pitchFamily="49" charset="0"/>
              </a:rPr>
              <a:t>AlarmRunnable</a:t>
            </a:r>
            <a:r>
              <a:rPr lang="en-US" b="1" dirty="0" smtClean="0">
                <a:solidFill>
                  <a:srgbClr val="333399"/>
                </a:solidFill>
                <a:latin typeface="Courier New" pitchFamily="49" charset="0"/>
              </a:rPr>
              <a:t>(m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, tm</a:t>
            </a:r>
            <a:r>
              <a:rPr lang="en-US" b="1" dirty="0" smtClean="0">
                <a:solidFill>
                  <a:srgbClr val="333399"/>
                </a:solidFill>
                <a:latin typeface="Courier New" pitchFamily="49" charset="0"/>
              </a:rPr>
              <a:t>));</a:t>
            </a:r>
            <a:endParaRPr lang="en-US" b="1" dirty="0">
              <a:solidFill>
                <a:srgbClr val="333399"/>
              </a:solidFill>
              <a:latin typeface="Courier New" pitchFamily="49" charset="0"/>
            </a:endParaRPr>
          </a:p>
          <a:p>
            <a:pPr lvl="0" eaLnBrk="0" hangingPunct="0"/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333399"/>
                </a:solidFill>
                <a:latin typeface="Courier New" pitchFamily="49" charset="0"/>
              </a:rPr>
              <a:t>t.start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();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0" eaLnBrk="0" hangingPunct="0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lvl="0" eaLnBrk="0" hangingPunct="0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9C5932-A880-4E1B-92E9-38F0E9FC2E8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Notes: Passing Parameters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run()</a:t>
            </a:r>
            <a:r>
              <a:rPr lang="en-US" smtClean="0"/>
              <a:t> doesn’t take parameters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“pass parameters” to the new thread by storing them as private fields</a:t>
            </a:r>
          </a:p>
          <a:p>
            <a:pPr lvl="1" eaLnBrk="1" hangingPunct="1"/>
            <a:r>
              <a:rPr lang="en-US" smtClean="0"/>
              <a:t>In the extended class</a:t>
            </a:r>
          </a:p>
          <a:p>
            <a:pPr lvl="1" eaLnBrk="1" hangingPunct="1"/>
            <a:r>
              <a:rPr lang="en-US" smtClean="0"/>
              <a:t>Or the </a:t>
            </a:r>
            <a:r>
              <a:rPr lang="en-US" smtClean="0">
                <a:solidFill>
                  <a:srgbClr val="0000FF"/>
                </a:solidFill>
              </a:rPr>
              <a:t>Runnable</a:t>
            </a:r>
            <a:r>
              <a:rPr lang="en-US" smtClean="0"/>
              <a:t> object</a:t>
            </a:r>
          </a:p>
          <a:p>
            <a:pPr lvl="1" eaLnBrk="1" hangingPunct="1"/>
            <a:r>
              <a:rPr lang="en-US" smtClean="0"/>
              <a:t>Example: the time to wait and the message to print in the </a:t>
            </a:r>
            <a:r>
              <a:rPr lang="en-US" smtClean="0">
                <a:solidFill>
                  <a:srgbClr val="0000FF"/>
                </a:solidFill>
              </a:rPr>
              <a:t>AlarmThread</a:t>
            </a:r>
            <a:r>
              <a:rPr lang="en-US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DA1EE6-2D03-4288-B022-638C3FE4C05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Concurrency and Shared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058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Concurrency is easy if threads don’t interact</a:t>
            </a:r>
          </a:p>
          <a:p>
            <a:pPr lvl="1" eaLnBrk="1" hangingPunct="1"/>
            <a:r>
              <a:rPr lang="en-US" dirty="0" smtClean="0"/>
              <a:t>Each thread does its own thing, ignoring other threads</a:t>
            </a:r>
          </a:p>
          <a:p>
            <a:pPr lvl="1" eaLnBrk="1" hangingPunct="1"/>
            <a:r>
              <a:rPr lang="en-US" dirty="0" smtClean="0"/>
              <a:t>Typically, however, threads need to communicate with each other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Communication is done by </a:t>
            </a:r>
            <a:r>
              <a:rPr lang="en-US" i="1" dirty="0" smtClean="0"/>
              <a:t>sharing</a:t>
            </a:r>
            <a:r>
              <a:rPr lang="en-US" dirty="0" smtClean="0"/>
              <a:t> data</a:t>
            </a:r>
          </a:p>
          <a:p>
            <a:pPr lvl="1" eaLnBrk="1" hangingPunct="1"/>
            <a:r>
              <a:rPr lang="en-US" dirty="0" smtClean="0"/>
              <a:t>In Java, different threads may access the heap simultaneously</a:t>
            </a:r>
          </a:p>
          <a:p>
            <a:pPr lvl="1" eaLnBrk="1" hangingPunct="1"/>
            <a:r>
              <a:rPr lang="en-US" dirty="0" smtClean="0"/>
              <a:t>But the scheduler might interleave threads arbitrarily</a:t>
            </a:r>
          </a:p>
          <a:p>
            <a:pPr lvl="1" eaLnBrk="1" hangingPunct="1"/>
            <a:r>
              <a:rPr lang="en-US" dirty="0" smtClean="0"/>
              <a:t>Problems can occur if we’re not careful.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1A7988-70DB-4E98-9D6F-578898A2369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Race Condition Example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public class Example extends Thread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private static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count = 0;  // shared state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public void run()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y = count;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count = y + 1;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public static void main(String </a:t>
            </a:r>
            <a:r>
              <a:rPr lang="en-US" sz="1800" b="1" dirty="0" err="1" smtClean="0">
                <a:latin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</a:rPr>
              <a:t>[])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Thread t1 = new Example();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Thread t2 = new Example();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t1.start();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t2.start();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D61B3D-303E-485D-B9F6-5F77ECAAC57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Race Condition Example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55612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static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count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t1.run()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y = count;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count = y + 1;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t2.run()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y = count;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count = y + 1;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6858000" y="1981200"/>
            <a:ext cx="134844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Times New Roman" pitchFamily="18" charset="0"/>
              </a:rPr>
              <a:t>count </a:t>
            </a:r>
            <a:r>
              <a:rPr lang="en-US" dirty="0">
                <a:latin typeface="Times New Roman" pitchFamily="18" charset="0"/>
              </a:rPr>
              <a:t>= 0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4495800" y="4343400"/>
            <a:ext cx="3759171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 New Roman" pitchFamily="18" charset="0"/>
              </a:rPr>
              <a:t>Start: both threads ready to</a:t>
            </a:r>
          </a:p>
          <a:p>
            <a:pPr eaLnBrk="0" hangingPunct="0"/>
            <a:r>
              <a:rPr lang="en-US" i="1" dirty="0">
                <a:latin typeface="Times New Roman" pitchFamily="18" charset="0"/>
              </a:rPr>
              <a:t>run.  Each will increment the</a:t>
            </a:r>
          </a:p>
          <a:p>
            <a:pPr eaLnBrk="0" hangingPunct="0"/>
            <a:r>
              <a:rPr lang="en-US" i="1" dirty="0">
                <a:latin typeface="Times New Roman" pitchFamily="18" charset="0"/>
              </a:rPr>
              <a:t>global </a:t>
            </a:r>
            <a:r>
              <a:rPr lang="en-US" i="1" dirty="0" smtClean="0">
                <a:latin typeface="Times New Roman" pitchFamily="18" charset="0"/>
              </a:rPr>
              <a:t>count. 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5029200" y="1981200"/>
            <a:ext cx="1700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Shared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8B9040-3FDA-4383-89AC-35E50ED8ACA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Race Condition Example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47675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static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count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t1.run()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y =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count = y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t2.run()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y =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count = y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6858000" y="1981200"/>
            <a:ext cx="134844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Times New Roman" pitchFamily="18" charset="0"/>
              </a:rPr>
              <a:t>count </a:t>
            </a:r>
            <a:r>
              <a:rPr lang="en-US" dirty="0">
                <a:latin typeface="Times New Roman" pitchFamily="18" charset="0"/>
              </a:rPr>
              <a:t>= 0</a:t>
            </a: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4495800" y="4343400"/>
            <a:ext cx="3705225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T1 executes, grabbing</a:t>
            </a:r>
          </a:p>
          <a:p>
            <a:pPr eaLnBrk="0" hangingPunct="0"/>
            <a:r>
              <a:rPr lang="en-US" i="1">
                <a:latin typeface="Times New Roman" pitchFamily="18" charset="0"/>
              </a:rPr>
              <a:t>the global counter value into</a:t>
            </a:r>
          </a:p>
          <a:p>
            <a:pPr eaLnBrk="0" hangingPunct="0"/>
            <a:r>
              <a:rPr lang="en-US" i="1">
                <a:latin typeface="Times New Roman" pitchFamily="18" charset="0"/>
              </a:rPr>
              <a:t>its own y.</a:t>
            </a: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5029200" y="1981200"/>
            <a:ext cx="1700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Shared state</a:t>
            </a:r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3657600" y="2667000"/>
            <a:ext cx="812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y = 0</a:t>
            </a:r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5791200" y="3505200"/>
            <a:ext cx="152400" cy="1524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303B56-36F3-4000-A415-96BDEAE3FEE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Race Condition Example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47675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static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count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t1.run()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y =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count = y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t2.run()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y =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count = y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6858000" y="1981200"/>
            <a:ext cx="1402948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Times New Roman" pitchFamily="18" charset="0"/>
              </a:rPr>
              <a:t>count </a:t>
            </a:r>
            <a:r>
              <a:rPr lang="en-US" b="1" dirty="0">
                <a:latin typeface="Times New Roman" pitchFamily="18" charset="0"/>
              </a:rPr>
              <a:t>= 1</a:t>
            </a: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4495800" y="4343400"/>
            <a:ext cx="395763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T1 executes again, storing its</a:t>
            </a:r>
          </a:p>
          <a:p>
            <a:pPr eaLnBrk="0" hangingPunct="0"/>
            <a:r>
              <a:rPr lang="en-US" i="1">
                <a:latin typeface="Times New Roman" pitchFamily="18" charset="0"/>
              </a:rPr>
              <a:t>value of y + 1 into the counter.</a:t>
            </a:r>
          </a:p>
        </p:txBody>
      </p:sp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5029200" y="1981200"/>
            <a:ext cx="1700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Shared state</a:t>
            </a:r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3581400" y="2667000"/>
            <a:ext cx="812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y = 0</a:t>
            </a:r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5791200" y="3505200"/>
            <a:ext cx="152400" cy="1524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6019800" y="3505200"/>
            <a:ext cx="152400" cy="1524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CA8971-1492-41C9-A328-08D94036BF9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16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Race Condition Example</a:t>
            </a:r>
          </a:p>
        </p:txBody>
      </p:sp>
      <p:sp>
        <p:nvSpPr>
          <p:cNvPr id="716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6355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static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count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t1.run()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y =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count = y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t2.run()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y =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count = y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1685" name="Text Box 1028"/>
          <p:cNvSpPr txBox="1">
            <a:spLocks noChangeArrowheads="1"/>
          </p:cNvSpPr>
          <p:nvPr/>
        </p:nvSpPr>
        <p:spPr bwMode="auto">
          <a:xfrm>
            <a:off x="6858000" y="1981200"/>
            <a:ext cx="134844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Times New Roman" pitchFamily="18" charset="0"/>
              </a:rPr>
              <a:t>count </a:t>
            </a:r>
            <a:r>
              <a:rPr lang="en-US" dirty="0">
                <a:latin typeface="Times New Roman" pitchFamily="18" charset="0"/>
              </a:rPr>
              <a:t>= 1</a:t>
            </a:r>
          </a:p>
        </p:txBody>
      </p:sp>
      <p:sp>
        <p:nvSpPr>
          <p:cNvPr id="71686" name="Text Box 1029"/>
          <p:cNvSpPr txBox="1">
            <a:spLocks noChangeArrowheads="1"/>
          </p:cNvSpPr>
          <p:nvPr/>
        </p:nvSpPr>
        <p:spPr bwMode="auto">
          <a:xfrm>
            <a:off x="4495800" y="4343400"/>
            <a:ext cx="4267200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T1 finishes.  T2 executes, grabbing the global</a:t>
            </a:r>
          </a:p>
          <a:p>
            <a:pPr eaLnBrk="0" hangingPunct="0"/>
            <a:r>
              <a:rPr lang="en-US" i="1">
                <a:latin typeface="Times New Roman" pitchFamily="18" charset="0"/>
              </a:rPr>
              <a:t>counter value into its own y.</a:t>
            </a:r>
          </a:p>
        </p:txBody>
      </p:sp>
      <p:sp>
        <p:nvSpPr>
          <p:cNvPr id="71687" name="Text Box 1030"/>
          <p:cNvSpPr txBox="1">
            <a:spLocks noChangeArrowheads="1"/>
          </p:cNvSpPr>
          <p:nvPr/>
        </p:nvSpPr>
        <p:spPr bwMode="auto">
          <a:xfrm>
            <a:off x="5029200" y="1981200"/>
            <a:ext cx="1700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Shared state</a:t>
            </a:r>
          </a:p>
        </p:txBody>
      </p:sp>
      <p:sp>
        <p:nvSpPr>
          <p:cNvPr id="71688" name="Text Box 1031"/>
          <p:cNvSpPr txBox="1">
            <a:spLocks noChangeArrowheads="1"/>
          </p:cNvSpPr>
          <p:nvPr/>
        </p:nvSpPr>
        <p:spPr bwMode="auto">
          <a:xfrm>
            <a:off x="3581400" y="2667000"/>
            <a:ext cx="812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y = 0</a:t>
            </a:r>
          </a:p>
        </p:txBody>
      </p:sp>
      <p:sp>
        <p:nvSpPr>
          <p:cNvPr id="71689" name="Text Box 1032"/>
          <p:cNvSpPr txBox="1">
            <a:spLocks noChangeArrowheads="1"/>
          </p:cNvSpPr>
          <p:nvPr/>
        </p:nvSpPr>
        <p:spPr bwMode="auto">
          <a:xfrm>
            <a:off x="3581400" y="4114800"/>
            <a:ext cx="812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y = 1</a:t>
            </a:r>
          </a:p>
        </p:txBody>
      </p:sp>
      <p:sp>
        <p:nvSpPr>
          <p:cNvPr id="71690" name="Rectangle 1033"/>
          <p:cNvSpPr>
            <a:spLocks noChangeArrowheads="1"/>
          </p:cNvSpPr>
          <p:nvPr/>
        </p:nvSpPr>
        <p:spPr bwMode="auto">
          <a:xfrm>
            <a:off x="5791200" y="3505200"/>
            <a:ext cx="152400" cy="1524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91" name="Rectangle 1034"/>
          <p:cNvSpPr>
            <a:spLocks noChangeArrowheads="1"/>
          </p:cNvSpPr>
          <p:nvPr/>
        </p:nvSpPr>
        <p:spPr bwMode="auto">
          <a:xfrm>
            <a:off x="6057900" y="3505200"/>
            <a:ext cx="152400" cy="1524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92" name="Rectangle 1035"/>
          <p:cNvSpPr>
            <a:spLocks noChangeArrowheads="1"/>
          </p:cNvSpPr>
          <p:nvPr/>
        </p:nvSpPr>
        <p:spPr bwMode="auto">
          <a:xfrm>
            <a:off x="6324600" y="3505200"/>
            <a:ext cx="152400" cy="1524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BE6C2A-B4EF-404C-A637-2F271DCA9C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838200" y="1905000"/>
            <a:ext cx="5943600" cy="3276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Computation Abstractions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066800" y="2209800"/>
            <a:ext cx="26670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886200" y="2209800"/>
            <a:ext cx="26670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981200" y="4724400"/>
            <a:ext cx="10064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CPU 1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953000" y="4724400"/>
            <a:ext cx="10064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CPU 2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1143000" y="2286000"/>
            <a:ext cx="1143000" cy="2286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438400" y="2286000"/>
            <a:ext cx="1143000" cy="2286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3962400" y="2286000"/>
            <a:ext cx="1143000" cy="2286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5257800" y="2286000"/>
            <a:ext cx="1143000" cy="2286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4038600" y="40386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p3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219200" y="40386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p1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2514600" y="40386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p2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5334000" y="40386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p4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1295400" y="25146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t1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524000" y="33528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t2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2514600" y="23622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t1</a:t>
            </a:r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2971800" y="28956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t2</a:t>
            </a:r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2514600" y="35052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t3</a:t>
            </a:r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4191000" y="28956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t1</a:t>
            </a:r>
          </a:p>
        </p:txBody>
      </p:sp>
      <p:sp>
        <p:nvSpPr>
          <p:cNvPr id="18455" name="Oval 22"/>
          <p:cNvSpPr>
            <a:spLocks noChangeArrowheads="1"/>
          </p:cNvSpPr>
          <p:nvPr/>
        </p:nvSpPr>
        <p:spPr bwMode="auto">
          <a:xfrm>
            <a:off x="5334000" y="24384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t4</a:t>
            </a:r>
          </a:p>
        </p:txBody>
      </p:sp>
      <p:sp>
        <p:nvSpPr>
          <p:cNvPr id="18456" name="Oval 23"/>
          <p:cNvSpPr>
            <a:spLocks noChangeArrowheads="1"/>
          </p:cNvSpPr>
          <p:nvPr/>
        </p:nvSpPr>
        <p:spPr bwMode="auto">
          <a:xfrm>
            <a:off x="5638800" y="32766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t5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2667000" y="5334000"/>
            <a:ext cx="2068513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i="1">
                <a:latin typeface="Times New Roman" pitchFamily="18" charset="0"/>
              </a:rPr>
              <a:t>A computer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7239000" y="1752600"/>
            <a:ext cx="177482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Processes</a:t>
            </a:r>
          </a:p>
          <a:p>
            <a:pPr eaLnBrk="0" hangingPunct="0"/>
            <a:r>
              <a:rPr lang="en-US" i="1">
                <a:latin typeface="Times New Roman" pitchFamily="18" charset="0"/>
              </a:rPr>
              <a:t>(e.g., JVM’s)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7239000" y="3200400"/>
            <a:ext cx="11826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Threads</a:t>
            </a:r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 flipH="1" flipV="1">
            <a:off x="5943600" y="2819400"/>
            <a:ext cx="1295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Freeform 28"/>
          <p:cNvSpPr>
            <a:spLocks/>
          </p:cNvSpPr>
          <p:nvPr/>
        </p:nvSpPr>
        <p:spPr bwMode="auto">
          <a:xfrm>
            <a:off x="4648200" y="3429000"/>
            <a:ext cx="2590800" cy="622300"/>
          </a:xfrm>
          <a:custGeom>
            <a:avLst/>
            <a:gdLst>
              <a:gd name="T0" fmla="*/ 2590800 w 1488"/>
              <a:gd name="T1" fmla="*/ 76200 h 392"/>
              <a:gd name="T2" fmla="*/ 1420761 w 1488"/>
              <a:gd name="T3" fmla="*/ 609600 h 392"/>
              <a:gd name="T4" fmla="*/ 0 w 1488"/>
              <a:gd name="T5" fmla="*/ 0 h 392"/>
              <a:gd name="T6" fmla="*/ 0 60000 65536"/>
              <a:gd name="T7" fmla="*/ 0 60000 65536"/>
              <a:gd name="T8" fmla="*/ 0 60000 65536"/>
              <a:gd name="T9" fmla="*/ 0 w 1488"/>
              <a:gd name="T10" fmla="*/ 0 h 392"/>
              <a:gd name="T11" fmla="*/ 1488 w 148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392">
                <a:moveTo>
                  <a:pt x="1488" y="48"/>
                </a:moveTo>
                <a:cubicBezTo>
                  <a:pt x="1276" y="220"/>
                  <a:pt x="1064" y="392"/>
                  <a:pt x="816" y="384"/>
                </a:cubicBezTo>
                <a:cubicBezTo>
                  <a:pt x="568" y="376"/>
                  <a:pt x="284" y="188"/>
                  <a:pt x="0" y="0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Freeform 29"/>
          <p:cNvSpPr>
            <a:spLocks/>
          </p:cNvSpPr>
          <p:nvPr/>
        </p:nvSpPr>
        <p:spPr bwMode="auto">
          <a:xfrm>
            <a:off x="4495800" y="1930400"/>
            <a:ext cx="2590800" cy="355600"/>
          </a:xfrm>
          <a:custGeom>
            <a:avLst/>
            <a:gdLst>
              <a:gd name="T0" fmla="*/ 2590800 w 1632"/>
              <a:gd name="T1" fmla="*/ 50800 h 224"/>
              <a:gd name="T2" fmla="*/ 914400 w 1632"/>
              <a:gd name="T3" fmla="*/ 50800 h 224"/>
              <a:gd name="T4" fmla="*/ 0 w 1632"/>
              <a:gd name="T5" fmla="*/ 355600 h 224"/>
              <a:gd name="T6" fmla="*/ 0 60000 65536"/>
              <a:gd name="T7" fmla="*/ 0 60000 65536"/>
              <a:gd name="T8" fmla="*/ 0 60000 65536"/>
              <a:gd name="T9" fmla="*/ 0 w 1632"/>
              <a:gd name="T10" fmla="*/ 0 h 224"/>
              <a:gd name="T11" fmla="*/ 1632 w 163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224">
                <a:moveTo>
                  <a:pt x="1632" y="32"/>
                </a:moveTo>
                <a:cubicBezTo>
                  <a:pt x="1240" y="16"/>
                  <a:pt x="848" y="0"/>
                  <a:pt x="576" y="32"/>
                </a:cubicBezTo>
                <a:cubicBezTo>
                  <a:pt x="304" y="64"/>
                  <a:pt x="152" y="144"/>
                  <a:pt x="0" y="224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Freeform 30"/>
          <p:cNvSpPr>
            <a:spLocks/>
          </p:cNvSpPr>
          <p:nvPr/>
        </p:nvSpPr>
        <p:spPr bwMode="auto">
          <a:xfrm>
            <a:off x="2971800" y="1612900"/>
            <a:ext cx="4457700" cy="673100"/>
          </a:xfrm>
          <a:custGeom>
            <a:avLst/>
            <a:gdLst>
              <a:gd name="T0" fmla="*/ 4114800 w 2808"/>
              <a:gd name="T1" fmla="*/ 292100 h 424"/>
              <a:gd name="T2" fmla="*/ 4038600 w 2808"/>
              <a:gd name="T3" fmla="*/ 292100 h 424"/>
              <a:gd name="T4" fmla="*/ 1600200 w 2808"/>
              <a:gd name="T5" fmla="*/ 63500 h 424"/>
              <a:gd name="T6" fmla="*/ 0 w 2808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808"/>
              <a:gd name="T13" fmla="*/ 0 h 424"/>
              <a:gd name="T14" fmla="*/ 2808 w 280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8" h="424">
                <a:moveTo>
                  <a:pt x="2592" y="184"/>
                </a:moveTo>
                <a:cubicBezTo>
                  <a:pt x="2700" y="196"/>
                  <a:pt x="2808" y="208"/>
                  <a:pt x="2544" y="184"/>
                </a:cubicBezTo>
                <a:cubicBezTo>
                  <a:pt x="2280" y="160"/>
                  <a:pt x="1432" y="0"/>
                  <a:pt x="1008" y="40"/>
                </a:cubicBezTo>
                <a:cubicBezTo>
                  <a:pt x="584" y="80"/>
                  <a:pt x="292" y="252"/>
                  <a:pt x="0" y="424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11B938-BBBC-4461-8195-3CFAD16938B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Race Condition Example</a:t>
            </a:r>
          </a:p>
        </p:txBody>
      </p:sp>
      <p:sp>
        <p:nvSpPr>
          <p:cNvPr id="737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556125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static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count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t1.run()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y =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count = y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t2.run()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y =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count = y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3733" name="Text Box 1028"/>
          <p:cNvSpPr txBox="1">
            <a:spLocks noChangeArrowheads="1"/>
          </p:cNvSpPr>
          <p:nvPr/>
        </p:nvSpPr>
        <p:spPr bwMode="auto">
          <a:xfrm>
            <a:off x="6858000" y="1981200"/>
            <a:ext cx="1402948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Times New Roman" pitchFamily="18" charset="0"/>
              </a:rPr>
              <a:t>count </a:t>
            </a:r>
            <a:r>
              <a:rPr lang="en-US" b="1" dirty="0">
                <a:latin typeface="Times New Roman" pitchFamily="18" charset="0"/>
              </a:rPr>
              <a:t>= 2</a:t>
            </a:r>
          </a:p>
        </p:txBody>
      </p:sp>
      <p:sp>
        <p:nvSpPr>
          <p:cNvPr id="73734" name="Text Box 1029"/>
          <p:cNvSpPr txBox="1">
            <a:spLocks noChangeArrowheads="1"/>
          </p:cNvSpPr>
          <p:nvPr/>
        </p:nvSpPr>
        <p:spPr bwMode="auto">
          <a:xfrm>
            <a:off x="4495800" y="4343400"/>
            <a:ext cx="3749553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 New Roman" pitchFamily="18" charset="0"/>
              </a:rPr>
              <a:t>T2 executes, storing its</a:t>
            </a:r>
          </a:p>
          <a:p>
            <a:pPr eaLnBrk="0" hangingPunct="0"/>
            <a:r>
              <a:rPr lang="en-US" i="1" dirty="0">
                <a:latin typeface="Times New Roman" pitchFamily="18" charset="0"/>
              </a:rPr>
              <a:t>incremented </a:t>
            </a:r>
            <a:r>
              <a:rPr lang="en-US" i="1" dirty="0" smtClean="0">
                <a:latin typeface="Times New Roman" pitchFamily="18" charset="0"/>
              </a:rPr>
              <a:t>count </a:t>
            </a:r>
            <a:r>
              <a:rPr lang="en-US" i="1" dirty="0">
                <a:latin typeface="Times New Roman" pitchFamily="18" charset="0"/>
              </a:rPr>
              <a:t>value into</a:t>
            </a:r>
          </a:p>
          <a:p>
            <a:pPr eaLnBrk="0" hangingPunct="0"/>
            <a:r>
              <a:rPr lang="en-US" i="1" dirty="0">
                <a:latin typeface="Times New Roman" pitchFamily="18" charset="0"/>
              </a:rPr>
              <a:t>the global counter.</a:t>
            </a:r>
          </a:p>
        </p:txBody>
      </p:sp>
      <p:sp>
        <p:nvSpPr>
          <p:cNvPr id="73735" name="Text Box 1030"/>
          <p:cNvSpPr txBox="1">
            <a:spLocks noChangeArrowheads="1"/>
          </p:cNvSpPr>
          <p:nvPr/>
        </p:nvSpPr>
        <p:spPr bwMode="auto">
          <a:xfrm>
            <a:off x="5029200" y="1981200"/>
            <a:ext cx="1700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Shared state</a:t>
            </a:r>
          </a:p>
        </p:txBody>
      </p:sp>
      <p:sp>
        <p:nvSpPr>
          <p:cNvPr id="73736" name="Text Box 1031"/>
          <p:cNvSpPr txBox="1">
            <a:spLocks noChangeArrowheads="1"/>
          </p:cNvSpPr>
          <p:nvPr/>
        </p:nvSpPr>
        <p:spPr bwMode="auto">
          <a:xfrm>
            <a:off x="3581400" y="2667000"/>
            <a:ext cx="812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y = 0</a:t>
            </a:r>
          </a:p>
        </p:txBody>
      </p:sp>
      <p:sp>
        <p:nvSpPr>
          <p:cNvPr id="73737" name="Text Box 1032"/>
          <p:cNvSpPr txBox="1">
            <a:spLocks noChangeArrowheads="1"/>
          </p:cNvSpPr>
          <p:nvPr/>
        </p:nvSpPr>
        <p:spPr bwMode="auto">
          <a:xfrm>
            <a:off x="3581400" y="4114800"/>
            <a:ext cx="812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y = 1</a:t>
            </a:r>
          </a:p>
        </p:txBody>
      </p:sp>
      <p:sp>
        <p:nvSpPr>
          <p:cNvPr id="73738" name="Rectangle 1033"/>
          <p:cNvSpPr>
            <a:spLocks noChangeArrowheads="1"/>
          </p:cNvSpPr>
          <p:nvPr/>
        </p:nvSpPr>
        <p:spPr bwMode="auto">
          <a:xfrm>
            <a:off x="5791200" y="3505200"/>
            <a:ext cx="152400" cy="1524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739" name="Rectangle 1034"/>
          <p:cNvSpPr>
            <a:spLocks noChangeArrowheads="1"/>
          </p:cNvSpPr>
          <p:nvPr/>
        </p:nvSpPr>
        <p:spPr bwMode="auto">
          <a:xfrm>
            <a:off x="6019800" y="3505200"/>
            <a:ext cx="152400" cy="1524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740" name="Rectangle 1035"/>
          <p:cNvSpPr>
            <a:spLocks noChangeArrowheads="1"/>
          </p:cNvSpPr>
          <p:nvPr/>
        </p:nvSpPr>
        <p:spPr bwMode="auto">
          <a:xfrm>
            <a:off x="6248400" y="3505200"/>
            <a:ext cx="152400" cy="1524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741" name="Rectangle 1036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592A01-0E21-4646-87A5-403F417B841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But When it's Run Again?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latin typeface="Times New Roman" pitchFamily="18" charset="0"/>
              </a:rPr>
              <a:t>count</a:t>
            </a:r>
            <a:r>
              <a:rPr lang="en-US" dirty="0" smtClean="0"/>
              <a:t> could be 1 (make sure you see why)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A1D23F-9C41-48E8-BCB5-D318FCCCB50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Why?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Different schedules can lead to different outcomes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This is a </a:t>
            </a:r>
            <a:r>
              <a:rPr lang="en-US" i="1" dirty="0" smtClean="0"/>
              <a:t>race condition</a:t>
            </a:r>
            <a:r>
              <a:rPr lang="en-US" dirty="0" smtClean="0"/>
              <a:t> or </a:t>
            </a:r>
            <a:r>
              <a:rPr lang="en-US" i="1" dirty="0"/>
              <a:t>data race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 thread was preempted in the middle of an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Reading and writing </a:t>
            </a:r>
            <a:r>
              <a:rPr lang="en-US" dirty="0" smtClean="0">
                <a:solidFill>
                  <a:srgbClr val="0000FF"/>
                </a:solidFill>
              </a:rPr>
              <a:t>count</a:t>
            </a:r>
            <a:r>
              <a:rPr lang="en-US" dirty="0" smtClean="0"/>
              <a:t> was supposed to be </a:t>
            </a:r>
            <a:r>
              <a:rPr lang="en-US" i="1" dirty="0" smtClean="0"/>
              <a:t>atomic</a:t>
            </a:r>
            <a:r>
              <a:rPr lang="en-US" dirty="0" smtClean="0"/>
              <a:t>- to happen with no interference from other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But the schedule (interleaving of threads) that was chosen allowed atomicity to be violated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These bugs can be extremely hard to reproduce, and so hard to debug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Depends on what scheduler chose to do, which is hard to predict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A1FD38-3E8B-4FB3-9A6D-74E7A2DC8FB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instead of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y = count;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count = y + 1;</a:t>
            </a:r>
            <a:endParaRPr lang="en-US" dirty="0" smtClean="0"/>
          </a:p>
          <a:p>
            <a:pPr eaLnBrk="1" hangingPunct="1"/>
            <a:r>
              <a:rPr lang="en-US" dirty="0" smtClean="0"/>
              <a:t>We had written</a:t>
            </a:r>
          </a:p>
          <a:p>
            <a:pPr lvl="1" eaLnBrk="1" hangingPunct="1"/>
            <a:r>
              <a:rPr lang="en-US" sz="1800" b="1" dirty="0" smtClean="0">
                <a:latin typeface="Courier New" pitchFamily="49" charset="0"/>
              </a:rPr>
              <a:t>count++;</a:t>
            </a:r>
            <a:endParaRPr lang="en-US" dirty="0" smtClean="0"/>
          </a:p>
          <a:p>
            <a:pPr eaLnBrk="1" hangingPunct="1"/>
            <a:r>
              <a:rPr lang="en-US" dirty="0" smtClean="0"/>
              <a:t>Would the result be any different?</a:t>
            </a:r>
          </a:p>
          <a:p>
            <a:pPr eaLnBrk="1" hangingPunct="1"/>
            <a:r>
              <a:rPr lang="en-US" dirty="0" smtClean="0"/>
              <a:t>Answer:  NO!</a:t>
            </a:r>
          </a:p>
          <a:p>
            <a:pPr lvl="1" eaLnBrk="1" hangingPunct="1"/>
            <a:r>
              <a:rPr lang="en-US" dirty="0" smtClean="0"/>
              <a:t>Don’t depend on your intuition about atomicity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8C5E1E-3737-4E09-A554-A005C942E74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you run a program with a race condition, will you always get an unexpected result?</a:t>
            </a:r>
          </a:p>
          <a:p>
            <a:pPr lvl="1" eaLnBrk="1" hangingPunct="1"/>
            <a:r>
              <a:rPr lang="en-US" dirty="0" smtClean="0"/>
              <a:t>No!  It depends on the scheduler, and on the other threads/processes/</a:t>
            </a:r>
            <a:r>
              <a:rPr lang="en-US" dirty="0" err="1" smtClean="0"/>
              <a:t>etc</a:t>
            </a:r>
            <a:r>
              <a:rPr lang="en-US" dirty="0" smtClean="0"/>
              <a:t>, that are running on the same CPU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Race conditions are hard to 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C07E52-7280-42DB-BB25-5B757908796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39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  <p:sp>
        <p:nvSpPr>
          <p:cNvPr id="282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3733800"/>
          </a:xfrm>
        </p:spPr>
        <p:txBody>
          <a:bodyPr/>
          <a:lstStyle/>
          <a:p>
            <a:pPr eaLnBrk="1" hangingPunct="1"/>
            <a:r>
              <a:rPr lang="en-US" smtClean="0"/>
              <a:t>Refers to mechanisms allowing a programmer to control the execution order of some operations across different threads in a concurrent program.</a:t>
            </a:r>
          </a:p>
          <a:p>
            <a:pPr eaLnBrk="1" hangingPunct="1"/>
            <a:r>
              <a:rPr lang="en-US" smtClean="0"/>
              <a:t>Different languages have adopted different mechanisms to allow the programmer to synchronize threads.</a:t>
            </a:r>
          </a:p>
          <a:p>
            <a:pPr eaLnBrk="1" hangingPunct="1"/>
            <a:r>
              <a:rPr lang="en-US" smtClean="0"/>
              <a:t>Java has several mechanisms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3"/>
          <p:cNvSpPr txBox="1">
            <a:spLocks noGrp="1"/>
          </p:cNvSpPr>
          <p:nvPr/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/>
              <a:t>CMSC 330</a:t>
            </a:r>
          </a:p>
        </p:txBody>
      </p:sp>
      <p:sp>
        <p:nvSpPr>
          <p:cNvPr id="86018" name="Slide Number Placeholder 4"/>
          <p:cNvSpPr txBox="1">
            <a:spLocks noGrp="1"/>
          </p:cNvSpPr>
          <p:nvPr/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6C0D46C-113A-4C5A-9660-8CC3F0FAC8FC}" type="slidenum">
              <a:rPr lang="en-US" sz="1200"/>
              <a:pPr algn="r" eaLnBrk="0" hangingPunct="0"/>
              <a:t>36</a:t>
            </a:fld>
            <a:endParaRPr lang="en-US" sz="12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Aspects of Synchronization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Atomicity</a:t>
            </a:r>
          </a:p>
          <a:p>
            <a:pPr lvl="1" eaLnBrk="1" hangingPunct="1"/>
            <a:r>
              <a:rPr lang="en-US" smtClean="0"/>
              <a:t>Locking to obtain mutual exclusion</a:t>
            </a:r>
          </a:p>
          <a:p>
            <a:pPr lvl="1" eaLnBrk="1" hangingPunct="1"/>
            <a:r>
              <a:rPr lang="en-US" smtClean="0"/>
              <a:t>What we most often think about</a:t>
            </a:r>
          </a:p>
          <a:p>
            <a:pPr eaLnBrk="1" hangingPunct="1"/>
            <a:r>
              <a:rPr lang="en-US" smtClean="0"/>
              <a:t>Visibility</a:t>
            </a:r>
          </a:p>
          <a:p>
            <a:pPr lvl="1" eaLnBrk="1" hangingPunct="1"/>
            <a:r>
              <a:rPr lang="en-US" smtClean="0"/>
              <a:t>Ensuring that changes to object fields made in one thread are seen in other threads</a:t>
            </a:r>
          </a:p>
          <a:p>
            <a:pPr eaLnBrk="1" hangingPunct="1"/>
            <a:r>
              <a:rPr lang="en-US" smtClean="0"/>
              <a:t>Ordering</a:t>
            </a:r>
          </a:p>
          <a:p>
            <a:pPr lvl="1" eaLnBrk="1" hangingPunct="1"/>
            <a:r>
              <a:rPr lang="en-US" smtClean="0"/>
              <a:t>Ensuring that you aren’t surprised by the order in which statements are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80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E2-BBE9-42A0-8607-9332EA16926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Java's "synchronized" keyword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object has an implicit associated lock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synchronized</a:t>
            </a:r>
            <a:r>
              <a:rPr lang="en-US" smtClean="0"/>
              <a:t> allows you to acquire an object's lock</a:t>
            </a:r>
          </a:p>
          <a:p>
            <a:pPr lvl="1" eaLnBrk="1" hangingPunct="1"/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synchronized (obj) { </a:t>
            </a:r>
            <a:r>
              <a:rPr lang="en-US" sz="2000" b="1" i="1" smtClean="0">
                <a:solidFill>
                  <a:srgbClr val="0000FF"/>
                </a:solidFill>
                <a:latin typeface="Courier New" pitchFamily="49" charset="0"/>
              </a:rPr>
              <a:t>body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 }</a:t>
            </a:r>
            <a:endParaRPr lang="en-US" smtClean="0"/>
          </a:p>
          <a:p>
            <a:pPr lvl="1" eaLnBrk="1" hangingPunct="1"/>
            <a:r>
              <a:rPr lang="en-US" smtClean="0"/>
              <a:t>Obtains the lock associated with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obj</a:t>
            </a:r>
            <a:endParaRPr lang="en-US" smtClean="0"/>
          </a:p>
          <a:p>
            <a:pPr lvl="1" eaLnBrk="1" hangingPunct="1"/>
            <a:r>
              <a:rPr lang="en-US" smtClean="0"/>
              <a:t>Executes </a:t>
            </a:r>
            <a:r>
              <a:rPr lang="en-US" b="1" i="1" smtClean="0">
                <a:solidFill>
                  <a:srgbClr val="0000FF"/>
                </a:solidFill>
                <a:latin typeface="Courier New" pitchFamily="49" charset="0"/>
              </a:rPr>
              <a:t>body</a:t>
            </a:r>
            <a:endParaRPr lang="en-US" smtClean="0"/>
          </a:p>
          <a:p>
            <a:pPr lvl="1" eaLnBrk="1" hangingPunct="1"/>
            <a:r>
              <a:rPr lang="en-US" smtClean="0"/>
              <a:t>Releases the lock when scope is exited, even in cases of exception or method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8AC376-C8E9-40C1-9C75-15AE8FB598B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Lock associated with </a:t>
            </a:r>
            <a:r>
              <a:rPr lang="en-US" dirty="0" smtClean="0">
                <a:solidFill>
                  <a:srgbClr val="0000FF"/>
                </a:solidFill>
              </a:rPr>
              <a:t>o</a:t>
            </a:r>
            <a:r>
              <a:rPr lang="en-US" dirty="0" smtClean="0"/>
              <a:t> acquired before body executed, released even if exception is thrown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52400" y="1676400"/>
            <a:ext cx="8839200" cy="278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static Object o = new Object();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void f() throws Exception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synchronized (o)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FileInputStream f = new FileInputStream("file.txt");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rgbClr val="FF00FF"/>
                </a:solidFill>
                <a:latin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</a:rPr>
              <a:t>// do something with f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f.close();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21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178785-6846-4269-8281-6EF431BEA14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Discussion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153400" cy="3276600"/>
          </a:xfrm>
        </p:spPr>
        <p:txBody>
          <a:bodyPr/>
          <a:lstStyle/>
          <a:p>
            <a:pPr eaLnBrk="1" hangingPunct="1"/>
            <a:r>
              <a:rPr lang="en-US" smtClean="0"/>
              <a:t>An object and its associated lock are different!</a:t>
            </a:r>
          </a:p>
          <a:p>
            <a:pPr lvl="1" eaLnBrk="1" hangingPunct="1"/>
            <a:r>
              <a:rPr lang="en-US" smtClean="0"/>
              <a:t>Holding the lock on an object does not affect what you can do with that object in any way</a:t>
            </a:r>
          </a:p>
          <a:p>
            <a:pPr lvl="1" eaLnBrk="1" hangingPunct="1"/>
            <a:r>
              <a:rPr lang="en-US" smtClean="0"/>
              <a:t>Ex: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synchronized (o) {   	// acquires lock named o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   o.f();   		// you can call o’s methods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   o.x = 3;  		// you can read and write o’s fields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}</a:t>
            </a:r>
            <a:endParaRPr lang="en-US" smtClean="0"/>
          </a:p>
        </p:txBody>
      </p:sp>
      <p:sp>
        <p:nvSpPr>
          <p:cNvPr id="92165" name="Oval 4"/>
          <p:cNvSpPr>
            <a:spLocks noChangeArrowheads="1"/>
          </p:cNvSpPr>
          <p:nvPr/>
        </p:nvSpPr>
        <p:spPr bwMode="auto">
          <a:xfrm>
            <a:off x="1066800" y="1524000"/>
            <a:ext cx="3124200" cy="1524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1981200" y="20574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object o</a:t>
            </a:r>
          </a:p>
        </p:txBody>
      </p:sp>
      <p:sp>
        <p:nvSpPr>
          <p:cNvPr id="92167" name="Rectangle 6"/>
          <p:cNvSpPr>
            <a:spLocks noChangeArrowheads="1"/>
          </p:cNvSpPr>
          <p:nvPr/>
        </p:nvSpPr>
        <p:spPr bwMode="auto">
          <a:xfrm>
            <a:off x="4953000" y="1905000"/>
            <a:ext cx="2667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auto">
          <a:xfrm>
            <a:off x="5657850" y="19050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o’s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D403BC-3FF7-4379-A946-5ED8F3C779F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Processes vs. Threads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81000" y="1752600"/>
            <a:ext cx="1981200" cy="2743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 b="1">
                <a:latin typeface="Courier New" pitchFamily="49" charset="0"/>
              </a:rPr>
              <a:t>int x;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void f() 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…x…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590800" y="1752600"/>
            <a:ext cx="1981200" cy="2743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 b="1">
                <a:latin typeface="Courier New" pitchFamily="49" charset="0"/>
              </a:rPr>
              <a:t>int x;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void f() 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…x…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800600" y="1752600"/>
            <a:ext cx="3733800" cy="2743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ourier New" pitchFamily="49" charset="0"/>
              </a:rPr>
              <a:t> int x;</a:t>
            </a:r>
          </a:p>
          <a:p>
            <a:pPr algn="ctr" eaLnBrk="0" hangingPunct="0"/>
            <a:endParaRPr lang="en-US">
              <a:latin typeface="Times New Roman" pitchFamily="18" charset="0"/>
            </a:endParaRPr>
          </a:p>
          <a:p>
            <a:pPr algn="ctr" eaLnBrk="0" hangingPunct="0"/>
            <a:endParaRPr lang="en-US">
              <a:latin typeface="Times New Roman" pitchFamily="18" charset="0"/>
            </a:endParaRPr>
          </a:p>
          <a:p>
            <a:pPr algn="ctr" eaLnBrk="0" hangingPunct="0"/>
            <a:endParaRPr lang="en-US">
              <a:latin typeface="Times New Roman" pitchFamily="18" charset="0"/>
            </a:endParaRPr>
          </a:p>
          <a:p>
            <a:pPr algn="ctr" eaLnBrk="0" hangingPunct="0"/>
            <a:endParaRPr lang="en-US">
              <a:latin typeface="Times New Roman" pitchFamily="18" charset="0"/>
            </a:endParaRPr>
          </a:p>
          <a:p>
            <a:pPr algn="ctr" eaLnBrk="0" hangingPunct="0"/>
            <a:endParaRPr lang="en-US">
              <a:latin typeface="Times New Roman" pitchFamily="18" charset="0"/>
            </a:endParaRPr>
          </a:p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5029200" y="2667000"/>
            <a:ext cx="1524000" cy="16764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f() {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…x…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6858000" y="2667000"/>
            <a:ext cx="1524000" cy="16764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ourier New" pitchFamily="49" charset="0"/>
              </a:rPr>
              <a:t>f() {</a:t>
            </a:r>
          </a:p>
          <a:p>
            <a:pPr algn="ctr" eaLnBrk="0" hangingPunct="0"/>
            <a:r>
              <a:rPr lang="en-US" sz="2000" b="1">
                <a:latin typeface="Courier New" pitchFamily="49" charset="0"/>
              </a:rPr>
              <a:t>  …x…</a:t>
            </a:r>
          </a:p>
          <a:p>
            <a:pPr algn="ctr" eaLnBrk="0" hangingPunct="0"/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5867400" y="2209800"/>
            <a:ext cx="8382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H="1" flipV="1">
            <a:off x="6781800" y="2209800"/>
            <a:ext cx="91440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1295400" y="4648200"/>
            <a:ext cx="259397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i="1">
                <a:latin typeface="Times New Roman" pitchFamily="18" charset="0"/>
              </a:rPr>
              <a:t>Processes do not</a:t>
            </a:r>
          </a:p>
          <a:p>
            <a:pPr eaLnBrk="0" hangingPunct="0"/>
            <a:r>
              <a:rPr lang="en-US" sz="2800" i="1">
                <a:latin typeface="Times New Roman" pitchFamily="18" charset="0"/>
              </a:rPr>
              <a:t>share data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5105400" y="4648200"/>
            <a:ext cx="294957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i="1">
                <a:latin typeface="Times New Roman" pitchFamily="18" charset="0"/>
              </a:rPr>
              <a:t>Threads share data</a:t>
            </a:r>
          </a:p>
          <a:p>
            <a:pPr eaLnBrk="0" hangingPunct="0"/>
            <a:r>
              <a:rPr lang="en-US" sz="2800" i="1">
                <a:latin typeface="Times New Roman" pitchFamily="18" charset="0"/>
              </a:rPr>
              <a:t>within a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42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AEDE6D-8C3F-4110-A08C-8EA3D953AA1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Synchronizing on this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153400" cy="1600200"/>
          </a:xfrm>
        </p:spPr>
        <p:txBody>
          <a:bodyPr/>
          <a:lstStyle/>
          <a:p>
            <a:pPr eaLnBrk="1" hangingPunct="1"/>
            <a:r>
              <a:rPr lang="en-US" smtClean="0"/>
              <a:t>Does this program have a race condition?</a:t>
            </a:r>
          </a:p>
          <a:p>
            <a:pPr lvl="1" eaLnBrk="1" hangingPunct="1"/>
            <a:r>
              <a:rPr lang="en-US" smtClean="0"/>
              <a:t>No, both threads acquire lock on the same object before they access shared data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457200" y="1752600"/>
            <a:ext cx="4191000" cy="278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class C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count;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void </a:t>
            </a:r>
            <a:r>
              <a:rPr lang="en-US" sz="2000" b="1" dirty="0" err="1">
                <a:latin typeface="Courier New" pitchFamily="49" charset="0"/>
              </a:rPr>
              <a:t>inc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synchronized (this)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count++;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5486400" y="2819400"/>
            <a:ext cx="1752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Thread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c.inc();</a:t>
            </a:r>
          </a:p>
        </p:txBody>
      </p:sp>
      <p:sp>
        <p:nvSpPr>
          <p:cNvPr id="94215" name="Rectangle 6"/>
          <p:cNvSpPr>
            <a:spLocks noChangeArrowheads="1"/>
          </p:cNvSpPr>
          <p:nvPr/>
        </p:nvSpPr>
        <p:spPr bwMode="auto">
          <a:xfrm>
            <a:off x="5486400" y="3886200"/>
            <a:ext cx="1752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Thread 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c.inc();</a:t>
            </a:r>
          </a:p>
        </p:txBody>
      </p:sp>
      <p:sp>
        <p:nvSpPr>
          <p:cNvPr id="94216" name="Rectangle 7"/>
          <p:cNvSpPr>
            <a:spLocks noChangeArrowheads="1"/>
          </p:cNvSpPr>
          <p:nvPr/>
        </p:nvSpPr>
        <p:spPr bwMode="auto">
          <a:xfrm>
            <a:off x="5105400" y="1905000"/>
            <a:ext cx="2590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 c = new 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6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B7E20E-58EC-48AE-9CE0-9A78FC64D6F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685800"/>
          </a:xfrm>
        </p:spPr>
        <p:txBody>
          <a:bodyPr/>
          <a:lstStyle/>
          <a:p>
            <a:pPr eaLnBrk="1" hangingPunct="1"/>
            <a:r>
              <a:rPr lang="en-US" smtClean="0"/>
              <a:t>Example:  Synchronizing on this (cont’d)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4572000"/>
            <a:ext cx="3733800" cy="2057400"/>
          </a:xfrm>
        </p:spPr>
        <p:txBody>
          <a:bodyPr/>
          <a:lstStyle/>
          <a:p>
            <a:pPr eaLnBrk="1" hangingPunct="1"/>
            <a:r>
              <a:rPr lang="en-US" smtClean="0"/>
              <a:t>Race condition?</a:t>
            </a:r>
          </a:p>
          <a:p>
            <a:pPr lvl="1" eaLnBrk="1" hangingPunct="1"/>
            <a:r>
              <a:rPr lang="en-US" smtClean="0"/>
              <a:t>No, threads acquire lock on the same object before they access shared data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457200" y="1752600"/>
            <a:ext cx="4191000" cy="461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class C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count;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void </a:t>
            </a:r>
            <a:r>
              <a:rPr lang="en-US" sz="2000" b="1" dirty="0" err="1">
                <a:latin typeface="Courier New" pitchFamily="49" charset="0"/>
              </a:rPr>
              <a:t>inc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synchronized (this)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count++;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void </a:t>
            </a:r>
            <a:r>
              <a:rPr lang="en-US" sz="2000" b="1" dirty="0" err="1">
                <a:latin typeface="Courier New" pitchFamily="49" charset="0"/>
              </a:rPr>
              <a:t>dec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synchronized (this)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count-</a:t>
            </a:r>
            <a:r>
              <a:rPr lang="en-US" sz="2000" b="1" dirty="0">
                <a:latin typeface="Courier New" pitchFamily="49" charset="0"/>
              </a:rPr>
              <a:t>-;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5486400" y="2667000"/>
            <a:ext cx="1752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Thread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c.inc();</a:t>
            </a: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5486400" y="3733800"/>
            <a:ext cx="1752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Thread 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c.dec();</a:t>
            </a:r>
          </a:p>
        </p:txBody>
      </p:sp>
      <p:sp>
        <p:nvSpPr>
          <p:cNvPr id="96264" name="Rectangle 7"/>
          <p:cNvSpPr>
            <a:spLocks noChangeArrowheads="1"/>
          </p:cNvSpPr>
          <p:nvPr/>
        </p:nvSpPr>
        <p:spPr bwMode="auto">
          <a:xfrm>
            <a:off x="5105400" y="1905000"/>
            <a:ext cx="2590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 c = new 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8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CD53FD-E624-40A0-95D2-D5A74CEB628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82000" cy="685800"/>
          </a:xfrm>
        </p:spPr>
        <p:txBody>
          <a:bodyPr/>
          <a:lstStyle/>
          <a:p>
            <a:pPr eaLnBrk="1" hangingPunct="1"/>
            <a:r>
              <a:rPr lang="en-US" smtClean="0"/>
              <a:t>Example:  Synchronizing on this (cont’d)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153400" cy="1600200"/>
          </a:xfrm>
        </p:spPr>
        <p:txBody>
          <a:bodyPr/>
          <a:lstStyle/>
          <a:p>
            <a:pPr eaLnBrk="1" hangingPunct="1"/>
            <a:r>
              <a:rPr lang="en-US" smtClean="0"/>
              <a:t>Does this program have a race condition?</a:t>
            </a:r>
          </a:p>
          <a:p>
            <a:pPr lvl="1" eaLnBrk="1" hangingPunct="1"/>
            <a:r>
              <a:rPr lang="en-US" smtClean="0"/>
              <a:t>No, threads acquire different locks, but they write to different objects, so that’s ok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457200" y="1752600"/>
            <a:ext cx="4191000" cy="278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class C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count;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void </a:t>
            </a:r>
            <a:r>
              <a:rPr lang="en-US" sz="2000" b="1" dirty="0" err="1">
                <a:latin typeface="Courier New" pitchFamily="49" charset="0"/>
              </a:rPr>
              <a:t>inc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synchronized (this)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count++;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5486400" y="2819400"/>
            <a:ext cx="1752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Thread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c1.inc();</a:t>
            </a:r>
          </a:p>
        </p:txBody>
      </p:sp>
      <p:sp>
        <p:nvSpPr>
          <p:cNvPr id="98311" name="Rectangle 6"/>
          <p:cNvSpPr>
            <a:spLocks noChangeArrowheads="1"/>
          </p:cNvSpPr>
          <p:nvPr/>
        </p:nvSpPr>
        <p:spPr bwMode="auto">
          <a:xfrm>
            <a:off x="5486400" y="3886200"/>
            <a:ext cx="1752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Thread 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c2.inc();</a:t>
            </a:r>
          </a:p>
        </p:txBody>
      </p:sp>
      <p:sp>
        <p:nvSpPr>
          <p:cNvPr id="98312" name="Rectangle 7"/>
          <p:cNvSpPr>
            <a:spLocks noChangeArrowheads="1"/>
          </p:cNvSpPr>
          <p:nvPr/>
        </p:nvSpPr>
        <p:spPr bwMode="auto">
          <a:xfrm>
            <a:off x="5105400" y="1905000"/>
            <a:ext cx="2590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 c1 = new C();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 c2 = new 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03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736888-C1C4-4AF2-A36C-A4CB8FAAB90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Synchronized Methods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1600200"/>
          </a:xfrm>
        </p:spPr>
        <p:txBody>
          <a:bodyPr/>
          <a:lstStyle/>
          <a:p>
            <a:pPr eaLnBrk="1" hangingPunct="1"/>
            <a:r>
              <a:rPr lang="en-US" smtClean="0"/>
              <a:t>Marking a method as synchronized is the same as synchronizing on this in body of the method</a:t>
            </a:r>
          </a:p>
          <a:p>
            <a:pPr lvl="1" eaLnBrk="1" hangingPunct="1"/>
            <a:r>
              <a:rPr lang="en-US" smtClean="0"/>
              <a:t>The following two programs are the same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228600" y="3124200"/>
            <a:ext cx="41910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class C </a:t>
            </a: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count;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void </a:t>
            </a:r>
            <a:r>
              <a:rPr lang="en-US" sz="2000" b="1" dirty="0" err="1">
                <a:latin typeface="Courier New" pitchFamily="49" charset="0"/>
              </a:rPr>
              <a:t>inc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synchronized (this)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count++;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416773" name="Rectangle 5"/>
          <p:cNvSpPr>
            <a:spLocks noChangeArrowheads="1"/>
          </p:cNvSpPr>
          <p:nvPr/>
        </p:nvSpPr>
        <p:spPr bwMode="auto">
          <a:xfrm>
            <a:off x="4572000" y="3124200"/>
            <a:ext cx="4419600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class C </a:t>
            </a: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count;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synchronized void </a:t>
            </a:r>
            <a:r>
              <a:rPr lang="en-US" sz="2000" b="1" dirty="0" err="1">
                <a:latin typeface="Courier New" pitchFamily="49" charset="0"/>
              </a:rPr>
              <a:t>inc</a:t>
            </a:r>
            <a:r>
              <a:rPr lang="en-US" sz="2000" b="1" dirty="0">
                <a:latin typeface="Courier New" pitchFamily="49" charset="0"/>
              </a:rPr>
              <a:t>(){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count++;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16772" grpId="0" animBg="1"/>
      <p:bldP spid="41677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24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A2E3F3-8742-4D02-BF7C-0BBEB234EC8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685800"/>
          </a:xfrm>
        </p:spPr>
        <p:txBody>
          <a:bodyPr/>
          <a:lstStyle/>
          <a:p>
            <a:pPr eaLnBrk="1" hangingPunct="1"/>
            <a:r>
              <a:rPr lang="en-US" smtClean="0"/>
              <a:t>Synchronized Methods (cont’d)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4724400"/>
            <a:ext cx="3733800" cy="1600200"/>
          </a:xfrm>
        </p:spPr>
        <p:txBody>
          <a:bodyPr/>
          <a:lstStyle/>
          <a:p>
            <a:pPr eaLnBrk="1" hangingPunct="1"/>
            <a:r>
              <a:rPr lang="en-US" smtClean="0"/>
              <a:t>Race condition?</a:t>
            </a:r>
          </a:p>
          <a:p>
            <a:pPr lvl="1" eaLnBrk="1" hangingPunct="1"/>
            <a:r>
              <a:rPr lang="en-US" smtClean="0"/>
              <a:t>No, both acquire same lock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457200" y="1752600"/>
            <a:ext cx="4648200" cy="4647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class C </a:t>
            </a: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count;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void </a:t>
            </a:r>
            <a:r>
              <a:rPr lang="en-US" sz="2000" b="1" dirty="0" err="1">
                <a:latin typeface="Courier New" pitchFamily="49" charset="0"/>
              </a:rPr>
              <a:t>inc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synchronized (this)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count++;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synchronized void </a:t>
            </a:r>
            <a:r>
              <a:rPr lang="en-US" sz="2000" b="1" dirty="0" err="1">
                <a:latin typeface="Courier New" pitchFamily="49" charset="0"/>
              </a:rPr>
              <a:t>dec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count-</a:t>
            </a:r>
            <a:r>
              <a:rPr lang="en-US" sz="2000" b="1" dirty="0">
                <a:latin typeface="Courier New" pitchFamily="49" charset="0"/>
              </a:rPr>
              <a:t>-;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5715000" y="2590800"/>
            <a:ext cx="1752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Thread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c.inc();</a:t>
            </a:r>
          </a:p>
        </p:txBody>
      </p:sp>
      <p:sp>
        <p:nvSpPr>
          <p:cNvPr id="102407" name="Rectangle 6"/>
          <p:cNvSpPr>
            <a:spLocks noChangeArrowheads="1"/>
          </p:cNvSpPr>
          <p:nvPr/>
        </p:nvSpPr>
        <p:spPr bwMode="auto">
          <a:xfrm>
            <a:off x="5715000" y="3657600"/>
            <a:ext cx="1752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Thread 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c.dec();</a:t>
            </a:r>
          </a:p>
        </p:txBody>
      </p:sp>
      <p:sp>
        <p:nvSpPr>
          <p:cNvPr id="102408" name="Rectangle 7"/>
          <p:cNvSpPr>
            <a:spLocks noChangeArrowheads="1"/>
          </p:cNvSpPr>
          <p:nvPr/>
        </p:nvSpPr>
        <p:spPr bwMode="auto">
          <a:xfrm>
            <a:off x="5410200" y="1752600"/>
            <a:ext cx="2590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 c = new 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44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584F45-509D-48F1-B765-E7C1B26A6D7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Locks (Java 1.5)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86200"/>
            <a:ext cx="8382000" cy="2743200"/>
          </a:xfrm>
        </p:spPr>
        <p:txBody>
          <a:bodyPr/>
          <a:lstStyle/>
          <a:p>
            <a:pPr eaLnBrk="1" hangingPunct="1"/>
            <a:r>
              <a:rPr lang="en-US" dirty="0" smtClean="0"/>
              <a:t>Explicit </a:t>
            </a:r>
            <a:r>
              <a:rPr lang="en-US" dirty="0" smtClean="0">
                <a:solidFill>
                  <a:srgbClr val="0000FF"/>
                </a:solidFill>
              </a:rPr>
              <a:t>Lock</a:t>
            </a:r>
            <a:r>
              <a:rPr lang="en-US" dirty="0" smtClean="0"/>
              <a:t> objects are the same as the implicit lock used by synchronized keyword</a:t>
            </a:r>
          </a:p>
          <a:p>
            <a:pPr eaLnBrk="1" hangingPunct="1"/>
            <a:r>
              <a:rPr lang="en-US" dirty="0" smtClean="0"/>
              <a:t>Only one thread can hold a lock at once</a:t>
            </a:r>
            <a:endParaRPr lang="en-US" i="1" dirty="0" smtClean="0"/>
          </a:p>
          <a:p>
            <a:pPr lvl="1" eaLnBrk="1" hangingPunct="1"/>
            <a:r>
              <a:rPr lang="en-US" dirty="0" smtClean="0"/>
              <a:t>Other threads that try to acquire it </a:t>
            </a:r>
            <a:r>
              <a:rPr lang="en-US" i="1" dirty="0" smtClean="0"/>
              <a:t>block</a:t>
            </a:r>
            <a:r>
              <a:rPr lang="en-US" dirty="0" smtClean="0"/>
              <a:t> (or become suspended) until the lock becomes available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unlock()</a:t>
            </a:r>
            <a:r>
              <a:rPr lang="en-US" dirty="0" smtClean="0"/>
              <a:t> allows lock to be acquired by different thread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371600" y="1576388"/>
            <a:ext cx="6746875" cy="217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interface Lock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void 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void unlock();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... /* some more stuff also */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class ReentrantLock implements Lock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64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B9EEBE-935D-4BFE-9896-A384AB48C488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Avoiding Interference: Synchronization</a:t>
            </a:r>
            <a:endParaRPr lang="en-US" sz="3200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public class Example extends Thread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private static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count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static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Lock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lock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= new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ReentrantLock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public void run()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lock.lock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y = count;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count = y + 1;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lock.unlock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/>
              <a:t>…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051550" y="3124200"/>
            <a:ext cx="27241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Lock</a:t>
            </a:r>
            <a:r>
              <a:rPr lang="en-US" i="1">
                <a:latin typeface="Times New Roman" pitchFamily="18" charset="0"/>
              </a:rPr>
              <a:t>, for protecting </a:t>
            </a:r>
          </a:p>
          <a:p>
            <a:pPr eaLnBrk="0" hangingPunct="0"/>
            <a:r>
              <a:rPr lang="en-US" i="1">
                <a:latin typeface="Times New Roman" pitchFamily="18" charset="0"/>
              </a:rPr>
              <a:t>the shared state</a:t>
            </a:r>
          </a:p>
        </p:txBody>
      </p:sp>
      <p:sp>
        <p:nvSpPr>
          <p:cNvPr id="106502" name="Line 5"/>
          <p:cNvSpPr>
            <a:spLocks noChangeShapeType="1"/>
          </p:cNvSpPr>
          <p:nvPr/>
        </p:nvSpPr>
        <p:spPr bwMode="auto">
          <a:xfrm flipH="1" flipV="1">
            <a:off x="4876800" y="2743200"/>
            <a:ext cx="1143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6503" name="Text Box 6"/>
          <p:cNvSpPr txBox="1">
            <a:spLocks noChangeArrowheads="1"/>
          </p:cNvSpPr>
          <p:nvPr/>
        </p:nvSpPr>
        <p:spPr bwMode="auto">
          <a:xfrm>
            <a:off x="6110288" y="4114800"/>
            <a:ext cx="2647950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Acquires</a:t>
            </a:r>
            <a:r>
              <a:rPr lang="en-US" i="1">
                <a:latin typeface="Times New Roman" pitchFamily="18" charset="0"/>
              </a:rPr>
              <a:t> the lock;</a:t>
            </a:r>
          </a:p>
          <a:p>
            <a:pPr eaLnBrk="0" hangingPunct="0"/>
            <a:r>
              <a:rPr lang="en-US" i="1">
                <a:latin typeface="Times New Roman" pitchFamily="18" charset="0"/>
              </a:rPr>
              <a:t>Only succeeds if not</a:t>
            </a:r>
          </a:p>
          <a:p>
            <a:pPr eaLnBrk="0" hangingPunct="0"/>
            <a:r>
              <a:rPr lang="en-US" i="1">
                <a:latin typeface="Times New Roman" pitchFamily="18" charset="0"/>
              </a:rPr>
              <a:t>held by another</a:t>
            </a:r>
          </a:p>
          <a:p>
            <a:pPr eaLnBrk="0" hangingPunct="0"/>
            <a:r>
              <a:rPr lang="en-US" i="1">
                <a:latin typeface="Times New Roman" pitchFamily="18" charset="0"/>
              </a:rPr>
              <a:t>thread</a:t>
            </a:r>
          </a:p>
        </p:txBody>
      </p:sp>
      <p:sp>
        <p:nvSpPr>
          <p:cNvPr id="106504" name="Line 7"/>
          <p:cNvSpPr>
            <a:spLocks noChangeShapeType="1"/>
          </p:cNvSpPr>
          <p:nvPr/>
        </p:nvSpPr>
        <p:spPr bwMode="auto">
          <a:xfrm flipH="1" flipV="1">
            <a:off x="3048000" y="3581400"/>
            <a:ext cx="3048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6505" name="Text Box 8"/>
          <p:cNvSpPr txBox="1">
            <a:spLocks noChangeArrowheads="1"/>
          </p:cNvSpPr>
          <p:nvPr/>
        </p:nvSpPr>
        <p:spPr bwMode="auto">
          <a:xfrm>
            <a:off x="6096000" y="5867400"/>
            <a:ext cx="23002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Releases</a:t>
            </a:r>
            <a:r>
              <a:rPr lang="en-US" i="1">
                <a:latin typeface="Times New Roman" pitchFamily="18" charset="0"/>
              </a:rPr>
              <a:t> the lock</a:t>
            </a:r>
          </a:p>
        </p:txBody>
      </p:sp>
      <p:sp>
        <p:nvSpPr>
          <p:cNvPr id="106506" name="Line 9"/>
          <p:cNvSpPr>
            <a:spLocks noChangeShapeType="1"/>
          </p:cNvSpPr>
          <p:nvPr/>
        </p:nvSpPr>
        <p:spPr bwMode="auto">
          <a:xfrm flipH="1" flipV="1">
            <a:off x="3352800" y="4495800"/>
            <a:ext cx="266700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85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C93F44-221E-4933-ACED-7D8D16B4EB6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Synchronization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0767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count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t1.run() {</a:t>
            </a:r>
            <a:endParaRPr lang="en-US" sz="1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lock.lock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y = count;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count = y + 1;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lock.unlock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t2.run()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lock.lock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y = count;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count = y + 1;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lock.unlock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381000" y="54864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Trace this and be sure you understand why it fixes the race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105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E70589-BFE3-4B46-8DBA-1BD7D3744C3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Synchronization Example (Java 1.4)</a:t>
            </a:r>
            <a:endParaRPr lang="en-US" sz="320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public class Example extends Thread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private static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count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static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Object value = new Object();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public void run()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  synchronized (value)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y = count;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count = y + 1;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/>
              <a:t>…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6051550" y="3124200"/>
            <a:ext cx="29908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Value</a:t>
            </a:r>
            <a:r>
              <a:rPr lang="en-US" i="1">
                <a:latin typeface="Times New Roman" pitchFamily="18" charset="0"/>
              </a:rPr>
              <a:t>, any Java object</a:t>
            </a:r>
          </a:p>
        </p:txBody>
      </p:sp>
      <p:sp>
        <p:nvSpPr>
          <p:cNvPr id="110598" name="Line 5"/>
          <p:cNvSpPr>
            <a:spLocks noChangeShapeType="1"/>
          </p:cNvSpPr>
          <p:nvPr/>
        </p:nvSpPr>
        <p:spPr bwMode="auto">
          <a:xfrm flipH="1" flipV="1">
            <a:off x="4800600" y="2743200"/>
            <a:ext cx="1219200" cy="5334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0599" name="Text Box 6"/>
          <p:cNvSpPr txBox="1">
            <a:spLocks noChangeArrowheads="1"/>
          </p:cNvSpPr>
          <p:nvPr/>
        </p:nvSpPr>
        <p:spPr bwMode="auto">
          <a:xfrm>
            <a:off x="6096000" y="3810000"/>
            <a:ext cx="3048000" cy="191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Acquires</a:t>
            </a:r>
            <a:r>
              <a:rPr lang="en-US" i="1">
                <a:latin typeface="Times New Roman" pitchFamily="18" charset="0"/>
              </a:rPr>
              <a:t> the lock associated w/ value; only succeeds if not held by another thread, otherwise blocks</a:t>
            </a:r>
          </a:p>
        </p:txBody>
      </p:sp>
      <p:sp>
        <p:nvSpPr>
          <p:cNvPr id="110600" name="Line 7"/>
          <p:cNvSpPr>
            <a:spLocks noChangeShapeType="1"/>
          </p:cNvSpPr>
          <p:nvPr/>
        </p:nvSpPr>
        <p:spPr bwMode="auto">
          <a:xfrm flipH="1" flipV="1">
            <a:off x="4267200" y="3581400"/>
            <a:ext cx="1828800" cy="685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Text Box 8"/>
          <p:cNvSpPr txBox="1">
            <a:spLocks noChangeArrowheads="1"/>
          </p:cNvSpPr>
          <p:nvPr/>
        </p:nvSpPr>
        <p:spPr bwMode="auto">
          <a:xfrm>
            <a:off x="6096000" y="5867400"/>
            <a:ext cx="23002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Releases</a:t>
            </a:r>
            <a:r>
              <a:rPr lang="en-US" i="1">
                <a:latin typeface="Times New Roman" pitchFamily="18" charset="0"/>
              </a:rPr>
              <a:t> the lock</a:t>
            </a:r>
          </a:p>
        </p:txBody>
      </p:sp>
      <p:sp>
        <p:nvSpPr>
          <p:cNvPr id="110602" name="Line 9"/>
          <p:cNvSpPr>
            <a:spLocks noChangeShapeType="1"/>
          </p:cNvSpPr>
          <p:nvPr/>
        </p:nvSpPr>
        <p:spPr bwMode="auto">
          <a:xfrm flipH="1" flipV="1">
            <a:off x="1447800" y="4495800"/>
            <a:ext cx="4572000" cy="1447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126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B43C1C-010C-48D6-991E-89104E217ED9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Locks Don’t Interact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105400"/>
            <a:ext cx="8077200" cy="1600200"/>
          </a:xfrm>
        </p:spPr>
        <p:txBody>
          <a:bodyPr/>
          <a:lstStyle/>
          <a:p>
            <a:pPr eaLnBrk="1" hangingPunct="1"/>
            <a:r>
              <a:rPr lang="en-US" smtClean="0"/>
              <a:t>This program has a race condition</a:t>
            </a:r>
          </a:p>
          <a:p>
            <a:pPr lvl="1" eaLnBrk="1" hangingPunct="1"/>
            <a:r>
              <a:rPr lang="en-US" smtClean="0"/>
              <a:t>Threads only block if they try to acquire a lock held by another thread</a:t>
            </a:r>
          </a:p>
        </p:txBody>
      </p:sp>
      <p:sp>
        <p:nvSpPr>
          <p:cNvPr id="112645" name="Rectangle 4"/>
          <p:cNvSpPr>
            <a:spLocks noChangeArrowheads="1"/>
          </p:cNvSpPr>
          <p:nvPr/>
        </p:nvSpPr>
        <p:spPr bwMode="auto">
          <a:xfrm>
            <a:off x="533400" y="1447800"/>
            <a:ext cx="4267200" cy="339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static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count </a:t>
            </a:r>
            <a:r>
              <a:rPr lang="en-US" sz="2000" b="1" dirty="0">
                <a:latin typeface="Courier New" pitchFamily="49" charset="0"/>
              </a:rPr>
              <a:t>= 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static Lock l 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new </a:t>
            </a:r>
            <a:r>
              <a:rPr lang="en-US" sz="2000" b="1" dirty="0" err="1">
                <a:latin typeface="Courier New" pitchFamily="49" charset="0"/>
              </a:rPr>
              <a:t>ReentrantLock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static Lock m 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  new </a:t>
            </a:r>
            <a:r>
              <a:rPr lang="en-US" sz="2000" b="1" dirty="0" err="1">
                <a:latin typeface="Courier New" pitchFamily="49" charset="0"/>
              </a:rPr>
              <a:t>ReentrantLock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inc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l.lock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count++;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l.unlock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112646" name="Rectangle 5"/>
          <p:cNvSpPr>
            <a:spLocks noChangeArrowheads="1"/>
          </p:cNvSpPr>
          <p:nvPr/>
        </p:nvSpPr>
        <p:spPr bwMode="auto">
          <a:xfrm>
            <a:off x="5181600" y="1447800"/>
            <a:ext cx="2819400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inc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m.lock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count++;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m.unlock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62AD73-B5FF-4E0F-826F-89BB5541212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So, What Is a Thread?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Conceptually</a:t>
            </a:r>
            <a:r>
              <a:rPr lang="en-US" smtClean="0"/>
              <a:t>: it is a parallel computation occurring within a process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Implementation view</a:t>
            </a:r>
            <a:r>
              <a:rPr lang="en-US" smtClean="0"/>
              <a:t>: it’s a program counter and a stack.  The heap and static area are shared among all threads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All programs have at least one thread (main)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47BFF9-F7EB-4E9C-853A-97A9F79561E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View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153400" cy="1905000"/>
          </a:xfrm>
        </p:spPr>
        <p:txBody>
          <a:bodyPr/>
          <a:lstStyle/>
          <a:p>
            <a:pPr eaLnBrk="1" hangingPunct="1"/>
            <a:r>
              <a:rPr lang="en-US" smtClean="0"/>
              <a:t>Per-thread stack pointer (sp) and instruction pointer (ip)</a:t>
            </a:r>
          </a:p>
          <a:p>
            <a:pPr lvl="1" eaLnBrk="1" hangingPunct="1"/>
            <a:r>
              <a:rPr lang="en-US" smtClean="0"/>
              <a:t>Saved in memory when thread suspended</a:t>
            </a:r>
          </a:p>
          <a:p>
            <a:pPr lvl="1" eaLnBrk="1" hangingPunct="1"/>
            <a:r>
              <a:rPr lang="en-US" smtClean="0"/>
              <a:t>Copied to hardware sp/ip when thread resumes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447800" y="1524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447800" y="1905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1447800" y="2286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1447800" y="26670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3581400" y="1524000"/>
            <a:ext cx="1524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3581400" y="1905000"/>
            <a:ext cx="1524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3581400" y="2286000"/>
            <a:ext cx="1524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3581400" y="2667000"/>
            <a:ext cx="1524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3581400" y="3048000"/>
            <a:ext cx="1524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3581400" y="3429000"/>
            <a:ext cx="1524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5791200" y="1524000"/>
            <a:ext cx="1524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5791200" y="1905000"/>
            <a:ext cx="1524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93" name="Rectangle 20"/>
          <p:cNvSpPr>
            <a:spLocks noChangeArrowheads="1"/>
          </p:cNvSpPr>
          <p:nvPr/>
        </p:nvSpPr>
        <p:spPr bwMode="auto">
          <a:xfrm>
            <a:off x="1447800" y="3352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ip</a:t>
            </a:r>
          </a:p>
        </p:txBody>
      </p:sp>
      <p:sp>
        <p:nvSpPr>
          <p:cNvPr id="24594" name="Rectangle 22"/>
          <p:cNvSpPr>
            <a:spLocks noChangeArrowheads="1"/>
          </p:cNvSpPr>
          <p:nvPr/>
        </p:nvSpPr>
        <p:spPr bwMode="auto">
          <a:xfrm>
            <a:off x="3581400" y="4114800"/>
            <a:ext cx="6858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ip</a:t>
            </a:r>
          </a:p>
        </p:txBody>
      </p:sp>
      <p:sp>
        <p:nvSpPr>
          <p:cNvPr id="24595" name="Rectangle 23"/>
          <p:cNvSpPr>
            <a:spLocks noChangeArrowheads="1"/>
          </p:cNvSpPr>
          <p:nvPr/>
        </p:nvSpPr>
        <p:spPr bwMode="auto">
          <a:xfrm>
            <a:off x="5791200" y="2743200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ip</a:t>
            </a:r>
          </a:p>
        </p:txBody>
      </p:sp>
      <p:sp>
        <p:nvSpPr>
          <p:cNvPr id="24596" name="Rectangle 24"/>
          <p:cNvSpPr>
            <a:spLocks noChangeArrowheads="1"/>
          </p:cNvSpPr>
          <p:nvPr/>
        </p:nvSpPr>
        <p:spPr bwMode="auto">
          <a:xfrm>
            <a:off x="381000" y="2667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sp</a:t>
            </a:r>
          </a:p>
        </p:txBody>
      </p:sp>
      <p:sp>
        <p:nvSpPr>
          <p:cNvPr id="24597" name="Line 25"/>
          <p:cNvSpPr>
            <a:spLocks noChangeShapeType="1"/>
          </p:cNvSpPr>
          <p:nvPr/>
        </p:nvSpPr>
        <p:spPr bwMode="auto">
          <a:xfrm>
            <a:off x="1066800" y="2895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26"/>
          <p:cNvSpPr>
            <a:spLocks noChangeArrowheads="1"/>
          </p:cNvSpPr>
          <p:nvPr/>
        </p:nvSpPr>
        <p:spPr bwMode="auto">
          <a:xfrm>
            <a:off x="2590800" y="3352800"/>
            <a:ext cx="6858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sp</a:t>
            </a:r>
          </a:p>
        </p:txBody>
      </p:sp>
      <p:sp>
        <p:nvSpPr>
          <p:cNvPr id="24599" name="Line 27"/>
          <p:cNvSpPr>
            <a:spLocks noChangeShapeType="1"/>
          </p:cNvSpPr>
          <p:nvPr/>
        </p:nvSpPr>
        <p:spPr bwMode="auto">
          <a:xfrm>
            <a:off x="3276600" y="3581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28"/>
          <p:cNvSpPr>
            <a:spLocks noChangeArrowheads="1"/>
          </p:cNvSpPr>
          <p:nvPr/>
        </p:nvSpPr>
        <p:spPr bwMode="auto">
          <a:xfrm>
            <a:off x="7772400" y="1905000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sp</a:t>
            </a:r>
          </a:p>
        </p:txBody>
      </p:sp>
      <p:sp>
        <p:nvSpPr>
          <p:cNvPr id="24601" name="Line 29"/>
          <p:cNvSpPr>
            <a:spLocks noChangeShapeType="1"/>
          </p:cNvSpPr>
          <p:nvPr/>
        </p:nvSpPr>
        <p:spPr bwMode="auto">
          <a:xfrm flipH="1">
            <a:off x="7315200" y="2133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C578C3-494C-4BA7-9022-FE722E20961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Tradeoffs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Threads can increase performance</a:t>
            </a:r>
          </a:p>
          <a:p>
            <a:pPr lvl="1" eaLnBrk="1" hangingPunct="1"/>
            <a:r>
              <a:rPr lang="en-US" smtClean="0"/>
              <a:t>Parallelism on multiprocessors</a:t>
            </a:r>
          </a:p>
          <a:p>
            <a:pPr lvl="1" eaLnBrk="1" hangingPunct="1"/>
            <a:r>
              <a:rPr lang="en-US" smtClean="0"/>
              <a:t>Concurrency of computation and I/O</a:t>
            </a:r>
          </a:p>
          <a:p>
            <a:pPr eaLnBrk="1" hangingPunct="1"/>
            <a:r>
              <a:rPr lang="en-US" smtClean="0"/>
              <a:t>Natural fit for some programming patterns</a:t>
            </a:r>
          </a:p>
          <a:p>
            <a:pPr lvl="1" eaLnBrk="1" hangingPunct="1"/>
            <a:r>
              <a:rPr lang="en-US" smtClean="0"/>
              <a:t>Event processing</a:t>
            </a:r>
          </a:p>
          <a:p>
            <a:pPr lvl="1" eaLnBrk="1" hangingPunct="1"/>
            <a:r>
              <a:rPr lang="en-US" smtClean="0"/>
              <a:t>Simulations</a:t>
            </a:r>
          </a:p>
          <a:p>
            <a:pPr eaLnBrk="1" hangingPunct="1"/>
            <a:r>
              <a:rPr lang="en-US" smtClean="0"/>
              <a:t>But increased complexity</a:t>
            </a:r>
          </a:p>
          <a:p>
            <a:pPr lvl="1" eaLnBrk="1" hangingPunct="1"/>
            <a:r>
              <a:rPr lang="en-US" smtClean="0"/>
              <a:t>Need to worry about safety, liveness, composition</a:t>
            </a:r>
          </a:p>
          <a:p>
            <a:pPr eaLnBrk="1" hangingPunct="1"/>
            <a:r>
              <a:rPr lang="en-US" smtClean="0"/>
              <a:t>And higher resource usage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8AAEC2-D308-4D6A-9903-1106D919761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Threads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Thread creation is inexpensive</a:t>
            </a:r>
          </a:p>
          <a:p>
            <a:pPr eaLnBrk="1" hangingPunct="1"/>
            <a:r>
              <a:rPr lang="en-US" dirty="0" smtClean="0"/>
              <a:t>Threads reside on same physical processor</a:t>
            </a:r>
          </a:p>
          <a:p>
            <a:pPr eaLnBrk="1" hangingPunct="1"/>
            <a:r>
              <a:rPr lang="en-US" dirty="0" smtClean="0"/>
              <a:t>Threads share memory, resources</a:t>
            </a:r>
          </a:p>
          <a:p>
            <a:pPr lvl="1" eaLnBrk="1" hangingPunct="1"/>
            <a:r>
              <a:rPr lang="en-US" dirty="0" smtClean="0"/>
              <a:t>Except for local thread variables </a:t>
            </a:r>
          </a:p>
          <a:p>
            <a:pPr eaLnBrk="1" hangingPunct="1"/>
            <a:r>
              <a:rPr lang="en-US" dirty="0" smtClean="0"/>
              <a:t>Shared-memory programming paradigm</a:t>
            </a:r>
          </a:p>
          <a:p>
            <a:pPr lvl="1" eaLnBrk="1" hangingPunct="1"/>
            <a:r>
              <a:rPr lang="en-US" dirty="0" smtClean="0"/>
              <a:t>Threads communicate via shared data</a:t>
            </a:r>
          </a:p>
          <a:p>
            <a:pPr lvl="1" eaLnBrk="1" hangingPunct="1"/>
            <a:r>
              <a:rPr lang="en-US" dirty="0" smtClean="0"/>
              <a:t>Synchronization used to avoid race conditions</a:t>
            </a:r>
          </a:p>
          <a:p>
            <a:pPr eaLnBrk="1" hangingPunct="1"/>
            <a:r>
              <a:rPr lang="en-US" dirty="0" smtClean="0"/>
              <a:t>Limited scalability (tens of threads)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9B68DB-A500-469E-88D0-7E5C32B02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Processes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 is expensive</a:t>
            </a:r>
          </a:p>
          <a:p>
            <a:pPr lvl="1" eaLnBrk="1" hangingPunct="1"/>
            <a:r>
              <a:rPr lang="en-US" smtClean="0"/>
              <a:t>Request to operating system</a:t>
            </a:r>
          </a:p>
          <a:p>
            <a:pPr eaLnBrk="1" hangingPunct="1"/>
            <a:r>
              <a:rPr lang="en-US" smtClean="0"/>
              <a:t>Processes may reside on separate processors</a:t>
            </a:r>
          </a:p>
          <a:p>
            <a:pPr eaLnBrk="1" hangingPunct="1"/>
            <a:r>
              <a:rPr lang="en-US" smtClean="0"/>
              <a:t>Processes do not share memory</a:t>
            </a:r>
          </a:p>
          <a:p>
            <a:pPr eaLnBrk="1" hangingPunct="1"/>
            <a:r>
              <a:rPr lang="en-US" smtClean="0"/>
              <a:t>Message-passing programming paradigm</a:t>
            </a:r>
          </a:p>
          <a:p>
            <a:pPr lvl="1" eaLnBrk="1" hangingPunct="1"/>
            <a:r>
              <a:rPr lang="en-US" smtClean="0"/>
              <a:t>Messages using I/O streams, sockets, network, files</a:t>
            </a:r>
          </a:p>
          <a:p>
            <a:pPr eaLnBrk="1" hangingPunct="1"/>
            <a:r>
              <a:rPr lang="en-US" smtClean="0"/>
              <a:t>Processes must cooperate to communicate</a:t>
            </a:r>
          </a:p>
          <a:p>
            <a:pPr lvl="1" eaLnBrk="1" hangingPunct="1"/>
            <a:r>
              <a:rPr lang="en-US" smtClean="0"/>
              <a:t>Actions performed to send and receive data</a:t>
            </a:r>
          </a:p>
          <a:p>
            <a:pPr eaLnBrk="1" hangingPunct="1"/>
            <a:r>
              <a:rPr lang="en-US" smtClean="0"/>
              <a:t> Highly scalable (thousands of processors)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16652</TotalTime>
  <Words>2929</Words>
  <Application>Microsoft Office PowerPoint</Application>
  <PresentationFormat>On-screen Show (4:3)</PresentationFormat>
  <Paragraphs>765</Paragraphs>
  <Slides>49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Blank Presentation</vt:lpstr>
      <vt:lpstr>CMSC 330:  Organization of Programming Languages</vt:lpstr>
      <vt:lpstr>Multiprocessing</vt:lpstr>
      <vt:lpstr>Computation Abstractions</vt:lpstr>
      <vt:lpstr>Processes vs. Threads</vt:lpstr>
      <vt:lpstr>So, What Is a Thread?</vt:lpstr>
      <vt:lpstr>Implementation View</vt:lpstr>
      <vt:lpstr>Tradeoffs</vt:lpstr>
      <vt:lpstr>Programming Threads</vt:lpstr>
      <vt:lpstr>Programming Processes</vt:lpstr>
      <vt:lpstr>Threads in Programming Languages</vt:lpstr>
      <vt:lpstr>Concurrency</vt:lpstr>
      <vt:lpstr>Scheduling Example (1)</vt:lpstr>
      <vt:lpstr>Scheduling Example (2)</vt:lpstr>
      <vt:lpstr>Thread Creation</vt:lpstr>
      <vt:lpstr>Thread Creation in Java</vt:lpstr>
      <vt:lpstr>Example:  Alarms</vt:lpstr>
      <vt:lpstr>Example: Synchronous alarms</vt:lpstr>
      <vt:lpstr>Making It Threaded (1)</vt:lpstr>
      <vt:lpstr>Making It Threaded (2)</vt:lpstr>
      <vt:lpstr>Alternative: The Runnable Interface</vt:lpstr>
      <vt:lpstr>Thread Example Revisited</vt:lpstr>
      <vt:lpstr>Thread Example Revisited (2)</vt:lpstr>
      <vt:lpstr>Notes: Passing Parameters</vt:lpstr>
      <vt:lpstr>Concurrency and Shared Data</vt:lpstr>
      <vt:lpstr>Race Condition Example</vt:lpstr>
      <vt:lpstr>Race Condition Example</vt:lpstr>
      <vt:lpstr>Race Condition Example</vt:lpstr>
      <vt:lpstr>Race Condition Example</vt:lpstr>
      <vt:lpstr>Race Condition Example</vt:lpstr>
      <vt:lpstr>Race Condition Example</vt:lpstr>
      <vt:lpstr>But When it's Run Again?</vt:lpstr>
      <vt:lpstr>Why?</vt:lpstr>
      <vt:lpstr>Question</vt:lpstr>
      <vt:lpstr>Question</vt:lpstr>
      <vt:lpstr>Synchronization</vt:lpstr>
      <vt:lpstr>Aspects of Synchronization</vt:lpstr>
      <vt:lpstr>Java's "synchronized" keyword</vt:lpstr>
      <vt:lpstr>Example</vt:lpstr>
      <vt:lpstr>Discussion</vt:lpstr>
      <vt:lpstr>Example:  Synchronizing on this</vt:lpstr>
      <vt:lpstr>Example:  Synchronizing on this (cont’d)</vt:lpstr>
      <vt:lpstr>Example:  Synchronizing on this (cont’d)</vt:lpstr>
      <vt:lpstr>Synchronized Methods</vt:lpstr>
      <vt:lpstr>Synchronized Methods (cont’d)</vt:lpstr>
      <vt:lpstr>Locks (Java 1.5)</vt:lpstr>
      <vt:lpstr>Avoiding Interference: Synchronization</vt:lpstr>
      <vt:lpstr>Applying Synchronization</vt:lpstr>
      <vt:lpstr>Synchronization Example (Java 1.4)</vt:lpstr>
      <vt:lpstr>Different Locks Don’t Interact</vt:lpstr>
    </vt:vector>
  </TitlesOfParts>
  <Company>J 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145</cp:revision>
  <cp:lastPrinted>2012-11-27T00:18:34Z</cp:lastPrinted>
  <dcterms:created xsi:type="dcterms:W3CDTF">2005-08-02T15:09:14Z</dcterms:created>
  <dcterms:modified xsi:type="dcterms:W3CDTF">2012-11-27T17:44:15Z</dcterms:modified>
</cp:coreProperties>
</file>