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4" r:id="rId3"/>
    <p:sldId id="441" r:id="rId4"/>
    <p:sldId id="442" r:id="rId5"/>
    <p:sldId id="413" r:id="rId6"/>
    <p:sldId id="369" r:id="rId7"/>
    <p:sldId id="370" r:id="rId8"/>
    <p:sldId id="325" r:id="rId9"/>
    <p:sldId id="371" r:id="rId10"/>
    <p:sldId id="372" r:id="rId11"/>
    <p:sldId id="331" r:id="rId12"/>
    <p:sldId id="385" r:id="rId13"/>
    <p:sldId id="332" r:id="rId14"/>
    <p:sldId id="338" r:id="rId15"/>
    <p:sldId id="387" r:id="rId16"/>
    <p:sldId id="388" r:id="rId17"/>
    <p:sldId id="389" r:id="rId18"/>
    <p:sldId id="343" r:id="rId19"/>
    <p:sldId id="395" r:id="rId20"/>
    <p:sldId id="444" r:id="rId21"/>
    <p:sldId id="364" r:id="rId22"/>
    <p:sldId id="414" r:id="rId23"/>
    <p:sldId id="415" r:id="rId24"/>
    <p:sldId id="416" r:id="rId25"/>
    <p:sldId id="417" r:id="rId26"/>
    <p:sldId id="418" r:id="rId27"/>
    <p:sldId id="419" r:id="rId28"/>
    <p:sldId id="420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8000"/>
    <a:srgbClr val="FF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1" autoAdjust="0"/>
    <p:restoredTop sz="84806" autoAdjust="0"/>
  </p:normalViewPr>
  <p:slideViewPr>
    <p:cSldViewPr>
      <p:cViewPr varScale="1">
        <p:scale>
          <a:sx n="71" d="100"/>
          <a:sy n="71" d="100"/>
        </p:scale>
        <p:origin x="-44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2F60A7EE-7BA0-43BB-AF00-CA747CEA3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BB593689-4075-4DBD-BF82-C8515CFA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12FB4-8C2E-445B-BF8D-97DB9B56B2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74DEA-BE9D-49D7-B2E3-513BA713DE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390D1-377C-4186-B564-4F0E5941998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E3623-CA0E-4DC4-9EDD-A04C54BCDF0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21C04-F6E9-4FDA-9D31-C9F173FE048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505D7-4B6A-4C74-86E4-20320718EC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DE630-75DB-420B-934E-3E6A97DF1CB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75976-7861-466A-A157-AE062358EE2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099A2-1C9F-48BE-AD23-84FC3CEBE57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8A0C4-1511-4101-AA21-E0B8CBE5C4C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B7598-2253-40EF-A890-F3A67B0D6C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7" rIns="91575" bIns="4578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7F06A-2AA3-4218-B35B-E45B27C65B5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28DC6-7C7F-4D83-86C7-03DD0C8D058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8C593-DC03-4FE7-9256-893F1B991BF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28946-BCBE-4EBA-B0DC-BFA0E3701FA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8BA74-9D37-47F0-88C3-55B522E177E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0E311-FEC0-4F17-97EF-418C51C5161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89B07-F3C0-4E24-A225-0B88438C043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FC63B-46DE-4D85-9748-2D943D566B4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F9390-4083-4893-A2B1-044B77103F6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3D23E-963A-496E-9023-7630EF192D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0CEF17D-B53B-4688-B21E-BC1DB5D49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B40D-E657-41E0-8845-36688893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E676-E17B-45A1-8EDB-E48E1303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2A6FA-3A7F-437D-B52E-9EFA4FB53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1E7B5-47A3-45C3-98FA-ADE7CBBE8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61BE-7FA3-4720-8580-CE8BA7525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6AD8B-B1F2-488A-BC1A-1F95F15C5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212A-DA60-4B00-93EB-D2A013F3E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E2AAC-4597-4F59-A336-9C11EF05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CD5A0-DA1E-47AF-9647-B3602BCAC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E84D4-2364-44F0-90EB-7908CA09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E5389C-D6B3-45C0-A815-2648E91F9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Threads, con't.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692AFA-F333-46CD-92FB-DDB7B13CB8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 Use Finally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91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Lock l = new ReentrantLock();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f () throws Exception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try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FileInputStream f 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   new FileInputStream("file.txt");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// Do something with 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f.close();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finally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// This code executed no matter how we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// exit the try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l.unlock();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FA431B-98AA-49AA-ACC7-A9D9002B04D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Producer/Consumer Design Pattern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are communicating with a shared variable</a:t>
            </a:r>
          </a:p>
          <a:p>
            <a:pPr lvl="1" eaLnBrk="1" hangingPunct="1"/>
            <a:r>
              <a:rPr lang="en-US" smtClean="0"/>
              <a:t>E.g., some kind of a buffer holding messages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One thread </a:t>
            </a:r>
            <a:r>
              <a:rPr lang="en-US" i="1" smtClean="0"/>
              <a:t>produces</a:t>
            </a:r>
            <a:r>
              <a:rPr lang="en-US" smtClean="0"/>
              <a:t> input to the buffer</a:t>
            </a:r>
          </a:p>
          <a:p>
            <a:pPr eaLnBrk="1" hangingPunct="1"/>
            <a:r>
              <a:rPr lang="en-US" smtClean="0"/>
              <a:t>One thread </a:t>
            </a:r>
            <a:r>
              <a:rPr lang="en-US" i="1" smtClean="0"/>
              <a:t>consumes</a:t>
            </a:r>
            <a:r>
              <a:rPr lang="en-US" smtClean="0"/>
              <a:t> data from the buffer</a:t>
            </a:r>
          </a:p>
          <a:p>
            <a:pPr eaLnBrk="1" hangingPunct="1"/>
            <a:r>
              <a:rPr lang="en-US" smtClean="0"/>
              <a:t>How do we implement this?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52644-04C9-47AB-A58E-368CEBC4BF7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Conditions (Java 1.5)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153400" cy="3352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smtClean="0">
                <a:solidFill>
                  <a:srgbClr val="0000FF"/>
                </a:solidFill>
              </a:rPr>
              <a:t>Condition </a:t>
            </a:r>
            <a:r>
              <a:rPr lang="en-US" sz="2400" smtClean="0"/>
              <a:t>created from a </a:t>
            </a:r>
            <a:r>
              <a:rPr lang="en-US" sz="2400" smtClean="0">
                <a:solidFill>
                  <a:srgbClr val="0000FF"/>
                </a:solidFill>
              </a:rPr>
              <a:t>Lock</a:t>
            </a:r>
            <a:endParaRPr lang="en-US" sz="2400" smtClean="0"/>
          </a:p>
          <a:p>
            <a:pPr eaLnBrk="1" hangingPunct="1">
              <a:lnSpc>
                <a:spcPct val="85000"/>
              </a:lnSpc>
            </a:pPr>
            <a:r>
              <a:rPr lang="en-US" sz="2400" smtClean="0">
                <a:solidFill>
                  <a:srgbClr val="0000FF"/>
                </a:solidFill>
              </a:rPr>
              <a:t>await </a:t>
            </a:r>
            <a:r>
              <a:rPr lang="en-US" sz="2400" smtClean="0"/>
              <a:t>called with lock held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Releases the lock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1800" smtClean="0"/>
              <a:t>But not any other locks held by this thread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Adds this thread to wait set for lock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Blocks the thread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smtClean="0">
                <a:solidFill>
                  <a:srgbClr val="0000FF"/>
                </a:solidFill>
              </a:rPr>
              <a:t>signallAll</a:t>
            </a:r>
            <a:r>
              <a:rPr lang="en-US" sz="2400" smtClean="0"/>
              <a:t> called with lock held</a:t>
            </a:r>
            <a:endParaRPr lang="en-US" sz="24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Resumes all threads on lock’s wait set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Those threads must reacquire lock before continuing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1800" smtClean="0"/>
              <a:t>(This is part of the function; you don’t need to do it explicitly)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90600" y="1447800"/>
            <a:ext cx="7620000" cy="187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interface Lock { Condition newCondition(); ... }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interface Condition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void await();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void signalAll();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6248400" y="3429000"/>
            <a:ext cx="2819400" cy="2895600"/>
            <a:chOff x="3984" y="1872"/>
            <a:chExt cx="1776" cy="1824"/>
          </a:xfrm>
        </p:grpSpPr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3984" y="1872"/>
              <a:ext cx="1776" cy="1248"/>
            </a:xfrm>
            <a:prstGeom prst="cloudCallout">
              <a:avLst>
                <a:gd name="adj1" fmla="val -34458"/>
                <a:gd name="adj2" fmla="val 340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Condition</a:t>
              </a:r>
            </a:p>
            <a:p>
              <a:pPr algn="ctr" eaLnBrk="0" hangingPunct="0"/>
              <a:endParaRPr lang="en-US"/>
            </a:p>
            <a:p>
              <a:pPr algn="ctr" eaLnBrk="0" hangingPunct="0"/>
              <a:endParaRPr lang="en-US"/>
            </a:p>
          </p:txBody>
        </p:sp>
        <p:sp>
          <p:nvSpPr>
            <p:cNvPr id="37896" name="Rectangle 10"/>
            <p:cNvSpPr>
              <a:spLocks noChangeArrowheads="1"/>
            </p:cNvSpPr>
            <p:nvPr/>
          </p:nvSpPr>
          <p:spPr bwMode="auto">
            <a:xfrm>
              <a:off x="4320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897" name="Rectangle 11"/>
            <p:cNvSpPr>
              <a:spLocks noChangeArrowheads="1"/>
            </p:cNvSpPr>
            <p:nvPr/>
          </p:nvSpPr>
          <p:spPr bwMode="auto">
            <a:xfrm>
              <a:off x="4512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4704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900" name="AutoShape 15"/>
            <p:cNvSpPr>
              <a:spLocks/>
            </p:cNvSpPr>
            <p:nvPr/>
          </p:nvSpPr>
          <p:spPr bwMode="auto">
            <a:xfrm rot="-5400000">
              <a:off x="4704" y="2688"/>
              <a:ext cx="336" cy="1104"/>
            </a:xfrm>
            <a:prstGeom prst="leftBrace">
              <a:avLst>
                <a:gd name="adj1" fmla="val 27381"/>
                <a:gd name="adj2" fmla="val 4927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4800" y="340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wait set</a:t>
              </a:r>
            </a:p>
          </p:txBody>
        </p:sp>
        <p:sp>
          <p:nvSpPr>
            <p:cNvPr id="37902" name="Text Box 17"/>
            <p:cNvSpPr txBox="1">
              <a:spLocks noChangeArrowheads="1"/>
            </p:cNvSpPr>
            <p:nvPr/>
          </p:nvSpPr>
          <p:spPr bwMode="auto">
            <a:xfrm>
              <a:off x="4886" y="247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250201-1921-44A7-8195-1768C51E5C4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219200" y="1524000"/>
            <a:ext cx="701040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 lock = new ReentrantLock();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 Condition ready = lock.newCondition();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boolean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value;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57200" y="3276600"/>
            <a:ext cx="38417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produce(Object o)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(valueReady)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ready.await();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 =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true;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ready.signalAll();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800600" y="3276600"/>
            <a:ext cx="338455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Object consume()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(!valueReady)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ready.await();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o = value;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ready.signalAll();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return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399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Producer/Consumer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2471B2-93FF-4A1E-B9B4-AAA78C8F44E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This Design</a:t>
            </a: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is the right solution to the problem</a:t>
            </a:r>
          </a:p>
          <a:p>
            <a:pPr lvl="1" eaLnBrk="1" hangingPunct="1"/>
            <a:r>
              <a:rPr lang="en-US" smtClean="0"/>
              <a:t>It's tempting to try to just use locks directly, but that's very hard to get right</a:t>
            </a:r>
          </a:p>
          <a:p>
            <a:pPr lvl="1" eaLnBrk="1" hangingPunct="1"/>
            <a:r>
              <a:rPr lang="en-US" smtClean="0"/>
              <a:t>Problems with other approaches are often very subtle</a:t>
            </a:r>
          </a:p>
          <a:p>
            <a:pPr lvl="2" eaLnBrk="1" hangingPunct="1"/>
            <a:r>
              <a:rPr lang="en-US" smtClean="0"/>
              <a:t>E.g., double-checked locking is broken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B74E82-EBE4-45BD-B206-3C1B6847DF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219200" y="1524000"/>
            <a:ext cx="70104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 lock = new ReentrantLock();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boolean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value;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2819400"/>
            <a:ext cx="384175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produce(object o)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(valueReady);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 =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true;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800600" y="2819400"/>
            <a:ext cx="35369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Object consume()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(!valueReady);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o = value;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return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Broken</a:t>
            </a:r>
            <a:r>
              <a:rPr lang="en-US" smtClean="0"/>
              <a:t> Producer/Consumer Example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820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 thread can wait with lock held – no way to make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2FDCB6-4A12-467D-BB95-D1E8AA66D86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219200" y="1524000"/>
            <a:ext cx="70104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 lock = new ReentrantLock();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boolean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value;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57200" y="2819400"/>
            <a:ext cx="384175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produce(object o)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(valueReady);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 =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true;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800600" y="2819400"/>
            <a:ext cx="35369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Object consume()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while (!valueReady);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o = value;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return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Broken</a:t>
            </a:r>
            <a:r>
              <a:rPr lang="en-US" smtClean="0"/>
              <a:t> Producer/Consumer Example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800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valueReady accessed without a lock held – race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458C77-5990-41AA-95FB-01D866B5FB6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219200" y="1524000"/>
            <a:ext cx="701040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 lock = new ReentrantLock();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 Condition ready = lock.newCondition();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boolean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value;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57200" y="3048000"/>
            <a:ext cx="38417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produce(object o)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8000"/>
                </a:solidFill>
                <a:latin typeface="Courier New" pitchFamily="49" charset="0"/>
              </a:rPr>
              <a:t>if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(valueReady)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ready.await();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 =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true;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ready.signalAll();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4800600" y="3048000"/>
            <a:ext cx="338455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Object consume()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lock.lock();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8000"/>
                </a:solidFill>
                <a:latin typeface="Courier New" pitchFamily="49" charset="0"/>
              </a:rPr>
              <a:t>if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(!valueReady)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ready.await();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o = value;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valueReady = false;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ready.signalAll();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lock.unlock();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return 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Broken</a:t>
            </a:r>
            <a:r>
              <a:rPr lang="en-US" smtClean="0"/>
              <a:t> Producer/Consumer Example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533400" y="6019800"/>
            <a:ext cx="711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What if there are multiple producers or consumers?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09F057-7B1C-4E3A-906C-EF6958B082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Await and SignalAll Gotcha’s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await</a:t>
            </a:r>
            <a:r>
              <a:rPr lang="en-US" smtClean="0"/>
              <a:t> </a:t>
            </a:r>
            <a:r>
              <a:rPr lang="en-US" i="1" smtClean="0"/>
              <a:t>must</a:t>
            </a:r>
            <a:r>
              <a:rPr lang="en-US" smtClean="0"/>
              <a:t> be in a loop</a:t>
            </a:r>
          </a:p>
          <a:p>
            <a:pPr lvl="1" eaLnBrk="1" hangingPunct="1"/>
            <a:r>
              <a:rPr lang="en-US" smtClean="0"/>
              <a:t>Don’t assume that when </a:t>
            </a:r>
            <a:r>
              <a:rPr lang="en-US" smtClean="0">
                <a:solidFill>
                  <a:srgbClr val="0000FF"/>
                </a:solidFill>
              </a:rPr>
              <a:t>await</a:t>
            </a:r>
            <a:r>
              <a:rPr lang="en-US" smtClean="0"/>
              <a:t> returns conditions are met</a:t>
            </a:r>
          </a:p>
          <a:p>
            <a:pPr eaLnBrk="1" hangingPunct="1"/>
            <a:r>
              <a:rPr lang="en-US" smtClean="0"/>
              <a:t>Avoid holding other locks when waiting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await</a:t>
            </a:r>
            <a:r>
              <a:rPr lang="en-US" smtClean="0"/>
              <a:t> only gives up locks on the object you wait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A9BC65-D09E-4C89-BBC3-4DA7D643557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9600" y="1439863"/>
            <a:ext cx="8077200" cy="5037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Courier New" pitchFamily="49" charset="0"/>
              </a:rPr>
              <a:t>public class ProducerConsumer {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private boolean valueReady = false;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private Object value;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synchronized</a:t>
            </a:r>
            <a:r>
              <a:rPr lang="en-US" sz="1800" b="1">
                <a:latin typeface="Courier New" pitchFamily="49" charset="0"/>
              </a:rPr>
              <a:t> void produce(Object o)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while (valueReady)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  wait();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value = o;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Courier New" pitchFamily="49" charset="0"/>
              </a:rPr>
              <a:t>    valueReady = true;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notifyAll();</a:t>
            </a:r>
            <a:br>
              <a:rPr lang="en-US" sz="1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synchronized</a:t>
            </a:r>
            <a:r>
              <a:rPr lang="en-US" sz="1800" b="1">
                <a:latin typeface="Courier New" pitchFamily="49" charset="0"/>
              </a:rPr>
              <a:t> Object consume()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while (!valueReady)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  wait();</a:t>
            </a:r>
            <a:br>
              <a:rPr lang="en-US" sz="1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valueReady = false;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Object o = value;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notifyAll();</a:t>
            </a:r>
            <a:br>
              <a:rPr lang="en-US" sz="1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return o;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Producer/Consumer in Java 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E2872E-58F9-4A7A-8943-C246626DA3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Wrong with the Following?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362200"/>
          </a:xfrm>
        </p:spPr>
        <p:txBody>
          <a:bodyPr/>
          <a:lstStyle/>
          <a:p>
            <a:pPr eaLnBrk="1" hangingPunct="1"/>
            <a:r>
              <a:rPr lang="en-US" smtClean="0"/>
              <a:t>Threads may be interrupted after the </a:t>
            </a:r>
            <a:r>
              <a:rPr lang="en-US" smtClean="0">
                <a:solidFill>
                  <a:srgbClr val="0000FF"/>
                </a:solidFill>
              </a:rPr>
              <a:t>while</a:t>
            </a:r>
            <a:r>
              <a:rPr lang="en-US" smtClean="0"/>
              <a:t> but before the assignment</a:t>
            </a:r>
            <a:r>
              <a:rPr lang="en-US" smtClean="0">
                <a:solidFill>
                  <a:srgbClr val="0000FF"/>
                </a:solidFill>
              </a:rPr>
              <a:t> x = 1</a:t>
            </a:r>
            <a:endParaRPr lang="en-US" smtClean="0"/>
          </a:p>
          <a:p>
            <a:pPr lvl="1" eaLnBrk="1" hangingPunct="1"/>
            <a:r>
              <a:rPr lang="en-US" smtClean="0"/>
              <a:t>Both may think they “hold” the lock!</a:t>
            </a:r>
          </a:p>
          <a:p>
            <a:pPr eaLnBrk="1" hangingPunct="1"/>
            <a:r>
              <a:rPr lang="en-US" smtClean="0"/>
              <a:t>This is </a:t>
            </a:r>
            <a:r>
              <a:rPr lang="en-US" i="1" smtClean="0"/>
              <a:t>busy waiting</a:t>
            </a:r>
            <a:endParaRPr lang="en-US" smtClean="0"/>
          </a:p>
          <a:p>
            <a:pPr lvl="1" eaLnBrk="1" hangingPunct="1"/>
            <a:r>
              <a:rPr lang="en-US" smtClean="0"/>
              <a:t>Consumes lots of processor cycles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90600" y="2286000"/>
            <a:ext cx="28194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1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while (x != 0);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x = 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count++;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x = 0;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410200" y="2286000"/>
            <a:ext cx="28194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2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while (x != 0);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x = 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count++;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x = 0;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2895600" y="1447800"/>
            <a:ext cx="3429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int count = 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int x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8622CB-4B70-4168-9EB2-563AEA270F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Ideas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Multiple threads can run simultaneously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Either truly in parallel on a multiprocessor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Or can be scheduled on a single processor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A running thread can be pre-empted at any time</a:t>
            </a:r>
          </a:p>
          <a:p>
            <a:pPr lvl="2"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Threads can share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In Java, only fields can be shared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Need to prevent interference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Rule of thumb 1:  You must hold a lock when accessing 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Rule of thumb 2:  You must not release a lock until shared data is in a valid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Overuse of synchronization can create deadlock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Rule of thumb:  No deadlock if only one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B428F4-F8FB-4417-B2DA-6BE337439E3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Synchronize access to shared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Don’t hold multiple locks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Could cause deadlock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Hold a lock for as little time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Reduces blocking waiting for locks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While holding a lock, don’t call a method you don’t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a method provided by someone else, especially if you can’t be sure what it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Corollary: document which locks a method acquires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Guidelines for Programming w/Threads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EDC8C0-78D5-457D-952F-BFC317FB3DB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Threads – Thread Creation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81600"/>
          </a:xfrm>
        </p:spPr>
        <p:txBody>
          <a:bodyPr/>
          <a:lstStyle/>
          <a:p>
            <a:pPr eaLnBrk="1" hangingPunct="1"/>
            <a:r>
              <a:rPr lang="en-US" smtClean="0"/>
              <a:t>Create thread using Thread.new</a:t>
            </a:r>
          </a:p>
          <a:p>
            <a:pPr lvl="1" eaLnBrk="1" hangingPunct="1"/>
            <a:r>
              <a:rPr lang="en-US" smtClean="0">
                <a:solidFill>
                  <a:srgbClr val="800080"/>
                </a:solidFill>
              </a:rPr>
              <a:t>New</a:t>
            </a:r>
            <a:r>
              <a:rPr lang="en-US" smtClean="0"/>
              <a:t> method takes code block argument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t = Thread.new { …</a:t>
            </a:r>
            <a:r>
              <a:rPr lang="en-US" i="1" smtClean="0">
                <a:solidFill>
                  <a:srgbClr val="0000FF"/>
                </a:solidFill>
              </a:rPr>
              <a:t>body of thread</a:t>
            </a:r>
            <a:r>
              <a:rPr lang="en-US" smtClean="0">
                <a:solidFill>
                  <a:srgbClr val="0000FF"/>
                </a:solidFill>
              </a:rPr>
              <a:t>… }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t = Thread.new (arg) { | arg | …</a:t>
            </a:r>
            <a:r>
              <a:rPr lang="en-US" i="1" smtClean="0">
                <a:solidFill>
                  <a:srgbClr val="0000FF"/>
                </a:solidFill>
              </a:rPr>
              <a:t>body of thread</a:t>
            </a:r>
            <a:r>
              <a:rPr lang="en-US" smtClean="0">
                <a:solidFill>
                  <a:srgbClr val="0000FF"/>
                </a:solidFill>
              </a:rPr>
              <a:t>… }</a:t>
            </a:r>
          </a:p>
          <a:p>
            <a:pPr lvl="1" eaLnBrk="1" hangingPunct="1"/>
            <a:r>
              <a:rPr lang="en-US" smtClean="0">
                <a:solidFill>
                  <a:srgbClr val="800080"/>
                </a:solidFill>
              </a:rPr>
              <a:t>Join</a:t>
            </a:r>
            <a:r>
              <a:rPr lang="en-US" smtClean="0"/>
              <a:t> method waits for thread to complete</a:t>
            </a:r>
          </a:p>
          <a:p>
            <a:pPr lvl="2" eaLnBrk="1" hangingPunct="1">
              <a:buFontTx/>
              <a:buNone/>
            </a:pPr>
            <a:r>
              <a:rPr lang="en-US" smtClean="0"/>
              <a:t>t.join()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myThread = Thread.new {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  sleep(1)  		# sleep for 1 second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  puts( "New thread awake!")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  $stdout.flush  	# flush makes sure output is seen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162614-534D-4BC4-B166-51B1D5B0163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Threads – Locks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Monitor, Mutex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Object intended to be used by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Methods are executed with mutual exclusion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As if all methods are synchronized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Monitor is reentrant, Mutex is not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Create lock using Monitor.new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Synchronize method takes code block argument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require 'monitor.rb'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myLock = Monitor.new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myLock.synchronize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# myLock held during this code block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FF3AFC-9806-4BD7-BF85-EA630AC2C38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Threads – Condition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Condition derived from Monitor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Create condition from lock using </a:t>
            </a:r>
            <a:r>
              <a:rPr lang="en-US" smtClean="0">
                <a:solidFill>
                  <a:srgbClr val="800080"/>
                </a:solidFill>
              </a:rPr>
              <a:t>new_cond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Sleep while waiting using </a:t>
            </a:r>
            <a:r>
              <a:rPr lang="en-US" smtClean="0">
                <a:solidFill>
                  <a:srgbClr val="800080"/>
                </a:solidFill>
              </a:rPr>
              <a:t>wait_while</a:t>
            </a:r>
            <a:r>
              <a:rPr lang="en-US" smtClean="0"/>
              <a:t>,</a:t>
            </a:r>
            <a:r>
              <a:rPr lang="en-US" smtClean="0">
                <a:solidFill>
                  <a:srgbClr val="800080"/>
                </a:solidFill>
              </a:rPr>
              <a:t> wait_until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Wake up waiting threads using </a:t>
            </a:r>
            <a:r>
              <a:rPr lang="en-US" smtClean="0">
                <a:solidFill>
                  <a:srgbClr val="800080"/>
                </a:solidFill>
              </a:rPr>
              <a:t>broadcast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myLock = Monitor.new	                       # new lock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myCondition = myLock.new_cond        # new condition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myLock.synchronize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myCondition.wait_while { y &gt; 0 }        # wait as long as y &gt; 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myCondition.wait_until { x != 0 }         # wait as long as x == 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myLock.synchronize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myCondition.broadcast  	# wake up all waiting threads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A89C3D-3565-4C09-BCBB-209E1FB15E6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Parking Lot 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ko-KR" sz="2000" smtClean="0"/>
              <a:t>require "monitor.rb"	</a:t>
            </a:r>
          </a:p>
          <a:p>
            <a:pPr lvl="1" eaLnBrk="1" hangingPunct="1">
              <a:buFontTx/>
              <a:buNone/>
            </a:pPr>
            <a:r>
              <a:rPr lang="en-US" altLang="ko-KR" sz="2000" smtClean="0"/>
              <a:t>class ParkingLot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def initialize 	</a:t>
            </a:r>
            <a:r>
              <a:rPr lang="en-US" altLang="ko-KR" smtClean="0">
                <a:solidFill>
                  <a:schemeClr val="hlink"/>
                </a:solidFill>
              </a:rPr>
              <a:t># initialize synchronization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@numCars = 0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@myLock = Monitor.new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@myCondition = @myLock.new_cond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end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def addCar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end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def removeCar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end</a:t>
            </a:r>
          </a:p>
          <a:p>
            <a:pPr lvl="1" eaLnBrk="1" hangingPunct="1">
              <a:buFontTx/>
              <a:buNone/>
            </a:pPr>
            <a:r>
              <a:rPr lang="en-US" altLang="ko-KR" sz="2000" smtClean="0"/>
              <a:t>end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5A23D-CB54-4F13-B886-9D22DA6219F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Parking Lot Example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smtClean="0"/>
              <a:t>def addCar </a:t>
            </a:r>
            <a:r>
              <a:rPr lang="en-US" altLang="ko-KR" smtClean="0">
                <a:solidFill>
                  <a:schemeClr val="hlink"/>
                </a:solidFill>
              </a:rPr>
              <a:t># do work not requiring synchronization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@myLock.synchronize { 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@myCondition.wait_until { @numCars &lt; MaxCars }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@numCars = @numCars + 1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@myCondition.broadcast 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}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end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def removeCar </a:t>
            </a:r>
            <a:r>
              <a:rPr lang="en-US" altLang="ko-KR" smtClean="0">
                <a:solidFill>
                  <a:schemeClr val="hlink"/>
                </a:solidFill>
              </a:rPr>
              <a:t># do work not requiring synchronization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@myLock.synchronize { 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@myCondition.wait_until { @numCars &gt; 0 }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@numCars = @numCars - 1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     @myCondition.broadcast 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 }</a:t>
            </a:r>
          </a:p>
          <a:p>
            <a:pPr lvl="2" eaLnBrk="1" hangingPunct="1">
              <a:buFontTx/>
              <a:buNone/>
            </a:pPr>
            <a:r>
              <a:rPr lang="en-US" altLang="ko-KR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2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2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1B10F-A7BB-4B5B-A801-14C214161A7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Parking Lot Example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garage = ParkingLot.new 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valet1 = Thread.new { 	# valet 1 drives cars into parking lot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while …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solidFill>
                  <a:schemeClr val="hlink"/>
                </a:solidFill>
              </a:rPr>
              <a:t># do work not requiring synchronization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	garage.addCar()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valet2 = Thread.new { 	# valet 2 drives car out of parking lot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while …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solidFill>
                  <a:schemeClr val="hlink"/>
                </a:solidFill>
              </a:rPr>
              <a:t># do work not requiring synchronization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	garage.removeCar()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	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valet1.join()		# returns when valet1 exits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valet2.join()		# returns when valet2 exits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FDD25D-13ED-42C3-8450-CDD6757314F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Threads – Difference from Java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thread can access all variables in scope when thread is created, including local variables</a:t>
            </a:r>
          </a:p>
          <a:p>
            <a:pPr lvl="1" eaLnBrk="1" hangingPunct="1"/>
            <a:r>
              <a:rPr lang="en-US" smtClean="0"/>
              <a:t>Java threads can only access object fields</a:t>
            </a:r>
          </a:p>
          <a:p>
            <a:pPr eaLnBrk="1" hangingPunct="1"/>
            <a:r>
              <a:rPr lang="en-US" smtClean="0"/>
              <a:t>Exiting</a:t>
            </a:r>
          </a:p>
          <a:p>
            <a:pPr lvl="1" eaLnBrk="1" hangingPunct="1"/>
            <a:r>
              <a:rPr lang="en-US" smtClean="0"/>
              <a:t>All threads exit when main Ruby thread exits</a:t>
            </a:r>
          </a:p>
          <a:p>
            <a:pPr lvl="1" eaLnBrk="1" hangingPunct="1"/>
            <a:r>
              <a:rPr lang="en-US" smtClean="0"/>
              <a:t>Java continues until all non-daemon threads exit</a:t>
            </a:r>
          </a:p>
          <a:p>
            <a:pPr eaLnBrk="1" hangingPunct="1"/>
            <a:r>
              <a:rPr lang="en-US" smtClean="0"/>
              <a:t>When thread throws exception</a:t>
            </a:r>
          </a:p>
          <a:p>
            <a:pPr lvl="1" eaLnBrk="1" hangingPunct="1"/>
            <a:r>
              <a:rPr lang="en-US" smtClean="0"/>
              <a:t>Ruby only aborts current thread (by default)</a:t>
            </a:r>
          </a:p>
          <a:p>
            <a:pPr lvl="1" eaLnBrk="1" hangingPunct="1"/>
            <a:r>
              <a:rPr lang="en-US" smtClean="0"/>
              <a:t>Ruby can also abort all threads (better for debugging)</a:t>
            </a:r>
          </a:p>
          <a:p>
            <a:pPr lvl="2" eaLnBrk="1" hangingPunct="1"/>
            <a:r>
              <a:rPr lang="en-US" smtClean="0"/>
              <a:t>Set Thread.abort_on_exception =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4DF247-A6EE-4CD5-8398-863A1A48A25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Wait and NotifyAll (Java 1.4)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that in Java 1.4, use synchronize on object to get associated lock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Objects also have an associated wait set</a:t>
            </a:r>
          </a:p>
          <a:p>
            <a:pPr eaLnBrk="1" hangingPunct="1"/>
            <a:endParaRPr lang="en-US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1295400" y="2514600"/>
            <a:ext cx="31242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object o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181600" y="2590800"/>
            <a:ext cx="2667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o’s lock</a:t>
            </a: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5181600" y="3505200"/>
            <a:ext cx="2667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o’s wait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  <p:bldP spid="3942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6CCBDE-67FC-4468-87A9-9BA2697B1FF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Wait and NotifyAll (cont’d)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o.wait()</a:t>
            </a:r>
            <a:endParaRPr lang="en-US" smtClean="0"/>
          </a:p>
          <a:p>
            <a:pPr lvl="1" eaLnBrk="1" hangingPunct="1"/>
            <a:r>
              <a:rPr lang="en-US" smtClean="0"/>
              <a:t>Must hold lock associated with </a:t>
            </a:r>
            <a:r>
              <a:rPr lang="en-US" smtClean="0">
                <a:solidFill>
                  <a:srgbClr val="0000FF"/>
                </a:solidFill>
              </a:rPr>
              <a:t>o</a:t>
            </a:r>
            <a:endParaRPr lang="en-US" smtClean="0"/>
          </a:p>
          <a:p>
            <a:pPr lvl="1" eaLnBrk="1" hangingPunct="1"/>
            <a:r>
              <a:rPr lang="en-US" smtClean="0"/>
              <a:t>Release that lock</a:t>
            </a:r>
          </a:p>
          <a:p>
            <a:pPr lvl="2" eaLnBrk="1" hangingPunct="1"/>
            <a:r>
              <a:rPr lang="en-US" smtClean="0"/>
              <a:t>And no other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Adds this thread to wait set for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Blocks the thread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o.notifyAll()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Must hold lock associated with </a:t>
            </a:r>
            <a:r>
              <a:rPr lang="en-US" sz="2000" smtClean="0">
                <a:solidFill>
                  <a:srgbClr val="0000FF"/>
                </a:solidFill>
              </a:rPr>
              <a:t>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Resumes all threads on lock’s wait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Those threads must reacquire lock before continuing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(This is part of the function; you don’t need to do it explicitly)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71DEB5-71E8-4D6C-A248-D93A2906FE4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ReentrantLock Class (Java 1.5)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8991600" cy="4267200"/>
          </a:xfrm>
        </p:spPr>
        <p:txBody>
          <a:bodyPr/>
          <a:lstStyle/>
          <a:p>
            <a:pPr eaLnBrk="1" hangingPunct="1"/>
            <a:r>
              <a:rPr lang="en-US" smtClean="0"/>
              <a:t>Reentrant lock </a:t>
            </a:r>
          </a:p>
          <a:p>
            <a:pPr lvl="1" eaLnBrk="1" hangingPunct="1"/>
            <a:r>
              <a:rPr lang="en-US" smtClean="0"/>
              <a:t>Can be reacquired by same thread by invoking </a:t>
            </a:r>
            <a:r>
              <a:rPr lang="en-US" smtClean="0">
                <a:solidFill>
                  <a:srgbClr val="0000FF"/>
                </a:solidFill>
              </a:rPr>
              <a:t>lock() </a:t>
            </a:r>
            <a:r>
              <a:rPr lang="en-US" smtClean="0"/>
              <a:t>up to 2147483648 times</a:t>
            </a:r>
          </a:p>
          <a:p>
            <a:pPr lvl="1" eaLnBrk="1" hangingPunct="1"/>
            <a:r>
              <a:rPr lang="en-US" smtClean="0"/>
              <a:t>To release lock, must invoke </a:t>
            </a:r>
            <a:r>
              <a:rPr lang="en-US" smtClean="0">
                <a:solidFill>
                  <a:srgbClr val="0000FF"/>
                </a:solidFill>
              </a:rPr>
              <a:t>unlock()</a:t>
            </a:r>
            <a:r>
              <a:rPr lang="en-US" smtClean="0"/>
              <a:t> the </a:t>
            </a:r>
            <a:r>
              <a:rPr lang="en-US" smtClean="0">
                <a:solidFill>
                  <a:srgbClr val="FF0000"/>
                </a:solidFill>
              </a:rPr>
              <a:t>same</a:t>
            </a:r>
            <a:r>
              <a:rPr lang="en-US" smtClean="0"/>
              <a:t> number of times lock() was invoked</a:t>
            </a:r>
          </a:p>
          <a:p>
            <a:pPr eaLnBrk="1" hangingPunct="1"/>
            <a:r>
              <a:rPr lang="en-US" smtClean="0"/>
              <a:t>Reentrancy is useful because each method can acquire/release locks as necessary</a:t>
            </a:r>
          </a:p>
          <a:p>
            <a:pPr lvl="1" eaLnBrk="1" hangingPunct="1"/>
            <a:r>
              <a:rPr lang="en-US" smtClean="0"/>
              <a:t>No need to worry about whether callers already have locks</a:t>
            </a:r>
          </a:p>
          <a:p>
            <a:pPr lvl="1" eaLnBrk="1" hangingPunct="1"/>
            <a:r>
              <a:rPr lang="en-US" smtClean="0"/>
              <a:t>Discourages complicated coding practices to determine whether lock has already been acquired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371600" y="1576388"/>
            <a:ext cx="67468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class ReentrantLock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A190BF-F0A2-4671-9418-2DA283F1E8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Reentrant Lock Example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676400"/>
            <a:ext cx="4267200" cy="278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int count = 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Lock l 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new ReentrantLock();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inc()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count++;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05400" y="1676400"/>
            <a:ext cx="3810000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int returnAndIncr()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int temp;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temp = count;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inc();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return temp;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60714A-B317-4DCB-80FC-991182E5F7C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Deadlock</a:t>
            </a:r>
            <a:r>
              <a:rPr lang="en-US" smtClean="0"/>
              <a:t> occurs when no thread can run because all threads are waiting for a lock</a:t>
            </a:r>
          </a:p>
          <a:p>
            <a:pPr lvl="1" eaLnBrk="1" hangingPunct="1"/>
            <a:r>
              <a:rPr lang="en-US" smtClean="0"/>
              <a:t>No thread running, so no thread can ever release a lock to enable another thread to run</a:t>
            </a:r>
            <a:endParaRPr lang="en-US" i="1" smtClean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1860550" cy="222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latin typeface="Courier New" pitchFamily="49" charset="0"/>
              </a:rPr>
              <a:t>Thread 1</a:t>
            </a:r>
            <a:endParaRPr lang="en-US" sz="2000" b="1">
              <a:latin typeface="Courier New" pitchFamily="49" charset="0"/>
            </a:endParaRP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l.lock();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m.lock();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...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m.unlock();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l.unlock();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2209800" y="3352800"/>
            <a:ext cx="460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Lock l = new ReentrantLock();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Lock m = new ReentrantLock();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5867400" y="4114800"/>
            <a:ext cx="1860550" cy="222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latin typeface="Courier New" pitchFamily="49" charset="0"/>
              </a:rPr>
              <a:t>Thread 2</a:t>
            </a:r>
            <a:endParaRPr lang="en-US" sz="2000" b="1">
              <a:latin typeface="Courier New" pitchFamily="49" charset="0"/>
            </a:endParaRP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m.lock();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l.lock();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...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l.unlock();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m.unlock();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  <p:bldP spid="252933" grpId="0"/>
      <p:bldP spid="2529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3EDF28-93A8-4DCF-94AF-C598A70BD89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(cont’d)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 schedules work 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 1 runs to completion, then thread 2</a:t>
            </a:r>
          </a:p>
          <a:p>
            <a:pPr eaLnBrk="1" hangingPunct="1">
              <a:lnSpc>
                <a:spcPct val="5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But what if...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 1 acquires lock </a:t>
            </a:r>
            <a:r>
              <a:rPr lang="en-US" smtClean="0">
                <a:solidFill>
                  <a:srgbClr val="0000FF"/>
                </a:solidFill>
              </a:rPr>
              <a:t>l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scheduler switches to thread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 2 acquires lock </a:t>
            </a:r>
            <a:r>
              <a:rPr lang="en-US" smtClean="0">
                <a:solidFill>
                  <a:srgbClr val="0000FF"/>
                </a:solidFill>
              </a:rPr>
              <a:t>m</a:t>
            </a:r>
            <a:endParaRPr lang="en-US" smtClean="0"/>
          </a:p>
          <a:p>
            <a:pPr lvl="1" eaLnBrk="1" hangingPunct="1">
              <a:lnSpc>
                <a:spcPct val="5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Deadlock!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 1 is trying to acquire </a:t>
            </a:r>
            <a:r>
              <a:rPr lang="en-US" smtClean="0">
                <a:solidFill>
                  <a:srgbClr val="0000FF"/>
                </a:solidFill>
              </a:rPr>
              <a:t>m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 2 is trying to acquire </a:t>
            </a:r>
            <a:r>
              <a:rPr lang="en-US" smtClean="0">
                <a:solidFill>
                  <a:srgbClr val="0000FF"/>
                </a:solidFill>
              </a:rPr>
              <a:t>l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neither can, because the other thread has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532313-2D3D-4D96-B2E4-316FDF545AF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Case of Deadlock</a:t>
            </a:r>
          </a:p>
        </p:txBody>
      </p:sp>
      <p:sp>
        <p:nvSpPr>
          <p:cNvPr id="253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l</a:t>
            </a:r>
            <a:r>
              <a:rPr lang="en-US" smtClean="0"/>
              <a:t> not released if exception thrown</a:t>
            </a:r>
          </a:p>
          <a:p>
            <a:pPr lvl="1" eaLnBrk="1" hangingPunct="1"/>
            <a:r>
              <a:rPr lang="en-US" smtClean="0"/>
              <a:t>Likely to cause deadlock some time later</a:t>
            </a: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457200" y="1676400"/>
            <a:ext cx="8229600" cy="308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Lock l = new ReentrantLock();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f () throws Exception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FileInputStream f 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 new FileInputStream("file.txt");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FF00FF"/>
                </a:solidFill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// Do something with 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f.close();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l.unlock();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16697</TotalTime>
  <Words>1473</Words>
  <Application>Microsoft Office PowerPoint</Application>
  <PresentationFormat>On-screen Show (4:3)</PresentationFormat>
  <Paragraphs>460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ＭＳ Ｐゴシック</vt:lpstr>
      <vt:lpstr>Courier New</vt:lpstr>
      <vt:lpstr>Blank Presentation</vt:lpstr>
      <vt:lpstr>Blank Presentation</vt:lpstr>
      <vt:lpstr>CMSC 330:  Organization of Programming Languages</vt:lpstr>
      <vt:lpstr>What’s Wrong with the Following?</vt:lpstr>
      <vt:lpstr>Wait and NotifyAll (Java 1.4)</vt:lpstr>
      <vt:lpstr>Wait and NotifyAll (cont’d)</vt:lpstr>
      <vt:lpstr>ReentrantLock Class (Java 1.5)</vt:lpstr>
      <vt:lpstr>Reentrant Lock Example</vt:lpstr>
      <vt:lpstr>Deadlock</vt:lpstr>
      <vt:lpstr>Deadlock (cont’d)</vt:lpstr>
      <vt:lpstr>Another Case of Deadlock</vt:lpstr>
      <vt:lpstr>Solution:  Use Finally</vt:lpstr>
      <vt:lpstr>Producer/Consumer Design Pattern</vt:lpstr>
      <vt:lpstr>Conditions (Java 1.5)</vt:lpstr>
      <vt:lpstr>Producer/Consumer Example</vt:lpstr>
      <vt:lpstr>Use This Design</vt:lpstr>
      <vt:lpstr>Broken Producer/Consumer Example</vt:lpstr>
      <vt:lpstr>Broken Producer/Consumer Example</vt:lpstr>
      <vt:lpstr>Broken Producer/Consumer Example</vt:lpstr>
      <vt:lpstr>Await and SignalAll Gotcha’s</vt:lpstr>
      <vt:lpstr>Producer/Consumer in Java 1.4</vt:lpstr>
      <vt:lpstr>Key Ideas</vt:lpstr>
      <vt:lpstr>Guidelines for Programming w/Threads</vt:lpstr>
      <vt:lpstr>Ruby Threads – Thread Creation</vt:lpstr>
      <vt:lpstr>Ruby Threads – Locks</vt:lpstr>
      <vt:lpstr>Ruby Threads – Condition</vt:lpstr>
      <vt:lpstr>Parking Lot Example</vt:lpstr>
      <vt:lpstr>Parking Lot Example</vt:lpstr>
      <vt:lpstr>Parking Lot Example</vt:lpstr>
      <vt:lpstr>Ruby Threads – Difference from Java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152</cp:revision>
  <dcterms:created xsi:type="dcterms:W3CDTF">2005-08-02T15:09:14Z</dcterms:created>
  <dcterms:modified xsi:type="dcterms:W3CDTF">2012-11-28T02:59:49Z</dcterms:modified>
</cp:coreProperties>
</file>