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6" r:id="rId2"/>
    <p:sldId id="308" r:id="rId3"/>
    <p:sldId id="309" r:id="rId4"/>
    <p:sldId id="310" r:id="rId5"/>
    <p:sldId id="311" r:id="rId6"/>
    <p:sldId id="283" r:id="rId7"/>
    <p:sldId id="312" r:id="rId8"/>
    <p:sldId id="313" r:id="rId9"/>
    <p:sldId id="314" r:id="rId10"/>
    <p:sldId id="315" r:id="rId11"/>
    <p:sldId id="286" r:id="rId12"/>
    <p:sldId id="260" r:id="rId13"/>
    <p:sldId id="287" r:id="rId14"/>
    <p:sldId id="262" r:id="rId15"/>
    <p:sldId id="263" r:id="rId16"/>
    <p:sldId id="264" r:id="rId17"/>
    <p:sldId id="265" r:id="rId18"/>
    <p:sldId id="266" r:id="rId19"/>
    <p:sldId id="267" r:id="rId20"/>
    <p:sldId id="268" r:id="rId21"/>
    <p:sldId id="270" r:id="rId22"/>
    <p:sldId id="272" r:id="rId23"/>
    <p:sldId id="273" r:id="rId24"/>
    <p:sldId id="274" r:id="rId25"/>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8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8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8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800" kern="1200">
        <a:solidFill>
          <a:schemeClr val="tx1"/>
        </a:solidFill>
        <a:latin typeface="Arial" charset="0"/>
        <a:ea typeface="ＭＳ Ｐゴシック"/>
        <a:cs typeface="ＭＳ Ｐゴシック"/>
      </a:defRPr>
    </a:lvl5pPr>
    <a:lvl6pPr marL="2286000" algn="l" defTabSz="914400" rtl="0" eaLnBrk="1" latinLnBrk="0" hangingPunct="1">
      <a:defRPr sz="2800" kern="1200">
        <a:solidFill>
          <a:schemeClr val="tx1"/>
        </a:solidFill>
        <a:latin typeface="Arial" charset="0"/>
        <a:ea typeface="ＭＳ Ｐゴシック"/>
        <a:cs typeface="ＭＳ Ｐゴシック"/>
      </a:defRPr>
    </a:lvl6pPr>
    <a:lvl7pPr marL="2743200" algn="l" defTabSz="914400" rtl="0" eaLnBrk="1" latinLnBrk="0" hangingPunct="1">
      <a:defRPr sz="2800" kern="1200">
        <a:solidFill>
          <a:schemeClr val="tx1"/>
        </a:solidFill>
        <a:latin typeface="Arial" charset="0"/>
        <a:ea typeface="ＭＳ Ｐゴシック"/>
        <a:cs typeface="ＭＳ Ｐゴシック"/>
      </a:defRPr>
    </a:lvl7pPr>
    <a:lvl8pPr marL="3200400" algn="l" defTabSz="914400" rtl="0" eaLnBrk="1" latinLnBrk="0" hangingPunct="1">
      <a:defRPr sz="2800" kern="1200">
        <a:solidFill>
          <a:schemeClr val="tx1"/>
        </a:solidFill>
        <a:latin typeface="Arial" charset="0"/>
        <a:ea typeface="ＭＳ Ｐゴシック"/>
        <a:cs typeface="ＭＳ Ｐゴシック"/>
      </a:defRPr>
    </a:lvl8pPr>
    <a:lvl9pPr marL="3657600" algn="l" defTabSz="914400" rtl="0" eaLnBrk="1" latinLnBrk="0" hangingPunct="1">
      <a:defRPr sz="28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84217" autoAdjust="0"/>
  </p:normalViewPr>
  <p:slideViewPr>
    <p:cSldViewPr>
      <p:cViewPr varScale="1">
        <p:scale>
          <a:sx n="70" d="100"/>
          <a:sy n="70" d="100"/>
        </p:scale>
        <p:origin x="-14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4"/>
    </p:cViewPr>
  </p:sorterViewPr>
  <p:notesViewPr>
    <p:cSldViewPr>
      <p:cViewPr varScale="1">
        <p:scale>
          <a:sx n="79" d="100"/>
          <a:sy n="79" d="100"/>
        </p:scale>
        <p:origin x="-2166"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defTabSz="966788" eaLnBrk="0" hangingPunct="0">
              <a:defRPr sz="1200"/>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algn="r" defTabSz="966788" eaLnBrk="0" hangingPunct="0">
              <a:defRPr sz="1200"/>
            </a:lvl1pPr>
          </a:lstStyle>
          <a:p>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defTabSz="966788" eaLnBrk="0" hangingPunct="0">
              <a:defRPr sz="1200"/>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algn="r" defTabSz="966788" eaLnBrk="0" hangingPunct="0">
              <a:defRPr sz="1200"/>
            </a:lvl1pPr>
          </a:lstStyle>
          <a:p>
            <a:fld id="{B3DAC1D7-6959-4BB6-A0B5-19F59EC33BF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defTabSz="966788" eaLnBrk="0" hangingPunct="0">
              <a:defRPr sz="1200"/>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algn="r" defTabSz="966788" eaLnBrk="0" hangingPunct="0">
              <a:defRPr sz="1200"/>
            </a:lvl1pPr>
          </a:lstStyle>
          <a:p>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defTabSz="966788" eaLnBrk="0" hangingPunct="0">
              <a:defRPr sz="1200"/>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algn="r" defTabSz="966788" eaLnBrk="0" hangingPunct="0">
              <a:defRPr sz="1200"/>
            </a:lvl1pPr>
          </a:lstStyle>
          <a:p>
            <a:fld id="{C915BE0D-E2BC-4AE8-A17A-04E38D2051D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AAD3D7E8-F4D0-4462-920F-76DC09DCEDC4}" type="slidenum">
              <a:rPr lang="en-US"/>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7ECA360D-DF26-4D0C-B530-02F969C71B13}" type="slidenum">
              <a:rPr lang="en-US"/>
              <a:pPr/>
              <a:t>10</a:t>
            </a:fld>
            <a:endParaRPr lang="en-US"/>
          </a:p>
        </p:txBody>
      </p:sp>
      <p:sp>
        <p:nvSpPr>
          <p:cNvPr id="3481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4B46A1EE-03F1-456B-965C-955E5EF9AB42}" type="slidenum">
              <a:rPr lang="en-US" sz="1200"/>
              <a:pPr algn="r" defTabSz="966788" eaLnBrk="0" hangingPunct="0"/>
              <a:t>10</a:t>
            </a:fld>
            <a:endParaRPr lang="en-US" sz="1200"/>
          </a:p>
        </p:txBody>
      </p:sp>
      <p:sp>
        <p:nvSpPr>
          <p:cNvPr id="34819" name="Rectangle 2"/>
          <p:cNvSpPr>
            <a:spLocks noGrp="1" noRot="1" noChangeAspect="1" noChangeArrowheads="1" noTextEdit="1"/>
          </p:cNvSpPr>
          <p:nvPr>
            <p:ph type="sldImg"/>
          </p:nvPr>
        </p:nvSpPr>
        <p:spPr>
          <a:xfrm>
            <a:off x="1257300" y="401638"/>
            <a:ext cx="4800600" cy="3600450"/>
          </a:xfrm>
          <a:ln/>
        </p:spPr>
      </p:sp>
      <p:sp>
        <p:nvSpPr>
          <p:cNvPr id="34820"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AD47965-4732-4F78-8249-C2B9AF543A13}" type="slidenum">
              <a:rPr lang="en-US"/>
              <a:pPr/>
              <a:t>11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25BEB4B6-EB5A-435B-8E9D-58D9C845E851}" type="slidenum">
              <a:rPr lang="en-US"/>
              <a:pPr/>
              <a:t>12</a:t>
            </a:fld>
            <a:endParaRPr lang="en-US"/>
          </a:p>
        </p:txBody>
      </p:sp>
      <p:sp>
        <p:nvSpPr>
          <p:cNvPr id="38914" name="Rectangle 2"/>
          <p:cNvSpPr>
            <a:spLocks noGrp="1" noRot="1" noChangeAspect="1" noChangeArrowheads="1"/>
          </p:cNvSpPr>
          <p:nvPr>
            <p:ph type="sldImg"/>
          </p:nvPr>
        </p:nvSpPr>
        <p:spPr>
          <a:xfrm>
            <a:off x="1257300" y="401638"/>
            <a:ext cx="4800600" cy="3600450"/>
          </a:xfrm>
          <a:solidFill>
            <a:srgbClr val="FFFFFF"/>
          </a:solidFill>
          <a:ln/>
        </p:spPr>
      </p:sp>
      <p:sp>
        <p:nvSpPr>
          <p:cNvPr id="38915"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FF0700C2-3CDA-4053-AE0B-BCF2567D797F}" type="slidenum">
              <a:rPr lang="en-US"/>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9657C37A-660F-4798-B2C1-739EB1097E69}" type="slidenum">
              <a:rPr lang="en-US"/>
              <a:pPr/>
              <a:t>14</a:t>
            </a:fld>
            <a:endParaRPr lang="en-US"/>
          </a:p>
        </p:txBody>
      </p:sp>
      <p:sp>
        <p:nvSpPr>
          <p:cNvPr id="43010" name="Rectangle 2"/>
          <p:cNvSpPr>
            <a:spLocks noGrp="1" noRot="1" noChangeAspect="1" noChangeArrowheads="1"/>
          </p:cNvSpPr>
          <p:nvPr>
            <p:ph type="sldImg"/>
          </p:nvPr>
        </p:nvSpPr>
        <p:spPr>
          <a:xfrm>
            <a:off x="1257300" y="401638"/>
            <a:ext cx="4800600" cy="3600450"/>
          </a:xfrm>
          <a:solidFill>
            <a:srgbClr val="FFFFFF"/>
          </a:solidFill>
          <a:ln/>
        </p:spPr>
      </p:sp>
      <p:sp>
        <p:nvSpPr>
          <p:cNvPr id="43011"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55B96ED4-66BA-401F-9C32-57DF9796E492}" type="slidenum">
              <a:rPr lang="en-US"/>
              <a:pPr/>
              <a:t>15</a:t>
            </a:fld>
            <a:endParaRPr lang="en-US"/>
          </a:p>
        </p:txBody>
      </p:sp>
      <p:sp>
        <p:nvSpPr>
          <p:cNvPr id="45058" name="Rectangle 2"/>
          <p:cNvSpPr>
            <a:spLocks noGrp="1" noRot="1" noChangeAspect="1" noChangeArrowheads="1"/>
          </p:cNvSpPr>
          <p:nvPr>
            <p:ph type="sldImg"/>
          </p:nvPr>
        </p:nvSpPr>
        <p:spPr>
          <a:xfrm>
            <a:off x="1257300" y="401638"/>
            <a:ext cx="4800600" cy="3600450"/>
          </a:xfrm>
          <a:solidFill>
            <a:srgbClr val="FFFFFF"/>
          </a:solidFill>
          <a:ln/>
        </p:spPr>
      </p:sp>
      <p:sp>
        <p:nvSpPr>
          <p:cNvPr id="45059"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0B8902BB-4D87-4D7C-AC29-D9061311C643}" type="slidenum">
              <a:rPr lang="en-US"/>
              <a:pPr/>
              <a:t>16</a:t>
            </a:fld>
            <a:endParaRPr lang="en-US"/>
          </a:p>
        </p:txBody>
      </p:sp>
      <p:sp>
        <p:nvSpPr>
          <p:cNvPr id="47106" name="Rectangle 2"/>
          <p:cNvSpPr>
            <a:spLocks noGrp="1" noRot="1" noChangeAspect="1" noChangeArrowheads="1"/>
          </p:cNvSpPr>
          <p:nvPr>
            <p:ph type="sldImg"/>
          </p:nvPr>
        </p:nvSpPr>
        <p:spPr>
          <a:xfrm>
            <a:off x="1257300" y="401638"/>
            <a:ext cx="4800600" cy="3600450"/>
          </a:xfrm>
          <a:solidFill>
            <a:srgbClr val="FFFFFF"/>
          </a:solidFill>
          <a:ln/>
        </p:spPr>
      </p:sp>
      <p:sp>
        <p:nvSpPr>
          <p:cNvPr id="47107"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96D855F6-0E83-42BC-A7F3-E532777BEB3B}" type="slidenum">
              <a:rPr lang="en-US"/>
              <a:pPr/>
              <a:t>17</a:t>
            </a:fld>
            <a:endParaRPr lang="en-US"/>
          </a:p>
        </p:txBody>
      </p:sp>
      <p:sp>
        <p:nvSpPr>
          <p:cNvPr id="49154" name="Rectangle 2"/>
          <p:cNvSpPr>
            <a:spLocks noGrp="1" noRot="1" noChangeAspect="1" noChangeArrowheads="1"/>
          </p:cNvSpPr>
          <p:nvPr>
            <p:ph type="sldImg"/>
          </p:nvPr>
        </p:nvSpPr>
        <p:spPr>
          <a:xfrm>
            <a:off x="1257300" y="401638"/>
            <a:ext cx="4800600" cy="3600450"/>
          </a:xfrm>
          <a:solidFill>
            <a:srgbClr val="FFFFFF"/>
          </a:solidFill>
          <a:ln/>
        </p:spPr>
      </p:sp>
      <p:sp>
        <p:nvSpPr>
          <p:cNvPr id="49155"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Parametric polymorphism seemed weird in OCaml, but if Java has it, it must be OK.</a:t>
            </a:r>
          </a:p>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1BB67A2F-B78F-443F-BFC6-34AB744D7126}" type="slidenum">
              <a:rPr lang="en-US"/>
              <a:pPr/>
              <a:t>18</a:t>
            </a:fld>
            <a:endParaRPr lang="en-US"/>
          </a:p>
        </p:txBody>
      </p:sp>
      <p:sp>
        <p:nvSpPr>
          <p:cNvPr id="51202" name="Rectangle 2"/>
          <p:cNvSpPr>
            <a:spLocks noGrp="1" noRot="1" noChangeAspect="1" noChangeArrowheads="1"/>
          </p:cNvSpPr>
          <p:nvPr>
            <p:ph type="sldImg"/>
          </p:nvPr>
        </p:nvSpPr>
        <p:spPr>
          <a:xfrm>
            <a:off x="1257300" y="401638"/>
            <a:ext cx="4800600" cy="3600450"/>
          </a:xfrm>
          <a:solidFill>
            <a:srgbClr val="FFFFFF"/>
          </a:solidFill>
          <a:ln/>
        </p:spPr>
      </p:sp>
      <p:sp>
        <p:nvSpPr>
          <p:cNvPr id="51203"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0D8C8134-6B6B-4F35-BF47-0D908741D637}" type="slidenum">
              <a:rPr lang="en-US"/>
              <a:pPr/>
              <a:t>19</a:t>
            </a:fld>
            <a:endParaRPr lang="en-US"/>
          </a:p>
        </p:txBody>
      </p:sp>
      <p:sp>
        <p:nvSpPr>
          <p:cNvPr id="53250" name="Rectangle 2"/>
          <p:cNvSpPr>
            <a:spLocks noGrp="1" noRot="1" noChangeAspect="1" noChangeArrowheads="1"/>
          </p:cNvSpPr>
          <p:nvPr>
            <p:ph type="sldImg"/>
          </p:nvPr>
        </p:nvSpPr>
        <p:spPr>
          <a:xfrm>
            <a:off x="1257300" y="401638"/>
            <a:ext cx="4800600" cy="3600450"/>
          </a:xfrm>
          <a:solidFill>
            <a:srgbClr val="FFFFFF"/>
          </a:solidFill>
          <a:ln/>
        </p:spPr>
      </p:sp>
      <p:sp>
        <p:nvSpPr>
          <p:cNvPr id="53251"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p:txBody>
          <a:bodyPr/>
          <a:lstStyle/>
          <a:p>
            <a:pPr eaLnBrk="1" hangingPunct="1"/>
            <a:endParaRPr lang="en-US" smtClean="0">
              <a:ea typeface="ＭＳ Ｐゴシック"/>
            </a:endParaRPr>
          </a:p>
        </p:txBody>
      </p:sp>
      <p:sp>
        <p:nvSpPr>
          <p:cNvPr id="18435" name="Slide Number Placeholder 3"/>
          <p:cNvSpPr>
            <a:spLocks noGrp="1"/>
          </p:cNvSpPr>
          <p:nvPr>
            <p:ph type="sldNum" sz="quarter" idx="5"/>
          </p:nvPr>
        </p:nvSpPr>
        <p:spPr>
          <a:noFill/>
        </p:spPr>
        <p:txBody>
          <a:bodyPr/>
          <a:lstStyle/>
          <a:p>
            <a:fld id="{55E87E62-4477-42D6-A2DA-9F29985CC1BB}"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60A081DC-DA72-4E75-BD90-791DA241A598}" type="slidenum">
              <a:rPr lang="en-US"/>
              <a:pPr/>
              <a:t>20</a:t>
            </a:fld>
            <a:endParaRPr lang="en-US"/>
          </a:p>
        </p:txBody>
      </p:sp>
      <p:sp>
        <p:nvSpPr>
          <p:cNvPr id="55298" name="Rectangle 2"/>
          <p:cNvSpPr>
            <a:spLocks noGrp="1" noRot="1" noChangeAspect="1" noChangeArrowheads="1"/>
          </p:cNvSpPr>
          <p:nvPr>
            <p:ph type="sldImg"/>
          </p:nvPr>
        </p:nvSpPr>
        <p:spPr>
          <a:xfrm>
            <a:off x="1257300" y="401638"/>
            <a:ext cx="4800600" cy="3600450"/>
          </a:xfrm>
          <a:solidFill>
            <a:srgbClr val="FFFFFF"/>
          </a:solidFill>
          <a:ln/>
        </p:spPr>
      </p:sp>
      <p:sp>
        <p:nvSpPr>
          <p:cNvPr id="55299"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We can create a real identity function in Java 1.5, with generics (parametric polymorphism), which will let us give a type to the identity function, which subtype polymorphism couldn't do.</a:t>
            </a: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C1DA9E13-290F-46D3-83A2-E6C99C0E1E02}" type="slidenum">
              <a:rPr lang="en-US"/>
              <a:pPr/>
              <a:t>21</a:t>
            </a:fld>
            <a:endParaRPr lang="en-US"/>
          </a:p>
        </p:txBody>
      </p:sp>
      <p:sp>
        <p:nvSpPr>
          <p:cNvPr id="57346" name="Rectangle 2"/>
          <p:cNvSpPr>
            <a:spLocks noGrp="1" noRot="1" noChangeAspect="1" noChangeArrowheads="1"/>
          </p:cNvSpPr>
          <p:nvPr>
            <p:ph type="sldImg"/>
          </p:nvPr>
        </p:nvSpPr>
        <p:spPr>
          <a:xfrm>
            <a:off x="1257300" y="401638"/>
            <a:ext cx="4800600" cy="3600450"/>
          </a:xfrm>
          <a:solidFill>
            <a:srgbClr val="FFFFFF"/>
          </a:solidFill>
          <a:ln/>
        </p:spPr>
      </p:sp>
      <p:sp>
        <p:nvSpPr>
          <p:cNvPr id="57347"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The new java.util.* classes can help avoid mistakes and avoid downcasting.</a:t>
            </a:r>
          </a:p>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28458C82-74D8-429E-BBFF-EEA861879196}" type="slidenum">
              <a:rPr lang="en-US"/>
              <a:pPr/>
              <a:t>22</a:t>
            </a:fld>
            <a:endParaRPr lang="en-US"/>
          </a:p>
        </p:txBody>
      </p:sp>
      <p:sp>
        <p:nvSpPr>
          <p:cNvPr id="59394" name="Rectangle 2"/>
          <p:cNvSpPr>
            <a:spLocks noGrp="1" noRot="1" noChangeAspect="1" noChangeArrowheads="1"/>
          </p:cNvSpPr>
          <p:nvPr>
            <p:ph type="sldImg"/>
          </p:nvPr>
        </p:nvSpPr>
        <p:spPr>
          <a:xfrm>
            <a:off x="1257300" y="401638"/>
            <a:ext cx="4800600" cy="3600450"/>
          </a:xfrm>
          <a:solidFill>
            <a:srgbClr val="FFFFFF"/>
          </a:solidFill>
          <a:ln/>
        </p:spPr>
      </p:sp>
      <p:sp>
        <p:nvSpPr>
          <p:cNvPr id="59395"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Generics are removed at runtime, but they're still there at compile time.</a:t>
            </a:r>
          </a:p>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EABBEF31-143D-4CE3-9F56-A94450896473}" type="slidenum">
              <a:rPr lang="en-US"/>
              <a:pPr/>
              <a:t>23</a:t>
            </a:fld>
            <a:endParaRPr lang="en-US"/>
          </a:p>
        </p:txBody>
      </p:sp>
      <p:sp>
        <p:nvSpPr>
          <p:cNvPr id="61442" name="Rectangle 2"/>
          <p:cNvSpPr>
            <a:spLocks noGrp="1" noRot="1" noChangeAspect="1" noChangeArrowheads="1"/>
          </p:cNvSpPr>
          <p:nvPr>
            <p:ph type="sldImg"/>
          </p:nvPr>
        </p:nvSpPr>
        <p:spPr>
          <a:xfrm>
            <a:off x="1257300" y="401638"/>
            <a:ext cx="4800600" cy="3600450"/>
          </a:xfrm>
          <a:solidFill>
            <a:srgbClr val="FFFFFF"/>
          </a:solidFill>
          <a:ln/>
        </p:spPr>
      </p:sp>
      <p:sp>
        <p:nvSpPr>
          <p:cNvPr id="61443"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"new T()" would probably be done using reflection.</a:t>
            </a:r>
          </a:p>
          <a:p>
            <a:pPr eaLnBrk="1" hangingPunct="1"/>
            <a:endParaRPr lang="en-US" smtClean="0">
              <a:ea typeface="ＭＳ Ｐゴシック"/>
            </a:endParaRPr>
          </a:p>
          <a:p>
            <a:pPr eaLnBrk="1" hangingPunct="1"/>
            <a:r>
              <a:rPr lang="en-US" smtClean="0">
                <a:ea typeface="ＭＳ Ｐゴシック"/>
              </a:rPr>
              <a:t>LinkedList&lt;A&gt; -&gt; LinkedList.class.  There's only one class file for all instantiations of the LinkedList.</a:t>
            </a:r>
          </a:p>
          <a:p>
            <a:pPr eaLnBrk="1" hangingPunct="1"/>
            <a:endParaRPr lang="en-US" smtClean="0">
              <a:ea typeface="ＭＳ Ｐゴシック"/>
            </a:endParaRPr>
          </a:p>
          <a:p>
            <a:pPr eaLnBrk="1" hangingPunct="1"/>
            <a:r>
              <a:rPr lang="en-US" smtClean="0">
                <a:ea typeface="ＭＳ Ｐゴシック"/>
              </a:rPr>
              <a:t>Java has a tradeoff between expressiveness and compiler checking and helping you avoid mistakes.</a:t>
            </a:r>
          </a:p>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7933FD68-450D-4552-AB8C-E0B506C9EC2B}" type="slidenum">
              <a:rPr lang="en-US"/>
              <a:pPr/>
              <a:t>24</a:t>
            </a:fld>
            <a:endParaRPr lang="en-US"/>
          </a:p>
        </p:txBody>
      </p:sp>
      <p:sp>
        <p:nvSpPr>
          <p:cNvPr id="63490" name="Rectangle 2"/>
          <p:cNvSpPr>
            <a:spLocks noGrp="1" noRot="1" noChangeAspect="1" noChangeArrowheads="1"/>
          </p:cNvSpPr>
          <p:nvPr>
            <p:ph type="sldImg"/>
          </p:nvPr>
        </p:nvSpPr>
        <p:spPr>
          <a:xfrm>
            <a:off x="1257300" y="401638"/>
            <a:ext cx="4800600" cy="3600450"/>
          </a:xfrm>
          <a:solidFill>
            <a:srgbClr val="FFFFFF"/>
          </a:solidFill>
          <a:ln/>
        </p:spPr>
      </p:sp>
      <p:sp>
        <p:nvSpPr>
          <p:cNvPr id="63491" name="Rectangle 3"/>
          <p:cNvSpPr>
            <a:spLocks noGrp="1" noChangeArrowheads="1"/>
          </p:cNvSpPr>
          <p:nvPr>
            <p:ph type="body" idx="1"/>
          </p:nvPr>
        </p:nvSpPr>
        <p:spPr>
          <a:xfrm>
            <a:off x="731838" y="4321175"/>
            <a:ext cx="5851525" cy="4719638"/>
          </a:xfrm>
          <a:solidFill>
            <a:srgbClr val="FFFFFF"/>
          </a:solidFill>
        </p:spPr>
        <p:txBody>
          <a:bodyPr lIns="91548" tIns="45774" rIns="91548" bIns="45774"/>
          <a:lstStyle/>
          <a:p>
            <a:pPr eaLnBrk="1" hangingPunct="1"/>
            <a:r>
              <a:rPr lang="en-US" smtClean="0">
                <a:ea typeface="ＭＳ Ｐゴシック"/>
              </a:rPr>
              <a:t>Some of the limitations above are good, because of legacy code.</a:t>
            </a:r>
          </a:p>
          <a:p>
            <a:pPr eaLnBrk="1" hangingPunct="1"/>
            <a:endParaRPr lang="en-US" smtClean="0">
              <a:ea typeface="ＭＳ Ｐゴシック"/>
            </a:endParaRPr>
          </a:p>
          <a:p>
            <a:pPr eaLnBrk="1" hangingPunct="1"/>
            <a:r>
              <a:rPr lang="en-US" smtClean="0">
                <a:ea typeface="ＭＳ Ｐゴシック"/>
              </a:rPr>
              <a:t>Translation via erasure isn't the only way generics could have been implemented.  C++ compilers typically don't use it- they create a separate copy of the class for each instantiatin and compile it- this is safer but leads to code bloat.  On the other hand, although it does lead to code bloat, types stick around at runtime.  This approach is necessary for handling generics in C++- why?  Because there's no common base class Object which all other classes are derived from- translation via erasure relies on this to work.</a:t>
            </a:r>
          </a:p>
          <a:p>
            <a:pPr eaLnBrk="1" hangingPunct="1"/>
            <a:endParaRPr lang="en-US" smtClean="0">
              <a:ea typeface="ＭＳ Ｐゴシック"/>
            </a:endParaRPr>
          </a:p>
          <a:p>
            <a:pPr eaLnBrk="1" hangingPunct="1"/>
            <a:r>
              <a:rPr lang="en-US" smtClean="0">
                <a:ea typeface="ＭＳ Ｐゴシック"/>
              </a:rPr>
              <a:t>Although it's kind of neat that raw types are still available, and the fact they are is sometimes useful with legacy code, but you lose parametric polymorphism (you don't get the benefit of type checking).</a:t>
            </a:r>
          </a:p>
          <a:p>
            <a:pPr eaLnBrk="1" hangingPunct="1"/>
            <a:endParaRPr lang="en-US" smtClean="0">
              <a:ea typeface="ＭＳ Ｐゴシック"/>
            </a:endParaRPr>
          </a:p>
          <a:p>
            <a:pPr eaLnBrk="1" hangingPunct="1"/>
            <a:r>
              <a:rPr lang="en-US" smtClean="0">
                <a:ea typeface="ＭＳ Ｐゴシック"/>
              </a:rPr>
              <a:t>Stack&lt;Integer&gt; s;  // you can only push Integers in, and when you pop you get back Integers</a:t>
            </a:r>
          </a:p>
          <a:p>
            <a:pPr eaLnBrk="1" hangingPunct="1"/>
            <a:r>
              <a:rPr lang="en-US" smtClean="0">
                <a:ea typeface="ＭＳ Ｐゴシック"/>
              </a:rPr>
              <a:t>but</a:t>
            </a:r>
          </a:p>
          <a:p>
            <a:pPr eaLnBrk="1" hangingPunct="1"/>
            <a:r>
              <a:rPr lang="en-US" smtClean="0">
                <a:ea typeface="ＭＳ Ｐゴシック"/>
              </a:rPr>
              <a:t>Stack t= s;  // aliasing s with t</a:t>
            </a:r>
          </a:p>
          <a:p>
            <a:pPr eaLnBrk="1" hangingPunct="1"/>
            <a:r>
              <a:rPr lang="en-US" smtClean="0">
                <a:ea typeface="ＭＳ Ｐゴシック"/>
              </a:rPr>
              <a:t>t.push(new Object());  // you can now push something which isn't an Integer</a:t>
            </a:r>
          </a:p>
          <a:p>
            <a:pPr eaLnBrk="1" hangingPunct="1"/>
            <a:r>
              <a:rPr lang="en-US" smtClean="0">
                <a:ea typeface="ＭＳ Ｐゴシック"/>
              </a:rPr>
              <a:t>Integer j= s.pop();  // you can pop something from t using s- this will compile fine but fail at runtime because it's an incorrect downcast</a:t>
            </a: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45C86FC3-D1C7-467A-AF34-AC66B545E8C6}" type="slidenum">
              <a:rPr lang="en-US"/>
              <a:pPr/>
              <a:t>3</a:t>
            </a:fld>
            <a:endParaRPr lang="en-US"/>
          </a:p>
        </p:txBody>
      </p:sp>
      <p:sp>
        <p:nvSpPr>
          <p:cNvPr id="2048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53DEFA25-903B-4021-90CD-0E654A3CA707}" type="slidenum">
              <a:rPr lang="en-US" sz="1200"/>
              <a:pPr algn="r" defTabSz="966788" eaLnBrk="0" hangingPunct="0"/>
              <a:t>3</a:t>
            </a:fld>
            <a:endParaRPr lang="en-US" sz="1200"/>
          </a:p>
        </p:txBody>
      </p:sp>
      <p:sp>
        <p:nvSpPr>
          <p:cNvPr id="20483" name="Rectangle 2"/>
          <p:cNvSpPr>
            <a:spLocks noGrp="1" noRot="1" noChangeAspect="1" noChangeArrowheads="1" noTextEdit="1"/>
          </p:cNvSpPr>
          <p:nvPr>
            <p:ph type="sldImg"/>
          </p:nvPr>
        </p:nvSpPr>
        <p:spPr>
          <a:xfrm>
            <a:off x="1257300" y="401638"/>
            <a:ext cx="4800600" cy="3600450"/>
          </a:xfrm>
          <a:ln/>
        </p:spPr>
      </p:sp>
      <p:sp>
        <p:nvSpPr>
          <p:cNvPr id="20484"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1EBD8731-905C-4BF1-BA7C-54617C8F4D88}" type="slidenum">
              <a:rPr lang="en-US"/>
              <a:pPr/>
              <a:t>4</a:t>
            </a:fld>
            <a:endParaRPr lang="en-US"/>
          </a:p>
        </p:txBody>
      </p:sp>
      <p:sp>
        <p:nvSpPr>
          <p:cNvPr id="2253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B5A5A6C4-FEBF-48EE-A1BE-7FCEBCAC0D62}" type="slidenum">
              <a:rPr lang="en-US" sz="1200"/>
              <a:pPr algn="r" defTabSz="966788" eaLnBrk="0" hangingPunct="0"/>
              <a:t>4</a:t>
            </a:fld>
            <a:endParaRPr lang="en-US" sz="1200"/>
          </a:p>
        </p:txBody>
      </p:sp>
      <p:sp>
        <p:nvSpPr>
          <p:cNvPr id="22531" name="Rectangle 2"/>
          <p:cNvSpPr>
            <a:spLocks noGrp="1" noRot="1" noChangeAspect="1" noChangeArrowheads="1" noTextEdit="1"/>
          </p:cNvSpPr>
          <p:nvPr>
            <p:ph type="sldImg"/>
          </p:nvPr>
        </p:nvSpPr>
        <p:spPr>
          <a:xfrm>
            <a:off x="1257300" y="401638"/>
            <a:ext cx="4800600" cy="3600450"/>
          </a:xfrm>
          <a:ln/>
        </p:spPr>
      </p:sp>
      <p:sp>
        <p:nvSpPr>
          <p:cNvPr id="22532"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BC4984D6-5FA1-4E47-9240-87310B98F91D}" type="slidenum">
              <a:rPr lang="en-US"/>
              <a:pPr/>
              <a:t>5</a:t>
            </a:fld>
            <a:endParaRPr lang="en-US"/>
          </a:p>
        </p:txBody>
      </p:sp>
      <p:sp>
        <p:nvSpPr>
          <p:cNvPr id="245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664D392B-14CD-4B83-93FF-31509D2413F0}" type="slidenum">
              <a:rPr lang="en-US" sz="1200"/>
              <a:pPr algn="r" defTabSz="966788" eaLnBrk="0" hangingPunct="0"/>
              <a:t>5</a:t>
            </a:fld>
            <a:endParaRPr lang="en-US" sz="1200"/>
          </a:p>
        </p:txBody>
      </p:sp>
      <p:sp>
        <p:nvSpPr>
          <p:cNvPr id="24579" name="Rectangle 2"/>
          <p:cNvSpPr>
            <a:spLocks noGrp="1" noRot="1" noChangeAspect="1" noChangeArrowheads="1" noTextEdit="1"/>
          </p:cNvSpPr>
          <p:nvPr>
            <p:ph type="sldImg"/>
          </p:nvPr>
        </p:nvSpPr>
        <p:spPr>
          <a:xfrm>
            <a:off x="1257300" y="401638"/>
            <a:ext cx="4800600" cy="3600450"/>
          </a:xfrm>
          <a:ln/>
        </p:spPr>
      </p:sp>
      <p:sp>
        <p:nvSpPr>
          <p:cNvPr id="24580"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78F12D64-12B7-4352-9D0E-AE58DDD9527D}" type="slidenum">
              <a:rPr lang="en-US"/>
              <a:pPr/>
              <a:t>6</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eaLnBrk="1" hangingPunct="1"/>
            <a:r>
              <a:rPr lang="en-US" smtClean="0">
                <a:solidFill>
                  <a:srgbClr val="000000"/>
                </a:solidFill>
                <a:ea typeface="ＭＳ Ｐゴシック"/>
              </a:rPr>
              <a:t>Does our definition of subtyping in terms of extends and implements obey this principle?</a:t>
            </a:r>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594C219-9276-4BA2-928A-6F358639BEB8}" type="slidenum">
              <a:rPr lang="en-US"/>
              <a:pPr/>
              <a:t>7</a:t>
            </a:fld>
            <a:endParaRPr lang="en-US"/>
          </a:p>
        </p:txBody>
      </p:sp>
      <p:sp>
        <p:nvSpPr>
          <p:cNvPr id="286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8AD1A395-1FF2-4DF1-8AC3-BEBDA2CF8E78}" type="slidenum">
              <a:rPr lang="en-US" sz="1200"/>
              <a:pPr algn="r" defTabSz="966788" eaLnBrk="0" hangingPunct="0"/>
              <a:t>7</a:t>
            </a:fld>
            <a:endParaRPr lang="en-US" sz="1200"/>
          </a:p>
        </p:txBody>
      </p:sp>
      <p:sp>
        <p:nvSpPr>
          <p:cNvPr id="28675" name="Rectangle 2"/>
          <p:cNvSpPr>
            <a:spLocks noGrp="1" noRot="1" noChangeAspect="1" noChangeArrowheads="1" noTextEdit="1"/>
          </p:cNvSpPr>
          <p:nvPr>
            <p:ph type="sldImg"/>
          </p:nvPr>
        </p:nvSpPr>
        <p:spPr>
          <a:xfrm>
            <a:off x="1257300" y="401638"/>
            <a:ext cx="4800600" cy="3600450"/>
          </a:xfrm>
          <a:ln/>
        </p:spPr>
      </p:sp>
      <p:sp>
        <p:nvSpPr>
          <p:cNvPr id="28676"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DB812954-04AF-48C1-A005-CEC15D6A4B65}" type="slidenum">
              <a:rPr lang="en-US"/>
              <a:pPr/>
              <a:t>8</a:t>
            </a:fld>
            <a:endParaRPr lang="en-US"/>
          </a:p>
        </p:txBody>
      </p:sp>
      <p:sp>
        <p:nvSpPr>
          <p:cNvPr id="3072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603EFCD2-4653-4B2E-AA98-84C8D061C53E}" type="slidenum">
              <a:rPr lang="en-US" sz="1200"/>
              <a:pPr algn="r" defTabSz="966788" eaLnBrk="0" hangingPunct="0"/>
              <a:t>8</a:t>
            </a:fld>
            <a:endParaRPr lang="en-US" sz="1200"/>
          </a:p>
        </p:txBody>
      </p:sp>
      <p:sp>
        <p:nvSpPr>
          <p:cNvPr id="30723" name="Rectangle 2"/>
          <p:cNvSpPr>
            <a:spLocks noGrp="1" noRot="1" noChangeAspect="1" noChangeArrowheads="1" noTextEdit="1"/>
          </p:cNvSpPr>
          <p:nvPr>
            <p:ph type="sldImg"/>
          </p:nvPr>
        </p:nvSpPr>
        <p:spPr>
          <a:xfrm>
            <a:off x="1257300" y="401638"/>
            <a:ext cx="4800600" cy="3600450"/>
          </a:xfrm>
          <a:ln/>
        </p:spPr>
      </p:sp>
      <p:sp>
        <p:nvSpPr>
          <p:cNvPr id="30724" name="Rectangle 3"/>
          <p:cNvSpPr>
            <a:spLocks noGrp="1" noChangeArrowheads="1"/>
          </p:cNvSpPr>
          <p:nvPr>
            <p:ph type="body" idx="1"/>
          </p:nvPr>
        </p:nvSpPr>
        <p:spPr>
          <a:xfrm>
            <a:off x="731838" y="4321175"/>
            <a:ext cx="5851525" cy="4719638"/>
          </a:xfrm>
        </p:spPr>
        <p:txBody>
          <a:bodyPr lIns="91547" tIns="45774" rIns="91547" bIns="45774"/>
          <a:lstStyle/>
          <a:p>
            <a:pPr eaLnBrk="1" hangingPunct="1"/>
            <a:r>
              <a:rPr lang="en-US" smtClean="0">
                <a:ea typeface="ＭＳ Ｐゴシック"/>
              </a:rPr>
              <a:t>Operator overloading is also ad-hoc polymorphism.</a:t>
            </a:r>
          </a:p>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712DB22E-EE89-4C02-A231-B8AC184F8C45}" type="slidenum">
              <a:rPr lang="en-US"/>
              <a:pPr/>
              <a:t>9</a:t>
            </a:fld>
            <a:endParaRPr lang="en-US"/>
          </a:p>
        </p:txBody>
      </p:sp>
      <p:sp>
        <p:nvSpPr>
          <p:cNvPr id="327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8" tIns="48300" rIns="96598" bIns="48300" anchor="b"/>
          <a:lstStyle/>
          <a:p>
            <a:pPr algn="r" defTabSz="966788" eaLnBrk="0" hangingPunct="0"/>
            <a:fld id="{4452EA40-26B1-4F80-B821-53D21AA2253C}" type="slidenum">
              <a:rPr lang="en-US" sz="1200"/>
              <a:pPr algn="r" defTabSz="966788" eaLnBrk="0" hangingPunct="0"/>
              <a:t>9</a:t>
            </a:fld>
            <a:endParaRPr lang="en-US" sz="1200"/>
          </a:p>
        </p:txBody>
      </p:sp>
      <p:sp>
        <p:nvSpPr>
          <p:cNvPr id="32771" name="Rectangle 2"/>
          <p:cNvSpPr>
            <a:spLocks noGrp="1" noRot="1" noChangeAspect="1" noChangeArrowheads="1" noTextEdit="1"/>
          </p:cNvSpPr>
          <p:nvPr>
            <p:ph type="sldImg"/>
          </p:nvPr>
        </p:nvSpPr>
        <p:spPr>
          <a:xfrm>
            <a:off x="1257300" y="401638"/>
            <a:ext cx="4800600" cy="3600450"/>
          </a:xfrm>
          <a:ln/>
        </p:spPr>
      </p:sp>
      <p:sp>
        <p:nvSpPr>
          <p:cNvPr id="32772" name="Rectangle 3"/>
          <p:cNvSpPr>
            <a:spLocks noGrp="1" noChangeArrowheads="1"/>
          </p:cNvSpPr>
          <p:nvPr>
            <p:ph type="body" idx="1"/>
          </p:nvPr>
        </p:nvSpPr>
        <p:spPr>
          <a:xfrm>
            <a:off x="731838" y="4321175"/>
            <a:ext cx="5851525" cy="4719638"/>
          </a:xfrm>
        </p:spPr>
        <p:txBody>
          <a:bodyPr lIns="91547" tIns="45774" rIns="91547" bIns="45774"/>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sz="2400">
              <a:ea typeface="ＭＳ Ｐゴシック" pitchFamily="34"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34"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56F6BDFA-28FF-4062-B149-6A949A796D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FF07C65-B35D-46DA-9741-12F96A568C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362268C-B7B7-4D9F-B038-A8FF617FC1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798A7FF-B869-4872-880A-65882DFFB0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57A8A8F0-C6FF-4035-AA9A-AED150059F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3D4292F8-F741-47CA-8BD4-5A107DEB97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5634EA58-AA4D-4771-9788-CFBAD0381A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66A66A5F-680F-4D2D-B601-7784BE95F0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D2199254-6B63-4EF3-98F3-67BD0872EE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F868812B-6748-46F2-B14E-C8D2C7A682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7AD1F822-576E-438B-90FA-0C89740FB4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fld id="{24EC1135-EA3D-4886-9C84-10263B522B95}"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sz="240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pitchFamily="34" charset="-128"/>
        </a:defRPr>
      </a:lvl6pPr>
      <a:lvl7pPr marL="914400" algn="l" rtl="0" fontAlgn="base">
        <a:spcBef>
          <a:spcPct val="0"/>
        </a:spcBef>
        <a:spcAft>
          <a:spcPct val="0"/>
        </a:spcAft>
        <a:defRPr sz="3600">
          <a:solidFill>
            <a:srgbClr val="0000FF"/>
          </a:solidFill>
          <a:latin typeface="Arial" charset="0"/>
          <a:ea typeface="ＭＳ Ｐゴシック" pitchFamily="34" charset="-128"/>
        </a:defRPr>
      </a:lvl7pPr>
      <a:lvl8pPr marL="1371600" algn="l" rtl="0" fontAlgn="base">
        <a:spcBef>
          <a:spcPct val="0"/>
        </a:spcBef>
        <a:spcAft>
          <a:spcPct val="0"/>
        </a:spcAft>
        <a:defRPr sz="3600">
          <a:solidFill>
            <a:srgbClr val="0000FF"/>
          </a:solidFill>
          <a:latin typeface="Arial" charset="0"/>
          <a:ea typeface="ＭＳ Ｐゴシック" pitchFamily="34" charset="-128"/>
        </a:defRPr>
      </a:lvl8pPr>
      <a:lvl9pPr marL="1828800" algn="l" rtl="0" fontAlgn="base">
        <a:spcBef>
          <a:spcPct val="0"/>
        </a:spcBef>
        <a:spcAft>
          <a:spcPct val="0"/>
        </a:spcAft>
        <a:defRPr sz="3600">
          <a:solidFill>
            <a:srgbClr val="0000FF"/>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Generics and Polymorphism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3794" name="Slide Number Placeholder 2"/>
          <p:cNvSpPr>
            <a:spLocks noGrp="1"/>
          </p:cNvSpPr>
          <p:nvPr>
            <p:ph type="sldNum" sz="quarter" idx="11"/>
          </p:nvPr>
        </p:nvSpPr>
        <p:spPr>
          <a:noFill/>
        </p:spPr>
        <p:txBody>
          <a:bodyPr/>
          <a:lstStyle/>
          <a:p>
            <a:fld id="{B9E027AA-8D4B-487C-858D-CD109587EB1B}" type="slidenum">
              <a:rPr lang="en-US" smtClean="0">
                <a:ea typeface="ＭＳ Ｐゴシック"/>
                <a:cs typeface="ＭＳ Ｐゴシック"/>
              </a:rPr>
              <a:pPr/>
              <a:t>10</a:t>
            </a:fld>
            <a:endParaRPr lang="en-US" smtClean="0">
              <a:ea typeface="ＭＳ Ｐゴシック"/>
              <a:cs typeface="ＭＳ Ｐゴシック"/>
            </a:endParaRPr>
          </a:p>
        </p:txBody>
      </p:sp>
      <p:sp>
        <p:nvSpPr>
          <p:cNvPr id="6"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33796"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18384A0A-D400-4670-B968-A988FBE5634C}" type="slidenum">
              <a:rPr lang="en-US" sz="1200"/>
              <a:pPr algn="r" eaLnBrk="0" hangingPunct="0"/>
              <a:t>10</a:t>
            </a:fld>
            <a:endParaRPr lang="en-US" sz="1200"/>
          </a:p>
        </p:txBody>
      </p:sp>
      <p:sp>
        <p:nvSpPr>
          <p:cNvPr id="33797" name="Rectangle 2"/>
          <p:cNvSpPr>
            <a:spLocks noGrp="1" noChangeArrowheads="1"/>
          </p:cNvSpPr>
          <p:nvPr>
            <p:ph type="title" idx="4294967295"/>
          </p:nvPr>
        </p:nvSpPr>
        <p:spPr/>
        <p:txBody>
          <a:bodyPr/>
          <a:lstStyle/>
          <a:p>
            <a:pPr eaLnBrk="1" hangingPunct="1"/>
            <a:r>
              <a:rPr lang="en-US" smtClean="0"/>
              <a:t>Parametric Polymorphism</a:t>
            </a:r>
          </a:p>
        </p:txBody>
      </p:sp>
      <p:sp>
        <p:nvSpPr>
          <p:cNvPr id="1860611" name="Rectangle 3"/>
          <p:cNvSpPr>
            <a:spLocks noGrp="1" noChangeArrowheads="1"/>
          </p:cNvSpPr>
          <p:nvPr>
            <p:ph type="body" idx="4294967295"/>
          </p:nvPr>
        </p:nvSpPr>
        <p:spPr>
          <a:xfrm>
            <a:off x="457200" y="1524000"/>
            <a:ext cx="8382000" cy="4876800"/>
          </a:xfrm>
        </p:spPr>
        <p:txBody>
          <a:bodyPr/>
          <a:lstStyle/>
          <a:p>
            <a:pPr eaLnBrk="1" hangingPunct="1"/>
            <a:r>
              <a:rPr lang="en-US" smtClean="0">
                <a:solidFill>
                  <a:srgbClr val="000000"/>
                </a:solidFill>
              </a:rPr>
              <a:t>We saw </a:t>
            </a:r>
            <a:r>
              <a:rPr lang="en-US" i="1" smtClean="0">
                <a:solidFill>
                  <a:srgbClr val="000000"/>
                </a:solidFill>
              </a:rPr>
              <a:t>parametric polymorphism</a:t>
            </a:r>
            <a:r>
              <a:rPr lang="en-US" smtClean="0">
                <a:solidFill>
                  <a:srgbClr val="000000"/>
                </a:solidFill>
              </a:rPr>
              <a:t> in OCaml</a:t>
            </a:r>
          </a:p>
          <a:p>
            <a:pPr lvl="1" eaLnBrk="1" hangingPunct="1"/>
            <a:r>
              <a:rPr lang="en-US" smtClean="0">
                <a:solidFill>
                  <a:srgbClr val="000000"/>
                </a:solidFill>
              </a:rPr>
              <a:t>It’s polymorphism because polymorphic functions can be applied to many different types</a:t>
            </a:r>
          </a:p>
          <a:p>
            <a:pPr eaLnBrk="1" hangingPunct="1"/>
            <a:r>
              <a:rPr lang="en-US" smtClean="0"/>
              <a:t>Found in statically typed functional languages such as OCaml, ML, Haskell</a:t>
            </a:r>
          </a:p>
          <a:p>
            <a:pPr eaLnBrk="1" hangingPunct="1"/>
            <a:r>
              <a:rPr lang="en-US" smtClean="0"/>
              <a:t>Example:</a:t>
            </a:r>
          </a:p>
          <a:p>
            <a:pPr lvl="1" eaLnBrk="1" hangingPunct="1"/>
            <a:endParaRPr lang="en-US" smtClean="0"/>
          </a:p>
          <a:p>
            <a:pPr lvl="1" eaLnBrk="1" hangingPunct="1"/>
            <a:endParaRPr lang="en-US" smtClean="0"/>
          </a:p>
          <a:p>
            <a:pPr eaLnBrk="1" hangingPunct="1"/>
            <a:r>
              <a:rPr lang="en-US" smtClean="0"/>
              <a:t>Also used in object oriented programming</a:t>
            </a:r>
          </a:p>
          <a:p>
            <a:pPr lvl="1" eaLnBrk="1" hangingPunct="1"/>
            <a:r>
              <a:rPr lang="en-US" smtClean="0"/>
              <a:t>Known as </a:t>
            </a:r>
            <a:r>
              <a:rPr lang="en-US" i="1" smtClean="0"/>
              <a:t>generic programming</a:t>
            </a:r>
          </a:p>
          <a:p>
            <a:pPr lvl="1" eaLnBrk="1" hangingPunct="1"/>
            <a:r>
              <a:rPr lang="en-US" smtClean="0"/>
              <a:t>Example: Java, C++</a:t>
            </a:r>
          </a:p>
        </p:txBody>
      </p:sp>
      <p:sp>
        <p:nvSpPr>
          <p:cNvPr id="1860612" name="Text Box 4"/>
          <p:cNvSpPr txBox="1">
            <a:spLocks noChangeArrowheads="1"/>
          </p:cNvSpPr>
          <p:nvPr/>
        </p:nvSpPr>
        <p:spPr bwMode="auto">
          <a:xfrm>
            <a:off x="990600" y="4467225"/>
            <a:ext cx="5105400" cy="409575"/>
          </a:xfrm>
          <a:prstGeom prst="rect">
            <a:avLst/>
          </a:prstGeom>
          <a:noFill/>
          <a:ln w="12700">
            <a:solidFill>
              <a:schemeClr val="tx1"/>
            </a:solidFill>
            <a:miter lim="800000"/>
            <a:headEnd/>
            <a:tailEnd/>
          </a:ln>
        </p:spPr>
        <p:txBody>
          <a:bodyPr>
            <a:spAutoFit/>
          </a:bodyPr>
          <a:lstStyle/>
          <a:p>
            <a:pPr eaLnBrk="0" hangingPunct="0"/>
            <a:r>
              <a:rPr lang="en-US" sz="2000" b="1">
                <a:latin typeface="Courier New" pitchFamily="49" charset="0"/>
              </a:rPr>
              <a:t>let hd = function (h::_) -&gt; h</a:t>
            </a:r>
          </a:p>
        </p:txBody>
      </p:sp>
      <p:sp>
        <p:nvSpPr>
          <p:cNvPr id="1860613" name="Text Box 5"/>
          <p:cNvSpPr txBox="1">
            <a:spLocks noChangeArrowheads="1"/>
          </p:cNvSpPr>
          <p:nvPr/>
        </p:nvSpPr>
        <p:spPr bwMode="auto">
          <a:xfrm>
            <a:off x="6477000" y="4479925"/>
            <a:ext cx="2286000" cy="396875"/>
          </a:xfrm>
          <a:prstGeom prst="rect">
            <a:avLst/>
          </a:prstGeom>
          <a:noFill/>
          <a:ln w="12700">
            <a:noFill/>
            <a:miter lim="800000"/>
            <a:headEnd/>
            <a:tailEnd/>
          </a:ln>
        </p:spPr>
        <p:txBody>
          <a:bodyPr>
            <a:spAutoFit/>
          </a:bodyPr>
          <a:lstStyle/>
          <a:p>
            <a:pPr eaLnBrk="0" hangingPunct="0"/>
            <a:r>
              <a:rPr lang="en-US" sz="2000" b="1">
                <a:solidFill>
                  <a:srgbClr val="FF0000"/>
                </a:solidFill>
                <a:latin typeface="Courier New" pitchFamily="49" charset="0"/>
              </a:rPr>
              <a:t>'a list -&gt;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06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06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0611">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06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60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0612" grpId="0" animBg="1"/>
      <p:bldP spid="18606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5842" name="Slide Number Placeholder 4"/>
          <p:cNvSpPr>
            <a:spLocks noGrp="1"/>
          </p:cNvSpPr>
          <p:nvPr>
            <p:ph type="sldNum" sz="quarter" idx="11"/>
          </p:nvPr>
        </p:nvSpPr>
        <p:spPr>
          <a:noFill/>
        </p:spPr>
        <p:txBody>
          <a:bodyPr/>
          <a:lstStyle/>
          <a:p>
            <a:fld id="{7A92D5B5-4F10-4F1D-B3CB-CAEF0EDD6664}"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5843" name="Rectangle 2"/>
          <p:cNvSpPr>
            <a:spLocks noGrp="1" noChangeArrowheads="1"/>
          </p:cNvSpPr>
          <p:nvPr>
            <p:ph type="title"/>
          </p:nvPr>
        </p:nvSpPr>
        <p:spPr/>
        <p:txBody>
          <a:bodyPr/>
          <a:lstStyle/>
          <a:p>
            <a:pPr eaLnBrk="1" hangingPunct="1"/>
            <a:r>
              <a:rPr lang="en-US" smtClean="0"/>
              <a:t>A Stack of Integers</a:t>
            </a:r>
          </a:p>
        </p:txBody>
      </p:sp>
      <p:sp>
        <p:nvSpPr>
          <p:cNvPr id="35844" name="Rectangle 3"/>
          <p:cNvSpPr>
            <a:spLocks noGrp="1" noChangeArrowheads="1"/>
          </p:cNvSpPr>
          <p:nvPr>
            <p:ph type="body" idx="1"/>
          </p:nvPr>
        </p:nvSpPr>
        <p:spPr>
          <a:xfrm>
            <a:off x="457200" y="1371600"/>
            <a:ext cx="8153400" cy="4876800"/>
          </a:xfrm>
        </p:spPr>
        <p:txBody>
          <a:bodyPr/>
          <a:lstStyle/>
          <a:p>
            <a:pPr eaLnBrk="1" hangingPunct="1">
              <a:lnSpc>
                <a:spcPct val="80000"/>
              </a:lnSpc>
              <a:buFontTx/>
              <a:buNone/>
            </a:pPr>
            <a:r>
              <a:rPr lang="en-US" sz="1800" b="1" smtClean="0">
                <a:latin typeface="Courier New" pitchFamily="49" charset="0"/>
              </a:rPr>
              <a:t>class IntegerStack {</a:t>
            </a:r>
          </a:p>
          <a:p>
            <a:pPr eaLnBrk="1" hangingPunct="1">
              <a:lnSpc>
                <a:spcPct val="80000"/>
              </a:lnSpc>
              <a:buFontTx/>
              <a:buNone/>
            </a:pPr>
            <a:r>
              <a:rPr lang="en-US" sz="1800" b="1" smtClean="0">
                <a:latin typeface="Courier New" pitchFamily="49" charset="0"/>
              </a:rPr>
              <a:t>  class Entry {</a:t>
            </a:r>
          </a:p>
          <a:p>
            <a:pPr eaLnBrk="1" hangingPunct="1">
              <a:lnSpc>
                <a:spcPct val="80000"/>
              </a:lnSpc>
              <a:buFontTx/>
              <a:buNone/>
            </a:pPr>
            <a:r>
              <a:rPr lang="en-US" sz="1800" b="1" smtClean="0">
                <a:latin typeface="Courier New" pitchFamily="49" charset="0"/>
              </a:rPr>
              <a:t>    </a:t>
            </a:r>
            <a:r>
              <a:rPr lang="en-US" sz="1800" b="1" smtClean="0">
                <a:solidFill>
                  <a:srgbClr val="0000FF"/>
                </a:solidFill>
                <a:latin typeface="Courier New" pitchFamily="49" charset="0"/>
              </a:rPr>
              <a:t>Integer</a:t>
            </a:r>
            <a:r>
              <a:rPr lang="en-US" sz="1800" b="1" smtClean="0">
                <a:latin typeface="Courier New" pitchFamily="49" charset="0"/>
              </a:rPr>
              <a:t> elt; Entry next;</a:t>
            </a:r>
          </a:p>
          <a:p>
            <a:pPr eaLnBrk="1" hangingPunct="1">
              <a:lnSpc>
                <a:spcPct val="80000"/>
              </a:lnSpc>
              <a:buFontTx/>
              <a:buNone/>
            </a:pPr>
            <a:r>
              <a:rPr lang="en-US" sz="1800" b="1" smtClean="0">
                <a:latin typeface="Courier New" pitchFamily="49" charset="0"/>
              </a:rPr>
              <a:t>    Entry(</a:t>
            </a:r>
            <a:r>
              <a:rPr lang="en-US" sz="1800" b="1" smtClean="0">
                <a:solidFill>
                  <a:srgbClr val="0000FF"/>
                </a:solidFill>
                <a:latin typeface="Courier New" pitchFamily="49" charset="0"/>
              </a:rPr>
              <a:t>Integer</a:t>
            </a:r>
            <a:r>
              <a:rPr lang="en-US" sz="1800" b="1" smtClean="0">
                <a:latin typeface="Courier New" pitchFamily="49" charset="0"/>
              </a:rPr>
              <a:t> i, Entry n) { elt = i; next = n; }</a:t>
            </a:r>
          </a:p>
          <a:p>
            <a:pPr eaLnBrk="1" hangingPunct="1">
              <a:lnSpc>
                <a:spcPct val="80000"/>
              </a:lnSpc>
              <a:buFontTx/>
              <a:buNone/>
            </a:pPr>
            <a:r>
              <a:rPr lang="en-US" sz="1800" b="1" smtClean="0">
                <a:latin typeface="Courier New" pitchFamily="49" charset="0"/>
              </a:rPr>
              <a:t>  }</a:t>
            </a:r>
          </a:p>
          <a:p>
            <a:pPr eaLnBrk="1" hangingPunct="1">
              <a:lnSpc>
                <a:spcPct val="80000"/>
              </a:lnSpc>
              <a:buFontTx/>
              <a:buNone/>
            </a:pPr>
            <a:r>
              <a:rPr lang="en-US" sz="1800" b="1" smtClean="0">
                <a:latin typeface="Courier New" pitchFamily="49" charset="0"/>
              </a:rPr>
              <a:t>  Entry theStack;</a:t>
            </a:r>
          </a:p>
          <a:p>
            <a:pPr eaLnBrk="1" hangingPunct="1">
              <a:lnSpc>
                <a:spcPct val="80000"/>
              </a:lnSpc>
              <a:buFontTx/>
              <a:buNone/>
            </a:pPr>
            <a:r>
              <a:rPr lang="en-US" sz="1800" b="1" smtClean="0">
                <a:latin typeface="Courier New" pitchFamily="49" charset="0"/>
              </a:rPr>
              <a:t>  void push(</a:t>
            </a:r>
            <a:r>
              <a:rPr lang="en-US" sz="1800" b="1" smtClean="0">
                <a:solidFill>
                  <a:srgbClr val="0000FF"/>
                </a:solidFill>
                <a:latin typeface="Courier New" pitchFamily="49" charset="0"/>
              </a:rPr>
              <a:t>Integer</a:t>
            </a:r>
            <a:r>
              <a:rPr lang="en-US" sz="1800" b="1" smtClean="0">
                <a:latin typeface="Courier New" pitchFamily="49" charset="0"/>
              </a:rPr>
              <a:t> i) {</a:t>
            </a:r>
          </a:p>
          <a:p>
            <a:pPr eaLnBrk="1" hangingPunct="1">
              <a:lnSpc>
                <a:spcPct val="80000"/>
              </a:lnSpc>
              <a:buFontTx/>
              <a:buNone/>
            </a:pPr>
            <a:r>
              <a:rPr lang="en-US" sz="1800" b="1" smtClean="0">
                <a:latin typeface="Courier New" pitchFamily="49" charset="0"/>
              </a:rPr>
              <a:t>    theStack = new Entry(i, theStack);</a:t>
            </a:r>
          </a:p>
          <a:p>
            <a:pPr eaLnBrk="1" hangingPunct="1">
              <a:lnSpc>
                <a:spcPct val="80000"/>
              </a:lnSpc>
              <a:buFontTx/>
              <a:buNone/>
            </a:pPr>
            <a:r>
              <a:rPr lang="en-US" sz="1800" b="1" smtClean="0">
                <a:latin typeface="Courier New" pitchFamily="49" charset="0"/>
              </a:rPr>
              <a:t>  }</a:t>
            </a:r>
          </a:p>
          <a:p>
            <a:pPr eaLnBrk="1" hangingPunct="1">
              <a:lnSpc>
                <a:spcPct val="80000"/>
              </a:lnSpc>
              <a:buFontTx/>
              <a:buNone/>
            </a:pPr>
            <a:r>
              <a:rPr lang="en-US" sz="1800" b="1" smtClean="0">
                <a:latin typeface="Courier New" pitchFamily="49" charset="0"/>
              </a:rPr>
              <a:t>  </a:t>
            </a:r>
            <a:r>
              <a:rPr lang="en-US" sz="1800" b="1" smtClean="0">
                <a:solidFill>
                  <a:srgbClr val="0000FF"/>
                </a:solidFill>
                <a:latin typeface="Courier New" pitchFamily="49" charset="0"/>
              </a:rPr>
              <a:t>Integer</a:t>
            </a:r>
            <a:r>
              <a:rPr lang="en-US" sz="1800" b="1" smtClean="0">
                <a:latin typeface="Courier New" pitchFamily="49" charset="0"/>
              </a:rPr>
              <a:t> pop() throws EmptyStackException {</a:t>
            </a:r>
          </a:p>
          <a:p>
            <a:pPr eaLnBrk="1" hangingPunct="1">
              <a:lnSpc>
                <a:spcPct val="80000"/>
              </a:lnSpc>
              <a:buFontTx/>
              <a:buNone/>
            </a:pPr>
            <a:r>
              <a:rPr lang="en-US" sz="1800" b="1" smtClean="0">
                <a:latin typeface="Courier New" pitchFamily="49" charset="0"/>
              </a:rPr>
              <a:t>    if (theStack == null)</a:t>
            </a:r>
          </a:p>
          <a:p>
            <a:pPr eaLnBrk="1" hangingPunct="1">
              <a:lnSpc>
                <a:spcPct val="80000"/>
              </a:lnSpc>
              <a:buFontTx/>
              <a:buNone/>
            </a:pPr>
            <a:r>
              <a:rPr lang="en-US" sz="1800" b="1" smtClean="0">
                <a:latin typeface="Courier New" pitchFamily="49" charset="0"/>
              </a:rPr>
              <a:t>      throw new EmptyStackException();</a:t>
            </a:r>
          </a:p>
          <a:p>
            <a:pPr eaLnBrk="1" hangingPunct="1">
              <a:lnSpc>
                <a:spcPct val="80000"/>
              </a:lnSpc>
              <a:buFontTx/>
              <a:buNone/>
            </a:pPr>
            <a:r>
              <a:rPr lang="en-US" sz="1800" b="1" smtClean="0">
                <a:latin typeface="Courier New" pitchFamily="49" charset="0"/>
              </a:rPr>
              <a:t>    else {</a:t>
            </a:r>
          </a:p>
          <a:p>
            <a:pPr eaLnBrk="1" hangingPunct="1">
              <a:lnSpc>
                <a:spcPct val="80000"/>
              </a:lnSpc>
              <a:buFontTx/>
              <a:buNone/>
            </a:pPr>
            <a:r>
              <a:rPr lang="en-US" sz="1800" b="1" smtClean="0">
                <a:latin typeface="Courier New" pitchFamily="49" charset="0"/>
              </a:rPr>
              <a:t>      </a:t>
            </a:r>
            <a:r>
              <a:rPr lang="en-US" sz="1800" b="1" smtClean="0">
                <a:solidFill>
                  <a:srgbClr val="0000FF"/>
                </a:solidFill>
                <a:latin typeface="Courier New" pitchFamily="49" charset="0"/>
              </a:rPr>
              <a:t>Integer</a:t>
            </a:r>
            <a:r>
              <a:rPr lang="en-US" sz="1800" b="1" smtClean="0">
                <a:latin typeface="Courier New" pitchFamily="49" charset="0"/>
              </a:rPr>
              <a:t> i = theStack.elt;</a:t>
            </a:r>
          </a:p>
          <a:p>
            <a:pPr eaLnBrk="1" hangingPunct="1">
              <a:lnSpc>
                <a:spcPct val="80000"/>
              </a:lnSpc>
              <a:buFontTx/>
              <a:buNone/>
            </a:pPr>
            <a:r>
              <a:rPr lang="en-US" sz="1800" b="1" smtClean="0">
                <a:latin typeface="Courier New" pitchFamily="49" charset="0"/>
              </a:rPr>
              <a:t>      theStack = theStack.next;</a:t>
            </a:r>
          </a:p>
          <a:p>
            <a:pPr eaLnBrk="1" hangingPunct="1">
              <a:lnSpc>
                <a:spcPct val="80000"/>
              </a:lnSpc>
              <a:buFontTx/>
              <a:buNone/>
            </a:pPr>
            <a:r>
              <a:rPr lang="en-US" sz="1800" b="1" smtClean="0">
                <a:latin typeface="Courier New" pitchFamily="49" charset="0"/>
              </a:rPr>
              <a:t>      return i;</a:t>
            </a:r>
          </a:p>
          <a:p>
            <a:pPr eaLnBrk="1" hangingPunct="1">
              <a:lnSpc>
                <a:spcPct val="80000"/>
              </a:lnSpc>
              <a:buFontTx/>
              <a:buNone/>
            </a:pPr>
            <a:r>
              <a:rPr lang="en-US" sz="1800" b="1" smtClean="0">
                <a:latin typeface="Courier New" pitchFamily="49" charset="0"/>
              </a:rPr>
              <a:t>    }</a:t>
            </a:r>
          </a:p>
          <a:p>
            <a:pPr eaLnBrk="1" hangingPunct="1">
              <a:lnSpc>
                <a:spcPct val="80000"/>
              </a:lnSpc>
              <a:buFontTx/>
              <a:buNone/>
            </a:pPr>
            <a:r>
              <a:rPr lang="en-US" sz="1800" b="1" smtClean="0">
                <a:latin typeface="Courier New" pitchFamily="49" charset="0"/>
              </a:rPr>
              <a:t>  }</a:t>
            </a:r>
          </a:p>
          <a:p>
            <a:pPr eaLnBrk="1" hangingPunct="1">
              <a:lnSpc>
                <a:spcPct val="80000"/>
              </a:lnSpc>
              <a:buFontTx/>
              <a:buNone/>
            </a:pPr>
            <a:r>
              <a:rPr lang="en-US" sz="1800" b="1" smtClean="0">
                <a:latin typeface="Courier New" pitchFamily="49" charset="0"/>
              </a:rPr>
              <a:t>}</a:t>
            </a:r>
            <a:endParaRPr lang="en-US" sz="1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7890" name="Slide Number Placeholder 4"/>
          <p:cNvSpPr>
            <a:spLocks noGrp="1"/>
          </p:cNvSpPr>
          <p:nvPr>
            <p:ph type="sldNum" sz="quarter" idx="11"/>
          </p:nvPr>
        </p:nvSpPr>
        <p:spPr>
          <a:noFill/>
        </p:spPr>
        <p:txBody>
          <a:bodyPr/>
          <a:lstStyle/>
          <a:p>
            <a:fld id="{78AB169C-99AF-402D-9916-BB1D5F7C8B6F}"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7891" name="Rectangle 2"/>
          <p:cNvSpPr>
            <a:spLocks noGrp="1" noChangeArrowheads="1"/>
          </p:cNvSpPr>
          <p:nvPr>
            <p:ph type="title"/>
          </p:nvPr>
        </p:nvSpPr>
        <p:spPr/>
        <p:txBody>
          <a:bodyPr/>
          <a:lstStyle/>
          <a:p>
            <a:pPr eaLnBrk="1" hangingPunct="1"/>
            <a:r>
              <a:rPr lang="en-US" smtClean="0"/>
              <a:t>IntegerStack Client</a:t>
            </a:r>
          </a:p>
        </p:txBody>
      </p:sp>
      <p:sp>
        <p:nvSpPr>
          <p:cNvPr id="27651" name="Rectangle 3"/>
          <p:cNvSpPr>
            <a:spLocks noGrp="1" noChangeArrowheads="1"/>
          </p:cNvSpPr>
          <p:nvPr>
            <p:ph type="body" idx="1"/>
          </p:nvPr>
        </p:nvSpPr>
        <p:spPr>
          <a:xfrm>
            <a:off x="762000" y="1676400"/>
            <a:ext cx="7772400" cy="4114800"/>
          </a:xfrm>
        </p:spPr>
        <p:txBody>
          <a:bodyPr/>
          <a:lstStyle/>
          <a:p>
            <a:pPr eaLnBrk="1" hangingPunct="1">
              <a:lnSpc>
                <a:spcPct val="90000"/>
              </a:lnSpc>
              <a:buFontTx/>
              <a:buNone/>
            </a:pPr>
            <a:r>
              <a:rPr lang="en-US" sz="2000" b="1" smtClean="0">
                <a:latin typeface="Courier New" pitchFamily="49" charset="0"/>
              </a:rPr>
              <a:t>IntegerStack is = new IntegerStack();</a:t>
            </a:r>
          </a:p>
          <a:p>
            <a:pPr eaLnBrk="1" hangingPunct="1">
              <a:lnSpc>
                <a:spcPct val="90000"/>
              </a:lnSpc>
              <a:buFontTx/>
              <a:buNone/>
            </a:pPr>
            <a:r>
              <a:rPr lang="en-US" sz="2000" b="1" smtClean="0">
                <a:latin typeface="Courier New" pitchFamily="49" charset="0"/>
              </a:rPr>
              <a:t>Integer i;</a:t>
            </a:r>
          </a:p>
          <a:p>
            <a:pPr eaLnBrk="1" hangingPunct="1">
              <a:lnSpc>
                <a:spcPct val="90000"/>
              </a:lnSpc>
              <a:buFontTx/>
              <a:buNone/>
            </a:pPr>
            <a:r>
              <a:rPr lang="en-US" sz="2000" b="1" smtClean="0">
                <a:latin typeface="Courier New" pitchFamily="49" charset="0"/>
              </a:rPr>
              <a:t>is.push(new Integer(3));</a:t>
            </a:r>
          </a:p>
          <a:p>
            <a:pPr eaLnBrk="1" hangingPunct="1">
              <a:lnSpc>
                <a:spcPct val="90000"/>
              </a:lnSpc>
              <a:buFontTx/>
              <a:buNone/>
            </a:pPr>
            <a:r>
              <a:rPr lang="en-US" sz="2000" b="1" smtClean="0">
                <a:latin typeface="Courier New" pitchFamily="49" charset="0"/>
              </a:rPr>
              <a:t>is.push(new Integer(4));</a:t>
            </a:r>
          </a:p>
          <a:p>
            <a:pPr eaLnBrk="1" hangingPunct="1">
              <a:lnSpc>
                <a:spcPct val="90000"/>
              </a:lnSpc>
              <a:buFontTx/>
              <a:buNone/>
            </a:pPr>
            <a:r>
              <a:rPr lang="en-US" sz="2000" b="1" smtClean="0">
                <a:latin typeface="Courier New" pitchFamily="49" charset="0"/>
              </a:rPr>
              <a:t>i = is.pop();</a:t>
            </a:r>
          </a:p>
          <a:p>
            <a:pPr eaLnBrk="1" hangingPunct="1">
              <a:lnSpc>
                <a:spcPct val="80000"/>
              </a:lnSpc>
              <a:buFontTx/>
              <a:buNone/>
            </a:pPr>
            <a:endParaRPr lang="en-US" sz="1800" b="1" smtClean="0">
              <a:latin typeface="Courier New" pitchFamily="49" charset="0"/>
            </a:endParaRPr>
          </a:p>
          <a:p>
            <a:pPr eaLnBrk="1" hangingPunct="1"/>
            <a:r>
              <a:rPr lang="en-US" smtClean="0"/>
              <a:t>This is OK, but what if we want other kinds of stacks?</a:t>
            </a:r>
          </a:p>
          <a:p>
            <a:pPr lvl="1" eaLnBrk="1" hangingPunct="1"/>
            <a:r>
              <a:rPr lang="en-US" smtClean="0"/>
              <a:t>Need to make one XStack for each kind of X</a:t>
            </a:r>
          </a:p>
          <a:p>
            <a:pPr lvl="1" eaLnBrk="1" hangingPunct="1"/>
            <a:r>
              <a:rPr lang="en-US" smtClean="0"/>
              <a:t>Problems:  code bloat, maintainability nightmare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9938" name="Slide Number Placeholder 4"/>
          <p:cNvSpPr>
            <a:spLocks noGrp="1"/>
          </p:cNvSpPr>
          <p:nvPr>
            <p:ph type="sldNum" sz="quarter" idx="11"/>
          </p:nvPr>
        </p:nvSpPr>
        <p:spPr>
          <a:noFill/>
        </p:spPr>
        <p:txBody>
          <a:bodyPr/>
          <a:lstStyle/>
          <a:p>
            <a:fld id="{77F7E036-7356-4E89-ABE4-E89C73F91F64}"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9939" name="Rectangle 2"/>
          <p:cNvSpPr>
            <a:spLocks noGrp="1" noChangeArrowheads="1"/>
          </p:cNvSpPr>
          <p:nvPr>
            <p:ph type="title"/>
          </p:nvPr>
        </p:nvSpPr>
        <p:spPr/>
        <p:txBody>
          <a:bodyPr/>
          <a:lstStyle/>
          <a:p>
            <a:pPr eaLnBrk="1" hangingPunct="1"/>
            <a:r>
              <a:rPr lang="en-US" smtClean="0"/>
              <a:t>Polymorphism Using Object</a:t>
            </a:r>
          </a:p>
        </p:txBody>
      </p:sp>
      <p:sp>
        <p:nvSpPr>
          <p:cNvPr id="39940" name="Rectangle 3"/>
          <p:cNvSpPr>
            <a:spLocks noGrp="1" noChangeArrowheads="1"/>
          </p:cNvSpPr>
          <p:nvPr>
            <p:ph type="body" idx="1"/>
          </p:nvPr>
        </p:nvSpPr>
        <p:spPr>
          <a:xfrm>
            <a:off x="457200" y="1447800"/>
            <a:ext cx="8153400" cy="5105400"/>
          </a:xfrm>
        </p:spPr>
        <p:txBody>
          <a:bodyPr/>
          <a:lstStyle/>
          <a:p>
            <a:pPr eaLnBrk="1" hangingPunct="1">
              <a:lnSpc>
                <a:spcPct val="75000"/>
              </a:lnSpc>
              <a:buFontTx/>
              <a:buNone/>
            </a:pPr>
            <a:r>
              <a:rPr lang="en-US" sz="1800" b="1" smtClean="0">
                <a:latin typeface="Courier New" pitchFamily="49" charset="0"/>
              </a:rPr>
              <a:t>class Stack {</a:t>
            </a:r>
          </a:p>
          <a:p>
            <a:pPr eaLnBrk="1" hangingPunct="1">
              <a:lnSpc>
                <a:spcPct val="75000"/>
              </a:lnSpc>
              <a:buFontTx/>
              <a:buNone/>
            </a:pPr>
            <a:r>
              <a:rPr lang="en-US" sz="1800" b="1" smtClean="0">
                <a:latin typeface="Courier New" pitchFamily="49" charset="0"/>
              </a:rPr>
              <a:t>  class Entry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Object</a:t>
            </a:r>
            <a:r>
              <a:rPr lang="en-US" sz="1800" b="1" smtClean="0">
                <a:latin typeface="Courier New" pitchFamily="49" charset="0"/>
              </a:rPr>
              <a:t> elt; Entry next;</a:t>
            </a:r>
          </a:p>
          <a:p>
            <a:pPr eaLnBrk="1" hangingPunct="1">
              <a:lnSpc>
                <a:spcPct val="75000"/>
              </a:lnSpc>
              <a:buFontTx/>
              <a:buNone/>
            </a:pPr>
            <a:r>
              <a:rPr lang="en-US" sz="1800" b="1" smtClean="0">
                <a:latin typeface="Courier New" pitchFamily="49" charset="0"/>
              </a:rPr>
              <a:t>    Entry(</a:t>
            </a:r>
            <a:r>
              <a:rPr lang="en-US" sz="1800" b="1" smtClean="0">
                <a:solidFill>
                  <a:srgbClr val="0000FF"/>
                </a:solidFill>
                <a:latin typeface="Courier New" pitchFamily="49" charset="0"/>
              </a:rPr>
              <a:t>Object</a:t>
            </a:r>
            <a:r>
              <a:rPr lang="en-US" sz="1800" b="1" smtClean="0">
                <a:latin typeface="Courier New" pitchFamily="49" charset="0"/>
              </a:rPr>
              <a:t> i, Entry n) { elt = i; next = n; }</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Entry theStack;</a:t>
            </a:r>
          </a:p>
          <a:p>
            <a:pPr eaLnBrk="1" hangingPunct="1">
              <a:lnSpc>
                <a:spcPct val="75000"/>
              </a:lnSpc>
              <a:buFontTx/>
              <a:buNone/>
            </a:pPr>
            <a:r>
              <a:rPr lang="en-US" sz="1800" b="1" smtClean="0">
                <a:latin typeface="Courier New" pitchFamily="49" charset="0"/>
              </a:rPr>
              <a:t>  void push(</a:t>
            </a:r>
            <a:r>
              <a:rPr lang="en-US" sz="1800" b="1" smtClean="0">
                <a:solidFill>
                  <a:srgbClr val="0000FF"/>
                </a:solidFill>
                <a:latin typeface="Courier New" pitchFamily="49" charset="0"/>
              </a:rPr>
              <a:t>Object</a:t>
            </a:r>
            <a:r>
              <a:rPr lang="en-US" sz="1800" b="1" smtClean="0">
                <a:latin typeface="Courier New" pitchFamily="49" charset="0"/>
              </a:rPr>
              <a:t> i) {</a:t>
            </a:r>
          </a:p>
          <a:p>
            <a:pPr eaLnBrk="1" hangingPunct="1">
              <a:lnSpc>
                <a:spcPct val="75000"/>
              </a:lnSpc>
              <a:buFontTx/>
              <a:buNone/>
            </a:pPr>
            <a:r>
              <a:rPr lang="en-US" sz="1800" b="1" smtClean="0">
                <a:latin typeface="Courier New" pitchFamily="49" charset="0"/>
              </a:rPr>
              <a:t>    theStack = new Entry(i, theStack);</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Object</a:t>
            </a:r>
            <a:r>
              <a:rPr lang="en-US" sz="1800" b="1" smtClean="0">
                <a:latin typeface="Courier New" pitchFamily="49" charset="0"/>
              </a:rPr>
              <a:t> pop() throws EmptyStackException {</a:t>
            </a:r>
          </a:p>
          <a:p>
            <a:pPr eaLnBrk="1" hangingPunct="1">
              <a:lnSpc>
                <a:spcPct val="75000"/>
              </a:lnSpc>
              <a:buFontTx/>
              <a:buNone/>
            </a:pPr>
            <a:r>
              <a:rPr lang="en-US" sz="1800" b="1" smtClean="0">
                <a:latin typeface="Courier New" pitchFamily="49" charset="0"/>
              </a:rPr>
              <a:t>    if (theStack == null)</a:t>
            </a:r>
          </a:p>
          <a:p>
            <a:pPr eaLnBrk="1" hangingPunct="1">
              <a:lnSpc>
                <a:spcPct val="75000"/>
              </a:lnSpc>
              <a:buFontTx/>
              <a:buNone/>
            </a:pPr>
            <a:r>
              <a:rPr lang="en-US" sz="1800" b="1" smtClean="0">
                <a:latin typeface="Courier New" pitchFamily="49" charset="0"/>
              </a:rPr>
              <a:t>      throw new EmptyStackException();</a:t>
            </a:r>
          </a:p>
          <a:p>
            <a:pPr eaLnBrk="1" hangingPunct="1">
              <a:lnSpc>
                <a:spcPct val="75000"/>
              </a:lnSpc>
              <a:buFontTx/>
              <a:buNone/>
            </a:pPr>
            <a:r>
              <a:rPr lang="en-US" sz="1800" b="1" smtClean="0">
                <a:latin typeface="Courier New" pitchFamily="49" charset="0"/>
              </a:rPr>
              <a:t>    else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Object</a:t>
            </a:r>
            <a:r>
              <a:rPr lang="en-US" sz="1800" b="1" smtClean="0">
                <a:latin typeface="Courier New" pitchFamily="49" charset="0"/>
              </a:rPr>
              <a:t> i = theStack.elt;</a:t>
            </a:r>
          </a:p>
          <a:p>
            <a:pPr eaLnBrk="1" hangingPunct="1">
              <a:lnSpc>
                <a:spcPct val="75000"/>
              </a:lnSpc>
              <a:buFontTx/>
              <a:buNone/>
            </a:pPr>
            <a:r>
              <a:rPr lang="en-US" sz="1800" b="1" smtClean="0">
                <a:latin typeface="Courier New" pitchFamily="49" charset="0"/>
              </a:rPr>
              <a:t>      theStack = theStack.next;</a:t>
            </a:r>
          </a:p>
          <a:p>
            <a:pPr eaLnBrk="1" hangingPunct="1">
              <a:lnSpc>
                <a:spcPct val="75000"/>
              </a:lnSpc>
              <a:buFontTx/>
              <a:buNone/>
            </a:pPr>
            <a:r>
              <a:rPr lang="en-US" sz="1800" b="1" smtClean="0">
                <a:latin typeface="Courier New" pitchFamily="49" charset="0"/>
              </a:rPr>
              <a:t>      return i;</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a:t>
            </a:r>
            <a:endParaRPr lang="en-US" sz="1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1986" name="Slide Number Placeholder 4"/>
          <p:cNvSpPr>
            <a:spLocks noGrp="1"/>
          </p:cNvSpPr>
          <p:nvPr>
            <p:ph type="sldNum" sz="quarter" idx="11"/>
          </p:nvPr>
        </p:nvSpPr>
        <p:spPr>
          <a:noFill/>
        </p:spPr>
        <p:txBody>
          <a:bodyPr/>
          <a:lstStyle/>
          <a:p>
            <a:fld id="{F7CFC6AB-4B18-4291-BDE7-30F7FE68B8D9}"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1987" name="Rectangle 2"/>
          <p:cNvSpPr>
            <a:spLocks noGrp="1" noChangeArrowheads="1"/>
          </p:cNvSpPr>
          <p:nvPr>
            <p:ph type="title"/>
          </p:nvPr>
        </p:nvSpPr>
        <p:spPr/>
        <p:txBody>
          <a:bodyPr/>
          <a:lstStyle/>
          <a:p>
            <a:pPr eaLnBrk="1" hangingPunct="1"/>
            <a:r>
              <a:rPr lang="en-US" smtClean="0"/>
              <a:t>Stack Client</a:t>
            </a:r>
          </a:p>
        </p:txBody>
      </p:sp>
      <p:sp>
        <p:nvSpPr>
          <p:cNvPr id="41988" name="Rectangle 3"/>
          <p:cNvSpPr>
            <a:spLocks noGrp="1" noChangeArrowheads="1"/>
          </p:cNvSpPr>
          <p:nvPr>
            <p:ph type="body" idx="1"/>
          </p:nvPr>
        </p:nvSpPr>
        <p:spPr>
          <a:xfrm>
            <a:off x="762000" y="1752600"/>
            <a:ext cx="7772400" cy="4343400"/>
          </a:xfrm>
        </p:spPr>
        <p:txBody>
          <a:bodyPr/>
          <a:lstStyle/>
          <a:p>
            <a:pPr eaLnBrk="1" hangingPunct="1">
              <a:lnSpc>
                <a:spcPct val="90000"/>
              </a:lnSpc>
              <a:buFontTx/>
              <a:buNone/>
            </a:pPr>
            <a:r>
              <a:rPr lang="en-US" sz="2000" b="1" smtClean="0">
                <a:latin typeface="Courier New" pitchFamily="49" charset="0"/>
              </a:rPr>
              <a:t>Stack is = new Stack();</a:t>
            </a:r>
          </a:p>
          <a:p>
            <a:pPr eaLnBrk="1" hangingPunct="1">
              <a:lnSpc>
                <a:spcPct val="90000"/>
              </a:lnSpc>
              <a:buFontTx/>
              <a:buNone/>
            </a:pPr>
            <a:r>
              <a:rPr lang="en-US" sz="2000" b="1" smtClean="0">
                <a:latin typeface="Courier New" pitchFamily="49" charset="0"/>
              </a:rPr>
              <a:t>Integer i;</a:t>
            </a:r>
          </a:p>
          <a:p>
            <a:pPr eaLnBrk="1" hangingPunct="1">
              <a:lnSpc>
                <a:spcPct val="90000"/>
              </a:lnSpc>
              <a:buFontTx/>
              <a:buNone/>
            </a:pPr>
            <a:r>
              <a:rPr lang="en-US" sz="2000" b="1" smtClean="0">
                <a:latin typeface="Courier New" pitchFamily="49" charset="0"/>
              </a:rPr>
              <a:t>is.push(new Integer(3));</a:t>
            </a:r>
          </a:p>
          <a:p>
            <a:pPr eaLnBrk="1" hangingPunct="1">
              <a:lnSpc>
                <a:spcPct val="90000"/>
              </a:lnSpc>
              <a:buFontTx/>
              <a:buNone/>
            </a:pPr>
            <a:r>
              <a:rPr lang="en-US" sz="2000" b="1" smtClean="0">
                <a:latin typeface="Courier New" pitchFamily="49" charset="0"/>
              </a:rPr>
              <a:t>is.push(new Integer(4));</a:t>
            </a:r>
          </a:p>
          <a:p>
            <a:pPr eaLnBrk="1" hangingPunct="1">
              <a:lnSpc>
                <a:spcPct val="90000"/>
              </a:lnSpc>
              <a:buFontTx/>
              <a:buNone/>
            </a:pPr>
            <a:r>
              <a:rPr lang="en-US" sz="2000" b="1" smtClean="0">
                <a:latin typeface="Courier New" pitchFamily="49" charset="0"/>
              </a:rPr>
              <a:t>i = </a:t>
            </a:r>
            <a:r>
              <a:rPr lang="en-US" sz="2000" b="1" smtClean="0">
                <a:solidFill>
                  <a:srgbClr val="FC0128"/>
                </a:solidFill>
                <a:latin typeface="Courier New" pitchFamily="49" charset="0"/>
              </a:rPr>
              <a:t>(Integer)</a:t>
            </a:r>
            <a:r>
              <a:rPr lang="en-US" sz="2000" b="1" smtClean="0">
                <a:latin typeface="Courier New" pitchFamily="49" charset="0"/>
              </a:rPr>
              <a:t> is.pop();</a:t>
            </a:r>
          </a:p>
          <a:p>
            <a:pPr eaLnBrk="1" hangingPunct="1">
              <a:lnSpc>
                <a:spcPct val="80000"/>
              </a:lnSpc>
              <a:buFontTx/>
              <a:buNone/>
            </a:pPr>
            <a:endParaRPr lang="en-US" sz="1800" b="1" smtClean="0">
              <a:latin typeface="Courier New" pitchFamily="49" charset="0"/>
            </a:endParaRPr>
          </a:p>
          <a:p>
            <a:pPr eaLnBrk="1" hangingPunct="1">
              <a:lnSpc>
                <a:spcPct val="80000"/>
              </a:lnSpc>
            </a:pPr>
            <a:r>
              <a:rPr lang="en-US" smtClean="0"/>
              <a:t>Now </a:t>
            </a:r>
            <a:r>
              <a:rPr lang="en-US" smtClean="0">
                <a:solidFill>
                  <a:srgbClr val="0000FF"/>
                </a:solidFill>
              </a:rPr>
              <a:t>Stack</a:t>
            </a:r>
            <a:r>
              <a:rPr lang="en-US" smtClean="0"/>
              <a:t>s are reusable</a:t>
            </a:r>
          </a:p>
          <a:p>
            <a:pPr lvl="1" eaLnBrk="1" hangingPunct="1">
              <a:lnSpc>
                <a:spcPct val="110000"/>
              </a:lnSpc>
            </a:pPr>
            <a:r>
              <a:rPr lang="en-US" smtClean="0">
                <a:solidFill>
                  <a:srgbClr val="0000FF"/>
                </a:solidFill>
              </a:rPr>
              <a:t>push()</a:t>
            </a:r>
            <a:r>
              <a:rPr lang="en-US" smtClean="0"/>
              <a:t> works the same</a:t>
            </a:r>
          </a:p>
          <a:p>
            <a:pPr lvl="1" eaLnBrk="1" hangingPunct="1">
              <a:lnSpc>
                <a:spcPct val="110000"/>
              </a:lnSpc>
            </a:pPr>
            <a:r>
              <a:rPr lang="en-US" smtClean="0"/>
              <a:t>But now </a:t>
            </a:r>
            <a:r>
              <a:rPr lang="en-US" smtClean="0">
                <a:solidFill>
                  <a:srgbClr val="0000FF"/>
                </a:solidFill>
              </a:rPr>
              <a:t>pop()</a:t>
            </a:r>
            <a:r>
              <a:rPr lang="en-US" smtClean="0"/>
              <a:t> returns an </a:t>
            </a:r>
            <a:r>
              <a:rPr lang="en-US" smtClean="0">
                <a:solidFill>
                  <a:srgbClr val="0000FF"/>
                </a:solidFill>
              </a:rPr>
              <a:t>Object</a:t>
            </a:r>
          </a:p>
          <a:p>
            <a:pPr lvl="2" eaLnBrk="1" hangingPunct="1">
              <a:lnSpc>
                <a:spcPct val="110000"/>
              </a:lnSpc>
            </a:pPr>
            <a:r>
              <a:rPr lang="en-US" sz="2400" smtClean="0"/>
              <a:t>Have to downcast back to </a:t>
            </a:r>
            <a:r>
              <a:rPr lang="en-US" sz="2400" smtClean="0">
                <a:solidFill>
                  <a:srgbClr val="0000FF"/>
                </a:solidFill>
              </a:rPr>
              <a:t>Integer</a:t>
            </a:r>
            <a:r>
              <a:rPr lang="en-US" sz="2400" smtClean="0"/>
              <a:t>, which is not checked until runtime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4034" name="Slide Number Placeholder 4"/>
          <p:cNvSpPr>
            <a:spLocks noGrp="1"/>
          </p:cNvSpPr>
          <p:nvPr>
            <p:ph type="sldNum" sz="quarter" idx="11"/>
          </p:nvPr>
        </p:nvSpPr>
        <p:spPr>
          <a:noFill/>
        </p:spPr>
        <p:txBody>
          <a:bodyPr/>
          <a:lstStyle/>
          <a:p>
            <a:fld id="{9DB9B6A5-4BD3-45FB-BE8D-E06E7D9ACF63}"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4035" name="Rectangle 2"/>
          <p:cNvSpPr>
            <a:spLocks noGrp="1" noChangeArrowheads="1"/>
          </p:cNvSpPr>
          <p:nvPr>
            <p:ph type="title"/>
          </p:nvPr>
        </p:nvSpPr>
        <p:spPr/>
        <p:txBody>
          <a:bodyPr/>
          <a:lstStyle/>
          <a:p>
            <a:pPr eaLnBrk="1" hangingPunct="1"/>
            <a:r>
              <a:rPr lang="en-US" smtClean="0"/>
              <a:t>General Problem</a:t>
            </a:r>
          </a:p>
        </p:txBody>
      </p:sp>
      <p:sp>
        <p:nvSpPr>
          <p:cNvPr id="44036" name="Rectangle 3"/>
          <p:cNvSpPr>
            <a:spLocks noGrp="1" noChangeArrowheads="1"/>
          </p:cNvSpPr>
          <p:nvPr>
            <p:ph type="body" idx="1"/>
          </p:nvPr>
        </p:nvSpPr>
        <p:spPr/>
        <p:txBody>
          <a:bodyPr/>
          <a:lstStyle/>
          <a:p>
            <a:pPr eaLnBrk="1" hangingPunct="1"/>
            <a:r>
              <a:rPr lang="en-US" smtClean="0"/>
              <a:t>When we move from an X container to an </a:t>
            </a:r>
            <a:r>
              <a:rPr lang="en-US" smtClean="0">
                <a:solidFill>
                  <a:srgbClr val="0000FF"/>
                </a:solidFill>
              </a:rPr>
              <a:t>Object</a:t>
            </a:r>
            <a:r>
              <a:rPr lang="en-US" smtClean="0"/>
              <a:t> container</a:t>
            </a:r>
          </a:p>
          <a:p>
            <a:pPr lvl="1" eaLnBrk="1" hangingPunct="1"/>
            <a:r>
              <a:rPr lang="en-US" smtClean="0"/>
              <a:t>Methods that take X’s as input parameters are OK</a:t>
            </a:r>
          </a:p>
          <a:p>
            <a:pPr lvl="2" eaLnBrk="1" hangingPunct="1"/>
            <a:r>
              <a:rPr lang="en-US" smtClean="0"/>
              <a:t>If you’re allowed to pass Object in, you can pass any X in</a:t>
            </a:r>
          </a:p>
          <a:p>
            <a:pPr lvl="1" eaLnBrk="1" hangingPunct="1"/>
            <a:r>
              <a:rPr lang="en-US" smtClean="0"/>
              <a:t>Methods that return X’s as results require downcasts</a:t>
            </a:r>
          </a:p>
          <a:p>
            <a:pPr lvl="2" eaLnBrk="1" hangingPunct="1"/>
            <a:r>
              <a:rPr lang="en-US" smtClean="0"/>
              <a:t>You only get Objects out, which you need to cast down to X</a:t>
            </a:r>
          </a:p>
          <a:p>
            <a:pPr lvl="2" eaLnBrk="1" hangingPunct="1"/>
            <a:endParaRPr lang="en-US" smtClean="0"/>
          </a:p>
          <a:p>
            <a:pPr eaLnBrk="1" hangingPunct="1"/>
            <a:r>
              <a:rPr lang="en-US" smtClean="0"/>
              <a:t>This is a general feature of subtype polymorphism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6082" name="Slide Number Placeholder 4"/>
          <p:cNvSpPr>
            <a:spLocks noGrp="1"/>
          </p:cNvSpPr>
          <p:nvPr>
            <p:ph type="sldNum" sz="quarter" idx="11"/>
          </p:nvPr>
        </p:nvSpPr>
        <p:spPr>
          <a:noFill/>
        </p:spPr>
        <p:txBody>
          <a:bodyPr/>
          <a:lstStyle/>
          <a:p>
            <a:fld id="{2430C154-612B-4ED7-8F1E-A5E8AA1E279E}"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6083" name="Rectangle 2"/>
          <p:cNvSpPr>
            <a:spLocks noGrp="1" noChangeArrowheads="1"/>
          </p:cNvSpPr>
          <p:nvPr>
            <p:ph type="title"/>
          </p:nvPr>
        </p:nvSpPr>
        <p:spPr/>
        <p:txBody>
          <a:bodyPr/>
          <a:lstStyle/>
          <a:p>
            <a:pPr eaLnBrk="1" hangingPunct="1"/>
            <a:r>
              <a:rPr lang="en-US" smtClean="0"/>
              <a:t>Parametric Polymorphism (for Classes)</a:t>
            </a:r>
          </a:p>
        </p:txBody>
      </p:sp>
      <p:sp>
        <p:nvSpPr>
          <p:cNvPr id="46084" name="Rectangle 3"/>
          <p:cNvSpPr>
            <a:spLocks noGrp="1" noChangeArrowheads="1"/>
          </p:cNvSpPr>
          <p:nvPr>
            <p:ph type="body" idx="1"/>
          </p:nvPr>
        </p:nvSpPr>
        <p:spPr/>
        <p:txBody>
          <a:bodyPr/>
          <a:lstStyle/>
          <a:p>
            <a:pPr eaLnBrk="1" hangingPunct="1"/>
            <a:r>
              <a:rPr lang="en-US" smtClean="0"/>
              <a:t>Starting in Java 1.5 we can</a:t>
            </a:r>
            <a:r>
              <a:rPr lang="en-US" i="1" smtClean="0"/>
              <a:t> parameterize</a:t>
            </a:r>
            <a:r>
              <a:rPr lang="en-US" smtClean="0"/>
              <a:t> the </a:t>
            </a:r>
            <a:r>
              <a:rPr lang="en-US" smtClean="0">
                <a:solidFill>
                  <a:srgbClr val="0000FF"/>
                </a:solidFill>
              </a:rPr>
              <a:t>Stack</a:t>
            </a:r>
            <a:r>
              <a:rPr lang="en-US" smtClean="0"/>
              <a:t> class by its element type</a:t>
            </a:r>
          </a:p>
          <a:p>
            <a:pPr eaLnBrk="1" hangingPunct="1"/>
            <a:endParaRPr lang="en-US" smtClean="0"/>
          </a:p>
          <a:p>
            <a:pPr eaLnBrk="1" hangingPunct="1"/>
            <a:r>
              <a:rPr lang="en-US" smtClean="0"/>
              <a:t>Syntax:</a:t>
            </a:r>
          </a:p>
          <a:p>
            <a:pPr lvl="1" eaLnBrk="1" hangingPunct="1"/>
            <a:r>
              <a:rPr lang="en-US" smtClean="0"/>
              <a:t>Class declaration:		</a:t>
            </a:r>
            <a:r>
              <a:rPr lang="en-US" smtClean="0">
                <a:solidFill>
                  <a:srgbClr val="0000FF"/>
                </a:solidFill>
              </a:rPr>
              <a:t>class A&lt;T&gt; { ... }</a:t>
            </a:r>
            <a:endParaRPr lang="en-US" smtClean="0"/>
          </a:p>
          <a:p>
            <a:pPr lvl="2" eaLnBrk="1" hangingPunct="1"/>
            <a:r>
              <a:rPr lang="en-US" smtClean="0">
                <a:solidFill>
                  <a:srgbClr val="0000FF"/>
                </a:solidFill>
              </a:rPr>
              <a:t>A</a:t>
            </a:r>
            <a:r>
              <a:rPr lang="en-US" smtClean="0"/>
              <a:t> is the class name, as before</a:t>
            </a:r>
          </a:p>
          <a:p>
            <a:pPr lvl="2" eaLnBrk="1" hangingPunct="1"/>
            <a:r>
              <a:rPr lang="en-US" smtClean="0">
                <a:solidFill>
                  <a:srgbClr val="0000FF"/>
                </a:solidFill>
              </a:rPr>
              <a:t>T</a:t>
            </a:r>
            <a:r>
              <a:rPr lang="en-US" smtClean="0"/>
              <a:t> is a </a:t>
            </a:r>
            <a:r>
              <a:rPr lang="en-US" i="1" smtClean="0"/>
              <a:t>type variable</a:t>
            </a:r>
            <a:r>
              <a:rPr lang="en-US" smtClean="0"/>
              <a:t>, can be used in body of class (...)</a:t>
            </a:r>
          </a:p>
          <a:p>
            <a:pPr lvl="1" eaLnBrk="1" hangingPunct="1"/>
            <a:r>
              <a:rPr lang="en-US" smtClean="0"/>
              <a:t>Client usage declaration:	</a:t>
            </a:r>
            <a:r>
              <a:rPr lang="en-US" smtClean="0">
                <a:solidFill>
                  <a:srgbClr val="0000FF"/>
                </a:solidFill>
              </a:rPr>
              <a:t>A&lt;Integer&gt; x;</a:t>
            </a:r>
            <a:endParaRPr lang="en-US" smtClean="0"/>
          </a:p>
          <a:p>
            <a:pPr lvl="2" eaLnBrk="1" hangingPunct="1"/>
            <a:r>
              <a:rPr lang="en-US" smtClean="0"/>
              <a:t>We </a:t>
            </a:r>
            <a:r>
              <a:rPr lang="en-US" i="1" smtClean="0"/>
              <a:t>instantiate</a:t>
            </a:r>
            <a:r>
              <a:rPr lang="en-US" smtClean="0"/>
              <a:t> </a:t>
            </a:r>
            <a:r>
              <a:rPr lang="en-US" smtClean="0">
                <a:solidFill>
                  <a:srgbClr val="0000FF"/>
                </a:solidFill>
              </a:rPr>
              <a:t>A</a:t>
            </a:r>
            <a:r>
              <a:rPr lang="en-US" smtClean="0"/>
              <a:t> with the </a:t>
            </a:r>
            <a:r>
              <a:rPr lang="en-US" smtClean="0">
                <a:solidFill>
                  <a:srgbClr val="0000FF"/>
                </a:solidFill>
              </a:rPr>
              <a:t>Integer</a:t>
            </a:r>
            <a:r>
              <a:rPr lang="en-US" smtClean="0"/>
              <a:t> type</a:t>
            </a:r>
          </a:p>
          <a:p>
            <a:pPr lvl="1" eaLnBrk="1" hangingPunct="1"/>
            <a:r>
              <a:rPr lang="en-US" smtClean="0"/>
              <a:t>Or </a:t>
            </a:r>
            <a:r>
              <a:rPr lang="en-US" smtClean="0">
                <a:solidFill>
                  <a:srgbClr val="0000FF"/>
                </a:solidFill>
              </a:rPr>
              <a:t>A&lt;String&gt; 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8130" name="Slide Number Placeholder 4"/>
          <p:cNvSpPr>
            <a:spLocks noGrp="1"/>
          </p:cNvSpPr>
          <p:nvPr>
            <p:ph type="sldNum" sz="quarter" idx="11"/>
          </p:nvPr>
        </p:nvSpPr>
        <p:spPr>
          <a:noFill/>
        </p:spPr>
        <p:txBody>
          <a:bodyPr/>
          <a:lstStyle/>
          <a:p>
            <a:fld id="{45BA2623-E95B-4B82-905C-BF9211A3F733}"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8131" name="Rectangle 3"/>
          <p:cNvSpPr>
            <a:spLocks noGrp="1" noChangeArrowheads="1"/>
          </p:cNvSpPr>
          <p:nvPr>
            <p:ph type="body" idx="1"/>
          </p:nvPr>
        </p:nvSpPr>
        <p:spPr>
          <a:xfrm>
            <a:off x="609600" y="1371600"/>
            <a:ext cx="7848600" cy="5105400"/>
          </a:xfrm>
        </p:spPr>
        <p:txBody>
          <a:bodyPr/>
          <a:lstStyle/>
          <a:p>
            <a:pPr eaLnBrk="1" hangingPunct="1">
              <a:lnSpc>
                <a:spcPct val="75000"/>
              </a:lnSpc>
              <a:buFontTx/>
              <a:buNone/>
            </a:pPr>
            <a:r>
              <a:rPr lang="en-US" sz="1800" b="1" smtClean="0">
                <a:latin typeface="Courier New" pitchFamily="49" charset="0"/>
              </a:rPr>
              <a:t>class Stack</a:t>
            </a:r>
            <a:r>
              <a:rPr lang="en-US" sz="1800" b="1" smtClean="0">
                <a:solidFill>
                  <a:srgbClr val="0000FF"/>
                </a:solidFill>
                <a:latin typeface="Courier New" pitchFamily="49" charset="0"/>
              </a:rPr>
              <a:t>&lt;ElementType&gt;</a:t>
            </a: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class Entry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ElementType</a:t>
            </a:r>
            <a:r>
              <a:rPr lang="en-US" sz="1800" b="1" smtClean="0">
                <a:latin typeface="Courier New" pitchFamily="49" charset="0"/>
              </a:rPr>
              <a:t> elt; Entry next;</a:t>
            </a:r>
          </a:p>
          <a:p>
            <a:pPr eaLnBrk="1" hangingPunct="1">
              <a:lnSpc>
                <a:spcPct val="75000"/>
              </a:lnSpc>
              <a:buFontTx/>
              <a:buNone/>
            </a:pPr>
            <a:r>
              <a:rPr lang="en-US" sz="1800" b="1" smtClean="0">
                <a:latin typeface="Courier New" pitchFamily="49" charset="0"/>
              </a:rPr>
              <a:t>    Entry(</a:t>
            </a:r>
            <a:r>
              <a:rPr lang="en-US" sz="1800" b="1" smtClean="0">
                <a:solidFill>
                  <a:srgbClr val="0000FF"/>
                </a:solidFill>
                <a:latin typeface="Courier New" pitchFamily="49" charset="0"/>
              </a:rPr>
              <a:t>ElementType</a:t>
            </a:r>
            <a:r>
              <a:rPr lang="en-US" sz="1800" b="1" smtClean="0">
                <a:latin typeface="Courier New" pitchFamily="49" charset="0"/>
              </a:rPr>
              <a:t> i, Entry n) { elt = i; next = n; }</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Entry theStack;</a:t>
            </a:r>
          </a:p>
          <a:p>
            <a:pPr eaLnBrk="1" hangingPunct="1">
              <a:lnSpc>
                <a:spcPct val="75000"/>
              </a:lnSpc>
              <a:buFontTx/>
              <a:buNone/>
            </a:pPr>
            <a:r>
              <a:rPr lang="en-US" sz="1800" b="1" smtClean="0">
                <a:latin typeface="Courier New" pitchFamily="49" charset="0"/>
              </a:rPr>
              <a:t>  void push(</a:t>
            </a:r>
            <a:r>
              <a:rPr lang="en-US" sz="1800" b="1" smtClean="0">
                <a:solidFill>
                  <a:srgbClr val="0000FF"/>
                </a:solidFill>
                <a:latin typeface="Courier New" pitchFamily="49" charset="0"/>
              </a:rPr>
              <a:t>ElementType</a:t>
            </a:r>
            <a:r>
              <a:rPr lang="en-US" sz="1800" b="1" smtClean="0">
                <a:latin typeface="Courier New" pitchFamily="49" charset="0"/>
              </a:rPr>
              <a:t> i) {</a:t>
            </a:r>
          </a:p>
          <a:p>
            <a:pPr eaLnBrk="1" hangingPunct="1">
              <a:lnSpc>
                <a:spcPct val="75000"/>
              </a:lnSpc>
              <a:buFontTx/>
              <a:buNone/>
            </a:pPr>
            <a:r>
              <a:rPr lang="en-US" sz="1800" b="1" smtClean="0">
                <a:latin typeface="Courier New" pitchFamily="49" charset="0"/>
              </a:rPr>
              <a:t>    theStack = new Entry(i, theStack);</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ElementType</a:t>
            </a:r>
            <a:r>
              <a:rPr lang="en-US" sz="1800" b="1" smtClean="0">
                <a:latin typeface="Courier New" pitchFamily="49" charset="0"/>
              </a:rPr>
              <a:t> pop() throws EmptyStackException {</a:t>
            </a:r>
          </a:p>
          <a:p>
            <a:pPr eaLnBrk="1" hangingPunct="1">
              <a:lnSpc>
                <a:spcPct val="75000"/>
              </a:lnSpc>
              <a:buFontTx/>
              <a:buNone/>
            </a:pPr>
            <a:r>
              <a:rPr lang="en-US" sz="1800" b="1" smtClean="0">
                <a:latin typeface="Courier New" pitchFamily="49" charset="0"/>
              </a:rPr>
              <a:t>    if (theStack == null)</a:t>
            </a:r>
          </a:p>
          <a:p>
            <a:pPr eaLnBrk="1" hangingPunct="1">
              <a:lnSpc>
                <a:spcPct val="75000"/>
              </a:lnSpc>
              <a:buFontTx/>
              <a:buNone/>
            </a:pPr>
            <a:r>
              <a:rPr lang="en-US" sz="1800" b="1" smtClean="0">
                <a:latin typeface="Courier New" pitchFamily="49" charset="0"/>
              </a:rPr>
              <a:t>      throw new EmptyStackException();</a:t>
            </a:r>
          </a:p>
          <a:p>
            <a:pPr eaLnBrk="1" hangingPunct="1">
              <a:lnSpc>
                <a:spcPct val="75000"/>
              </a:lnSpc>
              <a:buFontTx/>
              <a:buNone/>
            </a:pPr>
            <a:r>
              <a:rPr lang="en-US" sz="1800" b="1" smtClean="0">
                <a:latin typeface="Courier New" pitchFamily="49" charset="0"/>
              </a:rPr>
              <a:t>    else {</a:t>
            </a:r>
          </a:p>
          <a:p>
            <a:pPr eaLnBrk="1" hangingPunct="1">
              <a:lnSpc>
                <a:spcPct val="75000"/>
              </a:lnSpc>
              <a:buFontTx/>
              <a:buNone/>
            </a:pPr>
            <a:r>
              <a:rPr lang="en-US" sz="1800" b="1" smtClean="0">
                <a:latin typeface="Courier New" pitchFamily="49" charset="0"/>
              </a:rPr>
              <a:t>      </a:t>
            </a:r>
            <a:r>
              <a:rPr lang="en-US" sz="1800" b="1" smtClean="0">
                <a:solidFill>
                  <a:srgbClr val="0000FF"/>
                </a:solidFill>
                <a:latin typeface="Courier New" pitchFamily="49" charset="0"/>
              </a:rPr>
              <a:t>ElementType</a:t>
            </a:r>
            <a:r>
              <a:rPr lang="en-US" sz="1800" b="1" smtClean="0">
                <a:latin typeface="Courier New" pitchFamily="49" charset="0"/>
              </a:rPr>
              <a:t> i = theStack.elt;</a:t>
            </a:r>
          </a:p>
          <a:p>
            <a:pPr eaLnBrk="1" hangingPunct="1">
              <a:lnSpc>
                <a:spcPct val="75000"/>
              </a:lnSpc>
              <a:buFontTx/>
              <a:buNone/>
            </a:pPr>
            <a:r>
              <a:rPr lang="en-US" sz="1800" b="1" smtClean="0">
                <a:latin typeface="Courier New" pitchFamily="49" charset="0"/>
              </a:rPr>
              <a:t>      theStack = theStack.next;</a:t>
            </a:r>
          </a:p>
          <a:p>
            <a:pPr eaLnBrk="1" hangingPunct="1">
              <a:lnSpc>
                <a:spcPct val="75000"/>
              </a:lnSpc>
              <a:buFontTx/>
              <a:buNone/>
            </a:pPr>
            <a:r>
              <a:rPr lang="en-US" sz="1800" b="1" smtClean="0">
                <a:latin typeface="Courier New" pitchFamily="49" charset="0"/>
              </a:rPr>
              <a:t>      return i;</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  }</a:t>
            </a:r>
          </a:p>
          <a:p>
            <a:pPr eaLnBrk="1" hangingPunct="1">
              <a:lnSpc>
                <a:spcPct val="75000"/>
              </a:lnSpc>
              <a:buFontTx/>
              <a:buNone/>
            </a:pPr>
            <a:r>
              <a:rPr lang="en-US" sz="1800" b="1" smtClean="0">
                <a:latin typeface="Courier New" pitchFamily="49" charset="0"/>
              </a:rPr>
              <a:t>}</a:t>
            </a:r>
            <a:endParaRPr lang="en-US" sz="2000" b="1" smtClean="0">
              <a:latin typeface="Courier New" pitchFamily="49" charset="0"/>
            </a:endParaRPr>
          </a:p>
        </p:txBody>
      </p:sp>
      <p:sp>
        <p:nvSpPr>
          <p:cNvPr id="48132" name="Rectangle 5"/>
          <p:cNvSpPr>
            <a:spLocks noGrp="1" noChangeArrowheads="1"/>
          </p:cNvSpPr>
          <p:nvPr>
            <p:ph type="title"/>
          </p:nvPr>
        </p:nvSpPr>
        <p:spPr/>
        <p:txBody>
          <a:bodyPr/>
          <a:lstStyle/>
          <a:p>
            <a:pPr eaLnBrk="1" hangingPunct="1"/>
            <a:r>
              <a:rPr lang="en-US" smtClean="0"/>
              <a:t>Parametric Polymorphism for Stack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0178" name="Slide Number Placeholder 4"/>
          <p:cNvSpPr>
            <a:spLocks noGrp="1"/>
          </p:cNvSpPr>
          <p:nvPr>
            <p:ph type="sldNum" sz="quarter" idx="11"/>
          </p:nvPr>
        </p:nvSpPr>
        <p:spPr>
          <a:noFill/>
        </p:spPr>
        <p:txBody>
          <a:bodyPr/>
          <a:lstStyle/>
          <a:p>
            <a:fld id="{44BFA697-BA8E-4A7B-A4D0-352993312415}" type="slidenum">
              <a:rPr lang="en-US" smtClean="0">
                <a:ea typeface="ＭＳ Ｐゴシック"/>
                <a:cs typeface="ＭＳ Ｐゴシック"/>
              </a:rPr>
              <a:pPr/>
              <a:t>18</a:t>
            </a:fld>
            <a:endParaRPr lang="en-US" smtClean="0">
              <a:ea typeface="ＭＳ Ｐゴシック"/>
              <a:cs typeface="ＭＳ Ｐゴシック"/>
            </a:endParaRPr>
          </a:p>
        </p:txBody>
      </p:sp>
      <p:sp>
        <p:nvSpPr>
          <p:cNvPr id="50179" name="Rectangle 2"/>
          <p:cNvSpPr>
            <a:spLocks noGrp="1" noChangeArrowheads="1"/>
          </p:cNvSpPr>
          <p:nvPr>
            <p:ph type="title"/>
          </p:nvPr>
        </p:nvSpPr>
        <p:spPr/>
        <p:txBody>
          <a:bodyPr/>
          <a:lstStyle/>
          <a:p>
            <a:pPr eaLnBrk="1" hangingPunct="1"/>
            <a:r>
              <a:rPr lang="en-US" smtClean="0"/>
              <a:t>Stack&lt;Element&gt; Client</a:t>
            </a:r>
          </a:p>
        </p:txBody>
      </p:sp>
      <p:sp>
        <p:nvSpPr>
          <p:cNvPr id="39939" name="Rectangle 3"/>
          <p:cNvSpPr>
            <a:spLocks noGrp="1" noChangeArrowheads="1"/>
          </p:cNvSpPr>
          <p:nvPr>
            <p:ph type="body" idx="1"/>
          </p:nvPr>
        </p:nvSpPr>
        <p:spPr>
          <a:xfrm>
            <a:off x="762000" y="1752600"/>
            <a:ext cx="7772400" cy="4114800"/>
          </a:xfrm>
        </p:spPr>
        <p:txBody>
          <a:bodyPr/>
          <a:lstStyle/>
          <a:p>
            <a:pPr eaLnBrk="1" hangingPunct="1">
              <a:lnSpc>
                <a:spcPct val="90000"/>
              </a:lnSpc>
              <a:buFontTx/>
              <a:buNone/>
            </a:pPr>
            <a:r>
              <a:rPr lang="en-US" sz="2000" b="1" smtClean="0">
                <a:latin typeface="Courier New" pitchFamily="49" charset="0"/>
              </a:rPr>
              <a:t>Stack</a:t>
            </a:r>
            <a:r>
              <a:rPr lang="en-US" sz="2000" b="1" smtClean="0">
                <a:solidFill>
                  <a:srgbClr val="0000FF"/>
                </a:solidFill>
                <a:latin typeface="Courier New" pitchFamily="49" charset="0"/>
              </a:rPr>
              <a:t>&lt;Integer&gt;</a:t>
            </a:r>
            <a:r>
              <a:rPr lang="en-US" sz="2000" b="1" smtClean="0">
                <a:latin typeface="Courier New" pitchFamily="49" charset="0"/>
              </a:rPr>
              <a:t> is = new Stack</a:t>
            </a:r>
            <a:r>
              <a:rPr lang="en-US" sz="2000" b="1" smtClean="0">
                <a:solidFill>
                  <a:srgbClr val="0000FF"/>
                </a:solidFill>
                <a:latin typeface="Courier New" pitchFamily="49" charset="0"/>
              </a:rPr>
              <a:t>&lt;Integer&gt;</a:t>
            </a:r>
            <a:r>
              <a:rPr lang="en-US" sz="2000" b="1" smtClean="0">
                <a:latin typeface="Courier New" pitchFamily="49" charset="0"/>
              </a:rPr>
              <a:t>();</a:t>
            </a:r>
          </a:p>
          <a:p>
            <a:pPr eaLnBrk="1" hangingPunct="1">
              <a:lnSpc>
                <a:spcPct val="90000"/>
              </a:lnSpc>
              <a:buFontTx/>
              <a:buNone/>
            </a:pPr>
            <a:r>
              <a:rPr lang="en-US" sz="2000" b="1" smtClean="0">
                <a:latin typeface="Courier New" pitchFamily="49" charset="0"/>
              </a:rPr>
              <a:t>Integer i;</a:t>
            </a:r>
          </a:p>
          <a:p>
            <a:pPr eaLnBrk="1" hangingPunct="1">
              <a:lnSpc>
                <a:spcPct val="90000"/>
              </a:lnSpc>
              <a:buFontTx/>
              <a:buNone/>
            </a:pPr>
            <a:r>
              <a:rPr lang="en-US" sz="2000" b="1" smtClean="0">
                <a:latin typeface="Courier New" pitchFamily="49" charset="0"/>
              </a:rPr>
              <a:t>is.push(new Integer(3));</a:t>
            </a:r>
          </a:p>
          <a:p>
            <a:pPr eaLnBrk="1" hangingPunct="1">
              <a:lnSpc>
                <a:spcPct val="90000"/>
              </a:lnSpc>
              <a:buFontTx/>
              <a:buNone/>
            </a:pPr>
            <a:r>
              <a:rPr lang="en-US" sz="2000" b="1" smtClean="0">
                <a:latin typeface="Courier New" pitchFamily="49" charset="0"/>
              </a:rPr>
              <a:t>is.push(new Integer(4));</a:t>
            </a:r>
          </a:p>
          <a:p>
            <a:pPr eaLnBrk="1" hangingPunct="1">
              <a:lnSpc>
                <a:spcPct val="90000"/>
              </a:lnSpc>
              <a:buFontTx/>
              <a:buNone/>
            </a:pPr>
            <a:r>
              <a:rPr lang="en-US" sz="2000" b="1" smtClean="0">
                <a:latin typeface="Courier New" pitchFamily="49" charset="0"/>
              </a:rPr>
              <a:t>i = is.pop();</a:t>
            </a:r>
          </a:p>
          <a:p>
            <a:pPr eaLnBrk="1" hangingPunct="1">
              <a:lnSpc>
                <a:spcPct val="80000"/>
              </a:lnSpc>
              <a:buFontTx/>
              <a:buNone/>
            </a:pPr>
            <a:endParaRPr lang="en-US" sz="1800" b="1" smtClean="0">
              <a:latin typeface="Courier New" pitchFamily="49" charset="0"/>
            </a:endParaRPr>
          </a:p>
          <a:p>
            <a:pPr eaLnBrk="1" hangingPunct="1"/>
            <a:r>
              <a:rPr lang="en-US" sz="2400" smtClean="0"/>
              <a:t>No downcasts</a:t>
            </a:r>
          </a:p>
          <a:p>
            <a:pPr eaLnBrk="1" hangingPunct="1"/>
            <a:r>
              <a:rPr lang="en-US" sz="2400" smtClean="0"/>
              <a:t>Type-checked at compile time</a:t>
            </a:r>
          </a:p>
          <a:p>
            <a:pPr eaLnBrk="1" hangingPunct="1"/>
            <a:r>
              <a:rPr lang="en-US" sz="2400" smtClean="0"/>
              <a:t>No need to duplicate Stack code for every usage</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2226" name="Slide Number Placeholder 4"/>
          <p:cNvSpPr>
            <a:spLocks noGrp="1"/>
          </p:cNvSpPr>
          <p:nvPr>
            <p:ph type="sldNum" sz="quarter" idx="11"/>
          </p:nvPr>
        </p:nvSpPr>
        <p:spPr>
          <a:noFill/>
        </p:spPr>
        <p:txBody>
          <a:bodyPr/>
          <a:lstStyle/>
          <a:p>
            <a:fld id="{0BB08B42-63D3-47D3-95BE-1D5382EBEFF9}" type="slidenum">
              <a:rPr lang="en-US" smtClean="0">
                <a:ea typeface="ＭＳ Ｐゴシック"/>
                <a:cs typeface="ＭＳ Ｐゴシック"/>
              </a:rPr>
              <a:pPr/>
              <a:t>19</a:t>
            </a:fld>
            <a:endParaRPr lang="en-US" smtClean="0">
              <a:ea typeface="ＭＳ Ｐゴシック"/>
              <a:cs typeface="ＭＳ Ｐゴシック"/>
            </a:endParaRPr>
          </a:p>
        </p:txBody>
      </p:sp>
      <p:sp>
        <p:nvSpPr>
          <p:cNvPr id="52227" name="Rectangle 2"/>
          <p:cNvSpPr>
            <a:spLocks noGrp="1" noChangeArrowheads="1"/>
          </p:cNvSpPr>
          <p:nvPr>
            <p:ph type="title"/>
          </p:nvPr>
        </p:nvSpPr>
        <p:spPr/>
        <p:txBody>
          <a:bodyPr/>
          <a:lstStyle/>
          <a:p>
            <a:pPr eaLnBrk="1" hangingPunct="1"/>
            <a:r>
              <a:rPr lang="en-US" smtClean="0"/>
              <a:t>Parametric Polymorphism for Methods</a:t>
            </a:r>
          </a:p>
        </p:txBody>
      </p:sp>
      <p:sp>
        <p:nvSpPr>
          <p:cNvPr id="41987" name="Rectangle 3"/>
          <p:cNvSpPr>
            <a:spLocks noGrp="1" noChangeArrowheads="1"/>
          </p:cNvSpPr>
          <p:nvPr>
            <p:ph type="body" idx="1"/>
          </p:nvPr>
        </p:nvSpPr>
        <p:spPr/>
        <p:txBody>
          <a:bodyPr/>
          <a:lstStyle/>
          <a:p>
            <a:pPr marL="533400" indent="-533400" eaLnBrk="1" hangingPunct="1"/>
            <a:r>
              <a:rPr lang="en-US" sz="2400" smtClean="0">
                <a:solidFill>
                  <a:srgbClr val="0000FF"/>
                </a:solidFill>
              </a:rPr>
              <a:t>String</a:t>
            </a:r>
            <a:r>
              <a:rPr lang="en-US" sz="2400" smtClean="0"/>
              <a:t> is a subtype of </a:t>
            </a:r>
            <a:r>
              <a:rPr lang="en-US" sz="2400" smtClean="0">
                <a:solidFill>
                  <a:srgbClr val="0000FF"/>
                </a:solidFill>
              </a:rPr>
              <a:t>Object</a:t>
            </a:r>
            <a:endParaRPr lang="en-US" sz="2400" smtClean="0"/>
          </a:p>
          <a:p>
            <a:pPr marL="914400" lvl="1" indent="-457200" eaLnBrk="1" hangingPunct="1">
              <a:buFont typeface="Times" pitchFamily="18" charset="0"/>
              <a:buAutoNum type="arabicPeriod"/>
            </a:pPr>
            <a:r>
              <a:rPr lang="en-US" smtClean="0">
                <a:solidFill>
                  <a:srgbClr val="0000FF"/>
                </a:solidFill>
              </a:rPr>
              <a:t>static Object id(Object x) { return x; }</a:t>
            </a:r>
          </a:p>
          <a:p>
            <a:pPr marL="914400" lvl="1" indent="-457200" eaLnBrk="1" hangingPunct="1">
              <a:buFont typeface="Times" pitchFamily="18" charset="0"/>
              <a:buAutoNum type="arabicPeriod"/>
            </a:pPr>
            <a:r>
              <a:rPr lang="en-US" smtClean="0">
                <a:solidFill>
                  <a:srgbClr val="0000FF"/>
                </a:solidFill>
              </a:rPr>
              <a:t>static Object id(String x) { return x; }</a:t>
            </a:r>
          </a:p>
          <a:p>
            <a:pPr marL="914400" lvl="1" indent="-457200" eaLnBrk="1" hangingPunct="1">
              <a:buFont typeface="Times" pitchFamily="18" charset="0"/>
              <a:buAutoNum type="arabicPeriod"/>
            </a:pPr>
            <a:r>
              <a:rPr lang="en-US" smtClean="0">
                <a:solidFill>
                  <a:srgbClr val="0000FF"/>
                </a:solidFill>
              </a:rPr>
              <a:t>static String  id(Object x) { return x; }</a:t>
            </a:r>
          </a:p>
          <a:p>
            <a:pPr marL="914400" lvl="1" indent="-457200" eaLnBrk="1" hangingPunct="1">
              <a:buFont typeface="Times" pitchFamily="18" charset="0"/>
              <a:buAutoNum type="arabicPeriod"/>
            </a:pPr>
            <a:r>
              <a:rPr lang="en-US" smtClean="0">
                <a:solidFill>
                  <a:srgbClr val="0000FF"/>
                </a:solidFill>
              </a:rPr>
              <a:t>static String  id(String x) { return x; }</a:t>
            </a:r>
            <a:endParaRPr lang="en-US" smtClean="0"/>
          </a:p>
          <a:p>
            <a:pPr marL="914400" lvl="1" indent="-457200" eaLnBrk="1" hangingPunct="1"/>
            <a:endParaRPr lang="en-US" smtClean="0"/>
          </a:p>
          <a:p>
            <a:pPr marL="533400" indent="-533400" eaLnBrk="1" hangingPunct="1"/>
            <a:r>
              <a:rPr lang="en-US" sz="2400" smtClean="0"/>
              <a:t>Can’t pass an </a:t>
            </a:r>
            <a:r>
              <a:rPr lang="en-US" sz="2400" smtClean="0">
                <a:solidFill>
                  <a:srgbClr val="0000FF"/>
                </a:solidFill>
              </a:rPr>
              <a:t>Object</a:t>
            </a:r>
            <a:r>
              <a:rPr lang="en-US" sz="2400" smtClean="0"/>
              <a:t> to 2 or 4</a:t>
            </a:r>
          </a:p>
          <a:p>
            <a:pPr marL="533400" indent="-533400" eaLnBrk="1" hangingPunct="1"/>
            <a:r>
              <a:rPr lang="en-US" sz="2400" smtClean="0"/>
              <a:t>3 doesn’t type check</a:t>
            </a:r>
          </a:p>
          <a:p>
            <a:pPr marL="533400" indent="-533400" eaLnBrk="1" hangingPunct="1"/>
            <a:r>
              <a:rPr lang="en-US" sz="2400" smtClean="0"/>
              <a:t>Can pass a </a:t>
            </a:r>
            <a:r>
              <a:rPr lang="en-US" sz="2400" smtClean="0">
                <a:solidFill>
                  <a:srgbClr val="0000FF"/>
                </a:solidFill>
              </a:rPr>
              <a:t>String</a:t>
            </a:r>
            <a:r>
              <a:rPr lang="en-US" sz="2400" smtClean="0"/>
              <a:t> to 1 but you get an </a:t>
            </a:r>
            <a:r>
              <a:rPr lang="en-US" sz="2400" smtClean="0">
                <a:solidFill>
                  <a:srgbClr val="0000FF"/>
                </a:solidFill>
              </a:rPr>
              <a:t>Object</a:t>
            </a:r>
            <a:r>
              <a:rPr lang="en-US" sz="2400" smtClean="0"/>
              <a:t> 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7410" name="Slide Number Placeholder 2"/>
          <p:cNvSpPr>
            <a:spLocks noGrp="1"/>
          </p:cNvSpPr>
          <p:nvPr>
            <p:ph type="sldNum" sz="quarter" idx="11"/>
          </p:nvPr>
        </p:nvSpPr>
        <p:spPr>
          <a:noFill/>
        </p:spPr>
        <p:txBody>
          <a:bodyPr/>
          <a:lstStyle/>
          <a:p>
            <a:fld id="{E9B17120-A22B-450D-B2E4-58C8FF6E2E3E}" type="slidenum">
              <a:rPr lang="en-US" smtClean="0">
                <a:ea typeface="ＭＳ Ｐゴシック"/>
                <a:cs typeface="ＭＳ Ｐゴシック"/>
              </a:rPr>
              <a:pPr/>
              <a:t>2</a:t>
            </a:fld>
            <a:endParaRPr lang="en-US" smtClean="0">
              <a:ea typeface="ＭＳ Ｐゴシック"/>
              <a:cs typeface="ＭＳ Ｐゴシック"/>
            </a:endParaRPr>
          </a:p>
        </p:txBody>
      </p:sp>
      <p:sp>
        <p:nvSpPr>
          <p:cNvPr id="6"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17412"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AC9B50FF-0BF7-4D66-9382-F149B8B0C034}" type="slidenum">
              <a:rPr lang="en-US" sz="1200"/>
              <a:pPr algn="r" eaLnBrk="0" hangingPunct="0"/>
              <a:t>2</a:t>
            </a:fld>
            <a:endParaRPr lang="en-US" sz="1200"/>
          </a:p>
        </p:txBody>
      </p:sp>
      <p:sp>
        <p:nvSpPr>
          <p:cNvPr id="17413" name="Rectangle 2"/>
          <p:cNvSpPr>
            <a:spLocks noGrp="1" noChangeArrowheads="1"/>
          </p:cNvSpPr>
          <p:nvPr>
            <p:ph type="title" idx="4294967295"/>
          </p:nvPr>
        </p:nvSpPr>
        <p:spPr/>
        <p:txBody>
          <a:bodyPr/>
          <a:lstStyle/>
          <a:p>
            <a:pPr eaLnBrk="1" hangingPunct="1"/>
            <a:r>
              <a:rPr lang="en-US" smtClean="0"/>
              <a:t>Polymorphism</a:t>
            </a:r>
          </a:p>
        </p:txBody>
      </p:sp>
      <p:sp>
        <p:nvSpPr>
          <p:cNvPr id="1855491" name="Rectangle 3"/>
          <p:cNvSpPr>
            <a:spLocks noGrp="1" noChangeArrowheads="1"/>
          </p:cNvSpPr>
          <p:nvPr>
            <p:ph type="body" idx="4294967295"/>
          </p:nvPr>
        </p:nvSpPr>
        <p:spPr/>
        <p:txBody>
          <a:bodyPr/>
          <a:lstStyle/>
          <a:p>
            <a:pPr eaLnBrk="1" hangingPunct="1"/>
            <a:r>
              <a:rPr lang="en-US" smtClean="0"/>
              <a:t>Definition</a:t>
            </a:r>
          </a:p>
          <a:p>
            <a:pPr lvl="1" eaLnBrk="1" hangingPunct="1"/>
            <a:r>
              <a:rPr lang="en-US" smtClean="0"/>
              <a:t>Feature that allows values of </a:t>
            </a:r>
            <a:r>
              <a:rPr lang="en-US" i="1" smtClean="0"/>
              <a:t>different</a:t>
            </a:r>
            <a:r>
              <a:rPr lang="en-US" smtClean="0"/>
              <a:t> data types to be handled using a uniform interface</a:t>
            </a:r>
          </a:p>
          <a:p>
            <a:pPr eaLnBrk="1" hangingPunct="1"/>
            <a:r>
              <a:rPr lang="en-US" smtClean="0"/>
              <a:t>Applicable to</a:t>
            </a:r>
          </a:p>
          <a:p>
            <a:pPr lvl="1" eaLnBrk="1" hangingPunct="1"/>
            <a:r>
              <a:rPr lang="en-US" smtClean="0"/>
              <a:t>Functions</a:t>
            </a:r>
          </a:p>
          <a:p>
            <a:pPr lvl="2" eaLnBrk="1" hangingPunct="1"/>
            <a:r>
              <a:rPr lang="en-US" smtClean="0"/>
              <a:t>Same function applied to different data types</a:t>
            </a:r>
          </a:p>
          <a:p>
            <a:pPr lvl="2" eaLnBrk="1" hangingPunct="1"/>
            <a:r>
              <a:rPr lang="en-US" smtClean="0"/>
              <a:t>Example</a:t>
            </a:r>
          </a:p>
          <a:p>
            <a:pPr lvl="1" eaLnBrk="1" hangingPunct="1">
              <a:spcBef>
                <a:spcPct val="50000"/>
              </a:spcBef>
            </a:pPr>
            <a:r>
              <a:rPr lang="en-US" smtClean="0"/>
              <a:t>Data types</a:t>
            </a:r>
          </a:p>
          <a:p>
            <a:pPr lvl="2" eaLnBrk="1" hangingPunct="1"/>
            <a:r>
              <a:rPr lang="en-US" smtClean="0"/>
              <a:t>Same data type can contain different data types</a:t>
            </a:r>
          </a:p>
          <a:p>
            <a:pPr lvl="2" eaLnBrk="1" hangingPunct="1"/>
            <a:r>
              <a:rPr lang="en-US" smtClean="0"/>
              <a:t>Example</a:t>
            </a:r>
          </a:p>
        </p:txBody>
      </p:sp>
      <p:sp>
        <p:nvSpPr>
          <p:cNvPr id="1855492" name="Text Box 4"/>
          <p:cNvSpPr txBox="1">
            <a:spLocks noChangeArrowheads="1"/>
          </p:cNvSpPr>
          <p:nvPr/>
        </p:nvSpPr>
        <p:spPr bwMode="auto">
          <a:xfrm>
            <a:off x="2971800" y="5486400"/>
            <a:ext cx="3886200" cy="1016000"/>
          </a:xfrm>
          <a:prstGeom prst="rect">
            <a:avLst/>
          </a:prstGeom>
          <a:noFill/>
          <a:ln w="12700">
            <a:solidFill>
              <a:schemeClr val="tx1"/>
            </a:solidFill>
            <a:miter lim="800000"/>
            <a:headEnd/>
            <a:tailEnd/>
          </a:ln>
        </p:spPr>
        <p:txBody>
          <a:bodyPr>
            <a:spAutoFit/>
          </a:bodyPr>
          <a:lstStyle/>
          <a:p>
            <a:pPr eaLnBrk="0" hangingPunct="0"/>
            <a:r>
              <a:rPr lang="en-US" sz="2000" b="1">
                <a:latin typeface="Courier New" pitchFamily="49" charset="0"/>
              </a:rPr>
              <a:t>type 'a option =</a:t>
            </a:r>
          </a:p>
          <a:p>
            <a:pPr eaLnBrk="0" hangingPunct="0"/>
            <a:r>
              <a:rPr lang="en-US" sz="2000" b="1">
                <a:latin typeface="Courier New" pitchFamily="49" charset="0"/>
              </a:rPr>
              <a:t>   None</a:t>
            </a:r>
          </a:p>
          <a:p>
            <a:pPr eaLnBrk="0" hangingPunct="0"/>
            <a:r>
              <a:rPr lang="en-US" sz="2000" b="1">
                <a:latin typeface="Courier New" pitchFamily="49" charset="0"/>
              </a:rPr>
              <a:t> | Some of 'a</a:t>
            </a:r>
          </a:p>
        </p:txBody>
      </p:sp>
      <p:sp>
        <p:nvSpPr>
          <p:cNvPr id="1855493" name="Text Box 5"/>
          <p:cNvSpPr txBox="1">
            <a:spLocks noChangeArrowheads="1"/>
          </p:cNvSpPr>
          <p:nvPr/>
        </p:nvSpPr>
        <p:spPr bwMode="auto">
          <a:xfrm>
            <a:off x="2895600" y="4191000"/>
            <a:ext cx="5715000" cy="400050"/>
          </a:xfrm>
          <a:prstGeom prst="rect">
            <a:avLst/>
          </a:prstGeom>
          <a:noFill/>
          <a:ln w="12700">
            <a:solidFill>
              <a:schemeClr val="tx1"/>
            </a:solidFill>
            <a:miter lim="800000"/>
            <a:headEnd/>
            <a:tailEnd/>
          </a:ln>
        </p:spPr>
        <p:txBody>
          <a:bodyPr>
            <a:spAutoFit/>
          </a:bodyPr>
          <a:lstStyle/>
          <a:p>
            <a:pPr eaLnBrk="0" hangingPunct="0"/>
            <a:r>
              <a:rPr lang="en-US" sz="2000" b="1">
                <a:latin typeface="Courier New" pitchFamily="49" charset="0"/>
              </a:rPr>
              <a:t>let hd = function (h::_) -&gt; 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5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5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54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549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54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549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554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54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55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492" grpId="0" animBg="1"/>
      <p:bldP spid="185549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4274" name="Slide Number Placeholder 4"/>
          <p:cNvSpPr>
            <a:spLocks noGrp="1"/>
          </p:cNvSpPr>
          <p:nvPr>
            <p:ph type="sldNum" sz="quarter" idx="11"/>
          </p:nvPr>
        </p:nvSpPr>
        <p:spPr>
          <a:noFill/>
        </p:spPr>
        <p:txBody>
          <a:bodyPr/>
          <a:lstStyle/>
          <a:p>
            <a:fld id="{90EB73E6-2785-4F75-8086-736D5CD88122}" type="slidenum">
              <a:rPr lang="en-US" smtClean="0">
                <a:ea typeface="ＭＳ Ｐゴシック"/>
                <a:cs typeface="ＭＳ Ｐゴシック"/>
              </a:rPr>
              <a:pPr/>
              <a:t>20</a:t>
            </a:fld>
            <a:endParaRPr lang="en-US" smtClean="0">
              <a:ea typeface="ＭＳ Ｐゴシック"/>
              <a:cs typeface="ＭＳ Ｐゴシック"/>
            </a:endParaRPr>
          </a:p>
        </p:txBody>
      </p:sp>
      <p:sp>
        <p:nvSpPr>
          <p:cNvPr id="54275" name="Rectangle 2"/>
          <p:cNvSpPr>
            <a:spLocks noGrp="1" noChangeArrowheads="1"/>
          </p:cNvSpPr>
          <p:nvPr>
            <p:ph type="title"/>
          </p:nvPr>
        </p:nvSpPr>
        <p:spPr/>
        <p:txBody>
          <a:bodyPr/>
          <a:lstStyle/>
          <a:p>
            <a:pPr eaLnBrk="1" hangingPunct="1"/>
            <a:r>
              <a:rPr lang="en-US" smtClean="0"/>
              <a:t>Parametric Polymorphism, Again</a:t>
            </a:r>
          </a:p>
        </p:txBody>
      </p:sp>
      <p:sp>
        <p:nvSpPr>
          <p:cNvPr id="44035" name="Rectangle 3"/>
          <p:cNvSpPr>
            <a:spLocks noGrp="1" noChangeArrowheads="1"/>
          </p:cNvSpPr>
          <p:nvPr>
            <p:ph type="body" idx="1"/>
          </p:nvPr>
        </p:nvSpPr>
        <p:spPr/>
        <p:txBody>
          <a:bodyPr/>
          <a:lstStyle/>
          <a:p>
            <a:pPr eaLnBrk="1" hangingPunct="1"/>
            <a:r>
              <a:rPr lang="en-US" smtClean="0"/>
              <a:t>But </a:t>
            </a:r>
            <a:r>
              <a:rPr lang="en-US" smtClean="0">
                <a:solidFill>
                  <a:srgbClr val="0000FF"/>
                </a:solidFill>
              </a:rPr>
              <a:t>id()</a:t>
            </a:r>
            <a:r>
              <a:rPr lang="en-US" smtClean="0"/>
              <a:t> doesn’t care about the type of </a:t>
            </a:r>
            <a:r>
              <a:rPr lang="en-US" smtClean="0">
                <a:solidFill>
                  <a:srgbClr val="0000FF"/>
                </a:solidFill>
              </a:rPr>
              <a:t>x</a:t>
            </a:r>
            <a:endParaRPr lang="en-US" smtClean="0"/>
          </a:p>
          <a:p>
            <a:pPr lvl="1" eaLnBrk="1" hangingPunct="1"/>
            <a:r>
              <a:rPr lang="en-US" smtClean="0"/>
              <a:t>It works for </a:t>
            </a:r>
            <a:r>
              <a:rPr lang="en-US" i="1" smtClean="0"/>
              <a:t>any</a:t>
            </a:r>
            <a:r>
              <a:rPr lang="en-US" smtClean="0"/>
              <a:t> type</a:t>
            </a:r>
          </a:p>
          <a:p>
            <a:pPr lvl="1" eaLnBrk="1" hangingPunct="1"/>
            <a:endParaRPr lang="en-US" smtClean="0"/>
          </a:p>
          <a:p>
            <a:pPr eaLnBrk="1" hangingPunct="1"/>
            <a:r>
              <a:rPr lang="en-US" smtClean="0"/>
              <a:t>So parameterize </a:t>
            </a:r>
            <a:r>
              <a:rPr lang="en-US" i="1" smtClean="0"/>
              <a:t>the static method</a:t>
            </a:r>
            <a:r>
              <a:rPr lang="en-US" smtClean="0"/>
              <a:t>:</a:t>
            </a:r>
            <a:endParaRPr lang="en-US" sz="1000" smtClean="0"/>
          </a:p>
          <a:p>
            <a:pPr lvl="1" eaLnBrk="1" hangingPunct="1">
              <a:buFontTx/>
              <a:buNone/>
            </a:pPr>
            <a:r>
              <a:rPr lang="en-US" smtClean="0">
                <a:solidFill>
                  <a:srgbClr val="0000FF"/>
                </a:solidFill>
              </a:rPr>
              <a:t>static &lt;T&gt; T id(T x) { return x; }</a:t>
            </a:r>
          </a:p>
          <a:p>
            <a:pPr lvl="1" eaLnBrk="1" hangingPunct="1">
              <a:buFontTx/>
              <a:buNone/>
            </a:pPr>
            <a:r>
              <a:rPr lang="en-US" smtClean="0">
                <a:solidFill>
                  <a:srgbClr val="0000FF"/>
                </a:solidFill>
              </a:rPr>
              <a:t>Integer i = id(new Integer(3));</a:t>
            </a:r>
          </a:p>
          <a:p>
            <a:pPr lvl="1" eaLnBrk="1" hangingPunct="1"/>
            <a:endParaRPr lang="en-US" smtClean="0"/>
          </a:p>
          <a:p>
            <a:pPr lvl="1" eaLnBrk="1" hangingPunct="1"/>
            <a:r>
              <a:rPr lang="en-US" smtClean="0"/>
              <a:t>Notice no need to instantiate </a:t>
            </a:r>
            <a:r>
              <a:rPr lang="en-US" smtClean="0">
                <a:solidFill>
                  <a:srgbClr val="0000FF"/>
                </a:solidFill>
              </a:rPr>
              <a:t>id</a:t>
            </a:r>
            <a:r>
              <a:rPr lang="en-US" smtClean="0"/>
              <a:t>; compiler figures out the correct type at usage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6322" name="Slide Number Placeholder 4"/>
          <p:cNvSpPr>
            <a:spLocks noGrp="1"/>
          </p:cNvSpPr>
          <p:nvPr>
            <p:ph type="sldNum" sz="quarter" idx="11"/>
          </p:nvPr>
        </p:nvSpPr>
        <p:spPr>
          <a:noFill/>
        </p:spPr>
        <p:txBody>
          <a:bodyPr/>
          <a:lstStyle/>
          <a:p>
            <a:fld id="{49132CB7-3BA9-4F4E-A960-E1903F8C5DFF}"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6323" name="Rectangle 2"/>
          <p:cNvSpPr>
            <a:spLocks noGrp="1" noChangeArrowheads="1"/>
          </p:cNvSpPr>
          <p:nvPr>
            <p:ph type="title"/>
          </p:nvPr>
        </p:nvSpPr>
        <p:spPr/>
        <p:txBody>
          <a:bodyPr/>
          <a:lstStyle/>
          <a:p>
            <a:pPr eaLnBrk="1" hangingPunct="1"/>
            <a:r>
              <a:rPr lang="en-US" smtClean="0"/>
              <a:t>Standard Library, and Java 1.5 onward</a:t>
            </a:r>
          </a:p>
        </p:txBody>
      </p:sp>
      <p:sp>
        <p:nvSpPr>
          <p:cNvPr id="56324" name="Rectangle 3"/>
          <p:cNvSpPr>
            <a:spLocks noGrp="1" noChangeArrowheads="1"/>
          </p:cNvSpPr>
          <p:nvPr>
            <p:ph type="body" idx="1"/>
          </p:nvPr>
        </p:nvSpPr>
        <p:spPr/>
        <p:txBody>
          <a:bodyPr/>
          <a:lstStyle/>
          <a:p>
            <a:pPr eaLnBrk="1" hangingPunct="1"/>
            <a:r>
              <a:rPr lang="en-US" smtClean="0"/>
              <a:t>Generics in Java 1.5 came with a replacement for </a:t>
            </a:r>
            <a:r>
              <a:rPr lang="en-US" smtClean="0">
                <a:solidFill>
                  <a:srgbClr val="0000FF"/>
                </a:solidFill>
              </a:rPr>
              <a:t>java.util.*</a:t>
            </a:r>
          </a:p>
          <a:p>
            <a:pPr lvl="2" eaLnBrk="1" hangingPunct="1"/>
            <a:r>
              <a:rPr lang="en-US" smtClean="0">
                <a:solidFill>
                  <a:srgbClr val="0000FF"/>
                </a:solidFill>
              </a:rPr>
              <a:t>class LinkedList&lt;A&gt; { ...}</a:t>
            </a:r>
            <a:endParaRPr lang="en-US" smtClean="0"/>
          </a:p>
          <a:p>
            <a:pPr lvl="2" eaLnBrk="1" hangingPunct="1"/>
            <a:r>
              <a:rPr lang="en-US" smtClean="0">
                <a:solidFill>
                  <a:srgbClr val="0000FF"/>
                </a:solidFill>
              </a:rPr>
              <a:t>class HashMap&lt;A, B&gt; { ... }</a:t>
            </a:r>
            <a:endParaRPr lang="en-US" smtClean="0"/>
          </a:p>
          <a:p>
            <a:pPr lvl="2" eaLnBrk="1" hangingPunct="1"/>
            <a:r>
              <a:rPr lang="en-US" smtClean="0">
                <a:solidFill>
                  <a:srgbClr val="0000FF"/>
                </a:solidFill>
              </a:rPr>
              <a:t>interface Collection&lt;A&gt; { ... }</a:t>
            </a:r>
            <a:endParaRPr lang="en-US" smtClean="0"/>
          </a:p>
          <a:p>
            <a:pPr lvl="2" eaLnBrk="1" hangingPunct="1"/>
            <a:endParaRPr lang="en-US" smtClean="0"/>
          </a:p>
          <a:p>
            <a:pPr eaLnBrk="1" hangingPunct="1"/>
            <a:r>
              <a:rPr lang="en-US" smtClean="0"/>
              <a:t>But they didn’t change the JVM to add generics- how was that done?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8370" name="Slide Number Placeholder 4"/>
          <p:cNvSpPr>
            <a:spLocks noGrp="1"/>
          </p:cNvSpPr>
          <p:nvPr>
            <p:ph type="sldNum" sz="quarter" idx="11"/>
          </p:nvPr>
        </p:nvSpPr>
        <p:spPr>
          <a:noFill/>
        </p:spPr>
        <p:txBody>
          <a:bodyPr/>
          <a:lstStyle/>
          <a:p>
            <a:fld id="{9B597143-6E21-4938-A7BD-D1FBD5385FA7}" type="slidenum">
              <a:rPr lang="en-US" smtClean="0">
                <a:ea typeface="ＭＳ Ｐゴシック"/>
                <a:cs typeface="ＭＳ Ｐゴシック"/>
              </a:rPr>
              <a:pPr/>
              <a:t>22</a:t>
            </a:fld>
            <a:endParaRPr lang="en-US" smtClean="0">
              <a:ea typeface="ＭＳ Ｐゴシック"/>
              <a:cs typeface="ＭＳ Ｐゴシック"/>
            </a:endParaRPr>
          </a:p>
        </p:txBody>
      </p:sp>
      <p:sp>
        <p:nvSpPr>
          <p:cNvPr id="58371" name="Rectangle 2"/>
          <p:cNvSpPr>
            <a:spLocks noGrp="1" noChangeArrowheads="1"/>
          </p:cNvSpPr>
          <p:nvPr>
            <p:ph type="title"/>
          </p:nvPr>
        </p:nvSpPr>
        <p:spPr/>
        <p:txBody>
          <a:bodyPr/>
          <a:lstStyle/>
          <a:p>
            <a:pPr eaLnBrk="1" hangingPunct="1"/>
            <a:r>
              <a:rPr lang="en-US" smtClean="0"/>
              <a:t>Translation via Erasure</a:t>
            </a:r>
          </a:p>
        </p:txBody>
      </p:sp>
      <p:sp>
        <p:nvSpPr>
          <p:cNvPr id="52227" name="Rectangle 3"/>
          <p:cNvSpPr>
            <a:spLocks noGrp="1" noChangeArrowheads="1"/>
          </p:cNvSpPr>
          <p:nvPr>
            <p:ph type="body" idx="1"/>
          </p:nvPr>
        </p:nvSpPr>
        <p:spPr/>
        <p:txBody>
          <a:bodyPr/>
          <a:lstStyle/>
          <a:p>
            <a:pPr eaLnBrk="1" hangingPunct="1"/>
            <a:r>
              <a:rPr lang="en-US" smtClean="0"/>
              <a:t>Replace uses of type variables with </a:t>
            </a:r>
            <a:r>
              <a:rPr lang="en-US" smtClean="0">
                <a:solidFill>
                  <a:srgbClr val="0000FF"/>
                </a:solidFill>
              </a:rPr>
              <a:t>Object</a:t>
            </a:r>
            <a:endParaRPr lang="en-US" smtClean="0"/>
          </a:p>
          <a:p>
            <a:pPr lvl="1" eaLnBrk="1" hangingPunct="1">
              <a:buFontTx/>
              <a:buNone/>
            </a:pPr>
            <a:r>
              <a:rPr lang="en-US" smtClean="0">
                <a:solidFill>
                  <a:srgbClr val="0000FF"/>
                </a:solidFill>
              </a:rPr>
              <a:t>class A&lt;T&gt; { ...T x;... }</a:t>
            </a:r>
            <a:r>
              <a:rPr lang="en-US" smtClean="0"/>
              <a:t>  becomes</a:t>
            </a:r>
          </a:p>
          <a:p>
            <a:pPr lvl="1" eaLnBrk="1" hangingPunct="1">
              <a:buFontTx/>
              <a:buNone/>
            </a:pPr>
            <a:r>
              <a:rPr lang="en-US" smtClean="0">
                <a:solidFill>
                  <a:srgbClr val="0000FF"/>
                </a:solidFill>
              </a:rPr>
              <a:t>class A { ...Object x;... }</a:t>
            </a:r>
            <a:endParaRPr lang="en-US" smtClean="0"/>
          </a:p>
          <a:p>
            <a:pPr eaLnBrk="1" hangingPunct="1"/>
            <a:r>
              <a:rPr lang="en-US" smtClean="0"/>
              <a:t>Add downcasts wherever necessary</a:t>
            </a:r>
          </a:p>
          <a:p>
            <a:pPr lvl="1" eaLnBrk="1" hangingPunct="1">
              <a:buFontTx/>
              <a:buNone/>
            </a:pPr>
            <a:r>
              <a:rPr lang="en-US" smtClean="0">
                <a:solidFill>
                  <a:srgbClr val="0000FF"/>
                </a:solidFill>
              </a:rPr>
              <a:t>Integer x = A&lt;Integer&gt;.get();</a:t>
            </a:r>
            <a:r>
              <a:rPr lang="en-US" smtClean="0"/>
              <a:t>  becomes</a:t>
            </a:r>
          </a:p>
          <a:p>
            <a:pPr lvl="1" eaLnBrk="1" hangingPunct="1">
              <a:buFontTx/>
              <a:buNone/>
            </a:pPr>
            <a:r>
              <a:rPr lang="en-US" smtClean="0">
                <a:solidFill>
                  <a:srgbClr val="0000FF"/>
                </a:solidFill>
              </a:rPr>
              <a:t>Integer x = (Integer) (A.get());</a:t>
            </a:r>
            <a:endParaRPr lang="en-US" smtClean="0"/>
          </a:p>
          <a:p>
            <a:pPr eaLnBrk="1" hangingPunct="1"/>
            <a:r>
              <a:rPr lang="en-US" smtClean="0"/>
              <a:t>So why did we bother with generics if they’re just going to be removed?</a:t>
            </a:r>
          </a:p>
          <a:p>
            <a:pPr lvl="1" eaLnBrk="1" hangingPunct="1"/>
            <a:r>
              <a:rPr lang="en-US" smtClean="0"/>
              <a:t>Because the compiler still did type checking for us</a:t>
            </a:r>
          </a:p>
          <a:p>
            <a:pPr lvl="1" eaLnBrk="1" hangingPunct="1"/>
            <a:r>
              <a:rPr lang="en-US" smtClean="0"/>
              <a:t>We know those casts won't fail at runtime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0418" name="Slide Number Placeholder 4"/>
          <p:cNvSpPr>
            <a:spLocks noGrp="1"/>
          </p:cNvSpPr>
          <p:nvPr>
            <p:ph type="sldNum" sz="quarter" idx="11"/>
          </p:nvPr>
        </p:nvSpPr>
        <p:spPr>
          <a:noFill/>
        </p:spPr>
        <p:txBody>
          <a:bodyPr/>
          <a:lstStyle/>
          <a:p>
            <a:fld id="{D37A0525-A3F7-4A74-9E14-50BF5BE5DC49}" type="slidenum">
              <a:rPr lang="en-US" smtClean="0">
                <a:ea typeface="ＭＳ Ｐゴシック"/>
                <a:cs typeface="ＭＳ Ｐゴシック"/>
              </a:rPr>
              <a:pPr/>
              <a:t>23</a:t>
            </a:fld>
            <a:endParaRPr lang="en-US" smtClean="0">
              <a:ea typeface="ＭＳ Ｐゴシック"/>
              <a:cs typeface="ＭＳ Ｐゴシック"/>
            </a:endParaRPr>
          </a:p>
        </p:txBody>
      </p:sp>
      <p:sp>
        <p:nvSpPr>
          <p:cNvPr id="60419" name="Rectangle 2"/>
          <p:cNvSpPr>
            <a:spLocks noGrp="1" noChangeArrowheads="1"/>
          </p:cNvSpPr>
          <p:nvPr>
            <p:ph type="title"/>
          </p:nvPr>
        </p:nvSpPr>
        <p:spPr/>
        <p:txBody>
          <a:bodyPr/>
          <a:lstStyle/>
          <a:p>
            <a:pPr eaLnBrk="1" hangingPunct="1"/>
            <a:r>
              <a:rPr lang="en-US" smtClean="0"/>
              <a:t>Limitations of Translation</a:t>
            </a:r>
          </a:p>
        </p:txBody>
      </p:sp>
      <p:sp>
        <p:nvSpPr>
          <p:cNvPr id="54275" name="Rectangle 3"/>
          <p:cNvSpPr>
            <a:spLocks noGrp="1" noChangeArrowheads="1"/>
          </p:cNvSpPr>
          <p:nvPr>
            <p:ph type="body" idx="1"/>
          </p:nvPr>
        </p:nvSpPr>
        <p:spPr>
          <a:xfrm>
            <a:off x="457200" y="1524000"/>
            <a:ext cx="8382000" cy="4876800"/>
          </a:xfrm>
        </p:spPr>
        <p:txBody>
          <a:bodyPr/>
          <a:lstStyle/>
          <a:p>
            <a:pPr eaLnBrk="1" hangingPunct="1">
              <a:lnSpc>
                <a:spcPct val="90000"/>
              </a:lnSpc>
            </a:pPr>
            <a:r>
              <a:rPr lang="en-US" smtClean="0"/>
              <a:t>Some type information is not available at runtime</a:t>
            </a:r>
          </a:p>
          <a:p>
            <a:pPr lvl="1" eaLnBrk="1" hangingPunct="1">
              <a:lnSpc>
                <a:spcPct val="90000"/>
              </a:lnSpc>
            </a:pPr>
            <a:r>
              <a:rPr lang="en-US" smtClean="0"/>
              <a:t>Recall type variables </a:t>
            </a:r>
            <a:r>
              <a:rPr lang="en-US" smtClean="0">
                <a:solidFill>
                  <a:srgbClr val="0000FF"/>
                </a:solidFill>
              </a:rPr>
              <a:t>T</a:t>
            </a:r>
            <a:r>
              <a:rPr lang="en-US" smtClean="0"/>
              <a:t> are rewritten to </a:t>
            </a:r>
            <a:r>
              <a:rPr lang="en-US" smtClean="0">
                <a:solidFill>
                  <a:srgbClr val="0000FF"/>
                </a:solidFill>
              </a:rPr>
              <a:t>Object</a:t>
            </a:r>
          </a:p>
          <a:p>
            <a:pPr eaLnBrk="1" hangingPunct="1">
              <a:lnSpc>
                <a:spcPct val="90000"/>
              </a:lnSpc>
            </a:pPr>
            <a:endParaRPr lang="en-US" smtClean="0"/>
          </a:p>
          <a:p>
            <a:pPr eaLnBrk="1" hangingPunct="1">
              <a:lnSpc>
                <a:spcPct val="90000"/>
              </a:lnSpc>
            </a:pPr>
            <a:r>
              <a:rPr lang="en-US" smtClean="0"/>
              <a:t>Disallowed, assuming </a:t>
            </a:r>
            <a:r>
              <a:rPr lang="en-US" smtClean="0">
                <a:solidFill>
                  <a:srgbClr val="0000FF"/>
                </a:solidFill>
              </a:rPr>
              <a:t>T</a:t>
            </a:r>
            <a:r>
              <a:rPr lang="en-US" smtClean="0"/>
              <a:t> is type variable  </a:t>
            </a:r>
          </a:p>
          <a:p>
            <a:pPr lvl="1" eaLnBrk="1" hangingPunct="1">
              <a:lnSpc>
                <a:spcPct val="90000"/>
              </a:lnSpc>
            </a:pPr>
            <a:r>
              <a:rPr lang="en-US" smtClean="0">
                <a:solidFill>
                  <a:srgbClr val="0000FF"/>
                </a:solidFill>
              </a:rPr>
              <a:t>new T()</a:t>
            </a:r>
            <a:r>
              <a:rPr lang="en-US" smtClean="0"/>
              <a:t> would translate to </a:t>
            </a:r>
            <a:r>
              <a:rPr lang="en-US" smtClean="0">
                <a:solidFill>
                  <a:srgbClr val="0000FF"/>
                </a:solidFill>
              </a:rPr>
              <a:t>new Object()</a:t>
            </a:r>
            <a:r>
              <a:rPr lang="en-US" smtClean="0"/>
              <a:t> (error)</a:t>
            </a:r>
          </a:p>
          <a:p>
            <a:pPr lvl="1" eaLnBrk="1" hangingPunct="1">
              <a:lnSpc>
                <a:spcPct val="90000"/>
              </a:lnSpc>
            </a:pPr>
            <a:r>
              <a:rPr lang="en-US" smtClean="0">
                <a:solidFill>
                  <a:srgbClr val="0000FF"/>
                </a:solidFill>
              </a:rPr>
              <a:t>new T[n]</a:t>
            </a:r>
            <a:r>
              <a:rPr lang="en-US" smtClean="0"/>
              <a:t> would translate to </a:t>
            </a:r>
            <a:r>
              <a:rPr lang="en-US" smtClean="0">
                <a:solidFill>
                  <a:srgbClr val="0000FF"/>
                </a:solidFill>
              </a:rPr>
              <a:t>new Object[n]</a:t>
            </a:r>
            <a:r>
              <a:rPr lang="en-US" smtClean="0"/>
              <a:t> (warning)</a:t>
            </a:r>
          </a:p>
          <a:p>
            <a:pPr lvl="1" eaLnBrk="1" hangingPunct="1">
              <a:lnSpc>
                <a:spcPct val="90000"/>
              </a:lnSpc>
            </a:pPr>
            <a:r>
              <a:rPr lang="en-US" smtClean="0"/>
              <a:t>Some casts/</a:t>
            </a:r>
            <a:r>
              <a:rPr lang="en-US" smtClean="0">
                <a:solidFill>
                  <a:srgbClr val="0000FF"/>
                </a:solidFill>
              </a:rPr>
              <a:t>instanceof</a:t>
            </a:r>
            <a:r>
              <a:rPr lang="en-US" smtClean="0"/>
              <a:t>s that use </a:t>
            </a:r>
            <a:r>
              <a:rPr lang="en-US" smtClean="0">
                <a:solidFill>
                  <a:srgbClr val="0000FF"/>
                </a:solidFill>
              </a:rPr>
              <a:t>T</a:t>
            </a:r>
            <a:endParaRPr lang="en-US" smtClean="0"/>
          </a:p>
          <a:p>
            <a:pPr lvl="2" eaLnBrk="1" hangingPunct="1">
              <a:lnSpc>
                <a:spcPct val="90000"/>
              </a:lnSpc>
            </a:pPr>
            <a:r>
              <a:rPr lang="en-US" smtClean="0"/>
              <a:t>(Only ones the compiler can figure out are allowed)</a:t>
            </a:r>
          </a:p>
          <a:p>
            <a:pPr lvl="2" eaLnBrk="1" hangingPunct="1">
              <a:lnSpc>
                <a:spcPct val="90000"/>
              </a:lnSpc>
            </a:pPr>
            <a:endParaRPr lang="en-US" smtClean="0"/>
          </a:p>
          <a:p>
            <a:pPr eaLnBrk="1" hangingPunct="1">
              <a:lnSpc>
                <a:spcPct val="90000"/>
              </a:lnSpc>
            </a:pPr>
            <a:r>
              <a:rPr lang="en-US" smtClean="0"/>
              <a:t>Also produces some oddities</a:t>
            </a:r>
          </a:p>
          <a:p>
            <a:pPr lvl="1" eaLnBrk="1" hangingPunct="1">
              <a:lnSpc>
                <a:spcPct val="90000"/>
              </a:lnSpc>
            </a:pPr>
            <a:r>
              <a:rPr lang="en-US" smtClean="0">
                <a:solidFill>
                  <a:srgbClr val="0000FF"/>
                </a:solidFill>
              </a:rPr>
              <a:t>LinkedList&lt;Integer&gt;.class == LinkedList&lt;String&gt;.class</a:t>
            </a:r>
          </a:p>
          <a:p>
            <a:pPr lvl="2" eaLnBrk="1" hangingPunct="1">
              <a:lnSpc>
                <a:spcPct val="90000"/>
              </a:lnSpc>
            </a:pPr>
            <a:r>
              <a:rPr lang="en-US" smtClean="0"/>
              <a:t>(These are uses of reflection to get the class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27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27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27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2466" name="Slide Number Placeholder 4"/>
          <p:cNvSpPr>
            <a:spLocks noGrp="1"/>
          </p:cNvSpPr>
          <p:nvPr>
            <p:ph type="sldNum" sz="quarter" idx="11"/>
          </p:nvPr>
        </p:nvSpPr>
        <p:spPr>
          <a:noFill/>
        </p:spPr>
        <p:txBody>
          <a:bodyPr/>
          <a:lstStyle/>
          <a:p>
            <a:fld id="{AE6DA21D-3CB1-4ABB-91F2-5296EBADF98C}" type="slidenum">
              <a:rPr lang="en-US" smtClean="0">
                <a:ea typeface="ＭＳ Ｐゴシック"/>
                <a:cs typeface="ＭＳ Ｐゴシック"/>
              </a:rPr>
              <a:pPr/>
              <a:t>24</a:t>
            </a:fld>
            <a:endParaRPr lang="en-US" smtClean="0">
              <a:ea typeface="ＭＳ Ｐゴシック"/>
              <a:cs typeface="ＭＳ Ｐゴシック"/>
            </a:endParaRPr>
          </a:p>
        </p:txBody>
      </p:sp>
      <p:sp>
        <p:nvSpPr>
          <p:cNvPr id="62467" name="Rectangle 2"/>
          <p:cNvSpPr>
            <a:spLocks noGrp="1" noChangeArrowheads="1"/>
          </p:cNvSpPr>
          <p:nvPr>
            <p:ph type="title"/>
          </p:nvPr>
        </p:nvSpPr>
        <p:spPr/>
        <p:txBody>
          <a:bodyPr/>
          <a:lstStyle/>
          <a:p>
            <a:pPr eaLnBrk="1" hangingPunct="1"/>
            <a:r>
              <a:rPr lang="en-US" smtClean="0"/>
              <a:t>Using with Legacy Code</a:t>
            </a:r>
          </a:p>
        </p:txBody>
      </p:sp>
      <p:sp>
        <p:nvSpPr>
          <p:cNvPr id="56323" name="Rectangle 3"/>
          <p:cNvSpPr>
            <a:spLocks noGrp="1" noChangeArrowheads="1"/>
          </p:cNvSpPr>
          <p:nvPr>
            <p:ph type="body" idx="1"/>
          </p:nvPr>
        </p:nvSpPr>
        <p:spPr/>
        <p:txBody>
          <a:bodyPr/>
          <a:lstStyle/>
          <a:p>
            <a:pPr eaLnBrk="1" hangingPunct="1"/>
            <a:r>
              <a:rPr lang="en-US" smtClean="0"/>
              <a:t>Translation via type erasure</a:t>
            </a:r>
          </a:p>
          <a:p>
            <a:pPr lvl="1" eaLnBrk="1" hangingPunct="1"/>
            <a:r>
              <a:rPr lang="en-US" smtClean="0">
                <a:solidFill>
                  <a:srgbClr val="0000FF"/>
                </a:solidFill>
              </a:rPr>
              <a:t>class A &lt;T&gt;</a:t>
            </a:r>
            <a:r>
              <a:rPr lang="en-US" smtClean="0"/>
              <a:t> becomes </a:t>
            </a:r>
            <a:r>
              <a:rPr lang="en-US" smtClean="0">
                <a:solidFill>
                  <a:srgbClr val="0000FF"/>
                </a:solidFill>
              </a:rPr>
              <a:t>class A</a:t>
            </a:r>
            <a:endParaRPr lang="en-US" smtClean="0"/>
          </a:p>
          <a:p>
            <a:pPr lvl="1" eaLnBrk="1" hangingPunct="1"/>
            <a:endParaRPr lang="en-US" smtClean="0"/>
          </a:p>
          <a:p>
            <a:pPr eaLnBrk="1" hangingPunct="1"/>
            <a:r>
              <a:rPr lang="en-US" smtClean="0"/>
              <a:t>Thus class </a:t>
            </a:r>
            <a:r>
              <a:rPr lang="en-US" smtClean="0">
                <a:solidFill>
                  <a:srgbClr val="0000FF"/>
                </a:solidFill>
              </a:rPr>
              <a:t>A</a:t>
            </a:r>
            <a:r>
              <a:rPr lang="en-US" smtClean="0"/>
              <a:t> is available as a “raw type”</a:t>
            </a:r>
          </a:p>
          <a:p>
            <a:pPr lvl="1" eaLnBrk="1" hangingPunct="1"/>
            <a:r>
              <a:rPr lang="en-US" smtClean="0">
                <a:solidFill>
                  <a:srgbClr val="0000FF"/>
                </a:solidFill>
              </a:rPr>
              <a:t>class A&lt;T&gt; { ... }</a:t>
            </a:r>
            <a:endParaRPr lang="en-US" smtClean="0"/>
          </a:p>
          <a:p>
            <a:pPr lvl="1" eaLnBrk="1" hangingPunct="1"/>
            <a:r>
              <a:rPr lang="en-US" smtClean="0">
                <a:solidFill>
                  <a:srgbClr val="0000FF"/>
                </a:solidFill>
              </a:rPr>
              <a:t>class B { A x; }   // use A as raw type</a:t>
            </a:r>
            <a:endParaRPr lang="en-US" smtClean="0"/>
          </a:p>
          <a:p>
            <a:pPr eaLnBrk="1" hangingPunct="1"/>
            <a:endParaRPr lang="en-US" smtClean="0"/>
          </a:p>
          <a:p>
            <a:pPr eaLnBrk="1" hangingPunct="1"/>
            <a:r>
              <a:rPr lang="en-US" smtClean="0"/>
              <a:t>Sometimes useful with legacy code, but...</a:t>
            </a:r>
          </a:p>
          <a:p>
            <a:pPr lvl="1" eaLnBrk="1" hangingPunct="1"/>
            <a:r>
              <a:rPr lang="en-US" smtClean="0"/>
              <a:t>It's a dangerous feature to use, plus unsafe</a:t>
            </a:r>
          </a:p>
          <a:p>
            <a:pPr lvl="1" eaLnBrk="1" hangingPunct="1"/>
            <a:r>
              <a:rPr lang="en-US" smtClean="0"/>
              <a:t>Relies on implementation of generics, not semantics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9458" name="Slide Number Placeholder 2"/>
          <p:cNvSpPr>
            <a:spLocks noGrp="1"/>
          </p:cNvSpPr>
          <p:nvPr>
            <p:ph type="sldNum" sz="quarter" idx="11"/>
          </p:nvPr>
        </p:nvSpPr>
        <p:spPr>
          <a:noFill/>
        </p:spPr>
        <p:txBody>
          <a:bodyPr/>
          <a:lstStyle/>
          <a:p>
            <a:fld id="{ACE4A116-883D-4E0F-9ADF-9BE3A8FEEA48}" type="slidenum">
              <a:rPr lang="en-US" smtClean="0">
                <a:ea typeface="ＭＳ Ｐゴシック"/>
                <a:cs typeface="ＭＳ Ｐゴシック"/>
              </a:rPr>
              <a:pPr/>
              <a:t>3</a:t>
            </a:fld>
            <a:endParaRPr lang="en-US" smtClean="0">
              <a:ea typeface="ＭＳ Ｐゴシック"/>
              <a:cs typeface="ＭＳ Ｐゴシック"/>
            </a:endParaRPr>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19460"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11E17FD7-8B15-4589-A70C-C022ACA92FF6}" type="slidenum">
              <a:rPr lang="en-US" sz="1200"/>
              <a:pPr algn="r" eaLnBrk="0" hangingPunct="0"/>
              <a:t>3</a:t>
            </a:fld>
            <a:endParaRPr lang="en-US" sz="1200"/>
          </a:p>
        </p:txBody>
      </p:sp>
      <p:sp>
        <p:nvSpPr>
          <p:cNvPr id="19461" name="Rectangle 2"/>
          <p:cNvSpPr>
            <a:spLocks noGrp="1" noChangeArrowheads="1"/>
          </p:cNvSpPr>
          <p:nvPr>
            <p:ph type="title" idx="4294967295"/>
          </p:nvPr>
        </p:nvSpPr>
        <p:spPr/>
        <p:txBody>
          <a:bodyPr/>
          <a:lstStyle/>
          <a:p>
            <a:pPr eaLnBrk="1" hangingPunct="1"/>
            <a:r>
              <a:rPr lang="en-US" smtClean="0"/>
              <a:t>Two Kinds of Polymorphism</a:t>
            </a:r>
          </a:p>
        </p:txBody>
      </p:sp>
      <p:sp>
        <p:nvSpPr>
          <p:cNvPr id="1866755" name="Rectangle 3"/>
          <p:cNvSpPr>
            <a:spLocks noGrp="1" noChangeArrowheads="1"/>
          </p:cNvSpPr>
          <p:nvPr>
            <p:ph type="body" idx="4294967295"/>
          </p:nvPr>
        </p:nvSpPr>
        <p:spPr/>
        <p:txBody>
          <a:bodyPr/>
          <a:lstStyle/>
          <a:p>
            <a:pPr eaLnBrk="1" hangingPunct="1"/>
            <a:r>
              <a:rPr lang="en-US" smtClean="0"/>
              <a:t>Described by Strachey in 1967</a:t>
            </a:r>
          </a:p>
          <a:p>
            <a:pPr eaLnBrk="1" hangingPunct="1"/>
            <a:r>
              <a:rPr lang="en-US" smtClean="0"/>
              <a:t>Ad hoc polymorphism</a:t>
            </a:r>
          </a:p>
          <a:p>
            <a:pPr lvl="1" eaLnBrk="1" hangingPunct="1"/>
            <a:r>
              <a:rPr lang="en-US" smtClean="0"/>
              <a:t>Range of types is finite</a:t>
            </a:r>
          </a:p>
          <a:p>
            <a:pPr lvl="1" eaLnBrk="1" hangingPunct="1"/>
            <a:r>
              <a:rPr lang="en-US" smtClean="0"/>
              <a:t>Combinations must be specified in advance</a:t>
            </a:r>
          </a:p>
          <a:p>
            <a:pPr lvl="1" eaLnBrk="1" hangingPunct="1"/>
            <a:r>
              <a:rPr lang="en-US" smtClean="0"/>
              <a:t>Behavior may </a:t>
            </a:r>
            <a:r>
              <a:rPr lang="en-US" i="1" smtClean="0"/>
              <a:t>differ</a:t>
            </a:r>
            <a:r>
              <a:rPr lang="en-US" smtClean="0"/>
              <a:t> based on type of arguments</a:t>
            </a:r>
          </a:p>
          <a:p>
            <a:pPr eaLnBrk="1" hangingPunct="1"/>
            <a:r>
              <a:rPr lang="en-US" smtClean="0"/>
              <a:t>Parametric polymorphism</a:t>
            </a:r>
          </a:p>
          <a:p>
            <a:pPr lvl="1" eaLnBrk="1" hangingPunct="1"/>
            <a:r>
              <a:rPr lang="en-US" smtClean="0"/>
              <a:t>Code written without mention of specific type</a:t>
            </a:r>
          </a:p>
          <a:p>
            <a:pPr lvl="1" eaLnBrk="1" hangingPunct="1"/>
            <a:r>
              <a:rPr lang="en-US" smtClean="0"/>
              <a:t>May be transparently used with arbitrary number of types</a:t>
            </a:r>
          </a:p>
          <a:p>
            <a:pPr lvl="1" eaLnBrk="1" hangingPunct="1"/>
            <a:r>
              <a:rPr lang="en-US" smtClean="0"/>
              <a:t>Behavior is the </a:t>
            </a:r>
            <a:r>
              <a:rPr lang="en-US" i="1" smtClean="0"/>
              <a:t>same</a:t>
            </a:r>
            <a:r>
              <a:rPr lang="en-US" smtClean="0"/>
              <a:t> for different types of arguments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67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67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67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67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667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6675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67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6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1506" name="Slide Number Placeholder 2"/>
          <p:cNvSpPr>
            <a:spLocks noGrp="1"/>
          </p:cNvSpPr>
          <p:nvPr>
            <p:ph type="sldNum" sz="quarter" idx="11"/>
          </p:nvPr>
        </p:nvSpPr>
        <p:spPr>
          <a:noFill/>
        </p:spPr>
        <p:txBody>
          <a:bodyPr/>
          <a:lstStyle/>
          <a:p>
            <a:fld id="{30A4D19B-62C4-4FF2-AB7F-0D09D313A728}" type="slidenum">
              <a:rPr lang="en-US" smtClean="0">
                <a:ea typeface="ＭＳ Ｐゴシック"/>
                <a:cs typeface="ＭＳ Ｐゴシック"/>
              </a:rPr>
              <a:pPr/>
              <a:t>4</a:t>
            </a:fld>
            <a:endParaRPr lang="en-US" smtClean="0">
              <a:ea typeface="ＭＳ Ｐゴシック"/>
              <a:cs typeface="ＭＳ Ｐゴシック"/>
            </a:endParaRPr>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21508"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92D8C1B6-C9EB-4F66-8EFF-A399713A4B0C}" type="slidenum">
              <a:rPr lang="en-US" sz="1200"/>
              <a:pPr algn="r" eaLnBrk="0" hangingPunct="0"/>
              <a:t>4</a:t>
            </a:fld>
            <a:endParaRPr lang="en-US" sz="1200"/>
          </a:p>
        </p:txBody>
      </p:sp>
      <p:sp>
        <p:nvSpPr>
          <p:cNvPr id="21509" name="Rectangle 2"/>
          <p:cNvSpPr>
            <a:spLocks noGrp="1" noChangeArrowheads="1"/>
          </p:cNvSpPr>
          <p:nvPr>
            <p:ph type="title" idx="4294967295"/>
          </p:nvPr>
        </p:nvSpPr>
        <p:spPr/>
        <p:txBody>
          <a:bodyPr/>
          <a:lstStyle/>
          <a:p>
            <a:pPr eaLnBrk="1" hangingPunct="1"/>
            <a:r>
              <a:rPr lang="en-US" smtClean="0"/>
              <a:t>Polymorphism Overview</a:t>
            </a:r>
          </a:p>
        </p:txBody>
      </p:sp>
      <p:sp>
        <p:nvSpPr>
          <p:cNvPr id="1853443" name="Rectangle 3"/>
          <p:cNvSpPr>
            <a:spLocks noGrp="1" noChangeArrowheads="1"/>
          </p:cNvSpPr>
          <p:nvPr>
            <p:ph type="body" idx="4294967295"/>
          </p:nvPr>
        </p:nvSpPr>
        <p:spPr/>
        <p:txBody>
          <a:bodyPr/>
          <a:lstStyle/>
          <a:p>
            <a:pPr eaLnBrk="1" hangingPunct="1"/>
            <a:r>
              <a:rPr lang="en-US" smtClean="0"/>
              <a:t>Ad-hoc</a:t>
            </a:r>
          </a:p>
          <a:p>
            <a:pPr lvl="1" eaLnBrk="1" hangingPunct="1"/>
            <a:r>
              <a:rPr lang="en-US" smtClean="0"/>
              <a:t>Subtype (for object-oriented languages)</a:t>
            </a:r>
          </a:p>
          <a:p>
            <a:pPr lvl="2" eaLnBrk="1" hangingPunct="1"/>
            <a:r>
              <a:rPr lang="en-US" smtClean="0"/>
              <a:t>Sometimes not considered ad-hoc, but referred to as </a:t>
            </a:r>
            <a:r>
              <a:rPr lang="en-US" i="1" smtClean="0"/>
              <a:t>subtype polymorphism</a:t>
            </a:r>
          </a:p>
          <a:p>
            <a:pPr lvl="1" eaLnBrk="1" hangingPunct="1"/>
            <a:r>
              <a:rPr lang="en-US" smtClean="0"/>
              <a:t>Overloading, including operator overloading</a:t>
            </a:r>
          </a:p>
          <a:p>
            <a:pPr eaLnBrk="1" hangingPunct="1"/>
            <a:r>
              <a:rPr lang="en-US" smtClean="0"/>
              <a:t>Parametric</a:t>
            </a:r>
          </a:p>
          <a:p>
            <a:pPr lvl="1" eaLnBrk="1" hangingPunct="1"/>
            <a:r>
              <a:rPr lang="en-US" smtClean="0"/>
              <a:t>ML types</a:t>
            </a:r>
          </a:p>
          <a:p>
            <a:pPr lvl="1" eaLnBrk="1" hangingPunct="1"/>
            <a:r>
              <a:rPr lang="en-US" smtClean="0"/>
              <a:t>Also known as generic programming (for object-oriented languages)</a:t>
            </a:r>
          </a:p>
          <a:p>
            <a:pPr lvl="2" eaLnBrk="1" hangingPunct="1"/>
            <a:r>
              <a:rPr lang="en-US" i="1" smtClean="0"/>
              <a:t>Bounded parametric polymorphism</a:t>
            </a:r>
            <a:r>
              <a:rPr lang="en-US" b="1" smtClean="0"/>
              <a:t> </a:t>
            </a:r>
            <a:r>
              <a:rPr lang="en-US" smtClean="0"/>
              <a:t>combines subtype and parametric 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34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534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34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53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3554" name="Slide Number Placeholder 2"/>
          <p:cNvSpPr>
            <a:spLocks noGrp="1"/>
          </p:cNvSpPr>
          <p:nvPr>
            <p:ph type="sldNum" sz="quarter" idx="11"/>
          </p:nvPr>
        </p:nvSpPr>
        <p:spPr>
          <a:noFill/>
        </p:spPr>
        <p:txBody>
          <a:bodyPr/>
          <a:lstStyle/>
          <a:p>
            <a:fld id="{2E238916-1536-4CB7-9C3D-E2445AB0B3E5}" type="slidenum">
              <a:rPr lang="en-US" smtClean="0">
                <a:ea typeface="ＭＳ Ｐゴシック"/>
                <a:cs typeface="ＭＳ Ｐゴシック"/>
              </a:rPr>
              <a:pPr/>
              <a:t>5</a:t>
            </a:fld>
            <a:endParaRPr lang="en-US" smtClean="0">
              <a:ea typeface="ＭＳ Ｐゴシック"/>
              <a:cs typeface="ＭＳ Ｐゴシック"/>
            </a:endParaRPr>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23556"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8920F8C9-810A-4DE8-BC29-38311026141B}" type="slidenum">
              <a:rPr lang="en-US" sz="1200"/>
              <a:pPr algn="r" eaLnBrk="0" hangingPunct="0"/>
              <a:t>5</a:t>
            </a:fld>
            <a:endParaRPr lang="en-US" sz="1200"/>
          </a:p>
        </p:txBody>
      </p:sp>
      <p:sp>
        <p:nvSpPr>
          <p:cNvPr id="23557" name="Rectangle 2"/>
          <p:cNvSpPr>
            <a:spLocks noGrp="1" noChangeArrowheads="1"/>
          </p:cNvSpPr>
          <p:nvPr>
            <p:ph type="title" idx="4294967295"/>
          </p:nvPr>
        </p:nvSpPr>
        <p:spPr/>
        <p:txBody>
          <a:bodyPr/>
          <a:lstStyle/>
          <a:p>
            <a:pPr eaLnBrk="1" hangingPunct="1"/>
            <a:r>
              <a:rPr lang="en-US" smtClean="0"/>
              <a:t>Subtype Polymorphism</a:t>
            </a:r>
          </a:p>
        </p:txBody>
      </p:sp>
      <p:sp>
        <p:nvSpPr>
          <p:cNvPr id="1862659" name="Rectangle 3"/>
          <p:cNvSpPr>
            <a:spLocks noGrp="1" noChangeArrowheads="1"/>
          </p:cNvSpPr>
          <p:nvPr>
            <p:ph type="body" idx="4294967295"/>
          </p:nvPr>
        </p:nvSpPr>
        <p:spPr>
          <a:xfrm>
            <a:off x="457200" y="1295400"/>
            <a:ext cx="8610600" cy="4876800"/>
          </a:xfrm>
        </p:spPr>
        <p:txBody>
          <a:bodyPr/>
          <a:lstStyle/>
          <a:p>
            <a:pPr eaLnBrk="1" hangingPunct="1">
              <a:lnSpc>
                <a:spcPct val="90000"/>
              </a:lnSpc>
            </a:pPr>
            <a:r>
              <a:rPr lang="en-US" smtClean="0"/>
              <a:t>Subtyping is a kind of polymorphism found in object-oriented programming languages, sometimes called </a:t>
            </a:r>
            <a:r>
              <a:rPr lang="en-US" i="1" smtClean="0"/>
              <a:t>subtype polymorphism</a:t>
            </a:r>
          </a:p>
          <a:p>
            <a:pPr lvl="1" eaLnBrk="1" hangingPunct="1">
              <a:lnSpc>
                <a:spcPct val="90000"/>
              </a:lnSpc>
            </a:pPr>
            <a:r>
              <a:rPr lang="en-US" smtClean="0"/>
              <a:t>Allows a method to accept arguments of many types</a:t>
            </a:r>
          </a:p>
          <a:p>
            <a:pPr lvl="1" eaLnBrk="1" hangingPunct="1">
              <a:lnSpc>
                <a:spcPct val="90000"/>
              </a:lnSpc>
            </a:pPr>
            <a:r>
              <a:rPr lang="en-US" smtClean="0"/>
              <a:t>Supported through inheritance</a:t>
            </a:r>
          </a:p>
          <a:p>
            <a:pPr eaLnBrk="1" hangingPunct="1">
              <a:lnSpc>
                <a:spcPct val="90000"/>
              </a:lnSpc>
            </a:pPr>
            <a:r>
              <a:rPr lang="en-US" smtClean="0"/>
              <a:t>Any function w/ object as parameter is polymorphic</a:t>
            </a:r>
          </a:p>
          <a:p>
            <a:pPr lvl="1" eaLnBrk="1" hangingPunct="1">
              <a:lnSpc>
                <a:spcPct val="90000"/>
              </a:lnSpc>
            </a:pPr>
            <a:r>
              <a:rPr lang="en-US" smtClean="0"/>
              <a:t>If formal parameter is of class A, argument may be any object from a subclass of A</a:t>
            </a:r>
          </a:p>
        </p:txBody>
      </p:sp>
      <p:sp>
        <p:nvSpPr>
          <p:cNvPr id="1862660" name="Text Box 4"/>
          <p:cNvSpPr txBox="1">
            <a:spLocks noChangeArrowheads="1"/>
          </p:cNvSpPr>
          <p:nvPr/>
        </p:nvSpPr>
        <p:spPr bwMode="auto">
          <a:xfrm>
            <a:off x="1371600" y="4621213"/>
            <a:ext cx="7391400" cy="2027237"/>
          </a:xfrm>
          <a:prstGeom prst="rect">
            <a:avLst/>
          </a:prstGeom>
          <a:noFill/>
          <a:ln w="12700">
            <a:solidFill>
              <a:schemeClr val="tx1"/>
            </a:solidFill>
            <a:miter lim="800000"/>
            <a:headEnd/>
            <a:tailEnd/>
          </a:ln>
        </p:spPr>
        <p:txBody>
          <a:bodyPr>
            <a:spAutoFit/>
          </a:bodyPr>
          <a:lstStyle/>
          <a:p>
            <a:pPr eaLnBrk="0" hangingPunct="0">
              <a:lnSpc>
                <a:spcPct val="90000"/>
              </a:lnSpc>
            </a:pPr>
            <a:r>
              <a:rPr lang="en-US" sz="2000" b="1">
                <a:latin typeface="Courier New" pitchFamily="49" charset="0"/>
              </a:rPr>
              <a:t>class A { … }</a:t>
            </a:r>
          </a:p>
          <a:p>
            <a:pPr eaLnBrk="0" hangingPunct="0">
              <a:lnSpc>
                <a:spcPct val="90000"/>
              </a:lnSpc>
            </a:pPr>
            <a:r>
              <a:rPr lang="en-US" sz="2000" b="1">
                <a:latin typeface="Courier New" pitchFamily="49" charset="0"/>
              </a:rPr>
              <a:t>class B extends A { … }  // subclass</a:t>
            </a:r>
          </a:p>
          <a:p>
            <a:pPr eaLnBrk="0" hangingPunct="0">
              <a:lnSpc>
                <a:spcPct val="90000"/>
              </a:lnSpc>
            </a:pPr>
            <a:r>
              <a:rPr lang="en-US" sz="2000" b="1">
                <a:latin typeface="Courier New" pitchFamily="49" charset="0"/>
              </a:rPr>
              <a:t>void f(A arg) { … }	</a:t>
            </a:r>
          </a:p>
          <a:p>
            <a:pPr eaLnBrk="0" hangingPunct="0">
              <a:lnSpc>
                <a:spcPct val="90000"/>
              </a:lnSpc>
            </a:pPr>
            <a:r>
              <a:rPr lang="en-US" sz="2000" b="1">
                <a:latin typeface="Courier New" pitchFamily="49" charset="0"/>
              </a:rPr>
              <a:t>A a= new A();</a:t>
            </a:r>
          </a:p>
          <a:p>
            <a:pPr eaLnBrk="0" hangingPunct="0">
              <a:lnSpc>
                <a:spcPct val="90000"/>
              </a:lnSpc>
            </a:pPr>
            <a:r>
              <a:rPr lang="en-US" sz="2000" b="1">
                <a:latin typeface="Courier New" pitchFamily="49" charset="0"/>
              </a:rPr>
              <a:t>B b= new B();</a:t>
            </a:r>
          </a:p>
          <a:p>
            <a:pPr eaLnBrk="0" hangingPunct="0">
              <a:lnSpc>
                <a:spcPct val="90000"/>
              </a:lnSpc>
            </a:pPr>
            <a:r>
              <a:rPr lang="en-US" sz="2000" b="1">
                <a:latin typeface="Courier New" pitchFamily="49" charset="0"/>
              </a:rPr>
              <a:t>f(a);  </a:t>
            </a:r>
            <a:r>
              <a:rPr lang="en-US" sz="2000" b="1">
                <a:solidFill>
                  <a:srgbClr val="000000"/>
                </a:solidFill>
                <a:latin typeface="Courier New" pitchFamily="49" charset="0"/>
              </a:rPr>
              <a:t>// f accepts argument of type A or B</a:t>
            </a:r>
            <a:endParaRPr lang="en-US" sz="2000" b="1">
              <a:latin typeface="Courier New" pitchFamily="49" charset="0"/>
            </a:endParaRPr>
          </a:p>
          <a:p>
            <a:pPr eaLnBrk="0" hangingPunct="0">
              <a:lnSpc>
                <a:spcPct val="90000"/>
              </a:lnSpc>
            </a:pPr>
            <a:r>
              <a:rPr lang="en-US" sz="2000" b="1">
                <a:latin typeface="Courier New" pitchFamily="49" charset="0"/>
              </a:rPr>
              <a:t>f(b);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626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26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5602" name="Slide Number Placeholder 4"/>
          <p:cNvSpPr>
            <a:spLocks noGrp="1"/>
          </p:cNvSpPr>
          <p:nvPr>
            <p:ph type="sldNum" sz="quarter" idx="11"/>
          </p:nvPr>
        </p:nvSpPr>
        <p:spPr>
          <a:noFill/>
        </p:spPr>
        <p:txBody>
          <a:bodyPr/>
          <a:lstStyle/>
          <a:p>
            <a:fld id="{43A28B71-6E9F-4318-B4E3-9BD13AAB5E09}" type="slidenum">
              <a:rPr lang="en-US" smtClean="0">
                <a:ea typeface="ＭＳ Ｐゴシック"/>
                <a:cs typeface="ＭＳ Ｐゴシック"/>
              </a:rPr>
              <a:pPr/>
              <a:t>6</a:t>
            </a:fld>
            <a:endParaRPr lang="en-US" smtClean="0">
              <a:ea typeface="ＭＳ Ｐゴシック"/>
              <a:cs typeface="ＭＳ Ｐゴシック"/>
            </a:endParaRPr>
          </a:p>
        </p:txBody>
      </p:sp>
      <p:sp>
        <p:nvSpPr>
          <p:cNvPr id="25603" name="Rectangle 2"/>
          <p:cNvSpPr>
            <a:spLocks noGrp="1" noChangeArrowheads="1"/>
          </p:cNvSpPr>
          <p:nvPr>
            <p:ph type="title"/>
          </p:nvPr>
        </p:nvSpPr>
        <p:spPr/>
        <p:txBody>
          <a:bodyPr/>
          <a:lstStyle/>
          <a:p>
            <a:pPr eaLnBrk="1" hangingPunct="1"/>
            <a:r>
              <a:rPr lang="en-US" smtClean="0"/>
              <a:t>Liskov Substitution Principle</a:t>
            </a:r>
          </a:p>
        </p:txBody>
      </p:sp>
      <p:sp>
        <p:nvSpPr>
          <p:cNvPr id="25604" name="Rectangle 3"/>
          <p:cNvSpPr>
            <a:spLocks noGrp="1" noChangeArrowheads="1"/>
          </p:cNvSpPr>
          <p:nvPr>
            <p:ph type="body" idx="1"/>
          </p:nvPr>
        </p:nvSpPr>
        <p:spPr/>
        <p:txBody>
          <a:bodyPr/>
          <a:lstStyle/>
          <a:p>
            <a:pPr eaLnBrk="1" hangingPunct="1"/>
            <a:r>
              <a:rPr lang="en-US" smtClean="0"/>
              <a:t>Let </a:t>
            </a:r>
            <a:r>
              <a:rPr lang="en-US" smtClean="0">
                <a:solidFill>
                  <a:srgbClr val="0000FF"/>
                </a:solidFill>
              </a:rPr>
              <a:t>q(x)</a:t>
            </a:r>
            <a:r>
              <a:rPr lang="en-US" smtClean="0"/>
              <a:t> be a property provable about objects </a:t>
            </a:r>
            <a:r>
              <a:rPr lang="en-US" smtClean="0">
                <a:solidFill>
                  <a:srgbClr val="0000FF"/>
                </a:solidFill>
              </a:rPr>
              <a:t>x</a:t>
            </a:r>
            <a:r>
              <a:rPr lang="en-US" smtClean="0"/>
              <a:t> of type </a:t>
            </a:r>
            <a:r>
              <a:rPr lang="en-US" smtClean="0">
                <a:solidFill>
                  <a:srgbClr val="0000FF"/>
                </a:solidFill>
              </a:rPr>
              <a:t>T</a:t>
            </a:r>
            <a:r>
              <a:rPr lang="en-US" smtClean="0"/>
              <a:t>.  Then </a:t>
            </a:r>
            <a:r>
              <a:rPr lang="en-US" smtClean="0">
                <a:solidFill>
                  <a:srgbClr val="0000FF"/>
                </a:solidFill>
              </a:rPr>
              <a:t>q(y)</a:t>
            </a:r>
            <a:r>
              <a:rPr lang="en-US" smtClean="0"/>
              <a:t> should be true for objects </a:t>
            </a:r>
            <a:r>
              <a:rPr lang="en-US" smtClean="0">
                <a:solidFill>
                  <a:srgbClr val="0000FF"/>
                </a:solidFill>
              </a:rPr>
              <a:t>y</a:t>
            </a:r>
            <a:r>
              <a:rPr lang="en-US" smtClean="0"/>
              <a:t> of type </a:t>
            </a:r>
            <a:r>
              <a:rPr lang="en-US" smtClean="0">
                <a:solidFill>
                  <a:srgbClr val="0000FF"/>
                </a:solidFill>
              </a:rPr>
              <a:t>S</a:t>
            </a:r>
            <a:r>
              <a:rPr lang="en-US" smtClean="0"/>
              <a:t> where </a:t>
            </a:r>
            <a:r>
              <a:rPr lang="en-US" smtClean="0">
                <a:solidFill>
                  <a:srgbClr val="0000FF"/>
                </a:solidFill>
              </a:rPr>
              <a:t>S</a:t>
            </a:r>
            <a:r>
              <a:rPr lang="en-US" smtClean="0"/>
              <a:t> is a subtype of </a:t>
            </a:r>
            <a:r>
              <a:rPr lang="en-US" smtClean="0">
                <a:solidFill>
                  <a:srgbClr val="0000FF"/>
                </a:solidFill>
              </a:rPr>
              <a:t>T</a:t>
            </a:r>
            <a:r>
              <a:rPr lang="en-US" smtClean="0"/>
              <a:t>. </a:t>
            </a:r>
            <a:endParaRPr lang="en-US" i="1" smtClean="0">
              <a:solidFill>
                <a:srgbClr val="000000"/>
              </a:solidFill>
              <a:latin typeface="Verdana" pitchFamily="34" charset="0"/>
            </a:endParaRPr>
          </a:p>
          <a:p>
            <a:pPr lvl="1" eaLnBrk="1" hangingPunct="1"/>
            <a:endParaRPr lang="en-US" sz="2000" i="1" smtClean="0">
              <a:solidFill>
                <a:srgbClr val="000000"/>
              </a:solidFill>
              <a:latin typeface="Verdana" pitchFamily="34" charset="0"/>
            </a:endParaRPr>
          </a:p>
          <a:p>
            <a:pPr lvl="1" eaLnBrk="1" hangingPunct="1"/>
            <a:r>
              <a:rPr lang="en-US" smtClean="0">
                <a:solidFill>
                  <a:srgbClr val="000000"/>
                </a:solidFill>
              </a:rPr>
              <a:t>I.e, if anyone expecting a </a:t>
            </a:r>
            <a:r>
              <a:rPr lang="en-US" smtClean="0">
                <a:solidFill>
                  <a:srgbClr val="0000FF"/>
                </a:solidFill>
              </a:rPr>
              <a:t>T</a:t>
            </a:r>
            <a:r>
              <a:rPr lang="en-US" smtClean="0">
                <a:solidFill>
                  <a:srgbClr val="000000"/>
                </a:solidFill>
              </a:rPr>
              <a:t> can be given an </a:t>
            </a:r>
            <a:r>
              <a:rPr lang="en-US" smtClean="0">
                <a:solidFill>
                  <a:srgbClr val="0000FF"/>
                </a:solidFill>
              </a:rPr>
              <a:t>S</a:t>
            </a:r>
            <a:r>
              <a:rPr lang="en-US" smtClean="0">
                <a:solidFill>
                  <a:srgbClr val="000000"/>
                </a:solidFill>
              </a:rPr>
              <a:t>, then </a:t>
            </a:r>
            <a:r>
              <a:rPr lang="en-US" smtClean="0">
                <a:solidFill>
                  <a:srgbClr val="0000FF"/>
                </a:solidFill>
              </a:rPr>
              <a:t>S</a:t>
            </a:r>
            <a:r>
              <a:rPr lang="en-US" smtClean="0">
                <a:solidFill>
                  <a:srgbClr val="000000"/>
                </a:solidFill>
              </a:rPr>
              <a:t> is a subtype of </a:t>
            </a:r>
            <a:r>
              <a:rPr lang="en-US" smtClean="0">
                <a:solidFill>
                  <a:srgbClr val="0000FF"/>
                </a:solidFill>
              </a:rPr>
              <a:t>T</a:t>
            </a:r>
            <a:r>
              <a:rPr lang="en-US" smtClean="0">
                <a:solidFill>
                  <a:srgbClr val="00000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7650" name="Slide Number Placeholder 2"/>
          <p:cNvSpPr>
            <a:spLocks noGrp="1"/>
          </p:cNvSpPr>
          <p:nvPr>
            <p:ph type="sldNum" sz="quarter" idx="11"/>
          </p:nvPr>
        </p:nvSpPr>
        <p:spPr>
          <a:noFill/>
        </p:spPr>
        <p:txBody>
          <a:bodyPr/>
          <a:lstStyle/>
          <a:p>
            <a:fld id="{77D22238-55EC-4591-8C75-88AAC15603D4}" type="slidenum">
              <a:rPr lang="en-US" smtClean="0">
                <a:ea typeface="ＭＳ Ｐゴシック"/>
                <a:cs typeface="ＭＳ Ｐゴシック"/>
              </a:rPr>
              <a:pPr/>
              <a:t>7</a:t>
            </a:fld>
            <a:endParaRPr lang="en-US" smtClean="0">
              <a:ea typeface="ＭＳ Ｐゴシック"/>
              <a:cs typeface="ＭＳ Ｐゴシック"/>
            </a:endParaRPr>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27652"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EDD5822F-7BFB-4B81-87D4-5C3B5AE88FD4}" type="slidenum">
              <a:rPr lang="en-US" sz="1200"/>
              <a:pPr algn="r" eaLnBrk="0" hangingPunct="0"/>
              <a:t>7</a:t>
            </a:fld>
            <a:endParaRPr lang="en-US" sz="1200"/>
          </a:p>
        </p:txBody>
      </p:sp>
      <p:sp>
        <p:nvSpPr>
          <p:cNvPr id="27653" name="Rectangle 2"/>
          <p:cNvSpPr>
            <a:spLocks noGrp="1" noChangeArrowheads="1"/>
          </p:cNvSpPr>
          <p:nvPr>
            <p:ph type="title" idx="4294967295"/>
          </p:nvPr>
        </p:nvSpPr>
        <p:spPr/>
        <p:txBody>
          <a:bodyPr/>
          <a:lstStyle/>
          <a:p>
            <a:pPr eaLnBrk="1" hangingPunct="1"/>
            <a:r>
              <a:rPr lang="en-US" smtClean="0"/>
              <a:t>Overloading</a:t>
            </a:r>
          </a:p>
        </p:txBody>
      </p:sp>
      <p:sp>
        <p:nvSpPr>
          <p:cNvPr id="27654" name="Rectangle 3"/>
          <p:cNvSpPr>
            <a:spLocks noGrp="1" noChangeArrowheads="1"/>
          </p:cNvSpPr>
          <p:nvPr>
            <p:ph type="body" idx="4294967295"/>
          </p:nvPr>
        </p:nvSpPr>
        <p:spPr>
          <a:xfrm>
            <a:off x="152400" y="1447800"/>
            <a:ext cx="8686800" cy="5067300"/>
          </a:xfrm>
        </p:spPr>
        <p:txBody>
          <a:bodyPr/>
          <a:lstStyle/>
          <a:p>
            <a:pPr eaLnBrk="1" hangingPunct="1"/>
            <a:r>
              <a:rPr lang="en-US" smtClean="0"/>
              <a:t>Multiple copies of function, with the same function name but different numbers or types of parameters</a:t>
            </a:r>
          </a:p>
          <a:p>
            <a:pPr eaLnBrk="1" hangingPunct="1"/>
            <a:r>
              <a:rPr lang="en-US" smtClean="0"/>
              <a:t>Arguments determine function actually invoked</a:t>
            </a:r>
          </a:p>
          <a:p>
            <a:pPr lvl="1" eaLnBrk="1" hangingPunct="1"/>
            <a:r>
              <a:rPr lang="en-US" smtClean="0"/>
              <a:t>Function is uniquely identified not by function name, but by name and order and number of argument type(s)</a:t>
            </a:r>
          </a:p>
          <a:p>
            <a:pPr lvl="2" eaLnBrk="1" hangingPunct="1"/>
            <a:r>
              <a:rPr lang="en-US" smtClean="0"/>
              <a:t>print(Integer i)	</a:t>
            </a:r>
            <a:r>
              <a:rPr lang="en-US" smtClean="0">
                <a:cs typeface="Arial" charset="0"/>
              </a:rPr>
              <a:t>→</a:t>
            </a:r>
            <a:r>
              <a:rPr lang="en-US" smtClean="0"/>
              <a:t> print_Integer(…)</a:t>
            </a:r>
          </a:p>
          <a:p>
            <a:pPr lvl="2" eaLnBrk="1" hangingPunct="1">
              <a:spcAft>
                <a:spcPts val="1200"/>
              </a:spcAft>
            </a:pPr>
            <a:r>
              <a:rPr lang="en-US" smtClean="0"/>
              <a:t>print(Float f)	</a:t>
            </a:r>
            <a:r>
              <a:rPr lang="en-US" smtClean="0">
                <a:cs typeface="Arial" charset="0"/>
              </a:rPr>
              <a:t>→</a:t>
            </a:r>
            <a:r>
              <a:rPr lang="en-US" smtClean="0"/>
              <a:t> print_Float(…)</a:t>
            </a:r>
          </a:p>
          <a:p>
            <a:pPr lvl="2" eaLnBrk="1" hangingPunct="1"/>
            <a:endParaRPr lang="en-US" smtClean="0"/>
          </a:p>
          <a:p>
            <a:pPr lvl="2" eaLnBrk="1" hangingPunct="1"/>
            <a:endParaRPr lang="en-US" smtClean="0"/>
          </a:p>
          <a:p>
            <a:pPr lvl="2" eaLnBrk="1" hangingPunct="1"/>
            <a:endParaRPr lang="en-US" smtClean="0"/>
          </a:p>
          <a:p>
            <a:pPr lvl="2" eaLnBrk="1" hangingPunct="1"/>
            <a:endParaRPr lang="en-US" smtClean="0"/>
          </a:p>
          <a:p>
            <a:pPr eaLnBrk="1" hangingPunct="1">
              <a:spcAft>
                <a:spcPts val="1200"/>
              </a:spcAft>
            </a:pPr>
            <a:r>
              <a:rPr lang="en-US" smtClean="0"/>
              <a:t>It's an example of ad-hoc polymorphism</a:t>
            </a:r>
          </a:p>
        </p:txBody>
      </p:sp>
      <p:sp>
        <p:nvSpPr>
          <p:cNvPr id="1858564" name="Text Box 4"/>
          <p:cNvSpPr txBox="1">
            <a:spLocks noChangeArrowheads="1"/>
          </p:cNvSpPr>
          <p:nvPr/>
        </p:nvSpPr>
        <p:spPr bwMode="auto">
          <a:xfrm>
            <a:off x="1371600" y="4572000"/>
            <a:ext cx="6858000" cy="1323975"/>
          </a:xfrm>
          <a:prstGeom prst="rect">
            <a:avLst/>
          </a:prstGeom>
          <a:noFill/>
          <a:ln w="12700">
            <a:solidFill>
              <a:schemeClr val="tx1"/>
            </a:solidFill>
            <a:miter lim="800000"/>
            <a:headEnd/>
            <a:tailEnd/>
          </a:ln>
        </p:spPr>
        <p:txBody>
          <a:bodyPr>
            <a:spAutoFit/>
          </a:bodyPr>
          <a:lstStyle/>
          <a:p>
            <a:pPr eaLnBrk="0" hangingPunct="0"/>
            <a:r>
              <a:rPr lang="en-US" sz="2000" b="1">
                <a:latin typeface="Courier New" pitchFamily="49" charset="0"/>
              </a:rPr>
              <a:t>static void print(Integer arg) { … }</a:t>
            </a:r>
          </a:p>
          <a:p>
            <a:pPr eaLnBrk="0" hangingPunct="0"/>
            <a:r>
              <a:rPr lang="en-US" sz="2000" b="1">
                <a:latin typeface="Courier New" pitchFamily="49" charset="0"/>
              </a:rPr>
              <a:t>static void</a:t>
            </a:r>
            <a:r>
              <a:rPr lang="en-US" sz="2000">
                <a:latin typeface="Courier New" pitchFamily="49" charset="0"/>
              </a:rPr>
              <a:t> </a:t>
            </a:r>
            <a:r>
              <a:rPr lang="en-US" sz="2000" b="1">
                <a:latin typeface="Courier New" pitchFamily="49" charset="0"/>
              </a:rPr>
              <a:t>print(Float arg)   { … }</a:t>
            </a:r>
          </a:p>
          <a:p>
            <a:pPr eaLnBrk="0" hangingPunct="0"/>
            <a:r>
              <a:rPr lang="en-US" sz="2000" b="1">
                <a:latin typeface="Courier New" pitchFamily="49" charset="0"/>
              </a:rPr>
              <a:t>print(1);     // invokes 1st print</a:t>
            </a:r>
          </a:p>
          <a:p>
            <a:pPr eaLnBrk="0" hangingPunct="0"/>
            <a:r>
              <a:rPr lang="en-US" sz="2000" b="1">
                <a:latin typeface="Courier New" pitchFamily="49" charset="0"/>
              </a:rPr>
              <a:t>print(3.14);  // invokes 2nd 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8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85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9698" name="Slide Number Placeholder 2"/>
          <p:cNvSpPr>
            <a:spLocks noGrp="1"/>
          </p:cNvSpPr>
          <p:nvPr>
            <p:ph type="sldNum" sz="quarter" idx="11"/>
          </p:nvPr>
        </p:nvSpPr>
        <p:spPr>
          <a:noFill/>
        </p:spPr>
        <p:txBody>
          <a:bodyPr/>
          <a:lstStyle/>
          <a:p>
            <a:fld id="{7389030E-4E31-4AA8-83D1-5EBFFBCDB5E3}" type="slidenum">
              <a:rPr lang="en-US" smtClean="0">
                <a:ea typeface="ＭＳ Ｐゴシック"/>
                <a:cs typeface="ＭＳ Ｐゴシック"/>
              </a:rPr>
              <a:pPr/>
              <a:t>8</a:t>
            </a:fld>
            <a:endParaRPr lang="en-US" smtClean="0">
              <a:ea typeface="ＭＳ Ｐゴシック"/>
              <a:cs typeface="ＭＳ Ｐゴシック"/>
            </a:endParaRPr>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29700"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9E67658E-A1BA-44A6-AB75-5B55F35BF0D8}" type="slidenum">
              <a:rPr lang="en-US" sz="1200"/>
              <a:pPr algn="r" eaLnBrk="0" hangingPunct="0"/>
              <a:t>8</a:t>
            </a:fld>
            <a:endParaRPr lang="en-US" sz="1200"/>
          </a:p>
        </p:txBody>
      </p:sp>
      <p:sp>
        <p:nvSpPr>
          <p:cNvPr id="29701" name="Rectangle 2"/>
          <p:cNvSpPr>
            <a:spLocks noGrp="1" noChangeArrowheads="1"/>
          </p:cNvSpPr>
          <p:nvPr>
            <p:ph type="title" idx="4294967295"/>
          </p:nvPr>
        </p:nvSpPr>
        <p:spPr/>
        <p:txBody>
          <a:bodyPr/>
          <a:lstStyle/>
          <a:p>
            <a:pPr eaLnBrk="1" hangingPunct="1"/>
            <a:r>
              <a:rPr lang="en-US" smtClean="0"/>
              <a:t>Operator Overloading</a:t>
            </a:r>
          </a:p>
        </p:txBody>
      </p:sp>
      <p:sp>
        <p:nvSpPr>
          <p:cNvPr id="1868803" name="Rectangle 3"/>
          <p:cNvSpPr>
            <a:spLocks noGrp="1" noChangeArrowheads="1"/>
          </p:cNvSpPr>
          <p:nvPr>
            <p:ph type="body" idx="4294967295"/>
          </p:nvPr>
        </p:nvSpPr>
        <p:spPr>
          <a:xfrm>
            <a:off x="381000" y="1524000"/>
            <a:ext cx="7924800" cy="4876800"/>
          </a:xfrm>
        </p:spPr>
        <p:txBody>
          <a:bodyPr/>
          <a:lstStyle/>
          <a:p>
            <a:pPr eaLnBrk="1" hangingPunct="1"/>
            <a:r>
              <a:rPr lang="en-US" smtClean="0"/>
              <a:t>Treat operators as functions with special syntax for invocation</a:t>
            </a:r>
          </a:p>
          <a:p>
            <a:pPr lvl="1" eaLnBrk="1" hangingPunct="1"/>
            <a:r>
              <a:rPr lang="en-US" smtClean="0"/>
              <a:t>Behavior different depending on operand type</a:t>
            </a:r>
          </a:p>
          <a:p>
            <a:pPr lvl="1" eaLnBrk="1" hangingPunct="1"/>
            <a:endParaRPr lang="en-US" smtClean="0"/>
          </a:p>
          <a:p>
            <a:pPr eaLnBrk="1" hangingPunct="1"/>
            <a:r>
              <a:rPr lang="en-US" smtClean="0"/>
              <a:t>Example: + in Java	</a:t>
            </a:r>
          </a:p>
        </p:txBody>
      </p:sp>
      <p:sp>
        <p:nvSpPr>
          <p:cNvPr id="1868805" name="Text Box 5"/>
          <p:cNvSpPr txBox="1">
            <a:spLocks noChangeArrowheads="1"/>
          </p:cNvSpPr>
          <p:nvPr/>
        </p:nvSpPr>
        <p:spPr bwMode="auto">
          <a:xfrm>
            <a:off x="1066800" y="3962400"/>
            <a:ext cx="7924800" cy="1079500"/>
          </a:xfrm>
          <a:prstGeom prst="rect">
            <a:avLst/>
          </a:prstGeom>
          <a:noFill/>
          <a:ln w="12700">
            <a:solidFill>
              <a:schemeClr val="tx1"/>
            </a:solidFill>
            <a:miter lim="800000"/>
            <a:headEnd/>
            <a:tailEnd/>
          </a:ln>
        </p:spPr>
        <p:txBody>
          <a:bodyPr>
            <a:spAutoFit/>
          </a:bodyPr>
          <a:lstStyle/>
          <a:p>
            <a:pPr eaLnBrk="0" hangingPunct="0"/>
            <a:r>
              <a:rPr lang="en-US" sz="2400" b="1">
                <a:latin typeface="Courier New" pitchFamily="49" charset="0"/>
              </a:rPr>
              <a:t> </a:t>
            </a:r>
            <a:r>
              <a:rPr lang="en-US" sz="2000" b="1">
                <a:latin typeface="Courier New" pitchFamily="49" charset="0"/>
              </a:rPr>
              <a:t>     1 + 2        // integer addition</a:t>
            </a:r>
          </a:p>
          <a:p>
            <a:pPr eaLnBrk="0" hangingPunct="0"/>
            <a:r>
              <a:rPr lang="en-US" sz="2000" b="1">
                <a:latin typeface="Courier New" pitchFamily="49" charset="0"/>
              </a:rPr>
              <a:t>    1.0 + 3.14 	 // float addition</a:t>
            </a:r>
          </a:p>
          <a:p>
            <a:pPr eaLnBrk="0" hangingPunct="0"/>
            <a:r>
              <a:rPr lang="en-US" sz="2000" b="1">
                <a:latin typeface="Courier New" pitchFamily="49" charset="0"/>
              </a:rPr>
              <a:t>"Hello" + "world"  // string concatenation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8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8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88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8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88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1"/>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1746" name="Slide Number Placeholder 2"/>
          <p:cNvSpPr>
            <a:spLocks noGrp="1"/>
          </p:cNvSpPr>
          <p:nvPr>
            <p:ph type="sldNum" sz="quarter" idx="11"/>
          </p:nvPr>
        </p:nvSpPr>
        <p:spPr>
          <a:noFill/>
        </p:spPr>
        <p:txBody>
          <a:bodyPr/>
          <a:lstStyle/>
          <a:p>
            <a:fld id="{D382AD80-5623-4414-8185-687800D6B481}" type="slidenum">
              <a:rPr lang="en-US" smtClean="0">
                <a:ea typeface="ＭＳ Ｐゴシック"/>
                <a:cs typeface="ＭＳ Ｐゴシック"/>
              </a:rPr>
              <a:pPr/>
              <a:t>9</a:t>
            </a:fld>
            <a:endParaRPr lang="en-US" smtClean="0">
              <a:ea typeface="ＭＳ Ｐゴシック"/>
              <a:cs typeface="ＭＳ Ｐゴシック"/>
            </a:endParaRPr>
          </a:p>
        </p:txBody>
      </p:sp>
      <p:sp>
        <p:nvSpPr>
          <p:cNvPr id="6"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a:solidFill>
                  <a:schemeClr val="tx1">
                    <a:alpha val="50000"/>
                  </a:schemeClr>
                </a:solidFill>
                <a:latin typeface="+mn-lt"/>
                <a:ea typeface="ＭＳ Ｐゴシック" charset="-128"/>
                <a:cs typeface="ＭＳ Ｐゴシック" charset="-128"/>
              </a:rPr>
              <a:t>CMSC 330</a:t>
            </a:r>
            <a:endParaRPr lang="en-US" sz="1200">
              <a:latin typeface="+mn-lt"/>
              <a:ea typeface="ＭＳ Ｐゴシック" charset="-128"/>
              <a:cs typeface="ＭＳ Ｐゴシック" charset="-128"/>
            </a:endParaRPr>
          </a:p>
        </p:txBody>
      </p:sp>
      <p:sp>
        <p:nvSpPr>
          <p:cNvPr id="31748"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784FB987-4511-4AB9-A898-731636811DB3}" type="slidenum">
              <a:rPr lang="en-US" sz="1200"/>
              <a:pPr algn="r" eaLnBrk="0" hangingPunct="0"/>
              <a:t>9</a:t>
            </a:fld>
            <a:endParaRPr lang="en-US" sz="1200"/>
          </a:p>
        </p:txBody>
      </p:sp>
      <p:sp>
        <p:nvSpPr>
          <p:cNvPr id="31749" name="Rectangle 2"/>
          <p:cNvSpPr>
            <a:spLocks noGrp="1" noChangeArrowheads="1"/>
          </p:cNvSpPr>
          <p:nvPr>
            <p:ph type="title" idx="4294967295"/>
          </p:nvPr>
        </p:nvSpPr>
        <p:spPr/>
        <p:txBody>
          <a:bodyPr/>
          <a:lstStyle/>
          <a:p>
            <a:pPr eaLnBrk="1" hangingPunct="1"/>
            <a:r>
              <a:rPr lang="en-US" smtClean="0"/>
              <a:t>Operator Overloading (cont.)</a:t>
            </a:r>
          </a:p>
        </p:txBody>
      </p:sp>
      <p:sp>
        <p:nvSpPr>
          <p:cNvPr id="1870851" name="Rectangle 3"/>
          <p:cNvSpPr>
            <a:spLocks noGrp="1" noChangeArrowheads="1"/>
          </p:cNvSpPr>
          <p:nvPr>
            <p:ph type="body" idx="4294967295"/>
          </p:nvPr>
        </p:nvSpPr>
        <p:spPr>
          <a:xfrm>
            <a:off x="609600" y="1524000"/>
            <a:ext cx="8458200" cy="4876800"/>
          </a:xfrm>
        </p:spPr>
        <p:txBody>
          <a:bodyPr/>
          <a:lstStyle/>
          <a:p>
            <a:pPr eaLnBrk="1" hangingPunct="1"/>
            <a:r>
              <a:rPr lang="en-US" smtClean="0"/>
              <a:t>User-specified operator overloading</a:t>
            </a:r>
          </a:p>
          <a:p>
            <a:pPr lvl="1" eaLnBrk="1" hangingPunct="1"/>
            <a:r>
              <a:rPr lang="en-US" smtClean="0"/>
              <a:t>Supported in languages such as Ruby, C++</a:t>
            </a:r>
          </a:p>
          <a:p>
            <a:pPr lvl="1" eaLnBrk="1" hangingPunct="1"/>
            <a:r>
              <a:rPr lang="en-US" smtClean="0"/>
              <a:t>Makes user data types appear more like native types</a:t>
            </a:r>
          </a:p>
          <a:p>
            <a:pPr eaLnBrk="1" hangingPunct="1"/>
            <a:r>
              <a:rPr lang="en-US" smtClean="0"/>
              <a:t>Examples defining a function for the </a:t>
            </a:r>
            <a:r>
              <a:rPr lang="en-US" smtClean="0">
                <a:solidFill>
                  <a:srgbClr val="0000FF"/>
                </a:solidFill>
              </a:rPr>
              <a:t>^</a:t>
            </a:r>
            <a:r>
              <a:rPr lang="en-US" smtClean="0"/>
              <a:t> operator</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buFontTx/>
              <a:buNone/>
            </a:pPr>
            <a:r>
              <a:rPr lang="en-US" smtClean="0">
                <a:solidFill>
                  <a:srgbClr val="FF0000"/>
                </a:solidFill>
              </a:rPr>
              <a:t>		Ruby				     C++</a:t>
            </a:r>
          </a:p>
        </p:txBody>
      </p:sp>
      <p:sp>
        <p:nvSpPr>
          <p:cNvPr id="1870852" name="Text Box 4"/>
          <p:cNvSpPr txBox="1">
            <a:spLocks noChangeArrowheads="1"/>
          </p:cNvSpPr>
          <p:nvPr/>
        </p:nvSpPr>
        <p:spPr bwMode="auto">
          <a:xfrm>
            <a:off x="609600" y="3625850"/>
            <a:ext cx="2971800" cy="1327150"/>
          </a:xfrm>
          <a:prstGeom prst="rect">
            <a:avLst/>
          </a:prstGeom>
          <a:noFill/>
          <a:ln w="12700">
            <a:solidFill>
              <a:schemeClr val="tx1"/>
            </a:solidFill>
            <a:miter lim="800000"/>
            <a:headEnd/>
            <a:tailEnd/>
          </a:ln>
        </p:spPr>
        <p:txBody>
          <a:bodyPr>
            <a:spAutoFit/>
          </a:bodyPr>
          <a:lstStyle/>
          <a:p>
            <a:pPr eaLnBrk="0" hangingPunct="0">
              <a:lnSpc>
                <a:spcPct val="80000"/>
              </a:lnSpc>
            </a:pPr>
            <a:r>
              <a:rPr lang="en-US" sz="2000" b="1">
                <a:latin typeface="Courier New" pitchFamily="49" charset="0"/>
              </a:rPr>
              <a:t>class MyS</a:t>
            </a:r>
          </a:p>
          <a:p>
            <a:pPr eaLnBrk="0" hangingPunct="0">
              <a:lnSpc>
                <a:spcPct val="80000"/>
              </a:lnSpc>
            </a:pPr>
            <a:r>
              <a:rPr lang="en-US" sz="2000" b="1">
                <a:latin typeface="Courier New" pitchFamily="49" charset="0"/>
              </a:rPr>
              <a:t>  def </a:t>
            </a:r>
            <a:r>
              <a:rPr lang="en-US" sz="2000" b="1">
                <a:solidFill>
                  <a:srgbClr val="0000FF"/>
                </a:solidFill>
                <a:latin typeface="Courier New" pitchFamily="49" charset="0"/>
              </a:rPr>
              <a:t>^</a:t>
            </a:r>
            <a:r>
              <a:rPr lang="en-US" sz="2000" b="1">
                <a:latin typeface="Courier New" pitchFamily="49" charset="0"/>
              </a:rPr>
              <a:t>(arg)</a:t>
            </a:r>
          </a:p>
          <a:p>
            <a:pPr eaLnBrk="0" hangingPunct="0">
              <a:lnSpc>
                <a:spcPct val="80000"/>
              </a:lnSpc>
            </a:pPr>
            <a:r>
              <a:rPr lang="en-US" sz="2000" b="1">
                <a:latin typeface="Courier New" pitchFamily="49" charset="0"/>
              </a:rPr>
              <a:t>    ...</a:t>
            </a:r>
          </a:p>
          <a:p>
            <a:pPr eaLnBrk="0" hangingPunct="0">
              <a:lnSpc>
                <a:spcPct val="80000"/>
              </a:lnSpc>
            </a:pPr>
            <a:r>
              <a:rPr lang="en-US" sz="2000" b="1">
                <a:latin typeface="Courier New" pitchFamily="49" charset="0"/>
              </a:rPr>
              <a:t>  end</a:t>
            </a:r>
          </a:p>
          <a:p>
            <a:pPr eaLnBrk="0" hangingPunct="0">
              <a:lnSpc>
                <a:spcPct val="80000"/>
              </a:lnSpc>
            </a:pPr>
            <a:r>
              <a:rPr lang="en-US" sz="2000" b="1">
                <a:latin typeface="Courier New" pitchFamily="49" charset="0"/>
              </a:rPr>
              <a:t>end</a:t>
            </a:r>
          </a:p>
        </p:txBody>
      </p:sp>
      <p:sp>
        <p:nvSpPr>
          <p:cNvPr id="1870854" name="Text Box 6"/>
          <p:cNvSpPr txBox="1">
            <a:spLocks noChangeArrowheads="1"/>
          </p:cNvSpPr>
          <p:nvPr/>
        </p:nvSpPr>
        <p:spPr bwMode="auto">
          <a:xfrm>
            <a:off x="3810000" y="3625850"/>
            <a:ext cx="4876800" cy="1327150"/>
          </a:xfrm>
          <a:prstGeom prst="rect">
            <a:avLst/>
          </a:prstGeom>
          <a:noFill/>
          <a:ln w="12700">
            <a:solidFill>
              <a:schemeClr val="tx1"/>
            </a:solidFill>
            <a:miter lim="800000"/>
            <a:headEnd/>
            <a:tailEnd/>
          </a:ln>
        </p:spPr>
        <p:txBody>
          <a:bodyPr>
            <a:spAutoFit/>
          </a:bodyPr>
          <a:lstStyle/>
          <a:p>
            <a:pPr eaLnBrk="0" hangingPunct="0">
              <a:lnSpc>
                <a:spcPct val="80000"/>
              </a:lnSpc>
            </a:pPr>
            <a:r>
              <a:rPr lang="en-US" sz="2000" b="1">
                <a:latin typeface="Courier New" pitchFamily="49" charset="0"/>
              </a:rPr>
              <a:t>class MyS {</a:t>
            </a:r>
          </a:p>
          <a:p>
            <a:pPr eaLnBrk="0" hangingPunct="0">
              <a:lnSpc>
                <a:spcPct val="80000"/>
              </a:lnSpc>
            </a:pPr>
            <a:r>
              <a:rPr lang="en-US" sz="2000" b="1">
                <a:latin typeface="Courier New" pitchFamily="49" charset="0"/>
              </a:rPr>
              <a:t>  MyS operator</a:t>
            </a:r>
            <a:r>
              <a:rPr lang="en-US" sz="2000" b="1">
                <a:solidFill>
                  <a:srgbClr val="0000FF"/>
                </a:solidFill>
                <a:latin typeface="Courier New" pitchFamily="49" charset="0"/>
              </a:rPr>
              <a:t>^</a:t>
            </a:r>
            <a:r>
              <a:rPr lang="en-US" sz="2000" b="1">
                <a:latin typeface="Courier New" pitchFamily="49" charset="0"/>
              </a:rPr>
              <a:t>(MyS arg){</a:t>
            </a:r>
          </a:p>
          <a:p>
            <a:pPr eaLnBrk="0" hangingPunct="0">
              <a:lnSpc>
                <a:spcPct val="80000"/>
              </a:lnSpc>
            </a:pPr>
            <a:r>
              <a:rPr lang="en-US" sz="2000" b="1">
                <a:latin typeface="Courier New" pitchFamily="49" charset="0"/>
              </a:rPr>
              <a:t>    ...</a:t>
            </a:r>
          </a:p>
          <a:p>
            <a:pPr eaLnBrk="0" hangingPunct="0">
              <a:lnSpc>
                <a:spcPct val="80000"/>
              </a:lnSpc>
            </a:pPr>
            <a:r>
              <a:rPr lang="en-US" sz="2000" b="1">
                <a:latin typeface="Courier New" pitchFamily="49" charset="0"/>
              </a:rPr>
              <a:t>  }</a:t>
            </a:r>
          </a:p>
          <a:p>
            <a:pPr eaLnBrk="0" hangingPunct="0">
              <a:lnSpc>
                <a:spcPct val="80000"/>
              </a:lnSpc>
            </a:pPr>
            <a:r>
              <a:rPr lang="en-US" sz="20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0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0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0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0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08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708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70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852" grpId="0" animBg="1"/>
      <p:bldP spid="1870854"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4452</TotalTime>
  <Words>1615</Words>
  <Application>Microsoft Office PowerPoint</Application>
  <PresentationFormat>On-screen Show (4:3)</PresentationFormat>
  <Paragraphs>383</Paragraphs>
  <Slides>24</Slides>
  <Notes>24</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24</vt:i4>
      </vt:variant>
    </vt:vector>
  </HeadingPairs>
  <TitlesOfParts>
    <vt:vector size="31" baseType="lpstr">
      <vt:lpstr>Arial</vt:lpstr>
      <vt:lpstr>ＭＳ Ｐゴシック</vt:lpstr>
      <vt:lpstr>Courier New</vt:lpstr>
      <vt:lpstr>Verdana</vt:lpstr>
      <vt:lpstr>Times</vt:lpstr>
      <vt:lpstr>Blank Presentation</vt:lpstr>
      <vt:lpstr>Blank Presentation</vt:lpstr>
      <vt:lpstr>CMSC 330:  Organization of Programming Languages</vt:lpstr>
      <vt:lpstr>Polymorphism</vt:lpstr>
      <vt:lpstr>Two Kinds of Polymorphism</vt:lpstr>
      <vt:lpstr>Polymorphism Overview</vt:lpstr>
      <vt:lpstr>Subtype Polymorphism</vt:lpstr>
      <vt:lpstr>Liskov Substitution Principle</vt:lpstr>
      <vt:lpstr>Overloading</vt:lpstr>
      <vt:lpstr>Operator Overloading</vt:lpstr>
      <vt:lpstr>Operator Overloading (cont.)</vt:lpstr>
      <vt:lpstr>Parametric Polymorphism</vt:lpstr>
      <vt:lpstr>A Stack of Integers</vt:lpstr>
      <vt:lpstr>IntegerStack Client</vt:lpstr>
      <vt:lpstr>Polymorphism Using Object</vt:lpstr>
      <vt:lpstr>Stack Client</vt:lpstr>
      <vt:lpstr>General Problem</vt:lpstr>
      <vt:lpstr>Parametric Polymorphism (for Classes)</vt:lpstr>
      <vt:lpstr>Parametric Polymorphism for Stack</vt:lpstr>
      <vt:lpstr>Stack&lt;Element&gt; Client</vt:lpstr>
      <vt:lpstr>Parametric Polymorphism for Methods</vt:lpstr>
      <vt:lpstr>Parametric Polymorphism, Again</vt:lpstr>
      <vt:lpstr>Standard Library, and Java 1.5 onward</vt:lpstr>
      <vt:lpstr>Translation via Erasure</vt:lpstr>
      <vt:lpstr>Limitations of Translation</vt:lpstr>
      <vt:lpstr>Using with Legacy Code</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102</cp:revision>
  <cp:lastPrinted>2012-11-29T18:38:02Z</cp:lastPrinted>
  <dcterms:created xsi:type="dcterms:W3CDTF">2005-08-02T15:09:14Z</dcterms:created>
  <dcterms:modified xsi:type="dcterms:W3CDTF">2012-12-08T15:48:14Z</dcterms:modified>
</cp:coreProperties>
</file>