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422" r:id="rId3"/>
    <p:sldId id="423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37" r:id="rId1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FF8000"/>
    <a:srgbClr val="FF00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961" autoAdjust="0"/>
    <p:restoredTop sz="84806" autoAdjust="0"/>
  </p:normalViewPr>
  <p:slideViewPr>
    <p:cSldViewPr>
      <p:cViewPr varScale="1">
        <p:scale>
          <a:sx n="62" d="100"/>
          <a:sy n="62" d="100"/>
        </p:scale>
        <p:origin x="-96" y="-2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6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/>
            </a:lvl1pPr>
          </a:lstStyle>
          <a:p>
            <a:pPr>
              <a:defRPr/>
            </a:pPr>
            <a:fld id="{3C894290-CC4C-4ECF-A7A6-7CD12C2E7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/>
            </a:lvl1pPr>
          </a:lstStyle>
          <a:p>
            <a:pPr>
              <a:defRPr/>
            </a:pPr>
            <a:fld id="{23F351DE-A530-4FCD-9427-ECCDFE051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F0C2AC-F832-4C63-911B-BEBAC9BF1AB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8FBF0-BBDB-485B-A55D-87E8540B0965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CAEF35-A3F2-41CA-9704-6CBE5FA5CA4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E92C1F-5AF5-466C-BDDF-D0933DD70E67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989E13-BD62-47EB-9D2F-7D88A21D272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2A91C3-DD59-442D-B9B8-3F39A131433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E0EBFD-9DB2-4EAA-8CC4-9CD4E3045BCE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EBA5CD-3A07-4900-AB7E-3A0BD3E26F6E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A347EA-1925-4692-85A6-39A43C67ECE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AF4EE6-A372-4FF6-B853-5CBC4EA9B60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DF0B61-2DD5-4A74-89A1-941FD6A06E3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DF7CD-5A0A-4749-A44F-60877CA7BE8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FE16B4-2486-49C0-9D15-75E2F674FA8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D0DADC-7E60-4056-ACFE-378D4B0D59D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231A5D-8E01-4DA0-A156-F56CC53443E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CC5F0E-BBAA-4248-8554-6FD5787B0A6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609600" y="3200400"/>
            <a:ext cx="7924800" cy="0"/>
          </a:xfrm>
          <a:prstGeom prst="line">
            <a:avLst/>
          </a:prstGeom>
          <a:noFill/>
          <a:ln w="1270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2232C61-0AE3-4770-8DD7-F6B2FC6C6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D11CB-07C3-4598-86D4-1E7CD1E92B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DECFE-BB93-4817-8587-A8D4C7D45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8AAFF-FCA9-42DF-B367-D3DB8F8A6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963D5-881A-464B-AF85-420992B4B4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AC265-69D8-4EB1-A914-34FC69DC1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E64A2-9071-407A-89C8-0E2BBC095B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B45E2-9876-4945-87BE-EEF78D07B9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1788A-E48A-4373-8E8C-98A525789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AB29E-7BD0-473E-A537-F4495B582C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DBFB1-BACF-4CC4-8CE1-54E2664DD4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77000"/>
            <a:ext cx="556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1141B10-8B05-42BB-B437-E1D6DB853C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457200" y="1295400"/>
            <a:ext cx="8153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CMSC 330:  Organization of Programming Languages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Threads, con't.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A1BA9FD-65CC-48B4-AF9E-FF8761539E9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MapReduce a la Google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map(key, val)</a:t>
            </a:r>
            <a:r>
              <a:rPr lang="en-US" smtClean="0"/>
              <a:t> is run on each item in set, emits new-key / new-val pairs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reduce(key, vals)</a:t>
            </a:r>
            <a:r>
              <a:rPr lang="en-US" smtClean="0"/>
              <a:t> is run for each unique key emitted by </a:t>
            </a:r>
            <a:r>
              <a:rPr lang="en-US" smtClean="0">
                <a:solidFill>
                  <a:srgbClr val="0000FF"/>
                </a:solidFill>
              </a:rPr>
              <a:t>map()</a:t>
            </a:r>
            <a:r>
              <a:rPr lang="en-US" smtClean="0">
                <a:solidFill>
                  <a:schemeClr val="accent2"/>
                </a:solidFill>
              </a:rPr>
              <a:t>, </a:t>
            </a:r>
            <a:r>
              <a:rPr lang="en-US" smtClean="0"/>
              <a:t>emits final output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638660A-2B3B-4854-91FC-70D0AE84769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 Words in Documents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 consists of (url, contents) pairs</a:t>
            </a:r>
          </a:p>
          <a:p>
            <a:pPr lvl="2" eaLnBrk="1" hangingPunct="1"/>
            <a:endParaRPr lang="en-US" smtClean="0"/>
          </a:p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map(key=url, val=contents):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For each word </a:t>
            </a:r>
            <a:r>
              <a:rPr lang="en-US" i="1" smtClean="0">
                <a:solidFill>
                  <a:srgbClr val="0000FF"/>
                </a:solidFill>
              </a:rPr>
              <a:t>w</a:t>
            </a:r>
            <a:r>
              <a:rPr lang="en-US" smtClean="0">
                <a:solidFill>
                  <a:srgbClr val="0000FF"/>
                </a:solidFill>
              </a:rPr>
              <a:t> in contents, emit (w, "1")</a:t>
            </a:r>
          </a:p>
          <a:p>
            <a:pPr lvl="2" eaLnBrk="1" hangingPunct="1"/>
            <a:endParaRPr lang="en-US" smtClean="0">
              <a:solidFill>
                <a:srgbClr val="0000FF"/>
              </a:solidFill>
            </a:endParaRPr>
          </a:p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reduce(key=word, values=uniq_counts):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Sum all '1's in values list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Emit result "(word, sum)"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378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6F895DC-1C7F-4A09-A712-4820995B92F8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Count, </a:t>
            </a:r>
            <a:br>
              <a:rPr lang="en-US" sz="3200" smtClean="0"/>
            </a:br>
            <a:r>
              <a:rPr lang="en-US" sz="3200" smtClean="0"/>
              <a:t>Illustrated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609600"/>
            <a:ext cx="6324600" cy="20574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2000" smtClean="0">
                <a:solidFill>
                  <a:srgbClr val="FF0000"/>
                </a:solidFill>
              </a:rPr>
              <a:t>map(key=url, val=contents):</a:t>
            </a:r>
          </a:p>
          <a:p>
            <a:pPr lvl="2" eaLnBrk="1" hangingPunct="1">
              <a:buFontTx/>
              <a:buNone/>
            </a:pPr>
            <a:r>
              <a:rPr lang="en-US" sz="1800" smtClean="0">
                <a:solidFill>
                  <a:srgbClr val="FF0000"/>
                </a:solidFill>
              </a:rPr>
              <a:t>For each word </a:t>
            </a:r>
            <a:r>
              <a:rPr lang="en-US" sz="1800" i="1" smtClean="0">
                <a:solidFill>
                  <a:srgbClr val="FF0000"/>
                </a:solidFill>
              </a:rPr>
              <a:t>w</a:t>
            </a:r>
            <a:r>
              <a:rPr lang="en-US" sz="1800" smtClean="0">
                <a:solidFill>
                  <a:srgbClr val="FF0000"/>
                </a:solidFill>
              </a:rPr>
              <a:t> in contents, emit (w, “1”)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solidFill>
                  <a:srgbClr val="9900CC"/>
                </a:solidFill>
              </a:rPr>
              <a:t>reduce(key=word, values=uniq_counts):</a:t>
            </a:r>
          </a:p>
          <a:p>
            <a:pPr lvl="2" eaLnBrk="1" hangingPunct="1">
              <a:buFontTx/>
              <a:buNone/>
            </a:pPr>
            <a:r>
              <a:rPr lang="en-US" sz="1800" smtClean="0">
                <a:solidFill>
                  <a:srgbClr val="9900CC"/>
                </a:solidFill>
              </a:rPr>
              <a:t>Sum all “1”s in values list</a:t>
            </a:r>
          </a:p>
          <a:p>
            <a:pPr lvl="2" eaLnBrk="1" hangingPunct="1">
              <a:buFontTx/>
              <a:buNone/>
            </a:pPr>
            <a:r>
              <a:rPr lang="en-US" sz="1800" smtClean="0">
                <a:solidFill>
                  <a:srgbClr val="9900CC"/>
                </a:solidFill>
              </a:rPr>
              <a:t>Emit result “(word, sum)”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152400" y="3276600"/>
            <a:ext cx="2819400" cy="1447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US" sz="2000"/>
              <a:t>see bob throw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/>
              <a:t>see spot run</a:t>
            </a:r>
          </a:p>
        </p:txBody>
      </p:sp>
      <p:sp>
        <p:nvSpPr>
          <p:cNvPr id="376837" name="Rectangle 5"/>
          <p:cNvSpPr>
            <a:spLocks noChangeArrowheads="1"/>
          </p:cNvSpPr>
          <p:nvPr/>
        </p:nvSpPr>
        <p:spPr bwMode="auto">
          <a:xfrm>
            <a:off x="3276600" y="3124200"/>
            <a:ext cx="2819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US" sz="2000">
                <a:solidFill>
                  <a:srgbClr val="FF0000"/>
                </a:solidFill>
              </a:rPr>
              <a:t>see		1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>
                <a:solidFill>
                  <a:srgbClr val="FF0000"/>
                </a:solidFill>
              </a:rPr>
              <a:t>bob		1 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>
                <a:solidFill>
                  <a:srgbClr val="FF0000"/>
                </a:solidFill>
              </a:rPr>
              <a:t>run		1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>
                <a:solidFill>
                  <a:srgbClr val="FF0000"/>
                </a:solidFill>
              </a:rPr>
              <a:t>see 	1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>
                <a:solidFill>
                  <a:srgbClr val="FF0000"/>
                </a:solidFill>
              </a:rPr>
              <a:t>spot 	1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>
                <a:solidFill>
                  <a:srgbClr val="FF0000"/>
                </a:solidFill>
              </a:rPr>
              <a:t>throw	1</a:t>
            </a:r>
          </a:p>
          <a:p>
            <a:pPr marL="742950" lvl="1" indent="-285750">
              <a:spcBef>
                <a:spcPct val="20000"/>
              </a:spcBef>
            </a:pPr>
            <a:endParaRPr lang="en-US" sz="2000">
              <a:solidFill>
                <a:srgbClr val="FF0000"/>
              </a:solidFill>
            </a:endParaRPr>
          </a:p>
          <a:p>
            <a:pPr marL="742950" lvl="1" indent="-285750">
              <a:spcBef>
                <a:spcPct val="20000"/>
              </a:spcBef>
            </a:pP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376838" name="Rectangle 6"/>
          <p:cNvSpPr>
            <a:spLocks noChangeArrowheads="1"/>
          </p:cNvSpPr>
          <p:nvPr/>
        </p:nvSpPr>
        <p:spPr bwMode="auto">
          <a:xfrm>
            <a:off x="6324600" y="3124200"/>
            <a:ext cx="2819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US" sz="2000">
                <a:solidFill>
                  <a:srgbClr val="9900CC"/>
                </a:solidFill>
              </a:rPr>
              <a:t>bob		1 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>
                <a:solidFill>
                  <a:srgbClr val="9900CC"/>
                </a:solidFill>
              </a:rPr>
              <a:t>run		1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>
                <a:solidFill>
                  <a:srgbClr val="9900CC"/>
                </a:solidFill>
              </a:rPr>
              <a:t>see 	2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>
                <a:solidFill>
                  <a:srgbClr val="9900CC"/>
                </a:solidFill>
              </a:rPr>
              <a:t>spot 	1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>
                <a:solidFill>
                  <a:srgbClr val="9900CC"/>
                </a:solidFill>
              </a:rPr>
              <a:t>throw	1</a:t>
            </a:r>
          </a:p>
          <a:p>
            <a:pPr marL="742950" lvl="1" indent="-285750">
              <a:spcBef>
                <a:spcPct val="20000"/>
              </a:spcBef>
            </a:pPr>
            <a:endParaRPr lang="en-US" sz="2000">
              <a:solidFill>
                <a:srgbClr val="9900CC"/>
              </a:solidFill>
            </a:endParaRPr>
          </a:p>
          <a:p>
            <a:pPr marL="742950" lvl="1" indent="-285750">
              <a:spcBef>
                <a:spcPct val="20000"/>
              </a:spcBef>
            </a:pPr>
            <a:endParaRPr lang="en-US" sz="2000">
              <a:solidFill>
                <a:srgbClr val="9900CC"/>
              </a:solidFill>
            </a:endParaRPr>
          </a:p>
        </p:txBody>
      </p:sp>
      <p:sp>
        <p:nvSpPr>
          <p:cNvPr id="376839" name="AutoShape 7"/>
          <p:cNvSpPr>
            <a:spLocks noChangeArrowheads="1"/>
          </p:cNvSpPr>
          <p:nvPr/>
        </p:nvSpPr>
        <p:spPr bwMode="auto">
          <a:xfrm>
            <a:off x="2895600" y="3886200"/>
            <a:ext cx="5334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76840" name="AutoShape 8"/>
          <p:cNvSpPr>
            <a:spLocks noChangeArrowheads="1"/>
          </p:cNvSpPr>
          <p:nvPr/>
        </p:nvSpPr>
        <p:spPr bwMode="auto">
          <a:xfrm>
            <a:off x="5791200" y="3962400"/>
            <a:ext cx="5334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9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>
              <a:solidFill>
                <a:srgbClr val="99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7" grpId="0" autoUpdateAnimBg="0"/>
      <p:bldP spid="376838" grpId="0" autoUpdateAnimBg="0"/>
      <p:bldP spid="376839" grpId="0" animBg="1"/>
      <p:bldP spid="3768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3993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F44B5D6-42E8-47C3-A524-ADB863971FF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Execution</a:t>
            </a:r>
            <a:r>
              <a:rPr lang="en-US" sz="2000" smtClean="0"/>
              <a:t> </a:t>
            </a:r>
          </a:p>
        </p:txBody>
      </p:sp>
      <p:pic>
        <p:nvPicPr>
          <p:cNvPr id="39940" name="Picture 3" descr="index-auto-0007-0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7938" y="1546225"/>
            <a:ext cx="7094537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4198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7E9B6B3-FE94-4A37-BE5C-911104D2BBF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Parallel Execution </a:t>
            </a:r>
          </a:p>
        </p:txBody>
      </p:sp>
      <p:pic>
        <p:nvPicPr>
          <p:cNvPr id="41988" name="Picture 3" descr="index-auto-0008-0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600200"/>
            <a:ext cx="6692900" cy="463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0932" name="Group 4"/>
          <p:cNvGrpSpPr>
            <a:grpSpLocks/>
          </p:cNvGrpSpPr>
          <p:nvPr/>
        </p:nvGrpSpPr>
        <p:grpSpPr bwMode="auto">
          <a:xfrm>
            <a:off x="3081338" y="427038"/>
            <a:ext cx="4105275" cy="1276350"/>
            <a:chOff x="1941" y="269"/>
            <a:chExt cx="2586" cy="804"/>
          </a:xfrm>
        </p:grpSpPr>
        <p:sp>
          <p:nvSpPr>
            <p:cNvPr id="41994" name="Rectangle 5"/>
            <p:cNvSpPr>
              <a:spLocks noChangeArrowheads="1"/>
            </p:cNvSpPr>
            <p:nvPr/>
          </p:nvSpPr>
          <p:spPr bwMode="auto">
            <a:xfrm>
              <a:off x="3295" y="269"/>
              <a:ext cx="829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>
                  <a:solidFill>
                    <a:schemeClr val="accent2"/>
                  </a:solidFill>
                  <a:latin typeface="Comic Sans MS" pitchFamily="66" charset="0"/>
                </a:rPr>
                <a:t>data</a:t>
              </a:r>
            </a:p>
            <a:p>
              <a:pPr eaLnBrk="0" hangingPunct="0"/>
              <a:r>
                <a:rPr lang="en-US" sz="1800">
                  <a:solidFill>
                    <a:schemeClr val="accent2"/>
                  </a:solidFill>
                  <a:latin typeface="Comic Sans MS" pitchFamily="66" charset="0"/>
                </a:rPr>
                <a:t>parallelism</a:t>
              </a:r>
            </a:p>
          </p:txBody>
        </p:sp>
        <p:sp>
          <p:nvSpPr>
            <p:cNvPr id="41995" name="Line 6"/>
            <p:cNvSpPr>
              <a:spLocks noChangeShapeType="1"/>
            </p:cNvSpPr>
            <p:nvPr/>
          </p:nvSpPr>
          <p:spPr bwMode="auto">
            <a:xfrm flipH="1">
              <a:off x="1941" y="695"/>
              <a:ext cx="1377" cy="378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6" name="Line 7"/>
            <p:cNvSpPr>
              <a:spLocks noChangeShapeType="1"/>
            </p:cNvSpPr>
            <p:nvPr/>
          </p:nvSpPr>
          <p:spPr bwMode="auto">
            <a:xfrm flipH="1">
              <a:off x="3244" y="688"/>
              <a:ext cx="341" cy="372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7" name="Line 8"/>
            <p:cNvSpPr>
              <a:spLocks noChangeShapeType="1"/>
            </p:cNvSpPr>
            <p:nvPr/>
          </p:nvSpPr>
          <p:spPr bwMode="auto">
            <a:xfrm>
              <a:off x="3783" y="688"/>
              <a:ext cx="744" cy="379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0937" name="Group 9"/>
          <p:cNvGrpSpPr>
            <a:grpSpLocks/>
          </p:cNvGrpSpPr>
          <p:nvPr/>
        </p:nvGrpSpPr>
        <p:grpSpPr bwMode="auto">
          <a:xfrm>
            <a:off x="96838" y="2767013"/>
            <a:ext cx="1606550" cy="2706687"/>
            <a:chOff x="61" y="1743"/>
            <a:chExt cx="1012" cy="1705"/>
          </a:xfrm>
        </p:grpSpPr>
        <p:sp>
          <p:nvSpPr>
            <p:cNvPr id="41992" name="Rectangle 10"/>
            <p:cNvSpPr>
              <a:spLocks noChangeArrowheads="1"/>
            </p:cNvSpPr>
            <p:nvPr/>
          </p:nvSpPr>
          <p:spPr bwMode="auto">
            <a:xfrm>
              <a:off x="61" y="2684"/>
              <a:ext cx="829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>
                  <a:solidFill>
                    <a:schemeClr val="accent2"/>
                  </a:solidFill>
                  <a:latin typeface="Comic Sans MS" pitchFamily="66" charset="0"/>
                </a:rPr>
                <a:t>pipeline</a:t>
              </a:r>
            </a:p>
            <a:p>
              <a:pPr eaLnBrk="0" hangingPunct="0"/>
              <a:r>
                <a:rPr lang="en-US" sz="1800">
                  <a:solidFill>
                    <a:schemeClr val="accent2"/>
                  </a:solidFill>
                  <a:latin typeface="Comic Sans MS" pitchFamily="66" charset="0"/>
                </a:rPr>
                <a:t>parallelism</a:t>
              </a:r>
            </a:p>
          </p:txBody>
        </p:sp>
        <p:sp>
          <p:nvSpPr>
            <p:cNvPr id="41993" name="Freeform 11"/>
            <p:cNvSpPr>
              <a:spLocks/>
            </p:cNvSpPr>
            <p:nvPr/>
          </p:nvSpPr>
          <p:spPr bwMode="auto">
            <a:xfrm>
              <a:off x="641" y="1743"/>
              <a:ext cx="432" cy="1705"/>
            </a:xfrm>
            <a:custGeom>
              <a:avLst/>
              <a:gdLst>
                <a:gd name="T0" fmla="*/ 258 w 432"/>
                <a:gd name="T1" fmla="*/ 0 h 1705"/>
                <a:gd name="T2" fmla="*/ 29 w 432"/>
                <a:gd name="T3" fmla="*/ 663 h 1705"/>
                <a:gd name="T4" fmla="*/ 432 w 432"/>
                <a:gd name="T5" fmla="*/ 1705 h 1705"/>
                <a:gd name="T6" fmla="*/ 0 60000 65536"/>
                <a:gd name="T7" fmla="*/ 0 60000 65536"/>
                <a:gd name="T8" fmla="*/ 0 60000 65536"/>
                <a:gd name="T9" fmla="*/ 0 w 432"/>
                <a:gd name="T10" fmla="*/ 0 h 1705"/>
                <a:gd name="T11" fmla="*/ 432 w 432"/>
                <a:gd name="T12" fmla="*/ 1705 h 17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705">
                  <a:moveTo>
                    <a:pt x="258" y="0"/>
                  </a:moveTo>
                  <a:cubicBezTo>
                    <a:pt x="129" y="189"/>
                    <a:pt x="0" y="379"/>
                    <a:pt x="29" y="663"/>
                  </a:cubicBezTo>
                  <a:cubicBezTo>
                    <a:pt x="58" y="947"/>
                    <a:pt x="245" y="1326"/>
                    <a:pt x="432" y="1705"/>
                  </a:cubicBezTo>
                </a:path>
              </a:pathLst>
            </a:custGeom>
            <a:noFill/>
            <a:ln w="25400" cap="flat" cmpd="sng">
              <a:solidFill>
                <a:srgbClr val="FF00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0940" name="Text Box 12"/>
          <p:cNvSpPr txBox="1">
            <a:spLocks noChangeArrowheads="1"/>
          </p:cNvSpPr>
          <p:nvPr/>
        </p:nvSpPr>
        <p:spPr bwMode="auto">
          <a:xfrm>
            <a:off x="841375" y="6096000"/>
            <a:ext cx="747395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solidFill>
                  <a:schemeClr val="accent2"/>
                </a:solidFill>
                <a:latin typeface="Times New Roman" pitchFamily="18" charset="0"/>
              </a:rPr>
              <a:t>Key: no implicit dependencies between map or reduce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40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E0D52E9-5ACE-4A7B-866B-E409BF4960AE}" type="slidenum">
              <a:rPr lang="en-US" smtClean="0"/>
              <a:pPr/>
              <a:t>15</a:t>
            </a:fld>
            <a:endParaRPr lang="en-US" smtClean="0"/>
          </a:p>
        </p:txBody>
      </p:sp>
      <p:pic>
        <p:nvPicPr>
          <p:cNvPr id="44035" name="Picture 2" descr="index-auto-0005-0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3725" y="1489075"/>
            <a:ext cx="4686300" cy="319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152400" y="4495800"/>
            <a:ext cx="1920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000"/>
              <a:t>Example uses: </a:t>
            </a:r>
          </a:p>
        </p:txBody>
      </p:sp>
      <p:graphicFrame>
        <p:nvGraphicFramePr>
          <p:cNvPr id="382980" name="Group 4"/>
          <p:cNvGraphicFramePr>
            <a:graphicFrameLocks noGrp="1"/>
          </p:cNvGraphicFramePr>
          <p:nvPr/>
        </p:nvGraphicFramePr>
        <p:xfrm>
          <a:off x="152400" y="5029200"/>
          <a:ext cx="8610600" cy="1387475"/>
        </p:xfrm>
        <a:graphic>
          <a:graphicData uri="http://schemas.openxmlformats.org/drawingml/2006/table">
            <a:tbl>
              <a:tblPr/>
              <a:tblGrid>
                <a:gridCol w="2357438"/>
                <a:gridCol w="254000"/>
                <a:gridCol w="2422525"/>
                <a:gridCol w="254000"/>
                <a:gridCol w="3322637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distributed grep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 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distributed sort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 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web link-graph reversal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term-vector / host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web access log stats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inverted index construction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document clustering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machine learning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statistical machine translation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...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...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...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58" name="Rectangle 29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1143000"/>
          </a:xfrm>
        </p:spPr>
        <p:txBody>
          <a:bodyPr/>
          <a:lstStyle/>
          <a:p>
            <a:pPr eaLnBrk="1" hangingPunct="1"/>
            <a:r>
              <a:rPr lang="en-US" smtClean="0"/>
              <a:t>Model is Widely Applicable</a:t>
            </a:r>
            <a:br>
              <a:rPr lang="en-US" smtClean="0"/>
            </a:br>
            <a:r>
              <a:rPr lang="en-US" sz="2800" smtClean="0"/>
              <a:t>MapReduce Programs In Google Source Tree 2004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460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F37EC7A-A5B8-49E0-8C53-405293F1623B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Programming Model Is Key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control makes dependencies evident</a:t>
            </a:r>
          </a:p>
          <a:p>
            <a:pPr lvl="1" eaLnBrk="1" hangingPunct="1"/>
            <a:r>
              <a:rPr lang="en-US" smtClean="0"/>
              <a:t>Can automate scheduling of tasks and optimization</a:t>
            </a:r>
          </a:p>
          <a:p>
            <a:pPr lvl="2" eaLnBrk="1" hangingPunct="1"/>
            <a:r>
              <a:rPr lang="en-US" smtClean="0"/>
              <a:t>Map, reduce for different keys, embarassingly parallel</a:t>
            </a:r>
          </a:p>
          <a:p>
            <a:pPr lvl="2" eaLnBrk="1" hangingPunct="1"/>
            <a:r>
              <a:rPr lang="en-US" smtClean="0"/>
              <a:t>Pipeline between mappers, reducers evident</a:t>
            </a:r>
          </a:p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map</a:t>
            </a:r>
            <a:r>
              <a:rPr lang="en-US" smtClean="0"/>
              <a:t> and </a:t>
            </a:r>
            <a:r>
              <a:rPr lang="en-US" smtClean="0">
                <a:solidFill>
                  <a:srgbClr val="0000FF"/>
                </a:solidFill>
              </a:rPr>
              <a:t>reduce</a:t>
            </a:r>
            <a:r>
              <a:rPr lang="en-US" smtClean="0"/>
              <a:t> are pure functions</a:t>
            </a:r>
          </a:p>
          <a:p>
            <a:pPr lvl="1" eaLnBrk="1" hangingPunct="1"/>
            <a:r>
              <a:rPr lang="en-US" smtClean="0"/>
              <a:t>Can rerun them to get the same answer </a:t>
            </a:r>
          </a:p>
          <a:p>
            <a:pPr lvl="2" eaLnBrk="1" hangingPunct="1"/>
            <a:r>
              <a:rPr lang="en-US" smtClean="0"/>
              <a:t>In the case of failure, or </a:t>
            </a:r>
          </a:p>
          <a:p>
            <a:pPr lvl="2" eaLnBrk="1" hangingPunct="1"/>
            <a:r>
              <a:rPr lang="en-US" smtClean="0"/>
              <a:t>To use idle resources toward faster completion</a:t>
            </a:r>
          </a:p>
          <a:p>
            <a:pPr lvl="1" eaLnBrk="1" hangingPunct="1"/>
            <a:r>
              <a:rPr lang="en-US" smtClean="0"/>
              <a:t>No worry about race conditions, deadlocks, etc. since there is no shared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481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A241B00-9FB3-41AE-816C-F8B2C429B90F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534400" cy="685800"/>
          </a:xfrm>
        </p:spPr>
        <p:txBody>
          <a:bodyPr/>
          <a:lstStyle/>
          <a:p>
            <a:pPr eaLnBrk="1" hangingPunct="1"/>
            <a:r>
              <a:rPr lang="en-US" smtClean="0"/>
              <a:t>Compare to Dedicated Supercomputers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According to Wikipedia, in 2006 Google uses</a:t>
            </a:r>
          </a:p>
          <a:p>
            <a:pPr lvl="1" eaLnBrk="1" hangingPunct="1"/>
            <a:r>
              <a:rPr lang="en-US" smtClean="0"/>
              <a:t>450,000 servers from 533 MHz Celeron to dual 1.4GHz Pentium III</a:t>
            </a:r>
          </a:p>
          <a:p>
            <a:pPr lvl="1" eaLnBrk="1" hangingPunct="1"/>
            <a:r>
              <a:rPr lang="en-US" smtClean="0"/>
              <a:t>80GB drive per server, at least</a:t>
            </a:r>
          </a:p>
          <a:p>
            <a:pPr lvl="1" eaLnBrk="1" hangingPunct="1"/>
            <a:r>
              <a:rPr lang="en-US" smtClean="0"/>
              <a:t>2-4GB memory per machine</a:t>
            </a:r>
          </a:p>
          <a:p>
            <a:pPr lvl="1" eaLnBrk="1" hangingPunct="1"/>
            <a:r>
              <a:rPr lang="en-US" smtClean="0"/>
              <a:t>Jobs processing 100 terabytes of distributed data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More computing power than even the most powerful supercomputer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BAEA495-DD0A-421C-B964-254AC8AA6EF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Parallelizable Applications of Interest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Knowledge discovery: mine and analyze massive amounts of distributed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Discovering social networks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Real-time, highly-accurate common operating picture, on small, power-constrained devices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Simulations (games?)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Data processing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NLP, vision, rendering, in real-time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Commodity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Parallel testing, compilation, typesetting,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166E42D-71DE-43A6-BF86-E2DC5820732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Multithreading (Java threads, pthreads)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00FF00"/>
              </a:buClr>
              <a:buFontTx/>
              <a:buChar char="+"/>
            </a:pPr>
            <a:r>
              <a:rPr lang="en-US" smtClean="0"/>
              <a:t>Portable, high degree of control</a:t>
            </a:r>
          </a:p>
          <a:p>
            <a:pPr eaLnBrk="1" hangingPunct="1">
              <a:buClr>
                <a:srgbClr val="FF0000"/>
              </a:buClr>
              <a:buFontTx/>
              <a:buChar char="-"/>
            </a:pPr>
            <a:r>
              <a:rPr lang="en-US" smtClean="0"/>
              <a:t>Low-level and unstructured</a:t>
            </a:r>
          </a:p>
          <a:p>
            <a:pPr lvl="1" eaLnBrk="1" hangingPunct="1">
              <a:buFont typeface="Times" pitchFamily="18" charset="0"/>
              <a:buChar char="•"/>
            </a:pPr>
            <a:r>
              <a:rPr lang="en-US" smtClean="0"/>
              <a:t>Thread management, synchronization via locks and signals essentially manual</a:t>
            </a:r>
          </a:p>
          <a:p>
            <a:pPr lvl="2" eaLnBrk="1" hangingPunct="1">
              <a:buFont typeface="Times" pitchFamily="18" charset="0"/>
              <a:buChar char="•"/>
            </a:pPr>
            <a:r>
              <a:rPr lang="en-US" smtClean="0"/>
              <a:t>Blocking synchronization is not compositional, which inhibits nested parallelism</a:t>
            </a:r>
          </a:p>
          <a:p>
            <a:pPr lvl="1" eaLnBrk="1" hangingPunct="1">
              <a:buFont typeface="Times" pitchFamily="18" charset="0"/>
              <a:buChar char="•"/>
            </a:pPr>
            <a:r>
              <a:rPr lang="en-US" smtClean="0"/>
              <a:t>Easy to get wrong, hard to debug</a:t>
            </a:r>
          </a:p>
          <a:p>
            <a:pPr lvl="2" eaLnBrk="1" hangingPunct="1">
              <a:buFont typeface="Times" pitchFamily="18" charset="0"/>
              <a:buChar char="•"/>
            </a:pPr>
            <a:r>
              <a:rPr lang="en-US" smtClean="0"/>
              <a:t>Data races, deadlocks all too common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E81CDA1-8F33-406B-8B86-BEB3A096D6F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458200" cy="685800"/>
          </a:xfrm>
        </p:spPr>
        <p:txBody>
          <a:bodyPr/>
          <a:lstStyle/>
          <a:p>
            <a:pPr eaLnBrk="1" hangingPunct="1"/>
            <a:r>
              <a:rPr lang="en-US" smtClean="0"/>
              <a:t>Parallel Language Extensions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MPI – expressive, portable, but</a:t>
            </a:r>
          </a:p>
          <a:p>
            <a:pPr lvl="1" eaLnBrk="1" hangingPunct="1">
              <a:buClr>
                <a:srgbClr val="FF0000"/>
              </a:buClr>
            </a:pPr>
            <a:r>
              <a:rPr lang="en-US" smtClean="0"/>
              <a:t>Hard to partition data and get good performance</a:t>
            </a:r>
          </a:p>
          <a:p>
            <a:pPr lvl="2" eaLnBrk="1" hangingPunct="1"/>
            <a:r>
              <a:rPr lang="en-US" smtClean="0"/>
              <a:t>Temptation is to hardcode data locations, number of processors</a:t>
            </a:r>
          </a:p>
          <a:p>
            <a:pPr lvl="1" eaLnBrk="1" hangingPunct="1">
              <a:buClr>
                <a:srgbClr val="FF0000"/>
              </a:buClr>
            </a:pPr>
            <a:r>
              <a:rPr lang="en-US" smtClean="0"/>
              <a:t>Hard to write the program correctly</a:t>
            </a:r>
          </a:p>
          <a:p>
            <a:pPr lvl="2" eaLnBrk="1" hangingPunct="1"/>
            <a:r>
              <a:rPr lang="en-US" smtClean="0"/>
              <a:t>Little relation to the sequential algorithm</a:t>
            </a:r>
          </a:p>
          <a:p>
            <a:pPr eaLnBrk="1" hangingPunct="1"/>
            <a:r>
              <a:rPr lang="en-US" smtClean="0"/>
              <a:t>OpenMP, HPF – parallelizes certain code patterns (e.g., loops), but</a:t>
            </a:r>
          </a:p>
          <a:p>
            <a:pPr lvl="1" eaLnBrk="1" hangingPunct="1">
              <a:buClr>
                <a:srgbClr val="FF0000"/>
              </a:buClr>
            </a:pPr>
            <a:r>
              <a:rPr lang="en-US" smtClean="0"/>
              <a:t>Limited to built-in types (e.g., arrays)</a:t>
            </a:r>
          </a:p>
          <a:p>
            <a:pPr lvl="1" eaLnBrk="1" hangingPunct="1">
              <a:buClr>
                <a:srgbClr val="FF0000"/>
              </a:buClr>
            </a:pPr>
            <a:r>
              <a:rPr lang="en-US" smtClean="0"/>
              <a:t>Code patterns, scheduling policies brittle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59555F7-D696-4851-A58A-6BE166AD248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 Directions To A Solution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43863" cy="4687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Start with clean, but limited, languages/abstractions and generalize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MapReduce (Google)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StreamIt (MIT)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Cilk (MIT)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Start with full-featured languages and add cleanliness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Software transactional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Static analyzers (Locksmith, Chord, …)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Threaded Building Blocks (Intel)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2560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AB3C1DC-3B48-4B88-82C3-184CE840AB56}" type="slidenum">
              <a:rPr lang="en-US" smtClean="0"/>
              <a:pPr/>
              <a:t>6</a:t>
            </a:fld>
            <a:endParaRPr lang="en-US" smtClean="0"/>
          </a:p>
        </p:txBody>
      </p:sp>
      <p:grpSp>
        <p:nvGrpSpPr>
          <p:cNvPr id="364546" name="Group 2"/>
          <p:cNvGrpSpPr>
            <a:grpSpLocks/>
          </p:cNvGrpSpPr>
          <p:nvPr/>
        </p:nvGrpSpPr>
        <p:grpSpPr bwMode="auto">
          <a:xfrm>
            <a:off x="1552575" y="1328738"/>
            <a:ext cx="5418138" cy="3613150"/>
            <a:chOff x="978" y="837"/>
            <a:chExt cx="3413" cy="2276"/>
          </a:xfrm>
        </p:grpSpPr>
        <p:sp>
          <p:nvSpPr>
            <p:cNvPr id="25630" name="Freeform 3"/>
            <p:cNvSpPr>
              <a:spLocks/>
            </p:cNvSpPr>
            <p:nvPr/>
          </p:nvSpPr>
          <p:spPr bwMode="auto">
            <a:xfrm>
              <a:off x="2049" y="837"/>
              <a:ext cx="2342" cy="1952"/>
            </a:xfrm>
            <a:custGeom>
              <a:avLst/>
              <a:gdLst>
                <a:gd name="T0" fmla="*/ 783 w 1885"/>
                <a:gd name="T1" fmla="*/ 121 h 1882"/>
                <a:gd name="T2" fmla="*/ 113 w 1885"/>
                <a:gd name="T3" fmla="*/ 299 h 1882"/>
                <a:gd name="T4" fmla="*/ 102 w 1885"/>
                <a:gd name="T5" fmla="*/ 908 h 1882"/>
                <a:gd name="T6" fmla="*/ 357 w 1885"/>
                <a:gd name="T7" fmla="*/ 1914 h 1882"/>
                <a:gd name="T8" fmla="*/ 2171 w 1885"/>
                <a:gd name="T9" fmla="*/ 2028 h 1882"/>
                <a:gd name="T10" fmla="*/ 3302 w 1885"/>
                <a:gd name="T11" fmla="*/ 1892 h 1882"/>
                <a:gd name="T12" fmla="*/ 3302 w 1885"/>
                <a:gd name="T13" fmla="*/ 1071 h 1882"/>
                <a:gd name="T14" fmla="*/ 1429 w 1885"/>
                <a:gd name="T15" fmla="*/ 157 h 1882"/>
                <a:gd name="T16" fmla="*/ 783 w 1885"/>
                <a:gd name="T17" fmla="*/ 121 h 18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85"/>
                <a:gd name="T28" fmla="*/ 0 h 1882"/>
                <a:gd name="T29" fmla="*/ 1885 w 1885"/>
                <a:gd name="T30" fmla="*/ 1882 h 18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85" h="1882">
                  <a:moveTo>
                    <a:pt x="408" y="109"/>
                  </a:moveTo>
                  <a:cubicBezTo>
                    <a:pt x="294" y="130"/>
                    <a:pt x="118" y="151"/>
                    <a:pt x="59" y="268"/>
                  </a:cubicBezTo>
                  <a:cubicBezTo>
                    <a:pt x="0" y="385"/>
                    <a:pt x="32" y="573"/>
                    <a:pt x="53" y="814"/>
                  </a:cubicBezTo>
                  <a:cubicBezTo>
                    <a:pt x="74" y="1055"/>
                    <a:pt x="6" y="1548"/>
                    <a:pt x="186" y="1715"/>
                  </a:cubicBezTo>
                  <a:cubicBezTo>
                    <a:pt x="366" y="1882"/>
                    <a:pt x="876" y="1820"/>
                    <a:pt x="1132" y="1817"/>
                  </a:cubicBezTo>
                  <a:cubicBezTo>
                    <a:pt x="1388" y="1814"/>
                    <a:pt x="1624" y="1839"/>
                    <a:pt x="1722" y="1696"/>
                  </a:cubicBezTo>
                  <a:cubicBezTo>
                    <a:pt x="1820" y="1553"/>
                    <a:pt x="1885" y="1219"/>
                    <a:pt x="1722" y="960"/>
                  </a:cubicBezTo>
                  <a:cubicBezTo>
                    <a:pt x="1559" y="701"/>
                    <a:pt x="968" y="282"/>
                    <a:pt x="745" y="141"/>
                  </a:cubicBezTo>
                  <a:cubicBezTo>
                    <a:pt x="522" y="0"/>
                    <a:pt x="522" y="88"/>
                    <a:pt x="408" y="109"/>
                  </a:cubicBezTo>
                  <a:close/>
                </a:path>
              </a:pathLst>
            </a:custGeom>
            <a:solidFill>
              <a:srgbClr val="CCFFCC"/>
            </a:solidFill>
            <a:ln w="25400" cap="flat" cmpd="sng">
              <a:solidFill>
                <a:srgbClr val="CCFF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1" name="Rectangle 4"/>
            <p:cNvSpPr>
              <a:spLocks noChangeArrowheads="1"/>
            </p:cNvSpPr>
            <p:nvPr/>
          </p:nvSpPr>
          <p:spPr bwMode="auto">
            <a:xfrm>
              <a:off x="978" y="2882"/>
              <a:ext cx="73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Research</a:t>
              </a:r>
              <a:endParaRPr lang="en-US" sz="1800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25632" name="Line 5"/>
            <p:cNvSpPr>
              <a:spLocks noChangeShapeType="1"/>
            </p:cNvSpPr>
            <p:nvPr/>
          </p:nvSpPr>
          <p:spPr bwMode="auto">
            <a:xfrm flipV="1">
              <a:off x="1670" y="2559"/>
              <a:ext cx="558" cy="374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4550" name="Group 6"/>
          <p:cNvGrpSpPr>
            <a:grpSpLocks/>
          </p:cNvGrpSpPr>
          <p:nvPr/>
        </p:nvGrpSpPr>
        <p:grpSpPr bwMode="auto">
          <a:xfrm>
            <a:off x="1511300" y="1550988"/>
            <a:ext cx="7356475" cy="3956050"/>
            <a:chOff x="952" y="977"/>
            <a:chExt cx="4634" cy="2492"/>
          </a:xfrm>
        </p:grpSpPr>
        <p:sp>
          <p:nvSpPr>
            <p:cNvPr id="25625" name="Freeform 7"/>
            <p:cNvSpPr>
              <a:spLocks/>
            </p:cNvSpPr>
            <p:nvPr/>
          </p:nvSpPr>
          <p:spPr bwMode="auto">
            <a:xfrm>
              <a:off x="2895" y="2649"/>
              <a:ext cx="2691" cy="820"/>
            </a:xfrm>
            <a:custGeom>
              <a:avLst/>
              <a:gdLst>
                <a:gd name="T0" fmla="*/ 489 w 2691"/>
                <a:gd name="T1" fmla="*/ 75 h 820"/>
                <a:gd name="T2" fmla="*/ 356 w 2691"/>
                <a:gd name="T3" fmla="*/ 138 h 820"/>
                <a:gd name="T4" fmla="*/ 159 w 2691"/>
                <a:gd name="T5" fmla="*/ 354 h 820"/>
                <a:gd name="T6" fmla="*/ 368 w 2691"/>
                <a:gd name="T7" fmla="*/ 767 h 820"/>
                <a:gd name="T8" fmla="*/ 2368 w 2691"/>
                <a:gd name="T9" fmla="*/ 672 h 820"/>
                <a:gd name="T10" fmla="*/ 2305 w 2691"/>
                <a:gd name="T11" fmla="*/ 221 h 820"/>
                <a:gd name="T12" fmla="*/ 1092 w 2691"/>
                <a:gd name="T13" fmla="*/ 24 h 820"/>
                <a:gd name="T14" fmla="*/ 489 w 2691"/>
                <a:gd name="T15" fmla="*/ 75 h 8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91"/>
                <a:gd name="T25" fmla="*/ 0 h 820"/>
                <a:gd name="T26" fmla="*/ 2691 w 2691"/>
                <a:gd name="T27" fmla="*/ 820 h 8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91" h="820">
                  <a:moveTo>
                    <a:pt x="489" y="75"/>
                  </a:moveTo>
                  <a:cubicBezTo>
                    <a:pt x="366" y="94"/>
                    <a:pt x="411" y="92"/>
                    <a:pt x="356" y="138"/>
                  </a:cubicBezTo>
                  <a:cubicBezTo>
                    <a:pt x="301" y="184"/>
                    <a:pt x="157" y="249"/>
                    <a:pt x="159" y="354"/>
                  </a:cubicBezTo>
                  <a:cubicBezTo>
                    <a:pt x="161" y="459"/>
                    <a:pt x="0" y="714"/>
                    <a:pt x="368" y="767"/>
                  </a:cubicBezTo>
                  <a:cubicBezTo>
                    <a:pt x="736" y="820"/>
                    <a:pt x="2045" y="763"/>
                    <a:pt x="2368" y="672"/>
                  </a:cubicBezTo>
                  <a:cubicBezTo>
                    <a:pt x="2691" y="581"/>
                    <a:pt x="2518" y="329"/>
                    <a:pt x="2305" y="221"/>
                  </a:cubicBezTo>
                  <a:cubicBezTo>
                    <a:pt x="2092" y="113"/>
                    <a:pt x="1397" y="48"/>
                    <a:pt x="1092" y="24"/>
                  </a:cubicBezTo>
                  <a:cubicBezTo>
                    <a:pt x="787" y="0"/>
                    <a:pt x="612" y="56"/>
                    <a:pt x="489" y="75"/>
                  </a:cubicBezTo>
                  <a:close/>
                </a:path>
              </a:pathLst>
            </a:custGeom>
            <a:solidFill>
              <a:srgbClr val="FFCC99"/>
            </a:solidFill>
            <a:ln w="25400" cap="flat" cmpd="sng">
              <a:solidFill>
                <a:srgbClr val="FFCC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6" name="Rectangle 8"/>
            <p:cNvSpPr>
              <a:spLocks noChangeArrowheads="1"/>
            </p:cNvSpPr>
            <p:nvPr/>
          </p:nvSpPr>
          <p:spPr bwMode="auto">
            <a:xfrm>
              <a:off x="952" y="3129"/>
              <a:ext cx="1212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Used in practice</a:t>
              </a:r>
              <a:endParaRPr lang="en-US" sz="1800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25627" name="Freeform 9"/>
            <p:cNvSpPr>
              <a:spLocks/>
            </p:cNvSpPr>
            <p:nvPr/>
          </p:nvSpPr>
          <p:spPr bwMode="auto">
            <a:xfrm>
              <a:off x="1364" y="1225"/>
              <a:ext cx="1021" cy="2059"/>
            </a:xfrm>
            <a:custGeom>
              <a:avLst/>
              <a:gdLst>
                <a:gd name="T0" fmla="*/ 788 w 1021"/>
                <a:gd name="T1" fmla="*/ 2001 h 2059"/>
                <a:gd name="T2" fmla="*/ 909 w 1021"/>
                <a:gd name="T3" fmla="*/ 1816 h 2059"/>
                <a:gd name="T4" fmla="*/ 115 w 1021"/>
                <a:gd name="T5" fmla="*/ 540 h 2059"/>
                <a:gd name="T6" fmla="*/ 217 w 1021"/>
                <a:gd name="T7" fmla="*/ 0 h 20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1"/>
                <a:gd name="T13" fmla="*/ 0 h 2059"/>
                <a:gd name="T14" fmla="*/ 1021 w 1021"/>
                <a:gd name="T15" fmla="*/ 2059 h 20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1" h="2059">
                  <a:moveTo>
                    <a:pt x="788" y="2001"/>
                  </a:moveTo>
                  <a:cubicBezTo>
                    <a:pt x="904" y="2030"/>
                    <a:pt x="1021" y="2059"/>
                    <a:pt x="909" y="1816"/>
                  </a:cubicBezTo>
                  <a:cubicBezTo>
                    <a:pt x="797" y="1573"/>
                    <a:pt x="230" y="843"/>
                    <a:pt x="115" y="540"/>
                  </a:cubicBezTo>
                  <a:cubicBezTo>
                    <a:pt x="0" y="237"/>
                    <a:pt x="108" y="118"/>
                    <a:pt x="217" y="0"/>
                  </a:cubicBezTo>
                </a:path>
              </a:pathLst>
            </a:custGeom>
            <a:noFill/>
            <a:ln w="25400" cap="flat" cmpd="sng">
              <a:solidFill>
                <a:srgbClr val="FF00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8" name="Freeform 10"/>
            <p:cNvSpPr>
              <a:spLocks/>
            </p:cNvSpPr>
            <p:nvPr/>
          </p:nvSpPr>
          <p:spPr bwMode="auto">
            <a:xfrm>
              <a:off x="2140" y="3187"/>
              <a:ext cx="863" cy="156"/>
            </a:xfrm>
            <a:custGeom>
              <a:avLst/>
              <a:gdLst>
                <a:gd name="T0" fmla="*/ 0 w 863"/>
                <a:gd name="T1" fmla="*/ 96 h 156"/>
                <a:gd name="T2" fmla="*/ 203 w 863"/>
                <a:gd name="T3" fmla="*/ 140 h 156"/>
                <a:gd name="T4" fmla="*/ 863 w 863"/>
                <a:gd name="T5" fmla="*/ 0 h 156"/>
                <a:gd name="T6" fmla="*/ 0 60000 65536"/>
                <a:gd name="T7" fmla="*/ 0 60000 65536"/>
                <a:gd name="T8" fmla="*/ 0 60000 65536"/>
                <a:gd name="T9" fmla="*/ 0 w 863"/>
                <a:gd name="T10" fmla="*/ 0 h 156"/>
                <a:gd name="T11" fmla="*/ 863 w 863"/>
                <a:gd name="T12" fmla="*/ 156 h 1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3" h="156">
                  <a:moveTo>
                    <a:pt x="0" y="96"/>
                  </a:moveTo>
                  <a:cubicBezTo>
                    <a:pt x="29" y="126"/>
                    <a:pt x="59" y="156"/>
                    <a:pt x="203" y="140"/>
                  </a:cubicBezTo>
                  <a:cubicBezTo>
                    <a:pt x="347" y="124"/>
                    <a:pt x="605" y="62"/>
                    <a:pt x="863" y="0"/>
                  </a:cubicBezTo>
                </a:path>
              </a:pathLst>
            </a:custGeom>
            <a:noFill/>
            <a:ln w="25400" cap="flat" cmpd="sng">
              <a:solidFill>
                <a:srgbClr val="FF00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9" name="Freeform 11"/>
            <p:cNvSpPr>
              <a:spLocks/>
            </p:cNvSpPr>
            <p:nvPr/>
          </p:nvSpPr>
          <p:spPr bwMode="auto">
            <a:xfrm>
              <a:off x="1541" y="977"/>
              <a:ext cx="1238" cy="328"/>
            </a:xfrm>
            <a:custGeom>
              <a:avLst/>
              <a:gdLst>
                <a:gd name="T0" fmla="*/ 47 w 1238"/>
                <a:gd name="T1" fmla="*/ 160 h 328"/>
                <a:gd name="T2" fmla="*/ 98 w 1238"/>
                <a:gd name="T3" fmla="*/ 261 h 328"/>
                <a:gd name="T4" fmla="*/ 637 w 1238"/>
                <a:gd name="T5" fmla="*/ 325 h 328"/>
                <a:gd name="T6" fmla="*/ 1164 w 1238"/>
                <a:gd name="T7" fmla="*/ 242 h 328"/>
                <a:gd name="T8" fmla="*/ 1082 w 1238"/>
                <a:gd name="T9" fmla="*/ 52 h 328"/>
                <a:gd name="T10" fmla="*/ 237 w 1238"/>
                <a:gd name="T11" fmla="*/ 20 h 328"/>
                <a:gd name="T12" fmla="*/ 47 w 1238"/>
                <a:gd name="T13" fmla="*/ 160 h 3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38"/>
                <a:gd name="T22" fmla="*/ 0 h 328"/>
                <a:gd name="T23" fmla="*/ 1238 w 1238"/>
                <a:gd name="T24" fmla="*/ 328 h 3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38" h="328">
                  <a:moveTo>
                    <a:pt x="47" y="160"/>
                  </a:moveTo>
                  <a:cubicBezTo>
                    <a:pt x="24" y="200"/>
                    <a:pt x="0" y="234"/>
                    <a:pt x="98" y="261"/>
                  </a:cubicBezTo>
                  <a:cubicBezTo>
                    <a:pt x="196" y="288"/>
                    <a:pt x="459" y="328"/>
                    <a:pt x="637" y="325"/>
                  </a:cubicBezTo>
                  <a:cubicBezTo>
                    <a:pt x="815" y="322"/>
                    <a:pt x="1090" y="287"/>
                    <a:pt x="1164" y="242"/>
                  </a:cubicBezTo>
                  <a:cubicBezTo>
                    <a:pt x="1238" y="197"/>
                    <a:pt x="1237" y="89"/>
                    <a:pt x="1082" y="52"/>
                  </a:cubicBezTo>
                  <a:cubicBezTo>
                    <a:pt x="927" y="15"/>
                    <a:pt x="413" y="0"/>
                    <a:pt x="237" y="20"/>
                  </a:cubicBezTo>
                  <a:cubicBezTo>
                    <a:pt x="61" y="40"/>
                    <a:pt x="70" y="120"/>
                    <a:pt x="47" y="160"/>
                  </a:cubicBezTo>
                  <a:close/>
                </a:path>
              </a:pathLst>
            </a:custGeom>
            <a:solidFill>
              <a:srgbClr val="FFCC99"/>
            </a:solidFill>
            <a:ln w="25400" cap="flat" cmpd="sng">
              <a:solidFill>
                <a:srgbClr val="FFCC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5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Space of Solutions</a:t>
            </a:r>
          </a:p>
        </p:txBody>
      </p:sp>
      <p:sp>
        <p:nvSpPr>
          <p:cNvPr id="25606" name="Line 13"/>
          <p:cNvSpPr>
            <a:spLocks noChangeShapeType="1"/>
          </p:cNvSpPr>
          <p:nvPr/>
        </p:nvSpPr>
        <p:spPr bwMode="auto">
          <a:xfrm>
            <a:off x="1320800" y="1622425"/>
            <a:ext cx="0" cy="3849688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14"/>
          <p:cNvSpPr>
            <a:spLocks noChangeShapeType="1"/>
          </p:cNvSpPr>
          <p:nvPr/>
        </p:nvSpPr>
        <p:spPr bwMode="auto">
          <a:xfrm>
            <a:off x="1331913" y="5472113"/>
            <a:ext cx="6218237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Rectangle 15"/>
          <p:cNvSpPr>
            <a:spLocks noChangeArrowheads="1"/>
          </p:cNvSpPr>
          <p:nvPr/>
        </p:nvSpPr>
        <p:spPr bwMode="auto">
          <a:xfrm rot="-5400000">
            <a:off x="-486569" y="3513932"/>
            <a:ext cx="187801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/>
              <a:t>Cleanliness</a:t>
            </a:r>
          </a:p>
        </p:txBody>
      </p:sp>
      <p:sp>
        <p:nvSpPr>
          <p:cNvPr id="25609" name="Rectangle 16"/>
          <p:cNvSpPr>
            <a:spLocks noChangeArrowheads="1"/>
          </p:cNvSpPr>
          <p:nvPr/>
        </p:nvSpPr>
        <p:spPr bwMode="auto">
          <a:xfrm>
            <a:off x="3816350" y="6100763"/>
            <a:ext cx="15875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/>
              <a:t>Flexibility</a:t>
            </a:r>
          </a:p>
        </p:txBody>
      </p:sp>
      <p:sp>
        <p:nvSpPr>
          <p:cNvPr id="25610" name="Rectangle 17"/>
          <p:cNvSpPr>
            <a:spLocks noChangeArrowheads="1"/>
          </p:cNvSpPr>
          <p:nvPr/>
        </p:nvSpPr>
        <p:spPr bwMode="auto">
          <a:xfrm>
            <a:off x="6362700" y="5486400"/>
            <a:ext cx="155892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most flexible</a:t>
            </a:r>
          </a:p>
        </p:txBody>
      </p:sp>
      <p:sp>
        <p:nvSpPr>
          <p:cNvPr id="25611" name="Rectangle 18"/>
          <p:cNvSpPr>
            <a:spLocks noChangeArrowheads="1"/>
          </p:cNvSpPr>
          <p:nvPr/>
        </p:nvSpPr>
        <p:spPr bwMode="auto">
          <a:xfrm rot="-5380302">
            <a:off x="447676" y="1982787"/>
            <a:ext cx="13335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most clean</a:t>
            </a:r>
          </a:p>
        </p:txBody>
      </p:sp>
      <p:sp>
        <p:nvSpPr>
          <p:cNvPr id="25612" name="Rectangle 19"/>
          <p:cNvSpPr>
            <a:spLocks noChangeArrowheads="1"/>
          </p:cNvSpPr>
          <p:nvPr/>
        </p:nvSpPr>
        <p:spPr bwMode="auto">
          <a:xfrm>
            <a:off x="4181475" y="2384425"/>
            <a:ext cx="89535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CML</a:t>
            </a:r>
          </a:p>
        </p:txBody>
      </p:sp>
      <p:sp>
        <p:nvSpPr>
          <p:cNvPr id="25613" name="Rectangle 20"/>
          <p:cNvSpPr>
            <a:spLocks noChangeArrowheads="1"/>
          </p:cNvSpPr>
          <p:nvPr/>
        </p:nvSpPr>
        <p:spPr bwMode="auto">
          <a:xfrm>
            <a:off x="5154613" y="2533650"/>
            <a:ext cx="74295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Cilk</a:t>
            </a:r>
          </a:p>
        </p:txBody>
      </p:sp>
      <p:sp>
        <p:nvSpPr>
          <p:cNvPr id="25614" name="Rectangle 21"/>
          <p:cNvSpPr>
            <a:spLocks noChangeArrowheads="1"/>
          </p:cNvSpPr>
          <p:nvPr/>
        </p:nvSpPr>
        <p:spPr bwMode="auto">
          <a:xfrm>
            <a:off x="4730750" y="3602038"/>
            <a:ext cx="194945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TBB+threads</a:t>
            </a:r>
          </a:p>
        </p:txBody>
      </p:sp>
      <p:sp>
        <p:nvSpPr>
          <p:cNvPr id="25615" name="Rectangle 22"/>
          <p:cNvSpPr>
            <a:spLocks noChangeArrowheads="1"/>
          </p:cNvSpPr>
          <p:nvPr/>
        </p:nvSpPr>
        <p:spPr bwMode="auto">
          <a:xfrm>
            <a:off x="6045200" y="4910138"/>
            <a:ext cx="21732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POSIX threads</a:t>
            </a:r>
          </a:p>
        </p:txBody>
      </p:sp>
      <p:sp>
        <p:nvSpPr>
          <p:cNvPr id="25616" name="Rectangle 23"/>
          <p:cNvSpPr>
            <a:spLocks noChangeArrowheads="1"/>
          </p:cNvSpPr>
          <p:nvPr/>
        </p:nvSpPr>
        <p:spPr bwMode="auto">
          <a:xfrm>
            <a:off x="5067300" y="4922838"/>
            <a:ext cx="7762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MPI</a:t>
            </a:r>
          </a:p>
        </p:txBody>
      </p:sp>
      <p:sp>
        <p:nvSpPr>
          <p:cNvPr id="25617" name="Rectangle 24"/>
          <p:cNvSpPr>
            <a:spLocks noChangeArrowheads="1"/>
          </p:cNvSpPr>
          <p:nvPr/>
        </p:nvSpPr>
        <p:spPr bwMode="auto">
          <a:xfrm>
            <a:off x="5518150" y="4240213"/>
            <a:ext cx="137001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OpenMP</a:t>
            </a:r>
          </a:p>
        </p:txBody>
      </p:sp>
      <p:sp>
        <p:nvSpPr>
          <p:cNvPr id="25618" name="Rectangle 25"/>
          <p:cNvSpPr>
            <a:spLocks noChangeArrowheads="1"/>
          </p:cNvSpPr>
          <p:nvPr/>
        </p:nvSpPr>
        <p:spPr bwMode="auto">
          <a:xfrm>
            <a:off x="4425950" y="3883025"/>
            <a:ext cx="200025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STM+threads</a:t>
            </a:r>
          </a:p>
        </p:txBody>
      </p:sp>
      <p:sp>
        <p:nvSpPr>
          <p:cNvPr id="25619" name="Rectangle 26"/>
          <p:cNvSpPr>
            <a:spLocks noChangeArrowheads="1"/>
          </p:cNvSpPr>
          <p:nvPr/>
        </p:nvSpPr>
        <p:spPr bwMode="auto">
          <a:xfrm>
            <a:off x="4265613" y="1676400"/>
            <a:ext cx="1014412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Dryad</a:t>
            </a:r>
          </a:p>
        </p:txBody>
      </p:sp>
      <p:grpSp>
        <p:nvGrpSpPr>
          <p:cNvPr id="364571" name="Group 27"/>
          <p:cNvGrpSpPr>
            <a:grpSpLocks/>
          </p:cNvGrpSpPr>
          <p:nvPr/>
        </p:nvGrpSpPr>
        <p:grpSpPr bwMode="auto">
          <a:xfrm>
            <a:off x="6169025" y="1539875"/>
            <a:ext cx="2736850" cy="1616075"/>
            <a:chOff x="3886" y="970"/>
            <a:chExt cx="1724" cy="1018"/>
          </a:xfrm>
        </p:grpSpPr>
        <p:sp>
          <p:nvSpPr>
            <p:cNvPr id="25623" name="Freeform 28"/>
            <p:cNvSpPr>
              <a:spLocks/>
            </p:cNvSpPr>
            <p:nvPr/>
          </p:nvSpPr>
          <p:spPr bwMode="auto">
            <a:xfrm>
              <a:off x="3886" y="970"/>
              <a:ext cx="1724" cy="1018"/>
            </a:xfrm>
            <a:custGeom>
              <a:avLst/>
              <a:gdLst>
                <a:gd name="T0" fmla="*/ 311 w 1724"/>
                <a:gd name="T1" fmla="*/ 33 h 1018"/>
                <a:gd name="T2" fmla="*/ 120 w 1724"/>
                <a:gd name="T3" fmla="*/ 78 h 1018"/>
                <a:gd name="T4" fmla="*/ 152 w 1724"/>
                <a:gd name="T5" fmla="*/ 484 h 1018"/>
                <a:gd name="T6" fmla="*/ 1034 w 1724"/>
                <a:gd name="T7" fmla="*/ 954 h 1018"/>
                <a:gd name="T8" fmla="*/ 1491 w 1724"/>
                <a:gd name="T9" fmla="*/ 865 h 1018"/>
                <a:gd name="T10" fmla="*/ 1523 w 1724"/>
                <a:gd name="T11" fmla="*/ 141 h 1018"/>
                <a:gd name="T12" fmla="*/ 311 w 1724"/>
                <a:gd name="T13" fmla="*/ 33 h 10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24"/>
                <a:gd name="T22" fmla="*/ 0 h 1018"/>
                <a:gd name="T23" fmla="*/ 1724 w 1724"/>
                <a:gd name="T24" fmla="*/ 1018 h 10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24" h="1018">
                  <a:moveTo>
                    <a:pt x="311" y="33"/>
                  </a:moveTo>
                  <a:cubicBezTo>
                    <a:pt x="77" y="23"/>
                    <a:pt x="146" y="3"/>
                    <a:pt x="120" y="78"/>
                  </a:cubicBezTo>
                  <a:cubicBezTo>
                    <a:pt x="94" y="153"/>
                    <a:pt x="0" y="338"/>
                    <a:pt x="152" y="484"/>
                  </a:cubicBezTo>
                  <a:cubicBezTo>
                    <a:pt x="304" y="630"/>
                    <a:pt x="811" y="890"/>
                    <a:pt x="1034" y="954"/>
                  </a:cubicBezTo>
                  <a:cubicBezTo>
                    <a:pt x="1257" y="1018"/>
                    <a:pt x="1410" y="1000"/>
                    <a:pt x="1491" y="865"/>
                  </a:cubicBezTo>
                  <a:cubicBezTo>
                    <a:pt x="1572" y="730"/>
                    <a:pt x="1724" y="282"/>
                    <a:pt x="1523" y="141"/>
                  </a:cubicBezTo>
                  <a:cubicBezTo>
                    <a:pt x="1322" y="0"/>
                    <a:pt x="545" y="43"/>
                    <a:pt x="311" y="33"/>
                  </a:cubicBezTo>
                  <a:close/>
                </a:path>
              </a:pathLst>
            </a:custGeom>
            <a:solidFill>
              <a:srgbClr val="CC99FF"/>
            </a:solidFill>
            <a:ln w="25400" cap="flat" cmpd="sng">
              <a:solidFill>
                <a:srgbClr val="CC99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4" name="Text Box 29"/>
            <p:cNvSpPr txBox="1">
              <a:spLocks noChangeArrowheads="1"/>
            </p:cNvSpPr>
            <p:nvPr/>
          </p:nvSpPr>
          <p:spPr bwMode="auto">
            <a:xfrm>
              <a:off x="4225" y="1177"/>
              <a:ext cx="1129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Yet to come?</a:t>
              </a:r>
            </a:p>
          </p:txBody>
        </p:sp>
      </p:grpSp>
      <p:sp>
        <p:nvSpPr>
          <p:cNvPr id="25621" name="Rectangle 30"/>
          <p:cNvSpPr>
            <a:spLocks noChangeArrowheads="1"/>
          </p:cNvSpPr>
          <p:nvPr/>
        </p:nvSpPr>
        <p:spPr bwMode="auto">
          <a:xfrm>
            <a:off x="3251200" y="2079625"/>
            <a:ext cx="135255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StreamIt</a:t>
            </a:r>
          </a:p>
        </p:txBody>
      </p:sp>
      <p:sp>
        <p:nvSpPr>
          <p:cNvPr id="25622" name="Rectangle 31"/>
          <p:cNvSpPr>
            <a:spLocks noChangeArrowheads="1"/>
          </p:cNvSpPr>
          <p:nvPr/>
        </p:nvSpPr>
        <p:spPr bwMode="auto">
          <a:xfrm>
            <a:off x="2566988" y="1557338"/>
            <a:ext cx="175895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MapReduce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3126BC4-2D5F-4377-AE33-112267D64CD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Kinds of Parallelism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Data parallelism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Can divide parts of the data between different tasks and perform the same action on each part in parallel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Task parallelism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Different tasks running on the same data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Hybrid data/task parallelism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 parallel pipeline of tasks, each of which might be data parallel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Unstructured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Ad hoc combination of threads with no obvious top-level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885243-C0F5-40A6-B519-B4F4E0ABE58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458200" cy="685800"/>
          </a:xfrm>
        </p:spPr>
        <p:txBody>
          <a:bodyPr/>
          <a:lstStyle/>
          <a:p>
            <a:pPr eaLnBrk="1" hangingPunct="1"/>
            <a:r>
              <a:rPr lang="en-US" smtClean="0"/>
              <a:t>MapReduce: Programming the Pipeline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Pattern inspired by Lisp, ML, etc.</a:t>
            </a:r>
          </a:p>
          <a:p>
            <a:pPr lvl="1" eaLnBrk="1" hangingPunct="1"/>
            <a:r>
              <a:rPr lang="en-US" smtClean="0"/>
              <a:t>Many problems can be phrased this way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Results in clean code</a:t>
            </a:r>
          </a:p>
          <a:p>
            <a:pPr lvl="1" eaLnBrk="1" hangingPunct="1"/>
            <a:r>
              <a:rPr lang="en-US" smtClean="0"/>
              <a:t>Easy to program / debug / maintain</a:t>
            </a:r>
          </a:p>
          <a:p>
            <a:pPr lvl="2" eaLnBrk="1" hangingPunct="1"/>
            <a:r>
              <a:rPr lang="en-US" smtClean="0"/>
              <a:t>Simple programming model</a:t>
            </a:r>
          </a:p>
          <a:p>
            <a:pPr lvl="2" eaLnBrk="1" hangingPunct="1"/>
            <a:r>
              <a:rPr lang="en-US" smtClean="0"/>
              <a:t>Nice retry/failure semantics</a:t>
            </a:r>
          </a:p>
          <a:p>
            <a:pPr lvl="1" eaLnBrk="1" hangingPunct="1"/>
            <a:r>
              <a:rPr lang="en-US" smtClean="0"/>
              <a:t>Efficient and portable</a:t>
            </a:r>
          </a:p>
          <a:p>
            <a:pPr lvl="2" eaLnBrk="1" hangingPunct="1"/>
            <a:r>
              <a:rPr lang="en-US" smtClean="0"/>
              <a:t>Easy to distribute across nodes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2414588" y="6116638"/>
            <a:ext cx="536416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Thanks to Google, Inc. for some of the slides that follow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4F1DDF7-5794-4BA1-B623-9927F2824C9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 &amp; Reduce in Lisp / Scheme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(map </a:t>
            </a:r>
            <a:r>
              <a:rPr lang="en-US" b="1" i="1" smtClean="0">
                <a:solidFill>
                  <a:srgbClr val="0000FF"/>
                </a:solidFill>
              </a:rPr>
              <a:t>f</a:t>
            </a:r>
            <a:r>
              <a:rPr lang="en-US" smtClean="0">
                <a:solidFill>
                  <a:srgbClr val="0000FF"/>
                </a:solidFill>
              </a:rPr>
              <a:t> </a:t>
            </a:r>
            <a:r>
              <a:rPr lang="en-US" b="1" i="1" smtClean="0">
                <a:solidFill>
                  <a:srgbClr val="0000FF"/>
                </a:solidFill>
              </a:rPr>
              <a:t>list</a:t>
            </a:r>
            <a:r>
              <a:rPr lang="en-US" smtClean="0">
                <a:solidFill>
                  <a:srgbClr val="0000FF"/>
                </a:solidFill>
              </a:rPr>
              <a:t>)</a:t>
            </a:r>
          </a:p>
          <a:p>
            <a:pPr lvl="1" eaLnBrk="1" hangingPunct="1"/>
            <a:endParaRPr lang="en-US" sz="1600" smtClean="0">
              <a:solidFill>
                <a:srgbClr val="0000FF"/>
              </a:solidFill>
            </a:endParaRPr>
          </a:p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(map square ‘(1 2 3 4))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  (1 4 9 16)</a:t>
            </a:r>
          </a:p>
          <a:p>
            <a:pPr lvl="1" eaLnBrk="1" hangingPunct="1"/>
            <a:endParaRPr lang="en-US" sz="1600" smtClean="0">
              <a:solidFill>
                <a:srgbClr val="0000FF"/>
              </a:solidFill>
            </a:endParaRPr>
          </a:p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(reduce + ‘(1 4 9 16) 0)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  (+ 1 (+ 4 (+ 9 (+ 16 0) ) ) )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  30</a:t>
            </a:r>
          </a:p>
          <a:p>
            <a:pPr lvl="1" eaLnBrk="1" hangingPunct="1"/>
            <a:endParaRPr lang="en-US" sz="1600" smtClean="0">
              <a:solidFill>
                <a:srgbClr val="0000FF"/>
              </a:solidFill>
            </a:endParaRPr>
          </a:p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(reduce + (map square ‘(1 2 3 4)) 0)</a:t>
            </a:r>
          </a:p>
        </p:txBody>
      </p:sp>
      <p:grpSp>
        <p:nvGrpSpPr>
          <p:cNvPr id="370692" name="Group 4"/>
          <p:cNvGrpSpPr>
            <a:grpSpLocks/>
          </p:cNvGrpSpPr>
          <p:nvPr/>
        </p:nvGrpSpPr>
        <p:grpSpPr bwMode="auto">
          <a:xfrm>
            <a:off x="2417763" y="1304925"/>
            <a:ext cx="5865812" cy="1219200"/>
            <a:chOff x="1523" y="946"/>
            <a:chExt cx="3695" cy="768"/>
          </a:xfrm>
        </p:grpSpPr>
        <p:sp>
          <p:nvSpPr>
            <p:cNvPr id="31753" name="Text Box 5"/>
            <p:cNvSpPr txBox="1">
              <a:spLocks noChangeArrowheads="1"/>
            </p:cNvSpPr>
            <p:nvPr/>
          </p:nvSpPr>
          <p:spPr bwMode="auto">
            <a:xfrm rot="-1389819">
              <a:off x="3731" y="946"/>
              <a:ext cx="14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Unary operator</a:t>
              </a:r>
            </a:p>
          </p:txBody>
        </p:sp>
        <p:sp>
          <p:nvSpPr>
            <p:cNvPr id="31754" name="Arc 6"/>
            <p:cNvSpPr>
              <a:spLocks/>
            </p:cNvSpPr>
            <p:nvPr/>
          </p:nvSpPr>
          <p:spPr bwMode="auto">
            <a:xfrm flipH="1">
              <a:off x="1523" y="994"/>
              <a:ext cx="2736" cy="720"/>
            </a:xfrm>
            <a:custGeom>
              <a:avLst/>
              <a:gdLst>
                <a:gd name="T0" fmla="*/ 0 w 21600"/>
                <a:gd name="T1" fmla="*/ 0 h 21600"/>
                <a:gd name="T2" fmla="*/ 6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0695" name="Group 7"/>
          <p:cNvGrpSpPr>
            <a:grpSpLocks/>
          </p:cNvGrpSpPr>
          <p:nvPr/>
        </p:nvGrpSpPr>
        <p:grpSpPr bwMode="auto">
          <a:xfrm>
            <a:off x="2352675" y="2532063"/>
            <a:ext cx="5919788" cy="1230312"/>
            <a:chOff x="1494" y="1818"/>
            <a:chExt cx="3729" cy="775"/>
          </a:xfrm>
        </p:grpSpPr>
        <p:sp>
          <p:nvSpPr>
            <p:cNvPr id="31751" name="Text Box 8"/>
            <p:cNvSpPr txBox="1">
              <a:spLocks noChangeArrowheads="1"/>
            </p:cNvSpPr>
            <p:nvPr/>
          </p:nvSpPr>
          <p:spPr bwMode="auto">
            <a:xfrm rot="-1389819">
              <a:off x="3701" y="1818"/>
              <a:ext cx="15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Binary operator</a:t>
              </a:r>
            </a:p>
          </p:txBody>
        </p:sp>
        <p:sp>
          <p:nvSpPr>
            <p:cNvPr id="31752" name="Arc 9"/>
            <p:cNvSpPr>
              <a:spLocks/>
            </p:cNvSpPr>
            <p:nvPr/>
          </p:nvSpPr>
          <p:spPr bwMode="auto">
            <a:xfrm flipH="1">
              <a:off x="1494" y="1873"/>
              <a:ext cx="2736" cy="720"/>
            </a:xfrm>
            <a:custGeom>
              <a:avLst/>
              <a:gdLst>
                <a:gd name="T0" fmla="*/ 0 w 21600"/>
                <a:gd name="T1" fmla="*/ 0 h 21600"/>
                <a:gd name="T2" fmla="*/ 6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p" autoUpdateAnimBg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16700</TotalTime>
  <Words>714</Words>
  <Application>Microsoft Office PowerPoint</Application>
  <PresentationFormat>On-screen Show (4:3)</PresentationFormat>
  <Paragraphs>209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ＭＳ Ｐゴシック</vt:lpstr>
      <vt:lpstr>Times</vt:lpstr>
      <vt:lpstr>Comic Sans MS</vt:lpstr>
      <vt:lpstr>Times New Roman</vt:lpstr>
      <vt:lpstr>Blank Presentation</vt:lpstr>
      <vt:lpstr>Blank Presentation</vt:lpstr>
      <vt:lpstr>CMSC 330:  Organization of Programming Languages</vt:lpstr>
      <vt:lpstr>Parallelizable Applications of Interest</vt:lpstr>
      <vt:lpstr>Multithreading (Java threads, pthreads)</vt:lpstr>
      <vt:lpstr>Parallel Language Extensions</vt:lpstr>
      <vt:lpstr>Two Directions To A Solution</vt:lpstr>
      <vt:lpstr>Space of Solutions</vt:lpstr>
      <vt:lpstr>Kinds of Parallelism</vt:lpstr>
      <vt:lpstr>MapReduce: Programming the Pipeline</vt:lpstr>
      <vt:lpstr>Map &amp; Reduce in Lisp / Scheme</vt:lpstr>
      <vt:lpstr>MapReduce a la Google</vt:lpstr>
      <vt:lpstr>Count Words in Documents</vt:lpstr>
      <vt:lpstr>Count,  Illustrated</vt:lpstr>
      <vt:lpstr>Execution </vt:lpstr>
      <vt:lpstr>Parallel Execution </vt:lpstr>
      <vt:lpstr>Model is Widely Applicable MapReduce Programs In Google Source Tree 2004</vt:lpstr>
      <vt:lpstr>The Programming Model Is Key</vt:lpstr>
      <vt:lpstr>Compare to Dedicated Supercomputers</vt:lpstr>
    </vt:vector>
  </TitlesOfParts>
  <Company>J 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F</dc:creator>
  <cp:lastModifiedBy>Larry Herman</cp:lastModifiedBy>
  <cp:revision>153</cp:revision>
  <dcterms:created xsi:type="dcterms:W3CDTF">2005-08-02T15:09:14Z</dcterms:created>
  <dcterms:modified xsi:type="dcterms:W3CDTF">2012-12-08T15:13:31Z</dcterms:modified>
</cp:coreProperties>
</file>