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257" r:id="rId3"/>
    <p:sldId id="301" r:id="rId4"/>
    <p:sldId id="303" r:id="rId5"/>
    <p:sldId id="258" r:id="rId6"/>
    <p:sldId id="260" r:id="rId7"/>
    <p:sldId id="259" r:id="rId8"/>
    <p:sldId id="261" r:id="rId9"/>
    <p:sldId id="262" r:id="rId10"/>
    <p:sldId id="264" r:id="rId11"/>
    <p:sldId id="263" r:id="rId12"/>
    <p:sldId id="265" r:id="rId13"/>
    <p:sldId id="266" r:id="rId14"/>
    <p:sldId id="304" r:id="rId15"/>
    <p:sldId id="268" r:id="rId16"/>
    <p:sldId id="269" r:id="rId17"/>
    <p:sldId id="305" r:id="rId18"/>
    <p:sldId id="306" r:id="rId19"/>
    <p:sldId id="270" r:id="rId20"/>
    <p:sldId id="271" r:id="rId21"/>
    <p:sldId id="272" r:id="rId22"/>
    <p:sldId id="273" r:id="rId23"/>
    <p:sldId id="300" r:id="rId24"/>
    <p:sldId id="275" r:id="rId25"/>
    <p:sldId id="277" r:id="rId26"/>
    <p:sldId id="278" r:id="rId27"/>
    <p:sldId id="297" r:id="rId28"/>
    <p:sldId id="298" r:id="rId29"/>
    <p:sldId id="299" r:id="rId30"/>
    <p:sldId id="307" r:id="rId3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87" autoAdjust="0"/>
    <p:restoredTop sz="78408" autoAdjust="0"/>
  </p:normalViewPr>
  <p:slideViewPr>
    <p:cSldViewPr>
      <p:cViewPr varScale="1">
        <p:scale>
          <a:sx n="65" d="100"/>
          <a:sy n="65" d="100"/>
        </p:scale>
        <p:origin x="-27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lvl1pPr defTabSz="966788" eaLnBrk="0" hangingPunct="0">
              <a:defRPr sz="1200"/>
            </a:lvl1pPr>
          </a:lstStyle>
          <a:p>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lvl1pPr algn="r" defTabSz="966788" eaLnBrk="0" hangingPunct="0">
              <a:defRPr sz="1200"/>
            </a:lvl1pPr>
          </a:lstStyle>
          <a:p>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42" tIns="48320" rIns="96642" bIns="48320" numCol="1" anchor="b" anchorCtr="0" compatLnSpc="1">
            <a:prstTxWarp prst="textNoShape">
              <a:avLst/>
            </a:prstTxWarp>
          </a:bodyPr>
          <a:lstStyle>
            <a:lvl1pPr defTabSz="966788" eaLnBrk="0" hangingPunct="0">
              <a:defRPr sz="1200"/>
            </a:lvl1pPr>
          </a:lstStyle>
          <a:p>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42" tIns="48320" rIns="96642" bIns="48320" numCol="1" anchor="b" anchorCtr="0" compatLnSpc="1">
            <a:prstTxWarp prst="textNoShape">
              <a:avLst/>
            </a:prstTxWarp>
          </a:bodyPr>
          <a:lstStyle>
            <a:lvl1pPr algn="r" defTabSz="966788" eaLnBrk="0" hangingPunct="0">
              <a:defRPr sz="1200"/>
            </a:lvl1pPr>
          </a:lstStyle>
          <a:p>
            <a:fld id="{0DCA0390-419B-41E5-8E61-B9C30A2A257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lvl1pPr defTabSz="966788" eaLnBrk="0" hangingPunct="0">
              <a:defRPr sz="1200"/>
            </a:lvl1pPr>
          </a:lstStyle>
          <a:p>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lvl1pPr algn="r" defTabSz="966788" eaLnBrk="0" hangingPunct="0">
              <a:defRPr sz="1200"/>
            </a:lvl1pPr>
          </a:lstStyle>
          <a:p>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642" tIns="48320" rIns="96642" bIns="483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42" tIns="48320" rIns="96642" bIns="48320" numCol="1" anchor="b" anchorCtr="0" compatLnSpc="1">
            <a:prstTxWarp prst="textNoShape">
              <a:avLst/>
            </a:prstTxWarp>
          </a:bodyPr>
          <a:lstStyle>
            <a:lvl1pPr defTabSz="966788" eaLnBrk="0" hangingPunct="0">
              <a:defRPr sz="1200"/>
            </a:lvl1pPr>
          </a:lstStyle>
          <a:p>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42" tIns="48320" rIns="96642" bIns="48320" numCol="1" anchor="b" anchorCtr="0" compatLnSpc="1">
            <a:prstTxWarp prst="textNoShape">
              <a:avLst/>
            </a:prstTxWarp>
          </a:bodyPr>
          <a:lstStyle>
            <a:lvl1pPr algn="r" defTabSz="966788" eaLnBrk="0" hangingPunct="0">
              <a:defRPr sz="1200"/>
            </a:lvl1pPr>
          </a:lstStyle>
          <a:p>
            <a:fld id="{4CEF0786-507D-430B-AF92-9E09505BFB4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489C2348-943A-45AC-AAC6-F1D5AFB36290}" type="slidenum">
              <a:rPr lang="en-US"/>
              <a:pPr/>
              <a:t>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A4439458-4836-4D70-8EFC-F2C03777ACFF}" type="slidenum">
              <a:rPr lang="en-US"/>
              <a:pPr/>
              <a:t>10</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pPr eaLnBrk="1" hangingPunct="1"/>
            <a:r>
              <a:rPr lang="en-US" smtClean="0">
                <a:ea typeface="ＭＳ Ｐゴシック"/>
              </a:rPr>
              <a:t>let f = fun x -&gt; (fun y -&gt; x y)</a:t>
            </a:r>
          </a:p>
          <a:p>
            <a:pPr eaLnBrk="1" hangingPunct="1"/>
            <a:r>
              <a:rPr lang="en-US" smtClean="0">
                <a:ea typeface="ＭＳ Ｐゴシック"/>
              </a:rPr>
              <a:t>val f: (‘a -&gt; ‘b) -&gt; ‘a -&gt; ‘b : &lt;fun&gt;</a:t>
            </a:r>
          </a:p>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DF9BE753-7825-4F8E-AA23-4AD3A34ABB4E}" type="slidenum">
              <a:rPr lang="en-US"/>
              <a:pPr/>
              <a:t>11</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pPr eaLnBrk="1" hangingPunct="1"/>
            <a:r>
              <a:rPr lang="en-US" smtClean="0">
                <a:ea typeface="ＭＳ Ｐゴシック"/>
              </a:rPr>
              <a:t>How would the semantics for Scheme have been different if we had defined function application in this way, as a combination of static scoping and renaming and beta-conversion? (???)</a:t>
            </a:r>
          </a:p>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F3B16F46-ABDC-470D-8F94-696F46F44E40}" type="slidenum">
              <a:rPr lang="en-US"/>
              <a:pPr/>
              <a:t>12</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4D7DD8B7-8CF2-499A-9EF1-BB04966165B4}" type="slidenum">
              <a:rPr lang="en-US"/>
              <a:pPr/>
              <a:t>13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eaLnBrk="1" hangingPunct="1"/>
            <a:r>
              <a:rPr lang="en-US" smtClean="0">
                <a:ea typeface="ＭＳ Ｐゴシック"/>
              </a:rPr>
              <a:t>We don’t need booleans or conditionals in a language, we can simulate them with higher-order functions.</a:t>
            </a:r>
          </a:p>
          <a:p>
            <a:pPr eaLnBrk="1" hangingPunct="1"/>
            <a:endParaRPr lang="en-US" smtClean="0">
              <a:ea typeface="ＭＳ Ｐゴシック"/>
            </a:endParaRPr>
          </a:p>
          <a:p>
            <a:pPr eaLnBrk="1" hangingPunct="1"/>
            <a:r>
              <a:rPr lang="en-US" smtClean="0">
                <a:ea typeface="ＭＳ Ｐゴシック"/>
              </a:rPr>
              <a:t>true and false are both curried functions of two arguments.  true returns its first argument and false returns its second argument.  If we encode and if/then/else as a b c, where a is a boolean, then if a is true it’ll return b, and if it’s false it’ll return c.</a:t>
            </a:r>
          </a:p>
          <a:p>
            <a:pPr eaLnBrk="1" hangingPunct="1"/>
            <a:endParaRPr lang="en-US" smtClean="0">
              <a:ea typeface="ＭＳ Ｐゴシック"/>
            </a:endParaRPr>
          </a:p>
          <a:p>
            <a:pPr eaLnBrk="1" hangingPunct="1"/>
            <a:r>
              <a:rPr lang="en-US" smtClean="0">
                <a:ea typeface="ＭＳ Ｐゴシック"/>
              </a:rPr>
              <a:t>Note that </a:t>
            </a:r>
            <a:r>
              <a:rPr lang="en-US" smtClean="0">
                <a:solidFill>
                  <a:srgbClr val="0000FF"/>
                </a:solidFill>
                <a:ea typeface="ＭＳ Ｐゴシック"/>
              </a:rPr>
              <a:t>(λx.λy.x) b c means ((λx.λy.x) b) c, since function application is left-associative.</a:t>
            </a:r>
          </a:p>
          <a:p>
            <a:pPr eaLnBrk="1" hangingPunct="1"/>
            <a:endParaRPr lang="en-US" smtClean="0">
              <a:solidFill>
                <a:srgbClr val="0000FF"/>
              </a:solidFill>
              <a:ea typeface="ＭＳ Ｐゴシック"/>
            </a:endParaRPr>
          </a:p>
          <a:p>
            <a:pPr eaLnBrk="1" hangingPunct="1"/>
            <a:r>
              <a:rPr lang="en-US" smtClean="0">
                <a:solidFill>
                  <a:srgbClr val="0000FF"/>
                </a:solidFill>
                <a:ea typeface="ＭＳ Ｐゴシック"/>
              </a:rPr>
              <a:t>In OCaml: let t = fun x -&gt; fun y -&gt; x;;</a:t>
            </a:r>
          </a:p>
          <a:p>
            <a:pPr eaLnBrk="1" hangingPunct="1"/>
            <a:r>
              <a:rPr lang="en-US" smtClean="0">
                <a:solidFill>
                  <a:srgbClr val="0000FF"/>
                </a:solidFill>
                <a:ea typeface="ＭＳ Ｐゴシック"/>
              </a:rPr>
              <a:t>                let f = fun x -&gt; fun y -&gt; y;;</a:t>
            </a:r>
          </a:p>
          <a:p>
            <a:pPr eaLnBrk="1" hangingPunct="1"/>
            <a:r>
              <a:rPr lang="en-US" smtClean="0">
                <a:solidFill>
                  <a:srgbClr val="0000FF"/>
                </a:solidFill>
                <a:ea typeface="ＭＳ Ｐゴシック"/>
              </a:rPr>
              <a:t>                let if a b c = a b c;;</a:t>
            </a:r>
          </a:p>
          <a:p>
            <a:pPr eaLnBrk="1" hangingPunct="1"/>
            <a:r>
              <a:rPr lang="en-US" smtClean="0">
                <a:solidFill>
                  <a:srgbClr val="0000FF"/>
                </a:solidFill>
                <a:ea typeface="ＭＳ Ｐゴシック"/>
              </a:rPr>
              <a:t>                if t 1 2;;  (* 1 *)</a:t>
            </a:r>
          </a:p>
          <a:p>
            <a:pPr eaLnBrk="1" hangingPunct="1"/>
            <a:r>
              <a:rPr lang="en-US" smtClean="0">
                <a:solidFill>
                  <a:srgbClr val="0000FF"/>
                </a:solidFill>
                <a:ea typeface="ＭＳ Ｐゴシック"/>
              </a:rPr>
              <a:t>                if f 1 2;;  (* 2 *)</a:t>
            </a:r>
          </a:p>
          <a:p>
            <a:pPr eaLnBrk="1" hangingPunct="1"/>
            <a:endParaRPr lang="en-US" smtClean="0">
              <a:solidFill>
                <a:srgbClr val="0000FF"/>
              </a:solidFill>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3D05BDE3-BC95-4CC3-9E9E-FF3B44B41B95}" type="slidenum">
              <a:rPr lang="en-US"/>
              <a:pPr/>
              <a:t>14</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pPr eaLnBrk="1" hangingPunct="1"/>
            <a:endParaRPr lang="en-US" smtClean="0">
              <a:solidFill>
                <a:srgbClr val="0000FF"/>
              </a:solidFill>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BB9F53B7-B45E-422C-8C74-9AD7144B7796}" type="slidenum">
              <a:rPr lang="en-US"/>
              <a:pPr/>
              <a:t>15</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eaLnBrk="1" hangingPunct="1"/>
            <a:r>
              <a:rPr lang="en-US" smtClean="0">
                <a:ea typeface="ＭＳ Ｐゴシック"/>
              </a:rPr>
              <a:t>We don’t need data structures either, we can encode them using only higher-order functions also.</a:t>
            </a:r>
          </a:p>
          <a:p>
            <a:pPr eaLnBrk="1" hangingPunct="1"/>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4DE09108-64EB-4E94-9FDE-0FDB5C4FD21A}" type="slidenum">
              <a:rPr lang="en-US"/>
              <a:pPr/>
              <a:t>16</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pPr eaLnBrk="1" hangingPunct="1"/>
            <a:r>
              <a:rPr lang="en-US" smtClean="0">
                <a:ea typeface="ＭＳ Ｐゴシック"/>
              </a:rPr>
              <a:t>Moved example slide to the end and hid it.</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308A9241-EDAA-49B0-8BE4-755E14E0E7BB}" type="slidenum">
              <a:rPr lang="en-US"/>
              <a:pPr/>
              <a:t>17</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731FBD7E-0A90-40EE-B478-A51415808D46}" type="slidenum">
              <a:rPr lang="en-US"/>
              <a:pPr/>
              <a:t>18</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6AFAF44C-4EA9-4828-8218-157ACBBCC140}" type="slidenum">
              <a:rPr lang="en-US"/>
              <a:pPr/>
              <a:t>19</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38325928-E5D1-42F1-9ABF-92F140296CD5}" type="slidenum">
              <a:rPr lang="en-US"/>
              <a:pPr/>
              <a:t>2</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pPr eaLnBrk="1" hangingPunct="1"/>
            <a:r>
              <a:rPr lang="en-US" smtClean="0">
                <a:ea typeface="ＭＳ Ｐゴシック"/>
              </a:rPr>
              <a:t>By analogy, we can reason and develop algorithms for and prove results about formal regular expressions, since their definition is small, which would be difficult to prove about Ruby’s regular expressions, but if we know they’re equivalent, the results extend to Ruby’s regular expressions.</a:t>
            </a:r>
          </a:p>
          <a:p>
            <a:pPr eaLnBrk="1" hangingPunct="1"/>
            <a:endParaRPr lang="en-US" smtClean="0">
              <a:ea typeface="ＭＳ Ｐゴシック"/>
            </a:endParaRPr>
          </a:p>
          <a:p>
            <a:pPr eaLnBrk="1" hangingPunct="1"/>
            <a:r>
              <a:rPr lang="en-US" smtClean="0">
                <a:ea typeface="ＭＳ Ｐゴシック"/>
              </a:rPr>
              <a:t>Of course we add something to our language for each simplification we dispense with.</a:t>
            </a:r>
          </a:p>
          <a:p>
            <a:pPr eaLnBrk="1" hangingPunct="1"/>
            <a:endParaRPr lang="en-US" smtClean="0">
              <a:ea typeface="ＭＳ Ｐゴシック"/>
            </a:endParaRPr>
          </a:p>
          <a:p>
            <a:pPr eaLnBrk="1" hangingPunct="1"/>
            <a:r>
              <a:rPr lang="en-US" smtClean="0">
                <a:ea typeface="ＭＳ Ｐゴシック"/>
              </a:rPr>
              <a:t>Lambda calculus is equivalent to any full-powered language.</a:t>
            </a:r>
          </a:p>
          <a:p>
            <a:pPr eaLnBrk="1" hangingPunct="1"/>
            <a:endParaRPr lang="en-US" smtClean="0">
              <a:ea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16F97CFB-71B8-4E76-BDBA-5934D19A4B56}" type="slidenum">
              <a:rPr lang="en-US"/>
              <a:pPr/>
              <a:t>20</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73C3F386-2B0D-4EFB-A7FC-028CDCCBDFA0}" type="slidenum">
              <a:rPr lang="en-US"/>
              <a:pPr/>
              <a:t>21</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0C1AB873-DCD7-4F98-BEA8-914EC515C7EC}" type="slidenum">
              <a:rPr lang="en-US"/>
              <a:pPr/>
              <a:t>22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pPr eaLnBrk="1" hangingPunct="1"/>
            <a:r>
              <a:rPr lang="en-US" smtClean="0">
                <a:ea typeface="ＭＳ Ｐゴシック"/>
              </a:rPr>
              <a:t>Everything after here is hidden (was skipped this semester).</a:t>
            </a:r>
          </a:p>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C01FF4C7-90C7-4D1D-A638-C9964C0B043B}" type="slidenum">
              <a:rPr lang="en-US"/>
              <a:pPr/>
              <a:t>23</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4ECBF376-806B-4C4B-91A4-31B982C3C67E}" type="slidenum">
              <a:rPr lang="en-US"/>
              <a:pPr/>
              <a:t>24</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262846FA-7FAF-44C3-BC69-FB4C124D707B}" type="slidenum">
              <a:rPr lang="en-US"/>
              <a:pPr/>
              <a:t>25</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311D5D31-DBB4-4952-A795-3440369F1EC1}" type="slidenum">
              <a:rPr lang="en-US"/>
              <a:pPr/>
              <a:t>26</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p:txBody>
          <a:bodyPr/>
          <a:lstStyle/>
          <a:p>
            <a:pPr eaLnBrk="1" hangingPunct="1"/>
            <a:endParaRPr lang="en-US" smtClean="0">
              <a:ea typeface="ＭＳ Ｐゴシック"/>
            </a:endParaRPr>
          </a:p>
        </p:txBody>
      </p:sp>
      <p:sp>
        <p:nvSpPr>
          <p:cNvPr id="71683" name="Slide Number Placeholder 3"/>
          <p:cNvSpPr>
            <a:spLocks noGrp="1"/>
          </p:cNvSpPr>
          <p:nvPr>
            <p:ph type="sldNum" sz="quarter" idx="5"/>
          </p:nvPr>
        </p:nvSpPr>
        <p:spPr>
          <a:noFill/>
        </p:spPr>
        <p:txBody>
          <a:bodyPr/>
          <a:lstStyle/>
          <a:p>
            <a:fld id="{3790B9C1-1030-4649-B6CE-02FE9B8E418E}" type="slidenum">
              <a:rPr lang="en-US"/>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ln/>
        </p:spPr>
      </p:sp>
      <p:sp>
        <p:nvSpPr>
          <p:cNvPr id="73730" name="Notes Placeholder 2"/>
          <p:cNvSpPr>
            <a:spLocks noGrp="1"/>
          </p:cNvSpPr>
          <p:nvPr>
            <p:ph type="body" idx="1"/>
          </p:nvPr>
        </p:nvSpPr>
        <p:spPr/>
        <p:txBody>
          <a:bodyPr/>
          <a:lstStyle/>
          <a:p>
            <a:pPr eaLnBrk="1" hangingPunct="1"/>
            <a:endParaRPr lang="en-US" smtClean="0">
              <a:ea typeface="ＭＳ Ｐゴシック"/>
            </a:endParaRPr>
          </a:p>
        </p:txBody>
      </p:sp>
      <p:sp>
        <p:nvSpPr>
          <p:cNvPr id="73731" name="Slide Number Placeholder 3"/>
          <p:cNvSpPr>
            <a:spLocks noGrp="1"/>
          </p:cNvSpPr>
          <p:nvPr>
            <p:ph type="sldNum" sz="quarter" idx="5"/>
          </p:nvPr>
        </p:nvSpPr>
        <p:spPr>
          <a:noFill/>
        </p:spPr>
        <p:txBody>
          <a:bodyPr/>
          <a:lstStyle/>
          <a:p>
            <a:fld id="{6778BEC5-A30D-418D-9B06-99A3DA751BC1}" type="slidenum">
              <a:rPr lang="en-US"/>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p:txBody>
          <a:bodyPr/>
          <a:lstStyle/>
          <a:p>
            <a:pPr eaLnBrk="1" hangingPunct="1"/>
            <a:endParaRPr lang="en-US" smtClean="0">
              <a:ea typeface="ＭＳ Ｐゴシック"/>
            </a:endParaRPr>
          </a:p>
        </p:txBody>
      </p:sp>
      <p:sp>
        <p:nvSpPr>
          <p:cNvPr id="75779" name="Slide Number Placeholder 3"/>
          <p:cNvSpPr>
            <a:spLocks noGrp="1"/>
          </p:cNvSpPr>
          <p:nvPr>
            <p:ph type="sldNum" sz="quarter" idx="5"/>
          </p:nvPr>
        </p:nvSpPr>
        <p:spPr>
          <a:noFill/>
        </p:spPr>
        <p:txBody>
          <a:bodyPr/>
          <a:lstStyle/>
          <a:p>
            <a:fld id="{01D19F3A-A355-47BC-B254-8FC8B772A202}" type="slidenum">
              <a:rPr lang="en-US"/>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6637AC86-E012-4E15-ACEF-2D043B2E755D}" type="slidenum">
              <a:rPr lang="en-US"/>
              <a:pPr/>
              <a:t>3</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42" tIns="48320" rIns="96642" bIns="48320" anchor="b"/>
          <a:lstStyle/>
          <a:p>
            <a:pPr algn="r" defTabSz="966788" eaLnBrk="0" hangingPunct="0"/>
            <a:fld id="{EC855C40-8946-4239-BEF0-F6C8FE639781}" type="slidenum">
              <a:rPr lang="en-US" sz="1200"/>
              <a:pPr algn="r" defTabSz="966788" eaLnBrk="0" hangingPunct="0"/>
              <a:t>30</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859AC9E7-D467-47BF-A2A6-CEC56CCF3326}" type="slidenum">
              <a:rPr lang="en-US"/>
              <a:pPr/>
              <a:t>4</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C49BB3FF-98CC-416C-B8BB-09B6A485DC9A}" type="slidenum">
              <a:rPr lang="en-US"/>
              <a:pPr/>
              <a:t>5</a:t>
            </a:fld>
            <a:endParaRPr lang="en-US"/>
          </a:p>
        </p:txBody>
      </p:sp>
      <p:sp>
        <p:nvSpPr>
          <p:cNvPr id="24578"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pPr marL="171450" indent="-171450" eaLnBrk="1" hangingPunct="1">
              <a:buFont typeface="Arial" pitchFamily="34" charset="0"/>
              <a:buChar char="•"/>
              <a:defRPr/>
            </a:pPr>
            <a:r>
              <a:rPr lang="en-US" dirty="0" smtClean="0">
                <a:cs typeface="+mn-cs"/>
              </a:rPr>
              <a:t>x is a variable</a:t>
            </a:r>
          </a:p>
          <a:p>
            <a:pPr marL="171450" indent="-171450" eaLnBrk="1" hangingPunct="1">
              <a:buFont typeface="Arial" pitchFamily="34" charset="0"/>
              <a:buChar char="•"/>
              <a:defRPr/>
            </a:pPr>
            <a:r>
              <a:rPr lang="en-US" dirty="0" err="1" smtClean="0">
                <a:solidFill>
                  <a:srgbClr val="0000FF"/>
                </a:solidFill>
                <a:cs typeface="+mn-cs"/>
              </a:rPr>
              <a:t>λx.e</a:t>
            </a:r>
            <a:r>
              <a:rPr lang="en-US" dirty="0" smtClean="0">
                <a:solidFill>
                  <a:srgbClr val="0000FF"/>
                </a:solidFill>
                <a:cs typeface="+mn-cs"/>
              </a:rPr>
              <a:t> is a function definition (x is the parameter, e is any lambda calculus expression that's the body).  Like (fun x -&gt; body) in </a:t>
            </a:r>
            <a:r>
              <a:rPr lang="en-US" dirty="0" err="1" smtClean="0">
                <a:solidFill>
                  <a:srgbClr val="0000FF"/>
                </a:solidFill>
                <a:cs typeface="+mn-cs"/>
              </a:rPr>
              <a:t>Ocaml</a:t>
            </a:r>
            <a:endParaRPr lang="en-US" dirty="0" smtClean="0">
              <a:solidFill>
                <a:srgbClr val="0000FF"/>
              </a:solidFill>
              <a:cs typeface="+mn-cs"/>
            </a:endParaRPr>
          </a:p>
          <a:p>
            <a:pPr marL="171450" indent="-171450" eaLnBrk="1" hangingPunct="1">
              <a:buFont typeface="Arial" pitchFamily="34" charset="0"/>
              <a:buChar char="•"/>
              <a:defRPr/>
            </a:pPr>
            <a:r>
              <a:rPr lang="en-US" dirty="0" smtClean="0">
                <a:solidFill>
                  <a:srgbClr val="0000FF"/>
                </a:solidFill>
                <a:cs typeface="+mn-cs"/>
              </a:rPr>
              <a:t>e </a:t>
            </a:r>
            <a:r>
              <a:rPr lang="en-US" dirty="0" err="1" smtClean="0">
                <a:solidFill>
                  <a:srgbClr val="0000FF"/>
                </a:solidFill>
                <a:cs typeface="+mn-cs"/>
              </a:rPr>
              <a:t>e</a:t>
            </a:r>
            <a:r>
              <a:rPr lang="en-US" dirty="0" smtClean="0">
                <a:solidFill>
                  <a:srgbClr val="0000FF"/>
                </a:solidFill>
                <a:cs typeface="+mn-cs"/>
              </a:rPr>
              <a:t> is function application (the </a:t>
            </a:r>
            <a:r>
              <a:rPr lang="en-US" dirty="0" err="1" smtClean="0">
                <a:solidFill>
                  <a:srgbClr val="0000FF"/>
                </a:solidFill>
                <a:cs typeface="+mn-cs"/>
              </a:rPr>
              <a:t>Ocaml</a:t>
            </a:r>
            <a:r>
              <a:rPr lang="en-US" dirty="0" smtClean="0">
                <a:solidFill>
                  <a:srgbClr val="0000FF"/>
                </a:solidFill>
                <a:cs typeface="+mn-cs"/>
              </a:rPr>
              <a:t> syntax)</a:t>
            </a:r>
            <a:endParaRPr lang="en-US" dirty="0" smtClean="0">
              <a:cs typeface="+mn-cs"/>
            </a:endParaRPr>
          </a:p>
          <a:p>
            <a:pPr eaLnBrk="1" hangingPunct="1">
              <a:defRPr/>
            </a:pPr>
            <a:endParaRPr lang="en-US" dirty="0" smtClean="0">
              <a:cs typeface="+mn-cs"/>
            </a:endParaRPr>
          </a:p>
          <a:p>
            <a:pPr eaLnBrk="1" hangingPunct="1">
              <a:defRPr/>
            </a:pPr>
            <a:r>
              <a:rPr lang="en-US" dirty="0" smtClean="0">
                <a:cs typeface="+mn-cs"/>
              </a:rPr>
              <a:t>e </a:t>
            </a:r>
            <a:r>
              <a:rPr lang="en-US" dirty="0">
                <a:cs typeface="+mn-cs"/>
              </a:rPr>
              <a:t>is a lambda calculus expression or </a:t>
            </a:r>
            <a:r>
              <a:rPr lang="en-US" dirty="0" smtClean="0">
                <a:cs typeface="+mn-cs"/>
              </a:rPr>
              <a:t>"program", </a:t>
            </a:r>
            <a:r>
              <a:rPr lang="en-US" dirty="0">
                <a:cs typeface="+mn-cs"/>
              </a:rPr>
              <a:t>or a lambda calculus program is an expression written in this language.  There are only three components </a:t>
            </a:r>
            <a:r>
              <a:rPr lang="en-US" dirty="0" smtClean="0">
                <a:cs typeface="+mn-cs"/>
              </a:rPr>
              <a:t>that </a:t>
            </a:r>
            <a:r>
              <a:rPr lang="en-US" dirty="0">
                <a:cs typeface="+mn-cs"/>
              </a:rPr>
              <a:t>make up all lambda calculus programs.</a:t>
            </a:r>
          </a:p>
          <a:p>
            <a:pPr eaLnBrk="1" hangingPunct="1">
              <a:defRPr/>
            </a:pPr>
            <a:endParaRPr lang="en-US" dirty="0">
              <a:cs typeface="+mn-cs"/>
            </a:endParaRPr>
          </a:p>
          <a:p>
            <a:pPr eaLnBrk="1" hangingPunct="1">
              <a:defRPr/>
            </a:pPr>
            <a:r>
              <a:rPr lang="en-US" dirty="0" err="1">
                <a:solidFill>
                  <a:srgbClr val="0000FF"/>
                </a:solidFill>
                <a:cs typeface="+mn-cs"/>
              </a:rPr>
              <a:t>λx.e</a:t>
            </a:r>
            <a:r>
              <a:rPr lang="en-US" dirty="0">
                <a:solidFill>
                  <a:srgbClr val="0000FF"/>
                </a:solidFill>
                <a:cs typeface="+mn-cs"/>
              </a:rPr>
              <a:t> is like (lambda (x) e) in Scheme.</a:t>
            </a:r>
          </a:p>
          <a:p>
            <a:pPr eaLnBrk="1" hangingPunct="1">
              <a:defRPr/>
            </a:pPr>
            <a:endParaRPr lang="en-US" dirty="0">
              <a:solidFill>
                <a:srgbClr val="0000FF"/>
              </a:solidFill>
              <a:cs typeface="+mn-cs"/>
            </a:endParaRPr>
          </a:p>
          <a:p>
            <a:pPr eaLnBrk="1" hangingPunct="1">
              <a:defRPr/>
            </a:pPr>
            <a:r>
              <a:rPr lang="en-US" dirty="0">
                <a:solidFill>
                  <a:srgbClr val="0000FF"/>
                </a:solidFill>
                <a:cs typeface="+mn-cs"/>
              </a:rPr>
              <a:t>All lambda calculus has is higher-order functions, but that’s all that’s needed to compute anything which can be computed in a real language!</a:t>
            </a:r>
          </a:p>
          <a:p>
            <a:pPr eaLnBrk="1" hangingPunct="1">
              <a:defRPr/>
            </a:pPr>
            <a:endParaRPr lang="en-US" dirty="0">
              <a:solidFill>
                <a:srgbClr val="0000FF"/>
              </a:solidFill>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99308008-2FFE-4DBA-8BDF-09665731430F}" type="slidenum">
              <a:rPr lang="en-US"/>
              <a:pPr/>
              <a:t>6</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pPr eaLnBrk="1" hangingPunct="1"/>
            <a:r>
              <a:rPr lang="en-US" smtClean="0">
                <a:ea typeface="ＭＳ Ｐゴシック"/>
              </a:rPr>
              <a:t>The first one is like saying that let x = 1 in x + 2 is “equivalent” to (fun x -&gt; x + 2) 1.</a:t>
            </a:r>
          </a:p>
          <a:p>
            <a:pPr eaLnBrk="1" hangingPunct="1"/>
            <a:endParaRPr lang="en-US" smtClean="0">
              <a:ea typeface="ＭＳ Ｐゴシック"/>
            </a:endParaRPr>
          </a:p>
          <a:p>
            <a:pPr eaLnBrk="1" hangingPunct="1"/>
            <a:r>
              <a:rPr lang="en-US" smtClean="0">
                <a:solidFill>
                  <a:srgbClr val="0000FF"/>
                </a:solidFill>
                <a:ea typeface="ＭＳ Ｐゴシック"/>
              </a:rPr>
              <a:t>λx.(λy.(x y)) is a curried function of two arguments, which applies its first argument to its second.</a:t>
            </a:r>
          </a:p>
          <a:p>
            <a:pPr eaLnBrk="1" hangingPunct="1"/>
            <a:endParaRPr lang="en-US" smtClean="0">
              <a:solidFill>
                <a:srgbClr val="0000FF"/>
              </a:solidFill>
              <a:ea typeface="ＭＳ Ｐゴシック"/>
            </a:endParaRPr>
          </a:p>
          <a:p>
            <a:pPr eaLnBrk="1" hangingPunct="1"/>
            <a:r>
              <a:rPr lang="en-US" smtClean="0">
                <a:solidFill>
                  <a:srgbClr val="0000FF"/>
                </a:solidFill>
                <a:ea typeface="ＭＳ Ｐゴシック"/>
              </a:rPr>
              <a:t>(x y) z is (apply x to y) and apply that result to z</a:t>
            </a:r>
          </a:p>
          <a:p>
            <a:pPr eaLnBrk="1" hangingPunct="1"/>
            <a:endParaRPr lang="en-US" smtClean="0">
              <a:solidFill>
                <a:srgbClr val="0000FF"/>
              </a:solidFill>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EB1F8E19-FFA5-4045-A40B-4A20ED608FBB}" type="slidenum">
              <a:rPr lang="en-US"/>
              <a:pPr/>
              <a:t>7</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pPr eaLnBrk="1" hangingPunct="1"/>
            <a:r>
              <a:rPr lang="en-US" smtClean="0">
                <a:ea typeface="ＭＳ Ｐゴシック"/>
              </a:rPr>
              <a:t>Lambda calculus is so simple there’s only one operational semantics rule.</a:t>
            </a:r>
          </a:p>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0CC46F88-536D-4F8F-BD38-E43FB821E988}" type="slidenum">
              <a:rPr lang="en-US"/>
              <a:pPr/>
              <a:t>8</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pPr eaLnBrk="1" hangingPunct="1"/>
            <a:r>
              <a:rPr lang="en-US" smtClean="0">
                <a:solidFill>
                  <a:srgbClr val="0000FF"/>
                </a:solidFill>
                <a:ea typeface="ＭＳ Ｐゴシック"/>
              </a:rPr>
              <a:t>(λx.x) z → x[x/z] = z    An identity function being applied to z.  This is like (fun x -&gt; x) 2 in OCaml.</a:t>
            </a:r>
          </a:p>
          <a:p>
            <a:pPr eaLnBrk="1" hangingPunct="1"/>
            <a:r>
              <a:rPr lang="en-US" smtClean="0">
                <a:solidFill>
                  <a:srgbClr val="0000FF"/>
                </a:solidFill>
                <a:ea typeface="ＭＳ Ｐゴシック"/>
              </a:rPr>
              <a:t>(λx.y) z → y[x/z] = y   A constant function being applied to z.  This is like (fun x -&gt; 3) 2 in Ocaml.</a:t>
            </a:r>
          </a:p>
          <a:p>
            <a:pPr eaLnBrk="1" hangingPunct="1"/>
            <a:r>
              <a:rPr lang="en-US" smtClean="0">
                <a:solidFill>
                  <a:srgbClr val="0000FF"/>
                </a:solidFill>
                <a:ea typeface="ＭＳ Ｐゴシック"/>
              </a:rPr>
              <a:t>(λx.x y) z → (x y)[x/z] = z y    A higher-order function; a</a:t>
            </a:r>
            <a:r>
              <a:rPr lang="en-US" smtClean="0">
                <a:ea typeface="ＭＳ Ｐゴシック"/>
              </a:rPr>
              <a:t> function that applies its argument to</a:t>
            </a:r>
            <a:r>
              <a:rPr lang="en-US" smtClean="0">
                <a:solidFill>
                  <a:srgbClr val="0000FF"/>
                </a:solidFill>
                <a:ea typeface="ＭＳ Ｐゴシック"/>
              </a:rPr>
              <a:t> y</a:t>
            </a:r>
          </a:p>
          <a:p>
            <a:pPr eaLnBrk="1" hangingPunct="1"/>
            <a:r>
              <a:rPr lang="en-US" smtClean="0">
                <a:solidFill>
                  <a:srgbClr val="0000FF"/>
                </a:solidFill>
                <a:ea typeface="ＭＳ Ｐゴシック"/>
              </a:rPr>
              <a:t>(λx.x y) (λz.z) → (x y)[x/(λz.z)] = (λz.z) y    Another higher-order function.</a:t>
            </a:r>
          </a:p>
          <a:p>
            <a:pPr lvl="1" eaLnBrk="1" hangingPunct="1"/>
            <a:r>
              <a:rPr lang="en-US" smtClean="0">
                <a:solidFill>
                  <a:srgbClr val="0000FF"/>
                </a:solidFill>
                <a:ea typeface="ＭＳ Ｐゴシック"/>
              </a:rPr>
              <a:t>(λz.z) y → z[z/y] = y</a:t>
            </a:r>
          </a:p>
          <a:p>
            <a:pPr eaLnBrk="1" hangingPunct="1"/>
            <a:r>
              <a:rPr lang="en-US" smtClean="0">
                <a:solidFill>
                  <a:srgbClr val="0000FF"/>
                </a:solidFill>
                <a:ea typeface="ＭＳ Ｐゴシック"/>
              </a:rPr>
              <a:t>(λx.λy.x y) z → (λy.x y)[x/z] = (λy.z y)</a:t>
            </a:r>
          </a:p>
          <a:p>
            <a:pPr lvl="1" eaLnBrk="1" hangingPunct="1"/>
            <a:r>
              <a:rPr lang="en-US" smtClean="0">
                <a:ea typeface="ＭＳ Ｐゴシック"/>
              </a:rPr>
              <a:t>A curried function of two arguments that applies its first argument to its second</a:t>
            </a:r>
          </a:p>
          <a:p>
            <a:pPr lvl="1" eaLnBrk="1" hangingPunct="1"/>
            <a:endParaRPr lang="en-US" smtClean="0">
              <a:ea typeface="ＭＳ Ｐゴシック"/>
            </a:endParaRPr>
          </a:p>
          <a:p>
            <a:pPr eaLnBrk="1" hangingPunct="1"/>
            <a:r>
              <a:rPr lang="en-US" smtClean="0">
                <a:ea typeface="ＭＳ Ｐゴシック"/>
              </a:rPr>
              <a:t>Remember, in </a:t>
            </a:r>
            <a:r>
              <a:rPr lang="en-US" smtClean="0">
                <a:solidFill>
                  <a:srgbClr val="0000FF"/>
                </a:solidFill>
                <a:ea typeface="ＭＳ Ｐゴシック"/>
              </a:rPr>
              <a:t>(λx.λy.x y) the body of the second lambda is the entire “x y”, since the body of a lambda extends as far right as possible (show this with parentheses).</a:t>
            </a:r>
          </a:p>
          <a:p>
            <a:pPr eaLnBrk="1" hangingPunct="1"/>
            <a:endParaRPr lang="en-US" sz="2700" smtClean="0">
              <a:solidFill>
                <a:srgbClr val="0000FF"/>
              </a:solidFill>
              <a:ea typeface="ＭＳ Ｐゴシック"/>
            </a:endParaRPr>
          </a:p>
          <a:p>
            <a:pPr eaLnBrk="1" hangingPunct="1"/>
            <a:r>
              <a:rPr lang="en-US" smtClean="0">
                <a:ea typeface="ＭＳ Ｐゴシック"/>
              </a:rPr>
              <a:t>(λy.(λz.z z)y)x → (λz.z z)x → x x</a:t>
            </a:r>
            <a:endParaRPr lang="en-US" sz="800" smtClean="0">
              <a:ea typeface="ＭＳ Ｐゴシック"/>
            </a:endParaRPr>
          </a:p>
          <a:p>
            <a:pPr eaLnBrk="1" hangingPunct="1"/>
            <a:endParaRPr lang="en-US" smtClean="0">
              <a:solidFill>
                <a:srgbClr val="0000FF"/>
              </a:solidFill>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E09B31DA-9CE3-45AA-B5FF-C9ACA7E0E282}" type="slidenum">
              <a:rPr lang="en-US"/>
              <a:pPr/>
              <a:t>9</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pPr eaLnBrk="1" hangingPunct="1"/>
            <a:r>
              <a:rPr lang="en-US" smtClean="0">
                <a:ea typeface="ＭＳ Ｐゴシック"/>
              </a:rPr>
              <a:t>Lambda calculus uses static scoping.  For instance, in OCaml, (fun x -&gt; x (fun x -&gt; x)) the x in the inner body is different from the outer x.</a:t>
            </a:r>
          </a:p>
          <a:p>
            <a:pPr eaLnBrk="1" hangingPunct="1"/>
            <a:endParaRPr lang="en-US" smtClean="0">
              <a:ea typeface="ＭＳ Ｐゴシック"/>
            </a:endParaRPr>
          </a:p>
          <a:p>
            <a:pPr eaLnBrk="1" hangingPunct="1"/>
            <a:r>
              <a:rPr lang="en-US" smtClean="0">
                <a:ea typeface="ＭＳ Ｐゴシック"/>
              </a:rPr>
              <a:t>(fun x -&gt; x) is equivalent to (fun y -&gt; y)</a:t>
            </a:r>
          </a:p>
          <a:p>
            <a:pPr eaLnBrk="1" hangingPunct="1"/>
            <a:r>
              <a:rPr lang="en-US" smtClean="0">
                <a:ea typeface="ＭＳ Ｐゴシック"/>
              </a:rPr>
              <a:t>(forall x)[x </a:t>
            </a:r>
            <a:r>
              <a:rPr lang="en-US" sz="1300" smtClean="0">
                <a:ea typeface="ＭＳ Ｐゴシック"/>
                <a:sym typeface="Symbol" pitchFamily="18" charset="2"/>
              </a:rPr>
              <a:t></a:t>
            </a:r>
            <a:r>
              <a:rPr lang="en-US" smtClean="0">
                <a:ea typeface="ＭＳ Ｐゴシック"/>
              </a:rPr>
              <a:t> true] is equivalent to (forall y)[y </a:t>
            </a:r>
            <a:r>
              <a:rPr lang="en-US" sz="1300" smtClean="0">
                <a:ea typeface="ＭＳ Ｐゴシック"/>
                <a:sym typeface="Symbol" pitchFamily="18" charset="2"/>
              </a:rPr>
              <a:t></a:t>
            </a:r>
            <a:r>
              <a:rPr lang="en-US" smtClean="0">
                <a:ea typeface="ＭＳ Ｐゴシック"/>
              </a:rPr>
              <a:t> true]</a:t>
            </a:r>
          </a:p>
          <a:p>
            <a:pPr eaLnBrk="1" hangingPunct="1"/>
            <a:endParaRPr lang="en-US" smtClean="0">
              <a:ea typeface="ＭＳ Ｐゴシック"/>
            </a:endParaRPr>
          </a:p>
          <a:p>
            <a:pPr eaLnBrk="1" hangingPunct="1"/>
            <a:r>
              <a:rPr lang="en-US" smtClean="0">
                <a:ea typeface="ＭＳ Ｐゴシック"/>
              </a:rPr>
              <a:t>We’ll use alpha conversion whereever we need to.</a:t>
            </a:r>
          </a:p>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a:extLst>
            <a:ext uri="{909E8E84-426E-40DD-AFC4-6F175D3DCCD1}"/>
          </a:extLst>
        </p:spPr>
        <p:txBody>
          <a:bodyPr wrap="none" anchor="ctr"/>
          <a:lstStyle/>
          <a:p>
            <a:pPr eaLnBrk="0" hangingPunct="0">
              <a:defRPr/>
            </a:pPr>
            <a:endParaRPr lang="en-US">
              <a:ea typeface="ＭＳ Ｐゴシック" charset="-128"/>
              <a:cs typeface="+mn-cs"/>
            </a:endParaRPr>
          </a:p>
        </p:txBody>
      </p:sp>
      <p:sp>
        <p:nvSpPr>
          <p:cNvPr id="8194" name="Rectangle 2"/>
          <p:cNvSpPr>
            <a:spLocks noGrp="1" noChangeArrowheads="1"/>
          </p:cNvSpPr>
          <p:nvPr>
            <p:ph type="ctrTitle"/>
          </p:nvPr>
        </p:nvSpPr>
        <p:spPr>
          <a:xfrm>
            <a:off x="685800" y="1066800"/>
            <a:ext cx="7772400" cy="1828800"/>
          </a:xfrm>
          <a:extLst>
            <a:ext uri="{909E8E84-426E-40DD-AFC4-6F175D3DCCD1}"/>
            <a:ext uri="{91240B29-F687-4F45-9708-019B960494DF}"/>
          </a:extLst>
        </p:spPr>
        <p:txBody>
          <a:bodyPr/>
          <a:lstStyle>
            <a:lvl1pPr>
              <a:defRPr/>
            </a:lvl1pPr>
          </a:lstStyle>
          <a:p>
            <a:pPr lvl="0"/>
            <a:r>
              <a:rPr lang="en-US" noProof="0" smtClean="0"/>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pPr lvl="0"/>
            <a:r>
              <a:rPr lang="en-US" noProof="0" smtClean="0"/>
              <a:t>Click to edit Master subtitle style</a:t>
            </a:r>
          </a:p>
        </p:txBody>
      </p:sp>
      <p:sp>
        <p:nvSpPr>
          <p:cNvPr id="5" name="Rectangle 4"/>
          <p:cNvSpPr>
            <a:spLocks noGrp="1" noChangeArrowheads="1"/>
          </p:cNvSpPr>
          <p:nvPr>
            <p:ph type="dt" sz="half" idx="10"/>
          </p:nvPr>
        </p:nvSpPr>
        <p:spPr bwMode="auto">
          <a:xfrm>
            <a:off x="685800" y="6248400"/>
            <a:ext cx="1905000" cy="457200"/>
          </a:xfrm>
          <a:prstGeom prst="rect">
            <a:avLst/>
          </a:prstGeom>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eaLnBrk="0" hangingPunct="0">
              <a:defRPr sz="1400">
                <a:ea typeface="ＭＳ Ｐゴシック" charset="-128"/>
                <a:cs typeface="+mn-cs"/>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DD81A3D1-34BC-47A4-910E-74A6DF56C84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289B34EB-CDE7-4A97-95C3-C22E36CB770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1BE94F24-0973-461D-8EB9-07F56A19FE2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CB25D2FF-5032-4684-9DEF-973CA1F5C76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17F59873-AE64-48D0-A0DC-05F240E799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67A62632-6375-47DF-A424-83CAB11435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703C6769-1E65-423F-9B26-E59EB52E5CF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FA071E59-6477-4868-9896-5BEA532156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E37749B9-C646-47E5-9DE1-4A4CAF44D77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F1DE661B-F0F9-45F1-B84E-3092687E73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02305A02-1119-4ACA-AE12-DD870EB4D21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mn-cs"/>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lgn="r" eaLnBrk="0" hangingPunct="0">
              <a:defRPr sz="1200">
                <a:ea typeface="ＭＳ Ｐゴシック" charset="-128"/>
                <a:cs typeface="+mn-cs"/>
              </a:defRPr>
            </a:lvl1pPr>
          </a:lstStyle>
          <a:p>
            <a:pPr>
              <a:defRPr/>
            </a:pPr>
            <a:fld id="{47801A88-A670-4CFD-B98F-D41CAD82C10C}"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a:extLst>
            <a:ext uri="{909E8E84-426E-40DD-AFC4-6F175D3DCCD1}"/>
          </a:extLst>
        </p:spPr>
        <p:txBody>
          <a:bodyPr wrap="none" anchor="ctr"/>
          <a:lstStyle/>
          <a:p>
            <a:pPr eaLnBrk="0" hangingPunct="0">
              <a:defRPr/>
            </a:pPr>
            <a:endParaRPr lang="en-US">
              <a:ea typeface="ＭＳ Ｐゴシック" charset="-128"/>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dt="0"/>
  <p:txStyles>
    <p:titleStyle>
      <a:lvl1pPr algn="l" rtl="0" eaLnBrk="0" fontAlgn="base" hangingPunct="0">
        <a:spcBef>
          <a:spcPct val="0"/>
        </a:spcBef>
        <a:spcAft>
          <a:spcPct val="0"/>
        </a:spcAft>
        <a:defRPr sz="3600">
          <a:solidFill>
            <a:srgbClr val="0000FF"/>
          </a:solidFill>
          <a:latin typeface="+mj-lt"/>
          <a:ea typeface="+mj-ea"/>
          <a:cs typeface="ＭＳ Ｐゴシック"/>
        </a:defRPr>
      </a:lvl1pPr>
      <a:lvl2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4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Lambda Calculus and Types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3794" name="Slide Number Placeholder 4"/>
          <p:cNvSpPr>
            <a:spLocks noGrp="1"/>
          </p:cNvSpPr>
          <p:nvPr>
            <p:ph type="sldNum" sz="quarter" idx="11"/>
          </p:nvPr>
        </p:nvSpPr>
        <p:spPr>
          <a:noFill/>
          <a:ln>
            <a:miter lim="800000"/>
            <a:headEnd/>
            <a:tailEnd/>
          </a:ln>
        </p:spPr>
        <p:txBody>
          <a:bodyPr/>
          <a:lstStyle/>
          <a:p>
            <a:fld id="{E9F19533-3767-40D1-A5C2-44E3232AB37C}" type="slidenum">
              <a:rPr lang="en-US" smtClean="0">
                <a:ea typeface="ＭＳ Ｐゴシック"/>
                <a:cs typeface="ＭＳ Ｐゴシック"/>
              </a:rPr>
              <a:pPr/>
              <a:t>10</a:t>
            </a:fld>
            <a:endParaRPr lang="en-US" smtClean="0">
              <a:ea typeface="ＭＳ Ｐゴシック"/>
              <a:cs typeface="ＭＳ Ｐゴシック"/>
            </a:endParaRPr>
          </a:p>
        </p:txBody>
      </p:sp>
      <p:sp>
        <p:nvSpPr>
          <p:cNvPr id="33795" name="Rectangle 2"/>
          <p:cNvSpPr>
            <a:spLocks noGrp="1" noChangeArrowheads="1"/>
          </p:cNvSpPr>
          <p:nvPr>
            <p:ph type="title"/>
          </p:nvPr>
        </p:nvSpPr>
        <p:spPr/>
        <p:txBody>
          <a:bodyPr/>
          <a:lstStyle/>
          <a:p>
            <a:pPr eaLnBrk="1" hangingPunct="1"/>
            <a:r>
              <a:rPr lang="en-US" smtClean="0"/>
              <a:t>Static Scoping (cont’d)</a:t>
            </a:r>
          </a:p>
        </p:txBody>
      </p:sp>
      <p:sp>
        <p:nvSpPr>
          <p:cNvPr id="36867" name="Rectangle 3"/>
          <p:cNvSpPr>
            <a:spLocks noGrp="1" noChangeArrowheads="1"/>
          </p:cNvSpPr>
          <p:nvPr>
            <p:ph type="body" idx="1"/>
          </p:nvPr>
        </p:nvSpPr>
        <p:spPr/>
        <p:txBody>
          <a:bodyPr/>
          <a:lstStyle/>
          <a:p>
            <a:pPr eaLnBrk="1" hangingPunct="1"/>
            <a:r>
              <a:rPr lang="en-US" smtClean="0"/>
              <a:t>How about the following?</a:t>
            </a:r>
          </a:p>
          <a:p>
            <a:pPr lvl="1" eaLnBrk="1" hangingPunct="1"/>
            <a:r>
              <a:rPr lang="en-US" smtClean="0">
                <a:solidFill>
                  <a:srgbClr val="0000FF"/>
                </a:solidFill>
              </a:rPr>
              <a:t>(λx.λy.x y) y → ?</a:t>
            </a:r>
          </a:p>
          <a:p>
            <a:pPr lvl="1" eaLnBrk="1" hangingPunct="1"/>
            <a:r>
              <a:rPr lang="en-US" smtClean="0"/>
              <a:t>When we replace y inside, we don’t want it to be "captured" by the inner binding of y</a:t>
            </a:r>
          </a:p>
          <a:p>
            <a:pPr lvl="1" eaLnBrk="1" hangingPunct="1"/>
            <a:r>
              <a:rPr lang="en-US" smtClean="0"/>
              <a:t>I.e., </a:t>
            </a:r>
            <a:r>
              <a:rPr lang="en-US" smtClean="0">
                <a:solidFill>
                  <a:srgbClr val="0000FF"/>
                </a:solidFill>
              </a:rPr>
              <a:t>(λx.λy.x y) y </a:t>
            </a:r>
            <a:r>
              <a:rPr lang="en-US" smtClean="0">
                <a:solidFill>
                  <a:srgbClr val="0000FF"/>
                </a:solidFill>
                <a:cs typeface="Arial" charset="0"/>
              </a:rPr>
              <a:t>≠</a:t>
            </a:r>
            <a:r>
              <a:rPr lang="en-US" smtClean="0">
                <a:solidFill>
                  <a:srgbClr val="0000FF"/>
                </a:solidFill>
              </a:rPr>
              <a:t> λy.y y</a:t>
            </a:r>
            <a:endParaRPr lang="en-US" smtClean="0"/>
          </a:p>
          <a:p>
            <a:pPr lvl="1" eaLnBrk="1" hangingPunct="1"/>
            <a:endParaRPr lang="en-US" smtClean="0"/>
          </a:p>
          <a:p>
            <a:pPr eaLnBrk="1" hangingPunct="1"/>
            <a:r>
              <a:rPr lang="en-US" smtClean="0"/>
              <a:t>This function is "the same" as </a:t>
            </a:r>
            <a:r>
              <a:rPr lang="en-US" smtClean="0">
                <a:solidFill>
                  <a:srgbClr val="0000FF"/>
                </a:solidFill>
              </a:rPr>
              <a:t>(λx.λz.x 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5842" name="Slide Number Placeholder 4"/>
          <p:cNvSpPr>
            <a:spLocks noGrp="1"/>
          </p:cNvSpPr>
          <p:nvPr>
            <p:ph type="sldNum" sz="quarter" idx="11"/>
          </p:nvPr>
        </p:nvSpPr>
        <p:spPr>
          <a:noFill/>
          <a:ln>
            <a:miter lim="800000"/>
            <a:headEnd/>
            <a:tailEnd/>
          </a:ln>
        </p:spPr>
        <p:txBody>
          <a:bodyPr/>
          <a:lstStyle/>
          <a:p>
            <a:fld id="{D0A8915A-4D93-49A7-A630-454987FD01C8}" type="slidenum">
              <a:rPr lang="en-US" smtClean="0">
                <a:ea typeface="ＭＳ Ｐゴシック"/>
                <a:cs typeface="ＭＳ Ｐゴシック"/>
              </a:rPr>
              <a:pPr/>
              <a:t>11</a:t>
            </a:fld>
            <a:endParaRPr lang="en-US" smtClean="0">
              <a:ea typeface="ＭＳ Ｐゴシック"/>
              <a:cs typeface="ＭＳ Ｐゴシック"/>
            </a:endParaRPr>
          </a:p>
        </p:txBody>
      </p:sp>
      <p:sp>
        <p:nvSpPr>
          <p:cNvPr id="35843" name="Rectangle 2"/>
          <p:cNvSpPr>
            <a:spLocks noGrp="1" noChangeArrowheads="1"/>
          </p:cNvSpPr>
          <p:nvPr>
            <p:ph type="title"/>
          </p:nvPr>
        </p:nvSpPr>
        <p:spPr/>
        <p:txBody>
          <a:bodyPr/>
          <a:lstStyle/>
          <a:p>
            <a:pPr eaLnBrk="1" hangingPunct="1"/>
            <a:r>
              <a:rPr lang="en-US" smtClean="0"/>
              <a:t>Beta-Reduction, Again</a:t>
            </a:r>
          </a:p>
        </p:txBody>
      </p:sp>
      <p:sp>
        <p:nvSpPr>
          <p:cNvPr id="2" name="Rectangle 3"/>
          <p:cNvSpPr>
            <a:spLocks noGrp="1" noChangeArrowheads="1"/>
          </p:cNvSpPr>
          <p:nvPr>
            <p:ph type="body" idx="1"/>
          </p:nvPr>
        </p:nvSpPr>
        <p:spPr/>
        <p:txBody>
          <a:bodyPr/>
          <a:lstStyle/>
          <a:p>
            <a:pPr eaLnBrk="1" hangingPunct="1"/>
            <a:r>
              <a:rPr lang="en-US" smtClean="0"/>
              <a:t>Whenever we do a step of beta reduction (using the rule </a:t>
            </a:r>
            <a:r>
              <a:rPr lang="en-US" smtClean="0">
                <a:solidFill>
                  <a:srgbClr val="0000FF"/>
                </a:solidFill>
              </a:rPr>
              <a:t>(λx.e1) e2 → e1[x/e2]</a:t>
            </a:r>
            <a:r>
              <a:rPr lang="en-US" smtClean="0"/>
              <a:t>), alpha-convert variables as necessary</a:t>
            </a:r>
          </a:p>
          <a:p>
            <a:pPr lvl="1" eaLnBrk="1" hangingPunct="1"/>
            <a:endParaRPr lang="en-US" smtClean="0"/>
          </a:p>
          <a:p>
            <a:pPr eaLnBrk="1" hangingPunct="1"/>
            <a:r>
              <a:rPr lang="en-US" smtClean="0"/>
              <a:t>Examples:</a:t>
            </a:r>
          </a:p>
          <a:p>
            <a:pPr lvl="1" eaLnBrk="1" hangingPunct="1"/>
            <a:r>
              <a:rPr lang="en-US" smtClean="0">
                <a:solidFill>
                  <a:srgbClr val="0000FF"/>
                </a:solidFill>
              </a:rPr>
              <a:t>(λx.x (λx.x)) z = (λx.x (λy.y)) z → z (λy.y)</a:t>
            </a:r>
          </a:p>
          <a:p>
            <a:pPr lvl="1" eaLnBrk="1" hangingPunct="1"/>
            <a:r>
              <a:rPr lang="en-US" smtClean="0">
                <a:solidFill>
                  <a:srgbClr val="0000FF"/>
                </a:solidFill>
              </a:rPr>
              <a:t>(λx.λy.x y) y = (λx.λz.x z) y → λz.y 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7890" name="Slide Number Placeholder 4"/>
          <p:cNvSpPr>
            <a:spLocks noGrp="1"/>
          </p:cNvSpPr>
          <p:nvPr>
            <p:ph type="sldNum" sz="quarter" idx="11"/>
          </p:nvPr>
        </p:nvSpPr>
        <p:spPr>
          <a:noFill/>
          <a:ln>
            <a:miter lim="800000"/>
            <a:headEnd/>
            <a:tailEnd/>
          </a:ln>
        </p:spPr>
        <p:txBody>
          <a:bodyPr/>
          <a:lstStyle/>
          <a:p>
            <a:fld id="{286A94F2-4E01-488B-9243-015BB85D3B8D}" type="slidenum">
              <a:rPr lang="en-US" smtClean="0">
                <a:ea typeface="ＭＳ Ｐゴシック"/>
                <a:cs typeface="ＭＳ Ｐゴシック"/>
              </a:rPr>
              <a:pPr/>
              <a:t>12</a:t>
            </a:fld>
            <a:endParaRPr lang="en-US" smtClean="0">
              <a:ea typeface="ＭＳ Ｐゴシック"/>
              <a:cs typeface="ＭＳ Ｐゴシック"/>
            </a:endParaRPr>
          </a:p>
        </p:txBody>
      </p:sp>
      <p:sp>
        <p:nvSpPr>
          <p:cNvPr id="37891" name="Rectangle 2"/>
          <p:cNvSpPr>
            <a:spLocks noGrp="1" noChangeArrowheads="1"/>
          </p:cNvSpPr>
          <p:nvPr>
            <p:ph type="title"/>
          </p:nvPr>
        </p:nvSpPr>
        <p:spPr/>
        <p:txBody>
          <a:bodyPr/>
          <a:lstStyle/>
          <a:p>
            <a:pPr eaLnBrk="1" hangingPunct="1"/>
            <a:r>
              <a:rPr lang="en-US" smtClean="0"/>
              <a:t>Encodings</a:t>
            </a:r>
          </a:p>
        </p:txBody>
      </p:sp>
      <p:sp>
        <p:nvSpPr>
          <p:cNvPr id="2" name="Rectangle 3"/>
          <p:cNvSpPr>
            <a:spLocks noGrp="1" noChangeArrowheads="1"/>
          </p:cNvSpPr>
          <p:nvPr>
            <p:ph type="body" idx="1"/>
          </p:nvPr>
        </p:nvSpPr>
        <p:spPr/>
        <p:txBody>
          <a:bodyPr/>
          <a:lstStyle/>
          <a:p>
            <a:pPr eaLnBrk="1" hangingPunct="1"/>
            <a:r>
              <a:rPr lang="en-US" smtClean="0"/>
              <a:t>It turns out that this language is Turing complete</a:t>
            </a:r>
          </a:p>
          <a:p>
            <a:pPr eaLnBrk="1" hangingPunct="1"/>
            <a:endParaRPr lang="en-US" smtClean="0"/>
          </a:p>
          <a:p>
            <a:pPr eaLnBrk="1" hangingPunct="1"/>
            <a:r>
              <a:rPr lang="en-US" smtClean="0"/>
              <a:t>That means we can encode any computation we want in it, if we’re sufficiently clever.</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9938" name="Slide Number Placeholder 4"/>
          <p:cNvSpPr>
            <a:spLocks noGrp="1"/>
          </p:cNvSpPr>
          <p:nvPr>
            <p:ph type="sldNum" sz="quarter" idx="11"/>
          </p:nvPr>
        </p:nvSpPr>
        <p:spPr>
          <a:noFill/>
          <a:ln>
            <a:miter lim="800000"/>
            <a:headEnd/>
            <a:tailEnd/>
          </a:ln>
        </p:spPr>
        <p:txBody>
          <a:bodyPr/>
          <a:lstStyle/>
          <a:p>
            <a:fld id="{A201064A-656F-4C37-B07B-1C6E255DF32E}" type="slidenum">
              <a:rPr lang="en-US" smtClean="0">
                <a:ea typeface="ＭＳ Ｐゴシック"/>
                <a:cs typeface="ＭＳ Ｐゴシック"/>
              </a:rPr>
              <a:pPr/>
              <a:t>13</a:t>
            </a:fld>
            <a:endParaRPr lang="en-US" smtClean="0">
              <a:ea typeface="ＭＳ Ｐゴシック"/>
              <a:cs typeface="ＭＳ Ｐゴシック"/>
            </a:endParaRPr>
          </a:p>
        </p:txBody>
      </p:sp>
      <p:sp>
        <p:nvSpPr>
          <p:cNvPr id="39939" name="Rectangle 2"/>
          <p:cNvSpPr>
            <a:spLocks noGrp="1" noChangeArrowheads="1"/>
          </p:cNvSpPr>
          <p:nvPr>
            <p:ph type="title"/>
          </p:nvPr>
        </p:nvSpPr>
        <p:spPr/>
        <p:txBody>
          <a:bodyPr/>
          <a:lstStyle/>
          <a:p>
            <a:pPr eaLnBrk="1" hangingPunct="1"/>
            <a:r>
              <a:rPr lang="en-US" smtClean="0"/>
              <a:t>Encoding Booleans</a:t>
            </a:r>
          </a:p>
        </p:txBody>
      </p:sp>
      <p:sp>
        <p:nvSpPr>
          <p:cNvPr id="38915" name="Rectangle 3"/>
          <p:cNvSpPr>
            <a:spLocks noGrp="1" noChangeArrowheads="1"/>
          </p:cNvSpPr>
          <p:nvPr>
            <p:ph type="body" idx="1"/>
          </p:nvPr>
        </p:nvSpPr>
        <p:spPr/>
        <p:txBody>
          <a:bodyPr/>
          <a:lstStyle/>
          <a:p>
            <a:pPr eaLnBrk="1" hangingPunct="1"/>
            <a:r>
              <a:rPr lang="en-US" smtClean="0"/>
              <a:t>Booleans and conditionals can be encoded or represented, using only the lambda calculus, as follows:</a:t>
            </a:r>
          </a:p>
          <a:p>
            <a:pPr eaLnBrk="1" hangingPunct="1">
              <a:buFontTx/>
              <a:buNone/>
            </a:pPr>
            <a:r>
              <a:rPr lang="en-US" smtClean="0">
                <a:solidFill>
                  <a:srgbClr val="0000FF"/>
                </a:solidFill>
              </a:rPr>
              <a:t>	true = λx.λy.x</a:t>
            </a:r>
          </a:p>
          <a:p>
            <a:pPr eaLnBrk="1" hangingPunct="1">
              <a:buFontTx/>
              <a:buNone/>
            </a:pPr>
            <a:r>
              <a:rPr lang="en-US" smtClean="0">
                <a:solidFill>
                  <a:srgbClr val="0000FF"/>
                </a:solidFill>
              </a:rPr>
              <a:t>	false = λx.λy.y</a:t>
            </a:r>
          </a:p>
          <a:p>
            <a:pPr eaLnBrk="1" hangingPunct="1">
              <a:buFontTx/>
              <a:buNone/>
            </a:pPr>
            <a:r>
              <a:rPr lang="en-US" smtClean="0">
                <a:solidFill>
                  <a:srgbClr val="0000FF"/>
                </a:solidFill>
              </a:rPr>
              <a:t>	if a then b else c = a b c</a:t>
            </a:r>
            <a:endParaRPr lang="en-US" smtClean="0"/>
          </a:p>
          <a:p>
            <a:pPr eaLnBrk="1" hangingPunct="1"/>
            <a:endParaRPr lang="en-US" smtClean="0"/>
          </a:p>
          <a:p>
            <a:pPr eaLnBrk="1" hangingPunct="1"/>
            <a:r>
              <a:rPr lang="en-US" smtClean="0"/>
              <a:t>Examples:</a:t>
            </a:r>
          </a:p>
          <a:p>
            <a:pPr lvl="1" eaLnBrk="1" hangingPunct="1"/>
            <a:r>
              <a:rPr lang="en-US" smtClean="0">
                <a:solidFill>
                  <a:srgbClr val="0000FF"/>
                </a:solidFill>
              </a:rPr>
              <a:t>if true then b else c →</a:t>
            </a:r>
          </a:p>
          <a:p>
            <a:pPr lvl="1" eaLnBrk="1" hangingPunct="1"/>
            <a:r>
              <a:rPr lang="en-US" smtClean="0">
                <a:solidFill>
                  <a:srgbClr val="0000FF"/>
                </a:solidFill>
              </a:rPr>
              <a:t>if false then b else c →</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41986" name="Slide Number Placeholder 4"/>
          <p:cNvSpPr>
            <a:spLocks noGrp="1"/>
          </p:cNvSpPr>
          <p:nvPr>
            <p:ph type="sldNum" sz="quarter" idx="11"/>
          </p:nvPr>
        </p:nvSpPr>
        <p:spPr>
          <a:noFill/>
          <a:ln>
            <a:miter lim="800000"/>
            <a:headEnd/>
            <a:tailEnd/>
          </a:ln>
        </p:spPr>
        <p:txBody>
          <a:bodyPr/>
          <a:lstStyle/>
          <a:p>
            <a:fld id="{31255312-F2DF-4B0A-9E59-F361A2EEC37D}" type="slidenum">
              <a:rPr lang="en-US" smtClean="0">
                <a:ea typeface="ＭＳ Ｐゴシック"/>
                <a:cs typeface="ＭＳ Ｐゴシック"/>
              </a:rPr>
              <a:pPr/>
              <a:t>14</a:t>
            </a:fld>
            <a:endParaRPr lang="en-US" smtClean="0">
              <a:ea typeface="ＭＳ Ｐゴシック"/>
              <a:cs typeface="ＭＳ Ｐゴシック"/>
            </a:endParaRPr>
          </a:p>
        </p:txBody>
      </p:sp>
      <p:sp>
        <p:nvSpPr>
          <p:cNvPr id="41987" name="Rectangle 4"/>
          <p:cNvSpPr>
            <a:spLocks noGrp="1" noChangeArrowheads="1"/>
          </p:cNvSpPr>
          <p:nvPr>
            <p:ph type="title"/>
          </p:nvPr>
        </p:nvSpPr>
        <p:spPr/>
        <p:txBody>
          <a:bodyPr/>
          <a:lstStyle/>
          <a:p>
            <a:pPr eaLnBrk="1" hangingPunct="1"/>
            <a:r>
              <a:rPr lang="en-US" smtClean="0"/>
              <a:t>Booleans (cont.)</a:t>
            </a:r>
          </a:p>
        </p:txBody>
      </p:sp>
      <p:sp>
        <p:nvSpPr>
          <p:cNvPr id="2528261" name="Rectangle 5"/>
          <p:cNvSpPr>
            <a:spLocks noGrp="1" noChangeArrowheads="1"/>
          </p:cNvSpPr>
          <p:nvPr>
            <p:ph type="body" idx="1"/>
          </p:nvPr>
        </p:nvSpPr>
        <p:spPr>
          <a:xfrm>
            <a:off x="457200" y="1524000"/>
            <a:ext cx="8534400" cy="4876800"/>
          </a:xfrm>
        </p:spPr>
        <p:txBody>
          <a:bodyPr/>
          <a:lstStyle/>
          <a:p>
            <a:pPr eaLnBrk="1" hangingPunct="1"/>
            <a:r>
              <a:rPr lang="en-US" smtClean="0"/>
              <a:t>Other Boolean operations</a:t>
            </a:r>
          </a:p>
          <a:p>
            <a:pPr lvl="1" eaLnBrk="1" hangingPunct="1"/>
            <a:r>
              <a:rPr lang="en-US" smtClean="0">
                <a:solidFill>
                  <a:srgbClr val="0000FF"/>
                </a:solidFill>
              </a:rPr>
              <a:t>not = λx.((x false) true)</a:t>
            </a:r>
          </a:p>
          <a:p>
            <a:pPr lvl="2" eaLnBrk="1" hangingPunct="1"/>
            <a:r>
              <a:rPr lang="en-US" smtClean="0">
                <a:solidFill>
                  <a:srgbClr val="0000FF"/>
                </a:solidFill>
              </a:rPr>
              <a:t>not true → (λx.(x false) true) </a:t>
            </a:r>
            <a:r>
              <a:rPr lang="en-US" smtClean="0"/>
              <a:t>true</a:t>
            </a:r>
            <a:r>
              <a:rPr lang="en-US" smtClean="0">
                <a:solidFill>
                  <a:srgbClr val="0000FF"/>
                </a:solidFill>
              </a:rPr>
              <a:t> → ((true false) true) → false</a:t>
            </a:r>
          </a:p>
          <a:p>
            <a:pPr lvl="1" eaLnBrk="1" hangingPunct="1"/>
            <a:r>
              <a:rPr lang="en-US" smtClean="0">
                <a:solidFill>
                  <a:srgbClr val="0000FF"/>
                </a:solidFill>
              </a:rPr>
              <a:t>and = λx.λy.((x y) false)</a:t>
            </a:r>
          </a:p>
          <a:p>
            <a:pPr lvl="1" eaLnBrk="1" hangingPunct="1"/>
            <a:r>
              <a:rPr lang="en-US" smtClean="0">
                <a:solidFill>
                  <a:srgbClr val="0000FF"/>
                </a:solidFill>
              </a:rPr>
              <a:t>or = λx.λy.((x true) y)</a:t>
            </a:r>
          </a:p>
          <a:p>
            <a:pPr eaLnBrk="1" hangingPunct="1"/>
            <a:endParaRPr lang="en-US" smtClean="0"/>
          </a:p>
          <a:p>
            <a:pPr eaLnBrk="1" hangingPunct="1"/>
            <a:r>
              <a:rPr lang="en-US" smtClean="0"/>
              <a:t>Given these operations we can build up a logical inference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282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826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2826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2826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82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826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44034" name="Slide Number Placeholder 4"/>
          <p:cNvSpPr>
            <a:spLocks noGrp="1"/>
          </p:cNvSpPr>
          <p:nvPr>
            <p:ph type="sldNum" sz="quarter" idx="11"/>
          </p:nvPr>
        </p:nvSpPr>
        <p:spPr>
          <a:noFill/>
          <a:ln>
            <a:miter lim="800000"/>
            <a:headEnd/>
            <a:tailEnd/>
          </a:ln>
        </p:spPr>
        <p:txBody>
          <a:bodyPr/>
          <a:lstStyle/>
          <a:p>
            <a:fld id="{E2B4FAA5-2432-48DB-AA91-588A3EF38C96}" type="slidenum">
              <a:rPr lang="en-US" smtClean="0">
                <a:ea typeface="ＭＳ Ｐゴシック"/>
                <a:cs typeface="ＭＳ Ｐゴシック"/>
              </a:rPr>
              <a:pPr/>
              <a:t>15</a:t>
            </a:fld>
            <a:endParaRPr lang="en-US" smtClean="0">
              <a:ea typeface="ＭＳ Ｐゴシック"/>
              <a:cs typeface="ＭＳ Ｐゴシック"/>
            </a:endParaRPr>
          </a:p>
        </p:txBody>
      </p:sp>
      <p:sp>
        <p:nvSpPr>
          <p:cNvPr id="44035" name="Rectangle 2"/>
          <p:cNvSpPr>
            <a:spLocks noGrp="1" noChangeArrowheads="1"/>
          </p:cNvSpPr>
          <p:nvPr>
            <p:ph type="title"/>
          </p:nvPr>
        </p:nvSpPr>
        <p:spPr/>
        <p:txBody>
          <a:bodyPr/>
          <a:lstStyle/>
          <a:p>
            <a:pPr eaLnBrk="1" hangingPunct="1"/>
            <a:r>
              <a:rPr lang="en-US" smtClean="0"/>
              <a:t>Encoding Pairs</a:t>
            </a:r>
          </a:p>
        </p:txBody>
      </p:sp>
      <p:sp>
        <p:nvSpPr>
          <p:cNvPr id="40963" name="Rectangle 3"/>
          <p:cNvSpPr>
            <a:spLocks noGrp="1" noChangeArrowheads="1"/>
          </p:cNvSpPr>
          <p:nvPr>
            <p:ph type="body" idx="1"/>
          </p:nvPr>
        </p:nvSpPr>
        <p:spPr/>
        <p:txBody>
          <a:bodyPr/>
          <a:lstStyle/>
          <a:p>
            <a:pPr eaLnBrk="1" hangingPunct="1">
              <a:buFontTx/>
              <a:buNone/>
              <a:defRPr/>
            </a:pPr>
            <a:r>
              <a:rPr lang="en-US" dirty="0">
                <a:solidFill>
                  <a:srgbClr val="0000FF"/>
                </a:solidFill>
                <a:cs typeface="+mn-cs"/>
              </a:rPr>
              <a:t>(</a:t>
            </a:r>
            <a:r>
              <a:rPr lang="en-US" dirty="0" err="1">
                <a:solidFill>
                  <a:srgbClr val="0000FF"/>
                </a:solidFill>
                <a:cs typeface="+mn-cs"/>
              </a:rPr>
              <a:t>a,b</a:t>
            </a:r>
            <a:r>
              <a:rPr lang="en-US" dirty="0">
                <a:solidFill>
                  <a:srgbClr val="0000FF"/>
                </a:solidFill>
                <a:cs typeface="+mn-cs"/>
              </a:rPr>
              <a:t>) = </a:t>
            </a:r>
            <a:r>
              <a:rPr lang="en-US" dirty="0" err="1">
                <a:solidFill>
                  <a:srgbClr val="0000FF"/>
                </a:solidFill>
                <a:cs typeface="+mn-cs"/>
              </a:rPr>
              <a:t>λx.if</a:t>
            </a:r>
            <a:r>
              <a:rPr lang="en-US" dirty="0">
                <a:solidFill>
                  <a:srgbClr val="0000FF"/>
                </a:solidFill>
                <a:cs typeface="+mn-cs"/>
              </a:rPr>
              <a:t> x then a else b</a:t>
            </a:r>
          </a:p>
          <a:p>
            <a:pPr eaLnBrk="1" hangingPunct="1">
              <a:buFontTx/>
              <a:buNone/>
              <a:defRPr/>
            </a:pPr>
            <a:r>
              <a:rPr lang="en-US" dirty="0" err="1">
                <a:solidFill>
                  <a:srgbClr val="0000FF"/>
                </a:solidFill>
                <a:cs typeface="+mn-cs"/>
              </a:rPr>
              <a:t>fst</a:t>
            </a:r>
            <a:r>
              <a:rPr lang="en-US" dirty="0">
                <a:solidFill>
                  <a:srgbClr val="0000FF"/>
                </a:solidFill>
                <a:cs typeface="+mn-cs"/>
              </a:rPr>
              <a:t> = </a:t>
            </a:r>
            <a:r>
              <a:rPr lang="en-US" dirty="0" err="1">
                <a:solidFill>
                  <a:srgbClr val="0000FF"/>
                </a:solidFill>
                <a:cs typeface="+mn-cs"/>
              </a:rPr>
              <a:t>λx.x</a:t>
            </a:r>
            <a:r>
              <a:rPr lang="en-US" dirty="0">
                <a:solidFill>
                  <a:srgbClr val="0000FF"/>
                </a:solidFill>
                <a:cs typeface="+mn-cs"/>
              </a:rPr>
              <a:t> true	</a:t>
            </a:r>
            <a:r>
              <a:rPr lang="en-US" dirty="0">
                <a:cs typeface="+mn-cs"/>
              </a:rPr>
              <a:t>(returns first component)</a:t>
            </a:r>
          </a:p>
          <a:p>
            <a:pPr eaLnBrk="1" hangingPunct="1">
              <a:buFontTx/>
              <a:buNone/>
              <a:defRPr/>
            </a:pPr>
            <a:r>
              <a:rPr lang="en-US" dirty="0" err="1">
                <a:solidFill>
                  <a:srgbClr val="0000FF"/>
                </a:solidFill>
                <a:cs typeface="+mn-cs"/>
              </a:rPr>
              <a:t>snd</a:t>
            </a:r>
            <a:r>
              <a:rPr lang="en-US" dirty="0">
                <a:solidFill>
                  <a:srgbClr val="0000FF"/>
                </a:solidFill>
                <a:cs typeface="+mn-cs"/>
              </a:rPr>
              <a:t> = </a:t>
            </a:r>
            <a:r>
              <a:rPr lang="en-US" dirty="0" err="1">
                <a:solidFill>
                  <a:srgbClr val="0000FF"/>
                </a:solidFill>
                <a:cs typeface="+mn-cs"/>
              </a:rPr>
              <a:t>λx.x</a:t>
            </a:r>
            <a:r>
              <a:rPr lang="en-US" dirty="0">
                <a:solidFill>
                  <a:srgbClr val="0000FF"/>
                </a:solidFill>
                <a:cs typeface="+mn-cs"/>
              </a:rPr>
              <a:t> false	</a:t>
            </a:r>
            <a:r>
              <a:rPr lang="en-US" dirty="0">
                <a:cs typeface="+mn-cs"/>
              </a:rPr>
              <a:t>(returns second component)</a:t>
            </a:r>
          </a:p>
          <a:p>
            <a:pPr marL="0" indent="0" eaLnBrk="1" hangingPunct="1">
              <a:buFontTx/>
              <a:buNone/>
              <a:defRPr/>
            </a:pPr>
            <a:endParaRPr lang="en-US"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46082" name="Slide Number Placeholder 4"/>
          <p:cNvSpPr>
            <a:spLocks noGrp="1"/>
          </p:cNvSpPr>
          <p:nvPr>
            <p:ph type="sldNum" sz="quarter" idx="11"/>
          </p:nvPr>
        </p:nvSpPr>
        <p:spPr>
          <a:noFill/>
          <a:ln>
            <a:miter lim="800000"/>
            <a:headEnd/>
            <a:tailEnd/>
          </a:ln>
        </p:spPr>
        <p:txBody>
          <a:bodyPr/>
          <a:lstStyle/>
          <a:p>
            <a:fld id="{66D3C5F5-1DEC-4A8D-BDB6-19C243F1E034}" type="slidenum">
              <a:rPr lang="en-US" smtClean="0">
                <a:ea typeface="ＭＳ Ｐゴシック"/>
                <a:cs typeface="ＭＳ Ｐゴシック"/>
              </a:rPr>
              <a:pPr/>
              <a:t>16</a:t>
            </a:fld>
            <a:endParaRPr lang="en-US" smtClean="0">
              <a:ea typeface="ＭＳ Ｐゴシック"/>
              <a:cs typeface="ＭＳ Ｐゴシック"/>
            </a:endParaRPr>
          </a:p>
        </p:txBody>
      </p:sp>
      <p:sp>
        <p:nvSpPr>
          <p:cNvPr id="46083" name="Rectangle 2"/>
          <p:cNvSpPr>
            <a:spLocks noGrp="1" noChangeArrowheads="1"/>
          </p:cNvSpPr>
          <p:nvPr>
            <p:ph type="title"/>
          </p:nvPr>
        </p:nvSpPr>
        <p:spPr/>
        <p:txBody>
          <a:bodyPr/>
          <a:lstStyle/>
          <a:p>
            <a:pPr eaLnBrk="1" hangingPunct="1"/>
            <a:r>
              <a:rPr lang="en-US" smtClean="0"/>
              <a:t>Encoding Natural Numbers (Church*)</a:t>
            </a:r>
          </a:p>
        </p:txBody>
      </p:sp>
      <p:sp>
        <p:nvSpPr>
          <p:cNvPr id="41987" name="Rectangle 3"/>
          <p:cNvSpPr>
            <a:spLocks noGrp="1" noChangeArrowheads="1"/>
          </p:cNvSpPr>
          <p:nvPr>
            <p:ph type="body" idx="1"/>
          </p:nvPr>
        </p:nvSpPr>
        <p:spPr>
          <a:xfrm>
            <a:off x="457200" y="1905000"/>
            <a:ext cx="8153400" cy="4343400"/>
          </a:xfrm>
        </p:spPr>
        <p:txBody>
          <a:bodyPr/>
          <a:lstStyle/>
          <a:p>
            <a:pPr eaLnBrk="1" hangingPunct="1">
              <a:buFontTx/>
              <a:buNone/>
            </a:pPr>
            <a:r>
              <a:rPr lang="en-US" smtClean="0">
                <a:solidFill>
                  <a:srgbClr val="0000FF"/>
                </a:solidFill>
              </a:rPr>
              <a:t>0 = λx.λy.y</a:t>
            </a:r>
          </a:p>
          <a:p>
            <a:pPr eaLnBrk="1" hangingPunct="1">
              <a:buFontTx/>
              <a:buNone/>
            </a:pPr>
            <a:r>
              <a:rPr lang="en-US" smtClean="0">
                <a:solidFill>
                  <a:srgbClr val="0000FF"/>
                </a:solidFill>
              </a:rPr>
              <a:t>1 = λx.λy.x y</a:t>
            </a:r>
          </a:p>
          <a:p>
            <a:pPr eaLnBrk="1" hangingPunct="1">
              <a:buFontTx/>
              <a:buNone/>
            </a:pPr>
            <a:r>
              <a:rPr lang="en-US" smtClean="0">
                <a:solidFill>
                  <a:srgbClr val="0000FF"/>
                </a:solidFill>
              </a:rPr>
              <a:t>2 = λx.λy.x (x y)</a:t>
            </a:r>
          </a:p>
          <a:p>
            <a:pPr eaLnBrk="1" hangingPunct="1">
              <a:buFontTx/>
              <a:buNone/>
            </a:pPr>
            <a:r>
              <a:rPr lang="en-US" smtClean="0">
                <a:solidFill>
                  <a:srgbClr val="0000FF"/>
                </a:solidFill>
              </a:rPr>
              <a:t>	</a:t>
            </a:r>
            <a:r>
              <a:rPr lang="en-US" smtClean="0"/>
              <a:t>i.e.,</a:t>
            </a:r>
            <a:r>
              <a:rPr lang="en-US" smtClean="0">
                <a:solidFill>
                  <a:srgbClr val="0000FF"/>
                </a:solidFill>
              </a:rPr>
              <a:t> n = λx.λy.</a:t>
            </a:r>
            <a:r>
              <a:rPr lang="en-US" smtClean="0"/>
              <a:t>&lt;apply </a:t>
            </a:r>
            <a:r>
              <a:rPr lang="en-US" smtClean="0">
                <a:solidFill>
                  <a:srgbClr val="0000FF"/>
                </a:solidFill>
              </a:rPr>
              <a:t>x </a:t>
            </a:r>
            <a:r>
              <a:rPr lang="en-US" smtClean="0"/>
              <a:t>to </a:t>
            </a:r>
            <a:r>
              <a:rPr lang="en-US" smtClean="0">
                <a:solidFill>
                  <a:srgbClr val="0000FF"/>
                </a:solidFill>
              </a:rPr>
              <a:t>y n </a:t>
            </a:r>
            <a:r>
              <a:rPr lang="en-US" smtClean="0"/>
              <a:t>times &gt;</a:t>
            </a:r>
          </a:p>
          <a:p>
            <a:pPr eaLnBrk="1" hangingPunct="1">
              <a:buFontTx/>
              <a:buNone/>
            </a:pPr>
            <a:endParaRPr lang="en-US" smtClean="0"/>
          </a:p>
          <a:p>
            <a:pPr eaLnBrk="1" hangingPunct="1">
              <a:buFontTx/>
              <a:buNone/>
            </a:pPr>
            <a:r>
              <a:rPr lang="en-US" smtClean="0">
                <a:solidFill>
                  <a:srgbClr val="0000FF"/>
                </a:solidFill>
              </a:rPr>
              <a:t>succ = λz.λx.λy.x (z x y)</a:t>
            </a:r>
            <a:endParaRPr lang="en-US" smtClean="0"/>
          </a:p>
          <a:p>
            <a:pPr eaLnBrk="1" hangingPunct="1">
              <a:buFontTx/>
              <a:buNone/>
            </a:pPr>
            <a:r>
              <a:rPr lang="en-US" smtClean="0">
                <a:solidFill>
                  <a:srgbClr val="0000FF"/>
                </a:solidFill>
              </a:rPr>
              <a:t>iszero = λz.z (λy.false) true</a:t>
            </a:r>
          </a:p>
          <a:p>
            <a:pPr lvl="1" eaLnBrk="1" hangingPunct="1"/>
            <a:r>
              <a:rPr lang="en-US" smtClean="0"/>
              <a:t>Recall that this is equivalent to </a:t>
            </a:r>
            <a:r>
              <a:rPr lang="en-US" smtClean="0">
                <a:solidFill>
                  <a:srgbClr val="0000FF"/>
                </a:solidFill>
              </a:rPr>
              <a:t>λz.((z (λy.false)) true)</a:t>
            </a:r>
          </a:p>
        </p:txBody>
      </p:sp>
      <p:sp>
        <p:nvSpPr>
          <p:cNvPr id="41988" name="Text Box 4"/>
          <p:cNvSpPr txBox="1">
            <a:spLocks noChangeArrowheads="1"/>
          </p:cNvSpPr>
          <p:nvPr/>
        </p:nvSpPr>
        <p:spPr bwMode="auto">
          <a:xfrm>
            <a:off x="381000" y="1462088"/>
            <a:ext cx="3390900" cy="369887"/>
          </a:xfrm>
          <a:prstGeom prst="rect">
            <a:avLst/>
          </a:prstGeom>
          <a:noFill/>
          <a:ln w="9525">
            <a:noFill/>
            <a:miter lim="800000"/>
            <a:headEnd/>
            <a:tailEnd/>
          </a:ln>
        </p:spPr>
        <p:txBody>
          <a:bodyPr wrap="none">
            <a:spAutoFit/>
          </a:bodyPr>
          <a:lstStyle/>
          <a:p>
            <a:pPr eaLnBrk="0" hangingPunct="0"/>
            <a:r>
              <a:rPr lang="en-US" sz="1800"/>
              <a:t>*(Named after Alonzo Church)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0178" name="Slide Number Placeholder 4"/>
          <p:cNvSpPr>
            <a:spLocks noGrp="1"/>
          </p:cNvSpPr>
          <p:nvPr>
            <p:ph type="sldNum" sz="quarter" idx="11"/>
          </p:nvPr>
        </p:nvSpPr>
        <p:spPr>
          <a:noFill/>
          <a:ln>
            <a:miter lim="800000"/>
            <a:headEnd/>
            <a:tailEnd/>
          </a:ln>
        </p:spPr>
        <p:txBody>
          <a:bodyPr/>
          <a:lstStyle/>
          <a:p>
            <a:fld id="{4E3FD5DD-EFC7-4CF9-85F0-7132C424475B}" type="slidenum">
              <a:rPr lang="en-US" smtClean="0">
                <a:ea typeface="ＭＳ Ｐゴシック"/>
                <a:cs typeface="ＭＳ Ｐゴシック"/>
              </a:rPr>
              <a:pPr/>
              <a:t>17</a:t>
            </a:fld>
            <a:endParaRPr lang="en-US" smtClean="0">
              <a:ea typeface="ＭＳ Ｐゴシック"/>
              <a:cs typeface="ＭＳ Ｐゴシック"/>
            </a:endParaRPr>
          </a:p>
        </p:txBody>
      </p:sp>
      <p:sp>
        <p:nvSpPr>
          <p:cNvPr id="50179" name="Rectangle 4"/>
          <p:cNvSpPr>
            <a:spLocks noGrp="1" noChangeArrowheads="1"/>
          </p:cNvSpPr>
          <p:nvPr>
            <p:ph type="title"/>
          </p:nvPr>
        </p:nvSpPr>
        <p:spPr/>
        <p:txBody>
          <a:bodyPr/>
          <a:lstStyle/>
          <a:p>
            <a:pPr eaLnBrk="1" hangingPunct="1"/>
            <a:r>
              <a:rPr lang="en-US" smtClean="0"/>
              <a:t>Arithmetic Using Church Numerals</a:t>
            </a:r>
          </a:p>
        </p:txBody>
      </p:sp>
      <p:sp>
        <p:nvSpPr>
          <p:cNvPr id="2536453" name="Rectangle 5"/>
          <p:cNvSpPr>
            <a:spLocks noGrp="1" noChangeArrowheads="1"/>
          </p:cNvSpPr>
          <p:nvPr>
            <p:ph type="body" idx="1"/>
          </p:nvPr>
        </p:nvSpPr>
        <p:spPr/>
        <p:txBody>
          <a:bodyPr/>
          <a:lstStyle/>
          <a:p>
            <a:pPr eaLnBrk="1" hangingPunct="1"/>
            <a:r>
              <a:rPr lang="en-US" smtClean="0"/>
              <a:t>If M and N are numbers (as λ expressions) we can also encode various arithmetic operations</a:t>
            </a:r>
          </a:p>
          <a:p>
            <a:pPr eaLnBrk="1" hangingPunct="1"/>
            <a:r>
              <a:rPr lang="en-US" smtClean="0"/>
              <a:t>Addition</a:t>
            </a:r>
          </a:p>
          <a:p>
            <a:pPr lvl="1" eaLnBrk="1" hangingPunct="1"/>
            <a:r>
              <a:rPr lang="en-US" smtClean="0">
                <a:solidFill>
                  <a:srgbClr val="0000FF"/>
                </a:solidFill>
              </a:rPr>
              <a:t>M + N = λx.λy.(M x)((N x) y)</a:t>
            </a:r>
          </a:p>
          <a:p>
            <a:pPr lvl="1" eaLnBrk="1" hangingPunct="1">
              <a:buFontTx/>
              <a:buNone/>
            </a:pPr>
            <a:r>
              <a:rPr lang="en-US" smtClean="0">
                <a:solidFill>
                  <a:srgbClr val="0000FF"/>
                </a:solidFill>
              </a:rPr>
              <a:t>	</a:t>
            </a:r>
            <a:r>
              <a:rPr lang="en-US" smtClean="0"/>
              <a:t>Equivalently:</a:t>
            </a:r>
            <a:r>
              <a:rPr lang="en-US" smtClean="0">
                <a:solidFill>
                  <a:srgbClr val="0000FF"/>
                </a:solidFill>
              </a:rPr>
              <a:t> + = λM.λN.λx.λy.(M x)((N x) y)</a:t>
            </a:r>
          </a:p>
          <a:p>
            <a:pPr lvl="2" eaLnBrk="1" hangingPunct="1"/>
            <a:r>
              <a:rPr lang="en-US" smtClean="0"/>
              <a:t>In prefix notation (+ M N)</a:t>
            </a:r>
            <a:endParaRPr lang="en-US" smtClean="0">
              <a:solidFill>
                <a:srgbClr val="0000FF"/>
              </a:solidFill>
            </a:endParaRPr>
          </a:p>
          <a:p>
            <a:pPr eaLnBrk="1" hangingPunct="1"/>
            <a:r>
              <a:rPr lang="en-US" smtClean="0"/>
              <a:t>Multiplication</a:t>
            </a:r>
          </a:p>
          <a:p>
            <a:pPr lvl="1" eaLnBrk="1" hangingPunct="1"/>
            <a:r>
              <a:rPr lang="en-US" smtClean="0">
                <a:solidFill>
                  <a:srgbClr val="0000FF"/>
                </a:solidFill>
              </a:rPr>
              <a:t>M * N = λx.(M (N x))</a:t>
            </a:r>
          </a:p>
          <a:p>
            <a:pPr lvl="1" eaLnBrk="1" hangingPunct="1">
              <a:buFontTx/>
              <a:buNone/>
            </a:pPr>
            <a:r>
              <a:rPr lang="en-US" smtClean="0">
                <a:solidFill>
                  <a:srgbClr val="0000FF"/>
                </a:solidFill>
              </a:rPr>
              <a:t>	</a:t>
            </a:r>
            <a:r>
              <a:rPr lang="en-US" smtClean="0"/>
              <a:t>Equivalently:</a:t>
            </a:r>
            <a:r>
              <a:rPr lang="en-US" smtClean="0">
                <a:solidFill>
                  <a:srgbClr val="0000FF"/>
                </a:solidFill>
              </a:rPr>
              <a:t> * = λM.λN.λx.(M (N x))</a:t>
            </a:r>
          </a:p>
          <a:p>
            <a:pPr lvl="2" eaLnBrk="1" hangingPunct="1"/>
            <a:r>
              <a:rPr lang="en-US" smtClean="0"/>
              <a:t>In prefix notation (* M N)</a:t>
            </a:r>
            <a:endParaRPr lang="en-US"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3645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3645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3645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3645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3645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53645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364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2226" name="Slide Number Placeholder 4"/>
          <p:cNvSpPr>
            <a:spLocks noGrp="1"/>
          </p:cNvSpPr>
          <p:nvPr>
            <p:ph type="sldNum" sz="quarter" idx="11"/>
          </p:nvPr>
        </p:nvSpPr>
        <p:spPr>
          <a:noFill/>
          <a:ln>
            <a:miter lim="800000"/>
            <a:headEnd/>
            <a:tailEnd/>
          </a:ln>
        </p:spPr>
        <p:txBody>
          <a:bodyPr/>
          <a:lstStyle/>
          <a:p>
            <a:fld id="{F25598B5-BD10-4879-BF6F-673163473845}" type="slidenum">
              <a:rPr lang="en-US" smtClean="0">
                <a:ea typeface="ＭＳ Ｐゴシック"/>
                <a:cs typeface="ＭＳ Ｐゴシック"/>
              </a:rPr>
              <a:pPr/>
              <a:t>18</a:t>
            </a:fld>
            <a:endParaRPr lang="en-US" smtClean="0">
              <a:ea typeface="ＭＳ Ｐゴシック"/>
              <a:cs typeface="ＭＳ Ｐゴシック"/>
            </a:endParaRPr>
          </a:p>
        </p:txBody>
      </p:sp>
      <p:sp>
        <p:nvSpPr>
          <p:cNvPr id="52227" name="Rectangle 4"/>
          <p:cNvSpPr>
            <a:spLocks noGrp="1" noChangeArrowheads="1"/>
          </p:cNvSpPr>
          <p:nvPr>
            <p:ph type="title"/>
          </p:nvPr>
        </p:nvSpPr>
        <p:spPr/>
        <p:txBody>
          <a:bodyPr/>
          <a:lstStyle/>
          <a:p>
            <a:pPr eaLnBrk="1" hangingPunct="1"/>
            <a:r>
              <a:rPr lang="en-US" smtClean="0"/>
              <a:t>Arithmetic (cont.)</a:t>
            </a:r>
          </a:p>
        </p:txBody>
      </p:sp>
      <p:sp>
        <p:nvSpPr>
          <p:cNvPr id="2581509" name="Rectangle 5"/>
          <p:cNvSpPr>
            <a:spLocks noGrp="1" noChangeArrowheads="1"/>
          </p:cNvSpPr>
          <p:nvPr>
            <p:ph type="body" idx="1"/>
          </p:nvPr>
        </p:nvSpPr>
        <p:spPr/>
        <p:txBody>
          <a:bodyPr/>
          <a:lstStyle/>
          <a:p>
            <a:pPr eaLnBrk="1" hangingPunct="1"/>
            <a:r>
              <a:rPr lang="en-US" smtClean="0"/>
              <a:t>Prove 1+1 = 2</a:t>
            </a:r>
          </a:p>
          <a:p>
            <a:pPr lvl="1" eaLnBrk="1" hangingPunct="1"/>
            <a:r>
              <a:rPr lang="en-US" smtClean="0">
                <a:solidFill>
                  <a:srgbClr val="0000FF"/>
                </a:solidFill>
              </a:rPr>
              <a:t>1+1 = λx.λy.(1 x)((1 x) y) = </a:t>
            </a:r>
          </a:p>
          <a:p>
            <a:pPr lvl="1" eaLnBrk="1" hangingPunct="1"/>
            <a:r>
              <a:rPr lang="en-US" smtClean="0">
                <a:solidFill>
                  <a:srgbClr val="0000FF"/>
                </a:solidFill>
              </a:rPr>
              <a:t>λx.λy.((λ</a:t>
            </a:r>
            <a:r>
              <a:rPr lang="en-US" smtClean="0">
                <a:solidFill>
                  <a:srgbClr val="FF0000"/>
                </a:solidFill>
              </a:rPr>
              <a:t>x</a:t>
            </a:r>
            <a:r>
              <a:rPr lang="en-US" smtClean="0">
                <a:solidFill>
                  <a:srgbClr val="0000FF"/>
                </a:solidFill>
              </a:rPr>
              <a:t>.λy.x y) </a:t>
            </a:r>
            <a:r>
              <a:rPr lang="en-US" smtClean="0">
                <a:solidFill>
                  <a:srgbClr val="800080"/>
                </a:solidFill>
              </a:rPr>
              <a:t>x</a:t>
            </a:r>
            <a:r>
              <a:rPr lang="en-US" smtClean="0">
                <a:solidFill>
                  <a:srgbClr val="0000FF"/>
                </a:solidFill>
              </a:rPr>
              <a:t>)(((λx.λy.x y) x) y) → </a:t>
            </a:r>
          </a:p>
          <a:p>
            <a:pPr lvl="1" eaLnBrk="1" hangingPunct="1"/>
            <a:r>
              <a:rPr lang="en-US" smtClean="0">
                <a:solidFill>
                  <a:srgbClr val="0000FF"/>
                </a:solidFill>
              </a:rPr>
              <a:t>λx.λy.(λy.x y)(((λ</a:t>
            </a:r>
            <a:r>
              <a:rPr lang="en-US" smtClean="0">
                <a:solidFill>
                  <a:srgbClr val="FF0000"/>
                </a:solidFill>
              </a:rPr>
              <a:t>x</a:t>
            </a:r>
            <a:r>
              <a:rPr lang="en-US" smtClean="0">
                <a:solidFill>
                  <a:srgbClr val="0000FF"/>
                </a:solidFill>
              </a:rPr>
              <a:t>.λy.x y) </a:t>
            </a:r>
            <a:r>
              <a:rPr lang="en-US" smtClean="0">
                <a:solidFill>
                  <a:srgbClr val="800080"/>
                </a:solidFill>
              </a:rPr>
              <a:t>x</a:t>
            </a:r>
            <a:r>
              <a:rPr lang="en-US" smtClean="0">
                <a:solidFill>
                  <a:srgbClr val="0000FF"/>
                </a:solidFill>
              </a:rPr>
              <a:t>) y) → </a:t>
            </a:r>
          </a:p>
          <a:p>
            <a:pPr lvl="1" eaLnBrk="1" hangingPunct="1"/>
            <a:r>
              <a:rPr lang="en-US" smtClean="0">
                <a:solidFill>
                  <a:srgbClr val="0000FF"/>
                </a:solidFill>
              </a:rPr>
              <a:t>λx.λy.(λ</a:t>
            </a:r>
            <a:r>
              <a:rPr lang="en-US" smtClean="0">
                <a:solidFill>
                  <a:srgbClr val="FF0000"/>
                </a:solidFill>
              </a:rPr>
              <a:t>y</a:t>
            </a:r>
            <a:r>
              <a:rPr lang="en-US" smtClean="0">
                <a:solidFill>
                  <a:srgbClr val="0000FF"/>
                </a:solidFill>
              </a:rPr>
              <a:t>.x y)</a:t>
            </a:r>
            <a:r>
              <a:rPr lang="en-US" smtClean="0">
                <a:solidFill>
                  <a:srgbClr val="800080"/>
                </a:solidFill>
              </a:rPr>
              <a:t>((λy.x y) y)</a:t>
            </a:r>
            <a:r>
              <a:rPr lang="en-US" smtClean="0">
                <a:solidFill>
                  <a:srgbClr val="0000FF"/>
                </a:solidFill>
              </a:rPr>
              <a:t> →</a:t>
            </a:r>
          </a:p>
          <a:p>
            <a:pPr lvl="1" eaLnBrk="1" hangingPunct="1"/>
            <a:r>
              <a:rPr lang="en-US" smtClean="0">
                <a:solidFill>
                  <a:srgbClr val="0000FF"/>
                </a:solidFill>
              </a:rPr>
              <a:t>λx.λy.x ((λ</a:t>
            </a:r>
            <a:r>
              <a:rPr lang="en-US" smtClean="0">
                <a:solidFill>
                  <a:srgbClr val="FF0000"/>
                </a:solidFill>
              </a:rPr>
              <a:t>y</a:t>
            </a:r>
            <a:r>
              <a:rPr lang="en-US" smtClean="0">
                <a:solidFill>
                  <a:srgbClr val="0000FF"/>
                </a:solidFill>
              </a:rPr>
              <a:t>.x y) </a:t>
            </a:r>
            <a:r>
              <a:rPr lang="en-US" smtClean="0">
                <a:solidFill>
                  <a:srgbClr val="800080"/>
                </a:solidFill>
              </a:rPr>
              <a:t>y</a:t>
            </a:r>
            <a:r>
              <a:rPr lang="en-US" smtClean="0">
                <a:solidFill>
                  <a:srgbClr val="0000FF"/>
                </a:solidFill>
              </a:rPr>
              <a:t>) →</a:t>
            </a:r>
          </a:p>
          <a:p>
            <a:pPr lvl="1" eaLnBrk="1" hangingPunct="1"/>
            <a:r>
              <a:rPr lang="en-US" smtClean="0">
                <a:solidFill>
                  <a:srgbClr val="0000FF"/>
                </a:solidFill>
              </a:rPr>
              <a:t>λx.λy.x (x y) = 2</a:t>
            </a:r>
          </a:p>
          <a:p>
            <a:pPr eaLnBrk="1" hangingPunct="1"/>
            <a:endParaRPr lang="en-US" smtClean="0"/>
          </a:p>
          <a:p>
            <a:pPr eaLnBrk="1" hangingPunct="1"/>
            <a:r>
              <a:rPr lang="en-US" smtClean="0"/>
              <a:t>With these definitions we can build a theory of arithmetic</a:t>
            </a:r>
          </a:p>
        </p:txBody>
      </p:sp>
      <p:sp>
        <p:nvSpPr>
          <p:cNvPr id="52229" name="Rectangle 6"/>
          <p:cNvSpPr>
            <a:spLocks noChangeArrowheads="1"/>
          </p:cNvSpPr>
          <p:nvPr/>
        </p:nvSpPr>
        <p:spPr bwMode="auto">
          <a:xfrm>
            <a:off x="6324600" y="1447800"/>
            <a:ext cx="2514600" cy="990600"/>
          </a:xfrm>
          <a:prstGeom prst="rect">
            <a:avLst/>
          </a:prstGeom>
          <a:noFill/>
          <a:ln w="9525">
            <a:noFill/>
            <a:miter lim="800000"/>
            <a:headEnd/>
            <a:tailEnd/>
          </a:ln>
        </p:spPr>
        <p:txBody>
          <a:bodyPr/>
          <a:lstStyle/>
          <a:p>
            <a:pPr marL="342900" indent="-342900">
              <a:spcBef>
                <a:spcPct val="20000"/>
              </a:spcBef>
              <a:buSzPct val="110000"/>
            </a:pPr>
            <a:r>
              <a:rPr lang="en-US">
                <a:solidFill>
                  <a:srgbClr val="0000FF"/>
                </a:solidFill>
              </a:rPr>
              <a:t>1 = λf.λy.f y</a:t>
            </a:r>
          </a:p>
          <a:p>
            <a:pPr marL="342900" indent="-342900">
              <a:spcBef>
                <a:spcPct val="20000"/>
              </a:spcBef>
              <a:buSzPct val="110000"/>
            </a:pPr>
            <a:r>
              <a:rPr lang="en-US">
                <a:solidFill>
                  <a:srgbClr val="0000FF"/>
                </a:solidFill>
              </a:rPr>
              <a:t>2 = λf.λy.f (f y)</a:t>
            </a:r>
          </a:p>
        </p:txBody>
      </p:sp>
      <p:sp>
        <p:nvSpPr>
          <p:cNvPr id="2581511" name="Rectangle 7"/>
          <p:cNvSpPr>
            <a:spLocks noChangeArrowheads="1"/>
          </p:cNvSpPr>
          <p:nvPr/>
        </p:nvSpPr>
        <p:spPr bwMode="auto">
          <a:xfrm>
            <a:off x="3733800" y="4267200"/>
            <a:ext cx="5105400" cy="990600"/>
          </a:xfrm>
          <a:prstGeom prst="rect">
            <a:avLst/>
          </a:prstGeom>
          <a:noFill/>
          <a:ln w="9525">
            <a:noFill/>
            <a:miter lim="800000"/>
            <a:headEnd/>
            <a:tailEnd/>
          </a:ln>
        </p:spPr>
        <p:txBody>
          <a:bodyPr/>
          <a:lstStyle/>
          <a:p>
            <a:pPr marL="742950" lvl="1" indent="-285750">
              <a:spcBef>
                <a:spcPct val="20000"/>
              </a:spcBef>
              <a:buSzPct val="110000"/>
            </a:pPr>
            <a:r>
              <a:rPr lang="en-US"/>
              <a:t>many implicit alpha conversions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81509">
                                            <p:txEl>
                                              <p:pRg st="2" end="2"/>
                                            </p:txEl>
                                          </p:spTgt>
                                        </p:tgtEl>
                                        <p:attrNameLst>
                                          <p:attrName>style.visibility</p:attrName>
                                        </p:attrNameLst>
                                      </p:cBhvr>
                                      <p:to>
                                        <p:strVal val="visible"/>
                                      </p:to>
                                    </p:set>
                                    <p:anim calcmode="lin" valueType="num">
                                      <p:cBhvr additive="base">
                                        <p:cTn id="7" dur="500" fill="hold"/>
                                        <p:tgtEl>
                                          <p:spTgt spid="258150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815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81509">
                                            <p:txEl>
                                              <p:pRg st="3" end="3"/>
                                            </p:txEl>
                                          </p:spTgt>
                                        </p:tgtEl>
                                        <p:attrNameLst>
                                          <p:attrName>style.visibility</p:attrName>
                                        </p:attrNameLst>
                                      </p:cBhvr>
                                      <p:to>
                                        <p:strVal val="visible"/>
                                      </p:to>
                                    </p:set>
                                    <p:anim calcmode="lin" valueType="num">
                                      <p:cBhvr additive="base">
                                        <p:cTn id="13" dur="500" fill="hold"/>
                                        <p:tgtEl>
                                          <p:spTgt spid="258150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815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81509">
                                            <p:txEl>
                                              <p:pRg st="4" end="4"/>
                                            </p:txEl>
                                          </p:spTgt>
                                        </p:tgtEl>
                                        <p:attrNameLst>
                                          <p:attrName>style.visibility</p:attrName>
                                        </p:attrNameLst>
                                      </p:cBhvr>
                                      <p:to>
                                        <p:strVal val="visible"/>
                                      </p:to>
                                    </p:set>
                                    <p:anim calcmode="lin" valueType="num">
                                      <p:cBhvr additive="base">
                                        <p:cTn id="19" dur="500" fill="hold"/>
                                        <p:tgtEl>
                                          <p:spTgt spid="258150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815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81509">
                                            <p:txEl>
                                              <p:pRg st="5" end="5"/>
                                            </p:txEl>
                                          </p:spTgt>
                                        </p:tgtEl>
                                        <p:attrNameLst>
                                          <p:attrName>style.visibility</p:attrName>
                                        </p:attrNameLst>
                                      </p:cBhvr>
                                      <p:to>
                                        <p:strVal val="visible"/>
                                      </p:to>
                                    </p:set>
                                    <p:anim calcmode="lin" valueType="num">
                                      <p:cBhvr additive="base">
                                        <p:cTn id="25" dur="500" fill="hold"/>
                                        <p:tgtEl>
                                          <p:spTgt spid="258150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8150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581509">
                                            <p:txEl>
                                              <p:pRg st="6" end="6"/>
                                            </p:txEl>
                                          </p:spTgt>
                                        </p:tgtEl>
                                        <p:attrNameLst>
                                          <p:attrName>style.visibility</p:attrName>
                                        </p:attrNameLst>
                                      </p:cBhvr>
                                      <p:to>
                                        <p:strVal val="visible"/>
                                      </p:to>
                                    </p:set>
                                    <p:anim calcmode="lin" valueType="num">
                                      <p:cBhvr additive="base">
                                        <p:cTn id="31" dur="500" fill="hold"/>
                                        <p:tgtEl>
                                          <p:spTgt spid="258150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8150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81511"/>
                                        </p:tgtEl>
                                        <p:attrNameLst>
                                          <p:attrName>style.visibility</p:attrName>
                                        </p:attrNameLst>
                                      </p:cBhvr>
                                      <p:to>
                                        <p:strVal val="visible"/>
                                      </p:to>
                                    </p:set>
                                    <p:anim calcmode="lin" valueType="num">
                                      <p:cBhvr additive="base">
                                        <p:cTn id="37" dur="500" fill="hold"/>
                                        <p:tgtEl>
                                          <p:spTgt spid="2581511"/>
                                        </p:tgtEl>
                                        <p:attrNameLst>
                                          <p:attrName>ppt_x</p:attrName>
                                        </p:attrNameLst>
                                      </p:cBhvr>
                                      <p:tavLst>
                                        <p:tav tm="0">
                                          <p:val>
                                            <p:strVal val="#ppt_x"/>
                                          </p:val>
                                        </p:tav>
                                        <p:tav tm="100000">
                                          <p:val>
                                            <p:strVal val="#ppt_x"/>
                                          </p:val>
                                        </p:tav>
                                      </p:tavLst>
                                    </p:anim>
                                    <p:anim calcmode="lin" valueType="num">
                                      <p:cBhvr additive="base">
                                        <p:cTn id="38" dur="500" fill="hold"/>
                                        <p:tgtEl>
                                          <p:spTgt spid="258151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581509">
                                            <p:txEl>
                                              <p:pRg st="8" end="8"/>
                                            </p:txEl>
                                          </p:spTgt>
                                        </p:tgtEl>
                                        <p:attrNameLst>
                                          <p:attrName>style.visibility</p:attrName>
                                        </p:attrNameLst>
                                      </p:cBhvr>
                                      <p:to>
                                        <p:strVal val="visible"/>
                                      </p:to>
                                    </p:set>
                                    <p:anim calcmode="lin" valueType="num">
                                      <p:cBhvr additive="base">
                                        <p:cTn id="43" dur="500" fill="hold"/>
                                        <p:tgtEl>
                                          <p:spTgt spid="258150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8150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5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4274" name="Slide Number Placeholder 4"/>
          <p:cNvSpPr>
            <a:spLocks noGrp="1"/>
          </p:cNvSpPr>
          <p:nvPr>
            <p:ph type="sldNum" sz="quarter" idx="11"/>
          </p:nvPr>
        </p:nvSpPr>
        <p:spPr>
          <a:noFill/>
          <a:ln>
            <a:miter lim="800000"/>
            <a:headEnd/>
            <a:tailEnd/>
          </a:ln>
        </p:spPr>
        <p:txBody>
          <a:bodyPr/>
          <a:lstStyle/>
          <a:p>
            <a:fld id="{7A5CFF01-F535-4237-AEF0-F37CF63303C5}" type="slidenum">
              <a:rPr lang="en-US" smtClean="0">
                <a:ea typeface="ＭＳ Ｐゴシック"/>
                <a:cs typeface="ＭＳ Ｐゴシック"/>
              </a:rPr>
              <a:pPr/>
              <a:t>19</a:t>
            </a:fld>
            <a:endParaRPr lang="en-US" smtClean="0">
              <a:ea typeface="ＭＳ Ｐゴシック"/>
              <a:cs typeface="ＭＳ Ｐゴシック"/>
            </a:endParaRPr>
          </a:p>
        </p:txBody>
      </p:sp>
      <p:sp>
        <p:nvSpPr>
          <p:cNvPr id="54275" name="Rectangle 2"/>
          <p:cNvSpPr>
            <a:spLocks noGrp="1" noChangeArrowheads="1"/>
          </p:cNvSpPr>
          <p:nvPr>
            <p:ph type="title"/>
          </p:nvPr>
        </p:nvSpPr>
        <p:spPr/>
        <p:txBody>
          <a:bodyPr/>
          <a:lstStyle/>
          <a:p>
            <a:pPr eaLnBrk="1" hangingPunct="1"/>
            <a:r>
              <a:rPr lang="en-US" smtClean="0"/>
              <a:t>Repetition</a:t>
            </a:r>
          </a:p>
        </p:txBody>
      </p:sp>
      <p:sp>
        <p:nvSpPr>
          <p:cNvPr id="43011" name="Rectangle 3"/>
          <p:cNvSpPr>
            <a:spLocks noGrp="1" noChangeArrowheads="1"/>
          </p:cNvSpPr>
          <p:nvPr>
            <p:ph type="body" idx="1"/>
          </p:nvPr>
        </p:nvSpPr>
        <p:spPr/>
        <p:txBody>
          <a:bodyPr/>
          <a:lstStyle/>
          <a:p>
            <a:pPr eaLnBrk="1" hangingPunct="1"/>
            <a:r>
              <a:rPr lang="en-US" smtClean="0"/>
              <a:t>Define </a:t>
            </a:r>
            <a:r>
              <a:rPr lang="en-US" smtClean="0">
                <a:solidFill>
                  <a:srgbClr val="0000FF"/>
                </a:solidFill>
              </a:rPr>
              <a:t>D = λx.x x</a:t>
            </a:r>
          </a:p>
          <a:p>
            <a:pPr eaLnBrk="1" hangingPunct="1"/>
            <a:r>
              <a:rPr lang="en-US" smtClean="0"/>
              <a:t>Then</a:t>
            </a:r>
          </a:p>
          <a:p>
            <a:pPr lvl="1" eaLnBrk="1" hangingPunct="1">
              <a:buFontTx/>
              <a:buNone/>
            </a:pPr>
            <a:r>
              <a:rPr lang="en-US" smtClean="0">
                <a:solidFill>
                  <a:srgbClr val="0000FF"/>
                </a:solidFill>
              </a:rPr>
              <a:t>D D = (λx.x x) (λx.x x) → (λx.x x) (λx.x x) = D D</a:t>
            </a:r>
            <a:endParaRPr lang="en-US" smtClean="0"/>
          </a:p>
          <a:p>
            <a:pPr eaLnBrk="1" hangingPunct="1"/>
            <a:r>
              <a:rPr lang="en-US" smtClean="0"/>
              <a:t>So </a:t>
            </a:r>
            <a:r>
              <a:rPr lang="en-US" smtClean="0">
                <a:solidFill>
                  <a:srgbClr val="0000FF"/>
                </a:solidFill>
              </a:rPr>
              <a:t>D D</a:t>
            </a:r>
            <a:r>
              <a:rPr lang="en-US" smtClean="0"/>
              <a:t> is an infinite loop</a:t>
            </a:r>
          </a:p>
          <a:p>
            <a:pPr lvl="1" eaLnBrk="1" hangingPunct="1"/>
            <a:r>
              <a:rPr lang="en-US" smtClean="0"/>
              <a:t>In general, </a:t>
            </a:r>
            <a:r>
              <a:rPr lang="en-US" i="1" smtClean="0"/>
              <a:t>self application</a:t>
            </a:r>
            <a:r>
              <a:rPr lang="en-US" smtClean="0"/>
              <a:t> is how we get repetition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17410" name="Slide Number Placeholder 4"/>
          <p:cNvSpPr>
            <a:spLocks noGrp="1"/>
          </p:cNvSpPr>
          <p:nvPr>
            <p:ph type="sldNum" sz="quarter" idx="11"/>
          </p:nvPr>
        </p:nvSpPr>
        <p:spPr>
          <a:noFill/>
          <a:ln>
            <a:miter lim="800000"/>
            <a:headEnd/>
            <a:tailEnd/>
          </a:ln>
        </p:spPr>
        <p:txBody>
          <a:bodyPr/>
          <a:lstStyle/>
          <a:p>
            <a:fld id="{C930B95E-B363-4955-B1F4-A914BC5BC7DF}" type="slidenum">
              <a:rPr lang="en-US" smtClean="0">
                <a:ea typeface="ＭＳ Ｐゴシック"/>
                <a:cs typeface="ＭＳ Ｐゴシック"/>
              </a:rPr>
              <a:pPr/>
              <a:t>2</a:t>
            </a:fld>
            <a:endParaRPr lang="en-US" smtClean="0">
              <a:ea typeface="ＭＳ Ｐゴシック"/>
              <a:cs typeface="ＭＳ Ｐゴシック"/>
            </a:endParaRPr>
          </a:p>
        </p:txBody>
      </p:sp>
      <p:sp>
        <p:nvSpPr>
          <p:cNvPr id="17411" name="Rectangle 2"/>
          <p:cNvSpPr>
            <a:spLocks noGrp="1" noChangeArrowheads="1"/>
          </p:cNvSpPr>
          <p:nvPr>
            <p:ph type="title"/>
          </p:nvPr>
        </p:nvSpPr>
        <p:spPr/>
        <p:txBody>
          <a:bodyPr/>
          <a:lstStyle/>
          <a:p>
            <a:pPr eaLnBrk="1" hangingPunct="1"/>
            <a:r>
              <a:rPr lang="en-US" smtClean="0"/>
              <a:t>Introduction</a:t>
            </a:r>
          </a:p>
        </p:txBody>
      </p:sp>
      <p:sp>
        <p:nvSpPr>
          <p:cNvPr id="22531" name="Rectangle 3"/>
          <p:cNvSpPr>
            <a:spLocks noGrp="1" noChangeArrowheads="1"/>
          </p:cNvSpPr>
          <p:nvPr>
            <p:ph type="body" idx="1"/>
          </p:nvPr>
        </p:nvSpPr>
        <p:spPr/>
        <p:txBody>
          <a:bodyPr/>
          <a:lstStyle/>
          <a:p>
            <a:pPr eaLnBrk="1" hangingPunct="1"/>
            <a:r>
              <a:rPr lang="en-US" smtClean="0"/>
              <a:t>We’ve seen that several language conveniences aren’t strictly necessary</a:t>
            </a:r>
          </a:p>
          <a:p>
            <a:pPr lvl="1" eaLnBrk="1" hangingPunct="1"/>
            <a:r>
              <a:rPr lang="en-US" smtClean="0"/>
              <a:t>Multi-argument functions: use currying or tuples</a:t>
            </a:r>
          </a:p>
          <a:p>
            <a:pPr lvl="1" eaLnBrk="1" hangingPunct="1"/>
            <a:r>
              <a:rPr lang="en-US" smtClean="0"/>
              <a:t>Loops: use recursion</a:t>
            </a:r>
          </a:p>
          <a:p>
            <a:pPr lvl="1" eaLnBrk="1" hangingPunct="1"/>
            <a:r>
              <a:rPr lang="en-US" smtClean="0"/>
              <a:t>Side-effects: we don't need them either</a:t>
            </a:r>
          </a:p>
          <a:p>
            <a:pPr eaLnBrk="1" hangingPunct="1"/>
            <a:r>
              <a:rPr lang="en-US" smtClean="0"/>
              <a:t>Goal: come up with a “core” language that’s as small as possible and still Turing-complete</a:t>
            </a:r>
          </a:p>
          <a:p>
            <a:pPr lvl="1" eaLnBrk="1" hangingPunct="1"/>
            <a:r>
              <a:rPr lang="en-US" smtClean="0"/>
              <a:t>This will give a way of illustrating important language features and algorithms</a:t>
            </a:r>
          </a:p>
          <a:p>
            <a:pPr eaLnBrk="1" hangingPunct="1"/>
            <a:r>
              <a:rPr lang="en-US" smtClean="0"/>
              <a:t>One solution (there are others) is lambda calculus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6322" name="Slide Number Placeholder 4"/>
          <p:cNvSpPr>
            <a:spLocks noGrp="1"/>
          </p:cNvSpPr>
          <p:nvPr>
            <p:ph type="sldNum" sz="quarter" idx="11"/>
          </p:nvPr>
        </p:nvSpPr>
        <p:spPr>
          <a:noFill/>
          <a:ln>
            <a:miter lim="800000"/>
            <a:headEnd/>
            <a:tailEnd/>
          </a:ln>
        </p:spPr>
        <p:txBody>
          <a:bodyPr/>
          <a:lstStyle/>
          <a:p>
            <a:fld id="{93661FDA-2FFE-4CEC-9C86-5FBD3A2A598F}" type="slidenum">
              <a:rPr lang="en-US" smtClean="0">
                <a:ea typeface="ＭＳ Ｐゴシック"/>
                <a:cs typeface="ＭＳ Ｐゴシック"/>
              </a:rPr>
              <a:pPr/>
              <a:t>20</a:t>
            </a:fld>
            <a:endParaRPr lang="en-US" smtClean="0">
              <a:ea typeface="ＭＳ Ｐゴシック"/>
              <a:cs typeface="ＭＳ Ｐゴシック"/>
            </a:endParaRPr>
          </a:p>
        </p:txBody>
      </p:sp>
      <p:sp>
        <p:nvSpPr>
          <p:cNvPr id="56323" name="Rectangle 2"/>
          <p:cNvSpPr>
            <a:spLocks noGrp="1" noChangeArrowheads="1"/>
          </p:cNvSpPr>
          <p:nvPr>
            <p:ph type="title"/>
          </p:nvPr>
        </p:nvSpPr>
        <p:spPr/>
        <p:txBody>
          <a:bodyPr/>
          <a:lstStyle/>
          <a:p>
            <a:pPr eaLnBrk="1" hangingPunct="1"/>
            <a:r>
              <a:rPr lang="en-US" smtClean="0"/>
              <a:t>The "Paradoxical" Combinator</a:t>
            </a:r>
          </a:p>
        </p:txBody>
      </p:sp>
      <p:sp>
        <p:nvSpPr>
          <p:cNvPr id="44035" name="Rectangle 3"/>
          <p:cNvSpPr>
            <a:spLocks noGrp="1" noChangeArrowheads="1"/>
          </p:cNvSpPr>
          <p:nvPr>
            <p:ph type="body" idx="1"/>
          </p:nvPr>
        </p:nvSpPr>
        <p:spPr/>
        <p:txBody>
          <a:bodyPr/>
          <a:lstStyle/>
          <a:p>
            <a:pPr eaLnBrk="1" hangingPunct="1">
              <a:buFontTx/>
              <a:buNone/>
            </a:pPr>
            <a:r>
              <a:rPr lang="en-US" smtClean="0">
                <a:solidFill>
                  <a:srgbClr val="0000FF"/>
                </a:solidFill>
              </a:rPr>
              <a:t>Y = λf.(λx.f (x x)) (λx.f (x x))</a:t>
            </a:r>
            <a:endParaRPr lang="en-US" smtClean="0"/>
          </a:p>
          <a:p>
            <a:pPr eaLnBrk="1" hangingPunct="1"/>
            <a:r>
              <a:rPr lang="en-US" smtClean="0"/>
              <a:t>Then</a:t>
            </a:r>
          </a:p>
          <a:p>
            <a:pPr lvl="1" eaLnBrk="1" hangingPunct="1">
              <a:buFontTx/>
              <a:buNone/>
            </a:pPr>
            <a:r>
              <a:rPr lang="en-US" smtClean="0">
                <a:solidFill>
                  <a:srgbClr val="0000FF"/>
                </a:solidFill>
              </a:rPr>
              <a:t>Y F =</a:t>
            </a:r>
          </a:p>
          <a:p>
            <a:pPr lvl="1" eaLnBrk="1" hangingPunct="1">
              <a:buFontTx/>
              <a:buNone/>
            </a:pPr>
            <a:r>
              <a:rPr lang="en-US" smtClean="0">
                <a:solidFill>
                  <a:srgbClr val="0000FF"/>
                </a:solidFill>
              </a:rPr>
              <a:t>(λf.(λx.f (x x)) (λx.f (x x))) F →</a:t>
            </a:r>
          </a:p>
          <a:p>
            <a:pPr lvl="1" eaLnBrk="1" hangingPunct="1">
              <a:buFontTx/>
              <a:buNone/>
            </a:pPr>
            <a:r>
              <a:rPr lang="en-US" smtClean="0">
                <a:solidFill>
                  <a:srgbClr val="0000FF"/>
                </a:solidFill>
              </a:rPr>
              <a:t>(λx.F (x x)) (λx.F (x x)) →</a:t>
            </a:r>
          </a:p>
          <a:p>
            <a:pPr lvl="1" eaLnBrk="1" hangingPunct="1">
              <a:buFontTx/>
              <a:buNone/>
            </a:pPr>
            <a:r>
              <a:rPr lang="en-US" smtClean="0">
                <a:solidFill>
                  <a:srgbClr val="0000FF"/>
                </a:solidFill>
              </a:rPr>
              <a:t>F ((λx.F (x x)) (λx.F (x x)))</a:t>
            </a:r>
          </a:p>
          <a:p>
            <a:pPr lvl="1" eaLnBrk="1" hangingPunct="1">
              <a:buFontTx/>
              <a:buNone/>
            </a:pPr>
            <a:r>
              <a:rPr lang="en-US" smtClean="0">
                <a:solidFill>
                  <a:srgbClr val="0000FF"/>
                </a:solidFill>
              </a:rPr>
              <a:t>= F (Y F)</a:t>
            </a:r>
            <a:endParaRPr lang="en-US" smtClean="0"/>
          </a:p>
          <a:p>
            <a:pPr lvl="1" eaLnBrk="1" hangingPunct="1"/>
            <a:endParaRPr lang="en-US" smtClean="0"/>
          </a:p>
          <a:p>
            <a:pPr eaLnBrk="1" hangingPunct="1"/>
            <a:r>
              <a:rPr lang="en-US" smtClean="0"/>
              <a:t>Thus </a:t>
            </a:r>
            <a:r>
              <a:rPr lang="en-US" smtClean="0">
                <a:solidFill>
                  <a:srgbClr val="0000FF"/>
                </a:solidFill>
              </a:rPr>
              <a:t>Y F = F (Y F) = F (F (Y F)) =</a:t>
            </a:r>
            <a:r>
              <a:rPr 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8370" name="Slide Number Placeholder 4"/>
          <p:cNvSpPr>
            <a:spLocks noGrp="1"/>
          </p:cNvSpPr>
          <p:nvPr>
            <p:ph type="sldNum" sz="quarter" idx="11"/>
          </p:nvPr>
        </p:nvSpPr>
        <p:spPr>
          <a:noFill/>
          <a:ln>
            <a:miter lim="800000"/>
            <a:headEnd/>
            <a:tailEnd/>
          </a:ln>
        </p:spPr>
        <p:txBody>
          <a:bodyPr/>
          <a:lstStyle/>
          <a:p>
            <a:fld id="{1D9030EC-54E9-4B02-89BA-E28EB09D8EBA}" type="slidenum">
              <a:rPr lang="en-US" smtClean="0">
                <a:ea typeface="ＭＳ Ｐゴシック"/>
                <a:cs typeface="ＭＳ Ｐゴシック"/>
              </a:rPr>
              <a:pPr/>
              <a:t>21</a:t>
            </a:fld>
            <a:endParaRPr lang="en-US" smtClean="0">
              <a:ea typeface="ＭＳ Ｐゴシック"/>
              <a:cs typeface="ＭＳ Ｐゴシック"/>
            </a:endParaRPr>
          </a:p>
        </p:txBody>
      </p:sp>
      <p:sp>
        <p:nvSpPr>
          <p:cNvPr id="58371" name="Rectangle 2"/>
          <p:cNvSpPr>
            <a:spLocks noGrp="1" noChangeArrowheads="1"/>
          </p:cNvSpPr>
          <p:nvPr>
            <p:ph type="title"/>
          </p:nvPr>
        </p:nvSpPr>
        <p:spPr/>
        <p:txBody>
          <a:bodyPr/>
          <a:lstStyle/>
          <a:p>
            <a:pPr eaLnBrk="1" hangingPunct="1"/>
            <a:r>
              <a:rPr lang="en-US" smtClean="0"/>
              <a:t>Example</a:t>
            </a:r>
          </a:p>
        </p:txBody>
      </p:sp>
      <p:sp>
        <p:nvSpPr>
          <p:cNvPr id="45059" name="Rectangle 3"/>
          <p:cNvSpPr>
            <a:spLocks noGrp="1" noChangeArrowheads="1"/>
          </p:cNvSpPr>
          <p:nvPr>
            <p:ph type="body" idx="1"/>
          </p:nvPr>
        </p:nvSpPr>
        <p:spPr/>
        <p:txBody>
          <a:bodyPr/>
          <a:lstStyle/>
          <a:p>
            <a:pPr eaLnBrk="1" hangingPunct="1">
              <a:buFontTx/>
              <a:buNone/>
            </a:pPr>
            <a:r>
              <a:rPr lang="en-US" smtClean="0">
                <a:solidFill>
                  <a:srgbClr val="0000FF"/>
                </a:solidFill>
              </a:rPr>
              <a:t>fact = λf. λn.if n = 0 then 1 else n * (f (n-1))</a:t>
            </a:r>
          </a:p>
          <a:p>
            <a:pPr lvl="1" eaLnBrk="1" hangingPunct="1"/>
            <a:r>
              <a:rPr lang="en-US" smtClean="0"/>
              <a:t>The second argument to fact is the integer</a:t>
            </a:r>
          </a:p>
          <a:p>
            <a:pPr lvl="1" eaLnBrk="1" hangingPunct="1"/>
            <a:r>
              <a:rPr lang="en-US" smtClean="0"/>
              <a:t>The first argument is the function to call in the body</a:t>
            </a:r>
          </a:p>
          <a:p>
            <a:pPr lvl="2" eaLnBrk="1" hangingPunct="1"/>
            <a:r>
              <a:rPr lang="en-US" smtClean="0"/>
              <a:t>We’ll use </a:t>
            </a:r>
            <a:r>
              <a:rPr lang="en-US" smtClean="0">
                <a:solidFill>
                  <a:srgbClr val="0000FF"/>
                </a:solidFill>
              </a:rPr>
              <a:t>Y</a:t>
            </a:r>
            <a:r>
              <a:rPr lang="en-US" smtClean="0"/>
              <a:t> to make this recursively call fact</a:t>
            </a:r>
          </a:p>
          <a:p>
            <a:pPr eaLnBrk="1" hangingPunct="1">
              <a:buFontTx/>
              <a:buNone/>
            </a:pPr>
            <a:r>
              <a:rPr lang="en-US" smtClean="0">
                <a:solidFill>
                  <a:srgbClr val="0000FF"/>
                </a:solidFill>
              </a:rPr>
              <a:t>(Y fact) 1 = (fact (Y fact)) 1</a:t>
            </a:r>
          </a:p>
          <a:p>
            <a:pPr eaLnBrk="1" hangingPunct="1">
              <a:buFontTx/>
              <a:buNone/>
            </a:pPr>
            <a:r>
              <a:rPr lang="en-US" smtClean="0">
                <a:solidFill>
                  <a:srgbClr val="0000FF"/>
                </a:solidFill>
              </a:rPr>
              <a:t>   → if 1 = 0 then 1 else 1 * ((Y fact) 0)</a:t>
            </a:r>
          </a:p>
          <a:p>
            <a:pPr eaLnBrk="1" hangingPunct="1">
              <a:buFontTx/>
              <a:buNone/>
            </a:pPr>
            <a:r>
              <a:rPr lang="en-US" smtClean="0">
                <a:solidFill>
                  <a:srgbClr val="0000FF"/>
                </a:solidFill>
              </a:rPr>
              <a:t>   → 1 * ((Y fact) 0)</a:t>
            </a:r>
          </a:p>
          <a:p>
            <a:pPr eaLnBrk="1" hangingPunct="1">
              <a:buFontTx/>
              <a:buNone/>
            </a:pPr>
            <a:r>
              <a:rPr lang="en-US" smtClean="0">
                <a:solidFill>
                  <a:srgbClr val="0000FF"/>
                </a:solidFill>
              </a:rPr>
              <a:t>   → 1 * (fact (Y fact) 0)</a:t>
            </a:r>
          </a:p>
          <a:p>
            <a:pPr eaLnBrk="1" hangingPunct="1">
              <a:buFontTx/>
              <a:buNone/>
            </a:pPr>
            <a:r>
              <a:rPr lang="en-US" smtClean="0">
                <a:solidFill>
                  <a:srgbClr val="0000FF"/>
                </a:solidFill>
              </a:rPr>
              <a:t>   → 1 * (if 0 = 0 then 1 else 0 * ((Y fact) (-1))</a:t>
            </a:r>
          </a:p>
          <a:p>
            <a:pPr eaLnBrk="1" hangingPunct="1">
              <a:buFontTx/>
              <a:buNone/>
            </a:pPr>
            <a:r>
              <a:rPr lang="en-US" smtClean="0">
                <a:solidFill>
                  <a:srgbClr val="0000FF"/>
                </a:solidFill>
              </a:rPr>
              <a:t>   → 1 * 1 → 1</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05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0418" name="Slide Number Placeholder 4"/>
          <p:cNvSpPr>
            <a:spLocks noGrp="1"/>
          </p:cNvSpPr>
          <p:nvPr>
            <p:ph type="sldNum" sz="quarter" idx="11"/>
          </p:nvPr>
        </p:nvSpPr>
        <p:spPr>
          <a:noFill/>
          <a:ln>
            <a:miter lim="800000"/>
            <a:headEnd/>
            <a:tailEnd/>
          </a:ln>
        </p:spPr>
        <p:txBody>
          <a:bodyPr/>
          <a:lstStyle/>
          <a:p>
            <a:fld id="{14A8C97E-8BE5-4445-BA9D-828EAA834170}" type="slidenum">
              <a:rPr lang="en-US" smtClean="0">
                <a:ea typeface="ＭＳ Ｐゴシック"/>
                <a:cs typeface="ＭＳ Ｐゴシック"/>
              </a:rPr>
              <a:pPr/>
              <a:t>22</a:t>
            </a:fld>
            <a:endParaRPr lang="en-US" smtClean="0">
              <a:ea typeface="ＭＳ Ｐゴシック"/>
              <a:cs typeface="ＭＳ Ｐゴシック"/>
            </a:endParaRPr>
          </a:p>
        </p:txBody>
      </p:sp>
      <p:sp>
        <p:nvSpPr>
          <p:cNvPr id="60419" name="Rectangle 2"/>
          <p:cNvSpPr>
            <a:spLocks noGrp="1" noChangeArrowheads="1"/>
          </p:cNvSpPr>
          <p:nvPr>
            <p:ph type="title"/>
          </p:nvPr>
        </p:nvSpPr>
        <p:spPr/>
        <p:txBody>
          <a:bodyPr/>
          <a:lstStyle/>
          <a:p>
            <a:pPr eaLnBrk="1" hangingPunct="1"/>
            <a:r>
              <a:rPr lang="en-US" smtClean="0"/>
              <a:t>Discussion</a:t>
            </a:r>
          </a:p>
        </p:txBody>
      </p:sp>
      <p:sp>
        <p:nvSpPr>
          <p:cNvPr id="57347" name="Rectangle 3"/>
          <p:cNvSpPr>
            <a:spLocks noGrp="1" noChangeArrowheads="1"/>
          </p:cNvSpPr>
          <p:nvPr>
            <p:ph type="body" idx="1"/>
          </p:nvPr>
        </p:nvSpPr>
        <p:spPr>
          <a:xfrm>
            <a:off x="457200" y="1524000"/>
            <a:ext cx="8305800" cy="4876800"/>
          </a:xfrm>
        </p:spPr>
        <p:txBody>
          <a:bodyPr/>
          <a:lstStyle/>
          <a:p>
            <a:pPr eaLnBrk="1" hangingPunct="1"/>
            <a:r>
              <a:rPr lang="en-US" smtClean="0"/>
              <a:t>Using encodings we can represent pretty much anything we have in a “real” language</a:t>
            </a:r>
          </a:p>
          <a:p>
            <a:pPr lvl="1" eaLnBrk="1" hangingPunct="1"/>
            <a:r>
              <a:rPr lang="en-US" smtClean="0"/>
              <a:t>But programs would be pretty slow if we really implemented things this way</a:t>
            </a:r>
          </a:p>
          <a:p>
            <a:pPr lvl="1" eaLnBrk="1" hangingPunct="1"/>
            <a:r>
              <a:rPr lang="en-US" smtClean="0"/>
              <a:t>In practice, we use richer languages that include built-in primitives</a:t>
            </a:r>
          </a:p>
          <a:p>
            <a:pPr lvl="1" eaLnBrk="1" hangingPunct="1"/>
            <a:endParaRPr lang="en-US" smtClean="0"/>
          </a:p>
          <a:p>
            <a:pPr eaLnBrk="1" hangingPunct="1"/>
            <a:r>
              <a:rPr lang="en-US" smtClean="0"/>
              <a:t>Lambda calculus shows all the issues with scoping and higher-order functions</a:t>
            </a:r>
          </a:p>
          <a:p>
            <a:pPr eaLnBrk="1" hangingPunct="1"/>
            <a:endParaRPr lang="en-US" smtClean="0"/>
          </a:p>
          <a:p>
            <a:pPr eaLnBrk="1" hangingPunct="1"/>
            <a:r>
              <a:rPr lang="en-US" smtClean="0"/>
              <a:t>It's useful for understanding how languages 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2466" name="Slide Number Placeholder 4"/>
          <p:cNvSpPr>
            <a:spLocks noGrp="1"/>
          </p:cNvSpPr>
          <p:nvPr>
            <p:ph type="sldNum" sz="quarter" idx="11"/>
          </p:nvPr>
        </p:nvSpPr>
        <p:spPr>
          <a:noFill/>
          <a:ln>
            <a:miter lim="800000"/>
            <a:headEnd/>
            <a:tailEnd/>
          </a:ln>
        </p:spPr>
        <p:txBody>
          <a:bodyPr/>
          <a:lstStyle/>
          <a:p>
            <a:fld id="{C3BFA97C-AAF8-46E9-9E3B-1FC1DDE87781}" type="slidenum">
              <a:rPr lang="en-US" smtClean="0">
                <a:ea typeface="ＭＳ Ｐゴシック"/>
                <a:cs typeface="ＭＳ Ｐゴシック"/>
              </a:rPr>
              <a:pPr/>
              <a:t>23</a:t>
            </a:fld>
            <a:endParaRPr lang="en-US" smtClean="0">
              <a:ea typeface="ＭＳ Ｐゴシック"/>
              <a:cs typeface="ＭＳ Ｐゴシック"/>
            </a:endParaRPr>
          </a:p>
        </p:txBody>
      </p:sp>
      <p:sp>
        <p:nvSpPr>
          <p:cNvPr id="62467" name="Rectangle 2"/>
          <p:cNvSpPr>
            <a:spLocks noGrp="1" noChangeArrowheads="1"/>
          </p:cNvSpPr>
          <p:nvPr>
            <p:ph type="title"/>
          </p:nvPr>
        </p:nvSpPr>
        <p:spPr/>
        <p:txBody>
          <a:bodyPr/>
          <a:lstStyle/>
          <a:p>
            <a:pPr eaLnBrk="1" hangingPunct="1"/>
            <a:r>
              <a:rPr lang="en-US" smtClean="0"/>
              <a:t>The Need for Types</a:t>
            </a:r>
          </a:p>
        </p:txBody>
      </p:sp>
      <p:sp>
        <p:nvSpPr>
          <p:cNvPr id="108547" name="Rectangle 3"/>
          <p:cNvSpPr>
            <a:spLocks noGrp="1" noChangeArrowheads="1"/>
          </p:cNvSpPr>
          <p:nvPr>
            <p:ph type="body" idx="1"/>
          </p:nvPr>
        </p:nvSpPr>
        <p:spPr>
          <a:xfrm>
            <a:off x="457200" y="1524000"/>
            <a:ext cx="8153400" cy="5105400"/>
          </a:xfrm>
        </p:spPr>
        <p:txBody>
          <a:bodyPr/>
          <a:lstStyle/>
          <a:p>
            <a:pPr eaLnBrk="1" hangingPunct="1"/>
            <a:r>
              <a:rPr lang="en-US" smtClean="0"/>
              <a:t>Consider the untyped lambda calculus</a:t>
            </a:r>
          </a:p>
          <a:p>
            <a:pPr lvl="1" eaLnBrk="1" hangingPunct="1"/>
            <a:r>
              <a:rPr lang="en-US" smtClean="0">
                <a:solidFill>
                  <a:srgbClr val="0000FF"/>
                </a:solidFill>
              </a:rPr>
              <a:t>false = λx.λy.y</a:t>
            </a:r>
          </a:p>
          <a:p>
            <a:pPr lvl="1" eaLnBrk="1" hangingPunct="1"/>
            <a:r>
              <a:rPr lang="en-US" smtClean="0">
                <a:solidFill>
                  <a:srgbClr val="0000FF"/>
                </a:solidFill>
              </a:rPr>
              <a:t>0 = λx.λy.y</a:t>
            </a:r>
            <a:endParaRPr lang="en-US" smtClean="0"/>
          </a:p>
          <a:p>
            <a:pPr eaLnBrk="1" hangingPunct="1"/>
            <a:r>
              <a:rPr lang="en-US" smtClean="0"/>
              <a:t>Since everything is encoded as a function we can easily misuse terms</a:t>
            </a:r>
          </a:p>
          <a:p>
            <a:pPr lvl="1" eaLnBrk="1" hangingPunct="1"/>
            <a:r>
              <a:rPr lang="en-US" smtClean="0">
                <a:solidFill>
                  <a:srgbClr val="0000FF"/>
                </a:solidFill>
              </a:rPr>
              <a:t>false 0 → λy.y</a:t>
            </a:r>
            <a:endParaRPr lang="en-US" smtClean="0"/>
          </a:p>
          <a:p>
            <a:pPr lvl="1" eaLnBrk="1" hangingPunct="1"/>
            <a:r>
              <a:rPr lang="en-US" smtClean="0">
                <a:solidFill>
                  <a:srgbClr val="0000FF"/>
                </a:solidFill>
              </a:rPr>
              <a:t>if 0 then ...</a:t>
            </a:r>
            <a:endParaRPr lang="en-US" smtClean="0"/>
          </a:p>
          <a:p>
            <a:pPr lvl="1" eaLnBrk="1" hangingPunct="1"/>
            <a:r>
              <a:rPr lang="en-US" smtClean="0"/>
              <a:t>Everything evaluates to some function</a:t>
            </a:r>
          </a:p>
          <a:p>
            <a:pPr eaLnBrk="1" hangingPunct="1"/>
            <a:r>
              <a:rPr lang="en-US" smtClean="0"/>
              <a:t>The same thing happens in assembly language</a:t>
            </a:r>
          </a:p>
          <a:p>
            <a:pPr lvl="1" eaLnBrk="1" hangingPunct="1"/>
            <a:r>
              <a:rPr lang="en-US" smtClean="0"/>
              <a:t>Everything is a machine word (a bunch of bits)</a:t>
            </a:r>
          </a:p>
          <a:p>
            <a:pPr lvl="1" eaLnBrk="1" hangingPunct="1"/>
            <a:r>
              <a:rPr lang="en-US" smtClean="0"/>
              <a:t>All operations take machine words to machine words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54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85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85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854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5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4514" name="Slide Number Placeholder 4"/>
          <p:cNvSpPr>
            <a:spLocks noGrp="1"/>
          </p:cNvSpPr>
          <p:nvPr>
            <p:ph type="sldNum" sz="quarter" idx="11"/>
          </p:nvPr>
        </p:nvSpPr>
        <p:spPr>
          <a:noFill/>
          <a:ln>
            <a:miter lim="800000"/>
            <a:headEnd/>
            <a:tailEnd/>
          </a:ln>
        </p:spPr>
        <p:txBody>
          <a:bodyPr/>
          <a:lstStyle/>
          <a:p>
            <a:fld id="{F558F3AD-BCB7-44FF-AC62-8A551561A058}" type="slidenum">
              <a:rPr lang="en-US" smtClean="0">
                <a:ea typeface="ＭＳ Ｐゴシック"/>
                <a:cs typeface="ＭＳ Ｐゴシック"/>
              </a:rPr>
              <a:pPr/>
              <a:t>24</a:t>
            </a:fld>
            <a:endParaRPr lang="en-US" smtClean="0">
              <a:ea typeface="ＭＳ Ｐゴシック"/>
              <a:cs typeface="ＭＳ Ｐゴシック"/>
            </a:endParaRPr>
          </a:p>
        </p:txBody>
      </p:sp>
      <p:sp>
        <p:nvSpPr>
          <p:cNvPr id="64515" name="Rectangle 2"/>
          <p:cNvSpPr>
            <a:spLocks noGrp="1" noChangeArrowheads="1"/>
          </p:cNvSpPr>
          <p:nvPr>
            <p:ph type="title"/>
          </p:nvPr>
        </p:nvSpPr>
        <p:spPr/>
        <p:txBody>
          <a:bodyPr/>
          <a:lstStyle/>
          <a:p>
            <a:pPr eaLnBrk="1" hangingPunct="1"/>
            <a:r>
              <a:rPr lang="en-US" smtClean="0"/>
              <a:t>What is a Type System?</a:t>
            </a:r>
          </a:p>
        </p:txBody>
      </p:sp>
      <p:sp>
        <p:nvSpPr>
          <p:cNvPr id="64516" name="Rectangle 3"/>
          <p:cNvSpPr>
            <a:spLocks noGrp="1" noChangeArrowheads="1"/>
          </p:cNvSpPr>
          <p:nvPr>
            <p:ph type="body" idx="1"/>
          </p:nvPr>
        </p:nvSpPr>
        <p:spPr/>
        <p:txBody>
          <a:bodyPr/>
          <a:lstStyle/>
          <a:p>
            <a:pPr eaLnBrk="1" hangingPunct="1"/>
            <a:r>
              <a:rPr lang="en-US" smtClean="0"/>
              <a:t>A </a:t>
            </a:r>
            <a:r>
              <a:rPr lang="en-US" i="1" smtClean="0"/>
              <a:t>type system</a:t>
            </a:r>
            <a:r>
              <a:rPr lang="en-US" smtClean="0"/>
              <a:t> is some mechanism for distinguishing good programs from bad</a:t>
            </a:r>
          </a:p>
          <a:p>
            <a:pPr lvl="1" eaLnBrk="1" hangingPunct="1"/>
            <a:r>
              <a:rPr lang="en-US" smtClean="0"/>
              <a:t>Good = well typed</a:t>
            </a:r>
          </a:p>
          <a:p>
            <a:pPr lvl="1" eaLnBrk="1" hangingPunct="1"/>
            <a:r>
              <a:rPr lang="en-US" smtClean="0"/>
              <a:t>Bad = ill typed or not typable; has a </a:t>
            </a:r>
            <a:r>
              <a:rPr lang="en-US" i="1" smtClean="0"/>
              <a:t>type error</a:t>
            </a:r>
            <a:endParaRPr lang="en-US" smtClean="0"/>
          </a:p>
          <a:p>
            <a:pPr lvl="1" eaLnBrk="1" hangingPunct="1"/>
            <a:endParaRPr lang="en-US" smtClean="0"/>
          </a:p>
          <a:p>
            <a:pPr eaLnBrk="1" hangingPunct="1"/>
            <a:r>
              <a:rPr lang="en-US" smtClean="0"/>
              <a:t>Examples</a:t>
            </a:r>
          </a:p>
          <a:p>
            <a:pPr lvl="1" eaLnBrk="1" hangingPunct="1"/>
            <a:r>
              <a:rPr lang="en-US" smtClean="0">
                <a:solidFill>
                  <a:srgbClr val="0000FF"/>
                </a:solidFill>
              </a:rPr>
              <a:t>0 + 1</a:t>
            </a:r>
            <a:r>
              <a:rPr lang="en-US" smtClean="0"/>
              <a:t>	// well typed</a:t>
            </a:r>
          </a:p>
          <a:p>
            <a:pPr lvl="1" eaLnBrk="1" hangingPunct="1"/>
            <a:r>
              <a:rPr lang="en-US" smtClean="0">
                <a:solidFill>
                  <a:srgbClr val="0000FF"/>
                </a:solidFill>
              </a:rPr>
              <a:t>false 0</a:t>
            </a:r>
            <a:r>
              <a:rPr lang="en-US" smtClean="0"/>
              <a:t>	// ill-typed; can’t apply a boolean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6562" name="Slide Number Placeholder 4"/>
          <p:cNvSpPr>
            <a:spLocks noGrp="1"/>
          </p:cNvSpPr>
          <p:nvPr>
            <p:ph type="sldNum" sz="quarter" idx="11"/>
          </p:nvPr>
        </p:nvSpPr>
        <p:spPr>
          <a:noFill/>
          <a:ln>
            <a:miter lim="800000"/>
            <a:headEnd/>
            <a:tailEnd/>
          </a:ln>
        </p:spPr>
        <p:txBody>
          <a:bodyPr/>
          <a:lstStyle/>
          <a:p>
            <a:fld id="{41CF85AD-60ED-4A91-88BE-1597F6DCBFD7}" type="slidenum">
              <a:rPr lang="en-US" smtClean="0">
                <a:ea typeface="ＭＳ Ｐゴシック"/>
                <a:cs typeface="ＭＳ Ｐゴシック"/>
              </a:rPr>
              <a:pPr/>
              <a:t>25</a:t>
            </a:fld>
            <a:endParaRPr lang="en-US" smtClean="0">
              <a:ea typeface="ＭＳ Ｐゴシック"/>
              <a:cs typeface="ＭＳ Ｐゴシック"/>
            </a:endParaRPr>
          </a:p>
        </p:txBody>
      </p:sp>
      <p:sp>
        <p:nvSpPr>
          <p:cNvPr id="66563" name="Rectangle 2"/>
          <p:cNvSpPr>
            <a:spLocks noGrp="1" noChangeArrowheads="1"/>
          </p:cNvSpPr>
          <p:nvPr>
            <p:ph type="title"/>
          </p:nvPr>
        </p:nvSpPr>
        <p:spPr/>
        <p:txBody>
          <a:bodyPr/>
          <a:lstStyle/>
          <a:p>
            <a:pPr eaLnBrk="1" hangingPunct="1"/>
            <a:r>
              <a:rPr lang="en-US" smtClean="0"/>
              <a:t>Static versus Dynamic Typing</a:t>
            </a:r>
          </a:p>
        </p:txBody>
      </p:sp>
      <p:sp>
        <p:nvSpPr>
          <p:cNvPr id="66564" name="Rectangle 3"/>
          <p:cNvSpPr>
            <a:spLocks noGrp="1" noChangeArrowheads="1"/>
          </p:cNvSpPr>
          <p:nvPr>
            <p:ph type="body" idx="1"/>
          </p:nvPr>
        </p:nvSpPr>
        <p:spPr>
          <a:xfrm>
            <a:off x="457200" y="1524000"/>
            <a:ext cx="8153400" cy="5029200"/>
          </a:xfrm>
        </p:spPr>
        <p:txBody>
          <a:bodyPr/>
          <a:lstStyle/>
          <a:p>
            <a:pPr eaLnBrk="1" hangingPunct="1"/>
            <a:r>
              <a:rPr lang="en-US" smtClean="0"/>
              <a:t>In a </a:t>
            </a:r>
            <a:r>
              <a:rPr lang="en-US" i="1" smtClean="0"/>
              <a:t>static type system</a:t>
            </a:r>
            <a:r>
              <a:rPr lang="en-US" smtClean="0"/>
              <a:t>, we guarantee at compile time that all program executions will be free of type errors</a:t>
            </a:r>
          </a:p>
          <a:p>
            <a:pPr lvl="1" eaLnBrk="1" hangingPunct="1"/>
            <a:r>
              <a:rPr lang="en-US" smtClean="0"/>
              <a:t>OCaml and C have static type systems</a:t>
            </a:r>
          </a:p>
          <a:p>
            <a:pPr lvl="1" eaLnBrk="1" hangingPunct="1"/>
            <a:endParaRPr lang="en-US" smtClean="0"/>
          </a:p>
          <a:p>
            <a:pPr eaLnBrk="1" hangingPunct="1"/>
            <a:r>
              <a:rPr lang="en-US" smtClean="0"/>
              <a:t>In a </a:t>
            </a:r>
            <a:r>
              <a:rPr lang="en-US" i="1" smtClean="0"/>
              <a:t>dynamic type system</a:t>
            </a:r>
            <a:r>
              <a:rPr lang="en-US" smtClean="0"/>
              <a:t>, we wait until runtime, and halt a program (or raise an exception) if we detect a type error</a:t>
            </a:r>
          </a:p>
          <a:p>
            <a:pPr lvl="1" eaLnBrk="1" hangingPunct="1"/>
            <a:r>
              <a:rPr lang="en-US" smtClean="0"/>
              <a:t>Ruby has a dynamic type system</a:t>
            </a:r>
          </a:p>
          <a:p>
            <a:pPr lvl="1" eaLnBrk="1" hangingPunct="1"/>
            <a:endParaRPr lang="en-US" smtClean="0"/>
          </a:p>
          <a:p>
            <a:pPr eaLnBrk="1" hangingPunct="1"/>
            <a:r>
              <a:rPr lang="en-US" smtClean="0"/>
              <a:t>Java and C++ have a combination of the two</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8610" name="Slide Number Placeholder 4"/>
          <p:cNvSpPr>
            <a:spLocks noGrp="1"/>
          </p:cNvSpPr>
          <p:nvPr>
            <p:ph type="sldNum" sz="quarter" idx="11"/>
          </p:nvPr>
        </p:nvSpPr>
        <p:spPr>
          <a:noFill/>
          <a:ln>
            <a:miter lim="800000"/>
            <a:headEnd/>
            <a:tailEnd/>
          </a:ln>
        </p:spPr>
        <p:txBody>
          <a:bodyPr/>
          <a:lstStyle/>
          <a:p>
            <a:fld id="{271843E1-892A-4403-BB38-DFFD9EE1D960}" type="slidenum">
              <a:rPr lang="en-US" smtClean="0">
                <a:ea typeface="ＭＳ Ｐゴシック"/>
                <a:cs typeface="ＭＳ Ｐゴシック"/>
              </a:rPr>
              <a:pPr/>
              <a:t>26</a:t>
            </a:fld>
            <a:endParaRPr lang="en-US" smtClean="0">
              <a:ea typeface="ＭＳ Ｐゴシック"/>
              <a:cs typeface="ＭＳ Ｐゴシック"/>
            </a:endParaRPr>
          </a:p>
        </p:txBody>
      </p:sp>
      <p:sp>
        <p:nvSpPr>
          <p:cNvPr id="68611" name="Rectangle 2"/>
          <p:cNvSpPr>
            <a:spLocks noGrp="1" noChangeArrowheads="1"/>
          </p:cNvSpPr>
          <p:nvPr>
            <p:ph type="title"/>
          </p:nvPr>
        </p:nvSpPr>
        <p:spPr/>
        <p:txBody>
          <a:bodyPr/>
          <a:lstStyle/>
          <a:p>
            <a:pPr eaLnBrk="1" hangingPunct="1"/>
            <a:r>
              <a:rPr lang="en-US" smtClean="0"/>
              <a:t>Simply-Typed Lambda Calculus</a:t>
            </a:r>
          </a:p>
        </p:txBody>
      </p:sp>
      <p:sp>
        <p:nvSpPr>
          <p:cNvPr id="68612" name="Rectangle 3"/>
          <p:cNvSpPr>
            <a:spLocks noGrp="1" noChangeArrowheads="1"/>
          </p:cNvSpPr>
          <p:nvPr>
            <p:ph type="body" idx="1"/>
          </p:nvPr>
        </p:nvSpPr>
        <p:spPr>
          <a:xfrm>
            <a:off x="457200" y="1524000"/>
            <a:ext cx="8153400" cy="5105400"/>
          </a:xfrm>
        </p:spPr>
        <p:txBody>
          <a:bodyPr/>
          <a:lstStyle/>
          <a:p>
            <a:pPr eaLnBrk="1" hangingPunct="1"/>
            <a:r>
              <a:rPr lang="en-US" smtClean="0">
                <a:solidFill>
                  <a:srgbClr val="0000FF"/>
                </a:solidFill>
              </a:rPr>
              <a:t>e ::= n | x | λx:t.e | e e</a:t>
            </a:r>
            <a:endParaRPr lang="en-US" smtClean="0"/>
          </a:p>
          <a:p>
            <a:pPr lvl="1" eaLnBrk="1" hangingPunct="1"/>
            <a:r>
              <a:rPr lang="en-US" smtClean="0"/>
              <a:t>We’ve added integers </a:t>
            </a:r>
            <a:r>
              <a:rPr lang="en-US" smtClean="0">
                <a:solidFill>
                  <a:srgbClr val="0000FF"/>
                </a:solidFill>
              </a:rPr>
              <a:t>n</a:t>
            </a:r>
            <a:r>
              <a:rPr lang="en-US" smtClean="0"/>
              <a:t> as primitives</a:t>
            </a:r>
          </a:p>
          <a:p>
            <a:pPr lvl="2" eaLnBrk="1" hangingPunct="1"/>
            <a:r>
              <a:rPr lang="en-US" smtClean="0"/>
              <a:t>Without at least two distinct types (in this case, integer and function), we can’t have any type errors</a:t>
            </a:r>
          </a:p>
          <a:p>
            <a:pPr lvl="1" eaLnBrk="1" hangingPunct="1"/>
            <a:r>
              <a:rPr lang="en-US" smtClean="0"/>
              <a:t>Functions now include the type of their argument</a:t>
            </a:r>
          </a:p>
          <a:p>
            <a:pPr eaLnBrk="1" hangingPunct="1"/>
            <a:r>
              <a:rPr lang="en-US" smtClean="0">
                <a:solidFill>
                  <a:srgbClr val="0000FF"/>
                </a:solidFill>
              </a:rPr>
              <a:t>t ::= int | t → t</a:t>
            </a:r>
            <a:endParaRPr lang="en-US" smtClean="0"/>
          </a:p>
          <a:p>
            <a:pPr lvl="1" eaLnBrk="1" hangingPunct="1"/>
            <a:r>
              <a:rPr lang="en-US" smtClean="0">
                <a:solidFill>
                  <a:srgbClr val="0000FF"/>
                </a:solidFill>
              </a:rPr>
              <a:t>int</a:t>
            </a:r>
            <a:r>
              <a:rPr lang="en-US" smtClean="0"/>
              <a:t> is the type of integers</a:t>
            </a:r>
          </a:p>
          <a:p>
            <a:pPr lvl="1" eaLnBrk="1" hangingPunct="1"/>
            <a:r>
              <a:rPr lang="en-US" smtClean="0">
                <a:solidFill>
                  <a:srgbClr val="0000FF"/>
                </a:solidFill>
              </a:rPr>
              <a:t>t1 → t2</a:t>
            </a:r>
            <a:r>
              <a:rPr lang="en-US" smtClean="0"/>
              <a:t> is the type of a function that takes arguments of type </a:t>
            </a:r>
            <a:r>
              <a:rPr lang="en-US" smtClean="0">
                <a:solidFill>
                  <a:srgbClr val="0000FF"/>
                </a:solidFill>
              </a:rPr>
              <a:t>t1</a:t>
            </a:r>
            <a:r>
              <a:rPr lang="en-US" smtClean="0"/>
              <a:t> and returns a result of type </a:t>
            </a:r>
            <a:r>
              <a:rPr lang="en-US" smtClean="0">
                <a:solidFill>
                  <a:srgbClr val="0000FF"/>
                </a:solidFill>
              </a:rPr>
              <a:t>t2</a:t>
            </a:r>
            <a:endParaRPr lang="en-US" smtClean="0"/>
          </a:p>
          <a:p>
            <a:pPr lvl="1" eaLnBrk="1" hangingPunct="1"/>
            <a:r>
              <a:rPr lang="en-US" smtClean="0">
                <a:solidFill>
                  <a:srgbClr val="0000FF"/>
                </a:solidFill>
              </a:rPr>
              <a:t>t1</a:t>
            </a:r>
            <a:r>
              <a:rPr lang="en-US" smtClean="0"/>
              <a:t> is the </a:t>
            </a:r>
            <a:r>
              <a:rPr lang="en-US" i="1" smtClean="0"/>
              <a:t>domain</a:t>
            </a:r>
            <a:r>
              <a:rPr lang="en-US" smtClean="0"/>
              <a:t> and </a:t>
            </a:r>
            <a:r>
              <a:rPr lang="en-US" smtClean="0">
                <a:solidFill>
                  <a:srgbClr val="0000FF"/>
                </a:solidFill>
              </a:rPr>
              <a:t>t2</a:t>
            </a:r>
            <a:r>
              <a:rPr lang="en-US" smtClean="0"/>
              <a:t> is the </a:t>
            </a:r>
            <a:r>
              <a:rPr lang="en-US" i="1" smtClean="0"/>
              <a:t>range</a:t>
            </a:r>
          </a:p>
          <a:p>
            <a:pPr lvl="1" eaLnBrk="1" hangingPunct="1"/>
            <a:r>
              <a:rPr lang="en-US" smtClean="0"/>
              <a:t>Notice this is a recursive definition, so that we can give types to higher-order functions</a:t>
            </a:r>
            <a:endParaRPr lang="en-US" i="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70658" name="Slide Number Placeholder 4"/>
          <p:cNvSpPr>
            <a:spLocks noGrp="1"/>
          </p:cNvSpPr>
          <p:nvPr>
            <p:ph type="sldNum" sz="quarter" idx="11"/>
          </p:nvPr>
        </p:nvSpPr>
        <p:spPr>
          <a:noFill/>
          <a:ln>
            <a:miter lim="800000"/>
            <a:headEnd/>
            <a:tailEnd/>
          </a:ln>
        </p:spPr>
        <p:txBody>
          <a:bodyPr/>
          <a:lstStyle/>
          <a:p>
            <a:fld id="{568442A7-BC20-4209-8288-B2C5293B475B}" type="slidenum">
              <a:rPr lang="en-US" smtClean="0">
                <a:ea typeface="ＭＳ Ｐゴシック"/>
                <a:cs typeface="ＭＳ Ｐゴシック"/>
              </a:rPr>
              <a:pPr/>
              <a:t>27</a:t>
            </a:fld>
            <a:endParaRPr lang="en-US" smtClean="0">
              <a:ea typeface="ＭＳ Ｐゴシック"/>
              <a:cs typeface="ＭＳ Ｐゴシック"/>
            </a:endParaRPr>
          </a:p>
        </p:txBody>
      </p:sp>
      <p:sp>
        <p:nvSpPr>
          <p:cNvPr id="70659" name="Rectangle 2"/>
          <p:cNvSpPr>
            <a:spLocks noGrp="1" noChangeArrowheads="1"/>
          </p:cNvSpPr>
          <p:nvPr>
            <p:ph type="title"/>
          </p:nvPr>
        </p:nvSpPr>
        <p:spPr/>
        <p:txBody>
          <a:bodyPr/>
          <a:lstStyle/>
          <a:p>
            <a:pPr eaLnBrk="1" hangingPunct="1"/>
            <a:r>
              <a:rPr lang="en-US" smtClean="0"/>
              <a:t>Type checking</a:t>
            </a:r>
          </a:p>
        </p:txBody>
      </p:sp>
      <p:sp>
        <p:nvSpPr>
          <p:cNvPr id="105475" name="Rectangle 3"/>
          <p:cNvSpPr>
            <a:spLocks noGrp="1" noChangeArrowheads="1"/>
          </p:cNvSpPr>
          <p:nvPr>
            <p:ph type="body" idx="1"/>
          </p:nvPr>
        </p:nvSpPr>
        <p:spPr/>
        <p:txBody>
          <a:bodyPr/>
          <a:lstStyle/>
          <a:p>
            <a:pPr eaLnBrk="1" hangingPunct="1"/>
            <a:r>
              <a:rPr lang="en-US" smtClean="0"/>
              <a:t>We could show, using the lambda calculus as a simple example, how to do type checking:</a:t>
            </a:r>
          </a:p>
          <a:p>
            <a:pPr lvl="1" eaLnBrk="1" hangingPunct="1"/>
            <a:r>
              <a:rPr lang="en-US" smtClean="0"/>
              <a:t>We would give rules, like the operational semantics rules for Scheme, which describe when lambda calculus expressions are being applied to operands of the correct type</a:t>
            </a:r>
          </a:p>
          <a:p>
            <a:pPr lvl="1" eaLnBrk="1" hangingPunct="1"/>
            <a:r>
              <a:rPr lang="en-US" smtClean="0"/>
              <a:t>We could give an algorithm using the rules which allows automatically type-checking that expressions are being applied to operands of the correct type</a:t>
            </a:r>
          </a:p>
          <a:p>
            <a:pPr lvl="1" eaLnBrk="1" hangingPunct="1"/>
            <a:r>
              <a:rPr lang="en-US" smtClean="0"/>
              <a:t>It would be a small version of the algorithm which a real compiler has to apply when type-checking a real program in a real language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72706" name="Slide Number Placeholder 4"/>
          <p:cNvSpPr>
            <a:spLocks noGrp="1"/>
          </p:cNvSpPr>
          <p:nvPr>
            <p:ph type="sldNum" sz="quarter" idx="11"/>
          </p:nvPr>
        </p:nvSpPr>
        <p:spPr>
          <a:noFill/>
          <a:ln>
            <a:miter lim="800000"/>
            <a:headEnd/>
            <a:tailEnd/>
          </a:ln>
        </p:spPr>
        <p:txBody>
          <a:bodyPr/>
          <a:lstStyle/>
          <a:p>
            <a:fld id="{24428A42-BE0D-4956-BA4B-D8C1F5923A8A}" type="slidenum">
              <a:rPr lang="en-US" smtClean="0">
                <a:ea typeface="ＭＳ Ｐゴシック"/>
                <a:cs typeface="ＭＳ Ｐゴシック"/>
              </a:rPr>
              <a:pPr/>
              <a:t>28</a:t>
            </a:fld>
            <a:endParaRPr lang="en-US" smtClean="0">
              <a:ea typeface="ＭＳ Ｐゴシック"/>
              <a:cs typeface="ＭＳ Ｐゴシック"/>
            </a:endParaRPr>
          </a:p>
        </p:txBody>
      </p:sp>
      <p:sp>
        <p:nvSpPr>
          <p:cNvPr id="72707" name="Rectangle 2"/>
          <p:cNvSpPr>
            <a:spLocks noGrp="1" noChangeArrowheads="1"/>
          </p:cNvSpPr>
          <p:nvPr>
            <p:ph type="title"/>
          </p:nvPr>
        </p:nvSpPr>
        <p:spPr/>
        <p:txBody>
          <a:bodyPr/>
          <a:lstStyle/>
          <a:p>
            <a:pPr eaLnBrk="1" hangingPunct="1"/>
            <a:r>
              <a:rPr lang="en-US" smtClean="0"/>
              <a:t>Type inference</a:t>
            </a:r>
          </a:p>
        </p:txBody>
      </p:sp>
      <p:sp>
        <p:nvSpPr>
          <p:cNvPr id="72708" name="Rectangle 3"/>
          <p:cNvSpPr>
            <a:spLocks noGrp="1" noChangeArrowheads="1"/>
          </p:cNvSpPr>
          <p:nvPr>
            <p:ph type="body" idx="1"/>
          </p:nvPr>
        </p:nvSpPr>
        <p:spPr/>
        <p:txBody>
          <a:bodyPr/>
          <a:lstStyle/>
          <a:p>
            <a:pPr eaLnBrk="1" hangingPunct="1"/>
            <a:r>
              <a:rPr lang="en-US" smtClean="0"/>
              <a:t>We could extend the rules to show how a language could figure out, even if types aren't specified, what the types of everything are in a program</a:t>
            </a:r>
          </a:p>
          <a:p>
            <a:pPr lvl="1" eaLnBrk="1" hangingPunct="1"/>
            <a:r>
              <a:rPr lang="en-US" smtClean="0"/>
              <a:t>Can you believe there are languages which can actually do this?</a:t>
            </a:r>
          </a:p>
          <a:p>
            <a:pPr eaLnBrk="1" hangingPunct="1"/>
            <a:r>
              <a:rPr lang="en-US" smtClean="0"/>
              <a:t>We could do these things, but we actually won't.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74754" name="Slide Number Placeholder 4"/>
          <p:cNvSpPr>
            <a:spLocks noGrp="1"/>
          </p:cNvSpPr>
          <p:nvPr>
            <p:ph type="sldNum" sz="quarter" idx="11"/>
          </p:nvPr>
        </p:nvSpPr>
        <p:spPr>
          <a:noFill/>
          <a:ln>
            <a:miter lim="800000"/>
            <a:headEnd/>
            <a:tailEnd/>
          </a:ln>
        </p:spPr>
        <p:txBody>
          <a:bodyPr/>
          <a:lstStyle/>
          <a:p>
            <a:fld id="{13D57C36-E3F9-4B09-9F70-5103386CA219}" type="slidenum">
              <a:rPr lang="en-US" smtClean="0">
                <a:ea typeface="ＭＳ Ｐゴシック"/>
                <a:cs typeface="ＭＳ Ｐゴシック"/>
              </a:rPr>
              <a:pPr/>
              <a:t>29</a:t>
            </a:fld>
            <a:endParaRPr lang="en-US" smtClean="0">
              <a:ea typeface="ＭＳ Ｐゴシック"/>
              <a:cs typeface="ＭＳ Ｐゴシック"/>
            </a:endParaRPr>
          </a:p>
        </p:txBody>
      </p:sp>
      <p:sp>
        <p:nvSpPr>
          <p:cNvPr id="74755" name="Rectangle 2"/>
          <p:cNvSpPr>
            <a:spLocks noGrp="1" noChangeArrowheads="1"/>
          </p:cNvSpPr>
          <p:nvPr>
            <p:ph type="title"/>
          </p:nvPr>
        </p:nvSpPr>
        <p:spPr/>
        <p:txBody>
          <a:bodyPr/>
          <a:lstStyle/>
          <a:p>
            <a:pPr eaLnBrk="1" hangingPunct="1"/>
            <a:r>
              <a:rPr lang="en-US" smtClean="0"/>
              <a:t>Summary</a:t>
            </a:r>
          </a:p>
        </p:txBody>
      </p:sp>
      <p:sp>
        <p:nvSpPr>
          <p:cNvPr id="107523" name="Rectangle 3"/>
          <p:cNvSpPr>
            <a:spLocks noGrp="1" noChangeArrowheads="1"/>
          </p:cNvSpPr>
          <p:nvPr>
            <p:ph type="body" idx="1"/>
          </p:nvPr>
        </p:nvSpPr>
        <p:spPr/>
        <p:txBody>
          <a:bodyPr/>
          <a:lstStyle/>
          <a:p>
            <a:pPr eaLnBrk="1" hangingPunct="1"/>
            <a:r>
              <a:rPr lang="en-US" smtClean="0"/>
              <a:t>Lambda calculus shows all the issues with scoping and higher-order functions</a:t>
            </a:r>
          </a:p>
          <a:p>
            <a:pPr eaLnBrk="1" hangingPunct="1"/>
            <a:endParaRPr lang="en-US" smtClean="0"/>
          </a:p>
          <a:p>
            <a:pPr eaLnBrk="1" hangingPunct="1"/>
            <a:r>
              <a:rPr lang="en-US" smtClean="0"/>
              <a:t>It's useful for understanding how languages work</a:t>
            </a:r>
          </a:p>
          <a:p>
            <a:pPr eaLnBrk="1" hangingPunct="1"/>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19458" name="Slide Number Placeholder 4"/>
          <p:cNvSpPr>
            <a:spLocks noGrp="1"/>
          </p:cNvSpPr>
          <p:nvPr>
            <p:ph type="sldNum" sz="quarter" idx="11"/>
          </p:nvPr>
        </p:nvSpPr>
        <p:spPr>
          <a:noFill/>
          <a:ln>
            <a:miter lim="800000"/>
            <a:headEnd/>
            <a:tailEnd/>
          </a:ln>
        </p:spPr>
        <p:txBody>
          <a:bodyPr/>
          <a:lstStyle/>
          <a:p>
            <a:fld id="{68CC3185-B6E0-48C4-AF75-44C7DAAE6C46}" type="slidenum">
              <a:rPr lang="en-US" smtClean="0">
                <a:ea typeface="ＭＳ Ｐゴシック"/>
                <a:cs typeface="ＭＳ Ｐゴシック"/>
              </a:rPr>
              <a:pPr/>
              <a:t>3</a:t>
            </a:fld>
            <a:endParaRPr lang="en-US" smtClean="0">
              <a:ea typeface="ＭＳ Ｐゴシック"/>
              <a:cs typeface="ＭＳ Ｐゴシック"/>
            </a:endParaRPr>
          </a:p>
        </p:txBody>
      </p:sp>
      <p:sp>
        <p:nvSpPr>
          <p:cNvPr id="19459" name="Rectangle 2"/>
          <p:cNvSpPr>
            <a:spLocks noGrp="1" noChangeArrowheads="1"/>
          </p:cNvSpPr>
          <p:nvPr>
            <p:ph type="title"/>
          </p:nvPr>
        </p:nvSpPr>
        <p:spPr/>
        <p:txBody>
          <a:bodyPr/>
          <a:lstStyle/>
          <a:p>
            <a:pPr eaLnBrk="1" hangingPunct="1"/>
            <a:r>
              <a:rPr lang="en-US" smtClean="0"/>
              <a:t>Turing Completeness</a:t>
            </a:r>
          </a:p>
        </p:txBody>
      </p:sp>
      <p:sp>
        <p:nvSpPr>
          <p:cNvPr id="2571267" name="Rectangle 3"/>
          <p:cNvSpPr>
            <a:spLocks noGrp="1" noChangeArrowheads="1"/>
          </p:cNvSpPr>
          <p:nvPr>
            <p:ph type="body" idx="1"/>
          </p:nvPr>
        </p:nvSpPr>
        <p:spPr>
          <a:xfrm>
            <a:off x="457200" y="1524000"/>
            <a:ext cx="8458200" cy="4876800"/>
          </a:xfrm>
        </p:spPr>
        <p:txBody>
          <a:bodyPr/>
          <a:lstStyle/>
          <a:p>
            <a:pPr eaLnBrk="1" hangingPunct="1"/>
            <a:r>
              <a:rPr lang="en-US" smtClean="0"/>
              <a:t>Computational system that can</a:t>
            </a:r>
          </a:p>
          <a:p>
            <a:pPr lvl="1" eaLnBrk="1" hangingPunct="1"/>
            <a:r>
              <a:rPr lang="en-US" smtClean="0"/>
              <a:t>Simulate a Turing machine</a:t>
            </a:r>
          </a:p>
          <a:p>
            <a:pPr lvl="1" eaLnBrk="1" hangingPunct="1"/>
            <a:r>
              <a:rPr lang="en-US" smtClean="0"/>
              <a:t>Compute every Turing-computable function</a:t>
            </a:r>
          </a:p>
          <a:p>
            <a:pPr eaLnBrk="1" hangingPunct="1"/>
            <a:r>
              <a:rPr lang="en-US" smtClean="0"/>
              <a:t>A programming language is </a:t>
            </a:r>
            <a:r>
              <a:rPr lang="en-US" i="1" smtClean="0"/>
              <a:t>Turing complete</a:t>
            </a:r>
            <a:r>
              <a:rPr lang="en-US" smtClean="0"/>
              <a:t> if</a:t>
            </a:r>
          </a:p>
          <a:p>
            <a:pPr lvl="1" eaLnBrk="1" hangingPunct="1"/>
            <a:r>
              <a:rPr lang="en-US" smtClean="0"/>
              <a:t>It can map every Turing machine to a program</a:t>
            </a:r>
          </a:p>
          <a:p>
            <a:pPr lvl="1" eaLnBrk="1" hangingPunct="1"/>
            <a:r>
              <a:rPr lang="en-US" smtClean="0"/>
              <a:t>A program can be written to emulate a Turing machine</a:t>
            </a:r>
          </a:p>
          <a:p>
            <a:pPr lvl="1" eaLnBrk="1" hangingPunct="1"/>
            <a:r>
              <a:rPr lang="en-US" smtClean="0"/>
              <a:t>It is a superset of a known Turing-complete language</a:t>
            </a:r>
          </a:p>
          <a:p>
            <a:pPr eaLnBrk="1" hangingPunct="1"/>
            <a:r>
              <a:rPr lang="en-US" smtClean="0"/>
              <a:t>Most powerful programming language possible</a:t>
            </a:r>
          </a:p>
          <a:p>
            <a:pPr lvl="1" eaLnBrk="1" hangingPunct="1"/>
            <a:r>
              <a:rPr lang="en-US" smtClean="0"/>
              <a:t>Since Turing machine is most powerful automaton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712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712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712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7126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7126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7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Footer Placeholder 3"/>
          <p:cNvSpPr txBox="1">
            <a:spLocks noGrp="1"/>
          </p:cNvSpPr>
          <p:nvPr/>
        </p:nvSpPr>
        <p:spPr bwMode="auto">
          <a:xfrm>
            <a:off x="457200" y="6477000"/>
            <a:ext cx="5562600" cy="228600"/>
          </a:xfrm>
          <a:prstGeom prst="rect">
            <a:avLst/>
          </a:prstGeom>
          <a:noFill/>
          <a:ln w="9525">
            <a:noFill/>
            <a:miter lim="800000"/>
            <a:headEnd/>
            <a:tailEnd/>
          </a:ln>
        </p:spPr>
        <p:txBody>
          <a:bodyPr/>
          <a:lstStyle/>
          <a:p>
            <a:pPr eaLnBrk="0" hangingPunct="0"/>
            <a:r>
              <a:rPr lang="en-US" sz="1200"/>
              <a:t>CMSC 330</a:t>
            </a:r>
          </a:p>
        </p:txBody>
      </p:sp>
      <p:sp>
        <p:nvSpPr>
          <p:cNvPr id="77827"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9A981E7B-B294-4B53-9F23-751DB179092B}" type="slidenum">
              <a:rPr lang="en-US" sz="1200"/>
              <a:pPr algn="r" eaLnBrk="0" hangingPunct="0"/>
              <a:t>30</a:t>
            </a:fld>
            <a:endParaRPr lang="en-US" sz="1200"/>
          </a:p>
        </p:txBody>
      </p:sp>
      <p:sp>
        <p:nvSpPr>
          <p:cNvPr id="77828" name="Rectangle 2"/>
          <p:cNvSpPr>
            <a:spLocks noGrp="1" noChangeArrowheads="1"/>
          </p:cNvSpPr>
          <p:nvPr>
            <p:ph type="title" idx="4294967295"/>
          </p:nvPr>
        </p:nvSpPr>
        <p:spPr/>
        <p:txBody>
          <a:bodyPr/>
          <a:lstStyle/>
          <a:p>
            <a:pPr eaLnBrk="1" hangingPunct="1"/>
            <a:r>
              <a:rPr lang="en-US" smtClean="0"/>
              <a:t>Encoding Natural Numbers, con't.</a:t>
            </a:r>
          </a:p>
        </p:txBody>
      </p:sp>
      <p:sp>
        <p:nvSpPr>
          <p:cNvPr id="39939" name="Rectangle 3"/>
          <p:cNvSpPr>
            <a:spLocks noGrp="1" noChangeArrowheads="1"/>
          </p:cNvSpPr>
          <p:nvPr>
            <p:ph type="body" idx="4294967295"/>
          </p:nvPr>
        </p:nvSpPr>
        <p:spPr>
          <a:xfrm>
            <a:off x="457200" y="1371600"/>
            <a:ext cx="8153400" cy="5105400"/>
          </a:xfrm>
        </p:spPr>
        <p:txBody>
          <a:bodyPr/>
          <a:lstStyle/>
          <a:p>
            <a:pPr eaLnBrk="1" hangingPunct="1">
              <a:lnSpc>
                <a:spcPct val="95000"/>
              </a:lnSpc>
            </a:pPr>
            <a:r>
              <a:rPr lang="en-US" smtClean="0"/>
              <a:t>Examples:</a:t>
            </a:r>
          </a:p>
          <a:p>
            <a:pPr lvl="1" eaLnBrk="1" hangingPunct="1">
              <a:lnSpc>
                <a:spcPct val="95000"/>
              </a:lnSpc>
              <a:buFontTx/>
              <a:buNone/>
            </a:pPr>
            <a:r>
              <a:rPr lang="en-US" smtClean="0">
                <a:solidFill>
                  <a:srgbClr val="0000FF"/>
                </a:solidFill>
              </a:rPr>
              <a:t>succ 0 =</a:t>
            </a:r>
            <a:endParaRPr lang="en-US" smtClean="0"/>
          </a:p>
          <a:p>
            <a:pPr lvl="1" eaLnBrk="1" hangingPunct="1">
              <a:lnSpc>
                <a:spcPct val="95000"/>
              </a:lnSpc>
              <a:buFontTx/>
              <a:buNone/>
            </a:pPr>
            <a:r>
              <a:rPr lang="en-US" smtClean="0">
                <a:solidFill>
                  <a:srgbClr val="0000FF"/>
                </a:solidFill>
              </a:rPr>
              <a:t>(λz.λx.λy.x (z x y)) (λx.λy.y) →</a:t>
            </a:r>
          </a:p>
          <a:p>
            <a:pPr lvl="1" eaLnBrk="1" hangingPunct="1">
              <a:lnSpc>
                <a:spcPct val="95000"/>
              </a:lnSpc>
              <a:buFontTx/>
              <a:buNone/>
            </a:pPr>
            <a:r>
              <a:rPr lang="en-US" smtClean="0">
                <a:solidFill>
                  <a:srgbClr val="0000FF"/>
                </a:solidFill>
              </a:rPr>
              <a:t>λx.λy.x ((λx.λy.y) x y) →</a:t>
            </a:r>
          </a:p>
          <a:p>
            <a:pPr lvl="1" eaLnBrk="1" hangingPunct="1">
              <a:lnSpc>
                <a:spcPct val="95000"/>
              </a:lnSpc>
              <a:buFontTx/>
              <a:buNone/>
            </a:pPr>
            <a:r>
              <a:rPr lang="en-US" smtClean="0">
                <a:solidFill>
                  <a:srgbClr val="0000FF"/>
                </a:solidFill>
              </a:rPr>
              <a:t>λx.λy.x ((λy.y) y) →</a:t>
            </a:r>
          </a:p>
          <a:p>
            <a:pPr lvl="1" eaLnBrk="1" hangingPunct="1">
              <a:lnSpc>
                <a:spcPct val="95000"/>
              </a:lnSpc>
              <a:buFontTx/>
              <a:buNone/>
            </a:pPr>
            <a:r>
              <a:rPr lang="en-US" smtClean="0">
                <a:solidFill>
                  <a:srgbClr val="0000FF"/>
                </a:solidFill>
              </a:rPr>
              <a:t>λx.λy.x y = 1</a:t>
            </a:r>
            <a:endParaRPr lang="en-US" smtClean="0"/>
          </a:p>
          <a:p>
            <a:pPr lvl="1" eaLnBrk="1" hangingPunct="1">
              <a:lnSpc>
                <a:spcPct val="95000"/>
              </a:lnSpc>
            </a:pPr>
            <a:endParaRPr lang="en-US" smtClean="0"/>
          </a:p>
          <a:p>
            <a:pPr lvl="1" eaLnBrk="1" hangingPunct="1">
              <a:lnSpc>
                <a:spcPct val="95000"/>
              </a:lnSpc>
              <a:buFontTx/>
              <a:buNone/>
            </a:pPr>
            <a:r>
              <a:rPr lang="en-US" smtClean="0">
                <a:solidFill>
                  <a:srgbClr val="0000FF"/>
                </a:solidFill>
              </a:rPr>
              <a:t>iszero 0 =</a:t>
            </a:r>
          </a:p>
          <a:p>
            <a:pPr lvl="1" eaLnBrk="1" hangingPunct="1">
              <a:lnSpc>
                <a:spcPct val="95000"/>
              </a:lnSpc>
              <a:buFontTx/>
              <a:buNone/>
            </a:pPr>
            <a:r>
              <a:rPr lang="en-US" smtClean="0">
                <a:solidFill>
                  <a:srgbClr val="0000FF"/>
                </a:solidFill>
              </a:rPr>
              <a:t>(λz.z (λy.false) true) (λx.λy.y) →</a:t>
            </a:r>
          </a:p>
          <a:p>
            <a:pPr lvl="1" eaLnBrk="1" hangingPunct="1">
              <a:lnSpc>
                <a:spcPct val="95000"/>
              </a:lnSpc>
              <a:buFontTx/>
              <a:buNone/>
            </a:pPr>
            <a:r>
              <a:rPr lang="en-US" smtClean="0">
                <a:solidFill>
                  <a:srgbClr val="0000FF"/>
                </a:solidFill>
              </a:rPr>
              <a:t>(λx.λy.y) (λy.false) true →</a:t>
            </a:r>
          </a:p>
          <a:p>
            <a:pPr lvl="1" eaLnBrk="1" hangingPunct="1">
              <a:lnSpc>
                <a:spcPct val="95000"/>
              </a:lnSpc>
              <a:buFontTx/>
              <a:buNone/>
            </a:pPr>
            <a:r>
              <a:rPr lang="en-US" smtClean="0">
                <a:solidFill>
                  <a:srgbClr val="0000FF"/>
                </a:solidFill>
              </a:rPr>
              <a:t>(λy.y) true →</a:t>
            </a:r>
          </a:p>
          <a:p>
            <a:pPr lvl="1" eaLnBrk="1" hangingPunct="1">
              <a:lnSpc>
                <a:spcPct val="95000"/>
              </a:lnSpc>
              <a:buFontTx/>
              <a:buNone/>
            </a:pPr>
            <a:r>
              <a:rPr lang="en-US" smtClean="0">
                <a:solidFill>
                  <a:srgbClr val="0000FF"/>
                </a:solidFill>
              </a:rPr>
              <a:t>true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9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939">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9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1506" name="Slide Number Placeholder 4"/>
          <p:cNvSpPr>
            <a:spLocks noGrp="1"/>
          </p:cNvSpPr>
          <p:nvPr>
            <p:ph type="sldNum" sz="quarter" idx="11"/>
          </p:nvPr>
        </p:nvSpPr>
        <p:spPr>
          <a:noFill/>
          <a:ln>
            <a:miter lim="800000"/>
            <a:headEnd/>
            <a:tailEnd/>
          </a:ln>
        </p:spPr>
        <p:txBody>
          <a:bodyPr/>
          <a:lstStyle/>
          <a:p>
            <a:fld id="{CEC5728A-0D01-45C5-B797-7B2D51A37391}" type="slidenum">
              <a:rPr lang="en-US" smtClean="0">
                <a:ea typeface="ＭＳ Ｐゴシック"/>
                <a:cs typeface="ＭＳ Ｐゴシック"/>
              </a:rPr>
              <a:pPr/>
              <a:t>4</a:t>
            </a:fld>
            <a:endParaRPr lang="en-US" smtClean="0">
              <a:ea typeface="ＭＳ Ｐゴシック"/>
              <a:cs typeface="ＭＳ Ｐゴシック"/>
            </a:endParaRPr>
          </a:p>
        </p:txBody>
      </p:sp>
      <p:sp>
        <p:nvSpPr>
          <p:cNvPr id="21507" name="Rectangle 2"/>
          <p:cNvSpPr>
            <a:spLocks noGrp="1" noChangeArrowheads="1"/>
          </p:cNvSpPr>
          <p:nvPr>
            <p:ph type="title"/>
          </p:nvPr>
        </p:nvSpPr>
        <p:spPr/>
        <p:txBody>
          <a:bodyPr/>
          <a:lstStyle/>
          <a:p>
            <a:pPr eaLnBrk="1" hangingPunct="1"/>
            <a:r>
              <a:rPr lang="en-US" smtClean="0"/>
              <a:t>Lambda Calculus (λ-calculus)</a:t>
            </a:r>
          </a:p>
        </p:txBody>
      </p:sp>
      <p:sp>
        <p:nvSpPr>
          <p:cNvPr id="2577411" name="Rectangle 3"/>
          <p:cNvSpPr>
            <a:spLocks noGrp="1" noChangeArrowheads="1"/>
          </p:cNvSpPr>
          <p:nvPr>
            <p:ph type="body" idx="1"/>
          </p:nvPr>
        </p:nvSpPr>
        <p:spPr/>
        <p:txBody>
          <a:bodyPr/>
          <a:lstStyle/>
          <a:p>
            <a:pPr eaLnBrk="1" hangingPunct="1"/>
            <a:r>
              <a:rPr lang="en-US" smtClean="0"/>
              <a:t>Proposed in 1930s by Alonzo Church and Stephen Cole Kleene</a:t>
            </a:r>
          </a:p>
          <a:p>
            <a:pPr eaLnBrk="1" hangingPunct="1"/>
            <a:r>
              <a:rPr lang="en-US" smtClean="0"/>
              <a:t>A formal system designed to investigate functions and recursion, and for exploration of foundations of mathematics</a:t>
            </a:r>
          </a:p>
          <a:p>
            <a:pPr eaLnBrk="1" hangingPunct="1"/>
            <a:r>
              <a:rPr lang="en-US" smtClean="0"/>
              <a:t>Now used as a tool for investigating computability.</a:t>
            </a:r>
          </a:p>
          <a:p>
            <a:pPr lvl="1" eaLnBrk="1" hangingPunct="1"/>
            <a:r>
              <a:rPr lang="en-US" smtClean="0"/>
              <a:t>It's also the basis of functional programming languages such as Lisp, Scheme, ML, OCaml, Haskell…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77411">
                                            <p:txEl>
                                              <p:pRg st="1" end="1"/>
                                            </p:txEl>
                                          </p:spTgt>
                                        </p:tgtEl>
                                        <p:attrNameLst>
                                          <p:attrName>style.visibility</p:attrName>
                                        </p:attrNameLst>
                                      </p:cBhvr>
                                      <p:to>
                                        <p:strVal val="visible"/>
                                      </p:to>
                                    </p:set>
                                    <p:anim calcmode="lin" valueType="num">
                                      <p:cBhvr additive="base">
                                        <p:cTn id="7" dur="500" fill="hold"/>
                                        <p:tgtEl>
                                          <p:spTgt spid="2577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7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77411">
                                            <p:txEl>
                                              <p:pRg st="2" end="2"/>
                                            </p:txEl>
                                          </p:spTgt>
                                        </p:tgtEl>
                                        <p:attrNameLst>
                                          <p:attrName>style.visibility</p:attrName>
                                        </p:attrNameLst>
                                      </p:cBhvr>
                                      <p:to>
                                        <p:strVal val="visible"/>
                                      </p:to>
                                    </p:set>
                                    <p:anim calcmode="lin" valueType="num">
                                      <p:cBhvr additive="base">
                                        <p:cTn id="13" dur="500" fill="hold"/>
                                        <p:tgtEl>
                                          <p:spTgt spid="257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7741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77411">
                                            <p:txEl>
                                              <p:pRg st="3" end="3"/>
                                            </p:txEl>
                                          </p:spTgt>
                                        </p:tgtEl>
                                        <p:attrNameLst>
                                          <p:attrName>style.visibility</p:attrName>
                                        </p:attrNameLst>
                                      </p:cBhvr>
                                      <p:to>
                                        <p:strVal val="visible"/>
                                      </p:to>
                                    </p:set>
                                    <p:anim calcmode="lin" valueType="num">
                                      <p:cBhvr additive="base">
                                        <p:cTn id="17" dur="500" fill="hold"/>
                                        <p:tgtEl>
                                          <p:spTgt spid="25774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7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3554" name="Slide Number Placeholder 4"/>
          <p:cNvSpPr>
            <a:spLocks noGrp="1"/>
          </p:cNvSpPr>
          <p:nvPr>
            <p:ph type="sldNum" sz="quarter" idx="11"/>
          </p:nvPr>
        </p:nvSpPr>
        <p:spPr>
          <a:noFill/>
          <a:ln>
            <a:miter lim="800000"/>
            <a:headEnd/>
            <a:tailEnd/>
          </a:ln>
        </p:spPr>
        <p:txBody>
          <a:bodyPr/>
          <a:lstStyle/>
          <a:p>
            <a:fld id="{174BE202-D584-4F1F-850A-AB6FD43609E3}" type="slidenum">
              <a:rPr lang="en-US" smtClean="0">
                <a:ea typeface="ＭＳ Ｐゴシック"/>
                <a:cs typeface="ＭＳ Ｐゴシック"/>
              </a:rPr>
              <a:pPr/>
              <a:t>5</a:t>
            </a:fld>
            <a:endParaRPr lang="en-US" smtClean="0">
              <a:ea typeface="ＭＳ Ｐゴシック"/>
              <a:cs typeface="ＭＳ Ｐゴシック"/>
            </a:endParaRPr>
          </a:p>
        </p:txBody>
      </p:sp>
      <p:sp>
        <p:nvSpPr>
          <p:cNvPr id="23555" name="Rectangle 2"/>
          <p:cNvSpPr>
            <a:spLocks noGrp="1" noChangeArrowheads="1"/>
          </p:cNvSpPr>
          <p:nvPr>
            <p:ph type="title"/>
          </p:nvPr>
        </p:nvSpPr>
        <p:spPr/>
        <p:txBody>
          <a:bodyPr/>
          <a:lstStyle/>
          <a:p>
            <a:pPr eaLnBrk="1" hangingPunct="1"/>
            <a:r>
              <a:rPr lang="en-US" smtClean="0"/>
              <a:t>Lambda Calculus</a:t>
            </a:r>
          </a:p>
        </p:txBody>
      </p:sp>
      <p:sp>
        <p:nvSpPr>
          <p:cNvPr id="2" name="Rectangle 3"/>
          <p:cNvSpPr>
            <a:spLocks noGrp="1" noChangeArrowheads="1"/>
          </p:cNvSpPr>
          <p:nvPr>
            <p:ph type="body" idx="1"/>
          </p:nvPr>
        </p:nvSpPr>
        <p:spPr/>
        <p:txBody>
          <a:bodyPr/>
          <a:lstStyle/>
          <a:p>
            <a:pPr eaLnBrk="1" hangingPunct="1"/>
            <a:r>
              <a:rPr lang="en-US" smtClean="0"/>
              <a:t>A lambda calculus expression is defined as</a:t>
            </a:r>
          </a:p>
          <a:p>
            <a:pPr eaLnBrk="1" hangingPunct="1">
              <a:buFontTx/>
              <a:buNone/>
            </a:pPr>
            <a:endParaRPr lang="en-US" smtClean="0"/>
          </a:p>
          <a:p>
            <a:pPr eaLnBrk="1" hangingPunct="1">
              <a:buFontTx/>
              <a:buNone/>
            </a:pPr>
            <a:r>
              <a:rPr lang="en-US" smtClean="0">
                <a:solidFill>
                  <a:srgbClr val="0000FF"/>
                </a:solidFill>
              </a:rPr>
              <a:t>	e </a:t>
            </a:r>
            <a:r>
              <a:rPr lang="en-US" smtClean="0">
                <a:solidFill>
                  <a:srgbClr val="0000FF"/>
                </a:solidFill>
                <a:latin typeface="Arial Unicode MS" pitchFamily="34" charset="-128"/>
                <a:ea typeface="Arial Unicode MS" pitchFamily="34" charset="-128"/>
                <a:cs typeface="Arial Unicode MS" pitchFamily="34" charset="-128"/>
                <a:sym typeface="Math C"/>
              </a:rPr>
              <a:t>→</a:t>
            </a:r>
            <a:r>
              <a:rPr lang="en-US" smtClean="0">
                <a:solidFill>
                  <a:srgbClr val="0000FF"/>
                </a:solidFill>
              </a:rPr>
              <a:t> x</a:t>
            </a:r>
            <a:endParaRPr lang="en-US" smtClean="0"/>
          </a:p>
          <a:p>
            <a:pPr eaLnBrk="1" hangingPunct="1">
              <a:buFontTx/>
              <a:buNone/>
            </a:pPr>
            <a:r>
              <a:rPr lang="en-US" smtClean="0"/>
              <a:t>	    </a:t>
            </a:r>
            <a:r>
              <a:rPr lang="en-US" smtClean="0">
                <a:solidFill>
                  <a:srgbClr val="0000FF"/>
                </a:solidFill>
              </a:rPr>
              <a:t> |  λx.e</a:t>
            </a:r>
            <a:r>
              <a:rPr lang="en-US" smtClean="0"/>
              <a:t>	</a:t>
            </a:r>
          </a:p>
          <a:p>
            <a:pPr eaLnBrk="1" hangingPunct="1">
              <a:buFontTx/>
              <a:buNone/>
            </a:pPr>
            <a:r>
              <a:rPr lang="en-US" smtClean="0"/>
              <a:t>	    </a:t>
            </a:r>
            <a:r>
              <a:rPr lang="en-US" smtClean="0">
                <a:solidFill>
                  <a:srgbClr val="0000FF"/>
                </a:solidFill>
              </a:rPr>
              <a:t> |  e e</a:t>
            </a:r>
            <a:endParaRPr lang="en-US" smtClean="0"/>
          </a:p>
          <a:p>
            <a:pPr eaLnBrk="1" hangingPunct="1"/>
            <a:endParaRPr lang="en-US" smtClean="0"/>
          </a:p>
          <a:p>
            <a:pPr eaLnBrk="1" hangingPunct="1"/>
            <a:r>
              <a:rPr lang="en-US" smtClean="0">
                <a:solidFill>
                  <a:srgbClr val="0000FF"/>
                </a:solidFill>
              </a:rPr>
              <a:t>λx.e</a:t>
            </a:r>
            <a:r>
              <a:rPr lang="en-US" smtClean="0"/>
              <a:t> is like </a:t>
            </a:r>
            <a:r>
              <a:rPr lang="en-US" sz="2400" b="1" smtClean="0">
                <a:solidFill>
                  <a:srgbClr val="0000FF"/>
                </a:solidFill>
                <a:latin typeface="Courier New" pitchFamily="49" charset="0"/>
              </a:rPr>
              <a:t>(fun x -&gt; e)</a:t>
            </a:r>
            <a:r>
              <a:rPr lang="en-US" smtClean="0"/>
              <a:t> in OCaml</a:t>
            </a:r>
          </a:p>
          <a:p>
            <a:pPr eaLnBrk="1" hangingPunct="1"/>
            <a:endParaRPr lang="en-US" smtClean="0"/>
          </a:p>
          <a:p>
            <a:pPr eaLnBrk="1" hangingPunct="1"/>
            <a:r>
              <a:rPr lang="en-US" smtClean="0"/>
              <a:t>That’s it!  Higher-order functions is all there 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5602" name="Slide Number Placeholder 4"/>
          <p:cNvSpPr>
            <a:spLocks noGrp="1"/>
          </p:cNvSpPr>
          <p:nvPr>
            <p:ph type="sldNum" sz="quarter" idx="11"/>
          </p:nvPr>
        </p:nvSpPr>
        <p:spPr>
          <a:noFill/>
          <a:ln>
            <a:miter lim="800000"/>
            <a:headEnd/>
            <a:tailEnd/>
          </a:ln>
        </p:spPr>
        <p:txBody>
          <a:bodyPr/>
          <a:lstStyle/>
          <a:p>
            <a:fld id="{BD6AADC6-F640-49DE-BA79-839A9B956C31}" type="slidenum">
              <a:rPr lang="en-US" smtClean="0">
                <a:ea typeface="ＭＳ Ｐゴシック"/>
                <a:cs typeface="ＭＳ Ｐゴシック"/>
              </a:rPr>
              <a:pPr/>
              <a:t>6</a:t>
            </a:fld>
            <a:endParaRPr lang="en-US" smtClean="0">
              <a:ea typeface="ＭＳ Ｐゴシック"/>
              <a:cs typeface="ＭＳ Ｐゴシック"/>
            </a:endParaRPr>
          </a:p>
        </p:txBody>
      </p:sp>
      <p:sp>
        <p:nvSpPr>
          <p:cNvPr id="25603" name="Rectangle 2"/>
          <p:cNvSpPr>
            <a:spLocks noGrp="1" noChangeArrowheads="1"/>
          </p:cNvSpPr>
          <p:nvPr>
            <p:ph type="title"/>
          </p:nvPr>
        </p:nvSpPr>
        <p:spPr/>
        <p:txBody>
          <a:bodyPr/>
          <a:lstStyle/>
          <a:p>
            <a:pPr eaLnBrk="1" hangingPunct="1"/>
            <a:r>
              <a:rPr lang="en-US" smtClean="0"/>
              <a:t>Three Conveniences</a:t>
            </a:r>
          </a:p>
        </p:txBody>
      </p:sp>
      <p:sp>
        <p:nvSpPr>
          <p:cNvPr id="2" name="Rectangle 3"/>
          <p:cNvSpPr>
            <a:spLocks noGrp="1" noChangeArrowheads="1"/>
          </p:cNvSpPr>
          <p:nvPr>
            <p:ph type="body" idx="1"/>
          </p:nvPr>
        </p:nvSpPr>
        <p:spPr>
          <a:xfrm>
            <a:off x="457200" y="1524000"/>
            <a:ext cx="8382000" cy="4876800"/>
          </a:xfrm>
        </p:spPr>
        <p:txBody>
          <a:bodyPr/>
          <a:lstStyle/>
          <a:p>
            <a:pPr eaLnBrk="1" hangingPunct="1"/>
            <a:r>
              <a:rPr lang="en-US" smtClean="0"/>
              <a:t>Syntactic sugar for local declarations</a:t>
            </a:r>
          </a:p>
          <a:p>
            <a:pPr lvl="1" eaLnBrk="1" hangingPunct="1"/>
            <a:r>
              <a:rPr lang="en-US" smtClean="0">
                <a:solidFill>
                  <a:srgbClr val="0000FF"/>
                </a:solidFill>
              </a:rPr>
              <a:t>let x = e1 in e2</a:t>
            </a:r>
            <a:r>
              <a:rPr lang="en-US" smtClean="0"/>
              <a:t> is short for </a:t>
            </a:r>
            <a:r>
              <a:rPr lang="en-US" smtClean="0">
                <a:solidFill>
                  <a:srgbClr val="0000FF"/>
                </a:solidFill>
              </a:rPr>
              <a:t>(λx.e2) e1</a:t>
            </a:r>
            <a:endParaRPr lang="en-US" smtClean="0"/>
          </a:p>
          <a:p>
            <a:pPr lvl="1" eaLnBrk="1" hangingPunct="1"/>
            <a:endParaRPr lang="en-US" smtClean="0"/>
          </a:p>
          <a:p>
            <a:pPr eaLnBrk="1" hangingPunct="1"/>
            <a:r>
              <a:rPr lang="en-US" smtClean="0"/>
              <a:t>The scope of </a:t>
            </a:r>
            <a:r>
              <a:rPr lang="en-US" smtClean="0">
                <a:solidFill>
                  <a:srgbClr val="0000FF"/>
                </a:solidFill>
              </a:rPr>
              <a:t>λ</a:t>
            </a:r>
            <a:r>
              <a:rPr lang="en-US" smtClean="0"/>
              <a:t> extends as far to the right as possible</a:t>
            </a:r>
          </a:p>
          <a:p>
            <a:pPr lvl="1" eaLnBrk="1" hangingPunct="1"/>
            <a:r>
              <a:rPr lang="en-US" smtClean="0">
                <a:solidFill>
                  <a:srgbClr val="0000FF"/>
                </a:solidFill>
              </a:rPr>
              <a:t>λx. λy.x y</a:t>
            </a:r>
            <a:r>
              <a:rPr lang="en-US" smtClean="0"/>
              <a:t> is </a:t>
            </a:r>
            <a:r>
              <a:rPr lang="en-US" smtClean="0">
                <a:solidFill>
                  <a:srgbClr val="0000FF"/>
                </a:solidFill>
              </a:rPr>
              <a:t>λx.(λy.(x y))</a:t>
            </a:r>
          </a:p>
          <a:p>
            <a:pPr lvl="1" eaLnBrk="1" hangingPunct="1"/>
            <a:endParaRPr lang="en-US" smtClean="0"/>
          </a:p>
          <a:p>
            <a:pPr eaLnBrk="1" hangingPunct="1"/>
            <a:r>
              <a:rPr lang="en-US" smtClean="0"/>
              <a:t>Function application is left-associative</a:t>
            </a:r>
          </a:p>
          <a:p>
            <a:pPr lvl="1" eaLnBrk="1" hangingPunct="1"/>
            <a:r>
              <a:rPr lang="en-US" smtClean="0">
                <a:solidFill>
                  <a:srgbClr val="0000FF"/>
                </a:solidFill>
              </a:rPr>
              <a:t>x y z</a:t>
            </a:r>
            <a:r>
              <a:rPr lang="en-US" smtClean="0"/>
              <a:t> is </a:t>
            </a:r>
            <a:r>
              <a:rPr lang="en-US" smtClean="0">
                <a:solidFill>
                  <a:srgbClr val="0000FF"/>
                </a:solidFill>
              </a:rPr>
              <a:t>(x y) z</a:t>
            </a:r>
          </a:p>
          <a:p>
            <a:pPr lvl="1" eaLnBrk="1" hangingPunct="1"/>
            <a:r>
              <a:rPr lang="en-US" smtClean="0"/>
              <a:t>Same rule as OCaml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7650" name="Slide Number Placeholder 4"/>
          <p:cNvSpPr>
            <a:spLocks noGrp="1"/>
          </p:cNvSpPr>
          <p:nvPr>
            <p:ph type="sldNum" sz="quarter" idx="11"/>
          </p:nvPr>
        </p:nvSpPr>
        <p:spPr>
          <a:noFill/>
          <a:ln>
            <a:miter lim="800000"/>
            <a:headEnd/>
            <a:tailEnd/>
          </a:ln>
        </p:spPr>
        <p:txBody>
          <a:bodyPr/>
          <a:lstStyle/>
          <a:p>
            <a:fld id="{165B3232-4901-4BC9-8120-A95D36BE10BE}" type="slidenum">
              <a:rPr lang="en-US" smtClean="0">
                <a:ea typeface="ＭＳ Ｐゴシック"/>
                <a:cs typeface="ＭＳ Ｐゴシック"/>
              </a:rPr>
              <a:pPr/>
              <a:t>7</a:t>
            </a:fld>
            <a:endParaRPr lang="en-US" smtClean="0">
              <a:ea typeface="ＭＳ Ｐゴシック"/>
              <a:cs typeface="ＭＳ Ｐゴシック"/>
            </a:endParaRPr>
          </a:p>
        </p:txBody>
      </p:sp>
      <p:sp>
        <p:nvSpPr>
          <p:cNvPr id="27651" name="Rectangle 2"/>
          <p:cNvSpPr>
            <a:spLocks noGrp="1" noChangeArrowheads="1"/>
          </p:cNvSpPr>
          <p:nvPr>
            <p:ph type="title"/>
          </p:nvPr>
        </p:nvSpPr>
        <p:spPr/>
        <p:txBody>
          <a:bodyPr/>
          <a:lstStyle/>
          <a:p>
            <a:pPr eaLnBrk="1" hangingPunct="1"/>
            <a:r>
              <a:rPr lang="en-US" smtClean="0"/>
              <a:t>Semantics of Function Application</a:t>
            </a:r>
          </a:p>
        </p:txBody>
      </p:sp>
      <p:sp>
        <p:nvSpPr>
          <p:cNvPr id="24579" name="Rectangle 3"/>
          <p:cNvSpPr>
            <a:spLocks noGrp="1" noChangeArrowheads="1"/>
          </p:cNvSpPr>
          <p:nvPr>
            <p:ph type="body" idx="1"/>
          </p:nvPr>
        </p:nvSpPr>
        <p:spPr>
          <a:xfrm>
            <a:off x="457200" y="1524000"/>
            <a:ext cx="8382000" cy="5029200"/>
          </a:xfrm>
        </p:spPr>
        <p:txBody>
          <a:bodyPr/>
          <a:lstStyle/>
          <a:p>
            <a:pPr eaLnBrk="1" hangingPunct="1"/>
            <a:r>
              <a:rPr lang="en-US" sz="2400" smtClean="0"/>
              <a:t>All we’ve got are functions, so all we can do is call them</a:t>
            </a:r>
          </a:p>
          <a:p>
            <a:pPr eaLnBrk="1" hangingPunct="1"/>
            <a:r>
              <a:rPr lang="en-US" sz="2400" smtClean="0"/>
              <a:t>To evaluate </a:t>
            </a:r>
            <a:r>
              <a:rPr lang="en-US" sz="2400" smtClean="0">
                <a:solidFill>
                  <a:srgbClr val="0000FF"/>
                </a:solidFill>
              </a:rPr>
              <a:t>(λx.e1) e2</a:t>
            </a:r>
            <a:r>
              <a:rPr lang="en-US" sz="2400" smtClean="0"/>
              <a:t>, evaluate </a:t>
            </a:r>
            <a:r>
              <a:rPr lang="en-US" sz="2400" smtClean="0">
                <a:solidFill>
                  <a:srgbClr val="0000FF"/>
                </a:solidFill>
              </a:rPr>
              <a:t>e1</a:t>
            </a:r>
            <a:r>
              <a:rPr lang="en-US" sz="2400" smtClean="0"/>
              <a:t> with </a:t>
            </a:r>
            <a:r>
              <a:rPr lang="en-US" sz="2400" smtClean="0">
                <a:solidFill>
                  <a:srgbClr val="0000FF"/>
                </a:solidFill>
              </a:rPr>
              <a:t>x</a:t>
            </a:r>
            <a:r>
              <a:rPr lang="en-US" sz="2400" smtClean="0"/>
              <a:t> bound to </a:t>
            </a:r>
            <a:r>
              <a:rPr lang="en-US" sz="2400" smtClean="0">
                <a:solidFill>
                  <a:srgbClr val="0000FF"/>
                </a:solidFill>
              </a:rPr>
              <a:t>e2</a:t>
            </a:r>
            <a:endParaRPr lang="en-US" sz="2400" smtClean="0"/>
          </a:p>
          <a:p>
            <a:pPr eaLnBrk="1" hangingPunct="1"/>
            <a:r>
              <a:rPr lang="en-US" sz="2400" smtClean="0"/>
              <a:t>This application is called </a:t>
            </a:r>
            <a:r>
              <a:rPr lang="en-US" sz="2400" i="1" smtClean="0"/>
              <a:t>beta-reduction</a:t>
            </a:r>
            <a:r>
              <a:rPr lang="en-US" sz="2400" smtClean="0"/>
              <a:t>, and the rule describing it is:</a:t>
            </a:r>
          </a:p>
          <a:p>
            <a:pPr eaLnBrk="1" hangingPunct="1">
              <a:buFontTx/>
              <a:buNone/>
            </a:pPr>
            <a:r>
              <a:rPr lang="en-US" sz="2400" smtClean="0">
                <a:solidFill>
                  <a:srgbClr val="0000FF"/>
                </a:solidFill>
              </a:rPr>
              <a:t>	(λx.e1) e2 → e1[x/e2]</a:t>
            </a:r>
            <a:endParaRPr lang="en-US" sz="2400" smtClean="0"/>
          </a:p>
          <a:p>
            <a:pPr lvl="1" eaLnBrk="1" hangingPunct="1"/>
            <a:r>
              <a:rPr lang="en-US" sz="2000" smtClean="0">
                <a:solidFill>
                  <a:srgbClr val="0000FF"/>
                </a:solidFill>
              </a:rPr>
              <a:t>e1[x/e2]</a:t>
            </a:r>
            <a:r>
              <a:rPr lang="en-US" sz="2000" smtClean="0"/>
              <a:t> means </a:t>
            </a:r>
            <a:r>
              <a:rPr lang="en-US" sz="2000" smtClean="0">
                <a:solidFill>
                  <a:srgbClr val="0000FF"/>
                </a:solidFill>
              </a:rPr>
              <a:t>e1</a:t>
            </a:r>
            <a:r>
              <a:rPr lang="en-US" sz="2000" smtClean="0"/>
              <a:t> where occurrences of </a:t>
            </a:r>
            <a:r>
              <a:rPr lang="en-US" sz="2000" smtClean="0">
                <a:solidFill>
                  <a:srgbClr val="0000FF"/>
                </a:solidFill>
              </a:rPr>
              <a:t>x</a:t>
            </a:r>
            <a:r>
              <a:rPr lang="en-US" sz="2000" smtClean="0"/>
              <a:t> are replaced by </a:t>
            </a:r>
            <a:r>
              <a:rPr lang="en-US" sz="2000" smtClean="0">
                <a:solidFill>
                  <a:srgbClr val="0000FF"/>
                </a:solidFill>
              </a:rPr>
              <a:t>e2</a:t>
            </a:r>
            <a:endParaRPr lang="en-US" sz="2000" smtClean="0"/>
          </a:p>
          <a:p>
            <a:pPr lvl="2" eaLnBrk="1" hangingPunct="1"/>
            <a:r>
              <a:rPr lang="en-US" smtClean="0"/>
              <a:t>This is slightly different than the environments we saw for Ocaml- do substitutions to replace formals with actuals, instead of using the environment to map formals to actuals</a:t>
            </a:r>
          </a:p>
          <a:p>
            <a:pPr lvl="1" eaLnBrk="1" hangingPunct="1"/>
            <a:r>
              <a:rPr lang="en-US" sz="2000" smtClean="0"/>
              <a:t>Reductions are allowed to occur anywhere in a term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9698" name="Slide Number Placeholder 4"/>
          <p:cNvSpPr>
            <a:spLocks noGrp="1"/>
          </p:cNvSpPr>
          <p:nvPr>
            <p:ph type="sldNum" sz="quarter" idx="11"/>
          </p:nvPr>
        </p:nvSpPr>
        <p:spPr>
          <a:noFill/>
          <a:ln>
            <a:miter lim="800000"/>
            <a:headEnd/>
            <a:tailEnd/>
          </a:ln>
        </p:spPr>
        <p:txBody>
          <a:bodyPr/>
          <a:lstStyle/>
          <a:p>
            <a:fld id="{AC66838C-91D3-4E5D-AEBD-6349F672DDF8}" type="slidenum">
              <a:rPr lang="en-US" smtClean="0">
                <a:ea typeface="ＭＳ Ｐゴシック"/>
                <a:cs typeface="ＭＳ Ｐゴシック"/>
              </a:rPr>
              <a:pPr/>
              <a:t>8</a:t>
            </a:fld>
            <a:endParaRPr lang="en-US" smtClean="0">
              <a:ea typeface="ＭＳ Ｐゴシック"/>
              <a:cs typeface="ＭＳ Ｐゴシック"/>
            </a:endParaRPr>
          </a:p>
        </p:txBody>
      </p:sp>
      <p:sp>
        <p:nvSpPr>
          <p:cNvPr id="29699" name="Rectangle 2"/>
          <p:cNvSpPr>
            <a:spLocks noGrp="1" noChangeArrowheads="1"/>
          </p:cNvSpPr>
          <p:nvPr>
            <p:ph type="title"/>
          </p:nvPr>
        </p:nvSpPr>
        <p:spPr/>
        <p:txBody>
          <a:bodyPr/>
          <a:lstStyle/>
          <a:p>
            <a:pPr eaLnBrk="1" hangingPunct="1"/>
            <a:r>
              <a:rPr lang="en-US" smtClean="0"/>
              <a:t>Beta reduction examples</a:t>
            </a:r>
          </a:p>
        </p:txBody>
      </p:sp>
      <p:sp>
        <p:nvSpPr>
          <p:cNvPr id="26627" name="Rectangle 3"/>
          <p:cNvSpPr>
            <a:spLocks noGrp="1" noChangeArrowheads="1"/>
          </p:cNvSpPr>
          <p:nvPr>
            <p:ph type="body" idx="1"/>
          </p:nvPr>
        </p:nvSpPr>
        <p:spPr>
          <a:xfrm>
            <a:off x="457200" y="1371600"/>
            <a:ext cx="8153400" cy="4800600"/>
          </a:xfrm>
        </p:spPr>
        <p:txBody>
          <a:bodyPr/>
          <a:lstStyle/>
          <a:p>
            <a:pPr eaLnBrk="1" hangingPunct="1">
              <a:lnSpc>
                <a:spcPct val="90000"/>
              </a:lnSpc>
            </a:pPr>
            <a:r>
              <a:rPr lang="en-US" smtClean="0">
                <a:solidFill>
                  <a:srgbClr val="0000FF"/>
                </a:solidFill>
              </a:rPr>
              <a:t>(λx.x) z →</a:t>
            </a:r>
          </a:p>
          <a:p>
            <a:pPr eaLnBrk="1" hangingPunct="1">
              <a:lnSpc>
                <a:spcPct val="90000"/>
              </a:lnSpc>
            </a:pPr>
            <a:r>
              <a:rPr lang="en-US" smtClean="0">
                <a:solidFill>
                  <a:srgbClr val="0000FF"/>
                </a:solidFill>
              </a:rPr>
              <a:t>(λx.y) z →</a:t>
            </a:r>
          </a:p>
          <a:p>
            <a:pPr eaLnBrk="1" hangingPunct="1">
              <a:lnSpc>
                <a:spcPct val="90000"/>
              </a:lnSpc>
            </a:pPr>
            <a:r>
              <a:rPr lang="en-US" smtClean="0">
                <a:solidFill>
                  <a:srgbClr val="0000FF"/>
                </a:solidFill>
              </a:rPr>
              <a:t>(λx.x y) z →</a:t>
            </a:r>
          </a:p>
          <a:p>
            <a:pPr eaLnBrk="1" hangingPunct="1">
              <a:lnSpc>
                <a:spcPct val="90000"/>
              </a:lnSpc>
            </a:pPr>
            <a:r>
              <a:rPr lang="en-US" smtClean="0">
                <a:solidFill>
                  <a:srgbClr val="0000FF"/>
                </a:solidFill>
              </a:rPr>
              <a:t>(λx.x y) (λz.z) →</a:t>
            </a:r>
          </a:p>
          <a:p>
            <a:pPr eaLnBrk="1" hangingPunct="1">
              <a:lnSpc>
                <a:spcPct val="90000"/>
              </a:lnSpc>
            </a:pPr>
            <a:r>
              <a:rPr lang="en-US" smtClean="0">
                <a:solidFill>
                  <a:srgbClr val="0000FF"/>
                </a:solidFill>
              </a:rPr>
              <a:t>(λx.λy.x y) z →</a:t>
            </a:r>
          </a:p>
          <a:p>
            <a:pPr lvl="1" eaLnBrk="1" hangingPunct="1">
              <a:lnSpc>
                <a:spcPct val="90000"/>
              </a:lnSpc>
            </a:pPr>
            <a:r>
              <a:rPr lang="en-US" smtClean="0"/>
              <a:t>Equivalent OCaml code:</a:t>
            </a:r>
          </a:p>
          <a:p>
            <a:pPr lvl="1" eaLnBrk="1" hangingPunct="1">
              <a:lnSpc>
                <a:spcPct val="90000"/>
              </a:lnSpc>
              <a:buFontTx/>
              <a:buNone/>
            </a:pPr>
            <a:r>
              <a:rPr lang="en-US" smtClean="0">
                <a:solidFill>
                  <a:srgbClr val="0000FF"/>
                </a:solidFill>
              </a:rPr>
              <a:t>	(fun x -&gt; (fun y -&gt; (x y))) z → fun y -&gt; (z y)</a:t>
            </a:r>
          </a:p>
          <a:p>
            <a:pPr eaLnBrk="1" hangingPunct="1">
              <a:lnSpc>
                <a:spcPct val="90000"/>
              </a:lnSpc>
            </a:pPr>
            <a:r>
              <a:rPr lang="en-US" smtClean="0">
                <a:solidFill>
                  <a:srgbClr val="0000FF"/>
                </a:solidFill>
              </a:rPr>
              <a:t>(λx.λy.x y) (λz.z z) x →</a:t>
            </a:r>
          </a:p>
          <a:p>
            <a:pPr eaLnBrk="1" hangingPunct="1">
              <a:lnSpc>
                <a:spcPct val="90000"/>
              </a:lnSpc>
            </a:pPr>
            <a:endParaRPr lang="en-US" smtClean="0">
              <a:solidFill>
                <a:srgbClr val="0000FF"/>
              </a:solidFill>
            </a:endParaRPr>
          </a:p>
          <a:p>
            <a:pPr lvl="1"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1746" name="Slide Number Placeholder 4"/>
          <p:cNvSpPr>
            <a:spLocks noGrp="1"/>
          </p:cNvSpPr>
          <p:nvPr>
            <p:ph type="sldNum" sz="quarter" idx="11"/>
          </p:nvPr>
        </p:nvSpPr>
        <p:spPr>
          <a:noFill/>
          <a:ln>
            <a:miter lim="800000"/>
            <a:headEnd/>
            <a:tailEnd/>
          </a:ln>
        </p:spPr>
        <p:txBody>
          <a:bodyPr/>
          <a:lstStyle/>
          <a:p>
            <a:fld id="{0CABC00A-30C4-413E-AA5D-FDF2DB26F048}" type="slidenum">
              <a:rPr lang="en-US" smtClean="0">
                <a:ea typeface="ＭＳ Ｐゴシック"/>
                <a:cs typeface="ＭＳ Ｐゴシック"/>
              </a:rPr>
              <a:pPr/>
              <a:t>9</a:t>
            </a:fld>
            <a:endParaRPr lang="en-US" smtClean="0">
              <a:ea typeface="ＭＳ Ｐゴシック"/>
              <a:cs typeface="ＭＳ Ｐゴシック"/>
            </a:endParaRPr>
          </a:p>
        </p:txBody>
      </p:sp>
      <p:sp>
        <p:nvSpPr>
          <p:cNvPr id="31747" name="Rectangle 2"/>
          <p:cNvSpPr>
            <a:spLocks noGrp="1" noChangeArrowheads="1"/>
          </p:cNvSpPr>
          <p:nvPr>
            <p:ph type="title"/>
          </p:nvPr>
        </p:nvSpPr>
        <p:spPr/>
        <p:txBody>
          <a:bodyPr/>
          <a:lstStyle/>
          <a:p>
            <a:pPr eaLnBrk="1" hangingPunct="1"/>
            <a:r>
              <a:rPr lang="en-US" smtClean="0"/>
              <a:t>Static Scoping</a:t>
            </a:r>
          </a:p>
        </p:txBody>
      </p:sp>
      <p:sp>
        <p:nvSpPr>
          <p:cNvPr id="32771" name="Rectangle 3"/>
          <p:cNvSpPr>
            <a:spLocks noGrp="1" noChangeArrowheads="1"/>
          </p:cNvSpPr>
          <p:nvPr>
            <p:ph type="body" idx="1"/>
          </p:nvPr>
        </p:nvSpPr>
        <p:spPr>
          <a:xfrm>
            <a:off x="457200" y="1524000"/>
            <a:ext cx="8153400" cy="5029200"/>
          </a:xfrm>
        </p:spPr>
        <p:txBody>
          <a:bodyPr/>
          <a:lstStyle/>
          <a:p>
            <a:pPr eaLnBrk="1" hangingPunct="1"/>
            <a:r>
              <a:rPr lang="en-US" smtClean="0"/>
              <a:t>Lambda calculus uses static scoping</a:t>
            </a:r>
          </a:p>
          <a:p>
            <a:pPr eaLnBrk="1" hangingPunct="1">
              <a:spcBef>
                <a:spcPct val="50000"/>
              </a:spcBef>
            </a:pPr>
            <a:r>
              <a:rPr lang="en-US" smtClean="0"/>
              <a:t>Consider the following</a:t>
            </a:r>
          </a:p>
          <a:p>
            <a:pPr lvl="1" eaLnBrk="1" hangingPunct="1"/>
            <a:r>
              <a:rPr lang="en-US" smtClean="0">
                <a:solidFill>
                  <a:srgbClr val="0000FF"/>
                </a:solidFill>
              </a:rPr>
              <a:t>(λx.x (λx.x)) z → ?</a:t>
            </a:r>
            <a:endParaRPr lang="en-US" smtClean="0"/>
          </a:p>
          <a:p>
            <a:pPr lvl="2" eaLnBrk="1" hangingPunct="1"/>
            <a:r>
              <a:rPr lang="en-US" smtClean="0"/>
              <a:t>The rightmost “</a:t>
            </a:r>
            <a:r>
              <a:rPr lang="en-US" smtClean="0">
                <a:solidFill>
                  <a:srgbClr val="0000FF"/>
                </a:solidFill>
              </a:rPr>
              <a:t>x</a:t>
            </a:r>
            <a:r>
              <a:rPr lang="en-US" smtClean="0"/>
              <a:t>” refers to the second binding (the inner “</a:t>
            </a:r>
            <a:r>
              <a:rPr lang="en-US" smtClean="0">
                <a:solidFill>
                  <a:srgbClr val="0000FF"/>
                </a:solidFill>
              </a:rPr>
              <a:t>x</a:t>
            </a:r>
            <a:r>
              <a:rPr lang="en-US" smtClean="0"/>
              <a:t>” hides or shadows the outer “</a:t>
            </a:r>
            <a:r>
              <a:rPr lang="en-US" smtClean="0">
                <a:solidFill>
                  <a:srgbClr val="0000FF"/>
                </a:solidFill>
              </a:rPr>
              <a:t>x</a:t>
            </a:r>
            <a:r>
              <a:rPr lang="en-US" smtClean="0"/>
              <a:t>”).</a:t>
            </a:r>
          </a:p>
          <a:p>
            <a:pPr lvl="1" eaLnBrk="1" hangingPunct="1"/>
            <a:r>
              <a:rPr lang="en-US" smtClean="0"/>
              <a:t>This is a function that takes its argument and applies it to the identity function</a:t>
            </a:r>
          </a:p>
          <a:p>
            <a:pPr eaLnBrk="1" hangingPunct="1">
              <a:spcBef>
                <a:spcPct val="50000"/>
              </a:spcBef>
            </a:pPr>
            <a:r>
              <a:rPr lang="en-US" smtClean="0"/>
              <a:t>This function is “the same” as </a:t>
            </a:r>
            <a:r>
              <a:rPr lang="en-US" smtClean="0">
                <a:solidFill>
                  <a:srgbClr val="0000FF"/>
                </a:solidFill>
              </a:rPr>
              <a:t>(λx.x (λy.y))</a:t>
            </a:r>
          </a:p>
          <a:p>
            <a:pPr lvl="1" eaLnBrk="1" hangingPunct="1"/>
            <a:r>
              <a:rPr lang="en-US" smtClean="0"/>
              <a:t>Renaming bound variables consistently is allowed</a:t>
            </a:r>
          </a:p>
          <a:p>
            <a:pPr lvl="2" eaLnBrk="1" hangingPunct="1"/>
            <a:r>
              <a:rPr lang="en-US" smtClean="0"/>
              <a:t>This is called </a:t>
            </a:r>
            <a:r>
              <a:rPr lang="en-US" i="1" smtClean="0"/>
              <a:t>alpha-renaming</a:t>
            </a:r>
            <a:r>
              <a:rPr lang="en-US" smtClean="0"/>
              <a:t> or </a:t>
            </a:r>
            <a:r>
              <a:rPr lang="en-US" i="1" smtClean="0"/>
              <a:t>alpha conversion</a:t>
            </a:r>
            <a:endParaRPr lang="en-US" smtClean="0"/>
          </a:p>
          <a:p>
            <a:pPr lvl="1" eaLnBrk="1" hangingPunct="1"/>
            <a:r>
              <a:rPr lang="en-US" smtClean="0"/>
              <a:t>Ex. </a:t>
            </a:r>
            <a:r>
              <a:rPr lang="en-US" smtClean="0">
                <a:solidFill>
                  <a:srgbClr val="0000FF"/>
                </a:solidFill>
              </a:rPr>
              <a:t>λx.x = λy.y = λz.z</a:t>
            </a:r>
            <a:r>
              <a:rPr lang="en-US" smtClean="0"/>
              <a:t>     </a:t>
            </a:r>
            <a:r>
              <a:rPr lang="en-US" smtClean="0">
                <a:solidFill>
                  <a:srgbClr val="0000FF"/>
                </a:solidFill>
              </a:rPr>
              <a:t>λy.λx.y = λz.λx.z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8608</TotalTime>
  <Words>2243</Words>
  <Application>Microsoft Office PowerPoint</Application>
  <PresentationFormat>On-screen Show (4:3)</PresentationFormat>
  <Paragraphs>383</Paragraphs>
  <Slides>30</Slides>
  <Notes>30</Notes>
  <HiddenSlides>8</HiddenSlides>
  <MMClips>0</MMClips>
  <ScaleCrop>false</ScaleCrop>
  <HeadingPairs>
    <vt:vector size="6" baseType="variant">
      <vt:variant>
        <vt:lpstr>Fonts Used</vt:lpstr>
      </vt:variant>
      <vt:variant>
        <vt:i4>6</vt:i4>
      </vt:variant>
      <vt:variant>
        <vt:lpstr>Design Template</vt:lpstr>
      </vt:variant>
      <vt:variant>
        <vt:i4>2</vt:i4>
      </vt:variant>
      <vt:variant>
        <vt:lpstr>Slide Titles</vt:lpstr>
      </vt:variant>
      <vt:variant>
        <vt:i4>30</vt:i4>
      </vt:variant>
    </vt:vector>
  </HeadingPairs>
  <TitlesOfParts>
    <vt:vector size="38" baseType="lpstr">
      <vt:lpstr>Arial</vt:lpstr>
      <vt:lpstr>ＭＳ Ｐゴシック</vt:lpstr>
      <vt:lpstr>Arial Unicode MS</vt:lpstr>
      <vt:lpstr>Math C</vt:lpstr>
      <vt:lpstr>Courier New</vt:lpstr>
      <vt:lpstr>Symbol</vt:lpstr>
      <vt:lpstr>Blank Presentation</vt:lpstr>
      <vt:lpstr>Blank Presentation</vt:lpstr>
      <vt:lpstr>CMSC 330:  Organization of Programming Languages</vt:lpstr>
      <vt:lpstr>Introduction</vt:lpstr>
      <vt:lpstr>Turing Completeness</vt:lpstr>
      <vt:lpstr>Lambda Calculus (λ-calculus)</vt:lpstr>
      <vt:lpstr>Lambda Calculus</vt:lpstr>
      <vt:lpstr>Three Conveniences</vt:lpstr>
      <vt:lpstr>Semantics of Function Application</vt:lpstr>
      <vt:lpstr>Beta reduction examples</vt:lpstr>
      <vt:lpstr>Static Scoping</vt:lpstr>
      <vt:lpstr>Static Scoping (cont’d)</vt:lpstr>
      <vt:lpstr>Beta-Reduction, Again</vt:lpstr>
      <vt:lpstr>Encodings</vt:lpstr>
      <vt:lpstr>Encoding Booleans</vt:lpstr>
      <vt:lpstr>Booleans (cont.)</vt:lpstr>
      <vt:lpstr>Encoding Pairs</vt:lpstr>
      <vt:lpstr>Encoding Natural Numbers (Church*)</vt:lpstr>
      <vt:lpstr>Arithmetic Using Church Numerals</vt:lpstr>
      <vt:lpstr>Arithmetic (cont.)</vt:lpstr>
      <vt:lpstr>Repetition</vt:lpstr>
      <vt:lpstr>The "Paradoxical" Combinator</vt:lpstr>
      <vt:lpstr>Example</vt:lpstr>
      <vt:lpstr>Discussion</vt:lpstr>
      <vt:lpstr>The Need for Types</vt:lpstr>
      <vt:lpstr>What is a Type System?</vt:lpstr>
      <vt:lpstr>Static versus Dynamic Typing</vt:lpstr>
      <vt:lpstr>Simply-Typed Lambda Calculus</vt:lpstr>
      <vt:lpstr>Type checking</vt:lpstr>
      <vt:lpstr>Type inference</vt:lpstr>
      <vt:lpstr>Summary</vt:lpstr>
      <vt:lpstr>Encoding Natural Numbers, con't.</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87</cp:revision>
  <cp:lastPrinted>2012-12-04T00:11:37Z</cp:lastPrinted>
  <dcterms:created xsi:type="dcterms:W3CDTF">2005-08-02T15:09:14Z</dcterms:created>
  <dcterms:modified xsi:type="dcterms:W3CDTF">2012-12-08T16:19:52Z</dcterms:modified>
</cp:coreProperties>
</file>