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4" r:id="rId3"/>
    <p:sldId id="270" r:id="rId4"/>
    <p:sldId id="263" r:id="rId5"/>
    <p:sldId id="274" r:id="rId6"/>
    <p:sldId id="275" r:id="rId7"/>
    <p:sldId id="260" r:id="rId8"/>
    <p:sldId id="277" r:id="rId9"/>
    <p:sldId id="278" r:id="rId10"/>
    <p:sldId id="290" r:id="rId11"/>
    <p:sldId id="279" r:id="rId12"/>
    <p:sldId id="280" r:id="rId13"/>
    <p:sldId id="284" r:id="rId14"/>
    <p:sldId id="285" r:id="rId15"/>
    <p:sldId id="276" r:id="rId1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00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64" autoAdjust="0"/>
    <p:restoredTop sz="79832" autoAdjust="0"/>
  </p:normalViewPr>
  <p:slideViewPr>
    <p:cSldViewPr>
      <p:cViewPr varScale="1">
        <p:scale>
          <a:sx n="66" d="100"/>
          <a:sy n="66" d="100"/>
        </p:scale>
        <p:origin x="-168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8" tIns="48323" rIns="96648" bIns="48323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8" tIns="48323" rIns="96648" bIns="48323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8" tIns="48323" rIns="96648" bIns="48323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8" tIns="48323" rIns="96648" bIns="48323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/>
            </a:lvl1pPr>
          </a:lstStyle>
          <a:p>
            <a:pPr>
              <a:defRPr/>
            </a:pPr>
            <a:fld id="{1AF6053C-D32C-4F36-BA48-3CF41289BA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8" tIns="48323" rIns="96648" bIns="48323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8" tIns="48323" rIns="96648" bIns="48323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8" tIns="48323" rIns="96648" bIns="483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8" tIns="48323" rIns="96648" bIns="48323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8" tIns="48323" rIns="96648" bIns="48323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/>
            </a:lvl1pPr>
          </a:lstStyle>
          <a:p>
            <a:pPr>
              <a:defRPr/>
            </a:pPr>
            <a:fld id="{2786A8AD-2C24-49CE-9281-14483C1B6B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8A5D63-DF04-4041-AF76-25B6B36A5B6F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5DE662-025F-4D7F-84DF-5D7A61E596DB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AddOne and MultTwo are higher-order functions.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CA5563-D367-4ED3-AAD2-7C55F547304C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map_helper looks kind of like map in OCaml.  We build a new stack of the elements of the original stack with f applied to them.  f.eval(e.elt) is like "f h" in the OCaml version.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AF2E73-EBA5-4714-BD56-42C022C918F9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We can't pass in a closure to map, but we can pass an object in.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It’s more awkward because you need a separate AddOne  (or MultTwo) class (there's more stuff you have to write to do this).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CC39E2-685A-45F1-B67A-8AD2C1807B69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On the left we're passing a closure to the apply function.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Here's how to write the apply function in an object-oriented style.  There aren't function pointers in Java, but we can pass objects with methods as parameters.  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F is a generic interface for functions, we just renamed it to F.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Since there are no closures in Java, we need a way to store a.  It can be a field of an object instead.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We create an object to pass into F.  Now a is a field of the object, created when the object is created in the constructor.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Explain autoboxing in Java 1.5 in the last line.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0634EA-DF94-4865-83EB-03785340B0DA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30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144" tIns="47572" rIns="95144" bIns="47572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458E76-FCE9-48A3-82F6-07322DCF17BD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Object-oriented programming also allows code to be passed around the program, because you can pass objects around whose methods you can invoke.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A89D07-0E30-4FC9-9A49-5EE29BEC2EC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84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7300" y="403225"/>
            <a:ext cx="4800600" cy="3600450"/>
          </a:xfrm>
          <a:solidFill>
            <a:srgbClr val="FFFFFF"/>
          </a:solidFill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321175"/>
            <a:ext cx="5851525" cy="4721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67" tIns="45783" rIns="91567" bIns="45783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FAAF1F-92D0-45F3-86E6-65317999637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E89C7C-1787-4B54-BE46-03ADE9EFBE5C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6BB082-1305-4304-84EF-7FA78F540D15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C5F022-A1B3-4D73-8BE0-48438FD3D53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This is the simplest possible object, with only one field and get and set methods.</a:t>
            </a:r>
          </a:p>
          <a:p>
            <a:pPr eaLnBrk="1" hangingPunct="1"/>
            <a:r>
              <a:rPr lang="en-US" smtClean="0"/>
              <a:t>The bottom has code using this class.  c has the field and methods shown at the top.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On the right is the same thing in a functional language.  By calling make you get a pair of functions with an environment.  The functions capture the data or reference x which was in scope where they were created.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443249-0BE3-4D4C-8E11-44BAB21C3C8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We can encode a more complex class in a functional style, encoding all the methods in a tuple, which capture all the fields.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41C14D-E457-45FA-ADBE-8FE8E8F1B64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Now we're going the other way, showing how to mimic functional programming patterns in an object-oriented language.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In OCaml we'd do "map f l", while in Java we could do "l.map(new F()), where F has an evaluate method.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D99EA2-47D2-4BE6-A624-E44325D2C31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609600" y="3200400"/>
            <a:ext cx="7924800" cy="0"/>
          </a:xfrm>
          <a:prstGeom prst="line">
            <a:avLst/>
          </a:prstGeom>
          <a:noFill/>
          <a:ln w="1270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B93F744B-859E-47F0-A3FE-B111561F02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9280F-98B1-4731-A9BE-6C4BDFB88B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20383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626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B843B-B95A-423D-B60F-B229F0EB6A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AE36F-FE59-416F-8BF1-4402879B1C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69D7AA-19C2-4934-B7D4-22E0F2BE3E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00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524000"/>
            <a:ext cx="4000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27B58-AA87-48C4-9B2D-E68F4F449F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FDA75-C79C-469D-925F-D445800630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50853-C929-44AB-BFD0-5CE883E86B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3C332-D74E-4D2B-8C22-2451BFCDDC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834-C687-42C5-A0D6-C34D00DFB9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252208-EEF6-4C7F-86AE-C0DC1D6E5A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153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77000"/>
            <a:ext cx="5562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5363C3A4-BEAE-4BBA-BBA8-CE76D92F33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457200" y="1295400"/>
            <a:ext cx="8153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CMSC 330:  Organization of Programming Languages</a:t>
            </a:r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Functional Programming in</a:t>
            </a:r>
          </a:p>
          <a:p>
            <a:pPr eaLnBrk="1" hangingPunct="1"/>
            <a:r>
              <a:rPr lang="en-US" smtClean="0"/>
              <a:t>Object-Oriented Languages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337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02FC2F3-30FD-4057-A65B-2D4DE17DCCE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Map Method for Stack, con't.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5181600"/>
          </a:xfrm>
        </p:spPr>
        <p:txBody>
          <a:bodyPr/>
          <a:lstStyle/>
          <a:p>
            <a:pPr eaLnBrk="1" hangingPunct="1"/>
            <a:r>
              <a:rPr lang="en-US" smtClean="0"/>
              <a:t>Here are two classes which both implement this </a:t>
            </a:r>
            <a:r>
              <a:rPr lang="en-US" smtClean="0">
                <a:solidFill>
                  <a:srgbClr val="0000FF"/>
                </a:solidFill>
              </a:rPr>
              <a:t>Function</a:t>
            </a:r>
            <a:r>
              <a:rPr lang="en-US" smtClean="0"/>
              <a:t> interface:</a:t>
            </a:r>
          </a:p>
        </p:txBody>
      </p:sp>
      <p:sp>
        <p:nvSpPr>
          <p:cNvPr id="210949" name="Text Box 5"/>
          <p:cNvSpPr txBox="1">
            <a:spLocks noChangeArrowheads="1"/>
          </p:cNvSpPr>
          <p:nvPr/>
        </p:nvSpPr>
        <p:spPr bwMode="auto">
          <a:xfrm>
            <a:off x="1219200" y="2438400"/>
            <a:ext cx="7239000" cy="1866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class AddOne implements Function {</a:t>
            </a:r>
          </a:p>
          <a:p>
            <a:pPr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Object eval(Object arg) {</a:t>
            </a:r>
          </a:p>
          <a:p>
            <a:pPr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  return new Integer(((Integer) arg) + 1);</a:t>
            </a:r>
          </a:p>
          <a:p>
            <a:pPr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} </a:t>
            </a:r>
          </a:p>
          <a:p>
            <a:pPr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210950" name="Text Box 6"/>
          <p:cNvSpPr txBox="1">
            <a:spLocks noChangeArrowheads="1"/>
          </p:cNvSpPr>
          <p:nvPr/>
        </p:nvSpPr>
        <p:spPr bwMode="auto">
          <a:xfrm>
            <a:off x="1219200" y="4572000"/>
            <a:ext cx="7239000" cy="1866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class MultTwo implements Function {</a:t>
            </a:r>
          </a:p>
          <a:p>
            <a:pPr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Object eval(Object arg) {</a:t>
            </a:r>
          </a:p>
          <a:p>
            <a:pPr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  return new Integer(((Integer) arg) * 2);</a:t>
            </a:r>
          </a:p>
          <a:p>
            <a:pPr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} </a:t>
            </a:r>
          </a:p>
          <a:p>
            <a:pPr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9" grpId="0" animBg="1"/>
      <p:bldP spid="21095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35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F4C36C9-B6D6-4137-9443-55DB13F926C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Map Method for Stack, con't.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04800" y="1447800"/>
            <a:ext cx="8686800" cy="492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class Stack {  /* ignore type parameter for now... */</a:t>
            </a:r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...</a:t>
            </a:r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private Entry theStack;</a:t>
            </a:r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Stack map(Function f) {</a:t>
            </a:r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  Stack s = new Stack();</a:t>
            </a:r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  map_helper(f, s, theStack);</a:t>
            </a:r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  return s;</a:t>
            </a:r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}</a:t>
            </a:r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void map_helper(Function f, Stack s, Entry e) {</a:t>
            </a:r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  if (e != null) {</a:t>
            </a:r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    map_helper(f, s, e.next);</a:t>
            </a:r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    s.push(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f.eval(e.elt)</a:t>
            </a:r>
            <a:r>
              <a:rPr lang="en-US" sz="2000" b="1">
                <a:latin typeface="Courier New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}</a:t>
            </a:r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}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378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5354A19-D971-49B5-A5DF-B054B1E612DC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Map Method for Stack, con't.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Then to apply the function, we just do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lvl="1" eaLnBrk="1" hangingPunct="1"/>
            <a:r>
              <a:rPr lang="en-US" smtClean="0"/>
              <a:t>We make a new object that has a method that performs the function we want</a:t>
            </a:r>
          </a:p>
          <a:p>
            <a:pPr lvl="1" eaLnBrk="1" hangingPunct="1"/>
            <a:r>
              <a:rPr lang="en-US" smtClean="0"/>
              <a:t>This is sometimes called a </a:t>
            </a:r>
            <a:r>
              <a:rPr lang="en-US" i="1" smtClean="0"/>
              <a:t>callback</a:t>
            </a:r>
            <a:r>
              <a:rPr lang="en-US" smtClean="0"/>
              <a:t>, because </a:t>
            </a:r>
            <a:r>
              <a:rPr lang="en-US" smtClean="0">
                <a:solidFill>
                  <a:srgbClr val="0000FF"/>
                </a:solidFill>
              </a:rPr>
              <a:t>map</a:t>
            </a:r>
            <a:r>
              <a:rPr lang="en-US" smtClean="0"/>
              <a:t> "calls back" to the object passed into it</a:t>
            </a:r>
          </a:p>
          <a:p>
            <a:pPr lvl="1" eaLnBrk="1" hangingPunct="1"/>
            <a:r>
              <a:rPr lang="en-US" smtClean="0"/>
              <a:t>But it’s really just a higher-order function, written more awkwardly</a:t>
            </a:r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2057400" y="2209800"/>
            <a:ext cx="5105400" cy="1136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Stack s = ...;</a:t>
            </a:r>
          </a:p>
          <a:p>
            <a:pPr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Stack</a:t>
            </a:r>
            <a:r>
              <a:rPr lang="en-US" sz="2000" b="1"/>
              <a:t> </a:t>
            </a:r>
            <a:r>
              <a:rPr lang="en-US" sz="2000" b="1">
                <a:latin typeface="Courier New" pitchFamily="49" charset="0"/>
              </a:rPr>
              <a:t>t = s.map(new AddOne());</a:t>
            </a:r>
          </a:p>
          <a:p>
            <a:pPr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Stack u = s.map(new MultTwo());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399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885C14F-0DEA-4164-A87E-E2A22741D072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Relating Closures and Objects</a:t>
            </a:r>
          </a:p>
        </p:txBody>
      </p:sp>
      <p:sp>
        <p:nvSpPr>
          <p:cNvPr id="182275" name="Rectangle 3"/>
          <p:cNvSpPr>
            <a:spLocks noChangeArrowheads="1"/>
          </p:cNvSpPr>
          <p:nvPr/>
        </p:nvSpPr>
        <p:spPr bwMode="auto">
          <a:xfrm>
            <a:off x="4267200" y="1447800"/>
            <a:ext cx="470535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1">
                <a:latin typeface="Courier New" pitchFamily="49" charset="0"/>
              </a:rPr>
              <a:t>interface F {</a:t>
            </a:r>
          </a:p>
          <a:p>
            <a:pPr eaLnBrk="0" hangingPunct="0"/>
            <a:r>
              <a:rPr lang="en-US" sz="1600" b="1">
                <a:latin typeface="Courier New" pitchFamily="49" charset="0"/>
              </a:rPr>
              <a:t>  Object eval(Object y);</a:t>
            </a:r>
          </a:p>
          <a:p>
            <a:pPr eaLnBrk="0" hangingPunct="0"/>
            <a:r>
              <a:rPr lang="en-US" sz="1600" b="1">
                <a:latin typeface="Courier New" pitchFamily="49" charset="0"/>
              </a:rPr>
              <a:t>}</a:t>
            </a:r>
          </a:p>
          <a:p>
            <a:pPr eaLnBrk="0" hangingPunct="0"/>
            <a:r>
              <a:rPr lang="en-US" sz="1600" b="1">
                <a:latin typeface="Courier New" pitchFamily="49" charset="0"/>
              </a:rPr>
              <a:t>class C {</a:t>
            </a:r>
          </a:p>
          <a:p>
            <a:pPr eaLnBrk="0" hangingPunct="0"/>
            <a:r>
              <a:rPr lang="en-US" sz="1600" b="1">
                <a:latin typeface="Courier New" pitchFamily="49" charset="0"/>
              </a:rPr>
              <a:t>   static Object app(F f, Object x) {</a:t>
            </a:r>
          </a:p>
          <a:p>
            <a:pPr eaLnBrk="0" hangingPunct="0"/>
            <a:r>
              <a:rPr lang="en-US" sz="1600" b="1">
                <a:latin typeface="Courier New" pitchFamily="49" charset="0"/>
              </a:rPr>
              <a:t>     return f.eval(x);</a:t>
            </a:r>
          </a:p>
          <a:p>
            <a:pPr eaLnBrk="0" hangingPunct="0"/>
            <a:r>
              <a:rPr lang="en-US" sz="1600" b="1">
                <a:latin typeface="Courier New" pitchFamily="49" charset="0"/>
              </a:rPr>
              <a:t>   } </a:t>
            </a:r>
          </a:p>
          <a:p>
            <a:pPr eaLnBrk="0" hangingPunct="0"/>
            <a:r>
              <a:rPr lang="en-US" sz="1600" b="1">
                <a:latin typeface="Courier New" pitchFamily="49" charset="0"/>
              </a:rPr>
              <a:t>}</a:t>
            </a:r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457200" y="1600200"/>
            <a:ext cx="2525713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urier New" pitchFamily="49" charset="0"/>
              </a:rPr>
              <a:t>let app f x = f x</a:t>
            </a:r>
          </a:p>
        </p:txBody>
      </p:sp>
      <p:sp>
        <p:nvSpPr>
          <p:cNvPr id="182277" name="AutoShape 5"/>
          <p:cNvSpPr>
            <a:spLocks noChangeArrowheads="1"/>
          </p:cNvSpPr>
          <p:nvPr/>
        </p:nvSpPr>
        <p:spPr bwMode="auto">
          <a:xfrm>
            <a:off x="7467600" y="5867400"/>
            <a:ext cx="1524000" cy="838200"/>
          </a:xfrm>
          <a:prstGeom prst="cloudCallout">
            <a:avLst>
              <a:gd name="adj1" fmla="val -95208"/>
              <a:gd name="adj2" fmla="val -3011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a = 3</a:t>
            </a:r>
          </a:p>
        </p:txBody>
      </p:sp>
      <p:sp>
        <p:nvSpPr>
          <p:cNvPr id="182278" name="Text Box 6"/>
          <p:cNvSpPr txBox="1">
            <a:spLocks noChangeArrowheads="1"/>
          </p:cNvSpPr>
          <p:nvPr/>
        </p:nvSpPr>
        <p:spPr bwMode="auto">
          <a:xfrm>
            <a:off x="4191000" y="5791200"/>
            <a:ext cx="30797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Courier New" pitchFamily="49" charset="0"/>
              </a:rPr>
              <a:t>F adder = new G(3);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C.app(adder, 4);</a:t>
            </a:r>
          </a:p>
        </p:txBody>
      </p:sp>
      <p:sp>
        <p:nvSpPr>
          <p:cNvPr id="182279" name="AutoShape 7"/>
          <p:cNvSpPr>
            <a:spLocks noChangeArrowheads="1"/>
          </p:cNvSpPr>
          <p:nvPr/>
        </p:nvSpPr>
        <p:spPr bwMode="auto">
          <a:xfrm>
            <a:off x="1019175" y="2667000"/>
            <a:ext cx="2667000" cy="1447800"/>
          </a:xfrm>
          <a:prstGeom prst="cloudCallout">
            <a:avLst>
              <a:gd name="adj1" fmla="val -15653"/>
              <a:gd name="adj2" fmla="val 7204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a = 3</a:t>
            </a:r>
          </a:p>
        </p:txBody>
      </p:sp>
      <p:sp>
        <p:nvSpPr>
          <p:cNvPr id="182280" name="Rectangle 8"/>
          <p:cNvSpPr>
            <a:spLocks noChangeArrowheads="1"/>
          </p:cNvSpPr>
          <p:nvPr/>
        </p:nvSpPr>
        <p:spPr bwMode="auto">
          <a:xfrm>
            <a:off x="838200" y="4495800"/>
            <a:ext cx="211455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urier New" pitchFamily="49" charset="0"/>
              </a:rPr>
              <a:t>fun b -&gt; a + b</a:t>
            </a:r>
          </a:p>
        </p:txBody>
      </p:sp>
      <p:sp>
        <p:nvSpPr>
          <p:cNvPr id="182282" name="Text Box 10"/>
          <p:cNvSpPr txBox="1">
            <a:spLocks noChangeArrowheads="1"/>
          </p:cNvSpPr>
          <p:nvPr/>
        </p:nvSpPr>
        <p:spPr bwMode="auto">
          <a:xfrm>
            <a:off x="381000" y="5105400"/>
            <a:ext cx="33845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Courier New" pitchFamily="49" charset="0"/>
              </a:rPr>
              <a:t>let add a b = a + b;;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let f = add 3;;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app f 4;;</a:t>
            </a:r>
          </a:p>
        </p:txBody>
      </p:sp>
      <p:sp>
        <p:nvSpPr>
          <p:cNvPr id="182283" name="Rectangle 11"/>
          <p:cNvSpPr>
            <a:spLocks noChangeArrowheads="1"/>
          </p:cNvSpPr>
          <p:nvPr/>
        </p:nvSpPr>
        <p:spPr bwMode="auto">
          <a:xfrm>
            <a:off x="4267200" y="3505200"/>
            <a:ext cx="3517900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1">
                <a:latin typeface="Courier New" pitchFamily="49" charset="0"/>
              </a:rPr>
              <a:t>class G implements F {</a:t>
            </a:r>
          </a:p>
          <a:p>
            <a:pPr eaLnBrk="0" hangingPunct="0"/>
            <a:r>
              <a:rPr lang="en-US" sz="1600" b="1">
                <a:latin typeface="Courier New" pitchFamily="49" charset="0"/>
              </a:rPr>
              <a:t>  int a;</a:t>
            </a:r>
          </a:p>
          <a:p>
            <a:pPr eaLnBrk="0" hangingPunct="0"/>
            <a:endParaRPr lang="en-US" sz="1600" b="1">
              <a:latin typeface="Courier New" pitchFamily="49" charset="0"/>
            </a:endParaRPr>
          </a:p>
          <a:p>
            <a:pPr eaLnBrk="0" hangingPunct="0"/>
            <a:r>
              <a:rPr lang="en-US" sz="1600" b="1">
                <a:latin typeface="Courier New" pitchFamily="49" charset="0"/>
              </a:rPr>
              <a:t>  G(int a) { this.a = a; }</a:t>
            </a:r>
          </a:p>
          <a:p>
            <a:pPr eaLnBrk="0" hangingPunct="0"/>
            <a:endParaRPr lang="en-US" sz="1600" b="1">
              <a:latin typeface="Courier New" pitchFamily="49" charset="0"/>
            </a:endParaRPr>
          </a:p>
          <a:p>
            <a:pPr eaLnBrk="0" hangingPunct="0"/>
            <a:r>
              <a:rPr lang="en-US" sz="1600" b="1">
                <a:latin typeface="Courier New" pitchFamily="49" charset="0"/>
              </a:rPr>
              <a:t>  Object eval(Object y) {</a:t>
            </a:r>
          </a:p>
          <a:p>
            <a:pPr eaLnBrk="0" hangingPunct="0"/>
            <a:r>
              <a:rPr lang="en-US" sz="1600" b="1">
                <a:latin typeface="Courier New" pitchFamily="49" charset="0"/>
              </a:rPr>
              <a:t>    return a + (Integer) y;</a:t>
            </a:r>
          </a:p>
          <a:p>
            <a:pPr eaLnBrk="0" hangingPunct="0"/>
            <a:r>
              <a:rPr lang="en-US" sz="1600" b="1">
                <a:latin typeface="Courier New" pitchFamily="49" charset="0"/>
              </a:rPr>
              <a:t>  }</a:t>
            </a:r>
          </a:p>
          <a:p>
            <a:pPr eaLnBrk="0" hangingPunct="0"/>
            <a:r>
              <a:rPr lang="en-US" sz="16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animBg="1"/>
      <p:bldP spid="182276" grpId="0" animBg="1"/>
      <p:bldP spid="182277" grpId="0" animBg="1"/>
      <p:bldP spid="182278" grpId="0"/>
      <p:bldP spid="182279" grpId="0" animBg="1"/>
      <p:bldP spid="182280" grpId="0" animBg="1"/>
      <p:bldP spid="182282" grpId="0"/>
      <p:bldP spid="18228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419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C5A79F4-EB32-4B47-B001-88F20599072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Encoding Functions with Objects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5181600"/>
          </a:xfrm>
        </p:spPr>
        <p:txBody>
          <a:bodyPr/>
          <a:lstStyle/>
          <a:p>
            <a:pPr eaLnBrk="1" hangingPunct="1"/>
            <a:r>
              <a:rPr lang="en-US" smtClean="0"/>
              <a:t>We can apply this transformation in general</a:t>
            </a:r>
          </a:p>
          <a:p>
            <a:pPr eaLnBrk="1" hangingPunct="1"/>
            <a:endParaRPr lang="en-US" smtClean="0"/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becomes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F</a:t>
            </a:r>
            <a:r>
              <a:rPr lang="en-US" smtClean="0"/>
              <a:t> is the interface to the callback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G</a:t>
            </a:r>
            <a:r>
              <a:rPr lang="en-US" smtClean="0"/>
              <a:t> represents the particular function</a:t>
            </a: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1752600" y="1863725"/>
            <a:ext cx="47910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urier New" pitchFamily="49" charset="0"/>
              </a:rPr>
              <a:t>...(fun x -&gt; (* body of f</a:t>
            </a:r>
            <a:r>
              <a:rPr lang="en-US" sz="1800" b="1" i="1" baseline="-25000"/>
              <a:t>n</a:t>
            </a:r>
            <a:r>
              <a:rPr lang="en-US" sz="1800" b="1">
                <a:latin typeface="Courier New" pitchFamily="49" charset="0"/>
              </a:rPr>
              <a:t> *)) ...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let h f ... = ...f y...</a:t>
            </a: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1752600" y="2971800"/>
            <a:ext cx="6248400" cy="2573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 b="1">
                <a:latin typeface="Courier New" pitchFamily="49" charset="0"/>
              </a:rPr>
              <a:t>interface F { Object eval(Object x); }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class G implements F {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Object eval(Object x) { /* body of f</a:t>
            </a:r>
            <a:r>
              <a:rPr lang="en-US" sz="1800" b="1" i="1" baseline="-25000"/>
              <a:t>n</a:t>
            </a:r>
            <a:r>
              <a:rPr lang="en-US" sz="1800" b="1">
                <a:latin typeface="Courier New" pitchFamily="49" charset="0"/>
              </a:rPr>
              <a:t> */ }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}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class C {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Typ h(F f, ...) {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   ...f.eval(y)...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}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2" grpId="0" animBg="1"/>
      <p:bldP spid="2017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440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64CF263-7A3D-4C71-9799-940131FF4E6F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Code as Data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876800"/>
          </a:xfrm>
        </p:spPr>
        <p:txBody>
          <a:bodyPr/>
          <a:lstStyle/>
          <a:p>
            <a:pPr eaLnBrk="1" hangingPunct="1"/>
            <a:r>
              <a:rPr lang="en-US" smtClean="0"/>
              <a:t>The key insight in all of these examples is to treat </a:t>
            </a:r>
            <a:r>
              <a:rPr lang="en-US" i="1" smtClean="0"/>
              <a:t>code</a:t>
            </a:r>
            <a:r>
              <a:rPr lang="en-US" smtClean="0"/>
              <a:t> as if it were </a:t>
            </a:r>
            <a:r>
              <a:rPr lang="en-US" i="1" smtClean="0"/>
              <a:t>data</a:t>
            </a:r>
            <a:endParaRPr lang="en-US" smtClean="0"/>
          </a:p>
          <a:p>
            <a:pPr lvl="1" eaLnBrk="1" hangingPunct="1"/>
            <a:r>
              <a:rPr lang="en-US" smtClean="0"/>
              <a:t>Higher-order functions allow code to be passed around the program</a:t>
            </a:r>
          </a:p>
          <a:p>
            <a:pPr lvl="1" eaLnBrk="1" hangingPunct="1"/>
            <a:r>
              <a:rPr lang="en-US" smtClean="0"/>
              <a:t>As does object-oriented programming</a:t>
            </a:r>
          </a:p>
          <a:p>
            <a:pPr eaLnBrk="1" hangingPunct="1"/>
            <a:r>
              <a:rPr lang="en-US" smtClean="0"/>
              <a:t>This is a powerful programming technique</a:t>
            </a:r>
          </a:p>
          <a:p>
            <a:pPr lvl="1" eaLnBrk="1" hangingPunct="1"/>
            <a:r>
              <a:rPr lang="en-US" smtClean="0"/>
              <a:t>And it can solve a number of problems quite elegantly</a:t>
            </a:r>
          </a:p>
          <a:p>
            <a:pPr eaLnBrk="1" hangingPunct="1"/>
            <a:r>
              <a:rPr lang="en-US" smtClean="0"/>
              <a:t>Closures and objects are related</a:t>
            </a:r>
          </a:p>
          <a:p>
            <a:pPr lvl="1" eaLnBrk="1" hangingPunct="1"/>
            <a:r>
              <a:rPr lang="en-US" smtClean="0"/>
              <a:t>Both of them allow data to be associated with higher-order code as its passed around (but we can even get by without this)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174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897701F-CABB-4B56-B3B0-53328652095B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Iteration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Goal:  Loop through all objects in an aggregate</a:t>
            </a:r>
          </a:p>
          <a:p>
            <a:pPr lvl="2" eaLnBrk="1" hangingPunct="1">
              <a:buFontTx/>
              <a:buNone/>
            </a:pPr>
            <a:endParaRPr lang="en-US" b="1" smtClean="0">
              <a:latin typeface="Courier New" pitchFamily="49" charset="0"/>
            </a:endParaRPr>
          </a:p>
          <a:p>
            <a:pPr lvl="2" eaLnBrk="1" hangingPunct="1">
              <a:buFontTx/>
              <a:buNone/>
            </a:pP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class Node { Element elt; Node next; }</a:t>
            </a:r>
          </a:p>
          <a:p>
            <a:pPr lvl="2" eaLnBrk="1" hangingPunct="1">
              <a:buFontTx/>
              <a:buNone/>
            </a:pP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Node n = ...;</a:t>
            </a:r>
          </a:p>
          <a:p>
            <a:pPr lvl="2" eaLnBrk="1" hangingPunct="1">
              <a:buFontTx/>
              <a:buNone/>
            </a:pP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while (n != null) { ...; n = n.next; }</a:t>
            </a:r>
            <a:endParaRPr lang="en-US" smtClean="0">
              <a:solidFill>
                <a:srgbClr val="0000FF"/>
              </a:solidFill>
            </a:endParaRP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Problems:</a:t>
            </a:r>
          </a:p>
          <a:p>
            <a:pPr lvl="1" eaLnBrk="1" hangingPunct="1"/>
            <a:r>
              <a:rPr lang="en-US" smtClean="0"/>
              <a:t>Depends on implementation details</a:t>
            </a:r>
          </a:p>
          <a:p>
            <a:pPr lvl="1" eaLnBrk="1" hangingPunct="1"/>
            <a:r>
              <a:rPr lang="en-US" smtClean="0"/>
              <a:t>Varies from one aggregate to another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B5DC030-4441-4667-8332-9FCD46DC58F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Iterators in Java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962400"/>
            <a:ext cx="8153400" cy="2667000"/>
          </a:xfrm>
        </p:spPr>
        <p:txBody>
          <a:bodyPr/>
          <a:lstStyle/>
          <a:p>
            <a:pPr eaLnBrk="1" hangingPunct="1"/>
            <a:r>
              <a:rPr lang="en-US" smtClean="0"/>
              <a:t>Advantages</a:t>
            </a:r>
          </a:p>
          <a:p>
            <a:pPr lvl="1" eaLnBrk="1" hangingPunct="1"/>
            <a:r>
              <a:rPr lang="en-US" smtClean="0"/>
              <a:t>The implementation of iterators is not exposed</a:t>
            </a:r>
          </a:p>
          <a:p>
            <a:pPr lvl="1" eaLnBrk="1" hangingPunct="1"/>
            <a:r>
              <a:rPr lang="en-US" smtClean="0"/>
              <a:t>Generic for many different aggregates</a:t>
            </a:r>
          </a:p>
          <a:p>
            <a:pPr lvl="1" eaLnBrk="1" hangingPunct="1"/>
            <a:r>
              <a:rPr lang="en-US" smtClean="0"/>
              <a:t>Supports multiple traversal strategies</a:t>
            </a:r>
          </a:p>
          <a:p>
            <a:pPr lvl="1" eaLnBrk="1" hangingPunct="1"/>
            <a:r>
              <a:rPr lang="en-US" smtClean="0"/>
              <a:t>In Java, iterators can be used explicitly, or implicitly via the enhanced for (also called foreach) loop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457200" y="1447800"/>
            <a:ext cx="8153400" cy="2386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public interface Iterator&lt;A&gt; {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// returns true if the iteration has more elements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public boolean hasNext();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2000" b="1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  // returns the next element in the iteration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public A next() throws NoSuchElementException;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53CEF3C-5230-4F05-B6EB-FD48A5C3B138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Writing an “Iterator” in OCaml</a:t>
            </a:r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990600" y="1447800"/>
            <a:ext cx="7467600" cy="2357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800" b="1">
                <a:latin typeface="Courier New" pitchFamily="49" charset="0"/>
              </a:rPr>
              <a:t>let iterate l =</a:t>
            </a:r>
          </a:p>
          <a:p>
            <a:pPr>
              <a:spcBef>
                <a:spcPct val="20000"/>
              </a:spcBef>
            </a:pPr>
            <a:r>
              <a:rPr lang="en-US" sz="1800" b="1">
                <a:latin typeface="Courier New" pitchFamily="49" charset="0"/>
              </a:rPr>
              <a:t>  let cur_list = ref l in</a:t>
            </a:r>
          </a:p>
          <a:p>
            <a:pPr>
              <a:spcBef>
                <a:spcPct val="20000"/>
              </a:spcBef>
            </a:pPr>
            <a:r>
              <a:rPr lang="en-US" sz="1800" b="1">
                <a:latin typeface="Courier New" pitchFamily="49" charset="0"/>
              </a:rPr>
              <a:t>  ((fun () -&gt; (!cur_list) != []),</a:t>
            </a:r>
          </a:p>
          <a:p>
            <a:pPr>
              <a:spcBef>
                <a:spcPct val="20000"/>
              </a:spcBef>
            </a:pPr>
            <a:r>
              <a:rPr lang="en-US" sz="1800" b="1">
                <a:latin typeface="Courier New" pitchFamily="49" charset="0"/>
              </a:rPr>
              <a:t>   (fun () -&gt;</a:t>
            </a:r>
          </a:p>
          <a:p>
            <a:pPr>
              <a:spcBef>
                <a:spcPct val="20000"/>
              </a:spcBef>
            </a:pPr>
            <a:r>
              <a:rPr lang="en-US" sz="1800" b="1">
                <a:latin typeface="Courier New" pitchFamily="49" charset="0"/>
              </a:rPr>
              <a:t>      let temp = List.hd (!cur_list) in</a:t>
            </a:r>
          </a:p>
          <a:p>
            <a:pPr>
              <a:spcBef>
                <a:spcPct val="20000"/>
              </a:spcBef>
            </a:pPr>
            <a:r>
              <a:rPr lang="en-US" sz="1800" b="1">
                <a:latin typeface="Courier New" pitchFamily="49" charset="0"/>
              </a:rPr>
              <a:t>        cur_list := List.tl (!cur_list);</a:t>
            </a:r>
          </a:p>
          <a:p>
            <a:pPr>
              <a:spcBef>
                <a:spcPct val="20000"/>
              </a:spcBef>
            </a:pPr>
            <a:r>
              <a:rPr lang="en-US" sz="1800" b="1">
                <a:latin typeface="Courier New" pitchFamily="49" charset="0"/>
              </a:rPr>
              <a:t>        temp))</a:t>
            </a:r>
          </a:p>
        </p:txBody>
      </p:sp>
      <p:sp>
        <p:nvSpPr>
          <p:cNvPr id="142341" name="Text Box 5"/>
          <p:cNvSpPr txBox="1">
            <a:spLocks noChangeArrowheads="1"/>
          </p:cNvSpPr>
          <p:nvPr/>
        </p:nvSpPr>
        <p:spPr bwMode="auto">
          <a:xfrm>
            <a:off x="228600" y="4419600"/>
            <a:ext cx="8763000" cy="157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800" b="1">
                <a:latin typeface="Courier New" pitchFamily="49" charset="0"/>
              </a:rPr>
              <a:t># </a:t>
            </a:r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let iterate l = ... ;;</a:t>
            </a:r>
            <a:endParaRPr lang="en-US" sz="1800" b="1">
              <a:latin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lang="en-US" sz="1800" b="1">
                <a:latin typeface="Courier New" pitchFamily="49" charset="0"/>
              </a:rPr>
              <a:t>val iterate : 'a list -&gt; (unit -&gt; bool) * (unit -&gt; 'a) = &lt;fun&gt;</a:t>
            </a:r>
          </a:p>
          <a:p>
            <a:pPr>
              <a:spcBef>
                <a:spcPct val="20000"/>
              </a:spcBef>
            </a:pPr>
            <a:r>
              <a:rPr lang="en-US" sz="1800" b="1">
                <a:latin typeface="Courier New" pitchFamily="49" charset="0"/>
              </a:rPr>
              <a:t># </a:t>
            </a:r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let (has_next, next) = iterate [1; 2; 3];;</a:t>
            </a:r>
            <a:endParaRPr lang="en-US" sz="1800" b="1">
              <a:latin typeface="Courier New" pitchFamily="49" charset="0"/>
            </a:endParaRPr>
          </a:p>
          <a:p>
            <a:pPr eaLnBrk="0" hangingPunct="0"/>
            <a:r>
              <a:rPr lang="en-US" sz="1800" b="1">
                <a:latin typeface="Courier New" pitchFamily="49" charset="0"/>
              </a:rPr>
              <a:t>val has_next : unit -&gt; bool = &lt;fun&gt;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val next : unit -&gt; int = &lt;fun&gt;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23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C7B522C-4DEC-44FC-AB76-469664C8495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Relating Objects and Closures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object...</a:t>
            </a:r>
          </a:p>
          <a:p>
            <a:pPr lvl="1" eaLnBrk="1" hangingPunct="1"/>
            <a:r>
              <a:rPr lang="en-US" smtClean="0"/>
              <a:t>Is a collection of fields (data)</a:t>
            </a:r>
          </a:p>
          <a:p>
            <a:pPr lvl="1" eaLnBrk="1" hangingPunct="1"/>
            <a:r>
              <a:rPr lang="en-US" smtClean="0"/>
              <a:t>...and methods (code)</a:t>
            </a:r>
          </a:p>
          <a:p>
            <a:pPr lvl="1" eaLnBrk="1" hangingPunct="1"/>
            <a:r>
              <a:rPr lang="en-US" smtClean="0"/>
              <a:t>When a method is invoked, it is passed an implicit </a:t>
            </a:r>
            <a:r>
              <a:rPr lang="en-US" i="1" smtClean="0"/>
              <a:t>this</a:t>
            </a:r>
            <a:r>
              <a:rPr lang="en-US" smtClean="0"/>
              <a:t> parameter it can use to access fields</a:t>
            </a:r>
          </a:p>
          <a:p>
            <a:pPr eaLnBrk="1" hangingPunct="1"/>
            <a:r>
              <a:rPr lang="en-US" smtClean="0"/>
              <a:t>A closure...</a:t>
            </a:r>
          </a:p>
          <a:p>
            <a:pPr lvl="1" eaLnBrk="1" hangingPunct="1"/>
            <a:r>
              <a:rPr lang="en-US" smtClean="0"/>
              <a:t>Is a pointer to an environment (data)</a:t>
            </a:r>
          </a:p>
          <a:p>
            <a:pPr lvl="1" eaLnBrk="1" hangingPunct="1"/>
            <a:r>
              <a:rPr lang="en-US" smtClean="0"/>
              <a:t>...and a function body (code)</a:t>
            </a:r>
          </a:p>
          <a:p>
            <a:pPr lvl="1" eaLnBrk="1" hangingPunct="1"/>
            <a:r>
              <a:rPr lang="en-US" smtClean="0"/>
              <a:t>When a closure is invoked, it is passed its environment it can use to access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256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31A4DE-4A7B-42FD-8F57-B3AE03FBBA3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Relating Objects and Closures (cont’d)</a:t>
            </a:r>
          </a:p>
        </p:txBody>
      </p:sp>
      <p:sp>
        <p:nvSpPr>
          <p:cNvPr id="173064" name="Rectangle 8"/>
          <p:cNvSpPr>
            <a:spLocks noChangeArrowheads="1"/>
          </p:cNvSpPr>
          <p:nvPr/>
        </p:nvSpPr>
        <p:spPr bwMode="auto">
          <a:xfrm>
            <a:off x="457200" y="1600200"/>
            <a:ext cx="4152900" cy="1474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urier New" pitchFamily="49" charset="0"/>
              </a:rPr>
              <a:t>class C {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int x = 0;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void setX(int y) { x = y; }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int getX() { return x; }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173065" name="Rectangle 9"/>
          <p:cNvSpPr>
            <a:spLocks noChangeArrowheads="1"/>
          </p:cNvSpPr>
          <p:nvPr/>
        </p:nvSpPr>
        <p:spPr bwMode="auto">
          <a:xfrm>
            <a:off x="5181600" y="1600200"/>
            <a:ext cx="33337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urier New" pitchFamily="49" charset="0"/>
              </a:rPr>
              <a:t>let make () =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let x = ref 0 in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 ( (fun y -&gt; x := y),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   (fun () -&gt; !x) )</a:t>
            </a:r>
          </a:p>
        </p:txBody>
      </p:sp>
      <p:sp>
        <p:nvSpPr>
          <p:cNvPr id="173066" name="AutoShape 10"/>
          <p:cNvSpPr>
            <a:spLocks noChangeArrowheads="1"/>
          </p:cNvSpPr>
          <p:nvPr/>
        </p:nvSpPr>
        <p:spPr bwMode="auto">
          <a:xfrm>
            <a:off x="1066800" y="3365500"/>
            <a:ext cx="2667000" cy="1447800"/>
          </a:xfrm>
          <a:prstGeom prst="cloudCallout">
            <a:avLst>
              <a:gd name="adj1" fmla="val -32083"/>
              <a:gd name="adj2" fmla="val 7730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x = 0</a:t>
            </a:r>
          </a:p>
        </p:txBody>
      </p:sp>
      <p:sp>
        <p:nvSpPr>
          <p:cNvPr id="173067" name="Text Box 11"/>
          <p:cNvSpPr txBox="1">
            <a:spLocks noChangeArrowheads="1"/>
          </p:cNvSpPr>
          <p:nvPr/>
        </p:nvSpPr>
        <p:spPr bwMode="auto">
          <a:xfrm>
            <a:off x="990600" y="5105400"/>
            <a:ext cx="27749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Courier New" pitchFamily="49" charset="0"/>
              </a:rPr>
              <a:t>C c = new C();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c.setX(3);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int y = c.getX();</a:t>
            </a:r>
          </a:p>
        </p:txBody>
      </p:sp>
      <p:sp>
        <p:nvSpPr>
          <p:cNvPr id="173068" name="AutoShape 12"/>
          <p:cNvSpPr>
            <a:spLocks noChangeArrowheads="1"/>
          </p:cNvSpPr>
          <p:nvPr/>
        </p:nvSpPr>
        <p:spPr bwMode="auto">
          <a:xfrm>
            <a:off x="5791200" y="2895600"/>
            <a:ext cx="2667000" cy="1447800"/>
          </a:xfrm>
          <a:prstGeom prst="cloudCallout">
            <a:avLst>
              <a:gd name="adj1" fmla="val -15653"/>
              <a:gd name="adj2" fmla="val 7204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x = ref 0</a:t>
            </a:r>
          </a:p>
        </p:txBody>
      </p:sp>
      <p:sp>
        <p:nvSpPr>
          <p:cNvPr id="173069" name="Rectangle 13"/>
          <p:cNvSpPr>
            <a:spLocks noChangeArrowheads="1"/>
          </p:cNvSpPr>
          <p:nvPr/>
        </p:nvSpPr>
        <p:spPr bwMode="auto">
          <a:xfrm>
            <a:off x="4467225" y="4722813"/>
            <a:ext cx="22510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urier New" pitchFamily="49" charset="0"/>
              </a:rPr>
              <a:t>fun y -&gt; x := y</a:t>
            </a:r>
          </a:p>
        </p:txBody>
      </p:sp>
      <p:sp>
        <p:nvSpPr>
          <p:cNvPr id="173070" name="Rectangle 14"/>
          <p:cNvSpPr>
            <a:spLocks noChangeArrowheads="1"/>
          </p:cNvSpPr>
          <p:nvPr/>
        </p:nvSpPr>
        <p:spPr bwMode="auto">
          <a:xfrm>
            <a:off x="6705600" y="4724400"/>
            <a:ext cx="1839913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urier New" pitchFamily="49" charset="0"/>
              </a:rPr>
              <a:t>fun () -&gt; !x</a:t>
            </a:r>
          </a:p>
        </p:txBody>
      </p:sp>
      <p:sp>
        <p:nvSpPr>
          <p:cNvPr id="173071" name="Text Box 15"/>
          <p:cNvSpPr txBox="1">
            <a:spLocks noChangeArrowheads="1"/>
          </p:cNvSpPr>
          <p:nvPr/>
        </p:nvSpPr>
        <p:spPr bwMode="auto">
          <a:xfrm>
            <a:off x="4495800" y="5334000"/>
            <a:ext cx="41465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Courier New" pitchFamily="49" charset="0"/>
              </a:rPr>
              <a:t>let (set, get) = make ();;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set 3;;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let y = get ();;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4" grpId="0" animBg="1"/>
      <p:bldP spid="173065" grpId="0" animBg="1"/>
      <p:bldP spid="173066" grpId="0" animBg="1"/>
      <p:bldP spid="173067" grpId="0"/>
      <p:bldP spid="173068" grpId="0" animBg="1"/>
      <p:bldP spid="173069" grpId="0" animBg="1"/>
      <p:bldP spid="173070" grpId="0" animBg="1"/>
      <p:bldP spid="1730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0F046D3-FD73-4771-9420-2BBBA3E6B26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Encoding Objects in General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 can apply this transformation in general</a:t>
            </a:r>
          </a:p>
          <a:p>
            <a:pPr eaLnBrk="1" hangingPunct="1"/>
            <a:endParaRPr lang="en-US" smtClean="0"/>
          </a:p>
          <a:p>
            <a:pPr lvl="1" eaLnBrk="1" hangingPunct="1"/>
            <a:r>
              <a:rPr lang="en-US" smtClean="0"/>
              <a:t>becomes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make ()</a:t>
            </a:r>
            <a:r>
              <a:rPr lang="en-US" smtClean="0"/>
              <a:t> is like the constructor</a:t>
            </a:r>
          </a:p>
          <a:p>
            <a:pPr lvl="1" eaLnBrk="1" hangingPunct="1"/>
            <a:r>
              <a:rPr lang="en-US" smtClean="0"/>
              <a:t>the closure environment contains the fields</a:t>
            </a:r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1828800" y="2133600"/>
            <a:ext cx="45497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urier New" pitchFamily="49" charset="0"/>
              </a:rPr>
              <a:t>class C { f</a:t>
            </a:r>
            <a:r>
              <a:rPr lang="en-US" sz="1800" b="1" i="1" baseline="-25000"/>
              <a:t>1</a:t>
            </a:r>
            <a:r>
              <a:rPr lang="en-US" sz="1800" b="1">
                <a:latin typeface="Courier New" pitchFamily="49" charset="0"/>
              </a:rPr>
              <a:t> ... f</a:t>
            </a:r>
            <a:r>
              <a:rPr lang="en-US" sz="1800" b="1" i="1" baseline="-25000"/>
              <a:t>m</a:t>
            </a:r>
            <a:r>
              <a:rPr lang="en-US" sz="1800" b="1">
                <a:latin typeface="Courier New" pitchFamily="49" charset="0"/>
              </a:rPr>
              <a:t>; m</a:t>
            </a:r>
            <a:r>
              <a:rPr lang="en-US" sz="1800" b="1" i="1" baseline="-25000"/>
              <a:t>1</a:t>
            </a:r>
            <a:r>
              <a:rPr lang="en-US" sz="1800" b="1">
                <a:latin typeface="Courier New" pitchFamily="49" charset="0"/>
              </a:rPr>
              <a:t> ... m</a:t>
            </a:r>
            <a:r>
              <a:rPr lang="en-US" sz="1800" b="1" i="1" baseline="-25000"/>
              <a:t>n</a:t>
            </a:r>
            <a:r>
              <a:rPr lang="en-US" sz="1800" b="1">
                <a:latin typeface="Courier New" pitchFamily="49" charset="0"/>
              </a:rPr>
              <a:t>; }</a:t>
            </a:r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1752600" y="3048000"/>
            <a:ext cx="5410200" cy="229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 b="1">
                <a:latin typeface="Courier New" pitchFamily="49" charset="0"/>
              </a:rPr>
              <a:t>let make () =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let f</a:t>
            </a:r>
            <a:r>
              <a:rPr lang="en-US" sz="1800" b="1" i="1" baseline="-25000"/>
              <a:t>1</a:t>
            </a:r>
            <a:r>
              <a:rPr lang="en-US" sz="1800" b="1">
                <a:latin typeface="Courier New" pitchFamily="49" charset="0"/>
              </a:rPr>
              <a:t> = ... in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...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let f</a:t>
            </a:r>
            <a:r>
              <a:rPr lang="en-US" sz="1800" b="1" i="1" baseline="-25000"/>
              <a:t>m</a:t>
            </a:r>
            <a:r>
              <a:rPr lang="en-US" sz="1800" b="1">
                <a:latin typeface="Courier New" pitchFamily="49" charset="0"/>
              </a:rPr>
              <a:t> = ... in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( fun ... , (* body of m</a:t>
            </a:r>
            <a:r>
              <a:rPr lang="en-US" sz="1800" b="1" i="1" baseline="-25000"/>
              <a:t>1</a:t>
            </a:r>
            <a:r>
              <a:rPr lang="en-US" sz="1800" b="1">
                <a:latin typeface="Courier New" pitchFamily="49" charset="0"/>
              </a:rPr>
              <a:t> *)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 ...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 fun ...,  (* body of m</a:t>
            </a:r>
            <a:r>
              <a:rPr lang="en-US" sz="1800" b="1" i="1" baseline="-25000"/>
              <a:t>n</a:t>
            </a:r>
            <a:r>
              <a:rPr lang="en-US" sz="1800" b="1">
                <a:latin typeface="Courier New" pitchFamily="49" charset="0"/>
              </a:rPr>
              <a:t> *)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37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0" grpId="0" animBg="1"/>
      <p:bldP spid="1372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FD8E2D0-5840-49BD-9934-C01E8AB7C9A4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Recall a Useful Higher-Order Function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267200"/>
            <a:ext cx="8153400" cy="2133600"/>
          </a:xfrm>
        </p:spPr>
        <p:txBody>
          <a:bodyPr/>
          <a:lstStyle/>
          <a:p>
            <a:pPr eaLnBrk="1" hangingPunct="1"/>
            <a:r>
              <a:rPr lang="en-US" smtClean="0"/>
              <a:t>Can we encode these in Java?</a:t>
            </a: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2057400" y="2667000"/>
            <a:ext cx="4460875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Courier New" pitchFamily="49" charset="0"/>
              </a:rPr>
              <a:t>let rec map f = function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  [] -&gt; []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| (h::t) -&gt; (f h)::(map f 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22C89C-C8D4-446B-9EFE-2F7F0CC2A0F0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Map Method for Stack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 write a map method, we need some way of passing a function into another function</a:t>
            </a:r>
          </a:p>
          <a:p>
            <a:pPr lvl="1" eaLnBrk="1" hangingPunct="1"/>
            <a:r>
              <a:rPr lang="en-US" smtClean="0"/>
              <a:t>We can do that with an object with a known method</a:t>
            </a:r>
          </a:p>
        </p:txBody>
      </p:sp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2057400" y="3048000"/>
            <a:ext cx="4876800" cy="1136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public interface Function {</a:t>
            </a:r>
          </a:p>
          <a:p>
            <a:pPr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 Object eval(Object arg);</a:t>
            </a:r>
          </a:p>
          <a:p>
            <a:pPr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2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2473</TotalTime>
  <Words>1136</Words>
  <Application>Microsoft Office PowerPoint</Application>
  <PresentationFormat>On-screen Show (4:3)</PresentationFormat>
  <Paragraphs>264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ＭＳ Ｐゴシック</vt:lpstr>
      <vt:lpstr>Courier New</vt:lpstr>
      <vt:lpstr>Blank Presentation</vt:lpstr>
      <vt:lpstr>Blank Presentation</vt:lpstr>
      <vt:lpstr>CMSC 330:  Organization of Programming Languages</vt:lpstr>
      <vt:lpstr>Iteration</vt:lpstr>
      <vt:lpstr>Iterators in Java</vt:lpstr>
      <vt:lpstr>Writing an “Iterator” in OCaml</vt:lpstr>
      <vt:lpstr>Relating Objects and Closures</vt:lpstr>
      <vt:lpstr>Relating Objects and Closures (cont’d)</vt:lpstr>
      <vt:lpstr>Encoding Objects in General</vt:lpstr>
      <vt:lpstr>Recall a Useful Higher-Order Function</vt:lpstr>
      <vt:lpstr>A Map Method for Stack</vt:lpstr>
      <vt:lpstr>A Map Method for Stack, con't.</vt:lpstr>
      <vt:lpstr>A Map Method for Stack, con't.</vt:lpstr>
      <vt:lpstr>A Map Method for Stack, con't.</vt:lpstr>
      <vt:lpstr>Relating Closures and Objects</vt:lpstr>
      <vt:lpstr>Encoding Functions with Objects</vt:lpstr>
      <vt:lpstr>Code as Data</vt:lpstr>
    </vt:vector>
  </TitlesOfParts>
  <Company>J 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F</dc:creator>
  <cp:lastModifiedBy>Larry Herman</cp:lastModifiedBy>
  <cp:revision>108</cp:revision>
  <dcterms:created xsi:type="dcterms:W3CDTF">2005-08-02T15:09:14Z</dcterms:created>
  <dcterms:modified xsi:type="dcterms:W3CDTF">2012-12-08T16:21:16Z</dcterms:modified>
</cp:coreProperties>
</file>