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256" r:id="rId2"/>
    <p:sldId id="257" r:id="rId3"/>
    <p:sldId id="258" r:id="rId4"/>
    <p:sldId id="259" r:id="rId5"/>
    <p:sldId id="260" r:id="rId6"/>
    <p:sldId id="282" r:id="rId7"/>
    <p:sldId id="286" r:id="rId8"/>
    <p:sldId id="261" r:id="rId9"/>
    <p:sldId id="263" r:id="rId10"/>
    <p:sldId id="264" r:id="rId11"/>
    <p:sldId id="283" r:id="rId12"/>
    <p:sldId id="271" r:id="rId13"/>
    <p:sldId id="265" r:id="rId14"/>
    <p:sldId id="287" r:id="rId15"/>
    <p:sldId id="267" r:id="rId16"/>
    <p:sldId id="268" r:id="rId17"/>
    <p:sldId id="262"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00" autoAdjust="0"/>
    <p:restoredTop sz="81303" autoAdjust="0"/>
  </p:normalViewPr>
  <p:slideViewPr>
    <p:cSldViewPr>
      <p:cViewPr varScale="1">
        <p:scale>
          <a:sx n="68" d="100"/>
          <a:sy n="68" d="100"/>
        </p:scale>
        <p:origin x="-23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56" tIns="48328" rIns="96656" bIns="48328" numCol="1" anchor="t" anchorCtr="0" compatLnSpc="1">
            <a:prstTxWarp prst="textNoShape">
              <a:avLst/>
            </a:prstTxWarp>
          </a:bodyPr>
          <a:lstStyle>
            <a:lvl1pPr defTabSz="966788" eaLnBrk="0" hangingPunct="0">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656" tIns="48328" rIns="96656" bIns="48328" numCol="1" anchor="t" anchorCtr="0" compatLnSpc="1">
            <a:prstTxWarp prst="textNoShape">
              <a:avLst/>
            </a:prstTxWarp>
          </a:bodyPr>
          <a:lstStyle>
            <a:lvl1pPr algn="r" defTabSz="966788" eaLnBrk="0" hangingPunct="0">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656" tIns="48328" rIns="96656" bIns="48328" numCol="1" anchor="b" anchorCtr="0" compatLnSpc="1">
            <a:prstTxWarp prst="textNoShape">
              <a:avLst/>
            </a:prstTxWarp>
          </a:bodyPr>
          <a:lstStyle>
            <a:lvl1pPr defTabSz="966788" eaLnBrk="0" hangingPunct="0">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656" tIns="48328" rIns="96656" bIns="48328" numCol="1" anchor="b" anchorCtr="0" compatLnSpc="1">
            <a:prstTxWarp prst="textNoShape">
              <a:avLst/>
            </a:prstTxWarp>
          </a:bodyPr>
          <a:lstStyle>
            <a:lvl1pPr algn="r" defTabSz="966788" eaLnBrk="0" hangingPunct="0">
              <a:defRPr sz="1200"/>
            </a:lvl1pPr>
          </a:lstStyle>
          <a:p>
            <a:pPr>
              <a:defRPr/>
            </a:pPr>
            <a:fld id="{EDF3CCFC-36AF-43ED-82AD-0CE02BBD6B8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56" tIns="48328" rIns="96656" bIns="48328" numCol="1" anchor="t" anchorCtr="0" compatLnSpc="1">
            <a:prstTxWarp prst="textNoShape">
              <a:avLst/>
            </a:prstTxWarp>
          </a:bodyPr>
          <a:lstStyle>
            <a:lvl1pPr defTabSz="966788" eaLnBrk="0" hangingPunct="0">
              <a:defRPr sz="1200"/>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56" tIns="48328" rIns="96656" bIns="48328" numCol="1" anchor="t" anchorCtr="0" compatLnSpc="1">
            <a:prstTxWarp prst="textNoShape">
              <a:avLst/>
            </a:prstTxWarp>
          </a:bodyPr>
          <a:lstStyle>
            <a:lvl1pPr algn="r" defTabSz="966788" eaLnBrk="0" hangingPunct="0">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656" tIns="48328" rIns="96656" bIns="483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56" tIns="48328" rIns="96656" bIns="48328" numCol="1" anchor="b" anchorCtr="0" compatLnSpc="1">
            <a:prstTxWarp prst="textNoShape">
              <a:avLst/>
            </a:prstTxWarp>
          </a:bodyPr>
          <a:lstStyle>
            <a:lvl1pPr defTabSz="966788" eaLnBrk="0" hangingPunct="0">
              <a:defRPr sz="1200"/>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56" tIns="48328" rIns="96656" bIns="48328" numCol="1" anchor="b" anchorCtr="0" compatLnSpc="1">
            <a:prstTxWarp prst="textNoShape">
              <a:avLst/>
            </a:prstTxWarp>
          </a:bodyPr>
          <a:lstStyle>
            <a:lvl1pPr algn="r" defTabSz="966788" eaLnBrk="0" hangingPunct="0">
              <a:defRPr sz="1200"/>
            </a:lvl1pPr>
          </a:lstStyle>
          <a:p>
            <a:pPr>
              <a:defRPr/>
            </a:pPr>
            <a:fld id="{52E0B2E7-F8CC-4618-9789-53C6C5EA218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177C157F-4E27-4C9A-A066-A1B0E5D04DDE}" type="slidenum">
              <a:rPr lang="en-US" smtClean="0"/>
              <a:pPr/>
              <a:t>1</a:t>
            </a:fld>
            <a:endParaRPr lang="en-US"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r>
              <a:rPr lang="en-US" smtClean="0"/>
              <a:t>NEXT TIME: first give the motivation for this topic on the next two or three slides, then give the syntax of Scheme.</a:t>
            </a:r>
          </a:p>
          <a:p>
            <a:pPr eaLnBrk="1" hangingPunct="1"/>
            <a:endParaRPr lang="en-US" smtClean="0"/>
          </a:p>
          <a:p>
            <a:pPr eaLnBrk="1" hangingPunct="1"/>
            <a:r>
              <a:rPr lang="en-US" smtClean="0"/>
              <a:t>We could give operational semantics for different languages, but for a large language it would take a while and be difficult (since programming languages are very complex, any means of describing their semantics will be complex).  In 10 minutes I can explain enough of Scheme so that you can understand it and an operational semantics for it, because you already know OCaml, another functional language, and because Scheme is such a simple language.  (Actually Scheme is not a small language, but the core is small, and I'll just explain the very small core of it).</a:t>
            </a:r>
          </a:p>
          <a:p>
            <a:pPr eaLnBrk="1" hangingPunct="1"/>
            <a:endParaRPr lang="en-US" smtClean="0"/>
          </a:p>
          <a:p>
            <a:pPr eaLnBrk="1" hangingPunct="1"/>
            <a:r>
              <a:rPr lang="en-US" smtClean="0"/>
              <a:t>Explain:</a:t>
            </a:r>
          </a:p>
          <a:p>
            <a:pPr eaLnBrk="1" hangingPunct="1"/>
            <a:endParaRPr lang="en-US" smtClean="0"/>
          </a:p>
          <a:p>
            <a:pPr eaLnBrk="1" hangingPunct="1">
              <a:buFontTx/>
              <a:buChar char="•"/>
            </a:pPr>
            <a:r>
              <a:rPr lang="en-US" smtClean="0"/>
              <a:t>constants are numbers, #t, #f, identifiers, strings, and nil</a:t>
            </a:r>
          </a:p>
          <a:p>
            <a:pPr eaLnBrk="1" hangingPunct="1"/>
            <a:r>
              <a:rPr lang="en-US" smtClean="0"/>
              <a:t>functions use Cambridge Polish notation, like (+ 1 2) or (+ 1 (* 2 3))</a:t>
            </a:r>
          </a:p>
          <a:p>
            <a:pPr eaLnBrk="1" hangingPunct="1">
              <a:buFontTx/>
              <a:buChar char="•"/>
            </a:pPr>
            <a:r>
              <a:rPr lang="en-US" smtClean="0"/>
              <a:t>cons builds lists (like :: in OCaml).  (cons 1 (lis 2 3)) = (1 2 3)</a:t>
            </a:r>
          </a:p>
          <a:p>
            <a:pPr eaLnBrk="1" hangingPunct="1">
              <a:buFontTx/>
              <a:buChar char="•"/>
            </a:pPr>
            <a:r>
              <a:rPr lang="en-US" smtClean="0"/>
              <a:t>car and cdr extract the first component of a list and the rest of a list (like "match l with h::t…" in OCaml)</a:t>
            </a:r>
          </a:p>
          <a:p>
            <a:pPr eaLnBrk="1" hangingPunct="1">
              <a:buFontTx/>
              <a:buChar char="•"/>
            </a:pPr>
            <a:r>
              <a:rPr lang="en-US" smtClean="0"/>
              <a:t>If is a conditional.  Example: (if (&gt; a b) c d) is like "if a &gt; b then c else d" in OCaml.</a:t>
            </a:r>
          </a:p>
          <a:p>
            <a:pPr eaLnBrk="1" hangingPunct="1">
              <a:buFontTx/>
              <a:buChar char="•"/>
            </a:pPr>
            <a:r>
              <a:rPr lang="en-US" smtClean="0"/>
              <a:t>define is used for bindings, like let in OCaml.  (define a 3) is like "let a = 3" in OCaml</a:t>
            </a:r>
          </a:p>
          <a:p>
            <a:pPr eaLnBrk="1" hangingPunct="1">
              <a:buFontTx/>
              <a:buChar char="•"/>
            </a:pPr>
            <a:r>
              <a:rPr lang="en-US" smtClean="0"/>
              <a:t>lambda creates an anonymous function, like fun in OCaml.  (lambda (n) (+ n 1)) is like (fun n -&gt; n + 1) in OCaml, and (define f (lambda (n) (+ n 1))) is like "let f = (fun n -&gt; n + 1)" in OCaml</a:t>
            </a:r>
          </a:p>
          <a:p>
            <a:pPr eaLnBrk="1" hangingPunct="1">
              <a:buFontTx/>
              <a:buChar char="•"/>
            </a:pPr>
            <a:endParaRPr lang="en-US" smtClean="0"/>
          </a:p>
          <a:p>
            <a:pPr eaLnBrk="1" hangingPunct="1"/>
            <a:r>
              <a:rPr lang="en-US" smtClean="0"/>
              <a:t>There- now you know enough Scheme to understand this topic.</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8D45E9C0-A11D-4D7A-9AE8-69CF757A3DEA}" type="slidenum">
              <a:rPr lang="en-US" smtClean="0"/>
              <a:pPr/>
              <a:t>10</a:t>
            </a:fld>
            <a:endParaRPr lang="en-US" smtClean="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8F79D096-0DE3-4117-9ABA-085463D480F7}" type="slidenum">
              <a:rPr lang="en-US" smtClean="0"/>
              <a:pPr/>
              <a:t>11</a:t>
            </a:fld>
            <a:endParaRPr lang="en-US" smtClean="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r>
              <a:rPr lang="en-US" smtClean="0"/>
              <a:t>Something like (+ #f #t) would be OK at compile time (it would parse correctly), but would be a runtime error in Ruby or Scheme (which do this type of checking dynamically at runtime).</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E7A1C232-7E5F-45A2-8E08-0F3F82C32827}" type="slidenum">
              <a:rPr lang="en-US" smtClean="0"/>
              <a:pPr/>
              <a:t>12</a:t>
            </a:fld>
            <a:endParaRPr lang="en-US" smtClean="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B8D593D8-6116-47E5-9BAF-D6987F1B47C1}" type="slidenum">
              <a:rPr lang="en-US" smtClean="0"/>
              <a:pPr/>
              <a:t>13</a:t>
            </a:fld>
            <a:endParaRPr lang="en-US" smtClean="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r>
              <a:rPr lang="en-US" smtClean="0"/>
              <a:t>Here we have two rules for the same construct.</a:t>
            </a:r>
          </a:p>
          <a:p>
            <a:pPr eaLnBrk="1" hangingPunct="1"/>
            <a:endParaRPr lang="en-US" smtClean="0"/>
          </a:p>
          <a:p>
            <a:pPr eaLnBrk="1" hangingPunct="1"/>
            <a:r>
              <a:rPr lang="en-US" smtClean="0"/>
              <a:t>The rules for if imply, or give the semantics, that only one branch of an if is evaluated.</a:t>
            </a:r>
          </a:p>
          <a:p>
            <a:pPr eaLnBrk="1" hangingPunct="1"/>
            <a:endParaRPr lang="en-US" smtClean="0"/>
          </a:p>
          <a:p>
            <a:pPr eaLnBrk="1" hangingPunct="1"/>
            <a:r>
              <a:rPr lang="en-US" smtClean="0"/>
              <a:t>These rules are actually different from actual Scheme- they imply that the first operand of an if must be a boolean expression (which is actually not the case in real Scheme), but the version we're showing the semantics for is just a very small simplified version, just to keep things easy.</a:t>
            </a:r>
          </a:p>
          <a:p>
            <a:pPr eaLnBrk="1" hangingPunct="1"/>
            <a:endParaRPr lang="en-US" smtClean="0"/>
          </a:p>
          <a:p>
            <a:pPr eaLnBrk="1" hangingPunct="1"/>
            <a:r>
              <a:rPr lang="en-US" smtClean="0"/>
              <a:t>v is a value, existentially quantified.</a:t>
            </a:r>
          </a:p>
          <a:p>
            <a:pPr eaLnBrk="1" hangingPunct="1"/>
            <a:endParaRPr lang="en-US" smtClean="0"/>
          </a:p>
          <a:p>
            <a:pPr eaLnBrk="1" hangingPunct="1"/>
            <a:r>
              <a:rPr lang="en-US" smtClean="0"/>
              <a:t>Only one branch is evaluated, even though Scheme is call-by-value- this is one place in Scheme which is an exception.</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56" tIns="48328" rIns="96656" bIns="48328" anchor="b"/>
          <a:lstStyle/>
          <a:p>
            <a:pPr algn="r" defTabSz="966788" eaLnBrk="0" hangingPunct="0"/>
            <a:fld id="{C4E77299-54BD-404A-9741-90CD1D7B75AF}" type="slidenum">
              <a:rPr lang="en-US" sz="1200"/>
              <a:pPr algn="r" defTabSz="966788" eaLnBrk="0" hangingPunct="0"/>
              <a:t>14</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t>Featherweight Java is a small core of Java which formal specifications have been given for.</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A75C7D74-36C5-4316-9556-0DF432EE9F80}" type="slidenum">
              <a:rPr lang="en-US" smtClean="0"/>
              <a:pPr/>
              <a:t>15</a:t>
            </a:fld>
            <a:endParaRPr lang="en-US"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r>
              <a:rPr lang="en-US" smtClean="0"/>
              <a:t>Everything from here on is hidden (not covered this semester).</a:t>
            </a:r>
          </a:p>
          <a:p>
            <a:pPr eaLnBrk="1" hangingPunct="1"/>
            <a:endParaRPr lang="en-US" smtClean="0"/>
          </a:p>
          <a:p>
            <a:pPr eaLnBrk="1" hangingPunct="1"/>
            <a:r>
              <a:rPr lang="en-US" smtClean="0"/>
              <a:t>Recall that we're using the mathematical concept of pairs to represent Scheme lists, where the first component is the head of the list, and the second is the rest of the list.</a:t>
            </a:r>
          </a:p>
          <a:p>
            <a:pPr eaLnBrk="1" hangingPunct="1"/>
            <a:endParaRPr lang="en-US" smtClean="0"/>
          </a:p>
          <a:p>
            <a:pPr eaLnBrk="1" hangingPunct="1"/>
            <a:r>
              <a:rPr lang="en-US" smtClean="0"/>
              <a:t>Lists (and cons cells also) don’t need to be homogenous in Scheme.</a:t>
            </a:r>
          </a:p>
          <a:p>
            <a:pPr eaLnBrk="1" hangingPunct="1"/>
            <a:endParaRPr lang="en-US" smtClean="0"/>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2AE9DE76-9D45-446D-AEA4-4BE5A0CD5C10}" type="slidenum">
              <a:rPr lang="en-US" smtClean="0"/>
              <a:pPr/>
              <a:t>16</a:t>
            </a:fld>
            <a:endParaRPr lang="en-US" smtClean="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r>
              <a:rPr lang="en-US" smtClean="0"/>
              <a:t>These rules show how to extract things from cons cells.  The restriction implicit in these rules is that S must evaluate to a pair (the type of value we're using to represent lists).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B93157F3-009A-4663-9A7A-3040913B7879}" type="slidenum">
              <a:rPr lang="en-US" smtClean="0"/>
              <a:pPr/>
              <a:t>17</a:t>
            </a:fld>
            <a:endParaRPr lang="en-US" smtClean="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en-US" smtClean="0"/>
              <a:t>This lambda expression is an anonymous function applied to 4, like</a:t>
            </a:r>
          </a:p>
          <a:p>
            <a:pPr eaLnBrk="1" hangingPunct="1"/>
            <a:r>
              <a:rPr lang="en-US" smtClean="0"/>
              <a:t>(fun x -&gt; x + 3) 4</a:t>
            </a:r>
          </a:p>
          <a:p>
            <a:pPr eaLnBrk="1" hangingPunct="1"/>
            <a:r>
              <a:rPr lang="en-US" smtClean="0"/>
              <a:t>in OCaml</a:t>
            </a:r>
          </a:p>
          <a:p>
            <a:pPr eaLnBrk="1" hangingPunct="1"/>
            <a:endParaRPr lang="en-US" smtClean="0"/>
          </a:p>
          <a:p>
            <a:pPr eaLnBrk="1" hangingPunct="1"/>
            <a:r>
              <a:rPr lang="en-US" smtClean="0"/>
              <a:t>We saw environments in closures- this is the same thing, just with a different notation.</a:t>
            </a:r>
          </a:p>
          <a:p>
            <a:pPr eaLnBrk="1" hangingPunct="1"/>
            <a:endParaRPr lang="en-US" smtClean="0"/>
          </a:p>
          <a:p>
            <a:pPr eaLnBrk="1" hangingPunct="1"/>
            <a:r>
              <a:rPr lang="en-US" smtClean="0"/>
              <a:t>How would you, in words, define the semantics or value of the occurrence or use of an indentifier in a piece of program text?</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43F7D7F8-62FF-4EF4-8F50-3271C7E65AA1}" type="slidenum">
              <a:rPr lang="en-US" smtClean="0"/>
              <a:pPr/>
              <a:t>18</a:t>
            </a:fld>
            <a:endParaRPr lang="en-US" smtClean="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r>
              <a:rPr lang="en-US" smtClean="0"/>
              <a:t>Give an example environment like E = {a = 1, b = 17, c = 23}.  E(b) = 17.  E.d:10 is {a = 1, b = 17, c = 23, d = 10}.  E:b:4 is {a = 1, b = 4, c = 23}.</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45295978-6B3F-45DE-9F4E-294F6710DAE0}" type="slidenum">
              <a:rPr lang="en-US" smtClean="0"/>
              <a:pPr/>
              <a:t>19</a:t>
            </a:fld>
            <a:endParaRPr lang="en-US" smtClean="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r>
              <a:rPr lang="en-US" smtClean="0"/>
              <a:t>An expression this rule is for is like "(fun id -&gt; s1) s2" in OCaml, or "(fun id -&gt; id + 1) 4", or "(fun id -&gt; id + 1) (4 + 5)"</a:t>
            </a:r>
          </a:p>
          <a:p>
            <a:pPr eaLnBrk="1" hangingPunct="1"/>
            <a:endParaRPr lang="en-US" smtClean="0"/>
          </a:p>
          <a:p>
            <a:pPr eaLnBrk="1" hangingPunct="1"/>
            <a:r>
              <a:rPr lang="en-US" smtClean="0"/>
              <a:t>How, in words, would you define the semantics of a function application like (fun x -&gt; …) 10?</a:t>
            </a:r>
          </a:p>
          <a:p>
            <a:pPr eaLnBrk="1" hangingPunct="1"/>
            <a:endParaRPr lang="en-US" smtClean="0"/>
          </a:p>
          <a:p>
            <a:pPr eaLnBrk="1" hangingPunct="1"/>
            <a:r>
              <a:rPr lang="en-US" smtClean="0"/>
              <a:t>E; S2 -&gt; v says first evaluate the actual argument.  E, id:v says to bind the formal parameter to the value of the actual parameter, just for the evaluation of S1.  This is like executing "(fun id -&gt; id + 1) 4" in OCaml- you execute the body "id + 1" in an environment where id is bound to 4.</a:t>
            </a:r>
          </a:p>
          <a:p>
            <a:pPr eaLnBrk="1" hangingPunct="1"/>
            <a:endParaRPr lang="en-US" smtClean="0"/>
          </a:p>
          <a:p>
            <a:pPr eaLnBrk="1" hangingPunct="1"/>
            <a:r>
              <a:rPr lang="en-US" smtClean="0"/>
              <a:t>Note that we could have specified that the hypotheses are performed left-to-right, or in some definite order, but we just left it unspecified.  In this rule though there's an implied order- we need the value of v (the result of </a:t>
            </a:r>
            <a:r>
              <a:rPr lang="en-US" smtClean="0">
                <a:solidFill>
                  <a:srgbClr val="0000FF"/>
                </a:solidFill>
              </a:rPr>
              <a:t>E; S</a:t>
            </a:r>
            <a:r>
              <a:rPr lang="en-US" baseline="-25000" smtClean="0">
                <a:solidFill>
                  <a:srgbClr val="0000FF"/>
                </a:solidFill>
              </a:rPr>
              <a:t>2</a:t>
            </a:r>
            <a:r>
              <a:rPr lang="en-US" smtClean="0">
                <a:solidFill>
                  <a:srgbClr val="0000FF"/>
                </a:solidFill>
              </a:rPr>
              <a:t>) in order to determine the result of E, id:</a:t>
            </a:r>
            <a:r>
              <a:rPr lang="en-US" i="1" smtClean="0">
                <a:solidFill>
                  <a:srgbClr val="FF0000"/>
                </a:solidFill>
              </a:rPr>
              <a:t>v</a:t>
            </a:r>
            <a:r>
              <a:rPr lang="en-US" smtClean="0">
                <a:solidFill>
                  <a:srgbClr val="0000FF"/>
                </a:solidFill>
              </a:rPr>
              <a:t>; S</a:t>
            </a:r>
            <a:r>
              <a:rPr lang="en-US" baseline="-25000" smtClean="0">
                <a:solidFill>
                  <a:srgbClr val="0000FF"/>
                </a:solidFill>
              </a:rPr>
              <a:t>1</a:t>
            </a:r>
            <a:r>
              <a:rPr lang="en-US" smtClean="0">
                <a:solidFill>
                  <a:srgbClr val="0000FF"/>
                </a:solidFill>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80B640C3-CC48-4608-BFCF-4991A4B66650}" type="slidenum">
              <a:rPr lang="en-US" smtClean="0"/>
              <a:pPr/>
              <a:t>2</a:t>
            </a:fld>
            <a:endParaRPr lang="en-US"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r>
              <a:rPr lang="en-US" smtClean="0"/>
              <a:t>Tools which use or are built with formal syntax are parsers, compilers, etc.</a:t>
            </a:r>
          </a:p>
          <a:p>
            <a:pPr eaLnBrk="1" hangingPunct="1"/>
            <a:endParaRPr lang="en-US" smtClean="0"/>
          </a:p>
          <a:p>
            <a:pPr eaLnBrk="1" hangingPunct="1"/>
            <a:r>
              <a:rPr lang="en-US" smtClean="0"/>
              <a:t>The Java Language Specification is a very large text- it has a precise BNF for the syntax of Java, and one large vague, buggy blob of text describing Java's semantics.  Maybe a formal method of being able to describe programming language semantics could be better.</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E4A4EB79-271D-47A0-A7CD-967C136889E6}" type="slidenum">
              <a:rPr lang="en-US" smtClean="0"/>
              <a:pPr/>
              <a:t>20</a:t>
            </a:fld>
            <a:endParaRPr lang="en-US" smtClean="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r>
              <a:rPr lang="en-US" smtClean="0"/>
              <a:t>The rule used in (+ x 3) is the old rule for function application (?).</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5E53F65E-373D-441E-B9BF-AB729D2C2898}" type="slidenum">
              <a:rPr lang="en-US" smtClean="0"/>
              <a:pPr/>
              <a:t>21</a:t>
            </a:fld>
            <a:endParaRPr lang="en-US" smtClean="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r>
              <a:rPr lang="en-US" smtClean="0"/>
              <a:t>Ask the students what a closure was (or is), from when we first saw them in OCaml.</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620A18AB-37DA-46CE-AB04-7D7C64B46ED5}" type="slidenum">
              <a:rPr lang="en-US" smtClean="0"/>
              <a:pPr/>
              <a:t>22</a:t>
            </a:fld>
            <a:endParaRPr lang="en-US" smtClean="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r>
              <a:rPr lang="en-US" i="1" smtClean="0">
                <a:solidFill>
                  <a:srgbClr val="FF0000"/>
                </a:solidFill>
              </a:rPr>
              <a:t>(E, λid.S)</a:t>
            </a:r>
            <a:r>
              <a:rPr lang="en-US" smtClean="0">
                <a:solidFill>
                  <a:srgbClr val="FF0000"/>
                </a:solidFill>
              </a:rPr>
              <a:t> is just a pair of an environment and some Scheme code (program text).</a:t>
            </a:r>
          </a:p>
          <a:p>
            <a:pPr eaLnBrk="1" hangingPunct="1"/>
            <a:endParaRPr lang="en-US" smtClean="0">
              <a:solidFill>
                <a:srgbClr val="FF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FAADEE3B-BC99-490B-88BF-D3886C79EB6E}" type="slidenum">
              <a:rPr lang="en-US" smtClean="0"/>
              <a:pPr/>
              <a:t>23</a:t>
            </a:fld>
            <a:endParaRPr lang="en-US" smtClean="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smtClean="0"/>
              <a:t>A closure captures the environment which existed as of where it was created- in other words, this rule is specifying that Scheme uses static scoping.</a:t>
            </a:r>
          </a:p>
          <a:p>
            <a:pPr eaLnBrk="1" hangingPunct="1"/>
            <a:endParaRPr lang="en-US" smtClean="0"/>
          </a:p>
          <a:p>
            <a:pPr eaLnBrk="1" hangingPunct="1"/>
            <a:r>
              <a:rPr lang="en-US" smtClean="0"/>
              <a:t>The closure captures the raw Scheme program text which is the function’s body- it’s not evaluated.</a:t>
            </a:r>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F5AD2FDE-2EFB-441F-9C34-D23CB76F30F9}" type="slidenum">
              <a:rPr lang="en-US" smtClean="0"/>
              <a:pPr/>
              <a:t>24</a:t>
            </a:fld>
            <a:endParaRPr lang="en-US"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smtClean="0"/>
              <a:t>S</a:t>
            </a:r>
            <a:r>
              <a:rPr lang="en-US" baseline="-25000" smtClean="0"/>
              <a:t>1</a:t>
            </a:r>
            <a:r>
              <a:rPr lang="en-US" smtClean="0"/>
              <a:t> is a function definition (lambda), S</a:t>
            </a:r>
            <a:r>
              <a:rPr lang="en-US" baseline="-25000" smtClean="0"/>
              <a:t>2</a:t>
            </a:r>
            <a:r>
              <a:rPr lang="en-US" smtClean="0"/>
              <a:t> is the argument it's being applied to.</a:t>
            </a:r>
          </a:p>
          <a:p>
            <a:pPr eaLnBrk="1" hangingPunct="1"/>
            <a:endParaRPr lang="en-US" smtClean="0"/>
          </a:p>
          <a:p>
            <a:pPr eaLnBrk="1" hangingPunct="1"/>
            <a:r>
              <a:rPr lang="en-US" smtClean="0"/>
              <a:t>First ask students how, in English, they would describe the effect or semantics or value of a function being applied to an argument in a particular environment?</a:t>
            </a:r>
          </a:p>
          <a:p>
            <a:pPr eaLnBrk="1" hangingPunct="1"/>
            <a:endParaRPr lang="en-US" smtClean="0"/>
          </a:p>
          <a:p>
            <a:pPr eaLnBrk="1" hangingPunct="1"/>
            <a:r>
              <a:rPr lang="en-US" smtClean="0"/>
              <a:t>The closure’s environment overrides the original environment.</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26FE6B81-5475-4F89-8118-4FC8E1EE12C0}" type="slidenum">
              <a:rPr lang="en-US" smtClean="0"/>
              <a:pPr/>
              <a:t>25</a:t>
            </a:fld>
            <a:endParaRPr lang="en-US" smtClean="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r>
              <a:rPr lang="en-US" smtClean="0"/>
              <a:t>lam is being used to abbreviate lambda, just so everything fits on the screen at one time.</a:t>
            </a:r>
          </a:p>
          <a:p>
            <a:pPr eaLnBrk="1" hangingPunct="1"/>
            <a:endParaRPr lang="en-US" smtClean="0"/>
          </a:p>
          <a:p>
            <a:pPr eaLnBrk="1" hangingPunct="1"/>
            <a:r>
              <a:rPr lang="en-US" smtClean="0"/>
              <a:t>This expression is like (fun x -&gt; (fun y -&gt; x + y)) 3 in OCaml.</a:t>
            </a:r>
          </a:p>
          <a:p>
            <a:pPr eaLnBrk="1" hangingPunct="1"/>
            <a:endParaRPr lang="en-US" smtClean="0"/>
          </a:p>
          <a:p>
            <a:pPr eaLnBrk="1" hangingPunct="1"/>
            <a:r>
              <a:rPr lang="en-US" smtClean="0"/>
              <a:t>So </a:t>
            </a:r>
            <a:r>
              <a:rPr lang="en-US" smtClean="0">
                <a:solidFill>
                  <a:srgbClr val="0000FF"/>
                </a:solidFill>
              </a:rPr>
              <a:t>((lam (x) (lam (y) (+ x y)))  3) evaluates to a closure (which we’d expect- it’s a function with a function in its body, but being applied to only one argument).  When the outer function definition is evaluated we get a closure which captures the current environment.  So this is something which returns a function, not a value.</a:t>
            </a:r>
          </a:p>
          <a:p>
            <a:pPr eaLnBrk="1" hangingPunct="1"/>
            <a:endParaRPr lang="en-US" smtClean="0">
              <a:solidFill>
                <a:srgbClr val="0000FF"/>
              </a:solidFill>
            </a:endParaRPr>
          </a:p>
          <a:p>
            <a:pPr eaLnBrk="1" hangingPunct="1"/>
            <a:r>
              <a:rPr lang="en-US" smtClean="0">
                <a:solidFill>
                  <a:srgbClr val="0000FF"/>
                </a:solidFill>
              </a:rPr>
              <a:t>In the line above the vertical bar we evaluate the closure, passing in an argument.</a:t>
            </a:r>
          </a:p>
          <a:p>
            <a:pPr eaLnBrk="1" hangingPunct="1"/>
            <a:endParaRPr lang="en-US" smtClean="0">
              <a:solidFill>
                <a:srgbClr val="0000FF"/>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688516C6-4C83-4428-87FF-E403CEC5989D}" type="slidenum">
              <a:rPr lang="en-US" smtClean="0"/>
              <a:pPr/>
              <a:t>26</a:t>
            </a:fld>
            <a:endParaRPr lang="en-US" smtClean="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r>
              <a:rPr lang="en-US" smtClean="0"/>
              <a:t>Now we’re applying the closure to something (function application), producing a value.</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7A6F1CCB-7E42-4FEE-9C31-1CB1E0DFDB5A}" type="slidenum">
              <a:rPr lang="en-US" smtClean="0"/>
              <a:pPr/>
              <a:t>27</a:t>
            </a:fld>
            <a:endParaRPr lang="en-US" smtClean="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r>
              <a:rPr lang="en-US" smtClean="0"/>
              <a:t>You can see closures in Scheme- try typing (lambda (x) -&gt; (+ x 1)).  You can see the same thing in OCaml by typing (fun x -&gt; x + 1).</a:t>
            </a:r>
          </a:p>
          <a:p>
            <a:pPr eaLnBrk="1" hangingPunct="1"/>
            <a:endParaRPr lang="en-US" smtClean="0"/>
          </a:p>
          <a:p>
            <a:pPr eaLnBrk="1" hangingPunct="1"/>
            <a:r>
              <a:rPr lang="en-US" smtClean="0"/>
              <a:t>(let y = 3 in (fun x -&gt; x + y) 4)     (?????? applicability of this ??????  Aren't we defining define/let WITHOUT the "in" part???)</a:t>
            </a:r>
          </a:p>
          <a:p>
            <a:pPr eaLnBrk="1" hangingPunct="1"/>
            <a:endParaRPr lang="en-US" smtClean="0"/>
          </a:p>
          <a:p>
            <a:pPr eaLnBrk="1" hangingPunct="1"/>
            <a:r>
              <a:rPr lang="en-US" smtClean="0"/>
              <a:t>There are two different types of scoping in Scheme- the top level is dynamic, and static scoping in lambdas.</a:t>
            </a:r>
          </a:p>
          <a:p>
            <a:pPr eaLnBrk="1" hangingPunct="1"/>
            <a:r>
              <a:rPr lang="en-US" smtClean="0"/>
              <a:t>(define f (lambda (x) a))  this would be invalid in OCaml; a is undefined or unbound</a:t>
            </a:r>
          </a:p>
          <a:p>
            <a:pPr eaLnBrk="1" hangingPunct="1"/>
            <a:r>
              <a:rPr lang="en-US" smtClean="0"/>
              <a:t>(define a 3)</a:t>
            </a:r>
          </a:p>
          <a:p>
            <a:pPr eaLnBrk="1" hangingPunct="1"/>
            <a:r>
              <a:rPr lang="en-US" smtClean="0"/>
              <a:t>(f 5)</a:t>
            </a:r>
          </a:p>
          <a:p>
            <a:pPr eaLnBrk="1" hangingPunct="1"/>
            <a:r>
              <a:rPr lang="en-US" smtClean="0"/>
              <a:t>(define a 4)</a:t>
            </a:r>
          </a:p>
          <a:p>
            <a:pPr eaLnBrk="1" hangingPunct="1"/>
            <a:r>
              <a:rPr lang="en-US" smtClean="0"/>
              <a:t>(f 5)  gets the current a</a:t>
            </a:r>
          </a:p>
          <a:p>
            <a:pPr eaLnBrk="1" hangingPunct="1"/>
            <a:endParaRPr lang="en-US" smtClean="0"/>
          </a:p>
          <a:p>
            <a:pPr eaLnBrk="1" hangingPunct="1"/>
            <a:r>
              <a:rPr lang="en-US" smtClean="0"/>
              <a:t>(define f (lambda (a) (+ a 2)))</a:t>
            </a:r>
            <a:br>
              <a:rPr lang="en-US" smtClean="0"/>
            </a:br>
            <a:r>
              <a:rPr lang="en-US" smtClean="0"/>
              <a:t>(define a 12345)</a:t>
            </a:r>
          </a:p>
          <a:p>
            <a:pPr eaLnBrk="1" hangingPunct="1"/>
            <a:r>
              <a:rPr lang="en-US" smtClean="0"/>
              <a:t>(f 2)  gives 3</a:t>
            </a:r>
          </a:p>
          <a:p>
            <a:pPr eaLnBrk="1" hangingPunct="1"/>
            <a:endParaRPr lang="en-US" smtClean="0"/>
          </a:p>
          <a:p>
            <a:pPr eaLnBrk="1" hangingPunct="1"/>
            <a:endParaRPr lang="en-US" smtClean="0"/>
          </a:p>
          <a:p>
            <a:pPr eaLnBrk="1" hangingPunct="1"/>
            <a:r>
              <a:rPr lang="en-US" smtClean="0"/>
              <a:t>(define f ((lambda (x) (lambda (y) (+ x y))) 3))  f is a closure.</a:t>
            </a:r>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E7B44CD7-741C-4D3D-B397-1CFFFAA00E75}" type="slidenum">
              <a:rPr lang="en-US" smtClean="0"/>
              <a:pPr/>
              <a:t>28</a:t>
            </a:fld>
            <a:endParaRPr lang="en-US" smtClean="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p:spPr>
        <p:txBody>
          <a:bodyPr/>
          <a:lstStyle/>
          <a:p>
            <a:fld id="{E28D9287-7995-4356-845C-62DDA445D4F7}" type="slidenum">
              <a:rPr lang="en-US" smtClean="0"/>
              <a:pPr/>
              <a:t>29</a:t>
            </a:fld>
            <a:endParaRPr lang="en-US" smtClean="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r>
              <a:rPr lang="en-US" smtClean="0"/>
              <a:t>There are two concepts: defining a function, and binding a function name to a value.  These are two separate things; we can mix them any way we like.</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6F7DA93B-A00A-4394-91F7-9C9FD1E65D0D}" type="slidenum">
              <a:rPr lang="en-US" smtClean="0"/>
              <a:pPr/>
              <a:t>3</a:t>
            </a:fld>
            <a:endParaRPr lang="en-US" smtClean="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pPr eaLnBrk="1" hangingPunct="1"/>
            <a:r>
              <a:rPr lang="en-US" smtClean="0"/>
              <a:t>Denotational semantics would determine the function which each piece of program text computes.  For example, the simple function (fun x -&gt; x + 1) computes the mathematical function f(x) = x + 1.</a:t>
            </a:r>
          </a:p>
          <a:p>
            <a:pPr eaLnBrk="1" hangingPunct="1"/>
            <a:endParaRPr lang="en-US" smtClean="0"/>
          </a:p>
          <a:p>
            <a:pPr eaLnBrk="1" hangingPunct="1"/>
            <a:r>
              <a:rPr lang="en-US" smtClean="0"/>
              <a:t>Axiomatic specifications would use predicates like (forall i, 1 &lt;= i &lt; n, arr[i] != x &amp;&amp; arr[n] == x) to describe code.</a:t>
            </a:r>
          </a:p>
          <a:p>
            <a:pPr eaLnBrk="1" hangingPunct="1"/>
            <a:endParaRPr lang="en-US" smtClean="0"/>
          </a:p>
          <a:p>
            <a:pPr eaLnBrk="1" hangingPunct="1"/>
            <a:r>
              <a:rPr lang="en-US" smtClean="0"/>
              <a:t>Operational semantics are the easiest type to understand.</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FFC5242D-2355-4D89-BB12-5871A546FEFD}" type="slidenum">
              <a:rPr lang="en-US" smtClean="0"/>
              <a:pPr/>
              <a:t>4</a:t>
            </a:fld>
            <a:endParaRPr lang="en-US" smtClean="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r>
              <a:rPr lang="en-US" smtClean="0"/>
              <a:t>S is actually Scheme program ASTs.</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063D8637-9B96-408F-AC9B-9815D8CA207E}" type="slidenum">
              <a:rPr lang="en-US" smtClean="0"/>
              <a:pPr/>
              <a:t>5</a:t>
            </a:fld>
            <a:endParaRPr lang="en-US" smtClean="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r>
              <a:rPr lang="en-US" smtClean="0"/>
              <a:t>This is a very simple grammar.  We could give productions which generate integers, identifiers, and strings, but it doesn't add anything to this topic so let's just take this shortcut.</a:t>
            </a:r>
          </a:p>
          <a:p>
            <a:pPr eaLnBrk="1" hangingPunct="1"/>
            <a:endParaRPr lang="en-US" smtClean="0"/>
          </a:p>
          <a:p>
            <a:pPr eaLnBrk="1" hangingPunct="1"/>
            <a:r>
              <a:rPr lang="en-US" smtClean="0"/>
              <a:t>Note T is a sequence of Scheme expressions, so any sequence of Scheme expressions in parentheses can be generated.</a:t>
            </a:r>
          </a:p>
          <a:p>
            <a:pPr eaLnBrk="1" hangingPunct="1"/>
            <a:endParaRPr lang="en-US" smtClean="0"/>
          </a:p>
          <a:p>
            <a:pPr eaLnBrk="1" hangingPunct="1"/>
            <a:r>
              <a:rPr lang="en-US" smtClean="0"/>
              <a:t>This grammar generates strings (Scheme expressions) like</a:t>
            </a:r>
          </a:p>
          <a:p>
            <a:pPr eaLnBrk="1" hangingPunct="1"/>
            <a:endParaRPr lang="en-US" smtClean="0"/>
          </a:p>
          <a:p>
            <a:pPr eaLnBrk="1" hangingPunct="1"/>
            <a:r>
              <a:rPr lang="en-US" smtClean="0"/>
              <a:t>	3</a:t>
            </a:r>
          </a:p>
          <a:p>
            <a:pPr eaLnBrk="1" hangingPunct="1"/>
            <a:r>
              <a:rPr lang="en-US" smtClean="0"/>
              <a:t>	"cmsc"</a:t>
            </a:r>
          </a:p>
          <a:p>
            <a:pPr eaLnBrk="1" hangingPunct="1"/>
            <a:r>
              <a:rPr lang="en-US" smtClean="0"/>
              <a:t>	#f</a:t>
            </a:r>
          </a:p>
          <a:p>
            <a:pPr eaLnBrk="1" hangingPunct="1"/>
            <a:r>
              <a:rPr lang="en-US" smtClean="0"/>
              <a:t>	(330)</a:t>
            </a:r>
          </a:p>
          <a:p>
            <a:pPr eaLnBrk="1" hangingPunct="1"/>
            <a:r>
              <a:rPr lang="en-US" smtClean="0"/>
              <a:t>	(+ 2 3)</a:t>
            </a:r>
          </a:p>
          <a:p>
            <a:pPr eaLnBrk="1" hangingPunct="1"/>
            <a:r>
              <a:rPr lang="en-US" smtClean="0"/>
              <a:t>	(* 4 5)</a:t>
            </a:r>
          </a:p>
          <a:p>
            <a:pPr eaLnBrk="1" hangingPunct="1"/>
            <a:r>
              <a:rPr lang="en-US" smtClean="0"/>
              <a:t>	(#t 3 #f "abc" xyz)</a:t>
            </a:r>
          </a:p>
          <a:p>
            <a:pPr eaLnBrk="1" hangingPunct="1"/>
            <a:r>
              <a:rPr lang="en-US" smtClean="0"/>
              <a:t>	((define next (lamba (x) (+ x 1))) (next 1 2))</a:t>
            </a:r>
          </a:p>
          <a:p>
            <a:pPr eaLnBrk="1" hangingPunct="1"/>
            <a:r>
              <a:rPr lang="en-US" smtClean="0"/>
              <a:t>	(cons "cmsc" (list ("math" "engl" "stat")))</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D35244DC-8856-4335-8487-66E6EF46247C}" type="slidenum">
              <a:rPr lang="en-US" smtClean="0"/>
              <a:pPr/>
              <a:t>6</a:t>
            </a:fld>
            <a:endParaRPr lang="en-US" smtClean="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eaLnBrk="1" hangingPunct="1"/>
            <a:r>
              <a:rPr lang="en-US" smtClean="0"/>
              <a:t>Show cons in Scheme.</a:t>
            </a:r>
          </a:p>
          <a:p>
            <a:pPr eaLnBrk="1" hangingPunct="1"/>
            <a:endParaRPr lang="en-US" smtClean="0"/>
          </a:p>
          <a:p>
            <a:pPr eaLnBrk="1" hangingPunct="1"/>
            <a:r>
              <a:rPr lang="en-US" smtClean="0"/>
              <a:t>We're using the mathematical concept of an ordered pair to represent a list.  The list (1, 2, 3) would be represented as (1, (2, (3, nil))).</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25AC489-D1A0-4C01-81A8-61E491EFBAC5}" type="slidenum">
              <a:rPr lang="en-US" smtClean="0"/>
              <a:pPr/>
              <a:t>7</a:t>
            </a:fld>
            <a:endParaRPr lang="en-US" smtClean="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r>
              <a:rPr lang="en-US" smtClean="0"/>
              <a:t>If we wanted to build an interpreter for Scheme in OCaml we could use these types to represent Scheme program text and Scheme values.  Point out the correspondence between the grammar productions and the types.</a:t>
            </a:r>
          </a:p>
          <a:p>
            <a:pPr eaLnBrk="1" hangingPunct="1"/>
            <a:endParaRPr lang="en-US" smtClean="0"/>
          </a:p>
          <a:p>
            <a:pPr eaLnBrk="1" hangingPunct="1"/>
            <a:r>
              <a:rPr lang="en-US" smtClean="0"/>
              <a:t>Both of these types have recursive definitions.</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94F79260-C25B-4D6A-A52B-9E2396B1E5ED}" type="slidenum">
              <a:rPr lang="en-US" smtClean="0"/>
              <a:pPr/>
              <a:t>8</a:t>
            </a:fld>
            <a:endParaRPr lang="en-US" smtClean="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r>
              <a:rPr lang="en-US" smtClean="0"/>
              <a:t>These are really simple, but some of the later rules are more complex.</a:t>
            </a:r>
          </a:p>
          <a:p>
            <a:pPr eaLnBrk="1" hangingPunct="1"/>
            <a:endParaRPr lang="en-US" smtClean="0"/>
          </a:p>
          <a:p>
            <a:pPr eaLnBrk="1" hangingPunct="1"/>
            <a:r>
              <a:rPr lang="en-US" smtClean="0"/>
              <a:t>The variables are universally quantified, so the first one is an abbreviation for (forall n n -&gt; n).</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67C158D2-8E37-41A4-9593-A6F0AAFA40BF}" type="slidenum">
              <a:rPr lang="en-US" smtClean="0"/>
              <a:pPr/>
              <a:t>9</a:t>
            </a:fld>
            <a:endParaRPr lang="en-US" smtClean="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r>
              <a:rPr lang="en-US" smtClean="0"/>
              <a:t>The variables are universally quantified, so the first one is an abbreviation for (forall n, m, n-&gt; n and m-&gt; m…).</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4973DC79-9CD4-4E63-9C85-C24BCEEED1E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C9A3607F-0982-4AEA-A823-CC5F2DF9CD5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F36A418C-9A0B-4881-9DA9-4D6DD7B7B8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5534D1B2-2D5C-4B02-8417-9E81AF4A5DD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EAB20471-5583-41E5-974A-832B606A504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670A31B5-9DC0-49EE-B0A0-9E7813A3064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CDB5D6B0-B467-4D86-9FF1-E476A51D701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660C40A6-FEE6-4925-A07B-B9F9811DF01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DDCCB228-574C-474C-864F-82422FD38CC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9386E705-3F6A-4A19-91E3-28FA8E711B4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BE547753-0FF1-4490-B56D-DE35CD88016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78AB336D-896E-4944-B473-7FF9012646CA}"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rgbClr val="0000FF"/>
          </a:solidFill>
          <a:latin typeface="+mj-lt"/>
          <a:ea typeface="+mj-ea"/>
          <a:cs typeface="+mj-cs"/>
        </a:defRPr>
      </a:lvl1pPr>
      <a:lvl2pPr algn="l" rtl="0" eaLnBrk="0" fontAlgn="base" hangingPunct="0">
        <a:spcBef>
          <a:spcPct val="0"/>
        </a:spcBef>
        <a:spcAft>
          <a:spcPct val="0"/>
        </a:spcAft>
        <a:defRPr sz="3600">
          <a:solidFill>
            <a:srgbClr val="0000FF"/>
          </a:solidFill>
          <a:latin typeface="Arial" charset="0"/>
          <a:ea typeface="ＭＳ Ｐゴシック"/>
          <a:cs typeface="ＭＳ Ｐゴシック"/>
        </a:defRPr>
      </a:lvl2pPr>
      <a:lvl3pPr algn="l" rtl="0" eaLnBrk="0" fontAlgn="base" hangingPunct="0">
        <a:spcBef>
          <a:spcPct val="0"/>
        </a:spcBef>
        <a:spcAft>
          <a:spcPct val="0"/>
        </a:spcAft>
        <a:defRPr sz="3600">
          <a:solidFill>
            <a:srgbClr val="0000FF"/>
          </a:solidFill>
          <a:latin typeface="Arial" charset="0"/>
          <a:ea typeface="ＭＳ Ｐゴシック"/>
          <a:cs typeface="ＭＳ Ｐゴシック"/>
        </a:defRPr>
      </a:lvl3pPr>
      <a:lvl4pPr algn="l" rtl="0" eaLnBrk="0" fontAlgn="base" hangingPunct="0">
        <a:spcBef>
          <a:spcPct val="0"/>
        </a:spcBef>
        <a:spcAft>
          <a:spcPct val="0"/>
        </a:spcAft>
        <a:defRPr sz="3600">
          <a:solidFill>
            <a:srgbClr val="0000FF"/>
          </a:solidFill>
          <a:latin typeface="Arial" charset="0"/>
          <a:ea typeface="ＭＳ Ｐゴシック"/>
          <a:cs typeface="ＭＳ Ｐゴシック"/>
        </a:defRPr>
      </a:lvl4pPr>
      <a:lvl5pPr algn="l" rtl="0" eaLnBrk="0" fontAlgn="base" hangingPunct="0">
        <a:spcBef>
          <a:spcPct val="0"/>
        </a:spcBef>
        <a:spcAft>
          <a:spcPct val="0"/>
        </a:spcAft>
        <a:defRPr sz="3600">
          <a:solidFill>
            <a:srgbClr val="0000FF"/>
          </a:solidFill>
          <a:latin typeface="Arial" charset="0"/>
          <a:ea typeface="ＭＳ Ｐゴシック"/>
          <a:cs typeface="ＭＳ Ｐゴシック"/>
        </a:defRPr>
      </a:lvl5pPr>
      <a:lvl6pPr marL="457200" algn="l" rtl="0" fontAlgn="base">
        <a:spcBef>
          <a:spcPct val="0"/>
        </a:spcBef>
        <a:spcAft>
          <a:spcPct val="0"/>
        </a:spcAft>
        <a:defRPr sz="3600">
          <a:solidFill>
            <a:srgbClr val="0000FF"/>
          </a:solidFill>
          <a:latin typeface="Arial" charset="0"/>
          <a:ea typeface="ＭＳ Ｐゴシック"/>
          <a:cs typeface="ＭＳ Ｐゴシック"/>
        </a:defRPr>
      </a:lvl6pPr>
      <a:lvl7pPr marL="914400" algn="l" rtl="0" fontAlgn="base">
        <a:spcBef>
          <a:spcPct val="0"/>
        </a:spcBef>
        <a:spcAft>
          <a:spcPct val="0"/>
        </a:spcAft>
        <a:defRPr sz="3600">
          <a:solidFill>
            <a:srgbClr val="0000FF"/>
          </a:solidFill>
          <a:latin typeface="Arial" charset="0"/>
          <a:ea typeface="ＭＳ Ｐゴシック"/>
          <a:cs typeface="ＭＳ Ｐゴシック"/>
        </a:defRPr>
      </a:lvl7pPr>
      <a:lvl8pPr marL="1371600" algn="l" rtl="0" fontAlgn="base">
        <a:spcBef>
          <a:spcPct val="0"/>
        </a:spcBef>
        <a:spcAft>
          <a:spcPct val="0"/>
        </a:spcAft>
        <a:defRPr sz="3600">
          <a:solidFill>
            <a:srgbClr val="0000FF"/>
          </a:solidFill>
          <a:latin typeface="Arial" charset="0"/>
          <a:ea typeface="ＭＳ Ｐゴシック"/>
          <a:cs typeface="ＭＳ Ｐゴシック"/>
        </a:defRPr>
      </a:lvl8pPr>
      <a:lvl9pPr marL="1828800" algn="l" rtl="0" fontAlgn="base">
        <a:spcBef>
          <a:spcPct val="0"/>
        </a:spcBef>
        <a:spcAft>
          <a:spcPct val="0"/>
        </a:spcAft>
        <a:defRPr sz="3600">
          <a:solidFill>
            <a:srgbClr val="0000FF"/>
          </a:solidFill>
          <a:latin typeface="Arial"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5362" name="Rectangle 6"/>
          <p:cNvSpPr>
            <a:spLocks noGrp="1" noChangeArrowheads="1"/>
          </p:cNvSpPr>
          <p:nvPr>
            <p:ph type="subTitle" idx="1"/>
          </p:nvPr>
        </p:nvSpPr>
        <p:spPr/>
        <p:txBody>
          <a:bodyPr/>
          <a:lstStyle/>
          <a:p>
            <a:pPr eaLnBrk="1" hangingPunct="1"/>
            <a:r>
              <a:rPr lang="en-US" smtClean="0"/>
              <a:t>Operational Semantics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noFill/>
        </p:spPr>
        <p:txBody>
          <a:bodyPr/>
          <a:lstStyle/>
          <a:p>
            <a:r>
              <a:rPr lang="en-US" smtClean="0"/>
              <a:t>CMSC 330</a:t>
            </a:r>
          </a:p>
        </p:txBody>
      </p:sp>
      <p:sp>
        <p:nvSpPr>
          <p:cNvPr id="33794" name="Slide Number Placeholder 4"/>
          <p:cNvSpPr>
            <a:spLocks noGrp="1"/>
          </p:cNvSpPr>
          <p:nvPr>
            <p:ph type="sldNum" sz="quarter" idx="11"/>
          </p:nvPr>
        </p:nvSpPr>
        <p:spPr>
          <a:noFill/>
        </p:spPr>
        <p:txBody>
          <a:bodyPr/>
          <a:lstStyle/>
          <a:p>
            <a:fld id="{2229311F-1C38-4366-AE09-4669C747D529}" type="slidenum">
              <a:rPr lang="en-US" smtClean="0"/>
              <a:pPr/>
              <a:t>10</a:t>
            </a:fld>
            <a:endParaRPr lang="en-US" smtClean="0"/>
          </a:p>
        </p:txBody>
      </p:sp>
      <p:sp>
        <p:nvSpPr>
          <p:cNvPr id="33795" name="Rectangle 2"/>
          <p:cNvSpPr>
            <a:spLocks noGrp="1" noChangeArrowheads="1"/>
          </p:cNvSpPr>
          <p:nvPr>
            <p:ph type="title"/>
          </p:nvPr>
        </p:nvSpPr>
        <p:spPr/>
        <p:txBody>
          <a:bodyPr/>
          <a:lstStyle/>
          <a:p>
            <a:pPr eaLnBrk="1" hangingPunct="1"/>
            <a:r>
              <a:rPr lang="en-US" smtClean="0"/>
              <a:t>Rules with Hypotheses</a:t>
            </a:r>
          </a:p>
        </p:txBody>
      </p:sp>
      <p:sp>
        <p:nvSpPr>
          <p:cNvPr id="38915" name="Rectangle 3"/>
          <p:cNvSpPr>
            <a:spLocks noGrp="1" noChangeArrowheads="1"/>
          </p:cNvSpPr>
          <p:nvPr>
            <p:ph type="body" idx="1"/>
          </p:nvPr>
        </p:nvSpPr>
        <p:spPr/>
        <p:txBody>
          <a:bodyPr/>
          <a:lstStyle/>
          <a:p>
            <a:pPr eaLnBrk="1" hangingPunct="1"/>
            <a:r>
              <a:rPr lang="en-US" smtClean="0"/>
              <a:t>To evaluate </a:t>
            </a:r>
            <a:r>
              <a:rPr lang="en-US" smtClean="0">
                <a:solidFill>
                  <a:srgbClr val="0000FF"/>
                </a:solidFill>
              </a:rPr>
              <a:t>(+ S</a:t>
            </a:r>
            <a:r>
              <a:rPr lang="en-US" baseline="-25000" smtClean="0">
                <a:solidFill>
                  <a:srgbClr val="0000FF"/>
                </a:solidFill>
              </a:rPr>
              <a:t>1</a:t>
            </a:r>
            <a:r>
              <a:rPr lang="en-US" smtClean="0">
                <a:solidFill>
                  <a:srgbClr val="0000FF"/>
                </a:solidFill>
              </a:rPr>
              <a:t> S</a:t>
            </a:r>
            <a:r>
              <a:rPr lang="en-US" baseline="-25000" smtClean="0">
                <a:solidFill>
                  <a:srgbClr val="0000FF"/>
                </a:solidFill>
              </a:rPr>
              <a:t>2</a:t>
            </a:r>
            <a:r>
              <a:rPr lang="en-US" smtClean="0">
                <a:solidFill>
                  <a:srgbClr val="0000FF"/>
                </a:solidFill>
              </a:rPr>
              <a:t>)</a:t>
            </a:r>
            <a:r>
              <a:rPr lang="en-US" smtClean="0"/>
              <a:t>, we need to evaluate </a:t>
            </a:r>
            <a:r>
              <a:rPr lang="en-US" smtClean="0">
                <a:solidFill>
                  <a:srgbClr val="0000FF"/>
                </a:solidFill>
              </a:rPr>
              <a:t>S</a:t>
            </a:r>
            <a:r>
              <a:rPr lang="en-US" baseline="-25000" smtClean="0">
                <a:solidFill>
                  <a:srgbClr val="0000FF"/>
                </a:solidFill>
              </a:rPr>
              <a:t>1</a:t>
            </a:r>
            <a:r>
              <a:rPr lang="en-US" smtClean="0"/>
              <a:t>, then evaluate </a:t>
            </a:r>
            <a:r>
              <a:rPr lang="en-US" smtClean="0">
                <a:solidFill>
                  <a:srgbClr val="0000FF"/>
                </a:solidFill>
              </a:rPr>
              <a:t>S</a:t>
            </a:r>
            <a:r>
              <a:rPr lang="en-US" baseline="-25000" smtClean="0">
                <a:solidFill>
                  <a:srgbClr val="0000FF"/>
                </a:solidFill>
              </a:rPr>
              <a:t>2</a:t>
            </a:r>
            <a:r>
              <a:rPr lang="en-US" smtClean="0"/>
              <a:t>, then add the results</a:t>
            </a:r>
          </a:p>
          <a:p>
            <a:pPr lvl="1" eaLnBrk="1" hangingPunct="1"/>
            <a:r>
              <a:rPr lang="en-US" smtClean="0"/>
              <a:t>Scheme is call-by-value</a:t>
            </a:r>
          </a:p>
          <a:p>
            <a:pPr eaLnBrk="1" hangingPunct="1"/>
            <a:endParaRPr lang="en-US" smtClean="0"/>
          </a:p>
          <a:p>
            <a:pPr eaLnBrk="1" hangingPunct="1"/>
            <a:endParaRPr lang="en-US" smtClean="0"/>
          </a:p>
          <a:p>
            <a:pPr eaLnBrk="1" hangingPunct="1"/>
            <a:endParaRPr lang="en-US" smtClean="0"/>
          </a:p>
          <a:p>
            <a:pPr lvl="1" eaLnBrk="1" hangingPunct="1"/>
            <a:r>
              <a:rPr lang="en-US" smtClean="0"/>
              <a:t>This is a “natural deduction” style rule</a:t>
            </a:r>
          </a:p>
          <a:p>
            <a:pPr lvl="1" eaLnBrk="1" hangingPunct="1"/>
            <a:r>
              <a:rPr lang="en-US" smtClean="0"/>
              <a:t>It says that if the </a:t>
            </a:r>
            <a:r>
              <a:rPr lang="en-US" i="1" smtClean="0"/>
              <a:t>hypotheses</a:t>
            </a:r>
            <a:r>
              <a:rPr lang="en-US" smtClean="0"/>
              <a:t> above the line hold, then the </a:t>
            </a:r>
            <a:r>
              <a:rPr lang="en-US" i="1" smtClean="0"/>
              <a:t>conclusion</a:t>
            </a:r>
            <a:r>
              <a:rPr lang="en-US" smtClean="0"/>
              <a:t> below the line holds</a:t>
            </a:r>
          </a:p>
        </p:txBody>
      </p:sp>
      <p:sp>
        <p:nvSpPr>
          <p:cNvPr id="38916" name="Rectangle 4"/>
          <p:cNvSpPr>
            <a:spLocks noChangeArrowheads="1"/>
          </p:cNvSpPr>
          <p:nvPr/>
        </p:nvSpPr>
        <p:spPr bwMode="auto">
          <a:xfrm>
            <a:off x="2971800" y="3581400"/>
            <a:ext cx="3124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 S</a:t>
            </a:r>
            <a:r>
              <a:rPr lang="en-US" sz="2800" baseline="-25000">
                <a:solidFill>
                  <a:srgbClr val="0000FF"/>
                </a:solidFill>
              </a:rPr>
              <a:t>1</a:t>
            </a:r>
            <a:r>
              <a:rPr lang="en-US" sz="2800">
                <a:solidFill>
                  <a:srgbClr val="0000FF"/>
                </a:solidFill>
              </a:rPr>
              <a:t> S</a:t>
            </a:r>
            <a:r>
              <a:rPr lang="en-US" sz="2800" baseline="-25000">
                <a:solidFill>
                  <a:srgbClr val="0000FF"/>
                </a:solidFill>
              </a:rPr>
              <a:t>2</a:t>
            </a:r>
            <a:r>
              <a:rPr lang="en-US" sz="2800">
                <a:solidFill>
                  <a:srgbClr val="0000FF"/>
                </a:solidFill>
              </a:rPr>
              <a:t>) → </a:t>
            </a:r>
            <a:r>
              <a:rPr lang="en-US" sz="2800" i="1">
                <a:solidFill>
                  <a:srgbClr val="FF0000"/>
                </a:solidFill>
              </a:rPr>
              <a:t>n + m</a:t>
            </a:r>
            <a:endParaRPr lang="en-US" sz="2800">
              <a:solidFill>
                <a:srgbClr val="0000FF"/>
              </a:solidFill>
            </a:endParaRPr>
          </a:p>
        </p:txBody>
      </p:sp>
      <p:sp>
        <p:nvSpPr>
          <p:cNvPr id="38917" name="Rectangle 5"/>
          <p:cNvSpPr>
            <a:spLocks noChangeArrowheads="1"/>
          </p:cNvSpPr>
          <p:nvPr/>
        </p:nvSpPr>
        <p:spPr bwMode="auto">
          <a:xfrm>
            <a:off x="2362200" y="2971800"/>
            <a:ext cx="1306513"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a:t>
            </a:r>
            <a:r>
              <a:rPr lang="en-US" sz="2800" baseline="-25000">
                <a:solidFill>
                  <a:srgbClr val="0000FF"/>
                </a:solidFill>
              </a:rPr>
              <a:t>1</a:t>
            </a:r>
            <a:r>
              <a:rPr lang="en-US" sz="2800">
                <a:solidFill>
                  <a:srgbClr val="0000FF"/>
                </a:solidFill>
              </a:rPr>
              <a:t> → </a:t>
            </a:r>
            <a:r>
              <a:rPr lang="en-US" sz="2800" i="1">
                <a:solidFill>
                  <a:srgbClr val="FF0000"/>
                </a:solidFill>
              </a:rPr>
              <a:t>n</a:t>
            </a:r>
            <a:endParaRPr lang="en-US" sz="2800">
              <a:solidFill>
                <a:srgbClr val="0000FF"/>
              </a:solidFill>
            </a:endParaRPr>
          </a:p>
        </p:txBody>
      </p:sp>
      <p:sp>
        <p:nvSpPr>
          <p:cNvPr id="38918" name="Rectangle 6"/>
          <p:cNvSpPr>
            <a:spLocks noChangeArrowheads="1"/>
          </p:cNvSpPr>
          <p:nvPr/>
        </p:nvSpPr>
        <p:spPr bwMode="auto">
          <a:xfrm>
            <a:off x="4800600" y="2971800"/>
            <a:ext cx="1404938"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a:t>
            </a:r>
            <a:r>
              <a:rPr lang="en-US" sz="2800" baseline="-25000">
                <a:solidFill>
                  <a:srgbClr val="0000FF"/>
                </a:solidFill>
              </a:rPr>
              <a:t>2</a:t>
            </a:r>
            <a:r>
              <a:rPr lang="en-US" sz="2800">
                <a:solidFill>
                  <a:srgbClr val="0000FF"/>
                </a:solidFill>
              </a:rPr>
              <a:t> → </a:t>
            </a:r>
            <a:r>
              <a:rPr lang="en-US" sz="2800" i="1">
                <a:solidFill>
                  <a:srgbClr val="FF0000"/>
                </a:solidFill>
              </a:rPr>
              <a:t>m</a:t>
            </a:r>
            <a:endParaRPr lang="en-US" sz="2800">
              <a:solidFill>
                <a:srgbClr val="0000FF"/>
              </a:solidFill>
            </a:endParaRPr>
          </a:p>
        </p:txBody>
      </p:sp>
      <p:sp>
        <p:nvSpPr>
          <p:cNvPr id="38919" name="Line 7"/>
          <p:cNvSpPr>
            <a:spLocks noChangeShapeType="1"/>
          </p:cNvSpPr>
          <p:nvPr/>
        </p:nvSpPr>
        <p:spPr bwMode="auto">
          <a:xfrm>
            <a:off x="2133600" y="3581400"/>
            <a:ext cx="4648200" cy="0"/>
          </a:xfrm>
          <a:prstGeom prst="line">
            <a:avLst/>
          </a:prstGeom>
          <a:noFill/>
          <a:ln w="28575">
            <a:solidFill>
              <a:srgbClr val="0000FF"/>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91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17" grpId="0"/>
      <p:bldP spid="38918" grpId="0"/>
      <p:bldP spid="389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p:spPr>
        <p:txBody>
          <a:bodyPr/>
          <a:lstStyle/>
          <a:p>
            <a:r>
              <a:rPr lang="en-US" smtClean="0"/>
              <a:t>CMSC 330</a:t>
            </a:r>
          </a:p>
        </p:txBody>
      </p:sp>
      <p:sp>
        <p:nvSpPr>
          <p:cNvPr id="35842" name="Slide Number Placeholder 4"/>
          <p:cNvSpPr>
            <a:spLocks noGrp="1"/>
          </p:cNvSpPr>
          <p:nvPr>
            <p:ph type="sldNum" sz="quarter" idx="11"/>
          </p:nvPr>
        </p:nvSpPr>
        <p:spPr>
          <a:noFill/>
        </p:spPr>
        <p:txBody>
          <a:bodyPr/>
          <a:lstStyle/>
          <a:p>
            <a:fld id="{3DF801D9-6588-405B-AB7E-448B86CE8634}" type="slidenum">
              <a:rPr lang="en-US" smtClean="0"/>
              <a:pPr/>
              <a:t>11</a:t>
            </a:fld>
            <a:endParaRPr lang="en-US" smtClean="0"/>
          </a:p>
        </p:txBody>
      </p:sp>
      <p:sp>
        <p:nvSpPr>
          <p:cNvPr id="35843" name="Rectangle 2"/>
          <p:cNvSpPr>
            <a:spLocks noGrp="1" noChangeArrowheads="1"/>
          </p:cNvSpPr>
          <p:nvPr>
            <p:ph type="title"/>
          </p:nvPr>
        </p:nvSpPr>
        <p:spPr/>
        <p:txBody>
          <a:bodyPr/>
          <a:lstStyle/>
          <a:p>
            <a:pPr eaLnBrk="1" hangingPunct="1"/>
            <a:r>
              <a:rPr lang="en-US" smtClean="0"/>
              <a:t>Error Cases</a:t>
            </a:r>
          </a:p>
        </p:txBody>
      </p:sp>
      <p:sp>
        <p:nvSpPr>
          <p:cNvPr id="78851" name="Rectangle 3"/>
          <p:cNvSpPr>
            <a:spLocks noGrp="1" noChangeArrowheads="1"/>
          </p:cNvSpPr>
          <p:nvPr>
            <p:ph type="body" idx="1"/>
          </p:nvPr>
        </p:nvSpPr>
        <p:spPr>
          <a:xfrm>
            <a:off x="457200" y="2743200"/>
            <a:ext cx="8153400" cy="3733800"/>
          </a:xfrm>
        </p:spPr>
        <p:txBody>
          <a:bodyPr/>
          <a:lstStyle/>
          <a:p>
            <a:pPr eaLnBrk="1" hangingPunct="1"/>
            <a:r>
              <a:rPr lang="en-US" sz="2400" smtClean="0"/>
              <a:t>Because we wrote </a:t>
            </a:r>
            <a:r>
              <a:rPr lang="en-US" sz="2400" i="1" smtClean="0">
                <a:solidFill>
                  <a:srgbClr val="FF0000"/>
                </a:solidFill>
              </a:rPr>
              <a:t>n</a:t>
            </a:r>
            <a:r>
              <a:rPr lang="en-US" sz="2400" smtClean="0"/>
              <a:t>, </a:t>
            </a:r>
            <a:r>
              <a:rPr lang="en-US" sz="2400" i="1" smtClean="0">
                <a:solidFill>
                  <a:srgbClr val="FF0000"/>
                </a:solidFill>
              </a:rPr>
              <a:t>m</a:t>
            </a:r>
            <a:r>
              <a:rPr lang="en-US" sz="2400" smtClean="0"/>
              <a:t> in the hypothesis, we mean that they must be integers</a:t>
            </a:r>
          </a:p>
          <a:p>
            <a:pPr eaLnBrk="1" hangingPunct="1"/>
            <a:r>
              <a:rPr lang="en-US" sz="2400" smtClean="0"/>
              <a:t>But what if </a:t>
            </a:r>
            <a:r>
              <a:rPr lang="en-US" sz="2400" smtClean="0">
                <a:solidFill>
                  <a:srgbClr val="0000FF"/>
                </a:solidFill>
              </a:rPr>
              <a:t>S</a:t>
            </a:r>
            <a:r>
              <a:rPr lang="en-US" sz="2400" baseline="-25000" smtClean="0">
                <a:solidFill>
                  <a:srgbClr val="0000FF"/>
                </a:solidFill>
              </a:rPr>
              <a:t>1</a:t>
            </a:r>
            <a:r>
              <a:rPr lang="en-US" sz="2400" smtClean="0"/>
              <a:t> and </a:t>
            </a:r>
            <a:r>
              <a:rPr lang="en-US" sz="2400" smtClean="0">
                <a:solidFill>
                  <a:srgbClr val="0000FF"/>
                </a:solidFill>
              </a:rPr>
              <a:t>S</a:t>
            </a:r>
            <a:r>
              <a:rPr lang="en-US" sz="2400" baseline="-25000" smtClean="0">
                <a:solidFill>
                  <a:srgbClr val="0000FF"/>
                </a:solidFill>
              </a:rPr>
              <a:t>2</a:t>
            </a:r>
            <a:r>
              <a:rPr lang="en-US" sz="2400" smtClean="0"/>
              <a:t> aren’t integers?</a:t>
            </a:r>
          </a:p>
          <a:p>
            <a:pPr lvl="1" eaLnBrk="1" hangingPunct="1"/>
            <a:r>
              <a:rPr lang="en-US" sz="2000" smtClean="0"/>
              <a:t>E.g., what if we write </a:t>
            </a:r>
            <a:r>
              <a:rPr lang="en-US" sz="2000" smtClean="0">
                <a:solidFill>
                  <a:srgbClr val="0000FF"/>
                </a:solidFill>
              </a:rPr>
              <a:t>(+ #f #t)</a:t>
            </a:r>
            <a:r>
              <a:rPr lang="en-US" sz="2000" smtClean="0"/>
              <a:t>?</a:t>
            </a:r>
          </a:p>
          <a:p>
            <a:pPr lvl="1" eaLnBrk="1" hangingPunct="1"/>
            <a:r>
              <a:rPr lang="en-US" sz="2000" smtClean="0"/>
              <a:t>It can be parsed, but we can’t execute it</a:t>
            </a:r>
          </a:p>
          <a:p>
            <a:pPr eaLnBrk="1" hangingPunct="1"/>
            <a:r>
              <a:rPr lang="en-US" sz="2400" smtClean="0"/>
              <a:t>We will have no rule that covers such a case</a:t>
            </a:r>
          </a:p>
          <a:p>
            <a:pPr lvl="1" eaLnBrk="1" hangingPunct="1"/>
            <a:r>
              <a:rPr lang="en-US" sz="2000" smtClean="0"/>
              <a:t>Convention:  If there is not a rule to cover a case, then the expression is erroneous</a:t>
            </a:r>
          </a:p>
          <a:p>
            <a:pPr lvl="1" eaLnBrk="1" hangingPunct="1"/>
            <a:r>
              <a:rPr lang="en-US" sz="2000" smtClean="0"/>
              <a:t>A program that evaluates to a stuck expression produces a run time error in practice</a:t>
            </a:r>
          </a:p>
        </p:txBody>
      </p:sp>
      <p:sp>
        <p:nvSpPr>
          <p:cNvPr id="78852" name="Rectangle 4"/>
          <p:cNvSpPr>
            <a:spLocks noChangeArrowheads="1"/>
          </p:cNvSpPr>
          <p:nvPr/>
        </p:nvSpPr>
        <p:spPr bwMode="auto">
          <a:xfrm>
            <a:off x="3124200" y="2057400"/>
            <a:ext cx="3124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 S</a:t>
            </a:r>
            <a:r>
              <a:rPr lang="en-US" sz="2800" baseline="-25000">
                <a:solidFill>
                  <a:srgbClr val="0000FF"/>
                </a:solidFill>
              </a:rPr>
              <a:t>1</a:t>
            </a:r>
            <a:r>
              <a:rPr lang="en-US" sz="2800">
                <a:solidFill>
                  <a:srgbClr val="0000FF"/>
                </a:solidFill>
              </a:rPr>
              <a:t> S</a:t>
            </a:r>
            <a:r>
              <a:rPr lang="en-US" sz="2800" baseline="-25000">
                <a:solidFill>
                  <a:srgbClr val="0000FF"/>
                </a:solidFill>
              </a:rPr>
              <a:t>2</a:t>
            </a:r>
            <a:r>
              <a:rPr lang="en-US" sz="2800">
                <a:solidFill>
                  <a:srgbClr val="0000FF"/>
                </a:solidFill>
              </a:rPr>
              <a:t>) → </a:t>
            </a:r>
            <a:r>
              <a:rPr lang="en-US" sz="2800" i="1">
                <a:solidFill>
                  <a:srgbClr val="FF0000"/>
                </a:solidFill>
              </a:rPr>
              <a:t>n + m</a:t>
            </a:r>
            <a:endParaRPr lang="en-US" sz="2800">
              <a:solidFill>
                <a:srgbClr val="0000FF"/>
              </a:solidFill>
            </a:endParaRPr>
          </a:p>
        </p:txBody>
      </p:sp>
      <p:sp>
        <p:nvSpPr>
          <p:cNvPr id="78853" name="Rectangle 5"/>
          <p:cNvSpPr>
            <a:spLocks noChangeArrowheads="1"/>
          </p:cNvSpPr>
          <p:nvPr/>
        </p:nvSpPr>
        <p:spPr bwMode="auto">
          <a:xfrm>
            <a:off x="2514600" y="1447800"/>
            <a:ext cx="1204913"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a:t>
            </a:r>
            <a:r>
              <a:rPr lang="en-US" sz="2800" baseline="-25000">
                <a:solidFill>
                  <a:srgbClr val="0000FF"/>
                </a:solidFill>
              </a:rPr>
              <a:t>1</a:t>
            </a:r>
            <a:r>
              <a:rPr lang="en-US" sz="2800">
                <a:solidFill>
                  <a:srgbClr val="0000FF"/>
                </a:solidFill>
              </a:rPr>
              <a:t> → </a:t>
            </a:r>
            <a:r>
              <a:rPr lang="en-US" sz="2800" i="1">
                <a:solidFill>
                  <a:srgbClr val="FF0000"/>
                </a:solidFill>
              </a:rPr>
              <a:t>n</a:t>
            </a:r>
            <a:endParaRPr lang="en-US" sz="2800">
              <a:solidFill>
                <a:srgbClr val="0000FF"/>
              </a:solidFill>
            </a:endParaRPr>
          </a:p>
        </p:txBody>
      </p:sp>
      <p:sp>
        <p:nvSpPr>
          <p:cNvPr id="78854" name="Rectangle 6"/>
          <p:cNvSpPr>
            <a:spLocks noChangeArrowheads="1"/>
          </p:cNvSpPr>
          <p:nvPr/>
        </p:nvSpPr>
        <p:spPr bwMode="auto">
          <a:xfrm>
            <a:off x="4953000" y="1447800"/>
            <a:ext cx="1303338"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a:t>
            </a:r>
            <a:r>
              <a:rPr lang="en-US" sz="2800" baseline="-25000">
                <a:solidFill>
                  <a:srgbClr val="0000FF"/>
                </a:solidFill>
              </a:rPr>
              <a:t>2</a:t>
            </a:r>
            <a:r>
              <a:rPr lang="en-US" sz="2800">
                <a:solidFill>
                  <a:srgbClr val="0000FF"/>
                </a:solidFill>
              </a:rPr>
              <a:t> → </a:t>
            </a:r>
            <a:r>
              <a:rPr lang="en-US" sz="2800" i="1">
                <a:solidFill>
                  <a:srgbClr val="FF0000"/>
                </a:solidFill>
              </a:rPr>
              <a:t>m</a:t>
            </a:r>
            <a:endParaRPr lang="en-US" sz="2800">
              <a:solidFill>
                <a:srgbClr val="0000FF"/>
              </a:solidFill>
            </a:endParaRPr>
          </a:p>
        </p:txBody>
      </p:sp>
      <p:sp>
        <p:nvSpPr>
          <p:cNvPr id="78855" name="Line 7"/>
          <p:cNvSpPr>
            <a:spLocks noChangeShapeType="1"/>
          </p:cNvSpPr>
          <p:nvPr/>
        </p:nvSpPr>
        <p:spPr bwMode="auto">
          <a:xfrm>
            <a:off x="2286000" y="2057400"/>
            <a:ext cx="4648200" cy="0"/>
          </a:xfrm>
          <a:prstGeom prst="line">
            <a:avLst/>
          </a:prstGeom>
          <a:noFill/>
          <a:ln w="28575">
            <a:solidFill>
              <a:srgbClr val="0000FF"/>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8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851">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851">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8851">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8851">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P spid="78854" grpId="0"/>
      <p:bldP spid="788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p:spPr>
        <p:txBody>
          <a:bodyPr/>
          <a:lstStyle/>
          <a:p>
            <a:r>
              <a:rPr lang="en-US" smtClean="0"/>
              <a:t>CMSC 330</a:t>
            </a:r>
          </a:p>
        </p:txBody>
      </p:sp>
      <p:sp>
        <p:nvSpPr>
          <p:cNvPr id="37890" name="Slide Number Placeholder 4"/>
          <p:cNvSpPr>
            <a:spLocks noGrp="1"/>
          </p:cNvSpPr>
          <p:nvPr>
            <p:ph type="sldNum" sz="quarter" idx="11"/>
          </p:nvPr>
        </p:nvSpPr>
        <p:spPr>
          <a:noFill/>
        </p:spPr>
        <p:txBody>
          <a:bodyPr/>
          <a:lstStyle/>
          <a:p>
            <a:fld id="{51521758-BC5F-4232-897E-08171242DC23}" type="slidenum">
              <a:rPr lang="en-US" smtClean="0"/>
              <a:pPr/>
              <a:t>12</a:t>
            </a:fld>
            <a:endParaRPr lang="en-US" smtClean="0"/>
          </a:p>
        </p:txBody>
      </p:sp>
      <p:sp>
        <p:nvSpPr>
          <p:cNvPr id="37891" name="Rectangle 2"/>
          <p:cNvSpPr>
            <a:spLocks noGrp="1" noChangeArrowheads="1"/>
          </p:cNvSpPr>
          <p:nvPr>
            <p:ph type="title"/>
          </p:nvPr>
        </p:nvSpPr>
        <p:spPr/>
        <p:txBody>
          <a:bodyPr/>
          <a:lstStyle/>
          <a:p>
            <a:pPr eaLnBrk="1" hangingPunct="1"/>
            <a:r>
              <a:rPr lang="en-US" smtClean="0"/>
              <a:t>Trees of Semantic Rules</a:t>
            </a:r>
          </a:p>
        </p:txBody>
      </p:sp>
      <p:sp>
        <p:nvSpPr>
          <p:cNvPr id="53251" name="Rectangle 3"/>
          <p:cNvSpPr>
            <a:spLocks noGrp="1" noChangeArrowheads="1"/>
          </p:cNvSpPr>
          <p:nvPr>
            <p:ph type="body" idx="1"/>
          </p:nvPr>
        </p:nvSpPr>
        <p:spPr/>
        <p:txBody>
          <a:bodyPr/>
          <a:lstStyle/>
          <a:p>
            <a:pPr eaLnBrk="1" hangingPunct="1"/>
            <a:r>
              <a:rPr lang="en-US" smtClean="0"/>
              <a:t>When we apply rules to an expression, we actually get a tree, which corresponds to the recursive evaluation procedure</a:t>
            </a:r>
          </a:p>
        </p:txBody>
      </p:sp>
      <p:sp>
        <p:nvSpPr>
          <p:cNvPr id="53252" name="Rectangle 4"/>
          <p:cNvSpPr>
            <a:spLocks noChangeArrowheads="1"/>
          </p:cNvSpPr>
          <p:nvPr/>
        </p:nvSpPr>
        <p:spPr bwMode="auto">
          <a:xfrm>
            <a:off x="2514600" y="5105400"/>
            <a:ext cx="3886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 (+ 3 4) 5) →</a:t>
            </a:r>
          </a:p>
        </p:txBody>
      </p:sp>
      <p:sp>
        <p:nvSpPr>
          <p:cNvPr id="53253" name="Rectangle 5"/>
          <p:cNvSpPr>
            <a:spLocks noChangeArrowheads="1"/>
          </p:cNvSpPr>
          <p:nvPr/>
        </p:nvSpPr>
        <p:spPr bwMode="auto">
          <a:xfrm>
            <a:off x="2209800" y="4495800"/>
            <a:ext cx="1676400"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(+ 3 4) →</a:t>
            </a:r>
            <a:endParaRPr lang="en-US" sz="2800" i="1">
              <a:solidFill>
                <a:srgbClr val="FF0000"/>
              </a:solidFill>
            </a:endParaRPr>
          </a:p>
        </p:txBody>
      </p:sp>
      <p:sp>
        <p:nvSpPr>
          <p:cNvPr id="53254" name="Rectangle 6"/>
          <p:cNvSpPr>
            <a:spLocks noChangeArrowheads="1"/>
          </p:cNvSpPr>
          <p:nvPr/>
        </p:nvSpPr>
        <p:spPr bwMode="auto">
          <a:xfrm>
            <a:off x="4953000" y="4495800"/>
            <a:ext cx="836613"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5 →</a:t>
            </a:r>
          </a:p>
        </p:txBody>
      </p:sp>
      <p:sp>
        <p:nvSpPr>
          <p:cNvPr id="53255" name="Line 7"/>
          <p:cNvSpPr>
            <a:spLocks noChangeShapeType="1"/>
          </p:cNvSpPr>
          <p:nvPr/>
        </p:nvSpPr>
        <p:spPr bwMode="auto">
          <a:xfrm>
            <a:off x="2133600" y="5105400"/>
            <a:ext cx="4648200" cy="0"/>
          </a:xfrm>
          <a:prstGeom prst="line">
            <a:avLst/>
          </a:prstGeom>
          <a:noFill/>
          <a:ln w="28575">
            <a:solidFill>
              <a:srgbClr val="0000FF"/>
            </a:solidFill>
            <a:round/>
            <a:headEnd/>
            <a:tailEnd/>
          </a:ln>
        </p:spPr>
        <p:txBody>
          <a:bodyPr wrap="none" anchor="ctr"/>
          <a:lstStyle/>
          <a:p>
            <a:endParaRPr lang="en-US"/>
          </a:p>
        </p:txBody>
      </p:sp>
      <p:sp>
        <p:nvSpPr>
          <p:cNvPr id="53256" name="Rectangle 8"/>
          <p:cNvSpPr>
            <a:spLocks noChangeArrowheads="1"/>
          </p:cNvSpPr>
          <p:nvPr/>
        </p:nvSpPr>
        <p:spPr bwMode="auto">
          <a:xfrm>
            <a:off x="914400" y="3810000"/>
            <a:ext cx="836613"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3 →</a:t>
            </a:r>
          </a:p>
        </p:txBody>
      </p:sp>
      <p:sp>
        <p:nvSpPr>
          <p:cNvPr id="53258" name="Line 10"/>
          <p:cNvSpPr>
            <a:spLocks noChangeShapeType="1"/>
          </p:cNvSpPr>
          <p:nvPr/>
        </p:nvSpPr>
        <p:spPr bwMode="auto">
          <a:xfrm>
            <a:off x="990600" y="4419600"/>
            <a:ext cx="3276600" cy="0"/>
          </a:xfrm>
          <a:prstGeom prst="line">
            <a:avLst/>
          </a:prstGeom>
          <a:noFill/>
          <a:ln w="28575">
            <a:solidFill>
              <a:srgbClr val="0000FF"/>
            </a:solidFill>
            <a:round/>
            <a:headEnd/>
            <a:tailEnd/>
          </a:ln>
        </p:spPr>
        <p:txBody>
          <a:bodyPr wrap="none" anchor="ctr"/>
          <a:lstStyle/>
          <a:p>
            <a:endParaRPr lang="en-US"/>
          </a:p>
        </p:txBody>
      </p:sp>
      <p:sp>
        <p:nvSpPr>
          <p:cNvPr id="53259" name="Rectangle 11"/>
          <p:cNvSpPr>
            <a:spLocks noChangeArrowheads="1"/>
          </p:cNvSpPr>
          <p:nvPr/>
        </p:nvSpPr>
        <p:spPr bwMode="auto">
          <a:xfrm>
            <a:off x="2895600" y="3810000"/>
            <a:ext cx="836613"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4 →</a:t>
            </a:r>
          </a:p>
        </p:txBody>
      </p:sp>
      <p:sp>
        <p:nvSpPr>
          <p:cNvPr id="53260" name="Rectangle 12"/>
          <p:cNvSpPr>
            <a:spLocks noChangeArrowheads="1"/>
          </p:cNvSpPr>
          <p:nvPr/>
        </p:nvSpPr>
        <p:spPr bwMode="auto">
          <a:xfrm>
            <a:off x="3810000" y="4495800"/>
            <a:ext cx="382588"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7</a:t>
            </a:r>
          </a:p>
        </p:txBody>
      </p:sp>
      <p:sp>
        <p:nvSpPr>
          <p:cNvPr id="53261" name="Rectangle 13"/>
          <p:cNvSpPr>
            <a:spLocks noChangeArrowheads="1"/>
          </p:cNvSpPr>
          <p:nvPr/>
        </p:nvSpPr>
        <p:spPr bwMode="auto">
          <a:xfrm>
            <a:off x="1676400" y="3810000"/>
            <a:ext cx="481013"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 </a:t>
            </a:r>
            <a:r>
              <a:rPr lang="en-US" sz="2800" i="1">
                <a:solidFill>
                  <a:srgbClr val="FF0000"/>
                </a:solidFill>
              </a:rPr>
              <a:t>3</a:t>
            </a:r>
          </a:p>
        </p:txBody>
      </p:sp>
      <p:sp>
        <p:nvSpPr>
          <p:cNvPr id="53262" name="Rectangle 14"/>
          <p:cNvSpPr>
            <a:spLocks noChangeArrowheads="1"/>
          </p:cNvSpPr>
          <p:nvPr/>
        </p:nvSpPr>
        <p:spPr bwMode="auto">
          <a:xfrm>
            <a:off x="3657600" y="3810000"/>
            <a:ext cx="382588" cy="519113"/>
          </a:xfrm>
          <a:prstGeom prst="rect">
            <a:avLst/>
          </a:prstGeom>
          <a:noFill/>
          <a:ln w="9525">
            <a:noFill/>
            <a:miter lim="800000"/>
            <a:headEnd/>
            <a:tailEnd/>
          </a:ln>
        </p:spPr>
        <p:txBody>
          <a:bodyPr wrap="none">
            <a:spAutoFit/>
          </a:bodyPr>
          <a:lstStyle/>
          <a:p>
            <a:pPr>
              <a:spcBef>
                <a:spcPct val="20000"/>
              </a:spcBef>
            </a:pPr>
            <a:r>
              <a:rPr lang="en-US" sz="2800" i="1">
                <a:solidFill>
                  <a:srgbClr val="FF0000"/>
                </a:solidFill>
              </a:rPr>
              <a:t>4</a:t>
            </a:r>
          </a:p>
        </p:txBody>
      </p:sp>
      <p:sp>
        <p:nvSpPr>
          <p:cNvPr id="53263" name="Rectangle 15"/>
          <p:cNvSpPr>
            <a:spLocks noChangeArrowheads="1"/>
          </p:cNvSpPr>
          <p:nvPr/>
        </p:nvSpPr>
        <p:spPr bwMode="auto">
          <a:xfrm>
            <a:off x="5791200" y="4495800"/>
            <a:ext cx="382588" cy="519113"/>
          </a:xfrm>
          <a:prstGeom prst="rect">
            <a:avLst/>
          </a:prstGeom>
          <a:noFill/>
          <a:ln w="9525">
            <a:noFill/>
            <a:miter lim="800000"/>
            <a:headEnd/>
            <a:tailEnd/>
          </a:ln>
        </p:spPr>
        <p:txBody>
          <a:bodyPr wrap="none">
            <a:spAutoFit/>
          </a:bodyPr>
          <a:lstStyle/>
          <a:p>
            <a:pPr>
              <a:spcBef>
                <a:spcPct val="20000"/>
              </a:spcBef>
            </a:pPr>
            <a:r>
              <a:rPr lang="en-US" sz="2800" i="1">
                <a:solidFill>
                  <a:srgbClr val="FF0000"/>
                </a:solidFill>
              </a:rPr>
              <a:t>5</a:t>
            </a:r>
          </a:p>
        </p:txBody>
      </p:sp>
      <p:sp>
        <p:nvSpPr>
          <p:cNvPr id="53264" name="Rectangle 16"/>
          <p:cNvSpPr>
            <a:spLocks noChangeArrowheads="1"/>
          </p:cNvSpPr>
          <p:nvPr/>
        </p:nvSpPr>
        <p:spPr bwMode="auto">
          <a:xfrm>
            <a:off x="5029200" y="5105400"/>
            <a:ext cx="579438" cy="519113"/>
          </a:xfrm>
          <a:prstGeom prst="rect">
            <a:avLst/>
          </a:prstGeom>
          <a:noFill/>
          <a:ln w="9525">
            <a:noFill/>
            <a:miter lim="800000"/>
            <a:headEnd/>
            <a:tailEnd/>
          </a:ln>
        </p:spPr>
        <p:txBody>
          <a:bodyPr wrap="none">
            <a:spAutoFit/>
          </a:bodyPr>
          <a:lstStyle/>
          <a:p>
            <a:pPr>
              <a:spcBef>
                <a:spcPct val="20000"/>
              </a:spcBef>
            </a:pPr>
            <a:r>
              <a:rPr lang="en-US" sz="2800" i="1">
                <a:solidFill>
                  <a:srgbClr val="FF0000"/>
                </a:solidFill>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2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2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2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2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3" grpId="0"/>
      <p:bldP spid="53254" grpId="0"/>
      <p:bldP spid="53255" grpId="0" animBg="1"/>
      <p:bldP spid="53256" grpId="0"/>
      <p:bldP spid="53258" grpId="0" animBg="1"/>
      <p:bldP spid="53259" grpId="0"/>
      <p:bldP spid="53260" grpId="0"/>
      <p:bldP spid="53261" grpId="0"/>
      <p:bldP spid="53262" grpId="0"/>
      <p:bldP spid="53263" grpId="0"/>
      <p:bldP spid="532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p:spPr>
        <p:txBody>
          <a:bodyPr/>
          <a:lstStyle/>
          <a:p>
            <a:r>
              <a:rPr lang="en-US" smtClean="0"/>
              <a:t>CMSC 330</a:t>
            </a:r>
          </a:p>
        </p:txBody>
      </p:sp>
      <p:sp>
        <p:nvSpPr>
          <p:cNvPr id="39938" name="Slide Number Placeholder 4"/>
          <p:cNvSpPr>
            <a:spLocks noGrp="1"/>
          </p:cNvSpPr>
          <p:nvPr>
            <p:ph type="sldNum" sz="quarter" idx="11"/>
          </p:nvPr>
        </p:nvSpPr>
        <p:spPr>
          <a:noFill/>
        </p:spPr>
        <p:txBody>
          <a:bodyPr/>
          <a:lstStyle/>
          <a:p>
            <a:fld id="{F01A9C90-6681-4C49-A8D3-4B6F7CD8E0C2}" type="slidenum">
              <a:rPr lang="en-US" smtClean="0"/>
              <a:pPr/>
              <a:t>13</a:t>
            </a:fld>
            <a:endParaRPr lang="en-US" smtClean="0"/>
          </a:p>
        </p:txBody>
      </p:sp>
      <p:sp>
        <p:nvSpPr>
          <p:cNvPr id="39939" name="Rectangle 2"/>
          <p:cNvSpPr>
            <a:spLocks noGrp="1" noChangeArrowheads="1"/>
          </p:cNvSpPr>
          <p:nvPr>
            <p:ph type="title"/>
          </p:nvPr>
        </p:nvSpPr>
        <p:spPr/>
        <p:txBody>
          <a:bodyPr/>
          <a:lstStyle/>
          <a:p>
            <a:pPr eaLnBrk="1" hangingPunct="1"/>
            <a:r>
              <a:rPr lang="en-US" smtClean="0"/>
              <a:t>Rules for If</a:t>
            </a:r>
          </a:p>
        </p:txBody>
      </p:sp>
      <p:sp>
        <p:nvSpPr>
          <p:cNvPr id="2" name="Rectangle 3"/>
          <p:cNvSpPr>
            <a:spLocks noGrp="1" noChangeArrowheads="1"/>
          </p:cNvSpPr>
          <p:nvPr>
            <p:ph type="body" idx="1"/>
          </p:nvPr>
        </p:nvSpPr>
        <p:spPr>
          <a:xfrm>
            <a:off x="457200" y="4419600"/>
            <a:ext cx="8153400" cy="2057400"/>
          </a:xfrm>
        </p:spPr>
        <p:txBody>
          <a:bodyPr/>
          <a:lstStyle/>
          <a:p>
            <a:pPr eaLnBrk="1" hangingPunct="1"/>
            <a:r>
              <a:rPr lang="en-US" smtClean="0"/>
              <a:t>Examples</a:t>
            </a:r>
          </a:p>
          <a:p>
            <a:pPr lvl="1" eaLnBrk="1" hangingPunct="1"/>
            <a:r>
              <a:rPr lang="en-US" smtClean="0">
                <a:solidFill>
                  <a:srgbClr val="0000FF"/>
                </a:solidFill>
              </a:rPr>
              <a:t>(if #f 3 4) </a:t>
            </a:r>
            <a:r>
              <a:rPr lang="en-US" sz="2800" smtClean="0">
                <a:solidFill>
                  <a:srgbClr val="0000FF"/>
                </a:solidFill>
              </a:rPr>
              <a:t>→</a:t>
            </a:r>
            <a:r>
              <a:rPr lang="en-US" smtClean="0">
                <a:solidFill>
                  <a:srgbClr val="0000FF"/>
                </a:solidFill>
              </a:rPr>
              <a:t> </a:t>
            </a:r>
            <a:r>
              <a:rPr lang="en-US" i="1" smtClean="0">
                <a:solidFill>
                  <a:srgbClr val="FF0000"/>
                </a:solidFill>
              </a:rPr>
              <a:t>4</a:t>
            </a:r>
            <a:endParaRPr lang="en-US" smtClean="0">
              <a:solidFill>
                <a:srgbClr val="0000FF"/>
              </a:solidFill>
            </a:endParaRPr>
          </a:p>
          <a:p>
            <a:pPr lvl="1" eaLnBrk="1" hangingPunct="1"/>
            <a:r>
              <a:rPr lang="en-US" smtClean="0">
                <a:solidFill>
                  <a:srgbClr val="0000FF"/>
                </a:solidFill>
              </a:rPr>
              <a:t>(if #t 3 4) </a:t>
            </a:r>
            <a:r>
              <a:rPr lang="en-US" sz="2800" smtClean="0">
                <a:solidFill>
                  <a:srgbClr val="0000FF"/>
                </a:solidFill>
              </a:rPr>
              <a:t>→</a:t>
            </a:r>
            <a:r>
              <a:rPr lang="en-US" smtClean="0">
                <a:solidFill>
                  <a:srgbClr val="0000FF"/>
                </a:solidFill>
              </a:rPr>
              <a:t> </a:t>
            </a:r>
            <a:r>
              <a:rPr lang="en-US" i="1" smtClean="0">
                <a:solidFill>
                  <a:srgbClr val="FF0000"/>
                </a:solidFill>
              </a:rPr>
              <a:t>3</a:t>
            </a:r>
            <a:endParaRPr lang="en-US" smtClean="0"/>
          </a:p>
          <a:p>
            <a:pPr eaLnBrk="1" hangingPunct="1"/>
            <a:r>
              <a:rPr lang="en-US" smtClean="0"/>
              <a:t>Notice that only one branch is evaluated</a:t>
            </a:r>
          </a:p>
        </p:txBody>
      </p:sp>
      <p:sp>
        <p:nvSpPr>
          <p:cNvPr id="39941" name="Rectangle 4"/>
          <p:cNvSpPr>
            <a:spLocks noChangeArrowheads="1"/>
          </p:cNvSpPr>
          <p:nvPr/>
        </p:nvSpPr>
        <p:spPr bwMode="auto">
          <a:xfrm>
            <a:off x="2895600" y="2209800"/>
            <a:ext cx="3124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(if S</a:t>
            </a:r>
            <a:r>
              <a:rPr lang="en-US" sz="2800" baseline="-25000">
                <a:solidFill>
                  <a:srgbClr val="0000FF"/>
                </a:solidFill>
              </a:rPr>
              <a:t>1</a:t>
            </a:r>
            <a:r>
              <a:rPr lang="en-US" sz="2800">
                <a:solidFill>
                  <a:srgbClr val="0000FF"/>
                </a:solidFill>
              </a:rPr>
              <a:t> S</a:t>
            </a:r>
            <a:r>
              <a:rPr lang="en-US" sz="2800" baseline="-25000">
                <a:solidFill>
                  <a:srgbClr val="0000FF"/>
                </a:solidFill>
              </a:rPr>
              <a:t>2 </a:t>
            </a:r>
            <a:r>
              <a:rPr lang="en-US" sz="2800">
                <a:solidFill>
                  <a:srgbClr val="0000FF"/>
                </a:solidFill>
              </a:rPr>
              <a:t>S</a:t>
            </a:r>
            <a:r>
              <a:rPr lang="en-US" sz="2800" baseline="-25000">
                <a:solidFill>
                  <a:srgbClr val="0000FF"/>
                </a:solidFill>
              </a:rPr>
              <a:t>3</a:t>
            </a:r>
            <a:r>
              <a:rPr lang="en-US" sz="2800">
                <a:solidFill>
                  <a:srgbClr val="0000FF"/>
                </a:solidFill>
              </a:rPr>
              <a:t>) →</a:t>
            </a:r>
            <a:endParaRPr lang="en-US" sz="2800" i="1">
              <a:solidFill>
                <a:srgbClr val="FF0000"/>
              </a:solidFill>
            </a:endParaRPr>
          </a:p>
        </p:txBody>
      </p:sp>
      <p:sp>
        <p:nvSpPr>
          <p:cNvPr id="39942" name="Line 5"/>
          <p:cNvSpPr>
            <a:spLocks noChangeShapeType="1"/>
          </p:cNvSpPr>
          <p:nvPr/>
        </p:nvSpPr>
        <p:spPr bwMode="auto">
          <a:xfrm>
            <a:off x="1905000" y="2209800"/>
            <a:ext cx="4572000" cy="0"/>
          </a:xfrm>
          <a:prstGeom prst="line">
            <a:avLst/>
          </a:prstGeom>
          <a:noFill/>
          <a:ln w="28575">
            <a:solidFill>
              <a:srgbClr val="0000FF"/>
            </a:solidFill>
            <a:round/>
            <a:headEnd/>
            <a:tailEnd/>
          </a:ln>
        </p:spPr>
        <p:txBody>
          <a:bodyPr wrap="none" anchor="ctr"/>
          <a:lstStyle/>
          <a:p>
            <a:endParaRPr lang="en-US"/>
          </a:p>
        </p:txBody>
      </p:sp>
      <p:sp>
        <p:nvSpPr>
          <p:cNvPr id="3" name="Rectangle 6"/>
          <p:cNvSpPr>
            <a:spLocks noChangeArrowheads="1"/>
          </p:cNvSpPr>
          <p:nvPr/>
        </p:nvSpPr>
        <p:spPr bwMode="auto">
          <a:xfrm>
            <a:off x="2209800" y="1600200"/>
            <a:ext cx="1720850"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a:t>
            </a:r>
            <a:r>
              <a:rPr lang="en-US" sz="2800" baseline="-25000">
                <a:solidFill>
                  <a:srgbClr val="0000FF"/>
                </a:solidFill>
              </a:rPr>
              <a:t>1</a:t>
            </a:r>
            <a:r>
              <a:rPr lang="en-US" sz="2800">
                <a:solidFill>
                  <a:srgbClr val="0000FF"/>
                </a:solidFill>
              </a:rPr>
              <a:t> → </a:t>
            </a:r>
            <a:r>
              <a:rPr lang="en-US" sz="2800" i="1">
                <a:solidFill>
                  <a:srgbClr val="FF0000"/>
                </a:solidFill>
              </a:rPr>
              <a:t>true</a:t>
            </a:r>
            <a:endParaRPr lang="en-US" sz="2800">
              <a:solidFill>
                <a:srgbClr val="0000FF"/>
              </a:solidFill>
            </a:endParaRPr>
          </a:p>
        </p:txBody>
      </p:sp>
      <p:sp>
        <p:nvSpPr>
          <p:cNvPr id="39943" name="Rectangle 7"/>
          <p:cNvSpPr>
            <a:spLocks noChangeArrowheads="1"/>
          </p:cNvSpPr>
          <p:nvPr/>
        </p:nvSpPr>
        <p:spPr bwMode="auto">
          <a:xfrm>
            <a:off x="4419600" y="1600200"/>
            <a:ext cx="1285875"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a:t>
            </a:r>
            <a:r>
              <a:rPr lang="en-US" sz="2800" baseline="-25000">
                <a:solidFill>
                  <a:srgbClr val="0000FF"/>
                </a:solidFill>
              </a:rPr>
              <a:t>2</a:t>
            </a:r>
            <a:r>
              <a:rPr lang="en-US" sz="2800">
                <a:solidFill>
                  <a:srgbClr val="0000FF"/>
                </a:solidFill>
              </a:rPr>
              <a:t> → </a:t>
            </a:r>
            <a:r>
              <a:rPr lang="en-US" sz="2800" i="1">
                <a:solidFill>
                  <a:srgbClr val="FF0000"/>
                </a:solidFill>
              </a:rPr>
              <a:t>v</a:t>
            </a:r>
            <a:endParaRPr lang="en-US" sz="2800">
              <a:solidFill>
                <a:srgbClr val="0000FF"/>
              </a:solidFill>
            </a:endParaRPr>
          </a:p>
        </p:txBody>
      </p:sp>
      <p:sp>
        <p:nvSpPr>
          <p:cNvPr id="39944" name="Rectangle 8"/>
          <p:cNvSpPr>
            <a:spLocks noChangeArrowheads="1"/>
          </p:cNvSpPr>
          <p:nvPr/>
        </p:nvSpPr>
        <p:spPr bwMode="auto">
          <a:xfrm>
            <a:off x="5334000" y="2209800"/>
            <a:ext cx="361950"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v</a:t>
            </a:r>
          </a:p>
        </p:txBody>
      </p:sp>
      <p:sp>
        <p:nvSpPr>
          <p:cNvPr id="39945" name="Rectangle 9"/>
          <p:cNvSpPr>
            <a:spLocks noChangeArrowheads="1"/>
          </p:cNvSpPr>
          <p:nvPr/>
        </p:nvSpPr>
        <p:spPr bwMode="auto">
          <a:xfrm>
            <a:off x="2971800" y="3886200"/>
            <a:ext cx="3124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(if S</a:t>
            </a:r>
            <a:r>
              <a:rPr lang="en-US" sz="2800" baseline="-25000">
                <a:solidFill>
                  <a:srgbClr val="0000FF"/>
                </a:solidFill>
              </a:rPr>
              <a:t>1</a:t>
            </a:r>
            <a:r>
              <a:rPr lang="en-US" sz="2800">
                <a:solidFill>
                  <a:srgbClr val="0000FF"/>
                </a:solidFill>
              </a:rPr>
              <a:t> S</a:t>
            </a:r>
            <a:r>
              <a:rPr lang="en-US" sz="2800" baseline="-25000">
                <a:solidFill>
                  <a:srgbClr val="0000FF"/>
                </a:solidFill>
              </a:rPr>
              <a:t>2 </a:t>
            </a:r>
            <a:r>
              <a:rPr lang="en-US" sz="2800">
                <a:solidFill>
                  <a:srgbClr val="0000FF"/>
                </a:solidFill>
              </a:rPr>
              <a:t>S</a:t>
            </a:r>
            <a:r>
              <a:rPr lang="en-US" sz="2800" baseline="-25000">
                <a:solidFill>
                  <a:srgbClr val="0000FF"/>
                </a:solidFill>
              </a:rPr>
              <a:t>3</a:t>
            </a:r>
            <a:r>
              <a:rPr lang="en-US" sz="2800">
                <a:solidFill>
                  <a:srgbClr val="0000FF"/>
                </a:solidFill>
              </a:rPr>
              <a:t>) →</a:t>
            </a:r>
            <a:endParaRPr lang="en-US" sz="2800" i="1">
              <a:solidFill>
                <a:srgbClr val="FF0000"/>
              </a:solidFill>
            </a:endParaRPr>
          </a:p>
        </p:txBody>
      </p:sp>
      <p:sp>
        <p:nvSpPr>
          <p:cNvPr id="39946" name="Line 10"/>
          <p:cNvSpPr>
            <a:spLocks noChangeShapeType="1"/>
          </p:cNvSpPr>
          <p:nvPr/>
        </p:nvSpPr>
        <p:spPr bwMode="auto">
          <a:xfrm>
            <a:off x="1981200" y="3886200"/>
            <a:ext cx="4572000" cy="0"/>
          </a:xfrm>
          <a:prstGeom prst="line">
            <a:avLst/>
          </a:prstGeom>
          <a:noFill/>
          <a:ln w="28575">
            <a:solidFill>
              <a:srgbClr val="0000FF"/>
            </a:solidFill>
            <a:round/>
            <a:headEnd/>
            <a:tailEnd/>
          </a:ln>
        </p:spPr>
        <p:txBody>
          <a:bodyPr wrap="none" anchor="ctr"/>
          <a:lstStyle/>
          <a:p>
            <a:endParaRPr lang="en-US"/>
          </a:p>
        </p:txBody>
      </p:sp>
      <p:sp>
        <p:nvSpPr>
          <p:cNvPr id="39947" name="Rectangle 11"/>
          <p:cNvSpPr>
            <a:spLocks noChangeArrowheads="1"/>
          </p:cNvSpPr>
          <p:nvPr/>
        </p:nvSpPr>
        <p:spPr bwMode="auto">
          <a:xfrm>
            <a:off x="2286000" y="3276600"/>
            <a:ext cx="1860550"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a:t>
            </a:r>
            <a:r>
              <a:rPr lang="en-US" sz="2800" baseline="-25000">
                <a:solidFill>
                  <a:srgbClr val="0000FF"/>
                </a:solidFill>
              </a:rPr>
              <a:t>1</a:t>
            </a:r>
            <a:r>
              <a:rPr lang="en-US" sz="2800">
                <a:solidFill>
                  <a:srgbClr val="0000FF"/>
                </a:solidFill>
              </a:rPr>
              <a:t> → </a:t>
            </a:r>
            <a:r>
              <a:rPr lang="en-US" sz="2800" i="1">
                <a:solidFill>
                  <a:srgbClr val="FF0000"/>
                </a:solidFill>
              </a:rPr>
              <a:t>false</a:t>
            </a:r>
            <a:endParaRPr lang="en-US" sz="2800">
              <a:solidFill>
                <a:srgbClr val="0000FF"/>
              </a:solidFill>
            </a:endParaRPr>
          </a:p>
        </p:txBody>
      </p:sp>
      <p:sp>
        <p:nvSpPr>
          <p:cNvPr id="39948" name="Rectangle 12"/>
          <p:cNvSpPr>
            <a:spLocks noChangeArrowheads="1"/>
          </p:cNvSpPr>
          <p:nvPr/>
        </p:nvSpPr>
        <p:spPr bwMode="auto">
          <a:xfrm>
            <a:off x="4495800" y="3276600"/>
            <a:ext cx="1285875"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a:t>
            </a:r>
            <a:r>
              <a:rPr lang="en-US" sz="2800" baseline="-25000">
                <a:solidFill>
                  <a:srgbClr val="0000FF"/>
                </a:solidFill>
              </a:rPr>
              <a:t>3</a:t>
            </a:r>
            <a:r>
              <a:rPr lang="en-US" sz="2800">
                <a:solidFill>
                  <a:srgbClr val="0000FF"/>
                </a:solidFill>
              </a:rPr>
              <a:t> → </a:t>
            </a:r>
            <a:r>
              <a:rPr lang="en-US" sz="2800" i="1">
                <a:solidFill>
                  <a:srgbClr val="FF0000"/>
                </a:solidFill>
              </a:rPr>
              <a:t>v</a:t>
            </a:r>
            <a:endParaRPr lang="en-US" sz="2800">
              <a:solidFill>
                <a:srgbClr val="0000FF"/>
              </a:solidFill>
            </a:endParaRPr>
          </a:p>
        </p:txBody>
      </p:sp>
      <p:sp>
        <p:nvSpPr>
          <p:cNvPr id="39949" name="Rectangle 13"/>
          <p:cNvSpPr>
            <a:spLocks noChangeArrowheads="1"/>
          </p:cNvSpPr>
          <p:nvPr/>
        </p:nvSpPr>
        <p:spPr bwMode="auto">
          <a:xfrm>
            <a:off x="5410200" y="3886200"/>
            <a:ext cx="361950"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9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9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9943" grpId="0"/>
      <p:bldP spid="39944" grpId="0"/>
      <p:bldP spid="39945" grpId="0"/>
      <p:bldP spid="39946" grpId="0" animBg="1"/>
      <p:bldP spid="39947" grpId="0"/>
      <p:bldP spid="39948" grpId="0"/>
      <p:bldP spid="399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txBox="1">
            <a:spLocks noGrp="1"/>
          </p:cNvSpPr>
          <p:nvPr/>
        </p:nvSpPr>
        <p:spPr bwMode="auto">
          <a:xfrm>
            <a:off x="457200" y="6477000"/>
            <a:ext cx="5562600" cy="228600"/>
          </a:xfrm>
          <a:prstGeom prst="rect">
            <a:avLst/>
          </a:prstGeom>
          <a:noFill/>
          <a:ln w="9525">
            <a:noFill/>
            <a:miter lim="800000"/>
            <a:headEnd/>
            <a:tailEnd/>
          </a:ln>
        </p:spPr>
        <p:txBody>
          <a:bodyPr/>
          <a:lstStyle/>
          <a:p>
            <a:pPr eaLnBrk="0" hangingPunct="0"/>
            <a:r>
              <a:rPr lang="en-US" sz="1200"/>
              <a:t>CMSC 330</a:t>
            </a:r>
          </a:p>
        </p:txBody>
      </p:sp>
      <p:sp>
        <p:nvSpPr>
          <p:cNvPr id="75779" name="Slide Number Placeholder 4"/>
          <p:cNvSpPr txBox="1">
            <a:spLocks noGrp="1"/>
          </p:cNvSpPr>
          <p:nvPr/>
        </p:nvSpPr>
        <p:spPr bwMode="auto">
          <a:xfrm>
            <a:off x="6705600" y="6477000"/>
            <a:ext cx="1905000" cy="228600"/>
          </a:xfrm>
          <a:prstGeom prst="rect">
            <a:avLst/>
          </a:prstGeom>
          <a:noFill/>
          <a:ln w="9525">
            <a:noFill/>
            <a:miter lim="800000"/>
            <a:headEnd/>
            <a:tailEnd/>
          </a:ln>
        </p:spPr>
        <p:txBody>
          <a:bodyPr/>
          <a:lstStyle/>
          <a:p>
            <a:pPr algn="r" eaLnBrk="0" hangingPunct="0"/>
            <a:fld id="{BD262FB8-642F-4213-BABD-8A3F3509F63A}" type="slidenum">
              <a:rPr lang="en-US" sz="1200"/>
              <a:pPr algn="r" eaLnBrk="0" hangingPunct="0"/>
              <a:t>14</a:t>
            </a:fld>
            <a:endParaRPr lang="en-US" sz="1200"/>
          </a:p>
        </p:txBody>
      </p:sp>
      <p:sp>
        <p:nvSpPr>
          <p:cNvPr id="75780" name="Rectangle 2"/>
          <p:cNvSpPr>
            <a:spLocks noGrp="1" noChangeArrowheads="1"/>
          </p:cNvSpPr>
          <p:nvPr>
            <p:ph type="title" idx="4294967295"/>
          </p:nvPr>
        </p:nvSpPr>
        <p:spPr/>
        <p:txBody>
          <a:bodyPr/>
          <a:lstStyle/>
          <a:p>
            <a:pPr eaLnBrk="1" hangingPunct="1"/>
            <a:r>
              <a:rPr lang="en-US" smtClean="0"/>
              <a:t>Why Did We Do This?</a:t>
            </a:r>
          </a:p>
        </p:txBody>
      </p:sp>
      <p:sp>
        <p:nvSpPr>
          <p:cNvPr id="80899" name="Rectangle 3"/>
          <p:cNvSpPr>
            <a:spLocks noGrp="1" noChangeArrowheads="1"/>
          </p:cNvSpPr>
          <p:nvPr>
            <p:ph type="body" idx="4294967295"/>
          </p:nvPr>
        </p:nvSpPr>
        <p:spPr>
          <a:xfrm>
            <a:off x="457200" y="1447800"/>
            <a:ext cx="8153400" cy="5105400"/>
          </a:xfrm>
        </p:spPr>
        <p:txBody>
          <a:bodyPr/>
          <a:lstStyle/>
          <a:p>
            <a:pPr eaLnBrk="1" hangingPunct="1">
              <a:lnSpc>
                <a:spcPct val="95000"/>
              </a:lnSpc>
            </a:pPr>
            <a:r>
              <a:rPr lang="en-US" smtClean="0"/>
              <a:t>Operational semantics are useful for</a:t>
            </a:r>
          </a:p>
          <a:p>
            <a:pPr lvl="1" eaLnBrk="1" hangingPunct="1">
              <a:lnSpc>
                <a:spcPct val="95000"/>
              </a:lnSpc>
            </a:pPr>
            <a:r>
              <a:rPr lang="en-US" smtClean="0"/>
              <a:t>Describing languages</a:t>
            </a:r>
          </a:p>
          <a:p>
            <a:pPr lvl="2" eaLnBrk="1" hangingPunct="1">
              <a:lnSpc>
                <a:spcPct val="95000"/>
              </a:lnSpc>
            </a:pPr>
            <a:r>
              <a:rPr lang="en-US" smtClean="0"/>
              <a:t>Not just Scheme!  It’s pretty hard to describe a big language like C or Java, but we can at least describe the core components of the language</a:t>
            </a:r>
          </a:p>
          <a:p>
            <a:pPr lvl="1" eaLnBrk="1" hangingPunct="1">
              <a:lnSpc>
                <a:spcPct val="95000"/>
              </a:lnSpc>
            </a:pPr>
            <a:r>
              <a:rPr lang="en-US" smtClean="0"/>
              <a:t>Giving a </a:t>
            </a:r>
            <a:r>
              <a:rPr lang="en-US" i="1" smtClean="0"/>
              <a:t>precise</a:t>
            </a:r>
            <a:r>
              <a:rPr lang="en-US" smtClean="0"/>
              <a:t> specification of how they work</a:t>
            </a:r>
          </a:p>
          <a:p>
            <a:pPr lvl="2" eaLnBrk="1" hangingPunct="1">
              <a:lnSpc>
                <a:spcPct val="95000"/>
              </a:lnSpc>
            </a:pPr>
            <a:r>
              <a:rPr lang="en-US" smtClean="0"/>
              <a:t>Look in any language standard – they tend to be vague in many places and leave things undefined</a:t>
            </a:r>
          </a:p>
          <a:p>
            <a:pPr lvl="1" eaLnBrk="1" hangingPunct="1">
              <a:lnSpc>
                <a:spcPct val="95000"/>
              </a:lnSpc>
            </a:pPr>
            <a:r>
              <a:rPr lang="en-US" smtClean="0"/>
              <a:t>Reasoning about programs</a:t>
            </a:r>
          </a:p>
          <a:p>
            <a:pPr lvl="2" eaLnBrk="1" hangingPunct="1">
              <a:lnSpc>
                <a:spcPct val="95000"/>
              </a:lnSpc>
            </a:pPr>
            <a:r>
              <a:rPr lang="en-US" smtClean="0"/>
              <a:t>We can actually prove that programs do something or don’t do something, because we have a precise definition of how they work</a:t>
            </a:r>
          </a:p>
          <a:p>
            <a:pPr lvl="1" eaLnBrk="1" hangingPunct="1">
              <a:lnSpc>
                <a:spcPct val="95000"/>
              </a:lnSpc>
            </a:pPr>
            <a:r>
              <a:rPr lang="en-US" smtClean="0"/>
              <a:t>Note that we could extend this to give semantics to the remaining parts of Scheme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p:spPr>
        <p:txBody>
          <a:bodyPr/>
          <a:lstStyle/>
          <a:p>
            <a:r>
              <a:rPr lang="en-US" smtClean="0"/>
              <a:t>CMSC 330</a:t>
            </a:r>
          </a:p>
        </p:txBody>
      </p:sp>
      <p:sp>
        <p:nvSpPr>
          <p:cNvPr id="41986" name="Slide Number Placeholder 4"/>
          <p:cNvSpPr>
            <a:spLocks noGrp="1"/>
          </p:cNvSpPr>
          <p:nvPr>
            <p:ph type="sldNum" sz="quarter" idx="11"/>
          </p:nvPr>
        </p:nvSpPr>
        <p:spPr>
          <a:noFill/>
        </p:spPr>
        <p:txBody>
          <a:bodyPr/>
          <a:lstStyle/>
          <a:p>
            <a:fld id="{D2CC9E83-849F-4BDB-8AE2-8606DC949A0A}" type="slidenum">
              <a:rPr lang="en-US" smtClean="0"/>
              <a:pPr/>
              <a:t>15</a:t>
            </a:fld>
            <a:endParaRPr lang="en-US" smtClean="0"/>
          </a:p>
        </p:txBody>
      </p:sp>
      <p:sp>
        <p:nvSpPr>
          <p:cNvPr id="41987" name="Rectangle 2"/>
          <p:cNvSpPr>
            <a:spLocks noGrp="1" noChangeArrowheads="1"/>
          </p:cNvSpPr>
          <p:nvPr>
            <p:ph type="title"/>
          </p:nvPr>
        </p:nvSpPr>
        <p:spPr/>
        <p:txBody>
          <a:bodyPr/>
          <a:lstStyle/>
          <a:p>
            <a:pPr eaLnBrk="1" hangingPunct="1"/>
            <a:r>
              <a:rPr lang="en-US" smtClean="0"/>
              <a:t>Rule for Cons</a:t>
            </a:r>
          </a:p>
        </p:txBody>
      </p:sp>
      <p:sp>
        <p:nvSpPr>
          <p:cNvPr id="44035" name="Rectangle 3"/>
          <p:cNvSpPr>
            <a:spLocks noGrp="1" noChangeArrowheads="1"/>
          </p:cNvSpPr>
          <p:nvPr>
            <p:ph type="body" idx="1"/>
          </p:nvPr>
        </p:nvSpPr>
        <p:spPr>
          <a:xfrm>
            <a:off x="457200" y="4572000"/>
            <a:ext cx="8153400" cy="1828800"/>
          </a:xfrm>
        </p:spPr>
        <p:txBody>
          <a:bodyPr/>
          <a:lstStyle/>
          <a:p>
            <a:pPr eaLnBrk="1" hangingPunct="1"/>
            <a:r>
              <a:rPr lang="en-US" smtClean="0"/>
              <a:t>So cons allocates a pair in memory</a:t>
            </a:r>
          </a:p>
          <a:p>
            <a:pPr eaLnBrk="1" hangingPunct="1"/>
            <a:r>
              <a:rPr lang="en-US" smtClean="0"/>
              <a:t>Are there any conditions on </a:t>
            </a:r>
            <a:r>
              <a:rPr lang="en-US" smtClean="0">
                <a:solidFill>
                  <a:srgbClr val="0000FF"/>
                </a:solidFill>
              </a:rPr>
              <a:t>S</a:t>
            </a:r>
            <a:r>
              <a:rPr lang="en-US" baseline="-25000" smtClean="0">
                <a:solidFill>
                  <a:srgbClr val="0000FF"/>
                </a:solidFill>
              </a:rPr>
              <a:t>1</a:t>
            </a:r>
            <a:r>
              <a:rPr lang="en-US" smtClean="0"/>
              <a:t> and </a:t>
            </a:r>
            <a:r>
              <a:rPr lang="en-US" smtClean="0">
                <a:solidFill>
                  <a:srgbClr val="0000FF"/>
                </a:solidFill>
              </a:rPr>
              <a:t>S</a:t>
            </a:r>
            <a:r>
              <a:rPr lang="en-US" baseline="-25000" smtClean="0">
                <a:solidFill>
                  <a:srgbClr val="0000FF"/>
                </a:solidFill>
              </a:rPr>
              <a:t>2</a:t>
            </a:r>
            <a:r>
              <a:rPr lang="en-US" smtClean="0"/>
              <a:t>?</a:t>
            </a:r>
          </a:p>
          <a:p>
            <a:pPr lvl="1" eaLnBrk="1" hangingPunct="1"/>
            <a:r>
              <a:rPr lang="en-US" smtClean="0"/>
              <a:t>No, lists don’t need to be homogeneous in Scheme</a:t>
            </a:r>
          </a:p>
        </p:txBody>
      </p:sp>
      <p:sp>
        <p:nvSpPr>
          <p:cNvPr id="41989" name="Rectangle 4"/>
          <p:cNvSpPr>
            <a:spLocks noChangeArrowheads="1"/>
          </p:cNvSpPr>
          <p:nvPr/>
        </p:nvSpPr>
        <p:spPr bwMode="auto">
          <a:xfrm>
            <a:off x="1905000" y="3124200"/>
            <a:ext cx="2743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(cons S</a:t>
            </a:r>
            <a:r>
              <a:rPr lang="en-US" sz="2800" baseline="-25000">
                <a:solidFill>
                  <a:srgbClr val="0000FF"/>
                </a:solidFill>
              </a:rPr>
              <a:t>1</a:t>
            </a:r>
            <a:r>
              <a:rPr lang="en-US" sz="2800">
                <a:solidFill>
                  <a:srgbClr val="0000FF"/>
                </a:solidFill>
              </a:rPr>
              <a:t> S</a:t>
            </a:r>
            <a:r>
              <a:rPr lang="en-US" sz="2800" baseline="-25000">
                <a:solidFill>
                  <a:srgbClr val="0000FF"/>
                </a:solidFill>
              </a:rPr>
              <a:t>2</a:t>
            </a:r>
            <a:r>
              <a:rPr lang="en-US" sz="2800">
                <a:solidFill>
                  <a:srgbClr val="0000FF"/>
                </a:solidFill>
              </a:rPr>
              <a:t>) →</a:t>
            </a:r>
          </a:p>
        </p:txBody>
      </p:sp>
      <p:sp>
        <p:nvSpPr>
          <p:cNvPr id="41990" name="Line 5"/>
          <p:cNvSpPr>
            <a:spLocks noChangeShapeType="1"/>
          </p:cNvSpPr>
          <p:nvPr/>
        </p:nvSpPr>
        <p:spPr bwMode="auto">
          <a:xfrm>
            <a:off x="1981200" y="3124200"/>
            <a:ext cx="4572000" cy="0"/>
          </a:xfrm>
          <a:prstGeom prst="line">
            <a:avLst/>
          </a:prstGeom>
          <a:noFill/>
          <a:ln w="28575">
            <a:solidFill>
              <a:srgbClr val="0000FF"/>
            </a:solidFill>
            <a:round/>
            <a:headEnd/>
            <a:tailEnd/>
          </a:ln>
        </p:spPr>
        <p:txBody>
          <a:bodyPr wrap="none" anchor="ctr"/>
          <a:lstStyle/>
          <a:p>
            <a:endParaRPr lang="en-US"/>
          </a:p>
        </p:txBody>
      </p:sp>
      <p:sp>
        <p:nvSpPr>
          <p:cNvPr id="44038" name="Rectangle 6"/>
          <p:cNvSpPr>
            <a:spLocks noChangeArrowheads="1"/>
          </p:cNvSpPr>
          <p:nvPr/>
        </p:nvSpPr>
        <p:spPr bwMode="auto">
          <a:xfrm>
            <a:off x="2286000" y="2514600"/>
            <a:ext cx="1420813"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a:t>
            </a:r>
            <a:r>
              <a:rPr lang="en-US" sz="2800" baseline="-25000">
                <a:solidFill>
                  <a:srgbClr val="0000FF"/>
                </a:solidFill>
              </a:rPr>
              <a:t>1</a:t>
            </a:r>
            <a:r>
              <a:rPr lang="en-US" sz="2800">
                <a:solidFill>
                  <a:srgbClr val="0000FF"/>
                </a:solidFill>
              </a:rPr>
              <a:t> → </a:t>
            </a:r>
            <a:r>
              <a:rPr lang="en-US" sz="2800" i="1">
                <a:solidFill>
                  <a:srgbClr val="FF0000"/>
                </a:solidFill>
              </a:rPr>
              <a:t>v</a:t>
            </a:r>
            <a:r>
              <a:rPr lang="en-US" sz="2800" i="1" baseline="-25000">
                <a:solidFill>
                  <a:srgbClr val="FF0000"/>
                </a:solidFill>
              </a:rPr>
              <a:t>1</a:t>
            </a:r>
            <a:endParaRPr lang="en-US" sz="2800">
              <a:solidFill>
                <a:srgbClr val="0000FF"/>
              </a:solidFill>
            </a:endParaRPr>
          </a:p>
        </p:txBody>
      </p:sp>
      <p:sp>
        <p:nvSpPr>
          <p:cNvPr id="44039" name="Rectangle 7"/>
          <p:cNvSpPr>
            <a:spLocks noChangeArrowheads="1"/>
          </p:cNvSpPr>
          <p:nvPr/>
        </p:nvSpPr>
        <p:spPr bwMode="auto">
          <a:xfrm>
            <a:off x="4648200" y="2590800"/>
            <a:ext cx="1420813"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a:t>
            </a:r>
            <a:r>
              <a:rPr lang="en-US" sz="2800" baseline="-25000">
                <a:solidFill>
                  <a:srgbClr val="0000FF"/>
                </a:solidFill>
              </a:rPr>
              <a:t>2</a:t>
            </a:r>
            <a:r>
              <a:rPr lang="en-US" sz="2800">
                <a:solidFill>
                  <a:srgbClr val="0000FF"/>
                </a:solidFill>
              </a:rPr>
              <a:t> → </a:t>
            </a:r>
            <a:r>
              <a:rPr lang="en-US" sz="2800" i="1">
                <a:solidFill>
                  <a:srgbClr val="FF0000"/>
                </a:solidFill>
              </a:rPr>
              <a:t>v</a:t>
            </a:r>
            <a:r>
              <a:rPr lang="en-US" sz="2800" i="1" baseline="-25000">
                <a:solidFill>
                  <a:srgbClr val="FF0000"/>
                </a:solidFill>
              </a:rPr>
              <a:t>2</a:t>
            </a:r>
            <a:endParaRPr lang="en-US" sz="2800">
              <a:solidFill>
                <a:srgbClr val="0000FF"/>
              </a:solidFill>
            </a:endParaRPr>
          </a:p>
        </p:txBody>
      </p:sp>
      <p:sp>
        <p:nvSpPr>
          <p:cNvPr id="44040" name="Rectangle 8"/>
          <p:cNvSpPr>
            <a:spLocks noChangeArrowheads="1"/>
          </p:cNvSpPr>
          <p:nvPr/>
        </p:nvSpPr>
        <p:spPr bwMode="auto">
          <a:xfrm>
            <a:off x="4572000" y="3124200"/>
            <a:ext cx="1243013" cy="519113"/>
          </a:xfrm>
          <a:prstGeom prst="rect">
            <a:avLst/>
          </a:prstGeom>
          <a:noFill/>
          <a:ln w="9525">
            <a:noFill/>
            <a:miter lim="800000"/>
            <a:headEnd/>
            <a:tailEnd/>
          </a:ln>
        </p:spPr>
        <p:txBody>
          <a:bodyPr wrap="none">
            <a:spAutoFit/>
          </a:bodyPr>
          <a:lstStyle/>
          <a:p>
            <a:pPr>
              <a:spcBef>
                <a:spcPct val="20000"/>
              </a:spcBef>
            </a:pPr>
            <a:r>
              <a:rPr lang="en-US" sz="2800">
                <a:solidFill>
                  <a:srgbClr val="FF0000"/>
                </a:solidFill>
              </a:rPr>
              <a:t>(</a:t>
            </a:r>
            <a:r>
              <a:rPr lang="en-US" sz="2800" i="1">
                <a:solidFill>
                  <a:srgbClr val="FF0000"/>
                </a:solidFill>
              </a:rPr>
              <a:t>v</a:t>
            </a:r>
            <a:r>
              <a:rPr lang="en-US" sz="2800" i="1" baseline="-25000">
                <a:solidFill>
                  <a:srgbClr val="FF0000"/>
                </a:solidFill>
              </a:rPr>
              <a:t>1</a:t>
            </a:r>
            <a:r>
              <a:rPr lang="en-US" sz="2800">
                <a:solidFill>
                  <a:srgbClr val="FF0000"/>
                </a:solidFill>
              </a:rPr>
              <a:t>, </a:t>
            </a:r>
            <a:r>
              <a:rPr lang="en-US" sz="2800" i="1">
                <a:solidFill>
                  <a:srgbClr val="FF0000"/>
                </a:solidFill>
              </a:rPr>
              <a:t>v</a:t>
            </a:r>
            <a:r>
              <a:rPr lang="en-US" sz="2800" i="1" baseline="-25000">
                <a:solidFill>
                  <a:srgbClr val="FF0000"/>
                </a:solidFill>
              </a:rPr>
              <a:t>2</a:t>
            </a:r>
            <a:r>
              <a:rPr lang="en-US" sz="280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0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p:bldP spid="44039" grpId="0"/>
      <p:bldP spid="44040"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noFill/>
        </p:spPr>
        <p:txBody>
          <a:bodyPr/>
          <a:lstStyle/>
          <a:p>
            <a:r>
              <a:rPr lang="en-US" smtClean="0"/>
              <a:t>CMSC 330</a:t>
            </a:r>
          </a:p>
        </p:txBody>
      </p:sp>
      <p:sp>
        <p:nvSpPr>
          <p:cNvPr id="44034" name="Slide Number Placeholder 4"/>
          <p:cNvSpPr>
            <a:spLocks noGrp="1"/>
          </p:cNvSpPr>
          <p:nvPr>
            <p:ph type="sldNum" sz="quarter" idx="11"/>
          </p:nvPr>
        </p:nvSpPr>
        <p:spPr>
          <a:noFill/>
        </p:spPr>
        <p:txBody>
          <a:bodyPr/>
          <a:lstStyle/>
          <a:p>
            <a:fld id="{C2556C1C-40FC-4BCE-B05E-41879FC812A2}" type="slidenum">
              <a:rPr lang="en-US" smtClean="0"/>
              <a:pPr/>
              <a:t>16</a:t>
            </a:fld>
            <a:endParaRPr lang="en-US" smtClean="0"/>
          </a:p>
        </p:txBody>
      </p:sp>
      <p:sp>
        <p:nvSpPr>
          <p:cNvPr id="44035" name="Rectangle 2"/>
          <p:cNvSpPr>
            <a:spLocks noGrp="1" noChangeArrowheads="1"/>
          </p:cNvSpPr>
          <p:nvPr>
            <p:ph type="title"/>
          </p:nvPr>
        </p:nvSpPr>
        <p:spPr/>
        <p:txBody>
          <a:bodyPr/>
          <a:lstStyle/>
          <a:p>
            <a:pPr eaLnBrk="1" hangingPunct="1"/>
            <a:r>
              <a:rPr lang="en-US" smtClean="0"/>
              <a:t>Rules for Car and Cdr</a:t>
            </a:r>
          </a:p>
        </p:txBody>
      </p:sp>
      <p:sp>
        <p:nvSpPr>
          <p:cNvPr id="46084" name="Rectangle 4"/>
          <p:cNvSpPr>
            <a:spLocks noChangeArrowheads="1"/>
          </p:cNvSpPr>
          <p:nvPr/>
        </p:nvSpPr>
        <p:spPr bwMode="auto">
          <a:xfrm>
            <a:off x="3657600" y="2362200"/>
            <a:ext cx="2743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(car S) →</a:t>
            </a:r>
          </a:p>
        </p:txBody>
      </p:sp>
      <p:sp>
        <p:nvSpPr>
          <p:cNvPr id="46085" name="Line 5"/>
          <p:cNvSpPr>
            <a:spLocks noChangeShapeType="1"/>
          </p:cNvSpPr>
          <p:nvPr/>
        </p:nvSpPr>
        <p:spPr bwMode="auto">
          <a:xfrm>
            <a:off x="2895600" y="2362200"/>
            <a:ext cx="3657600" cy="0"/>
          </a:xfrm>
          <a:prstGeom prst="line">
            <a:avLst/>
          </a:prstGeom>
          <a:noFill/>
          <a:ln w="28575">
            <a:solidFill>
              <a:srgbClr val="0000FF"/>
            </a:solidFill>
            <a:round/>
            <a:headEnd/>
            <a:tailEnd/>
          </a:ln>
        </p:spPr>
        <p:txBody>
          <a:bodyPr wrap="none" anchor="ctr"/>
          <a:lstStyle/>
          <a:p>
            <a:endParaRPr lang="en-US"/>
          </a:p>
        </p:txBody>
      </p:sp>
      <p:sp>
        <p:nvSpPr>
          <p:cNvPr id="46086" name="Rectangle 6"/>
          <p:cNvSpPr>
            <a:spLocks noChangeArrowheads="1"/>
          </p:cNvSpPr>
          <p:nvPr/>
        </p:nvSpPr>
        <p:spPr bwMode="auto">
          <a:xfrm>
            <a:off x="3200400" y="1752600"/>
            <a:ext cx="30480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S →</a:t>
            </a:r>
            <a:r>
              <a:rPr lang="en-US" sz="2800">
                <a:solidFill>
                  <a:srgbClr val="FF0000"/>
                </a:solidFill>
              </a:rPr>
              <a:t> (</a:t>
            </a:r>
            <a:r>
              <a:rPr lang="en-US" sz="2800" i="1">
                <a:solidFill>
                  <a:srgbClr val="FF0000"/>
                </a:solidFill>
              </a:rPr>
              <a:t>v</a:t>
            </a:r>
            <a:r>
              <a:rPr lang="en-US" sz="2800" i="1" baseline="-25000">
                <a:solidFill>
                  <a:srgbClr val="FF0000"/>
                </a:solidFill>
              </a:rPr>
              <a:t>1</a:t>
            </a:r>
            <a:r>
              <a:rPr lang="en-US" sz="2800">
                <a:solidFill>
                  <a:srgbClr val="FF0000"/>
                </a:solidFill>
              </a:rPr>
              <a:t>, </a:t>
            </a:r>
            <a:r>
              <a:rPr lang="en-US" sz="2800" i="1">
                <a:solidFill>
                  <a:srgbClr val="FF0000"/>
                </a:solidFill>
              </a:rPr>
              <a:t>v</a:t>
            </a:r>
            <a:r>
              <a:rPr lang="en-US" sz="2800" i="1" baseline="-25000">
                <a:solidFill>
                  <a:srgbClr val="FF0000"/>
                </a:solidFill>
              </a:rPr>
              <a:t>2</a:t>
            </a:r>
            <a:r>
              <a:rPr lang="en-US" sz="2800">
                <a:solidFill>
                  <a:srgbClr val="FF0000"/>
                </a:solidFill>
              </a:rPr>
              <a:t>)</a:t>
            </a:r>
          </a:p>
        </p:txBody>
      </p:sp>
      <p:sp>
        <p:nvSpPr>
          <p:cNvPr id="46088" name="Rectangle 8"/>
          <p:cNvSpPr>
            <a:spLocks noChangeArrowheads="1"/>
          </p:cNvSpPr>
          <p:nvPr/>
        </p:nvSpPr>
        <p:spPr bwMode="auto">
          <a:xfrm>
            <a:off x="5486400" y="2362200"/>
            <a:ext cx="496888" cy="519113"/>
          </a:xfrm>
          <a:prstGeom prst="rect">
            <a:avLst/>
          </a:prstGeom>
          <a:noFill/>
          <a:ln w="9525">
            <a:noFill/>
            <a:miter lim="800000"/>
            <a:headEnd/>
            <a:tailEnd/>
          </a:ln>
        </p:spPr>
        <p:txBody>
          <a:bodyPr wrap="none">
            <a:spAutoFit/>
          </a:bodyPr>
          <a:lstStyle/>
          <a:p>
            <a:pPr>
              <a:spcBef>
                <a:spcPct val="20000"/>
              </a:spcBef>
            </a:pPr>
            <a:r>
              <a:rPr lang="en-US" sz="2800" i="1">
                <a:solidFill>
                  <a:srgbClr val="FF0000"/>
                </a:solidFill>
              </a:rPr>
              <a:t>v</a:t>
            </a:r>
            <a:r>
              <a:rPr lang="en-US" sz="2800" i="1" baseline="-25000">
                <a:solidFill>
                  <a:srgbClr val="FF0000"/>
                </a:solidFill>
              </a:rPr>
              <a:t>1</a:t>
            </a:r>
            <a:endParaRPr lang="en-US" sz="2800">
              <a:solidFill>
                <a:srgbClr val="FF0000"/>
              </a:solidFill>
            </a:endParaRPr>
          </a:p>
        </p:txBody>
      </p:sp>
      <p:sp>
        <p:nvSpPr>
          <p:cNvPr id="46090" name="Rectangle 10"/>
          <p:cNvSpPr>
            <a:spLocks noChangeArrowheads="1"/>
          </p:cNvSpPr>
          <p:nvPr/>
        </p:nvSpPr>
        <p:spPr bwMode="auto">
          <a:xfrm>
            <a:off x="3733800" y="4343400"/>
            <a:ext cx="2743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(cdr S) →</a:t>
            </a:r>
          </a:p>
        </p:txBody>
      </p:sp>
      <p:sp>
        <p:nvSpPr>
          <p:cNvPr id="46091" name="Line 11"/>
          <p:cNvSpPr>
            <a:spLocks noChangeShapeType="1"/>
          </p:cNvSpPr>
          <p:nvPr/>
        </p:nvSpPr>
        <p:spPr bwMode="auto">
          <a:xfrm>
            <a:off x="2971800" y="4343400"/>
            <a:ext cx="3657600" cy="0"/>
          </a:xfrm>
          <a:prstGeom prst="line">
            <a:avLst/>
          </a:prstGeom>
          <a:noFill/>
          <a:ln w="28575">
            <a:solidFill>
              <a:srgbClr val="0000FF"/>
            </a:solidFill>
            <a:round/>
            <a:headEnd/>
            <a:tailEnd/>
          </a:ln>
        </p:spPr>
        <p:txBody>
          <a:bodyPr wrap="none" anchor="ctr"/>
          <a:lstStyle/>
          <a:p>
            <a:endParaRPr lang="en-US"/>
          </a:p>
        </p:txBody>
      </p:sp>
      <p:sp>
        <p:nvSpPr>
          <p:cNvPr id="46092" name="Rectangle 12"/>
          <p:cNvSpPr>
            <a:spLocks noChangeArrowheads="1"/>
          </p:cNvSpPr>
          <p:nvPr/>
        </p:nvSpPr>
        <p:spPr bwMode="auto">
          <a:xfrm>
            <a:off x="3276600" y="3733800"/>
            <a:ext cx="1931988"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 → </a:t>
            </a:r>
            <a:r>
              <a:rPr lang="en-US" sz="2800">
                <a:solidFill>
                  <a:srgbClr val="FF0000"/>
                </a:solidFill>
              </a:rPr>
              <a:t>(</a:t>
            </a:r>
            <a:r>
              <a:rPr lang="en-US" sz="2800" i="1">
                <a:solidFill>
                  <a:srgbClr val="FF0000"/>
                </a:solidFill>
              </a:rPr>
              <a:t>v</a:t>
            </a:r>
            <a:r>
              <a:rPr lang="en-US" sz="2800" i="1" baseline="-25000">
                <a:solidFill>
                  <a:srgbClr val="FF0000"/>
                </a:solidFill>
              </a:rPr>
              <a:t>1</a:t>
            </a:r>
            <a:r>
              <a:rPr lang="en-US" sz="2800">
                <a:solidFill>
                  <a:srgbClr val="FF0000"/>
                </a:solidFill>
              </a:rPr>
              <a:t>, </a:t>
            </a:r>
            <a:r>
              <a:rPr lang="en-US" sz="2800" i="1">
                <a:solidFill>
                  <a:srgbClr val="FF0000"/>
                </a:solidFill>
              </a:rPr>
              <a:t>v</a:t>
            </a:r>
            <a:r>
              <a:rPr lang="en-US" sz="2800" i="1" baseline="-25000">
                <a:solidFill>
                  <a:srgbClr val="FF0000"/>
                </a:solidFill>
              </a:rPr>
              <a:t>2</a:t>
            </a:r>
            <a:r>
              <a:rPr lang="en-US" sz="2800">
                <a:solidFill>
                  <a:srgbClr val="FF0000"/>
                </a:solidFill>
              </a:rPr>
              <a:t>)</a:t>
            </a:r>
          </a:p>
        </p:txBody>
      </p:sp>
      <p:sp>
        <p:nvSpPr>
          <p:cNvPr id="46093" name="Rectangle 13"/>
          <p:cNvSpPr>
            <a:spLocks noChangeArrowheads="1"/>
          </p:cNvSpPr>
          <p:nvPr/>
        </p:nvSpPr>
        <p:spPr bwMode="auto">
          <a:xfrm>
            <a:off x="5562600" y="4343400"/>
            <a:ext cx="496888" cy="519113"/>
          </a:xfrm>
          <a:prstGeom prst="rect">
            <a:avLst/>
          </a:prstGeom>
          <a:noFill/>
          <a:ln w="9525">
            <a:noFill/>
            <a:miter lim="800000"/>
            <a:headEnd/>
            <a:tailEnd/>
          </a:ln>
        </p:spPr>
        <p:txBody>
          <a:bodyPr wrap="none">
            <a:spAutoFit/>
          </a:bodyPr>
          <a:lstStyle/>
          <a:p>
            <a:pPr>
              <a:spcBef>
                <a:spcPct val="20000"/>
              </a:spcBef>
            </a:pPr>
            <a:r>
              <a:rPr lang="en-US" sz="2800" i="1">
                <a:solidFill>
                  <a:srgbClr val="FF0000"/>
                </a:solidFill>
              </a:rPr>
              <a:t>v</a:t>
            </a:r>
            <a:r>
              <a:rPr lang="en-US" sz="2800" i="1" baseline="-25000">
                <a:solidFill>
                  <a:srgbClr val="FF0000"/>
                </a:solidFill>
              </a:rPr>
              <a:t>2</a:t>
            </a:r>
            <a:endParaRPr lang="en-US" sz="280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0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5" grpId="0" animBg="1"/>
      <p:bldP spid="46086" grpId="0"/>
      <p:bldP spid="46088" grpId="0"/>
      <p:bldP spid="46090" grpId="0"/>
      <p:bldP spid="46091" grpId="0" animBg="1"/>
      <p:bldP spid="46092" grpId="0"/>
      <p:bldP spid="46093"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noFill/>
        </p:spPr>
        <p:txBody>
          <a:bodyPr/>
          <a:lstStyle/>
          <a:p>
            <a:r>
              <a:rPr lang="en-US" smtClean="0"/>
              <a:t>CMSC 330</a:t>
            </a:r>
          </a:p>
        </p:txBody>
      </p:sp>
      <p:sp>
        <p:nvSpPr>
          <p:cNvPr id="46082" name="Slide Number Placeholder 4"/>
          <p:cNvSpPr>
            <a:spLocks noGrp="1"/>
          </p:cNvSpPr>
          <p:nvPr>
            <p:ph type="sldNum" sz="quarter" idx="11"/>
          </p:nvPr>
        </p:nvSpPr>
        <p:spPr>
          <a:noFill/>
        </p:spPr>
        <p:txBody>
          <a:bodyPr/>
          <a:lstStyle/>
          <a:p>
            <a:fld id="{DD64D6BC-0585-483B-82DD-0D7C1FCEC359}" type="slidenum">
              <a:rPr lang="en-US" smtClean="0"/>
              <a:pPr/>
              <a:t>17</a:t>
            </a:fld>
            <a:endParaRPr lang="en-US" smtClean="0"/>
          </a:p>
        </p:txBody>
      </p:sp>
      <p:sp>
        <p:nvSpPr>
          <p:cNvPr id="46083" name="Rectangle 2"/>
          <p:cNvSpPr>
            <a:spLocks noGrp="1" noChangeArrowheads="1"/>
          </p:cNvSpPr>
          <p:nvPr>
            <p:ph type="title"/>
          </p:nvPr>
        </p:nvSpPr>
        <p:spPr/>
        <p:txBody>
          <a:bodyPr/>
          <a:lstStyle/>
          <a:p>
            <a:pPr eaLnBrk="1" hangingPunct="1"/>
            <a:r>
              <a:rPr lang="en-US" smtClean="0"/>
              <a:t>Rules for Identifiers</a:t>
            </a:r>
          </a:p>
        </p:txBody>
      </p:sp>
      <p:sp>
        <p:nvSpPr>
          <p:cNvPr id="33795"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endParaRPr lang="en-US" smtClean="0"/>
          </a:p>
          <a:p>
            <a:pPr eaLnBrk="1" hangingPunct="1"/>
            <a:r>
              <a:rPr lang="en-US" smtClean="0"/>
              <a:t>Let’s assume for now that the only identifiers are parameter names</a:t>
            </a:r>
          </a:p>
          <a:p>
            <a:pPr lvl="1" eaLnBrk="1" hangingPunct="1"/>
            <a:r>
              <a:rPr lang="en-US" smtClean="0"/>
              <a:t>Ex.  </a:t>
            </a:r>
            <a:r>
              <a:rPr lang="en-US" smtClean="0">
                <a:solidFill>
                  <a:srgbClr val="0000FF"/>
                </a:solidFill>
              </a:rPr>
              <a:t>((lambda (x) (+ x 3)) 4)</a:t>
            </a:r>
            <a:endParaRPr lang="en-US" smtClean="0"/>
          </a:p>
          <a:p>
            <a:pPr lvl="1" eaLnBrk="1" hangingPunct="1"/>
            <a:r>
              <a:rPr lang="en-US" smtClean="0"/>
              <a:t>When we see </a:t>
            </a:r>
            <a:r>
              <a:rPr lang="en-US" smtClean="0">
                <a:solidFill>
                  <a:srgbClr val="0000FF"/>
                </a:solidFill>
              </a:rPr>
              <a:t>x</a:t>
            </a:r>
            <a:r>
              <a:rPr lang="en-US" smtClean="0"/>
              <a:t> in the body, we need to look up its value</a:t>
            </a:r>
          </a:p>
          <a:p>
            <a:pPr lvl="1" eaLnBrk="1" hangingPunct="1"/>
            <a:r>
              <a:rPr lang="en-US" smtClean="0"/>
              <a:t>So we need to keep some sort of </a:t>
            </a:r>
            <a:r>
              <a:rPr lang="en-US" i="1" smtClean="0"/>
              <a:t>environment</a:t>
            </a:r>
            <a:endParaRPr lang="en-US" smtClean="0"/>
          </a:p>
          <a:p>
            <a:pPr lvl="2" eaLnBrk="1" hangingPunct="1"/>
            <a:r>
              <a:rPr lang="en-US" smtClean="0"/>
              <a:t>This will be a map from identifiers to values</a:t>
            </a:r>
          </a:p>
        </p:txBody>
      </p:sp>
      <p:sp>
        <p:nvSpPr>
          <p:cNvPr id="33796" name="Rectangle 4"/>
          <p:cNvSpPr>
            <a:spLocks noChangeArrowheads="1"/>
          </p:cNvSpPr>
          <p:nvPr/>
        </p:nvSpPr>
        <p:spPr bwMode="auto">
          <a:xfrm>
            <a:off x="3657600" y="2362200"/>
            <a:ext cx="1608138"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id → </a:t>
            </a:r>
            <a:r>
              <a:rPr lang="en-US" sz="2800" i="1">
                <a:solidFill>
                  <a:srgbClr val="FF0000"/>
                </a:solidFill>
              </a:rPr>
              <a:t>???</a:t>
            </a:r>
            <a:endParaRPr lang="en-US" sz="2800">
              <a:solidFill>
                <a:srgbClr val="0000FF"/>
              </a:solidFill>
            </a:endParaRPr>
          </a:p>
        </p:txBody>
      </p:sp>
      <p:sp>
        <p:nvSpPr>
          <p:cNvPr id="33797" name="Line 5"/>
          <p:cNvSpPr>
            <a:spLocks noChangeShapeType="1"/>
          </p:cNvSpPr>
          <p:nvPr/>
        </p:nvSpPr>
        <p:spPr bwMode="auto">
          <a:xfrm>
            <a:off x="3505200" y="2286000"/>
            <a:ext cx="1828800" cy="0"/>
          </a:xfrm>
          <a:prstGeom prst="line">
            <a:avLst/>
          </a:prstGeom>
          <a:noFill/>
          <a:ln w="28575">
            <a:solidFill>
              <a:srgbClr val="0000FF"/>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noFill/>
        </p:spPr>
        <p:txBody>
          <a:bodyPr/>
          <a:lstStyle/>
          <a:p>
            <a:r>
              <a:rPr lang="en-US" smtClean="0"/>
              <a:t>CMSC 330</a:t>
            </a:r>
          </a:p>
        </p:txBody>
      </p:sp>
      <p:sp>
        <p:nvSpPr>
          <p:cNvPr id="48130" name="Slide Number Placeholder 4"/>
          <p:cNvSpPr>
            <a:spLocks noGrp="1"/>
          </p:cNvSpPr>
          <p:nvPr>
            <p:ph type="sldNum" sz="quarter" idx="11"/>
          </p:nvPr>
        </p:nvSpPr>
        <p:spPr>
          <a:noFill/>
        </p:spPr>
        <p:txBody>
          <a:bodyPr/>
          <a:lstStyle/>
          <a:p>
            <a:fld id="{81094E79-911B-418F-9285-D71C5E04C299}" type="slidenum">
              <a:rPr lang="en-US" smtClean="0"/>
              <a:pPr/>
              <a:t>18</a:t>
            </a:fld>
            <a:endParaRPr lang="en-US" smtClean="0"/>
          </a:p>
        </p:txBody>
      </p:sp>
      <p:sp>
        <p:nvSpPr>
          <p:cNvPr id="48131" name="Rectangle 2"/>
          <p:cNvSpPr>
            <a:spLocks noGrp="1" noChangeArrowheads="1"/>
          </p:cNvSpPr>
          <p:nvPr>
            <p:ph type="title"/>
          </p:nvPr>
        </p:nvSpPr>
        <p:spPr/>
        <p:txBody>
          <a:bodyPr/>
          <a:lstStyle/>
          <a:p>
            <a:pPr eaLnBrk="1" hangingPunct="1"/>
            <a:r>
              <a:rPr lang="en-US" smtClean="0"/>
              <a:t>Semantics with Environments</a:t>
            </a:r>
          </a:p>
        </p:txBody>
      </p:sp>
      <p:sp>
        <p:nvSpPr>
          <p:cNvPr id="2" name="Rectangle 3"/>
          <p:cNvSpPr>
            <a:spLocks noGrp="1" noChangeArrowheads="1"/>
          </p:cNvSpPr>
          <p:nvPr>
            <p:ph type="body" idx="1"/>
          </p:nvPr>
        </p:nvSpPr>
        <p:spPr>
          <a:xfrm>
            <a:off x="152400" y="1524000"/>
            <a:ext cx="8839200" cy="5029200"/>
          </a:xfrm>
        </p:spPr>
        <p:txBody>
          <a:bodyPr/>
          <a:lstStyle/>
          <a:p>
            <a:pPr eaLnBrk="1" hangingPunct="1"/>
            <a:r>
              <a:rPr lang="en-US" sz="2400" smtClean="0"/>
              <a:t>Let’s extend our rules to be of the form </a:t>
            </a:r>
            <a:r>
              <a:rPr lang="en-US" sz="2400" smtClean="0">
                <a:solidFill>
                  <a:srgbClr val="0000FF"/>
                </a:solidFill>
              </a:rPr>
              <a:t>E; S → </a:t>
            </a:r>
            <a:r>
              <a:rPr lang="en-US" sz="2400" i="1" smtClean="0">
                <a:solidFill>
                  <a:srgbClr val="FF0000"/>
                </a:solidFill>
              </a:rPr>
              <a:t>v</a:t>
            </a:r>
            <a:r>
              <a:rPr lang="en-US" sz="2400" smtClean="0"/>
              <a:t>, meaning in environment </a:t>
            </a:r>
            <a:r>
              <a:rPr lang="en-US" sz="2400" smtClean="0">
                <a:solidFill>
                  <a:srgbClr val="0000FF"/>
                </a:solidFill>
              </a:rPr>
              <a:t>E</a:t>
            </a:r>
            <a:r>
              <a:rPr lang="en-US" sz="2400" smtClean="0"/>
              <a:t>, the Scheme program text </a:t>
            </a:r>
            <a:r>
              <a:rPr lang="en-US" sz="2400" smtClean="0">
                <a:solidFill>
                  <a:srgbClr val="0000FF"/>
                </a:solidFill>
              </a:rPr>
              <a:t>S</a:t>
            </a:r>
            <a:r>
              <a:rPr lang="en-US" sz="2400" smtClean="0"/>
              <a:t> evaluates to </a:t>
            </a:r>
            <a:r>
              <a:rPr lang="en-US" sz="2400" i="1" smtClean="0">
                <a:solidFill>
                  <a:srgbClr val="FF0000"/>
                </a:solidFill>
              </a:rPr>
              <a:t>v</a:t>
            </a:r>
          </a:p>
          <a:p>
            <a:pPr eaLnBrk="1" hangingPunct="1"/>
            <a:r>
              <a:rPr lang="en-US" sz="2400" smtClean="0"/>
              <a:t>We write </a:t>
            </a:r>
            <a:r>
              <a:rPr lang="en-US" sz="2400" smtClean="0">
                <a:solidFill>
                  <a:srgbClr val="0000FF"/>
                </a:solidFill>
              </a:rPr>
              <a:t>•</a:t>
            </a:r>
            <a:r>
              <a:rPr lang="en-US" sz="2400" smtClean="0">
                <a:latin typeface="ヒラギノ角ゴ Pro W3" pitchFamily="1" charset="-128"/>
              </a:rPr>
              <a:t> </a:t>
            </a:r>
            <a:r>
              <a:rPr lang="en-US" sz="2400" smtClean="0"/>
              <a:t>for the empty environment</a:t>
            </a:r>
          </a:p>
          <a:p>
            <a:pPr eaLnBrk="1" hangingPunct="1"/>
            <a:r>
              <a:rPr lang="en-US" sz="2400" smtClean="0"/>
              <a:t>We write </a:t>
            </a:r>
            <a:r>
              <a:rPr lang="en-US" sz="2400" smtClean="0">
                <a:solidFill>
                  <a:srgbClr val="0000FF"/>
                </a:solidFill>
              </a:rPr>
              <a:t>E(id)</a:t>
            </a:r>
            <a:r>
              <a:rPr lang="en-US" sz="2400" smtClean="0"/>
              <a:t> for the value that </a:t>
            </a:r>
            <a:r>
              <a:rPr lang="en-US" sz="2400" smtClean="0">
                <a:solidFill>
                  <a:srgbClr val="0000FF"/>
                </a:solidFill>
              </a:rPr>
              <a:t>id</a:t>
            </a:r>
            <a:r>
              <a:rPr lang="en-US" sz="2400" smtClean="0"/>
              <a:t> maps to in </a:t>
            </a:r>
            <a:r>
              <a:rPr lang="en-US" sz="2400" smtClean="0">
                <a:solidFill>
                  <a:srgbClr val="0000FF"/>
                </a:solidFill>
              </a:rPr>
              <a:t>E</a:t>
            </a:r>
            <a:endParaRPr lang="en-US" sz="2400" smtClean="0"/>
          </a:p>
          <a:p>
            <a:pPr eaLnBrk="1" hangingPunct="1"/>
            <a:r>
              <a:rPr lang="en-US" sz="2400" smtClean="0"/>
              <a:t>We write </a:t>
            </a:r>
            <a:r>
              <a:rPr lang="en-US" sz="2400" smtClean="0">
                <a:solidFill>
                  <a:srgbClr val="0000FF"/>
                </a:solidFill>
              </a:rPr>
              <a:t>E, id:</a:t>
            </a:r>
            <a:r>
              <a:rPr lang="en-US" sz="2400" i="1" smtClean="0">
                <a:solidFill>
                  <a:srgbClr val="FF0000"/>
                </a:solidFill>
              </a:rPr>
              <a:t>v</a:t>
            </a:r>
            <a:r>
              <a:rPr lang="en-US" sz="2400" smtClean="0"/>
              <a:t> for the same environment as </a:t>
            </a:r>
            <a:r>
              <a:rPr lang="en-US" sz="2400" smtClean="0">
                <a:solidFill>
                  <a:srgbClr val="0000FF"/>
                </a:solidFill>
              </a:rPr>
              <a:t>E</a:t>
            </a:r>
            <a:r>
              <a:rPr lang="en-US" sz="2400" smtClean="0"/>
              <a:t>, except </a:t>
            </a:r>
            <a:r>
              <a:rPr lang="en-US" sz="2400" smtClean="0">
                <a:solidFill>
                  <a:srgbClr val="0000FF"/>
                </a:solidFill>
              </a:rPr>
              <a:t>id</a:t>
            </a:r>
            <a:r>
              <a:rPr lang="en-US" sz="2400" smtClean="0"/>
              <a:t> now maps to </a:t>
            </a:r>
            <a:r>
              <a:rPr lang="en-US" sz="2400" i="1" smtClean="0">
                <a:solidFill>
                  <a:srgbClr val="FF0000"/>
                </a:solidFill>
              </a:rPr>
              <a:t>v</a:t>
            </a:r>
          </a:p>
          <a:p>
            <a:pPr lvl="1" eaLnBrk="1" hangingPunct="1"/>
            <a:r>
              <a:rPr lang="en-US" sz="2000" smtClean="0">
                <a:solidFill>
                  <a:srgbClr val="0000FF"/>
                </a:solidFill>
              </a:rPr>
              <a:t>id</a:t>
            </a:r>
            <a:r>
              <a:rPr lang="en-US" sz="2000" smtClean="0"/>
              <a:t> might or might not have mapped to anything in </a:t>
            </a:r>
            <a:r>
              <a:rPr lang="en-US" sz="2000" smtClean="0">
                <a:solidFill>
                  <a:srgbClr val="0000FF"/>
                </a:solidFill>
              </a:rPr>
              <a:t>E</a:t>
            </a:r>
          </a:p>
          <a:p>
            <a:pPr eaLnBrk="1" hangingPunct="1"/>
            <a:r>
              <a:rPr lang="en-US" sz="2400" smtClean="0"/>
              <a:t>We write </a:t>
            </a:r>
            <a:r>
              <a:rPr lang="en-US" sz="2400" smtClean="0">
                <a:solidFill>
                  <a:srgbClr val="0000FF"/>
                </a:solidFill>
              </a:rPr>
              <a:t>E, E'</a:t>
            </a:r>
            <a:r>
              <a:rPr lang="en-US" sz="2400" smtClean="0"/>
              <a:t> for the environment with the bindings of </a:t>
            </a:r>
            <a:r>
              <a:rPr lang="en-US" sz="2400" smtClean="0">
                <a:solidFill>
                  <a:srgbClr val="0000FF"/>
                </a:solidFill>
              </a:rPr>
              <a:t>E'</a:t>
            </a:r>
            <a:r>
              <a:rPr lang="en-US" sz="2400" smtClean="0"/>
              <a:t> added to and overriding the bindings of </a:t>
            </a:r>
            <a:r>
              <a:rPr lang="en-US" sz="2400" smtClean="0">
                <a:solidFill>
                  <a:srgbClr val="0000FF"/>
                </a:solidFill>
              </a:rPr>
              <a:t>E</a:t>
            </a:r>
          </a:p>
          <a:p>
            <a:pPr eaLnBrk="1" hangingPunct="1"/>
            <a:r>
              <a:rPr lang="en-US" sz="2400" smtClean="0"/>
              <a:t>The empty environment can be omitted when things are clear, and in adding other bindings to an empty environment we can write just those bindings if things are clear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p:spPr>
        <p:txBody>
          <a:bodyPr/>
          <a:lstStyle/>
          <a:p>
            <a:r>
              <a:rPr lang="en-US" smtClean="0"/>
              <a:t>CMSC 330</a:t>
            </a:r>
          </a:p>
        </p:txBody>
      </p:sp>
      <p:sp>
        <p:nvSpPr>
          <p:cNvPr id="50178" name="Slide Number Placeholder 4"/>
          <p:cNvSpPr>
            <a:spLocks noGrp="1"/>
          </p:cNvSpPr>
          <p:nvPr>
            <p:ph type="sldNum" sz="quarter" idx="11"/>
          </p:nvPr>
        </p:nvSpPr>
        <p:spPr>
          <a:noFill/>
        </p:spPr>
        <p:txBody>
          <a:bodyPr/>
          <a:lstStyle/>
          <a:p>
            <a:fld id="{76600F2F-C858-4CB2-AC39-4A5AB3ED26F9}" type="slidenum">
              <a:rPr lang="en-US" smtClean="0"/>
              <a:pPr/>
              <a:t>19</a:t>
            </a:fld>
            <a:endParaRPr lang="en-US" smtClean="0"/>
          </a:p>
        </p:txBody>
      </p:sp>
      <p:sp>
        <p:nvSpPr>
          <p:cNvPr id="50179" name="Rectangle 2"/>
          <p:cNvSpPr>
            <a:spLocks noGrp="1" noChangeArrowheads="1"/>
          </p:cNvSpPr>
          <p:nvPr>
            <p:ph type="title"/>
          </p:nvPr>
        </p:nvSpPr>
        <p:spPr/>
        <p:txBody>
          <a:bodyPr/>
          <a:lstStyle/>
          <a:p>
            <a:pPr eaLnBrk="1" hangingPunct="1"/>
            <a:r>
              <a:rPr lang="en-US" smtClean="0"/>
              <a:t>Rules for Identifiers and Application</a:t>
            </a:r>
          </a:p>
        </p:txBody>
      </p:sp>
      <p:sp>
        <p:nvSpPr>
          <p:cNvPr id="51203" name="Rectangle 3"/>
          <p:cNvSpPr>
            <a:spLocks noGrp="1" noChangeArrowheads="1"/>
          </p:cNvSpPr>
          <p:nvPr>
            <p:ph type="body" idx="1"/>
          </p:nvPr>
        </p:nvSpPr>
        <p:spPr>
          <a:xfrm>
            <a:off x="457200" y="4191000"/>
            <a:ext cx="8305800" cy="2514600"/>
          </a:xfrm>
        </p:spPr>
        <p:txBody>
          <a:bodyPr/>
          <a:lstStyle/>
          <a:p>
            <a:pPr eaLnBrk="1" hangingPunct="1"/>
            <a:r>
              <a:rPr lang="en-US" smtClean="0"/>
              <a:t>To evaluate a user-defined function applied to an argument:</a:t>
            </a:r>
          </a:p>
          <a:p>
            <a:pPr lvl="1" eaLnBrk="1" hangingPunct="1">
              <a:spcBef>
                <a:spcPct val="10000"/>
              </a:spcBef>
            </a:pPr>
            <a:r>
              <a:rPr lang="en-US" sz="2000" smtClean="0"/>
              <a:t>Evaluate the argument (call-by-value)</a:t>
            </a:r>
          </a:p>
          <a:p>
            <a:pPr lvl="1" eaLnBrk="1" hangingPunct="1"/>
            <a:r>
              <a:rPr lang="en-US" sz="2000" smtClean="0"/>
              <a:t>Evaluate the function body in an environment in which the formal parameter is bound to the actual argument</a:t>
            </a:r>
          </a:p>
          <a:p>
            <a:pPr lvl="1" eaLnBrk="1" hangingPunct="1"/>
            <a:r>
              <a:rPr lang="en-US" sz="2000" smtClean="0"/>
              <a:t>The result produced by this is the value of the function application</a:t>
            </a:r>
          </a:p>
        </p:txBody>
      </p:sp>
      <p:sp>
        <p:nvSpPr>
          <p:cNvPr id="51204" name="Rectangle 4"/>
          <p:cNvSpPr>
            <a:spLocks noChangeArrowheads="1"/>
          </p:cNvSpPr>
          <p:nvPr/>
        </p:nvSpPr>
        <p:spPr bwMode="auto">
          <a:xfrm>
            <a:off x="3657600" y="1752600"/>
            <a:ext cx="2200275"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E; id → </a:t>
            </a:r>
            <a:r>
              <a:rPr lang="en-US" sz="2800" i="1">
                <a:solidFill>
                  <a:srgbClr val="FF0000"/>
                </a:solidFill>
              </a:rPr>
              <a:t>E(id)</a:t>
            </a:r>
            <a:endParaRPr lang="en-US" sz="2800">
              <a:solidFill>
                <a:srgbClr val="0000FF"/>
              </a:solidFill>
            </a:endParaRPr>
          </a:p>
        </p:txBody>
      </p:sp>
      <p:sp>
        <p:nvSpPr>
          <p:cNvPr id="51205" name="Rectangle 5"/>
          <p:cNvSpPr>
            <a:spLocks noChangeArrowheads="1"/>
          </p:cNvSpPr>
          <p:nvPr/>
        </p:nvSpPr>
        <p:spPr bwMode="auto">
          <a:xfrm>
            <a:off x="2209800" y="3505200"/>
            <a:ext cx="53340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E; ( (lambda (id) S</a:t>
            </a:r>
            <a:r>
              <a:rPr lang="en-US" sz="2800" baseline="-25000">
                <a:solidFill>
                  <a:srgbClr val="0000FF"/>
                </a:solidFill>
              </a:rPr>
              <a:t>1</a:t>
            </a:r>
            <a:r>
              <a:rPr lang="en-US" sz="2800">
                <a:solidFill>
                  <a:srgbClr val="0000FF"/>
                </a:solidFill>
              </a:rPr>
              <a:t>)  S</a:t>
            </a:r>
            <a:r>
              <a:rPr lang="en-US" sz="2800" baseline="-25000">
                <a:solidFill>
                  <a:srgbClr val="0000FF"/>
                </a:solidFill>
              </a:rPr>
              <a:t>2</a:t>
            </a:r>
            <a:r>
              <a:rPr lang="en-US" sz="2800">
                <a:solidFill>
                  <a:srgbClr val="0000FF"/>
                </a:solidFill>
              </a:rPr>
              <a:t>) → </a:t>
            </a:r>
            <a:r>
              <a:rPr lang="en-US" sz="2800" i="1">
                <a:solidFill>
                  <a:srgbClr val="FF0000"/>
                </a:solidFill>
              </a:rPr>
              <a:t>v'</a:t>
            </a:r>
          </a:p>
        </p:txBody>
      </p:sp>
      <p:sp>
        <p:nvSpPr>
          <p:cNvPr id="51206" name="Line 6"/>
          <p:cNvSpPr>
            <a:spLocks noChangeShapeType="1"/>
          </p:cNvSpPr>
          <p:nvPr/>
        </p:nvSpPr>
        <p:spPr bwMode="auto">
          <a:xfrm>
            <a:off x="2057400" y="3352800"/>
            <a:ext cx="5638800" cy="0"/>
          </a:xfrm>
          <a:prstGeom prst="line">
            <a:avLst/>
          </a:prstGeom>
          <a:noFill/>
          <a:ln w="28575">
            <a:solidFill>
              <a:srgbClr val="0000FF"/>
            </a:solidFill>
            <a:round/>
            <a:headEnd/>
            <a:tailEnd/>
          </a:ln>
        </p:spPr>
        <p:txBody>
          <a:bodyPr wrap="none" anchor="ctr"/>
          <a:lstStyle/>
          <a:p>
            <a:endParaRPr lang="en-US"/>
          </a:p>
        </p:txBody>
      </p:sp>
      <p:sp>
        <p:nvSpPr>
          <p:cNvPr id="51207" name="Rectangle 7"/>
          <p:cNvSpPr>
            <a:spLocks noChangeArrowheads="1"/>
          </p:cNvSpPr>
          <p:nvPr/>
        </p:nvSpPr>
        <p:spPr bwMode="auto">
          <a:xfrm>
            <a:off x="2209800" y="2743200"/>
            <a:ext cx="21336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E; S</a:t>
            </a:r>
            <a:r>
              <a:rPr lang="en-US" sz="2800" baseline="-25000">
                <a:solidFill>
                  <a:srgbClr val="0000FF"/>
                </a:solidFill>
              </a:rPr>
              <a:t>2</a:t>
            </a:r>
            <a:r>
              <a:rPr lang="en-US" sz="2800">
                <a:solidFill>
                  <a:srgbClr val="0000FF"/>
                </a:solidFill>
              </a:rPr>
              <a:t> → </a:t>
            </a:r>
            <a:r>
              <a:rPr lang="en-US" sz="2800" i="1">
                <a:solidFill>
                  <a:srgbClr val="FF0000"/>
                </a:solidFill>
              </a:rPr>
              <a:t>v</a:t>
            </a:r>
            <a:endParaRPr lang="en-US" sz="2800">
              <a:solidFill>
                <a:srgbClr val="0000FF"/>
              </a:solidFill>
            </a:endParaRPr>
          </a:p>
        </p:txBody>
      </p:sp>
      <p:sp>
        <p:nvSpPr>
          <p:cNvPr id="51208" name="Rectangle 8"/>
          <p:cNvSpPr>
            <a:spLocks noChangeArrowheads="1"/>
          </p:cNvSpPr>
          <p:nvPr/>
        </p:nvSpPr>
        <p:spPr bwMode="auto">
          <a:xfrm>
            <a:off x="4572000" y="2743200"/>
            <a:ext cx="30480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E, id:</a:t>
            </a:r>
            <a:r>
              <a:rPr lang="en-US" sz="2800" i="1">
                <a:solidFill>
                  <a:srgbClr val="FF0000"/>
                </a:solidFill>
              </a:rPr>
              <a:t>v</a:t>
            </a:r>
            <a:r>
              <a:rPr lang="en-US" sz="2800">
                <a:solidFill>
                  <a:srgbClr val="0000FF"/>
                </a:solidFill>
              </a:rPr>
              <a:t>; S</a:t>
            </a:r>
            <a:r>
              <a:rPr lang="en-US" sz="2800" baseline="-25000">
                <a:solidFill>
                  <a:srgbClr val="0000FF"/>
                </a:solidFill>
              </a:rPr>
              <a:t>1</a:t>
            </a:r>
            <a:r>
              <a:rPr lang="en-US" sz="2800">
                <a:solidFill>
                  <a:srgbClr val="0000FF"/>
                </a:solidFill>
              </a:rPr>
              <a:t> → </a:t>
            </a:r>
            <a:r>
              <a:rPr lang="en-US" sz="2800" i="1">
                <a:solidFill>
                  <a:srgbClr val="FF0000"/>
                </a:solidFill>
              </a:rPr>
              <a:t>v'</a:t>
            </a:r>
          </a:p>
        </p:txBody>
      </p:sp>
      <p:sp>
        <p:nvSpPr>
          <p:cNvPr id="51210" name="Line 10"/>
          <p:cNvSpPr>
            <a:spLocks noChangeShapeType="1"/>
          </p:cNvSpPr>
          <p:nvPr/>
        </p:nvSpPr>
        <p:spPr bwMode="auto">
          <a:xfrm>
            <a:off x="3657600" y="1676400"/>
            <a:ext cx="2209800" cy="0"/>
          </a:xfrm>
          <a:prstGeom prst="line">
            <a:avLst/>
          </a:prstGeom>
          <a:noFill/>
          <a:ln w="28575">
            <a:solidFill>
              <a:srgbClr val="0000FF"/>
            </a:solidFill>
            <a:round/>
            <a:headEnd/>
            <a:tailEnd/>
          </a:ln>
        </p:spPr>
        <p:txBody>
          <a:bodyPr wrap="none" anchor="ctr"/>
          <a:lstStyle/>
          <a:p>
            <a:endParaRPr lang="en-US"/>
          </a:p>
        </p:txBody>
      </p:sp>
      <p:sp>
        <p:nvSpPr>
          <p:cNvPr id="51213" name="AutoShape 13"/>
          <p:cNvSpPr>
            <a:spLocks noChangeArrowheads="1"/>
          </p:cNvSpPr>
          <p:nvPr/>
        </p:nvSpPr>
        <p:spPr bwMode="auto">
          <a:xfrm>
            <a:off x="6324600" y="1600200"/>
            <a:ext cx="2590800" cy="762000"/>
          </a:xfrm>
          <a:prstGeom prst="wedgeRectCallout">
            <a:avLst>
              <a:gd name="adj1" fmla="val -68384"/>
              <a:gd name="adj2" fmla="val -60625"/>
            </a:avLst>
          </a:prstGeom>
          <a:noFill/>
          <a:ln w="9525">
            <a:solidFill>
              <a:schemeClr val="tx1"/>
            </a:solidFill>
            <a:miter lim="800000"/>
            <a:headEnd/>
            <a:tailEnd/>
          </a:ln>
        </p:spPr>
        <p:txBody>
          <a:bodyPr wrap="none" anchor="ctr"/>
          <a:lstStyle/>
          <a:p>
            <a:pPr algn="ctr" eaLnBrk="0" hangingPunct="0"/>
            <a:r>
              <a:rPr lang="en-US" sz="2000"/>
              <a:t>no hypothesis means</a:t>
            </a:r>
          </a:p>
          <a:p>
            <a:pPr algn="ctr" eaLnBrk="0" hangingPunct="0"/>
            <a:r>
              <a:rPr lang="en-US" sz="2000"/>
              <a:t>“in all cases”</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5" grpId="0"/>
      <p:bldP spid="51206" grpId="0" animBg="1"/>
      <p:bldP spid="51207" grpId="0"/>
      <p:bldP spid="51208" grpId="0"/>
      <p:bldP spid="51210" grpId="0" animBg="1"/>
      <p:bldP spid="5121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p:spPr>
        <p:txBody>
          <a:bodyPr/>
          <a:lstStyle/>
          <a:p>
            <a:r>
              <a:rPr lang="en-US" smtClean="0"/>
              <a:t>CMSC 330</a:t>
            </a:r>
          </a:p>
        </p:txBody>
      </p:sp>
      <p:sp>
        <p:nvSpPr>
          <p:cNvPr id="17410" name="Slide Number Placeholder 4"/>
          <p:cNvSpPr>
            <a:spLocks noGrp="1"/>
          </p:cNvSpPr>
          <p:nvPr>
            <p:ph type="sldNum" sz="quarter" idx="11"/>
          </p:nvPr>
        </p:nvSpPr>
        <p:spPr>
          <a:noFill/>
        </p:spPr>
        <p:txBody>
          <a:bodyPr/>
          <a:lstStyle/>
          <a:p>
            <a:fld id="{28CD0C20-73D2-44AA-91C4-DBA0A6581294}" type="slidenum">
              <a:rPr lang="en-US" smtClean="0"/>
              <a:pPr/>
              <a:t>2</a:t>
            </a:fld>
            <a:endParaRPr lang="en-US" smtClean="0"/>
          </a:p>
        </p:txBody>
      </p:sp>
      <p:sp>
        <p:nvSpPr>
          <p:cNvPr id="17411" name="Rectangle 2"/>
          <p:cNvSpPr>
            <a:spLocks noGrp="1" noChangeArrowheads="1"/>
          </p:cNvSpPr>
          <p:nvPr>
            <p:ph type="title"/>
          </p:nvPr>
        </p:nvSpPr>
        <p:spPr/>
        <p:txBody>
          <a:bodyPr/>
          <a:lstStyle/>
          <a:p>
            <a:pPr eaLnBrk="1" hangingPunct="1"/>
            <a:r>
              <a:rPr lang="en-US" smtClean="0"/>
              <a:t>Introduction</a:t>
            </a:r>
          </a:p>
        </p:txBody>
      </p:sp>
      <p:sp>
        <p:nvSpPr>
          <p:cNvPr id="22531" name="Rectangle 3"/>
          <p:cNvSpPr>
            <a:spLocks noGrp="1" noChangeArrowheads="1"/>
          </p:cNvSpPr>
          <p:nvPr>
            <p:ph type="body" idx="1"/>
          </p:nvPr>
        </p:nvSpPr>
        <p:spPr/>
        <p:txBody>
          <a:bodyPr/>
          <a:lstStyle/>
          <a:p>
            <a:pPr eaLnBrk="1" hangingPunct="1"/>
            <a:r>
              <a:rPr lang="en-US" smtClean="0"/>
              <a:t>We looked at methods for describing syntax formally- regular expressions, automata, and context-free grammars</a:t>
            </a:r>
          </a:p>
          <a:p>
            <a:pPr lvl="1" eaLnBrk="1" hangingPunct="1"/>
            <a:r>
              <a:rPr lang="en-US" smtClean="0"/>
              <a:t>These are ways of defining sets of strings</a:t>
            </a:r>
          </a:p>
          <a:p>
            <a:pPr lvl="1" eaLnBrk="1" hangingPunct="1"/>
            <a:r>
              <a:rPr lang="en-US" smtClean="0"/>
              <a:t>We can use these to describe (almost) what programs you can write in a language</a:t>
            </a:r>
          </a:p>
          <a:p>
            <a:pPr lvl="1" eaLnBrk="1" hangingPunct="1"/>
            <a:endParaRPr lang="en-US" smtClean="0"/>
          </a:p>
          <a:p>
            <a:pPr eaLnBrk="1" hangingPunct="1"/>
            <a:r>
              <a:rPr lang="en-US" smtClean="0"/>
              <a:t>What about the </a:t>
            </a:r>
            <a:r>
              <a:rPr lang="en-US" i="1" smtClean="0"/>
              <a:t>semantics</a:t>
            </a:r>
            <a:r>
              <a:rPr lang="en-US" smtClean="0"/>
              <a:t> of a language?</a:t>
            </a:r>
          </a:p>
          <a:p>
            <a:pPr lvl="1" eaLnBrk="1" hangingPunct="1"/>
            <a:r>
              <a:rPr lang="en-US" smtClean="0"/>
              <a:t>What does a program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Footer Placeholder 3"/>
          <p:cNvSpPr>
            <a:spLocks noGrp="1"/>
          </p:cNvSpPr>
          <p:nvPr>
            <p:ph type="ftr" sz="quarter" idx="10"/>
          </p:nvPr>
        </p:nvSpPr>
        <p:spPr>
          <a:noFill/>
        </p:spPr>
        <p:txBody>
          <a:bodyPr/>
          <a:lstStyle/>
          <a:p>
            <a:r>
              <a:rPr lang="en-US" smtClean="0"/>
              <a:t>CMSC 330</a:t>
            </a:r>
          </a:p>
        </p:txBody>
      </p:sp>
      <p:sp>
        <p:nvSpPr>
          <p:cNvPr id="52226" name="Slide Number Placeholder 4"/>
          <p:cNvSpPr>
            <a:spLocks noGrp="1"/>
          </p:cNvSpPr>
          <p:nvPr>
            <p:ph type="sldNum" sz="quarter" idx="11"/>
          </p:nvPr>
        </p:nvSpPr>
        <p:spPr>
          <a:noFill/>
        </p:spPr>
        <p:txBody>
          <a:bodyPr/>
          <a:lstStyle/>
          <a:p>
            <a:fld id="{928D66C0-2C29-4B97-A800-5D363653E0D2}" type="slidenum">
              <a:rPr lang="en-US" smtClean="0"/>
              <a:pPr/>
              <a:t>20</a:t>
            </a:fld>
            <a:endParaRPr lang="en-US" smtClean="0"/>
          </a:p>
        </p:txBody>
      </p:sp>
      <p:sp>
        <p:nvSpPr>
          <p:cNvPr id="52227" name="Rectangle 2"/>
          <p:cNvSpPr>
            <a:spLocks noGrp="1" noChangeArrowheads="1"/>
          </p:cNvSpPr>
          <p:nvPr>
            <p:ph type="title"/>
          </p:nvPr>
        </p:nvSpPr>
        <p:spPr/>
        <p:txBody>
          <a:bodyPr/>
          <a:lstStyle/>
          <a:p>
            <a:pPr eaLnBrk="1" hangingPunct="1"/>
            <a:r>
              <a:rPr lang="en-US" smtClean="0"/>
              <a:t>Example</a:t>
            </a:r>
          </a:p>
        </p:txBody>
      </p:sp>
      <p:sp>
        <p:nvSpPr>
          <p:cNvPr id="52228" name="Rectangle 4"/>
          <p:cNvSpPr>
            <a:spLocks noChangeArrowheads="1"/>
          </p:cNvSpPr>
          <p:nvPr/>
        </p:nvSpPr>
        <p:spPr bwMode="auto">
          <a:xfrm>
            <a:off x="990600" y="3657600"/>
            <a:ext cx="53340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 ( (lambda (x) (+ 3 x))  4) →</a:t>
            </a:r>
          </a:p>
        </p:txBody>
      </p:sp>
      <p:sp>
        <p:nvSpPr>
          <p:cNvPr id="52229" name="Line 5"/>
          <p:cNvSpPr>
            <a:spLocks noChangeShapeType="1"/>
          </p:cNvSpPr>
          <p:nvPr/>
        </p:nvSpPr>
        <p:spPr bwMode="auto">
          <a:xfrm>
            <a:off x="838200" y="3505200"/>
            <a:ext cx="5638800" cy="0"/>
          </a:xfrm>
          <a:prstGeom prst="line">
            <a:avLst/>
          </a:prstGeom>
          <a:noFill/>
          <a:ln w="28575">
            <a:solidFill>
              <a:srgbClr val="0000FF"/>
            </a:solidFill>
            <a:round/>
            <a:headEnd/>
            <a:tailEnd/>
          </a:ln>
        </p:spPr>
        <p:txBody>
          <a:bodyPr wrap="none" anchor="ctr"/>
          <a:lstStyle/>
          <a:p>
            <a:endParaRPr lang="en-US"/>
          </a:p>
        </p:txBody>
      </p:sp>
      <p:sp>
        <p:nvSpPr>
          <p:cNvPr id="55302" name="Rectangle 6"/>
          <p:cNvSpPr>
            <a:spLocks noChangeArrowheads="1"/>
          </p:cNvSpPr>
          <p:nvPr/>
        </p:nvSpPr>
        <p:spPr bwMode="auto">
          <a:xfrm>
            <a:off x="990600" y="2895600"/>
            <a:ext cx="15240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 4 →</a:t>
            </a:r>
          </a:p>
        </p:txBody>
      </p:sp>
      <p:sp>
        <p:nvSpPr>
          <p:cNvPr id="55303" name="Rectangle 7"/>
          <p:cNvSpPr>
            <a:spLocks noChangeArrowheads="1"/>
          </p:cNvSpPr>
          <p:nvPr/>
        </p:nvSpPr>
        <p:spPr bwMode="auto">
          <a:xfrm>
            <a:off x="3581400" y="2895600"/>
            <a:ext cx="3124200" cy="519113"/>
          </a:xfrm>
          <a:prstGeom prst="rect">
            <a:avLst/>
          </a:prstGeom>
          <a:noFill/>
          <a:ln w="9525">
            <a:noFill/>
            <a:miter lim="800000"/>
            <a:headEnd/>
            <a:tailEnd/>
          </a:ln>
        </p:spPr>
        <p:txBody>
          <a:bodyPr>
            <a:spAutoFit/>
          </a:bodyPr>
          <a:lstStyle/>
          <a:p>
            <a:pPr>
              <a:spcBef>
                <a:spcPct val="20000"/>
              </a:spcBef>
            </a:pPr>
            <a:r>
              <a:rPr lang="en-US">
                <a:solidFill>
                  <a:srgbClr val="0000FF"/>
                </a:solidFill>
              </a:rPr>
              <a:t>•, </a:t>
            </a:r>
            <a:r>
              <a:rPr lang="en-US" sz="2800">
                <a:solidFill>
                  <a:srgbClr val="0000FF"/>
                </a:solidFill>
              </a:rPr>
              <a:t>x:</a:t>
            </a:r>
            <a:r>
              <a:rPr lang="en-US" sz="2800" i="1">
                <a:solidFill>
                  <a:srgbClr val="FF0000"/>
                </a:solidFill>
              </a:rPr>
              <a:t>4</a:t>
            </a:r>
            <a:r>
              <a:rPr lang="en-US" sz="2800">
                <a:solidFill>
                  <a:srgbClr val="0000FF"/>
                </a:solidFill>
              </a:rPr>
              <a:t>; (+ 3 x) →</a:t>
            </a:r>
          </a:p>
        </p:txBody>
      </p:sp>
      <p:sp>
        <p:nvSpPr>
          <p:cNvPr id="55304" name="Rectangle 8"/>
          <p:cNvSpPr>
            <a:spLocks noChangeArrowheads="1"/>
          </p:cNvSpPr>
          <p:nvPr/>
        </p:nvSpPr>
        <p:spPr bwMode="auto">
          <a:xfrm>
            <a:off x="1981200" y="2895600"/>
            <a:ext cx="382588"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4</a:t>
            </a:r>
          </a:p>
        </p:txBody>
      </p:sp>
      <p:sp>
        <p:nvSpPr>
          <p:cNvPr id="55305" name="Line 9"/>
          <p:cNvSpPr>
            <a:spLocks noChangeShapeType="1"/>
          </p:cNvSpPr>
          <p:nvPr/>
        </p:nvSpPr>
        <p:spPr bwMode="auto">
          <a:xfrm>
            <a:off x="3276600" y="2895600"/>
            <a:ext cx="3886200" cy="0"/>
          </a:xfrm>
          <a:prstGeom prst="line">
            <a:avLst/>
          </a:prstGeom>
          <a:noFill/>
          <a:ln w="28575">
            <a:solidFill>
              <a:srgbClr val="0000FF"/>
            </a:solidFill>
            <a:round/>
            <a:headEnd/>
            <a:tailEnd/>
          </a:ln>
        </p:spPr>
        <p:txBody>
          <a:bodyPr wrap="none" anchor="ctr"/>
          <a:lstStyle/>
          <a:p>
            <a:endParaRPr lang="en-US"/>
          </a:p>
        </p:txBody>
      </p:sp>
      <p:sp>
        <p:nvSpPr>
          <p:cNvPr id="55306" name="Rectangle 10"/>
          <p:cNvSpPr>
            <a:spLocks noChangeArrowheads="1"/>
          </p:cNvSpPr>
          <p:nvPr/>
        </p:nvSpPr>
        <p:spPr bwMode="auto">
          <a:xfrm>
            <a:off x="5426075" y="2300288"/>
            <a:ext cx="1660525" cy="519112"/>
          </a:xfrm>
          <a:prstGeom prst="rect">
            <a:avLst/>
          </a:prstGeom>
          <a:noFill/>
          <a:ln w="9525">
            <a:noFill/>
            <a:miter lim="800000"/>
            <a:headEnd/>
            <a:tailEnd/>
          </a:ln>
        </p:spPr>
        <p:txBody>
          <a:bodyPr wrap="none">
            <a:spAutoFit/>
          </a:bodyPr>
          <a:lstStyle/>
          <a:p>
            <a:pPr eaLnBrk="0" hangingPunct="0"/>
            <a:r>
              <a:rPr lang="en-US">
                <a:solidFill>
                  <a:srgbClr val="0000FF"/>
                </a:solidFill>
              </a:rPr>
              <a:t>•,</a:t>
            </a:r>
            <a:r>
              <a:rPr lang="en-US"/>
              <a:t> </a:t>
            </a:r>
            <a:r>
              <a:rPr lang="en-US" sz="2800">
                <a:solidFill>
                  <a:srgbClr val="0000FF"/>
                </a:solidFill>
              </a:rPr>
              <a:t>x:</a:t>
            </a:r>
            <a:r>
              <a:rPr lang="en-US" sz="2800" i="1">
                <a:solidFill>
                  <a:srgbClr val="FF0000"/>
                </a:solidFill>
              </a:rPr>
              <a:t>4</a:t>
            </a:r>
            <a:r>
              <a:rPr lang="en-US" sz="2800">
                <a:solidFill>
                  <a:srgbClr val="0000FF"/>
                </a:solidFill>
              </a:rPr>
              <a:t>; x →</a:t>
            </a:r>
          </a:p>
        </p:txBody>
      </p:sp>
      <p:sp>
        <p:nvSpPr>
          <p:cNvPr id="55307" name="Rectangle 11"/>
          <p:cNvSpPr>
            <a:spLocks noChangeArrowheads="1"/>
          </p:cNvSpPr>
          <p:nvPr/>
        </p:nvSpPr>
        <p:spPr bwMode="auto">
          <a:xfrm>
            <a:off x="7008813" y="2300288"/>
            <a:ext cx="382587" cy="519112"/>
          </a:xfrm>
          <a:prstGeom prst="rect">
            <a:avLst/>
          </a:prstGeom>
          <a:noFill/>
          <a:ln w="9525">
            <a:noFill/>
            <a:miter lim="800000"/>
            <a:headEnd/>
            <a:tailEnd/>
          </a:ln>
        </p:spPr>
        <p:txBody>
          <a:bodyPr wrap="none">
            <a:spAutoFit/>
          </a:bodyPr>
          <a:lstStyle/>
          <a:p>
            <a:pPr eaLnBrk="0" hangingPunct="0"/>
            <a:r>
              <a:rPr lang="en-US" sz="2800" i="1">
                <a:solidFill>
                  <a:srgbClr val="FF0000"/>
                </a:solidFill>
              </a:rPr>
              <a:t>4</a:t>
            </a:r>
          </a:p>
        </p:txBody>
      </p:sp>
      <p:sp>
        <p:nvSpPr>
          <p:cNvPr id="55308" name="Rectangle 12"/>
          <p:cNvSpPr>
            <a:spLocks noChangeArrowheads="1"/>
          </p:cNvSpPr>
          <p:nvPr/>
        </p:nvSpPr>
        <p:spPr bwMode="auto">
          <a:xfrm>
            <a:off x="3048000" y="2286000"/>
            <a:ext cx="1681163" cy="519113"/>
          </a:xfrm>
          <a:prstGeom prst="rect">
            <a:avLst/>
          </a:prstGeom>
          <a:noFill/>
          <a:ln w="9525">
            <a:noFill/>
            <a:miter lim="800000"/>
            <a:headEnd/>
            <a:tailEnd/>
          </a:ln>
        </p:spPr>
        <p:txBody>
          <a:bodyPr wrap="none">
            <a:spAutoFit/>
          </a:bodyPr>
          <a:lstStyle/>
          <a:p>
            <a:pPr eaLnBrk="0" hangingPunct="0"/>
            <a:r>
              <a:rPr lang="en-US">
                <a:solidFill>
                  <a:srgbClr val="0000FF"/>
                </a:solidFill>
              </a:rPr>
              <a:t>•,</a:t>
            </a:r>
            <a:r>
              <a:rPr lang="en-US"/>
              <a:t> </a:t>
            </a:r>
            <a:r>
              <a:rPr lang="en-US" sz="2800">
                <a:solidFill>
                  <a:srgbClr val="0000FF"/>
                </a:solidFill>
              </a:rPr>
              <a:t>x:</a:t>
            </a:r>
            <a:r>
              <a:rPr lang="en-US" sz="2800" i="1">
                <a:solidFill>
                  <a:srgbClr val="FF0000"/>
                </a:solidFill>
              </a:rPr>
              <a:t>4</a:t>
            </a:r>
            <a:r>
              <a:rPr lang="en-US" sz="2800">
                <a:solidFill>
                  <a:srgbClr val="0000FF"/>
                </a:solidFill>
              </a:rPr>
              <a:t>; 3 →</a:t>
            </a:r>
          </a:p>
        </p:txBody>
      </p:sp>
      <p:sp>
        <p:nvSpPr>
          <p:cNvPr id="55309" name="Rectangle 13"/>
          <p:cNvSpPr>
            <a:spLocks noChangeArrowheads="1"/>
          </p:cNvSpPr>
          <p:nvPr/>
        </p:nvSpPr>
        <p:spPr bwMode="auto">
          <a:xfrm>
            <a:off x="4648200" y="2286000"/>
            <a:ext cx="382588"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3</a:t>
            </a:r>
          </a:p>
        </p:txBody>
      </p:sp>
      <p:sp>
        <p:nvSpPr>
          <p:cNvPr id="55310" name="Rectangle 14"/>
          <p:cNvSpPr>
            <a:spLocks noChangeArrowheads="1"/>
          </p:cNvSpPr>
          <p:nvPr/>
        </p:nvSpPr>
        <p:spPr bwMode="auto">
          <a:xfrm>
            <a:off x="6018213" y="2895600"/>
            <a:ext cx="382587"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7</a:t>
            </a:r>
          </a:p>
        </p:txBody>
      </p:sp>
      <p:sp>
        <p:nvSpPr>
          <p:cNvPr id="55311" name="Rectangle 15"/>
          <p:cNvSpPr>
            <a:spLocks noChangeArrowheads="1"/>
          </p:cNvSpPr>
          <p:nvPr/>
        </p:nvSpPr>
        <p:spPr bwMode="auto">
          <a:xfrm>
            <a:off x="5562600" y="3657600"/>
            <a:ext cx="382588"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3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3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30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3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530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3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5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p:bldP spid="55303" grpId="0"/>
      <p:bldP spid="55304" grpId="0"/>
      <p:bldP spid="55305" grpId="0" animBg="1"/>
      <p:bldP spid="55306" grpId="0"/>
      <p:bldP spid="55307" grpId="0"/>
      <p:bldP spid="55308" grpId="0"/>
      <p:bldP spid="55309" grpId="0"/>
      <p:bldP spid="55310" grpId="0"/>
      <p:bldP spid="55311"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3" name="Footer Placeholder 3"/>
          <p:cNvSpPr>
            <a:spLocks noGrp="1"/>
          </p:cNvSpPr>
          <p:nvPr>
            <p:ph type="ftr" sz="quarter" idx="10"/>
          </p:nvPr>
        </p:nvSpPr>
        <p:spPr>
          <a:noFill/>
        </p:spPr>
        <p:txBody>
          <a:bodyPr/>
          <a:lstStyle/>
          <a:p>
            <a:r>
              <a:rPr lang="en-US" smtClean="0"/>
              <a:t>CMSC 330</a:t>
            </a:r>
          </a:p>
        </p:txBody>
      </p:sp>
      <p:sp>
        <p:nvSpPr>
          <p:cNvPr id="54274" name="Slide Number Placeholder 4"/>
          <p:cNvSpPr>
            <a:spLocks noGrp="1"/>
          </p:cNvSpPr>
          <p:nvPr>
            <p:ph type="sldNum" sz="quarter" idx="11"/>
          </p:nvPr>
        </p:nvSpPr>
        <p:spPr>
          <a:noFill/>
        </p:spPr>
        <p:txBody>
          <a:bodyPr/>
          <a:lstStyle/>
          <a:p>
            <a:fld id="{ECD0D469-B76C-452A-8B8D-DD40FBD07C72}" type="slidenum">
              <a:rPr lang="en-US" smtClean="0"/>
              <a:pPr/>
              <a:t>21</a:t>
            </a:fld>
            <a:endParaRPr lang="en-US" smtClean="0"/>
          </a:p>
        </p:txBody>
      </p:sp>
      <p:sp>
        <p:nvSpPr>
          <p:cNvPr id="54275" name="Rectangle 2"/>
          <p:cNvSpPr>
            <a:spLocks noGrp="1" noChangeArrowheads="1"/>
          </p:cNvSpPr>
          <p:nvPr>
            <p:ph type="title"/>
          </p:nvPr>
        </p:nvSpPr>
        <p:spPr/>
        <p:txBody>
          <a:bodyPr/>
          <a:lstStyle/>
          <a:p>
            <a:pPr eaLnBrk="1" hangingPunct="1"/>
            <a:r>
              <a:rPr lang="en-US" smtClean="0"/>
              <a:t>Nested Functions</a:t>
            </a:r>
          </a:p>
        </p:txBody>
      </p:sp>
      <p:sp>
        <p:nvSpPr>
          <p:cNvPr id="58371" name="Rectangle 3"/>
          <p:cNvSpPr>
            <a:spLocks noGrp="1" noChangeArrowheads="1"/>
          </p:cNvSpPr>
          <p:nvPr>
            <p:ph type="body" idx="1"/>
          </p:nvPr>
        </p:nvSpPr>
        <p:spPr>
          <a:xfrm>
            <a:off x="457200" y="1524000"/>
            <a:ext cx="8458200" cy="5029200"/>
          </a:xfrm>
        </p:spPr>
        <p:txBody>
          <a:bodyPr/>
          <a:lstStyle/>
          <a:p>
            <a:pPr eaLnBrk="1" hangingPunct="1"/>
            <a:r>
              <a:rPr lang="en-US" smtClean="0"/>
              <a:t>This works for cases of nested functions, as long as they are fully applied</a:t>
            </a:r>
          </a:p>
          <a:p>
            <a:pPr lvl="1" eaLnBrk="1" hangingPunct="1"/>
            <a:r>
              <a:rPr lang="en-US" smtClean="0"/>
              <a:t>Exercise:  Try writing down the evaluation tree for</a:t>
            </a:r>
          </a:p>
          <a:p>
            <a:pPr lvl="1" eaLnBrk="1" hangingPunct="1">
              <a:buFontTx/>
              <a:buNone/>
            </a:pPr>
            <a:r>
              <a:rPr lang="en-US" smtClean="0"/>
              <a:t>	</a:t>
            </a:r>
            <a:r>
              <a:rPr lang="en-US" smtClean="0">
                <a:solidFill>
                  <a:srgbClr val="0000FF"/>
                </a:solidFill>
              </a:rPr>
              <a:t>	(((lambda (x) (lambda (y) (+ x y))) 3) 4)</a:t>
            </a:r>
            <a:endParaRPr lang="en-US" smtClean="0"/>
          </a:p>
          <a:p>
            <a:pPr lvl="1" eaLnBrk="1" hangingPunct="1">
              <a:buFontTx/>
              <a:buNone/>
            </a:pPr>
            <a:endParaRPr lang="en-US" smtClean="0"/>
          </a:p>
          <a:p>
            <a:pPr eaLnBrk="1" hangingPunct="1"/>
            <a:r>
              <a:rPr lang="en-US" smtClean="0"/>
              <a:t>But what about true higher-order cases- passing functions as arguments, and returning functions as results?</a:t>
            </a:r>
          </a:p>
          <a:p>
            <a:pPr lvl="1" eaLnBrk="1" hangingPunct="1"/>
            <a:r>
              <a:rPr lang="en-US" smtClean="0"/>
              <a:t>We need closures to handle this case</a:t>
            </a:r>
          </a:p>
          <a:p>
            <a:pPr lvl="1" eaLnBrk="1" hangingPunct="1"/>
            <a:r>
              <a:rPr lang="en-US" smtClean="0"/>
              <a:t>And a closure is just a function and an environment</a:t>
            </a:r>
          </a:p>
          <a:p>
            <a:pPr lvl="1" eaLnBrk="1" hangingPunct="1"/>
            <a:r>
              <a:rPr lang="en-US" smtClean="0"/>
              <a:t>We already have notation for describing both of these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3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p:spPr>
        <p:txBody>
          <a:bodyPr/>
          <a:lstStyle/>
          <a:p>
            <a:r>
              <a:rPr lang="en-US" smtClean="0"/>
              <a:t>CMSC 330</a:t>
            </a:r>
          </a:p>
        </p:txBody>
      </p:sp>
      <p:sp>
        <p:nvSpPr>
          <p:cNvPr id="56322" name="Slide Number Placeholder 4"/>
          <p:cNvSpPr>
            <a:spLocks noGrp="1"/>
          </p:cNvSpPr>
          <p:nvPr>
            <p:ph type="sldNum" sz="quarter" idx="11"/>
          </p:nvPr>
        </p:nvSpPr>
        <p:spPr>
          <a:noFill/>
        </p:spPr>
        <p:txBody>
          <a:bodyPr/>
          <a:lstStyle/>
          <a:p>
            <a:fld id="{151A4112-0850-4065-AD11-2DDD224A481C}" type="slidenum">
              <a:rPr lang="en-US" smtClean="0"/>
              <a:pPr/>
              <a:t>22</a:t>
            </a:fld>
            <a:endParaRPr lang="en-US" smtClean="0"/>
          </a:p>
        </p:txBody>
      </p:sp>
      <p:sp>
        <p:nvSpPr>
          <p:cNvPr id="56323" name="Rectangle 2"/>
          <p:cNvSpPr>
            <a:spLocks noGrp="1" noChangeArrowheads="1"/>
          </p:cNvSpPr>
          <p:nvPr>
            <p:ph type="title"/>
          </p:nvPr>
        </p:nvSpPr>
        <p:spPr/>
        <p:txBody>
          <a:bodyPr/>
          <a:lstStyle/>
          <a:p>
            <a:pPr eaLnBrk="1" hangingPunct="1"/>
            <a:r>
              <a:rPr lang="en-US" smtClean="0"/>
              <a:t>Closures</a:t>
            </a:r>
          </a:p>
        </p:txBody>
      </p:sp>
      <p:sp>
        <p:nvSpPr>
          <p:cNvPr id="60419" name="Rectangle 3"/>
          <p:cNvSpPr>
            <a:spLocks noGrp="1" noChangeArrowheads="1"/>
          </p:cNvSpPr>
          <p:nvPr>
            <p:ph type="body" idx="1"/>
          </p:nvPr>
        </p:nvSpPr>
        <p:spPr>
          <a:xfrm>
            <a:off x="457200" y="1524000"/>
            <a:ext cx="8382000" cy="4876800"/>
          </a:xfrm>
        </p:spPr>
        <p:txBody>
          <a:bodyPr/>
          <a:lstStyle/>
          <a:p>
            <a:pPr eaLnBrk="1" hangingPunct="1"/>
            <a:r>
              <a:rPr lang="en-US" smtClean="0"/>
              <a:t>Formally, we add closures </a:t>
            </a:r>
            <a:r>
              <a:rPr lang="en-US" i="1" smtClean="0">
                <a:solidFill>
                  <a:srgbClr val="FF0000"/>
                </a:solidFill>
              </a:rPr>
              <a:t>(E, λid.S)</a:t>
            </a:r>
            <a:r>
              <a:rPr lang="en-US" smtClean="0"/>
              <a:t> to values</a:t>
            </a:r>
          </a:p>
          <a:p>
            <a:pPr lvl="1" eaLnBrk="1" hangingPunct="1"/>
            <a:r>
              <a:rPr lang="en-US" smtClean="0">
                <a:solidFill>
                  <a:srgbClr val="FF0000"/>
                </a:solidFill>
              </a:rPr>
              <a:t>E</a:t>
            </a:r>
            <a:r>
              <a:rPr lang="en-US" smtClean="0"/>
              <a:t> is the environment in which the closure was created</a:t>
            </a:r>
            <a:endParaRPr lang="en-US" smtClean="0">
              <a:solidFill>
                <a:srgbClr val="FF0000"/>
              </a:solidFill>
            </a:endParaRPr>
          </a:p>
          <a:p>
            <a:pPr lvl="1" eaLnBrk="1" hangingPunct="1"/>
            <a:r>
              <a:rPr lang="en-US" smtClean="0">
                <a:solidFill>
                  <a:srgbClr val="FF0000"/>
                </a:solidFill>
              </a:rPr>
              <a:t>id</a:t>
            </a:r>
            <a:r>
              <a:rPr lang="en-US" smtClean="0"/>
              <a:t> is the parameter name of the function the closure is being created for</a:t>
            </a:r>
          </a:p>
          <a:p>
            <a:pPr lvl="1" eaLnBrk="1" hangingPunct="1"/>
            <a:r>
              <a:rPr lang="en-US" smtClean="0">
                <a:solidFill>
                  <a:srgbClr val="FF0000"/>
                </a:solidFill>
              </a:rPr>
              <a:t>S</a:t>
            </a:r>
            <a:r>
              <a:rPr lang="en-US" smtClean="0"/>
              <a:t> is the source code for the body of the function the closure is being created for</a:t>
            </a:r>
          </a:p>
          <a:p>
            <a:pPr lvl="1" eaLnBrk="1" hangingPunct="1"/>
            <a:endParaRPr lang="en-US" smtClean="0"/>
          </a:p>
          <a:p>
            <a:pPr eaLnBrk="1" hangingPunct="1"/>
            <a:endParaRPr lang="en-US" smtClean="0"/>
          </a:p>
          <a:p>
            <a:pPr eaLnBrk="1" hangingPunct="1"/>
            <a:r>
              <a:rPr lang="en-US" i="1" smtClean="0">
                <a:solidFill>
                  <a:srgbClr val="FF0000"/>
                </a:solidFill>
              </a:rPr>
              <a:t>v ::= n | true | false | “str” | nil | (v, v)</a:t>
            </a:r>
          </a:p>
          <a:p>
            <a:pPr eaLnBrk="1" hangingPunct="1">
              <a:buFontTx/>
              <a:buNone/>
            </a:pPr>
            <a:r>
              <a:rPr lang="en-US" i="1" smtClean="0">
                <a:solidFill>
                  <a:srgbClr val="FF0000"/>
                </a:solidFill>
              </a:rPr>
              <a:t>        |  (E, λid.S)</a:t>
            </a:r>
          </a:p>
          <a:p>
            <a:pPr eaLnBrk="1" hangingPunct="1">
              <a:buFontTx/>
              <a:buNone/>
            </a:pPr>
            <a:endParaRPr lang="en-US" i="1"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noFill/>
        </p:spPr>
        <p:txBody>
          <a:bodyPr/>
          <a:lstStyle/>
          <a:p>
            <a:r>
              <a:rPr lang="en-US" smtClean="0"/>
              <a:t>CMSC 330</a:t>
            </a:r>
          </a:p>
        </p:txBody>
      </p:sp>
      <p:sp>
        <p:nvSpPr>
          <p:cNvPr id="58370" name="Slide Number Placeholder 4"/>
          <p:cNvSpPr>
            <a:spLocks noGrp="1"/>
          </p:cNvSpPr>
          <p:nvPr>
            <p:ph type="sldNum" sz="quarter" idx="11"/>
          </p:nvPr>
        </p:nvSpPr>
        <p:spPr>
          <a:noFill/>
        </p:spPr>
        <p:txBody>
          <a:bodyPr/>
          <a:lstStyle/>
          <a:p>
            <a:fld id="{70003369-9124-4496-9B3C-D94BE5CFC60B}" type="slidenum">
              <a:rPr lang="en-US" smtClean="0"/>
              <a:pPr/>
              <a:t>23</a:t>
            </a:fld>
            <a:endParaRPr lang="en-US" smtClean="0"/>
          </a:p>
        </p:txBody>
      </p:sp>
      <p:sp>
        <p:nvSpPr>
          <p:cNvPr id="58371" name="Rectangle 2"/>
          <p:cNvSpPr>
            <a:spLocks noGrp="1" noChangeArrowheads="1"/>
          </p:cNvSpPr>
          <p:nvPr>
            <p:ph type="title"/>
          </p:nvPr>
        </p:nvSpPr>
        <p:spPr/>
        <p:txBody>
          <a:bodyPr/>
          <a:lstStyle/>
          <a:p>
            <a:pPr eaLnBrk="1" hangingPunct="1"/>
            <a:r>
              <a:rPr lang="en-US" smtClean="0"/>
              <a:t>Revised Rule for Lambda</a:t>
            </a:r>
          </a:p>
        </p:txBody>
      </p:sp>
      <p:sp>
        <p:nvSpPr>
          <p:cNvPr id="61443" name="Rectangle 3"/>
          <p:cNvSpPr>
            <a:spLocks noGrp="1" noChangeArrowheads="1"/>
          </p:cNvSpPr>
          <p:nvPr>
            <p:ph type="body" idx="1"/>
          </p:nvPr>
        </p:nvSpPr>
        <p:spPr>
          <a:xfrm>
            <a:off x="457200" y="4114800"/>
            <a:ext cx="8153400" cy="2286000"/>
          </a:xfrm>
        </p:spPr>
        <p:txBody>
          <a:bodyPr/>
          <a:lstStyle/>
          <a:p>
            <a:pPr eaLnBrk="1" hangingPunct="1"/>
            <a:r>
              <a:rPr lang="en-US" smtClean="0"/>
              <a:t>To evaluate a function definition, create a closure when the function is created</a:t>
            </a:r>
          </a:p>
          <a:p>
            <a:pPr lvl="1" eaLnBrk="1" hangingPunct="1"/>
            <a:r>
              <a:rPr lang="en-US" smtClean="0"/>
              <a:t>Notice that we don’t look inside the function body</a:t>
            </a:r>
          </a:p>
        </p:txBody>
      </p:sp>
      <p:sp>
        <p:nvSpPr>
          <p:cNvPr id="58373" name="Rectangle 4"/>
          <p:cNvSpPr>
            <a:spLocks noChangeArrowheads="1"/>
          </p:cNvSpPr>
          <p:nvPr/>
        </p:nvSpPr>
        <p:spPr bwMode="auto">
          <a:xfrm>
            <a:off x="2057400" y="1905000"/>
            <a:ext cx="53340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E; (lambda (id) S) → </a:t>
            </a:r>
            <a:r>
              <a:rPr lang="en-US" sz="2800" i="1">
                <a:solidFill>
                  <a:srgbClr val="FF0000"/>
                </a:solidFill>
              </a:rPr>
              <a:t>(E, λid.S)</a:t>
            </a:r>
          </a:p>
        </p:txBody>
      </p:sp>
      <p:sp>
        <p:nvSpPr>
          <p:cNvPr id="58374" name="Line 8"/>
          <p:cNvSpPr>
            <a:spLocks noChangeShapeType="1"/>
          </p:cNvSpPr>
          <p:nvPr/>
        </p:nvSpPr>
        <p:spPr bwMode="auto">
          <a:xfrm>
            <a:off x="1905000" y="1905000"/>
            <a:ext cx="5334000" cy="0"/>
          </a:xfrm>
          <a:prstGeom prst="line">
            <a:avLst/>
          </a:prstGeom>
          <a:noFill/>
          <a:ln w="28575">
            <a:solidFill>
              <a:srgbClr val="0000FF"/>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7" name="Footer Placeholder 3"/>
          <p:cNvSpPr>
            <a:spLocks noGrp="1"/>
          </p:cNvSpPr>
          <p:nvPr>
            <p:ph type="ftr" sz="quarter" idx="10"/>
          </p:nvPr>
        </p:nvSpPr>
        <p:spPr>
          <a:noFill/>
        </p:spPr>
        <p:txBody>
          <a:bodyPr/>
          <a:lstStyle/>
          <a:p>
            <a:r>
              <a:rPr lang="en-US" smtClean="0"/>
              <a:t>CMSC 330</a:t>
            </a:r>
          </a:p>
        </p:txBody>
      </p:sp>
      <p:sp>
        <p:nvSpPr>
          <p:cNvPr id="60418" name="Slide Number Placeholder 4"/>
          <p:cNvSpPr>
            <a:spLocks noGrp="1"/>
          </p:cNvSpPr>
          <p:nvPr>
            <p:ph type="sldNum" sz="quarter" idx="11"/>
          </p:nvPr>
        </p:nvSpPr>
        <p:spPr>
          <a:noFill/>
        </p:spPr>
        <p:txBody>
          <a:bodyPr/>
          <a:lstStyle/>
          <a:p>
            <a:fld id="{E37A1EA9-4DF7-48A1-8158-0AD9CD97E2EC}" type="slidenum">
              <a:rPr lang="en-US" smtClean="0"/>
              <a:pPr/>
              <a:t>24</a:t>
            </a:fld>
            <a:endParaRPr lang="en-US" smtClean="0"/>
          </a:p>
        </p:txBody>
      </p:sp>
      <p:sp>
        <p:nvSpPr>
          <p:cNvPr id="60419" name="Rectangle 2"/>
          <p:cNvSpPr>
            <a:spLocks noGrp="1" noChangeArrowheads="1"/>
          </p:cNvSpPr>
          <p:nvPr>
            <p:ph type="title"/>
          </p:nvPr>
        </p:nvSpPr>
        <p:spPr/>
        <p:txBody>
          <a:bodyPr/>
          <a:lstStyle/>
          <a:p>
            <a:pPr eaLnBrk="1" hangingPunct="1"/>
            <a:r>
              <a:rPr lang="en-US" smtClean="0"/>
              <a:t>Revised Rule for Function Application</a:t>
            </a:r>
          </a:p>
        </p:txBody>
      </p:sp>
      <p:sp>
        <p:nvSpPr>
          <p:cNvPr id="62467" name="Rectangle 3"/>
          <p:cNvSpPr>
            <a:spLocks noGrp="1" noChangeArrowheads="1"/>
          </p:cNvSpPr>
          <p:nvPr>
            <p:ph type="body" idx="1"/>
          </p:nvPr>
        </p:nvSpPr>
        <p:spPr>
          <a:xfrm>
            <a:off x="457200" y="3733800"/>
            <a:ext cx="8382000" cy="2819400"/>
          </a:xfrm>
        </p:spPr>
        <p:txBody>
          <a:bodyPr/>
          <a:lstStyle/>
          <a:p>
            <a:pPr eaLnBrk="1" hangingPunct="1">
              <a:lnSpc>
                <a:spcPct val="95000"/>
              </a:lnSpc>
            </a:pPr>
            <a:r>
              <a:rPr lang="en-US" smtClean="0"/>
              <a:t>To apply something to an argument:</a:t>
            </a:r>
          </a:p>
          <a:p>
            <a:pPr lvl="1" eaLnBrk="1" hangingPunct="1">
              <a:lnSpc>
                <a:spcPct val="95000"/>
              </a:lnSpc>
            </a:pPr>
            <a:r>
              <a:rPr lang="en-US" smtClean="0"/>
              <a:t>Evaluate it to produce a closure</a:t>
            </a:r>
          </a:p>
          <a:p>
            <a:pPr lvl="1" eaLnBrk="1" hangingPunct="1">
              <a:lnSpc>
                <a:spcPct val="95000"/>
              </a:lnSpc>
            </a:pPr>
            <a:r>
              <a:rPr lang="en-US" smtClean="0"/>
              <a:t>Evaluate the argument (call-by-value)</a:t>
            </a:r>
          </a:p>
          <a:p>
            <a:pPr lvl="1" eaLnBrk="1" hangingPunct="1">
              <a:lnSpc>
                <a:spcPct val="95000"/>
              </a:lnSpc>
            </a:pPr>
            <a:r>
              <a:rPr lang="en-US" smtClean="0"/>
              <a:t>Evaluate the body of the closure, in the current environment, extended with the closure’s environment, extended with the binding for the parameter to the value of the argument</a:t>
            </a:r>
          </a:p>
        </p:txBody>
      </p:sp>
      <p:sp>
        <p:nvSpPr>
          <p:cNvPr id="62470" name="Rectangle 6"/>
          <p:cNvSpPr>
            <a:spLocks noChangeArrowheads="1"/>
          </p:cNvSpPr>
          <p:nvPr/>
        </p:nvSpPr>
        <p:spPr bwMode="auto">
          <a:xfrm>
            <a:off x="3276600" y="3048000"/>
            <a:ext cx="28194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E; (S</a:t>
            </a:r>
            <a:r>
              <a:rPr lang="en-US" sz="2800" baseline="-25000">
                <a:solidFill>
                  <a:srgbClr val="0000FF"/>
                </a:solidFill>
              </a:rPr>
              <a:t>1</a:t>
            </a:r>
            <a:r>
              <a:rPr lang="en-US" sz="2800">
                <a:solidFill>
                  <a:srgbClr val="0000FF"/>
                </a:solidFill>
              </a:rPr>
              <a:t>  S</a:t>
            </a:r>
            <a:r>
              <a:rPr lang="en-US" sz="2800" baseline="-25000">
                <a:solidFill>
                  <a:srgbClr val="0000FF"/>
                </a:solidFill>
              </a:rPr>
              <a:t>2</a:t>
            </a:r>
            <a:r>
              <a:rPr lang="en-US" sz="2800">
                <a:solidFill>
                  <a:srgbClr val="0000FF"/>
                </a:solidFill>
              </a:rPr>
              <a:t>) →</a:t>
            </a:r>
            <a:endParaRPr lang="en-US" sz="2800" i="1">
              <a:solidFill>
                <a:srgbClr val="FF0000"/>
              </a:solidFill>
            </a:endParaRPr>
          </a:p>
        </p:txBody>
      </p:sp>
      <p:sp>
        <p:nvSpPr>
          <p:cNvPr id="62471" name="Line 7"/>
          <p:cNvSpPr>
            <a:spLocks noChangeShapeType="1"/>
          </p:cNvSpPr>
          <p:nvPr/>
        </p:nvSpPr>
        <p:spPr bwMode="auto">
          <a:xfrm>
            <a:off x="1905000" y="2895600"/>
            <a:ext cx="5638800" cy="0"/>
          </a:xfrm>
          <a:prstGeom prst="line">
            <a:avLst/>
          </a:prstGeom>
          <a:noFill/>
          <a:ln w="28575">
            <a:solidFill>
              <a:srgbClr val="0000FF"/>
            </a:solidFill>
            <a:round/>
            <a:headEnd/>
            <a:tailEnd/>
          </a:ln>
        </p:spPr>
        <p:txBody>
          <a:bodyPr wrap="none" anchor="ctr"/>
          <a:lstStyle/>
          <a:p>
            <a:endParaRPr lang="en-US"/>
          </a:p>
        </p:txBody>
      </p:sp>
      <p:sp>
        <p:nvSpPr>
          <p:cNvPr id="62472" name="Rectangle 8"/>
          <p:cNvSpPr>
            <a:spLocks noChangeArrowheads="1"/>
          </p:cNvSpPr>
          <p:nvPr/>
        </p:nvSpPr>
        <p:spPr bwMode="auto">
          <a:xfrm>
            <a:off x="1371600" y="1905000"/>
            <a:ext cx="34290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E; S</a:t>
            </a:r>
            <a:r>
              <a:rPr lang="en-US" sz="2800" baseline="-25000">
                <a:solidFill>
                  <a:srgbClr val="0000FF"/>
                </a:solidFill>
              </a:rPr>
              <a:t>1</a:t>
            </a:r>
            <a:r>
              <a:rPr lang="en-US" sz="2800">
                <a:solidFill>
                  <a:srgbClr val="0000FF"/>
                </a:solidFill>
              </a:rPr>
              <a:t> → </a:t>
            </a:r>
            <a:r>
              <a:rPr lang="en-US" sz="2800" i="1">
                <a:solidFill>
                  <a:srgbClr val="FF0000"/>
                </a:solidFill>
              </a:rPr>
              <a:t>(E', λid.S)</a:t>
            </a:r>
            <a:endParaRPr lang="en-US" sz="2800">
              <a:solidFill>
                <a:srgbClr val="0000FF"/>
              </a:solidFill>
            </a:endParaRPr>
          </a:p>
        </p:txBody>
      </p:sp>
      <p:sp>
        <p:nvSpPr>
          <p:cNvPr id="62473" name="Rectangle 9"/>
          <p:cNvSpPr>
            <a:spLocks noChangeArrowheads="1"/>
          </p:cNvSpPr>
          <p:nvPr/>
        </p:nvSpPr>
        <p:spPr bwMode="auto">
          <a:xfrm>
            <a:off x="3200400" y="2362200"/>
            <a:ext cx="30480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E, E', id:</a:t>
            </a:r>
            <a:r>
              <a:rPr lang="en-US" sz="2800" i="1">
                <a:solidFill>
                  <a:srgbClr val="FF0000"/>
                </a:solidFill>
              </a:rPr>
              <a:t>v</a:t>
            </a:r>
            <a:r>
              <a:rPr lang="en-US" sz="2800">
                <a:solidFill>
                  <a:srgbClr val="0000FF"/>
                </a:solidFill>
              </a:rPr>
              <a:t>; S → </a:t>
            </a:r>
            <a:r>
              <a:rPr lang="en-US" sz="2800" i="1">
                <a:solidFill>
                  <a:srgbClr val="FF0000"/>
                </a:solidFill>
              </a:rPr>
              <a:t>v'</a:t>
            </a:r>
          </a:p>
        </p:txBody>
      </p:sp>
      <p:sp>
        <p:nvSpPr>
          <p:cNvPr id="62474" name="Rectangle 10"/>
          <p:cNvSpPr>
            <a:spLocks noChangeArrowheads="1"/>
          </p:cNvSpPr>
          <p:nvPr/>
        </p:nvSpPr>
        <p:spPr bwMode="auto">
          <a:xfrm>
            <a:off x="5181600" y="1905000"/>
            <a:ext cx="21336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E; S</a:t>
            </a:r>
            <a:r>
              <a:rPr lang="en-US" sz="2800" baseline="-25000">
                <a:solidFill>
                  <a:srgbClr val="0000FF"/>
                </a:solidFill>
              </a:rPr>
              <a:t>2</a:t>
            </a:r>
            <a:r>
              <a:rPr lang="en-US" sz="2800">
                <a:solidFill>
                  <a:srgbClr val="0000FF"/>
                </a:solidFill>
              </a:rPr>
              <a:t> → </a:t>
            </a:r>
            <a:r>
              <a:rPr lang="en-US" sz="2800" i="1">
                <a:solidFill>
                  <a:srgbClr val="FF0000"/>
                </a:solidFill>
              </a:rPr>
              <a:t>v</a:t>
            </a:r>
            <a:endParaRPr lang="en-US" sz="2800">
              <a:solidFill>
                <a:srgbClr val="0000FF"/>
              </a:solidFill>
            </a:endParaRPr>
          </a:p>
        </p:txBody>
      </p:sp>
      <p:sp>
        <p:nvSpPr>
          <p:cNvPr id="62475" name="Text Box 11"/>
          <p:cNvSpPr txBox="1">
            <a:spLocks noChangeArrowheads="1"/>
          </p:cNvSpPr>
          <p:nvPr/>
        </p:nvSpPr>
        <p:spPr bwMode="auto">
          <a:xfrm>
            <a:off x="5410200" y="3048000"/>
            <a:ext cx="430213" cy="519113"/>
          </a:xfrm>
          <a:prstGeom prst="rect">
            <a:avLst/>
          </a:prstGeom>
          <a:noFill/>
          <a:ln w="9525">
            <a:noFill/>
            <a:miter lim="800000"/>
            <a:headEnd/>
            <a:tailEnd/>
          </a:ln>
        </p:spPr>
        <p:txBody>
          <a:bodyPr>
            <a:spAutoFit/>
          </a:bodyPr>
          <a:lstStyle/>
          <a:p>
            <a:pPr eaLnBrk="0" hangingPunct="0"/>
            <a:r>
              <a:rPr lang="en-US" sz="2800" i="1">
                <a:solidFill>
                  <a:srgbClr val="FF0000"/>
                </a:solidFill>
              </a:rPr>
              <a:t>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4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4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4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4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467">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P spid="62471" grpId="0" animBg="1"/>
      <p:bldP spid="62472" grpId="0"/>
      <p:bldP spid="62473" grpId="0"/>
      <p:bldP spid="62474" grpId="0"/>
      <p:bldP spid="62475"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Footer Placeholder 3"/>
          <p:cNvSpPr>
            <a:spLocks noGrp="1"/>
          </p:cNvSpPr>
          <p:nvPr>
            <p:ph type="ftr" sz="quarter" idx="10"/>
          </p:nvPr>
        </p:nvSpPr>
        <p:spPr>
          <a:noFill/>
        </p:spPr>
        <p:txBody>
          <a:bodyPr/>
          <a:lstStyle/>
          <a:p>
            <a:r>
              <a:rPr lang="en-US" smtClean="0"/>
              <a:t>CMSC 330</a:t>
            </a:r>
          </a:p>
        </p:txBody>
      </p:sp>
      <p:sp>
        <p:nvSpPr>
          <p:cNvPr id="62466" name="Slide Number Placeholder 4"/>
          <p:cNvSpPr>
            <a:spLocks noGrp="1"/>
          </p:cNvSpPr>
          <p:nvPr>
            <p:ph type="sldNum" sz="quarter" idx="11"/>
          </p:nvPr>
        </p:nvSpPr>
        <p:spPr>
          <a:noFill/>
        </p:spPr>
        <p:txBody>
          <a:bodyPr/>
          <a:lstStyle/>
          <a:p>
            <a:fld id="{F7C1FB97-2863-4673-B4D6-C7A2F7049665}" type="slidenum">
              <a:rPr lang="en-US" smtClean="0"/>
              <a:pPr/>
              <a:t>25</a:t>
            </a:fld>
            <a:endParaRPr lang="en-US" smtClean="0"/>
          </a:p>
        </p:txBody>
      </p:sp>
      <p:sp>
        <p:nvSpPr>
          <p:cNvPr id="62467" name="Rectangle 2"/>
          <p:cNvSpPr>
            <a:spLocks noGrp="1" noChangeArrowheads="1"/>
          </p:cNvSpPr>
          <p:nvPr>
            <p:ph type="title"/>
          </p:nvPr>
        </p:nvSpPr>
        <p:spPr/>
        <p:txBody>
          <a:bodyPr/>
          <a:lstStyle/>
          <a:p>
            <a:pPr eaLnBrk="1" hangingPunct="1"/>
            <a:r>
              <a:rPr lang="en-US" smtClean="0"/>
              <a:t>Example</a:t>
            </a:r>
          </a:p>
        </p:txBody>
      </p:sp>
      <p:sp>
        <p:nvSpPr>
          <p:cNvPr id="63491" name="Rectangle 3"/>
          <p:cNvSpPr>
            <a:spLocks noGrp="1" noChangeArrowheads="1"/>
          </p:cNvSpPr>
          <p:nvPr>
            <p:ph type="body" idx="1"/>
          </p:nvPr>
        </p:nvSpPr>
        <p:spPr>
          <a:xfrm>
            <a:off x="609600" y="5410200"/>
            <a:ext cx="8153400" cy="533400"/>
          </a:xfrm>
        </p:spPr>
        <p:txBody>
          <a:bodyPr/>
          <a:lstStyle/>
          <a:p>
            <a:pPr eaLnBrk="1" hangingPunct="1">
              <a:buFontTx/>
              <a:buNone/>
            </a:pPr>
            <a:r>
              <a:rPr lang="en-US" smtClean="0"/>
              <a:t>Let </a:t>
            </a:r>
            <a:r>
              <a:rPr lang="en-US" smtClean="0">
                <a:solidFill>
                  <a:srgbClr val="0000FF"/>
                </a:solidFill>
              </a:rPr>
              <a:t>&lt;previous&gt;</a:t>
            </a:r>
            <a:r>
              <a:rPr lang="en-US" smtClean="0"/>
              <a:t> = </a:t>
            </a:r>
            <a:r>
              <a:rPr lang="en-US" smtClean="0">
                <a:solidFill>
                  <a:srgbClr val="0000FF"/>
                </a:solidFill>
              </a:rPr>
              <a:t>((lam (x) (lam (y) (+ x y)))  3)</a:t>
            </a:r>
          </a:p>
        </p:txBody>
      </p:sp>
      <p:sp>
        <p:nvSpPr>
          <p:cNvPr id="63492" name="Rectangle 4"/>
          <p:cNvSpPr>
            <a:spLocks noChangeArrowheads="1"/>
          </p:cNvSpPr>
          <p:nvPr/>
        </p:nvSpPr>
        <p:spPr bwMode="auto">
          <a:xfrm>
            <a:off x="457200" y="3810000"/>
            <a:ext cx="57150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 ((lam (x) (lam (y) (+ x y)))  3) →</a:t>
            </a:r>
          </a:p>
        </p:txBody>
      </p:sp>
      <p:sp>
        <p:nvSpPr>
          <p:cNvPr id="63493" name="Line 5"/>
          <p:cNvSpPr>
            <a:spLocks noChangeShapeType="1"/>
          </p:cNvSpPr>
          <p:nvPr/>
        </p:nvSpPr>
        <p:spPr bwMode="auto">
          <a:xfrm>
            <a:off x="685800" y="3733800"/>
            <a:ext cx="7924800" cy="0"/>
          </a:xfrm>
          <a:prstGeom prst="line">
            <a:avLst/>
          </a:prstGeom>
          <a:noFill/>
          <a:ln w="28575">
            <a:solidFill>
              <a:srgbClr val="0000FF"/>
            </a:solidFill>
            <a:round/>
            <a:headEnd/>
            <a:tailEnd/>
          </a:ln>
        </p:spPr>
        <p:txBody>
          <a:bodyPr wrap="none" anchor="ctr"/>
          <a:lstStyle/>
          <a:p>
            <a:endParaRPr lang="en-US"/>
          </a:p>
        </p:txBody>
      </p:sp>
      <p:sp>
        <p:nvSpPr>
          <p:cNvPr id="63494" name="Rectangle 6"/>
          <p:cNvSpPr>
            <a:spLocks noChangeArrowheads="1"/>
          </p:cNvSpPr>
          <p:nvPr/>
        </p:nvSpPr>
        <p:spPr bwMode="auto">
          <a:xfrm>
            <a:off x="381000" y="1905000"/>
            <a:ext cx="5029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 (lam (x) (lam (y) (+ x y))) →</a:t>
            </a:r>
          </a:p>
        </p:txBody>
      </p:sp>
      <p:sp>
        <p:nvSpPr>
          <p:cNvPr id="63504" name="Rectangle 16"/>
          <p:cNvSpPr>
            <a:spLocks noChangeArrowheads="1"/>
          </p:cNvSpPr>
          <p:nvPr/>
        </p:nvSpPr>
        <p:spPr bwMode="auto">
          <a:xfrm>
            <a:off x="5029200" y="3124200"/>
            <a:ext cx="2541588"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a:t>
            </a:r>
            <a:r>
              <a:rPr lang="en-US" sz="2800">
                <a:solidFill>
                  <a:srgbClr val="0000FF"/>
                </a:solidFill>
              </a:rPr>
              <a:t>x:</a:t>
            </a:r>
            <a:r>
              <a:rPr lang="en-US" sz="2800" i="1">
                <a:solidFill>
                  <a:srgbClr val="FF0000"/>
                </a:solidFill>
              </a:rPr>
              <a:t>3, λy.(+ x y))</a:t>
            </a:r>
          </a:p>
        </p:txBody>
      </p:sp>
      <p:sp>
        <p:nvSpPr>
          <p:cNvPr id="63505" name="Rectangle 17"/>
          <p:cNvSpPr>
            <a:spLocks noChangeArrowheads="1"/>
          </p:cNvSpPr>
          <p:nvPr/>
        </p:nvSpPr>
        <p:spPr bwMode="auto">
          <a:xfrm>
            <a:off x="4191000" y="2590800"/>
            <a:ext cx="1219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 3 →</a:t>
            </a:r>
          </a:p>
        </p:txBody>
      </p:sp>
      <p:sp>
        <p:nvSpPr>
          <p:cNvPr id="63506" name="Rectangle 18"/>
          <p:cNvSpPr>
            <a:spLocks noChangeArrowheads="1"/>
          </p:cNvSpPr>
          <p:nvPr/>
        </p:nvSpPr>
        <p:spPr bwMode="auto">
          <a:xfrm>
            <a:off x="5334000" y="2590800"/>
            <a:ext cx="382588"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3</a:t>
            </a:r>
          </a:p>
        </p:txBody>
      </p:sp>
      <p:sp>
        <p:nvSpPr>
          <p:cNvPr id="63507" name="Rectangle 19"/>
          <p:cNvSpPr>
            <a:spLocks noChangeArrowheads="1"/>
          </p:cNvSpPr>
          <p:nvPr/>
        </p:nvSpPr>
        <p:spPr bwMode="auto">
          <a:xfrm>
            <a:off x="5181600" y="1905000"/>
            <a:ext cx="3614738"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a:t>
            </a:r>
            <a:r>
              <a:rPr lang="en-US" sz="2800">
                <a:solidFill>
                  <a:srgbClr val="FF0000"/>
                </a:solidFill>
              </a:rPr>
              <a:t>•</a:t>
            </a:r>
            <a:r>
              <a:rPr lang="en-US" sz="2800" i="1">
                <a:solidFill>
                  <a:srgbClr val="FF0000"/>
                </a:solidFill>
              </a:rPr>
              <a:t>, λx.(lam (y) (+ x y)))</a:t>
            </a:r>
          </a:p>
        </p:txBody>
      </p:sp>
      <p:sp>
        <p:nvSpPr>
          <p:cNvPr id="63508" name="Rectangle 20"/>
          <p:cNvSpPr>
            <a:spLocks noChangeArrowheads="1"/>
          </p:cNvSpPr>
          <p:nvPr/>
        </p:nvSpPr>
        <p:spPr bwMode="auto">
          <a:xfrm>
            <a:off x="1143000" y="3124200"/>
            <a:ext cx="38100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x:</a:t>
            </a:r>
            <a:r>
              <a:rPr lang="en-US" sz="2800" i="1">
                <a:solidFill>
                  <a:srgbClr val="FF0000"/>
                </a:solidFill>
              </a:rPr>
              <a:t>3</a:t>
            </a:r>
            <a:r>
              <a:rPr lang="en-US" sz="2800">
                <a:solidFill>
                  <a:srgbClr val="0000FF"/>
                </a:solidFill>
              </a:rPr>
              <a:t>; (lam (y) (+ x y)) →</a:t>
            </a:r>
          </a:p>
        </p:txBody>
      </p:sp>
      <p:sp>
        <p:nvSpPr>
          <p:cNvPr id="63509" name="Rectangle 21"/>
          <p:cNvSpPr>
            <a:spLocks noChangeArrowheads="1"/>
          </p:cNvSpPr>
          <p:nvPr/>
        </p:nvSpPr>
        <p:spPr bwMode="auto">
          <a:xfrm>
            <a:off x="6019800" y="3810000"/>
            <a:ext cx="2541588"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a:t>
            </a:r>
            <a:r>
              <a:rPr lang="en-US" sz="2800">
                <a:solidFill>
                  <a:srgbClr val="0000FF"/>
                </a:solidFill>
              </a:rPr>
              <a:t>x:</a:t>
            </a:r>
            <a:r>
              <a:rPr lang="en-US" sz="2800" i="1">
                <a:solidFill>
                  <a:srgbClr val="FF0000"/>
                </a:solidFill>
              </a:rPr>
              <a:t>3, λy.(+ x 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5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5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5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5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5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5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63493" grpId="0" animBg="1"/>
      <p:bldP spid="63494" grpId="0"/>
      <p:bldP spid="63504" grpId="0"/>
      <p:bldP spid="63505" grpId="0"/>
      <p:bldP spid="63506" grpId="0"/>
      <p:bldP spid="63507" grpId="0"/>
      <p:bldP spid="63508" grpId="0"/>
      <p:bldP spid="63509"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3" name="Footer Placeholder 3"/>
          <p:cNvSpPr>
            <a:spLocks noGrp="1"/>
          </p:cNvSpPr>
          <p:nvPr>
            <p:ph type="ftr" sz="quarter" idx="10"/>
          </p:nvPr>
        </p:nvSpPr>
        <p:spPr>
          <a:noFill/>
        </p:spPr>
        <p:txBody>
          <a:bodyPr/>
          <a:lstStyle/>
          <a:p>
            <a:r>
              <a:rPr lang="en-US" smtClean="0"/>
              <a:t>CMSC 330</a:t>
            </a:r>
          </a:p>
        </p:txBody>
      </p:sp>
      <p:sp>
        <p:nvSpPr>
          <p:cNvPr id="64514" name="Slide Number Placeholder 4"/>
          <p:cNvSpPr>
            <a:spLocks noGrp="1"/>
          </p:cNvSpPr>
          <p:nvPr>
            <p:ph type="sldNum" sz="quarter" idx="11"/>
          </p:nvPr>
        </p:nvSpPr>
        <p:spPr>
          <a:noFill/>
        </p:spPr>
        <p:txBody>
          <a:bodyPr/>
          <a:lstStyle/>
          <a:p>
            <a:fld id="{29B0984B-42CC-4B8D-95B8-3CF1F309665C}" type="slidenum">
              <a:rPr lang="en-US" smtClean="0"/>
              <a:pPr/>
              <a:t>26</a:t>
            </a:fld>
            <a:endParaRPr lang="en-US" smtClean="0"/>
          </a:p>
        </p:txBody>
      </p:sp>
      <p:sp>
        <p:nvSpPr>
          <p:cNvPr id="64515" name="Rectangle 2"/>
          <p:cNvSpPr>
            <a:spLocks noGrp="1" noChangeArrowheads="1"/>
          </p:cNvSpPr>
          <p:nvPr>
            <p:ph type="title"/>
          </p:nvPr>
        </p:nvSpPr>
        <p:spPr/>
        <p:txBody>
          <a:bodyPr/>
          <a:lstStyle/>
          <a:p>
            <a:pPr eaLnBrk="1" hangingPunct="1"/>
            <a:r>
              <a:rPr lang="en-US" smtClean="0"/>
              <a:t>Example (cont’d)</a:t>
            </a:r>
          </a:p>
        </p:txBody>
      </p:sp>
      <p:sp>
        <p:nvSpPr>
          <p:cNvPr id="64516" name="Rectangle 4"/>
          <p:cNvSpPr>
            <a:spLocks noChangeArrowheads="1"/>
          </p:cNvSpPr>
          <p:nvPr/>
        </p:nvSpPr>
        <p:spPr bwMode="auto">
          <a:xfrm>
            <a:off x="2362200" y="4038600"/>
            <a:ext cx="3505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 ( &lt;previous&gt; 4 )→</a:t>
            </a:r>
          </a:p>
        </p:txBody>
      </p:sp>
      <p:sp>
        <p:nvSpPr>
          <p:cNvPr id="64517" name="Line 5"/>
          <p:cNvSpPr>
            <a:spLocks noChangeShapeType="1"/>
          </p:cNvSpPr>
          <p:nvPr/>
        </p:nvSpPr>
        <p:spPr bwMode="auto">
          <a:xfrm>
            <a:off x="533400" y="3962400"/>
            <a:ext cx="7924800" cy="0"/>
          </a:xfrm>
          <a:prstGeom prst="line">
            <a:avLst/>
          </a:prstGeom>
          <a:noFill/>
          <a:ln w="28575">
            <a:solidFill>
              <a:srgbClr val="0000FF"/>
            </a:solidFill>
            <a:round/>
            <a:headEnd/>
            <a:tailEnd/>
          </a:ln>
        </p:spPr>
        <p:txBody>
          <a:bodyPr wrap="none" anchor="ctr"/>
          <a:lstStyle/>
          <a:p>
            <a:endParaRPr lang="en-US"/>
          </a:p>
        </p:txBody>
      </p:sp>
      <p:sp>
        <p:nvSpPr>
          <p:cNvPr id="64518" name="Rectangle 6"/>
          <p:cNvSpPr>
            <a:spLocks noChangeArrowheads="1"/>
          </p:cNvSpPr>
          <p:nvPr/>
        </p:nvSpPr>
        <p:spPr bwMode="auto">
          <a:xfrm>
            <a:off x="1524000" y="2133600"/>
            <a:ext cx="2743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 &lt;previous&gt; →</a:t>
            </a:r>
          </a:p>
        </p:txBody>
      </p:sp>
      <p:sp>
        <p:nvSpPr>
          <p:cNvPr id="64519" name="Rectangle 7"/>
          <p:cNvSpPr>
            <a:spLocks noChangeArrowheads="1"/>
          </p:cNvSpPr>
          <p:nvPr/>
        </p:nvSpPr>
        <p:spPr bwMode="auto">
          <a:xfrm>
            <a:off x="4267200" y="2133600"/>
            <a:ext cx="2546350"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a:t>
            </a:r>
            <a:r>
              <a:rPr lang="en-US" sz="2800">
                <a:solidFill>
                  <a:srgbClr val="0000FF"/>
                </a:solidFill>
              </a:rPr>
              <a:t>x:</a:t>
            </a:r>
            <a:r>
              <a:rPr lang="en-US" sz="2800" i="1">
                <a:solidFill>
                  <a:srgbClr val="FF0000"/>
                </a:solidFill>
              </a:rPr>
              <a:t>3, λy.(+ x y))</a:t>
            </a:r>
          </a:p>
        </p:txBody>
      </p:sp>
      <p:sp>
        <p:nvSpPr>
          <p:cNvPr id="64520" name="Rectangle 8"/>
          <p:cNvSpPr>
            <a:spLocks noChangeArrowheads="1"/>
          </p:cNvSpPr>
          <p:nvPr/>
        </p:nvSpPr>
        <p:spPr bwMode="auto">
          <a:xfrm>
            <a:off x="4038600" y="2819400"/>
            <a:ext cx="1219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 4 →</a:t>
            </a:r>
          </a:p>
        </p:txBody>
      </p:sp>
      <p:sp>
        <p:nvSpPr>
          <p:cNvPr id="64521" name="Rectangle 9"/>
          <p:cNvSpPr>
            <a:spLocks noChangeArrowheads="1"/>
          </p:cNvSpPr>
          <p:nvPr/>
        </p:nvSpPr>
        <p:spPr bwMode="auto">
          <a:xfrm>
            <a:off x="5105400" y="2819400"/>
            <a:ext cx="382588"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4</a:t>
            </a:r>
          </a:p>
        </p:txBody>
      </p:sp>
      <p:sp>
        <p:nvSpPr>
          <p:cNvPr id="64523" name="Rectangle 11"/>
          <p:cNvSpPr>
            <a:spLocks noChangeArrowheads="1"/>
          </p:cNvSpPr>
          <p:nvPr/>
        </p:nvSpPr>
        <p:spPr bwMode="auto">
          <a:xfrm>
            <a:off x="2819400" y="3352800"/>
            <a:ext cx="31242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x:</a:t>
            </a:r>
            <a:r>
              <a:rPr lang="en-US" sz="2800" i="1">
                <a:solidFill>
                  <a:srgbClr val="FF0000"/>
                </a:solidFill>
              </a:rPr>
              <a:t>3</a:t>
            </a:r>
            <a:r>
              <a:rPr lang="en-US" sz="2800" i="1">
                <a:solidFill>
                  <a:srgbClr val="0000FF"/>
                </a:solidFill>
              </a:rPr>
              <a:t>,</a:t>
            </a:r>
            <a:r>
              <a:rPr lang="en-US" sz="2800" i="1">
                <a:solidFill>
                  <a:srgbClr val="FF0000"/>
                </a:solidFill>
              </a:rPr>
              <a:t> </a:t>
            </a:r>
            <a:r>
              <a:rPr lang="en-US" sz="2800">
                <a:solidFill>
                  <a:srgbClr val="0000FF"/>
                </a:solidFill>
              </a:rPr>
              <a:t>y:</a:t>
            </a:r>
            <a:r>
              <a:rPr lang="en-US" sz="2800" i="1">
                <a:solidFill>
                  <a:srgbClr val="FF0000"/>
                </a:solidFill>
              </a:rPr>
              <a:t>4</a:t>
            </a:r>
            <a:r>
              <a:rPr lang="en-US" sz="2800">
                <a:solidFill>
                  <a:srgbClr val="0000FF"/>
                </a:solidFill>
              </a:rPr>
              <a:t>; (+ x y) →</a:t>
            </a:r>
          </a:p>
        </p:txBody>
      </p:sp>
      <p:sp>
        <p:nvSpPr>
          <p:cNvPr id="64524" name="Rectangle 12"/>
          <p:cNvSpPr>
            <a:spLocks noChangeArrowheads="1"/>
          </p:cNvSpPr>
          <p:nvPr/>
        </p:nvSpPr>
        <p:spPr bwMode="auto">
          <a:xfrm>
            <a:off x="5638800" y="4038600"/>
            <a:ext cx="382588"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7</a:t>
            </a:r>
          </a:p>
        </p:txBody>
      </p:sp>
      <p:sp>
        <p:nvSpPr>
          <p:cNvPr id="64525" name="Rectangle 13"/>
          <p:cNvSpPr>
            <a:spLocks noChangeArrowheads="1"/>
          </p:cNvSpPr>
          <p:nvPr/>
        </p:nvSpPr>
        <p:spPr bwMode="auto">
          <a:xfrm>
            <a:off x="5791200" y="3352800"/>
            <a:ext cx="382588" cy="519113"/>
          </a:xfrm>
          <a:prstGeom prst="rect">
            <a:avLst/>
          </a:prstGeom>
          <a:noFill/>
          <a:ln w="9525">
            <a:noFill/>
            <a:miter lim="800000"/>
            <a:headEnd/>
            <a:tailEnd/>
          </a:ln>
        </p:spPr>
        <p:txBody>
          <a:bodyPr wrap="none">
            <a:spAutoFit/>
          </a:bodyPr>
          <a:lstStyle/>
          <a:p>
            <a:pPr eaLnBrk="0" hangingPunct="0"/>
            <a:r>
              <a:rPr lang="en-US" sz="2800" i="1">
                <a:solidFill>
                  <a:srgbClr val="FF0000"/>
                </a:solidFill>
              </a:rPr>
              <a:t>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5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5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5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5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45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5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4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17" grpId="0" animBg="1"/>
      <p:bldP spid="64518" grpId="0"/>
      <p:bldP spid="64519" grpId="0"/>
      <p:bldP spid="64520" grpId="0"/>
      <p:bldP spid="64521" grpId="0"/>
      <p:bldP spid="64523" grpId="0"/>
      <p:bldP spid="64524" grpId="0"/>
      <p:bldP spid="64525"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Footer Placeholder 3"/>
          <p:cNvSpPr>
            <a:spLocks noGrp="1"/>
          </p:cNvSpPr>
          <p:nvPr>
            <p:ph type="ftr" sz="quarter" idx="10"/>
          </p:nvPr>
        </p:nvSpPr>
        <p:spPr>
          <a:noFill/>
        </p:spPr>
        <p:txBody>
          <a:bodyPr/>
          <a:lstStyle/>
          <a:p>
            <a:r>
              <a:rPr lang="en-US" smtClean="0"/>
              <a:t>CMSC 330</a:t>
            </a:r>
          </a:p>
        </p:txBody>
      </p:sp>
      <p:sp>
        <p:nvSpPr>
          <p:cNvPr id="66562" name="Slide Number Placeholder 4"/>
          <p:cNvSpPr>
            <a:spLocks noGrp="1"/>
          </p:cNvSpPr>
          <p:nvPr>
            <p:ph type="sldNum" sz="quarter" idx="11"/>
          </p:nvPr>
        </p:nvSpPr>
        <p:spPr>
          <a:noFill/>
        </p:spPr>
        <p:txBody>
          <a:bodyPr/>
          <a:lstStyle/>
          <a:p>
            <a:fld id="{F7046302-60ED-4840-B668-5AD4D687ED1E}" type="slidenum">
              <a:rPr lang="en-US" smtClean="0"/>
              <a:pPr/>
              <a:t>27</a:t>
            </a:fld>
            <a:endParaRPr lang="en-US" smtClean="0"/>
          </a:p>
        </p:txBody>
      </p:sp>
      <p:sp>
        <p:nvSpPr>
          <p:cNvPr id="66563" name="Rectangle 2"/>
          <p:cNvSpPr>
            <a:spLocks noGrp="1" noChangeArrowheads="1"/>
          </p:cNvSpPr>
          <p:nvPr>
            <p:ph type="title"/>
          </p:nvPr>
        </p:nvSpPr>
        <p:spPr/>
        <p:txBody>
          <a:bodyPr/>
          <a:lstStyle/>
          <a:p>
            <a:pPr eaLnBrk="1" hangingPunct="1"/>
            <a:r>
              <a:rPr lang="en-US" smtClean="0"/>
              <a:t>Defines in Scheme</a:t>
            </a:r>
          </a:p>
        </p:txBody>
      </p:sp>
      <p:sp>
        <p:nvSpPr>
          <p:cNvPr id="70659" name="Rectangle 3"/>
          <p:cNvSpPr>
            <a:spLocks noGrp="1" noChangeArrowheads="1"/>
          </p:cNvSpPr>
          <p:nvPr>
            <p:ph type="body" idx="1"/>
          </p:nvPr>
        </p:nvSpPr>
        <p:spPr/>
        <p:txBody>
          <a:bodyPr/>
          <a:lstStyle/>
          <a:p>
            <a:pPr eaLnBrk="1" hangingPunct="1"/>
            <a:r>
              <a:rPr lang="en-US" smtClean="0"/>
              <a:t>Lastly, we can extend the rules to describe variables that are </a:t>
            </a:r>
            <a:r>
              <a:rPr lang="en-US" smtClean="0">
                <a:solidFill>
                  <a:srgbClr val="0000FF"/>
                </a:solidFill>
              </a:rPr>
              <a:t>define</a:t>
            </a:r>
            <a:r>
              <a:rPr lang="en-US" smtClean="0"/>
              <a:t>d at the top level.  These will live somewhere else- in a top-level environment that can be updated over time</a:t>
            </a:r>
          </a:p>
          <a:p>
            <a:pPr eaLnBrk="1" hangingPunct="1"/>
            <a:r>
              <a:rPr lang="en-US" smtClean="0"/>
              <a:t>We can write this in the rules by just adding a table </a:t>
            </a:r>
            <a:r>
              <a:rPr lang="en-US" smtClean="0">
                <a:solidFill>
                  <a:srgbClr val="0000FF"/>
                </a:solidFill>
              </a:rPr>
              <a:t>T</a:t>
            </a:r>
            <a:r>
              <a:rPr lang="en-US" smtClean="0"/>
              <a:t> that lives off to the side</a:t>
            </a:r>
          </a:p>
          <a:p>
            <a:pPr lvl="1" eaLnBrk="1" hangingPunct="1"/>
            <a:r>
              <a:rPr lang="en-US" smtClean="0"/>
              <a:t>Variables that are not in </a:t>
            </a:r>
            <a:r>
              <a:rPr lang="en-US" smtClean="0">
                <a:solidFill>
                  <a:srgbClr val="0000FF"/>
                </a:solidFill>
              </a:rPr>
              <a:t>E</a:t>
            </a:r>
            <a:r>
              <a:rPr lang="en-US" smtClean="0"/>
              <a:t> are looked up in </a:t>
            </a:r>
            <a:r>
              <a:rPr lang="en-US" smtClean="0">
                <a:solidFill>
                  <a:srgbClr val="0000FF"/>
                </a:solidFill>
              </a:rPr>
              <a:t>T</a:t>
            </a: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09" name="Footer Placeholder 3"/>
          <p:cNvSpPr>
            <a:spLocks noGrp="1"/>
          </p:cNvSpPr>
          <p:nvPr>
            <p:ph type="ftr" sz="quarter" idx="10"/>
          </p:nvPr>
        </p:nvSpPr>
        <p:spPr>
          <a:noFill/>
        </p:spPr>
        <p:txBody>
          <a:bodyPr/>
          <a:lstStyle/>
          <a:p>
            <a:r>
              <a:rPr lang="en-US" smtClean="0"/>
              <a:t>CMSC 330</a:t>
            </a:r>
          </a:p>
        </p:txBody>
      </p:sp>
      <p:sp>
        <p:nvSpPr>
          <p:cNvPr id="68610" name="Slide Number Placeholder 4"/>
          <p:cNvSpPr>
            <a:spLocks noGrp="1"/>
          </p:cNvSpPr>
          <p:nvPr>
            <p:ph type="sldNum" sz="quarter" idx="11"/>
          </p:nvPr>
        </p:nvSpPr>
        <p:spPr>
          <a:noFill/>
        </p:spPr>
        <p:txBody>
          <a:bodyPr/>
          <a:lstStyle/>
          <a:p>
            <a:fld id="{62B429E9-D1D4-4D40-BA6C-1271A5F57961}" type="slidenum">
              <a:rPr lang="en-US" smtClean="0"/>
              <a:pPr/>
              <a:t>28</a:t>
            </a:fld>
            <a:endParaRPr lang="en-US" smtClean="0"/>
          </a:p>
        </p:txBody>
      </p:sp>
      <p:sp>
        <p:nvSpPr>
          <p:cNvPr id="68611" name="Rectangle 2"/>
          <p:cNvSpPr>
            <a:spLocks noGrp="1" noChangeArrowheads="1"/>
          </p:cNvSpPr>
          <p:nvPr>
            <p:ph type="title"/>
          </p:nvPr>
        </p:nvSpPr>
        <p:spPr/>
        <p:txBody>
          <a:bodyPr/>
          <a:lstStyle/>
          <a:p>
            <a:pPr eaLnBrk="1" hangingPunct="1"/>
            <a:r>
              <a:rPr lang="en-US" smtClean="0"/>
              <a:t>Defines in Scheme (cont’d)</a:t>
            </a:r>
          </a:p>
        </p:txBody>
      </p:sp>
      <p:sp>
        <p:nvSpPr>
          <p:cNvPr id="72707" name="Rectangle 3"/>
          <p:cNvSpPr>
            <a:spLocks noGrp="1" noChangeArrowheads="1"/>
          </p:cNvSpPr>
          <p:nvPr>
            <p:ph type="body" idx="1"/>
          </p:nvPr>
        </p:nvSpPr>
        <p:spPr>
          <a:xfrm>
            <a:off x="457200" y="5486400"/>
            <a:ext cx="8153400" cy="914400"/>
          </a:xfrm>
        </p:spPr>
        <p:txBody>
          <a:bodyPr/>
          <a:lstStyle/>
          <a:p>
            <a:pPr eaLnBrk="1" hangingPunct="1"/>
            <a:r>
              <a:rPr lang="en-US" smtClean="0"/>
              <a:t>Here </a:t>
            </a:r>
            <a:r>
              <a:rPr lang="en-US" smtClean="0">
                <a:solidFill>
                  <a:srgbClr val="0000FF"/>
                </a:solidFill>
              </a:rPr>
              <a:t>T(id) := </a:t>
            </a:r>
            <a:r>
              <a:rPr lang="en-US" i="1" smtClean="0">
                <a:solidFill>
                  <a:srgbClr val="FF0000"/>
                </a:solidFill>
              </a:rPr>
              <a:t>v</a:t>
            </a:r>
            <a:r>
              <a:rPr lang="en-US" smtClean="0"/>
              <a:t> means “update </a:t>
            </a:r>
            <a:r>
              <a:rPr lang="en-US" smtClean="0">
                <a:solidFill>
                  <a:srgbClr val="0000FF"/>
                </a:solidFill>
              </a:rPr>
              <a:t>T</a:t>
            </a:r>
            <a:r>
              <a:rPr lang="en-US" smtClean="0"/>
              <a:t> so that </a:t>
            </a:r>
            <a:r>
              <a:rPr lang="en-US" smtClean="0">
                <a:solidFill>
                  <a:srgbClr val="0000FF"/>
                </a:solidFill>
              </a:rPr>
              <a:t>id</a:t>
            </a:r>
            <a:r>
              <a:rPr lang="en-US" smtClean="0"/>
              <a:t> now maps to </a:t>
            </a:r>
            <a:r>
              <a:rPr lang="en-US" i="1" smtClean="0">
                <a:solidFill>
                  <a:srgbClr val="FF0000"/>
                </a:solidFill>
              </a:rPr>
              <a:t>v</a:t>
            </a:r>
            <a:r>
              <a:rPr lang="en-US" smtClean="0"/>
              <a:t>” (i.e., side-effect T)</a:t>
            </a:r>
          </a:p>
        </p:txBody>
      </p:sp>
      <p:sp>
        <p:nvSpPr>
          <p:cNvPr id="72708" name="Rectangle 4"/>
          <p:cNvSpPr>
            <a:spLocks noChangeArrowheads="1"/>
          </p:cNvSpPr>
          <p:nvPr/>
        </p:nvSpPr>
        <p:spPr bwMode="auto">
          <a:xfrm>
            <a:off x="1219200" y="2286000"/>
            <a:ext cx="2200275"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E; id → </a:t>
            </a:r>
            <a:r>
              <a:rPr lang="en-US" sz="2800" i="1">
                <a:solidFill>
                  <a:srgbClr val="FF0000"/>
                </a:solidFill>
              </a:rPr>
              <a:t>E(id)</a:t>
            </a:r>
            <a:endParaRPr lang="en-US" sz="2800">
              <a:solidFill>
                <a:srgbClr val="0000FF"/>
              </a:solidFill>
            </a:endParaRPr>
          </a:p>
        </p:txBody>
      </p:sp>
      <p:sp>
        <p:nvSpPr>
          <p:cNvPr id="72709" name="Line 5"/>
          <p:cNvSpPr>
            <a:spLocks noChangeShapeType="1"/>
          </p:cNvSpPr>
          <p:nvPr/>
        </p:nvSpPr>
        <p:spPr bwMode="auto">
          <a:xfrm>
            <a:off x="1219200" y="2209800"/>
            <a:ext cx="2209800" cy="0"/>
          </a:xfrm>
          <a:prstGeom prst="line">
            <a:avLst/>
          </a:prstGeom>
          <a:noFill/>
          <a:ln w="28575">
            <a:solidFill>
              <a:srgbClr val="0000FF"/>
            </a:solidFill>
            <a:round/>
            <a:headEnd/>
            <a:tailEnd/>
          </a:ln>
        </p:spPr>
        <p:txBody>
          <a:bodyPr wrap="none" anchor="ctr"/>
          <a:lstStyle/>
          <a:p>
            <a:endParaRPr lang="en-US"/>
          </a:p>
        </p:txBody>
      </p:sp>
      <p:sp>
        <p:nvSpPr>
          <p:cNvPr id="72710" name="Rectangle 6"/>
          <p:cNvSpPr>
            <a:spLocks noChangeArrowheads="1"/>
          </p:cNvSpPr>
          <p:nvPr/>
        </p:nvSpPr>
        <p:spPr bwMode="auto">
          <a:xfrm>
            <a:off x="5562600" y="2209800"/>
            <a:ext cx="2179638"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E; id → </a:t>
            </a:r>
            <a:r>
              <a:rPr lang="en-US" sz="2800" i="1">
                <a:solidFill>
                  <a:srgbClr val="FF0000"/>
                </a:solidFill>
              </a:rPr>
              <a:t>T(id)</a:t>
            </a:r>
            <a:endParaRPr lang="en-US" sz="2800">
              <a:solidFill>
                <a:srgbClr val="0000FF"/>
              </a:solidFill>
            </a:endParaRPr>
          </a:p>
        </p:txBody>
      </p:sp>
      <p:sp>
        <p:nvSpPr>
          <p:cNvPr id="72711" name="Line 7"/>
          <p:cNvSpPr>
            <a:spLocks noChangeShapeType="1"/>
          </p:cNvSpPr>
          <p:nvPr/>
        </p:nvSpPr>
        <p:spPr bwMode="auto">
          <a:xfrm>
            <a:off x="5562600" y="2133600"/>
            <a:ext cx="2209800" cy="0"/>
          </a:xfrm>
          <a:prstGeom prst="line">
            <a:avLst/>
          </a:prstGeom>
          <a:noFill/>
          <a:ln w="28575">
            <a:solidFill>
              <a:srgbClr val="0000FF"/>
            </a:solidFill>
            <a:round/>
            <a:headEnd/>
            <a:tailEnd/>
          </a:ln>
        </p:spPr>
        <p:txBody>
          <a:bodyPr wrap="none" anchor="ctr"/>
          <a:lstStyle/>
          <a:p>
            <a:endParaRPr lang="en-US"/>
          </a:p>
        </p:txBody>
      </p:sp>
      <p:sp>
        <p:nvSpPr>
          <p:cNvPr id="72712" name="Rectangle 8"/>
          <p:cNvSpPr>
            <a:spLocks noChangeArrowheads="1"/>
          </p:cNvSpPr>
          <p:nvPr/>
        </p:nvSpPr>
        <p:spPr bwMode="auto">
          <a:xfrm>
            <a:off x="1828800" y="1600200"/>
            <a:ext cx="1073150" cy="519113"/>
          </a:xfrm>
          <a:prstGeom prst="rect">
            <a:avLst/>
          </a:prstGeom>
          <a:noFill/>
          <a:ln w="9525">
            <a:noFill/>
            <a:miter lim="800000"/>
            <a:headEnd/>
            <a:tailEnd/>
          </a:ln>
        </p:spPr>
        <p:txBody>
          <a:bodyPr wrap="none">
            <a:spAutoFit/>
          </a:bodyPr>
          <a:lstStyle/>
          <a:p>
            <a:pPr eaLnBrk="0" hangingPunct="0"/>
            <a:r>
              <a:rPr lang="en-US" sz="2800">
                <a:solidFill>
                  <a:srgbClr val="0000FF"/>
                </a:solidFill>
              </a:rPr>
              <a:t>id </a:t>
            </a:r>
            <a:r>
              <a:rPr lang="en-US" sz="2800">
                <a:solidFill>
                  <a:srgbClr val="0000FF"/>
                </a:solidFill>
                <a:latin typeface="ヒラギノ角ゴ Pro W3" pitchFamily="1" charset="-128"/>
              </a:rPr>
              <a:t>∊</a:t>
            </a:r>
            <a:r>
              <a:rPr lang="en-US" sz="2800">
                <a:solidFill>
                  <a:srgbClr val="0000FF"/>
                </a:solidFill>
              </a:rPr>
              <a:t> E</a:t>
            </a:r>
          </a:p>
        </p:txBody>
      </p:sp>
      <p:sp>
        <p:nvSpPr>
          <p:cNvPr id="72713" name="Rectangle 9"/>
          <p:cNvSpPr>
            <a:spLocks noChangeArrowheads="1"/>
          </p:cNvSpPr>
          <p:nvPr/>
        </p:nvSpPr>
        <p:spPr bwMode="auto">
          <a:xfrm>
            <a:off x="5943600" y="1524000"/>
            <a:ext cx="1073150" cy="519113"/>
          </a:xfrm>
          <a:prstGeom prst="rect">
            <a:avLst/>
          </a:prstGeom>
          <a:noFill/>
          <a:ln w="9525">
            <a:noFill/>
            <a:miter lim="800000"/>
            <a:headEnd/>
            <a:tailEnd/>
          </a:ln>
        </p:spPr>
        <p:txBody>
          <a:bodyPr wrap="none">
            <a:spAutoFit/>
          </a:bodyPr>
          <a:lstStyle/>
          <a:p>
            <a:pPr eaLnBrk="0" hangingPunct="0"/>
            <a:r>
              <a:rPr lang="en-US" sz="2800">
                <a:solidFill>
                  <a:srgbClr val="0000FF"/>
                </a:solidFill>
              </a:rPr>
              <a:t>id </a:t>
            </a:r>
            <a:r>
              <a:rPr lang="en-US" sz="2800">
                <a:solidFill>
                  <a:srgbClr val="0000FF"/>
                </a:solidFill>
                <a:latin typeface="ヒラギノ角ゴ Pro W3" pitchFamily="1" charset="-128"/>
              </a:rPr>
              <a:t>∊</a:t>
            </a:r>
            <a:r>
              <a:rPr lang="en-US" sz="2800">
                <a:solidFill>
                  <a:srgbClr val="0000FF"/>
                </a:solidFill>
              </a:rPr>
              <a:t> E</a:t>
            </a:r>
          </a:p>
        </p:txBody>
      </p:sp>
      <p:sp>
        <p:nvSpPr>
          <p:cNvPr id="72714" name="Line 10"/>
          <p:cNvSpPr>
            <a:spLocks noChangeShapeType="1"/>
          </p:cNvSpPr>
          <p:nvPr/>
        </p:nvSpPr>
        <p:spPr bwMode="auto">
          <a:xfrm flipH="1">
            <a:off x="6477000" y="1600200"/>
            <a:ext cx="76200" cy="381000"/>
          </a:xfrm>
          <a:prstGeom prst="line">
            <a:avLst/>
          </a:prstGeom>
          <a:noFill/>
          <a:ln w="28575">
            <a:solidFill>
              <a:srgbClr val="0000FF"/>
            </a:solidFill>
            <a:round/>
            <a:headEnd/>
            <a:tailEnd/>
          </a:ln>
        </p:spPr>
        <p:txBody>
          <a:bodyPr wrap="none" anchor="ctr"/>
          <a:lstStyle/>
          <a:p>
            <a:endParaRPr lang="en-US"/>
          </a:p>
        </p:txBody>
      </p:sp>
      <p:sp>
        <p:nvSpPr>
          <p:cNvPr id="72715" name="Rectangle 11"/>
          <p:cNvSpPr>
            <a:spLocks noChangeArrowheads="1"/>
          </p:cNvSpPr>
          <p:nvPr/>
        </p:nvSpPr>
        <p:spPr bwMode="auto">
          <a:xfrm>
            <a:off x="3429000" y="4343400"/>
            <a:ext cx="3810000" cy="519113"/>
          </a:xfrm>
          <a:prstGeom prst="rect">
            <a:avLst/>
          </a:prstGeom>
          <a:noFill/>
          <a:ln w="9525">
            <a:noFill/>
            <a:miter lim="800000"/>
            <a:headEnd/>
            <a:tailEnd/>
          </a:ln>
        </p:spPr>
        <p:txBody>
          <a:bodyPr>
            <a:spAutoFit/>
          </a:bodyPr>
          <a:lstStyle/>
          <a:p>
            <a:pPr>
              <a:spcBef>
                <a:spcPct val="20000"/>
              </a:spcBef>
            </a:pPr>
            <a:r>
              <a:rPr lang="en-US" sz="2800">
                <a:solidFill>
                  <a:srgbClr val="0000FF"/>
                </a:solidFill>
              </a:rPr>
              <a:t>(define id S) → </a:t>
            </a:r>
            <a:r>
              <a:rPr lang="en-US" sz="2800" i="1">
                <a:solidFill>
                  <a:srgbClr val="FF0000"/>
                </a:solidFill>
              </a:rPr>
              <a:t>nil</a:t>
            </a:r>
            <a:endParaRPr lang="en-US" sz="2800">
              <a:solidFill>
                <a:srgbClr val="FF0000"/>
              </a:solidFill>
            </a:endParaRPr>
          </a:p>
        </p:txBody>
      </p:sp>
      <p:sp>
        <p:nvSpPr>
          <p:cNvPr id="72716" name="Line 12"/>
          <p:cNvSpPr>
            <a:spLocks noChangeShapeType="1"/>
          </p:cNvSpPr>
          <p:nvPr/>
        </p:nvSpPr>
        <p:spPr bwMode="auto">
          <a:xfrm>
            <a:off x="2971800" y="4343400"/>
            <a:ext cx="3657600" cy="0"/>
          </a:xfrm>
          <a:prstGeom prst="line">
            <a:avLst/>
          </a:prstGeom>
          <a:noFill/>
          <a:ln w="28575">
            <a:solidFill>
              <a:srgbClr val="0000FF"/>
            </a:solidFill>
            <a:round/>
            <a:headEnd/>
            <a:tailEnd/>
          </a:ln>
        </p:spPr>
        <p:txBody>
          <a:bodyPr wrap="none" anchor="ctr"/>
          <a:lstStyle/>
          <a:p>
            <a:endParaRPr lang="en-US"/>
          </a:p>
        </p:txBody>
      </p:sp>
      <p:sp>
        <p:nvSpPr>
          <p:cNvPr id="72717" name="Rectangle 13"/>
          <p:cNvSpPr>
            <a:spLocks noChangeArrowheads="1"/>
          </p:cNvSpPr>
          <p:nvPr/>
        </p:nvSpPr>
        <p:spPr bwMode="auto">
          <a:xfrm>
            <a:off x="3124200" y="3733800"/>
            <a:ext cx="1152525"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 → </a:t>
            </a:r>
            <a:r>
              <a:rPr lang="en-US" sz="2800" i="1">
                <a:solidFill>
                  <a:srgbClr val="FF0000"/>
                </a:solidFill>
              </a:rPr>
              <a:t>v</a:t>
            </a:r>
          </a:p>
        </p:txBody>
      </p:sp>
      <p:sp>
        <p:nvSpPr>
          <p:cNvPr id="72719" name="Rectangle 15"/>
          <p:cNvSpPr>
            <a:spLocks noChangeArrowheads="1"/>
          </p:cNvSpPr>
          <p:nvPr/>
        </p:nvSpPr>
        <p:spPr bwMode="auto">
          <a:xfrm>
            <a:off x="5105400" y="3733800"/>
            <a:ext cx="1597025"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T(id) := </a:t>
            </a:r>
            <a:r>
              <a:rPr lang="en-US" sz="2800" i="1">
                <a:solidFill>
                  <a:srgbClr val="FF0000"/>
                </a:solidFill>
              </a:rPr>
              <a:t>v</a:t>
            </a:r>
            <a:endParaRPr lang="en-US" sz="280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7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7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7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7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7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7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7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7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2709" grpId="0" animBg="1"/>
      <p:bldP spid="72710" grpId="0"/>
      <p:bldP spid="72711" grpId="0" animBg="1"/>
      <p:bldP spid="72712" grpId="0"/>
      <p:bldP spid="72713" grpId="0"/>
      <p:bldP spid="72714" grpId="0" animBg="1"/>
      <p:bldP spid="72715" grpId="0"/>
      <p:bldP spid="72716" grpId="0" animBg="1"/>
      <p:bldP spid="72717" grpId="0"/>
      <p:bldP spid="72719"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Footer Placeholder 3"/>
          <p:cNvSpPr>
            <a:spLocks noGrp="1"/>
          </p:cNvSpPr>
          <p:nvPr>
            <p:ph type="ftr" sz="quarter" idx="10"/>
          </p:nvPr>
        </p:nvSpPr>
        <p:spPr>
          <a:noFill/>
        </p:spPr>
        <p:txBody>
          <a:bodyPr/>
          <a:lstStyle/>
          <a:p>
            <a:r>
              <a:rPr lang="en-US" smtClean="0"/>
              <a:t>CMSC 330</a:t>
            </a:r>
          </a:p>
        </p:txBody>
      </p:sp>
      <p:sp>
        <p:nvSpPr>
          <p:cNvPr id="70658" name="Slide Number Placeholder 4"/>
          <p:cNvSpPr>
            <a:spLocks noGrp="1"/>
          </p:cNvSpPr>
          <p:nvPr>
            <p:ph type="sldNum" sz="quarter" idx="11"/>
          </p:nvPr>
        </p:nvSpPr>
        <p:spPr>
          <a:noFill/>
        </p:spPr>
        <p:txBody>
          <a:bodyPr/>
          <a:lstStyle/>
          <a:p>
            <a:fld id="{9418A234-6797-45B7-AF01-A25A7EC9BA24}" type="slidenum">
              <a:rPr lang="en-US" smtClean="0"/>
              <a:pPr/>
              <a:t>29</a:t>
            </a:fld>
            <a:endParaRPr lang="en-US" smtClean="0"/>
          </a:p>
        </p:txBody>
      </p:sp>
      <p:sp>
        <p:nvSpPr>
          <p:cNvPr id="70659" name="Rectangle 2"/>
          <p:cNvSpPr>
            <a:spLocks noGrp="1" noChangeArrowheads="1"/>
          </p:cNvSpPr>
          <p:nvPr>
            <p:ph type="title"/>
          </p:nvPr>
        </p:nvSpPr>
        <p:spPr/>
        <p:txBody>
          <a:bodyPr/>
          <a:lstStyle/>
          <a:p>
            <a:pPr eaLnBrk="1" hangingPunct="1"/>
            <a:r>
              <a:rPr lang="en-US" smtClean="0"/>
              <a:t>Defines for Lambdas</a:t>
            </a:r>
          </a:p>
        </p:txBody>
      </p:sp>
      <p:sp>
        <p:nvSpPr>
          <p:cNvPr id="75779" name="Rectangle 3"/>
          <p:cNvSpPr>
            <a:spLocks noGrp="1" noChangeArrowheads="1"/>
          </p:cNvSpPr>
          <p:nvPr>
            <p:ph type="body" idx="1"/>
          </p:nvPr>
        </p:nvSpPr>
        <p:spPr>
          <a:xfrm>
            <a:off x="457200" y="1524000"/>
            <a:ext cx="8534400" cy="4876800"/>
          </a:xfrm>
        </p:spPr>
        <p:txBody>
          <a:bodyPr/>
          <a:lstStyle/>
          <a:p>
            <a:pPr eaLnBrk="1" hangingPunct="1"/>
            <a:r>
              <a:rPr lang="en-US" smtClean="0"/>
              <a:t>Notice we now can </a:t>
            </a:r>
            <a:r>
              <a:rPr lang="en-US" smtClean="0">
                <a:solidFill>
                  <a:srgbClr val="0000FF"/>
                </a:solidFill>
              </a:rPr>
              <a:t>define</a:t>
            </a:r>
            <a:r>
              <a:rPr lang="en-US" smtClean="0"/>
              <a:t> functions</a:t>
            </a:r>
          </a:p>
          <a:p>
            <a:pPr lvl="1" eaLnBrk="1" hangingPunct="1"/>
            <a:r>
              <a:rPr lang="en-US" smtClean="0"/>
              <a:t>Ex: </a:t>
            </a:r>
            <a:r>
              <a:rPr lang="en-US" smtClean="0">
                <a:solidFill>
                  <a:srgbClr val="0000FF"/>
                </a:solidFill>
              </a:rPr>
              <a:t>(define f (lambda (x) (+ x 3))</a:t>
            </a:r>
          </a:p>
          <a:p>
            <a:pPr lvl="1" eaLnBrk="1" hangingPunct="1"/>
            <a:r>
              <a:rPr lang="en-US" smtClean="0">
                <a:solidFill>
                  <a:srgbClr val="0000FF"/>
                </a:solidFill>
              </a:rPr>
              <a:t>(lambda (x) (+ x 3))</a:t>
            </a:r>
            <a:r>
              <a:rPr lang="en-US" smtClean="0"/>
              <a:t> </a:t>
            </a:r>
            <a:r>
              <a:rPr lang="en-US" smtClean="0">
                <a:solidFill>
                  <a:srgbClr val="0000FF"/>
                </a:solidFill>
              </a:rPr>
              <a:t>→</a:t>
            </a:r>
            <a:r>
              <a:rPr lang="en-US" smtClean="0"/>
              <a:t> </a:t>
            </a:r>
            <a:r>
              <a:rPr lang="en-US" i="1" smtClean="0">
                <a:solidFill>
                  <a:srgbClr val="FF0000"/>
                </a:solidFill>
              </a:rPr>
              <a:t>(</a:t>
            </a:r>
            <a:r>
              <a:rPr lang="en-US" sz="2800" i="1" smtClean="0">
                <a:solidFill>
                  <a:srgbClr val="FF0000"/>
                </a:solidFill>
              </a:rPr>
              <a:t>•</a:t>
            </a:r>
            <a:r>
              <a:rPr lang="en-US" i="1" smtClean="0">
                <a:solidFill>
                  <a:srgbClr val="FF0000"/>
                </a:solidFill>
              </a:rPr>
              <a:t>, λx.(+ x 3))</a:t>
            </a:r>
            <a:endParaRPr lang="en-US" smtClean="0"/>
          </a:p>
          <a:p>
            <a:pPr lvl="1" eaLnBrk="1" hangingPunct="1"/>
            <a:r>
              <a:rPr lang="en-US" smtClean="0"/>
              <a:t>So </a:t>
            </a:r>
            <a:r>
              <a:rPr lang="en-US" smtClean="0">
                <a:solidFill>
                  <a:srgbClr val="0000FF"/>
                </a:solidFill>
              </a:rPr>
              <a:t>T(f) = </a:t>
            </a:r>
            <a:r>
              <a:rPr lang="en-US" i="1" smtClean="0">
                <a:solidFill>
                  <a:srgbClr val="FF0000"/>
                </a:solidFill>
              </a:rPr>
              <a:t>(</a:t>
            </a:r>
            <a:r>
              <a:rPr lang="en-US" sz="2800" i="1" smtClean="0">
                <a:solidFill>
                  <a:srgbClr val="FF0000"/>
                </a:solidFill>
              </a:rPr>
              <a:t>•</a:t>
            </a:r>
            <a:r>
              <a:rPr lang="en-US" i="1" smtClean="0">
                <a:solidFill>
                  <a:srgbClr val="FF0000"/>
                </a:solidFill>
              </a:rPr>
              <a:t>, λx.(+ x 3))</a:t>
            </a:r>
            <a:endParaRPr lang="en-US" smtClean="0"/>
          </a:p>
          <a:p>
            <a:pPr lvl="1" eaLnBrk="1" hangingPunct="1"/>
            <a:r>
              <a:rPr lang="en-US" smtClean="0"/>
              <a:t>Then </a:t>
            </a:r>
            <a:r>
              <a:rPr lang="en-US" smtClean="0">
                <a:solidFill>
                  <a:srgbClr val="0000FF"/>
                </a:solidFill>
              </a:rPr>
              <a:t>(f 4) →</a:t>
            </a:r>
            <a:r>
              <a:rPr lang="en-US" sz="2800" smtClean="0">
                <a:solidFill>
                  <a:srgbClr val="0000FF"/>
                </a:solidFill>
              </a:rPr>
              <a:t> </a:t>
            </a:r>
            <a:r>
              <a:rPr lang="en-US" i="1" smtClean="0">
                <a:solidFill>
                  <a:srgbClr val="FF0000"/>
                </a:solidFill>
              </a:rPr>
              <a:t>7</a:t>
            </a:r>
            <a:endParaRPr lang="en-US" smtClean="0"/>
          </a:p>
          <a:p>
            <a:pPr eaLnBrk="1" hangingPunct="1"/>
            <a:r>
              <a:rPr lang="en-US" smtClean="0"/>
              <a:t>Note that when a closure is created, we do </a:t>
            </a:r>
            <a:r>
              <a:rPr lang="en-US" i="1" smtClean="0"/>
              <a:t>not</a:t>
            </a:r>
            <a:r>
              <a:rPr lang="en-US" smtClean="0"/>
              <a:t> add entries in </a:t>
            </a:r>
            <a:r>
              <a:rPr lang="en-US" smtClean="0">
                <a:solidFill>
                  <a:srgbClr val="0000FF"/>
                </a:solidFill>
              </a:rPr>
              <a:t>T</a:t>
            </a:r>
            <a:r>
              <a:rPr lang="en-US" smtClean="0"/>
              <a:t> to it</a:t>
            </a:r>
          </a:p>
          <a:p>
            <a:pPr lvl="1" eaLnBrk="1" hangingPunct="1"/>
            <a:r>
              <a:rPr lang="en-US" smtClean="0"/>
              <a:t>Recall that the Scheme top-level is dynamically-scoped</a:t>
            </a:r>
          </a:p>
          <a:p>
            <a:pPr lvl="1" eaLnBrk="1" hangingPunct="1"/>
            <a:r>
              <a:rPr lang="en-US" smtClean="0"/>
              <a:t>So if someone changes </a:t>
            </a:r>
            <a:r>
              <a:rPr lang="en-US" smtClean="0">
                <a:solidFill>
                  <a:srgbClr val="0000FF"/>
                </a:solidFill>
              </a:rPr>
              <a:t>T</a:t>
            </a:r>
            <a:r>
              <a:rPr lang="en-US" smtClean="0"/>
              <a:t> before we call a function, we want the function to see the new bindings in </a:t>
            </a:r>
            <a:r>
              <a:rPr lang="en-US" smtClean="0">
                <a:solidFill>
                  <a:srgbClr val="0000FF"/>
                </a:solidFill>
              </a:rPr>
              <a:t>T</a:t>
            </a: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p:spPr>
        <p:txBody>
          <a:bodyPr/>
          <a:lstStyle/>
          <a:p>
            <a:r>
              <a:rPr lang="en-US" smtClean="0"/>
              <a:t>CMSC 330</a:t>
            </a:r>
          </a:p>
        </p:txBody>
      </p:sp>
      <p:sp>
        <p:nvSpPr>
          <p:cNvPr id="19458" name="Slide Number Placeholder 4"/>
          <p:cNvSpPr>
            <a:spLocks noGrp="1"/>
          </p:cNvSpPr>
          <p:nvPr>
            <p:ph type="sldNum" sz="quarter" idx="11"/>
          </p:nvPr>
        </p:nvSpPr>
        <p:spPr>
          <a:noFill/>
        </p:spPr>
        <p:txBody>
          <a:bodyPr/>
          <a:lstStyle/>
          <a:p>
            <a:fld id="{F177C0E7-B11F-4483-9AE8-AA5624720C2A}" type="slidenum">
              <a:rPr lang="en-US" smtClean="0"/>
              <a:pPr/>
              <a:t>3</a:t>
            </a:fld>
            <a:endParaRPr lang="en-US" smtClean="0"/>
          </a:p>
        </p:txBody>
      </p:sp>
      <p:sp>
        <p:nvSpPr>
          <p:cNvPr id="19459" name="Rectangle 2"/>
          <p:cNvSpPr>
            <a:spLocks noGrp="1" noChangeArrowheads="1"/>
          </p:cNvSpPr>
          <p:nvPr>
            <p:ph type="title"/>
          </p:nvPr>
        </p:nvSpPr>
        <p:spPr/>
        <p:txBody>
          <a:bodyPr/>
          <a:lstStyle/>
          <a:p>
            <a:pPr eaLnBrk="1" hangingPunct="1"/>
            <a:r>
              <a:rPr lang="en-US" smtClean="0"/>
              <a:t>Operational Semantics</a:t>
            </a:r>
          </a:p>
        </p:txBody>
      </p:sp>
      <p:sp>
        <p:nvSpPr>
          <p:cNvPr id="23555" name="Rectangle 3"/>
          <p:cNvSpPr>
            <a:spLocks noGrp="1" noChangeArrowheads="1"/>
          </p:cNvSpPr>
          <p:nvPr>
            <p:ph type="body" idx="1"/>
          </p:nvPr>
        </p:nvSpPr>
        <p:spPr>
          <a:xfrm>
            <a:off x="0" y="1524000"/>
            <a:ext cx="8763000" cy="5105400"/>
          </a:xfrm>
        </p:spPr>
        <p:txBody>
          <a:bodyPr/>
          <a:lstStyle/>
          <a:p>
            <a:pPr eaLnBrk="1" hangingPunct="1"/>
            <a:r>
              <a:rPr lang="en-US" smtClean="0"/>
              <a:t>There are several different ways of describing semantics:</a:t>
            </a:r>
          </a:p>
          <a:p>
            <a:pPr lvl="1" eaLnBrk="1" hangingPunct="1"/>
            <a:r>
              <a:rPr lang="en-US" i="1" smtClean="0"/>
              <a:t>Denotational</a:t>
            </a:r>
            <a:r>
              <a:rPr lang="en-US" smtClean="0"/>
              <a:t>:  Views a program as a mathematical function</a:t>
            </a:r>
          </a:p>
          <a:p>
            <a:pPr lvl="1" eaLnBrk="1" hangingPunct="1"/>
            <a:r>
              <a:rPr lang="en-US" i="1" smtClean="0"/>
              <a:t>Axiomatic</a:t>
            </a:r>
            <a:r>
              <a:rPr lang="en-US" smtClean="0"/>
              <a:t>:  Gives predicates that hold when a program (or part) is executed (describing program parts using logical axioms)</a:t>
            </a:r>
          </a:p>
          <a:p>
            <a:pPr eaLnBrk="1" hangingPunct="1"/>
            <a:r>
              <a:rPr lang="en-US" smtClean="0"/>
              <a:t>We will briefly look at </a:t>
            </a:r>
            <a:r>
              <a:rPr lang="en-US" i="1" smtClean="0"/>
              <a:t>operational semantics</a:t>
            </a:r>
            <a:endParaRPr lang="en-US" smtClean="0"/>
          </a:p>
          <a:p>
            <a:pPr lvl="1" eaLnBrk="1" hangingPunct="1"/>
            <a:r>
              <a:rPr lang="en-US" smtClean="0"/>
              <a:t>In operational semantics, a program's result is defined by how you execute it on a mathematical model of a machine</a:t>
            </a:r>
          </a:p>
          <a:p>
            <a:pPr lvl="1" eaLnBrk="1" hangingPunct="1"/>
            <a:r>
              <a:rPr lang="en-US" smtClean="0"/>
              <a:t>Operational semantics are easy to understand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p:spPr>
        <p:txBody>
          <a:bodyPr/>
          <a:lstStyle/>
          <a:p>
            <a:r>
              <a:rPr lang="en-US" smtClean="0"/>
              <a:t>CMSC 330</a:t>
            </a:r>
          </a:p>
        </p:txBody>
      </p:sp>
      <p:sp>
        <p:nvSpPr>
          <p:cNvPr id="21506" name="Slide Number Placeholder 4"/>
          <p:cNvSpPr>
            <a:spLocks noGrp="1"/>
          </p:cNvSpPr>
          <p:nvPr>
            <p:ph type="sldNum" sz="quarter" idx="11"/>
          </p:nvPr>
        </p:nvSpPr>
        <p:spPr>
          <a:noFill/>
        </p:spPr>
        <p:txBody>
          <a:bodyPr/>
          <a:lstStyle/>
          <a:p>
            <a:fld id="{307F7D31-25E8-4DFD-AF1A-4543E7C66850}" type="slidenum">
              <a:rPr lang="en-US" smtClean="0"/>
              <a:pPr/>
              <a:t>4</a:t>
            </a:fld>
            <a:endParaRPr lang="en-US" smtClean="0"/>
          </a:p>
        </p:txBody>
      </p:sp>
      <p:sp>
        <p:nvSpPr>
          <p:cNvPr id="21507" name="Rectangle 2"/>
          <p:cNvSpPr>
            <a:spLocks noGrp="1" noChangeArrowheads="1"/>
          </p:cNvSpPr>
          <p:nvPr>
            <p:ph type="title"/>
          </p:nvPr>
        </p:nvSpPr>
        <p:spPr/>
        <p:txBody>
          <a:bodyPr/>
          <a:lstStyle/>
          <a:p>
            <a:pPr eaLnBrk="1" hangingPunct="1"/>
            <a:r>
              <a:rPr lang="en-US" smtClean="0"/>
              <a:t>Evaluation</a:t>
            </a:r>
          </a:p>
        </p:txBody>
      </p:sp>
      <p:sp>
        <p:nvSpPr>
          <p:cNvPr id="24579" name="Rectangle 3"/>
          <p:cNvSpPr>
            <a:spLocks noGrp="1" noChangeArrowheads="1"/>
          </p:cNvSpPr>
          <p:nvPr>
            <p:ph type="body" idx="1"/>
          </p:nvPr>
        </p:nvSpPr>
        <p:spPr/>
        <p:txBody>
          <a:bodyPr/>
          <a:lstStyle/>
          <a:p>
            <a:pPr eaLnBrk="1" hangingPunct="1"/>
            <a:r>
              <a:rPr lang="en-US" smtClean="0"/>
              <a:t>We’re going to define a relation </a:t>
            </a:r>
            <a:r>
              <a:rPr lang="en-US" smtClean="0">
                <a:solidFill>
                  <a:srgbClr val="0000FF"/>
                </a:solidFill>
              </a:rPr>
              <a:t>S → v</a:t>
            </a:r>
            <a:endParaRPr lang="en-US" smtClean="0"/>
          </a:p>
          <a:p>
            <a:pPr lvl="1" eaLnBrk="1" hangingPunct="1"/>
            <a:r>
              <a:rPr lang="en-US" smtClean="0"/>
              <a:t>This means “program code </a:t>
            </a:r>
            <a:r>
              <a:rPr lang="en-US" smtClean="0">
                <a:solidFill>
                  <a:srgbClr val="0000FF"/>
                </a:solidFill>
              </a:rPr>
              <a:t>S</a:t>
            </a:r>
            <a:r>
              <a:rPr lang="en-US" smtClean="0"/>
              <a:t> evaluates to value </a:t>
            </a:r>
            <a:r>
              <a:rPr lang="en-US" smtClean="0">
                <a:solidFill>
                  <a:srgbClr val="0000FF"/>
                </a:solidFill>
              </a:rPr>
              <a:t>v</a:t>
            </a:r>
            <a:r>
              <a:rPr lang="en-US" smtClean="0"/>
              <a:t>”</a:t>
            </a:r>
          </a:p>
          <a:p>
            <a:pPr lvl="1" eaLnBrk="1" hangingPunct="1"/>
            <a:endParaRPr lang="en-US" smtClean="0"/>
          </a:p>
          <a:p>
            <a:pPr eaLnBrk="1" hangingPunct="1"/>
            <a:r>
              <a:rPr lang="en-US" smtClean="0"/>
              <a:t>So we need a formal way of defining programs, and of defining things they may evaluate to</a:t>
            </a:r>
          </a:p>
          <a:p>
            <a:pPr eaLnBrk="1" hangingPunct="1"/>
            <a:endParaRPr lang="en-US" smtClean="0"/>
          </a:p>
          <a:p>
            <a:pPr eaLnBrk="1" hangingPunct="1"/>
            <a:r>
              <a:rPr lang="en-US" smtClean="0"/>
              <a:t>We’ll use grammars to describe each of these</a:t>
            </a:r>
          </a:p>
          <a:p>
            <a:pPr lvl="1" eaLnBrk="1" hangingPunct="1"/>
            <a:r>
              <a:rPr lang="en-US" smtClean="0"/>
              <a:t>One to describe abstract syntax trees </a:t>
            </a:r>
            <a:r>
              <a:rPr lang="en-US" smtClean="0">
                <a:solidFill>
                  <a:srgbClr val="0000FF"/>
                </a:solidFill>
              </a:rPr>
              <a:t>S</a:t>
            </a:r>
            <a:endParaRPr lang="en-US" smtClean="0"/>
          </a:p>
          <a:p>
            <a:pPr lvl="1" eaLnBrk="1" hangingPunct="1"/>
            <a:r>
              <a:rPr lang="en-US" smtClean="0"/>
              <a:t>One to describe Scheme values </a:t>
            </a:r>
            <a:r>
              <a:rPr lang="en-US" smtClean="0">
                <a:solidFill>
                  <a:srgbClr val="0000FF"/>
                </a:solidFill>
              </a:rPr>
              <a:t>v</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p:spPr>
        <p:txBody>
          <a:bodyPr/>
          <a:lstStyle/>
          <a:p>
            <a:r>
              <a:rPr lang="en-US" smtClean="0"/>
              <a:t>CMSC 330</a:t>
            </a:r>
          </a:p>
        </p:txBody>
      </p:sp>
      <p:sp>
        <p:nvSpPr>
          <p:cNvPr id="23554" name="Slide Number Placeholder 4"/>
          <p:cNvSpPr>
            <a:spLocks noGrp="1"/>
          </p:cNvSpPr>
          <p:nvPr>
            <p:ph type="sldNum" sz="quarter" idx="11"/>
          </p:nvPr>
        </p:nvSpPr>
        <p:spPr>
          <a:noFill/>
        </p:spPr>
        <p:txBody>
          <a:bodyPr/>
          <a:lstStyle/>
          <a:p>
            <a:fld id="{733CBBDE-AE18-4FB5-BEFC-D3141B0EB8C4}" type="slidenum">
              <a:rPr lang="en-US" smtClean="0"/>
              <a:pPr/>
              <a:t>5</a:t>
            </a:fld>
            <a:endParaRPr lang="en-US" smtClean="0"/>
          </a:p>
        </p:txBody>
      </p:sp>
      <p:sp>
        <p:nvSpPr>
          <p:cNvPr id="23555" name="Rectangle 2"/>
          <p:cNvSpPr>
            <a:spLocks noGrp="1" noChangeArrowheads="1"/>
          </p:cNvSpPr>
          <p:nvPr>
            <p:ph type="title"/>
          </p:nvPr>
        </p:nvSpPr>
        <p:spPr/>
        <p:txBody>
          <a:bodyPr/>
          <a:lstStyle/>
          <a:p>
            <a:pPr eaLnBrk="1" hangingPunct="1"/>
            <a:r>
              <a:rPr lang="en-US" smtClean="0"/>
              <a:t>Scheme Programs</a:t>
            </a:r>
          </a:p>
        </p:txBody>
      </p:sp>
      <p:sp>
        <p:nvSpPr>
          <p:cNvPr id="28675" name="Rectangle 3"/>
          <p:cNvSpPr>
            <a:spLocks noGrp="1" noChangeArrowheads="1"/>
          </p:cNvSpPr>
          <p:nvPr>
            <p:ph type="body" idx="1"/>
          </p:nvPr>
        </p:nvSpPr>
        <p:spPr/>
        <p:txBody>
          <a:bodyPr/>
          <a:lstStyle/>
          <a:p>
            <a:pPr eaLnBrk="1" hangingPunct="1"/>
            <a:r>
              <a:rPr lang="en-US" smtClean="0">
                <a:solidFill>
                  <a:srgbClr val="0000FF"/>
                </a:solidFill>
              </a:rPr>
              <a:t>S ::= n | #t | #f | "str" | nil | id | (T)</a:t>
            </a:r>
          </a:p>
          <a:p>
            <a:pPr eaLnBrk="1" hangingPunct="1">
              <a:buFontTx/>
              <a:buNone/>
            </a:pPr>
            <a:r>
              <a:rPr lang="en-US" smtClean="0">
                <a:solidFill>
                  <a:srgbClr val="0000FF"/>
                </a:solidFill>
              </a:rPr>
              <a:t>	T ::= T S | S</a:t>
            </a:r>
          </a:p>
          <a:p>
            <a:pPr lvl="1" eaLnBrk="1" hangingPunct="1"/>
            <a:endParaRPr lang="en-US" smtClean="0"/>
          </a:p>
          <a:p>
            <a:pPr lvl="1" eaLnBrk="1" hangingPunct="1"/>
            <a:r>
              <a:rPr lang="en-US" smtClean="0">
                <a:solidFill>
                  <a:srgbClr val="0000FF"/>
                </a:solidFill>
              </a:rPr>
              <a:t>n</a:t>
            </a:r>
            <a:r>
              <a:rPr lang="en-US" smtClean="0"/>
              <a:t> stands for an integer</a:t>
            </a:r>
            <a:endParaRPr lang="en-US" smtClean="0">
              <a:solidFill>
                <a:srgbClr val="0000FF"/>
              </a:solidFill>
            </a:endParaRPr>
          </a:p>
          <a:p>
            <a:pPr lvl="1" eaLnBrk="1" hangingPunct="1"/>
            <a:r>
              <a:rPr lang="en-US" smtClean="0">
                <a:solidFill>
                  <a:srgbClr val="0000FF"/>
                </a:solidFill>
              </a:rPr>
              <a:t>"str"</a:t>
            </a:r>
            <a:r>
              <a:rPr lang="en-US" smtClean="0"/>
              <a:t> stands for any string</a:t>
            </a:r>
          </a:p>
          <a:p>
            <a:pPr lvl="1" eaLnBrk="1" hangingPunct="1"/>
            <a:r>
              <a:rPr lang="en-US" smtClean="0">
                <a:solidFill>
                  <a:srgbClr val="0000FF"/>
                </a:solidFill>
              </a:rPr>
              <a:t>id</a:t>
            </a:r>
            <a:r>
              <a:rPr lang="en-US" smtClean="0"/>
              <a:t> stands for any identifier</a:t>
            </a:r>
          </a:p>
          <a:p>
            <a:pPr lvl="2" eaLnBrk="1" hangingPunct="1"/>
            <a:r>
              <a:rPr lang="en-US" smtClean="0"/>
              <a:t>Including user-defined functions</a:t>
            </a:r>
          </a:p>
          <a:p>
            <a:pPr lvl="3" eaLnBrk="1" hangingPunct="1"/>
            <a:r>
              <a:rPr lang="en-US" smtClean="0">
                <a:solidFill>
                  <a:srgbClr val="0000FF"/>
                </a:solidFill>
              </a:rPr>
              <a:t>(define next (lambda (x) (+ x 1)))</a:t>
            </a:r>
            <a:endParaRPr lang="en-US" smtClean="0"/>
          </a:p>
          <a:p>
            <a:pPr lvl="2" eaLnBrk="1" hangingPunct="1"/>
            <a:r>
              <a:rPr lang="en-US" smtClean="0"/>
              <a:t>And primitives</a:t>
            </a:r>
          </a:p>
          <a:p>
            <a:pPr lvl="3" eaLnBrk="1" hangingPunct="1"/>
            <a:r>
              <a:rPr lang="en-US" smtClean="0">
                <a:solidFill>
                  <a:srgbClr val="0000FF"/>
                </a:solidFill>
              </a:rPr>
              <a:t>(+ 3 4)	; + is an identifier</a:t>
            </a:r>
            <a:endParaRPr lang="en-US" smtClean="0"/>
          </a:p>
          <a:p>
            <a:pPr lvl="1"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67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p:spPr>
        <p:txBody>
          <a:bodyPr/>
          <a:lstStyle/>
          <a:p>
            <a:r>
              <a:rPr lang="en-US" smtClean="0"/>
              <a:t>CMSC 330</a:t>
            </a:r>
          </a:p>
        </p:txBody>
      </p:sp>
      <p:sp>
        <p:nvSpPr>
          <p:cNvPr id="25602" name="Slide Number Placeholder 4"/>
          <p:cNvSpPr>
            <a:spLocks noGrp="1"/>
          </p:cNvSpPr>
          <p:nvPr>
            <p:ph type="sldNum" sz="quarter" idx="11"/>
          </p:nvPr>
        </p:nvSpPr>
        <p:spPr>
          <a:noFill/>
        </p:spPr>
        <p:txBody>
          <a:bodyPr/>
          <a:lstStyle/>
          <a:p>
            <a:fld id="{ADE91577-D23A-4DA3-86F8-6805E6F8C8F9}" type="slidenum">
              <a:rPr lang="en-US" smtClean="0"/>
              <a:pPr/>
              <a:t>6</a:t>
            </a:fld>
            <a:endParaRPr lang="en-US" smtClean="0"/>
          </a:p>
        </p:txBody>
      </p:sp>
      <p:sp>
        <p:nvSpPr>
          <p:cNvPr id="25603" name="Rectangle 2"/>
          <p:cNvSpPr>
            <a:spLocks noGrp="1" noChangeArrowheads="1"/>
          </p:cNvSpPr>
          <p:nvPr>
            <p:ph type="title"/>
          </p:nvPr>
        </p:nvSpPr>
        <p:spPr/>
        <p:txBody>
          <a:bodyPr/>
          <a:lstStyle/>
          <a:p>
            <a:pPr eaLnBrk="1" hangingPunct="1"/>
            <a:r>
              <a:rPr lang="en-US" smtClean="0"/>
              <a:t>Values</a:t>
            </a:r>
          </a:p>
        </p:txBody>
      </p:sp>
      <p:sp>
        <p:nvSpPr>
          <p:cNvPr id="76803" name="Rectangle 3"/>
          <p:cNvSpPr>
            <a:spLocks noGrp="1" noChangeArrowheads="1"/>
          </p:cNvSpPr>
          <p:nvPr>
            <p:ph type="body" idx="1"/>
          </p:nvPr>
        </p:nvSpPr>
        <p:spPr/>
        <p:txBody>
          <a:bodyPr/>
          <a:lstStyle/>
          <a:p>
            <a:pPr eaLnBrk="1" hangingPunct="1"/>
            <a:r>
              <a:rPr lang="en-US" i="1" smtClean="0">
                <a:solidFill>
                  <a:srgbClr val="FF0000"/>
                </a:solidFill>
              </a:rPr>
              <a:t>v ::= n | true | false | “str” | nil | (v, v)</a:t>
            </a:r>
            <a:endParaRPr lang="en-US" smtClean="0"/>
          </a:p>
          <a:p>
            <a:pPr lvl="1" eaLnBrk="1" hangingPunct="1"/>
            <a:r>
              <a:rPr lang="en-US" i="1" smtClean="0">
                <a:solidFill>
                  <a:srgbClr val="FF0000"/>
                </a:solidFill>
              </a:rPr>
              <a:t>n</a:t>
            </a:r>
            <a:r>
              <a:rPr lang="en-US" smtClean="0"/>
              <a:t> is an integer (</a:t>
            </a:r>
            <a:r>
              <a:rPr lang="en-US" i="1" smtClean="0"/>
              <a:t>not</a:t>
            </a:r>
            <a:r>
              <a:rPr lang="en-US" smtClean="0"/>
              <a:t> a string corresponding to an integer)</a:t>
            </a:r>
          </a:p>
          <a:p>
            <a:pPr lvl="2" eaLnBrk="1" hangingPunct="1"/>
            <a:r>
              <a:rPr lang="en-US" smtClean="0"/>
              <a:t>Same idea for </a:t>
            </a:r>
            <a:r>
              <a:rPr lang="en-US" i="1" smtClean="0">
                <a:solidFill>
                  <a:srgbClr val="FF0000"/>
                </a:solidFill>
              </a:rPr>
              <a:t>true</a:t>
            </a:r>
            <a:r>
              <a:rPr lang="en-US" smtClean="0"/>
              <a:t>, </a:t>
            </a:r>
            <a:r>
              <a:rPr lang="en-US" i="1" smtClean="0">
                <a:solidFill>
                  <a:srgbClr val="FF0000"/>
                </a:solidFill>
              </a:rPr>
              <a:t>false</a:t>
            </a:r>
            <a:r>
              <a:rPr lang="en-US" smtClean="0"/>
              <a:t>, </a:t>
            </a:r>
            <a:r>
              <a:rPr lang="en-US" i="1" smtClean="0">
                <a:solidFill>
                  <a:srgbClr val="FF0000"/>
                </a:solidFill>
              </a:rPr>
              <a:t>“str”</a:t>
            </a:r>
            <a:r>
              <a:rPr lang="en-US" smtClean="0"/>
              <a:t>, </a:t>
            </a:r>
            <a:r>
              <a:rPr lang="en-US" i="1" smtClean="0">
                <a:solidFill>
                  <a:srgbClr val="FF0000"/>
                </a:solidFill>
              </a:rPr>
              <a:t>nil</a:t>
            </a:r>
            <a:endParaRPr lang="en-US" b="1" smtClean="0"/>
          </a:p>
          <a:p>
            <a:pPr lvl="1" eaLnBrk="1" hangingPunct="1"/>
            <a:r>
              <a:rPr lang="en-US" i="1" smtClean="0">
                <a:solidFill>
                  <a:srgbClr val="FF0000"/>
                </a:solidFill>
              </a:rPr>
              <a:t>(v, v)</a:t>
            </a:r>
            <a:r>
              <a:rPr lang="en-US" smtClean="0"/>
              <a:t> is a pair of values (called a "cons" cell)</a:t>
            </a:r>
            <a:endParaRPr lang="en-US" b="1" smtClean="0"/>
          </a:p>
          <a:p>
            <a:pPr lvl="1" eaLnBrk="1" hangingPunct="1"/>
            <a:r>
              <a:rPr lang="en-US" b="1" smtClean="0"/>
              <a:t>Important:</a:t>
            </a:r>
            <a:r>
              <a:rPr lang="en-US" smtClean="0"/>
              <a:t>  Be sure to understand the difference between </a:t>
            </a:r>
            <a:r>
              <a:rPr lang="en-US" i="1" smtClean="0"/>
              <a:t>program text</a:t>
            </a:r>
            <a:r>
              <a:rPr lang="en-US" smtClean="0"/>
              <a:t> S and </a:t>
            </a:r>
            <a:r>
              <a:rPr lang="en-US" i="1" smtClean="0"/>
              <a:t>mathematical objects v.</a:t>
            </a:r>
            <a:endParaRPr lang="en-US" smtClean="0"/>
          </a:p>
          <a:p>
            <a:pPr lvl="2" eaLnBrk="1" hangingPunct="1"/>
            <a:r>
              <a:rPr lang="en-US" smtClean="0"/>
              <a:t>E.g., the text </a:t>
            </a:r>
            <a:r>
              <a:rPr lang="en-US" smtClean="0">
                <a:solidFill>
                  <a:srgbClr val="0000FF"/>
                </a:solidFill>
              </a:rPr>
              <a:t>3</a:t>
            </a:r>
            <a:r>
              <a:rPr lang="en-US" smtClean="0"/>
              <a:t> evaluates to the mathematical number </a:t>
            </a:r>
            <a:r>
              <a:rPr lang="en-US" i="1" smtClean="0">
                <a:solidFill>
                  <a:srgbClr val="FF0000"/>
                </a:solidFill>
              </a:rPr>
              <a:t>3</a:t>
            </a:r>
            <a:endParaRPr lang="en-US" smtClean="0"/>
          </a:p>
          <a:p>
            <a:pPr lvl="1" eaLnBrk="1" hangingPunct="1"/>
            <a:r>
              <a:rPr lang="en-US" smtClean="0"/>
              <a:t>To help, we’ll use different colors and italics</a:t>
            </a:r>
          </a:p>
          <a:p>
            <a:pPr lvl="2" eaLnBrk="1" hangingPunct="1"/>
            <a:r>
              <a:rPr lang="en-US" smtClean="0"/>
              <a:t>This is usually not done, and it’s up to the reader to remember which is which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680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80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8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noFill/>
        </p:spPr>
        <p:txBody>
          <a:bodyPr/>
          <a:lstStyle/>
          <a:p>
            <a:r>
              <a:rPr lang="en-US" smtClean="0"/>
              <a:t>CMSC 330</a:t>
            </a:r>
          </a:p>
        </p:txBody>
      </p:sp>
      <p:sp>
        <p:nvSpPr>
          <p:cNvPr id="27650" name="Slide Number Placeholder 4"/>
          <p:cNvSpPr>
            <a:spLocks noGrp="1"/>
          </p:cNvSpPr>
          <p:nvPr>
            <p:ph type="sldNum" sz="quarter" idx="11"/>
          </p:nvPr>
        </p:nvSpPr>
        <p:spPr>
          <a:noFill/>
        </p:spPr>
        <p:txBody>
          <a:bodyPr/>
          <a:lstStyle/>
          <a:p>
            <a:fld id="{5289DFCA-49D9-4C74-920E-CA6A0D65CAE4}" type="slidenum">
              <a:rPr lang="en-US" smtClean="0"/>
              <a:pPr/>
              <a:t>7</a:t>
            </a:fld>
            <a:endParaRPr lang="en-US" smtClean="0"/>
          </a:p>
        </p:txBody>
      </p:sp>
      <p:sp>
        <p:nvSpPr>
          <p:cNvPr id="27651" name="Rectangle 2"/>
          <p:cNvSpPr>
            <a:spLocks noGrp="1" noChangeArrowheads="1"/>
          </p:cNvSpPr>
          <p:nvPr>
            <p:ph type="title"/>
          </p:nvPr>
        </p:nvSpPr>
        <p:spPr/>
        <p:txBody>
          <a:bodyPr/>
          <a:lstStyle/>
          <a:p>
            <a:pPr eaLnBrk="1" hangingPunct="1"/>
            <a:r>
              <a:rPr lang="en-US" smtClean="0"/>
              <a:t>Grammars for Trees</a:t>
            </a:r>
          </a:p>
        </p:txBody>
      </p:sp>
      <p:sp>
        <p:nvSpPr>
          <p:cNvPr id="86019" name="Rectangle 3"/>
          <p:cNvSpPr>
            <a:spLocks noGrp="1" noChangeArrowheads="1"/>
          </p:cNvSpPr>
          <p:nvPr>
            <p:ph type="body" idx="1"/>
          </p:nvPr>
        </p:nvSpPr>
        <p:spPr>
          <a:xfrm>
            <a:off x="457200" y="1371600"/>
            <a:ext cx="8534400" cy="5029200"/>
          </a:xfrm>
        </p:spPr>
        <p:txBody>
          <a:bodyPr/>
          <a:lstStyle/>
          <a:p>
            <a:pPr eaLnBrk="1" hangingPunct="1">
              <a:lnSpc>
                <a:spcPct val="95000"/>
              </a:lnSpc>
            </a:pPr>
            <a:r>
              <a:rPr lang="en-US" smtClean="0"/>
              <a:t>We’re just using grammars to describe trees</a:t>
            </a:r>
          </a:p>
          <a:p>
            <a:pPr lvl="1" eaLnBrk="1" hangingPunct="1">
              <a:lnSpc>
                <a:spcPct val="95000"/>
              </a:lnSpc>
            </a:pPr>
            <a:r>
              <a:rPr lang="en-US" smtClean="0">
                <a:solidFill>
                  <a:srgbClr val="0000FF"/>
                </a:solidFill>
              </a:rPr>
              <a:t>S ::= n | #t | #f | "str" | nil | id | (T)</a:t>
            </a:r>
          </a:p>
          <a:p>
            <a:pPr lvl="1" eaLnBrk="1" hangingPunct="1">
              <a:lnSpc>
                <a:spcPct val="95000"/>
              </a:lnSpc>
              <a:buFontTx/>
              <a:buNone/>
            </a:pPr>
            <a:r>
              <a:rPr lang="en-US" smtClean="0">
                <a:solidFill>
                  <a:srgbClr val="0000FF"/>
                </a:solidFill>
              </a:rPr>
              <a:t>	T ::= T S | S</a:t>
            </a:r>
          </a:p>
          <a:p>
            <a:pPr lvl="1" eaLnBrk="1" hangingPunct="1">
              <a:lnSpc>
                <a:spcPct val="95000"/>
              </a:lnSpc>
            </a:pPr>
            <a:r>
              <a:rPr lang="en-US" i="1" smtClean="0">
                <a:solidFill>
                  <a:srgbClr val="FF0000"/>
                </a:solidFill>
              </a:rPr>
              <a:t>v ::= n | true | false | “str” | nil | (v, v)</a:t>
            </a:r>
          </a:p>
          <a:p>
            <a:pPr eaLnBrk="1" hangingPunct="1">
              <a:lnSpc>
                <a:spcPct val="95000"/>
              </a:lnSpc>
            </a:pPr>
            <a:r>
              <a:rPr lang="en-US" smtClean="0"/>
              <a:t>If we wanted to write an OCaml program to manipulate Scheme (such as an interpreter), we could use these types to store code and values:</a:t>
            </a:r>
            <a:endParaRPr lang="en-US" i="1" smtClean="0">
              <a:solidFill>
                <a:srgbClr val="FF0000"/>
              </a:solidFill>
            </a:endParaRPr>
          </a:p>
        </p:txBody>
      </p:sp>
      <p:sp>
        <p:nvSpPr>
          <p:cNvPr id="86020" name="Text Box 4"/>
          <p:cNvSpPr txBox="1">
            <a:spLocks noChangeArrowheads="1"/>
          </p:cNvSpPr>
          <p:nvPr/>
        </p:nvSpPr>
        <p:spPr bwMode="auto">
          <a:xfrm>
            <a:off x="4191000" y="4546600"/>
            <a:ext cx="4724400" cy="1930400"/>
          </a:xfrm>
          <a:prstGeom prst="rect">
            <a:avLst/>
          </a:prstGeom>
          <a:noFill/>
          <a:ln w="9525">
            <a:solidFill>
              <a:schemeClr val="tx1"/>
            </a:solidFill>
            <a:miter lim="800000"/>
            <a:headEnd/>
            <a:tailEnd/>
          </a:ln>
        </p:spPr>
        <p:txBody>
          <a:bodyPr>
            <a:spAutoFit/>
          </a:bodyPr>
          <a:lstStyle/>
          <a:p>
            <a:pPr eaLnBrk="0" hangingPunct="0"/>
            <a:r>
              <a:rPr lang="en-US" sz="2000" b="1">
                <a:solidFill>
                  <a:srgbClr val="FF0000"/>
                </a:solidFill>
                <a:latin typeface="Courier New" pitchFamily="49" charset="0"/>
              </a:rPr>
              <a:t>type value =</a:t>
            </a:r>
          </a:p>
          <a:p>
            <a:pPr eaLnBrk="0" hangingPunct="0"/>
            <a:r>
              <a:rPr lang="en-US" sz="2000" b="1">
                <a:solidFill>
                  <a:srgbClr val="FF0000"/>
                </a:solidFill>
                <a:latin typeface="Courier New" pitchFamily="49" charset="0"/>
              </a:rPr>
              <a:t>    Val_Num of int</a:t>
            </a:r>
          </a:p>
          <a:p>
            <a:pPr eaLnBrk="0" hangingPunct="0"/>
            <a:r>
              <a:rPr lang="en-US" sz="2000" b="1">
                <a:solidFill>
                  <a:srgbClr val="FF0000"/>
                </a:solidFill>
                <a:latin typeface="Courier New" pitchFamily="49" charset="0"/>
              </a:rPr>
              <a:t>  | Val_Bool of bool</a:t>
            </a:r>
          </a:p>
          <a:p>
            <a:pPr eaLnBrk="0" hangingPunct="0"/>
            <a:r>
              <a:rPr lang="en-US" sz="2000" b="1">
                <a:solidFill>
                  <a:srgbClr val="FF0000"/>
                </a:solidFill>
                <a:latin typeface="Courier New" pitchFamily="49" charset="0"/>
              </a:rPr>
              <a:t>  | Val_String of string</a:t>
            </a:r>
          </a:p>
          <a:p>
            <a:pPr eaLnBrk="0" hangingPunct="0"/>
            <a:r>
              <a:rPr lang="en-US" sz="2000" b="1">
                <a:solidFill>
                  <a:srgbClr val="FF0000"/>
                </a:solidFill>
                <a:latin typeface="Courier New" pitchFamily="49" charset="0"/>
              </a:rPr>
              <a:t>  | Val_Nil</a:t>
            </a:r>
          </a:p>
          <a:p>
            <a:pPr eaLnBrk="0" hangingPunct="0"/>
            <a:r>
              <a:rPr lang="en-US" sz="2000" b="1">
                <a:solidFill>
                  <a:srgbClr val="FF0000"/>
                </a:solidFill>
                <a:latin typeface="Courier New" pitchFamily="49" charset="0"/>
              </a:rPr>
              <a:t>  | Val_Cons of value * value</a:t>
            </a:r>
          </a:p>
        </p:txBody>
      </p:sp>
      <p:sp>
        <p:nvSpPr>
          <p:cNvPr id="86021" name="Text Box 5"/>
          <p:cNvSpPr txBox="1">
            <a:spLocks noChangeArrowheads="1"/>
          </p:cNvSpPr>
          <p:nvPr/>
        </p:nvSpPr>
        <p:spPr bwMode="auto">
          <a:xfrm>
            <a:off x="533400" y="4546600"/>
            <a:ext cx="3352800" cy="1930400"/>
          </a:xfrm>
          <a:prstGeom prst="rect">
            <a:avLst/>
          </a:prstGeom>
          <a:noFill/>
          <a:ln w="9525">
            <a:solidFill>
              <a:schemeClr val="tx1"/>
            </a:solidFill>
            <a:miter lim="800000"/>
            <a:headEnd/>
            <a:tailEnd/>
          </a:ln>
        </p:spPr>
        <p:txBody>
          <a:bodyPr>
            <a:spAutoFit/>
          </a:bodyPr>
          <a:lstStyle/>
          <a:p>
            <a:pPr eaLnBrk="0" hangingPunct="0"/>
            <a:r>
              <a:rPr lang="en-US" sz="2000" b="1">
                <a:solidFill>
                  <a:srgbClr val="0000FF"/>
                </a:solidFill>
                <a:latin typeface="Courier New" pitchFamily="49" charset="0"/>
              </a:rPr>
              <a:t>type ast =</a:t>
            </a:r>
          </a:p>
          <a:p>
            <a:pPr eaLnBrk="0" hangingPunct="0"/>
            <a:r>
              <a:rPr lang="en-US" sz="2000" b="1">
                <a:solidFill>
                  <a:srgbClr val="0000FF"/>
                </a:solidFill>
                <a:latin typeface="Courier New" pitchFamily="49" charset="0"/>
              </a:rPr>
              <a:t>    Num of int</a:t>
            </a:r>
          </a:p>
          <a:p>
            <a:pPr eaLnBrk="0" hangingPunct="0"/>
            <a:r>
              <a:rPr lang="en-US" sz="2000" b="1">
                <a:solidFill>
                  <a:srgbClr val="0000FF"/>
                </a:solidFill>
                <a:latin typeface="Courier New" pitchFamily="49" charset="0"/>
              </a:rPr>
              <a:t>  | Bool of bool</a:t>
            </a:r>
          </a:p>
          <a:p>
            <a:pPr eaLnBrk="0" hangingPunct="0"/>
            <a:r>
              <a:rPr lang="en-US" sz="2000" b="1">
                <a:solidFill>
                  <a:srgbClr val="0000FF"/>
                </a:solidFill>
                <a:latin typeface="Courier New" pitchFamily="49" charset="0"/>
              </a:rPr>
              <a:t>  | String of string</a:t>
            </a:r>
          </a:p>
          <a:p>
            <a:pPr eaLnBrk="0" hangingPunct="0"/>
            <a:r>
              <a:rPr lang="en-US" sz="2000" b="1">
                <a:solidFill>
                  <a:srgbClr val="0000FF"/>
                </a:solidFill>
                <a:latin typeface="Courier New" pitchFamily="49" charset="0"/>
              </a:rPr>
              <a:t>  | Id of string</a:t>
            </a:r>
          </a:p>
          <a:p>
            <a:pPr eaLnBrk="0" hangingPunct="0"/>
            <a:r>
              <a:rPr lang="en-US" sz="2000" b="1">
                <a:solidFill>
                  <a:srgbClr val="0000FF"/>
                </a:solidFill>
                <a:latin typeface="Courier New" pitchFamily="49" charset="0"/>
              </a:rPr>
              <a:t>  | List of ast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860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1" animBg="1"/>
      <p:bldP spid="8602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noFill/>
        </p:spPr>
        <p:txBody>
          <a:bodyPr/>
          <a:lstStyle/>
          <a:p>
            <a:r>
              <a:rPr lang="en-US" smtClean="0"/>
              <a:t>CMSC 330</a:t>
            </a:r>
          </a:p>
        </p:txBody>
      </p:sp>
      <p:sp>
        <p:nvSpPr>
          <p:cNvPr id="29698" name="Slide Number Placeholder 4"/>
          <p:cNvSpPr>
            <a:spLocks noGrp="1"/>
          </p:cNvSpPr>
          <p:nvPr>
            <p:ph type="sldNum" sz="quarter" idx="11"/>
          </p:nvPr>
        </p:nvSpPr>
        <p:spPr>
          <a:noFill/>
        </p:spPr>
        <p:txBody>
          <a:bodyPr/>
          <a:lstStyle/>
          <a:p>
            <a:fld id="{877CE19D-E9EF-4E15-A79A-24D3FBDF2C1E}" type="slidenum">
              <a:rPr lang="en-US" smtClean="0"/>
              <a:pPr/>
              <a:t>8</a:t>
            </a:fld>
            <a:endParaRPr lang="en-US" smtClean="0"/>
          </a:p>
        </p:txBody>
      </p:sp>
      <p:sp>
        <p:nvSpPr>
          <p:cNvPr id="29699" name="Rectangle 2"/>
          <p:cNvSpPr>
            <a:spLocks noGrp="1" noChangeArrowheads="1"/>
          </p:cNvSpPr>
          <p:nvPr>
            <p:ph type="title"/>
          </p:nvPr>
        </p:nvSpPr>
        <p:spPr/>
        <p:txBody>
          <a:bodyPr/>
          <a:lstStyle/>
          <a:p>
            <a:pPr eaLnBrk="1" hangingPunct="1"/>
            <a:r>
              <a:rPr lang="en-US" smtClean="0"/>
              <a:t>Operational Semantics Rules</a:t>
            </a:r>
          </a:p>
        </p:txBody>
      </p:sp>
      <p:sp>
        <p:nvSpPr>
          <p:cNvPr id="32771" name="Rectangle 3"/>
          <p:cNvSpPr>
            <a:spLocks noGrp="1" noChangeArrowheads="1"/>
          </p:cNvSpPr>
          <p:nvPr>
            <p:ph type="body" idx="1"/>
          </p:nvPr>
        </p:nvSpPr>
        <p:spPr>
          <a:xfrm>
            <a:off x="457200" y="5486400"/>
            <a:ext cx="8153400" cy="990600"/>
          </a:xfrm>
        </p:spPr>
        <p:txBody>
          <a:bodyPr/>
          <a:lstStyle/>
          <a:p>
            <a:pPr eaLnBrk="1" hangingPunct="1"/>
            <a:r>
              <a:rPr lang="en-US" smtClean="0"/>
              <a:t>Each basic entity evaluates to the corresponding value</a:t>
            </a:r>
          </a:p>
        </p:txBody>
      </p:sp>
      <p:sp>
        <p:nvSpPr>
          <p:cNvPr id="32772" name="Rectangle 4"/>
          <p:cNvSpPr>
            <a:spLocks noChangeArrowheads="1"/>
          </p:cNvSpPr>
          <p:nvPr/>
        </p:nvSpPr>
        <p:spPr bwMode="auto">
          <a:xfrm>
            <a:off x="3711575" y="1676400"/>
            <a:ext cx="1133475"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n → </a:t>
            </a:r>
            <a:r>
              <a:rPr lang="en-US" sz="2800" i="1">
                <a:solidFill>
                  <a:srgbClr val="FF0000"/>
                </a:solidFill>
              </a:rPr>
              <a:t>n</a:t>
            </a:r>
            <a:endParaRPr lang="en-US" sz="2800">
              <a:solidFill>
                <a:srgbClr val="0000FF"/>
              </a:solidFill>
            </a:endParaRPr>
          </a:p>
        </p:txBody>
      </p:sp>
      <p:sp>
        <p:nvSpPr>
          <p:cNvPr id="32773" name="Rectangle 5"/>
          <p:cNvSpPr>
            <a:spLocks noChangeArrowheads="1"/>
          </p:cNvSpPr>
          <p:nvPr/>
        </p:nvSpPr>
        <p:spPr bwMode="auto">
          <a:xfrm>
            <a:off x="3454400" y="2438400"/>
            <a:ext cx="1646238"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#t → </a:t>
            </a:r>
            <a:r>
              <a:rPr lang="en-US" sz="2800" i="1">
                <a:solidFill>
                  <a:srgbClr val="FF0000"/>
                </a:solidFill>
              </a:rPr>
              <a:t>true</a:t>
            </a:r>
            <a:endParaRPr lang="en-US" sz="2800">
              <a:solidFill>
                <a:srgbClr val="0000FF"/>
              </a:solidFill>
            </a:endParaRPr>
          </a:p>
        </p:txBody>
      </p:sp>
      <p:sp>
        <p:nvSpPr>
          <p:cNvPr id="32774" name="Rectangle 6"/>
          <p:cNvSpPr>
            <a:spLocks noChangeArrowheads="1"/>
          </p:cNvSpPr>
          <p:nvPr/>
        </p:nvSpPr>
        <p:spPr bwMode="auto">
          <a:xfrm>
            <a:off x="3386138" y="3124200"/>
            <a:ext cx="1784350"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#f → </a:t>
            </a:r>
            <a:r>
              <a:rPr lang="en-US" sz="2800" i="1">
                <a:solidFill>
                  <a:srgbClr val="FF0000"/>
                </a:solidFill>
              </a:rPr>
              <a:t>false</a:t>
            </a:r>
            <a:endParaRPr lang="en-US" sz="2800">
              <a:solidFill>
                <a:srgbClr val="0000FF"/>
              </a:solidFill>
            </a:endParaRPr>
          </a:p>
        </p:txBody>
      </p:sp>
      <p:sp>
        <p:nvSpPr>
          <p:cNvPr id="32775" name="Rectangle 7"/>
          <p:cNvSpPr>
            <a:spLocks noChangeArrowheads="1"/>
          </p:cNvSpPr>
          <p:nvPr/>
        </p:nvSpPr>
        <p:spPr bwMode="auto">
          <a:xfrm>
            <a:off x="3276600" y="3886200"/>
            <a:ext cx="1917700"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"str" → </a:t>
            </a:r>
            <a:r>
              <a:rPr lang="en-US" sz="2800" i="1">
                <a:solidFill>
                  <a:srgbClr val="FF0000"/>
                </a:solidFill>
              </a:rPr>
              <a:t>“str”</a:t>
            </a:r>
            <a:endParaRPr lang="en-US" sz="2800">
              <a:solidFill>
                <a:srgbClr val="0000FF"/>
              </a:solidFill>
            </a:endParaRPr>
          </a:p>
        </p:txBody>
      </p:sp>
      <p:sp>
        <p:nvSpPr>
          <p:cNvPr id="32776" name="Rectangle 8"/>
          <p:cNvSpPr>
            <a:spLocks noChangeArrowheads="1"/>
          </p:cNvSpPr>
          <p:nvPr/>
        </p:nvSpPr>
        <p:spPr bwMode="auto">
          <a:xfrm>
            <a:off x="3552825" y="4648200"/>
            <a:ext cx="1449388"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nil → </a:t>
            </a:r>
            <a:r>
              <a:rPr lang="en-US" sz="2800" i="1">
                <a:solidFill>
                  <a:srgbClr val="FF0000"/>
                </a:solidFill>
              </a:rPr>
              <a:t>nil</a:t>
            </a:r>
            <a:endParaRPr lang="en-US" sz="28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3" grpId="0"/>
      <p:bldP spid="32774" grpId="0"/>
      <p:bldP spid="327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p:spPr>
        <p:txBody>
          <a:bodyPr/>
          <a:lstStyle/>
          <a:p>
            <a:r>
              <a:rPr lang="en-US" smtClean="0"/>
              <a:t>CMSC 330</a:t>
            </a:r>
          </a:p>
        </p:txBody>
      </p:sp>
      <p:sp>
        <p:nvSpPr>
          <p:cNvPr id="31746" name="Slide Number Placeholder 4"/>
          <p:cNvSpPr>
            <a:spLocks noGrp="1"/>
          </p:cNvSpPr>
          <p:nvPr>
            <p:ph type="sldNum" sz="quarter" idx="11"/>
          </p:nvPr>
        </p:nvSpPr>
        <p:spPr>
          <a:noFill/>
        </p:spPr>
        <p:txBody>
          <a:bodyPr/>
          <a:lstStyle/>
          <a:p>
            <a:fld id="{800AA617-E069-4B7B-A359-7B9E781F556B}" type="slidenum">
              <a:rPr lang="en-US" smtClean="0"/>
              <a:pPr/>
              <a:t>9</a:t>
            </a:fld>
            <a:endParaRPr lang="en-US" smtClean="0"/>
          </a:p>
        </p:txBody>
      </p:sp>
      <p:sp>
        <p:nvSpPr>
          <p:cNvPr id="31747" name="Rectangle 2"/>
          <p:cNvSpPr>
            <a:spLocks noGrp="1" noChangeArrowheads="1"/>
          </p:cNvSpPr>
          <p:nvPr>
            <p:ph type="title"/>
          </p:nvPr>
        </p:nvSpPr>
        <p:spPr/>
        <p:txBody>
          <a:bodyPr/>
          <a:lstStyle/>
          <a:p>
            <a:pPr eaLnBrk="1" hangingPunct="1"/>
            <a:r>
              <a:rPr lang="en-US" smtClean="0"/>
              <a:t>Operational Semantics Rules (cont’d)</a:t>
            </a:r>
          </a:p>
        </p:txBody>
      </p:sp>
      <p:sp>
        <p:nvSpPr>
          <p:cNvPr id="34819" name="Rectangle 3"/>
          <p:cNvSpPr>
            <a:spLocks noGrp="1" noChangeArrowheads="1"/>
          </p:cNvSpPr>
          <p:nvPr>
            <p:ph type="body" idx="1"/>
          </p:nvPr>
        </p:nvSpPr>
        <p:spPr>
          <a:xfrm>
            <a:off x="457200" y="1524000"/>
            <a:ext cx="8305800" cy="4876800"/>
          </a:xfrm>
        </p:spPr>
        <p:txBody>
          <a:bodyPr/>
          <a:lstStyle/>
          <a:p>
            <a:pPr eaLnBrk="1" hangingPunct="1"/>
            <a:r>
              <a:rPr lang="en-US" smtClean="0"/>
              <a:t>How about built-in functions?</a:t>
            </a:r>
          </a:p>
          <a:p>
            <a:pPr eaLnBrk="1" hangingPunct="1"/>
            <a:endParaRPr lang="en-US" smtClean="0"/>
          </a:p>
          <a:p>
            <a:pPr eaLnBrk="1" hangingPunct="1"/>
            <a:endParaRPr lang="en-US" smtClean="0"/>
          </a:p>
          <a:p>
            <a:pPr eaLnBrk="1" hangingPunct="1"/>
            <a:endParaRPr lang="en-US" smtClean="0"/>
          </a:p>
          <a:p>
            <a:pPr lvl="1" eaLnBrk="1" hangingPunct="1"/>
            <a:r>
              <a:rPr lang="en-US" smtClean="0"/>
              <a:t>On the right-hand side, we’re computing the mathematical sum; the left-hand side is Scheme source code</a:t>
            </a:r>
          </a:p>
          <a:p>
            <a:pPr lvl="1" eaLnBrk="1" hangingPunct="1"/>
            <a:endParaRPr lang="en-US" smtClean="0"/>
          </a:p>
          <a:p>
            <a:pPr lvl="1" eaLnBrk="1" hangingPunct="1"/>
            <a:r>
              <a:rPr lang="en-US" smtClean="0"/>
              <a:t>But what about </a:t>
            </a:r>
            <a:r>
              <a:rPr lang="en-US" smtClean="0">
                <a:solidFill>
                  <a:srgbClr val="0000FF"/>
                </a:solidFill>
              </a:rPr>
              <a:t>(+ (+ 3 4) 5) </a:t>
            </a:r>
            <a:r>
              <a:rPr lang="en-US" smtClean="0"/>
              <a:t>?</a:t>
            </a:r>
          </a:p>
          <a:p>
            <a:pPr lvl="2" eaLnBrk="1" hangingPunct="1"/>
            <a:r>
              <a:rPr lang="en-US" smtClean="0"/>
              <a:t>We need recursion</a:t>
            </a:r>
          </a:p>
        </p:txBody>
      </p:sp>
      <p:sp>
        <p:nvSpPr>
          <p:cNvPr id="34820" name="Rectangle 4"/>
          <p:cNvSpPr>
            <a:spLocks noChangeArrowheads="1"/>
          </p:cNvSpPr>
          <p:nvPr/>
        </p:nvSpPr>
        <p:spPr bwMode="auto">
          <a:xfrm>
            <a:off x="2895600" y="2438400"/>
            <a:ext cx="2773363" cy="519113"/>
          </a:xfrm>
          <a:prstGeom prst="rect">
            <a:avLst/>
          </a:prstGeom>
          <a:noFill/>
          <a:ln w="9525">
            <a:noFill/>
            <a:miter lim="800000"/>
            <a:headEnd/>
            <a:tailEnd/>
          </a:ln>
        </p:spPr>
        <p:txBody>
          <a:bodyPr wrap="none">
            <a:spAutoFit/>
          </a:bodyPr>
          <a:lstStyle/>
          <a:p>
            <a:pPr>
              <a:spcBef>
                <a:spcPct val="20000"/>
              </a:spcBef>
            </a:pPr>
            <a:r>
              <a:rPr lang="en-US" sz="2800">
                <a:solidFill>
                  <a:srgbClr val="0000FF"/>
                </a:solidFill>
              </a:rPr>
              <a:t>(+ n m) → </a:t>
            </a:r>
            <a:r>
              <a:rPr lang="en-US" sz="2800" i="1">
                <a:solidFill>
                  <a:srgbClr val="FF0000"/>
                </a:solidFill>
              </a:rPr>
              <a:t>n + m</a:t>
            </a:r>
            <a:endParaRPr lang="en-US" sz="28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8915</TotalTime>
  <Words>3150</Words>
  <Application>Microsoft Office PowerPoint</Application>
  <PresentationFormat>On-screen Show (4:3)</PresentationFormat>
  <Paragraphs>468</Paragraphs>
  <Slides>29</Slides>
  <Notes>29</Notes>
  <HiddenSlides>15</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29</vt:i4>
      </vt:variant>
    </vt:vector>
  </HeadingPairs>
  <TitlesOfParts>
    <vt:vector size="35" baseType="lpstr">
      <vt:lpstr>Arial</vt:lpstr>
      <vt:lpstr>ＭＳ Ｐゴシック</vt:lpstr>
      <vt:lpstr>Courier New</vt:lpstr>
      <vt:lpstr>ヒラギノ角ゴ Pro W3</vt:lpstr>
      <vt:lpstr>Blank Presentation</vt:lpstr>
      <vt:lpstr>Blank Presentation</vt:lpstr>
      <vt:lpstr>CMSC 330:  Organization of Programming Languages</vt:lpstr>
      <vt:lpstr>Introduction</vt:lpstr>
      <vt:lpstr>Operational Semantics</vt:lpstr>
      <vt:lpstr>Evaluation</vt:lpstr>
      <vt:lpstr>Scheme Programs</vt:lpstr>
      <vt:lpstr>Values</vt:lpstr>
      <vt:lpstr>Grammars for Trees</vt:lpstr>
      <vt:lpstr>Operational Semantics Rules</vt:lpstr>
      <vt:lpstr>Operational Semantics Rules (cont’d)</vt:lpstr>
      <vt:lpstr>Rules with Hypotheses</vt:lpstr>
      <vt:lpstr>Error Cases</vt:lpstr>
      <vt:lpstr>Trees of Semantic Rules</vt:lpstr>
      <vt:lpstr>Rules for If</vt:lpstr>
      <vt:lpstr>Why Did We Do This?</vt:lpstr>
      <vt:lpstr>Rule for Cons</vt:lpstr>
      <vt:lpstr>Rules for Car and Cdr</vt:lpstr>
      <vt:lpstr>Rules for Identifiers</vt:lpstr>
      <vt:lpstr>Semantics with Environments</vt:lpstr>
      <vt:lpstr>Rules for Identifiers and Application</vt:lpstr>
      <vt:lpstr>Example</vt:lpstr>
      <vt:lpstr>Nested Functions</vt:lpstr>
      <vt:lpstr>Closures</vt:lpstr>
      <vt:lpstr>Revised Rule for Lambda</vt:lpstr>
      <vt:lpstr>Revised Rule for Function Application</vt:lpstr>
      <vt:lpstr>Example</vt:lpstr>
      <vt:lpstr>Example (cont’d)</vt:lpstr>
      <vt:lpstr>Defines in Scheme</vt:lpstr>
      <vt:lpstr>Defines in Scheme (cont’d)</vt:lpstr>
      <vt:lpstr>Defines for Lambdas</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80</cp:revision>
  <dcterms:created xsi:type="dcterms:W3CDTF">2005-08-02T15:09:14Z</dcterms:created>
  <dcterms:modified xsi:type="dcterms:W3CDTF">2012-12-08T16:20:58Z</dcterms:modified>
</cp:coreProperties>
</file>