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85" r:id="rId3"/>
    <p:sldId id="291" r:id="rId4"/>
    <p:sldId id="286" r:id="rId5"/>
    <p:sldId id="289" r:id="rId6"/>
    <p:sldId id="288" r:id="rId7"/>
    <p:sldId id="287" r:id="rId8"/>
    <p:sldId id="292" r:id="rId9"/>
    <p:sldId id="293" r:id="rId10"/>
    <p:sldId id="294" r:id="rId11"/>
    <p:sldId id="258" r:id="rId12"/>
    <p:sldId id="259" r:id="rId13"/>
    <p:sldId id="297" r:id="rId14"/>
    <p:sldId id="312" r:id="rId15"/>
    <p:sldId id="296" r:id="rId16"/>
    <p:sldId id="298" r:id="rId17"/>
    <p:sldId id="295" r:id="rId18"/>
    <p:sldId id="260" r:id="rId19"/>
    <p:sldId id="299" r:id="rId20"/>
    <p:sldId id="300" r:id="rId21"/>
    <p:sldId id="313" r:id="rId22"/>
    <p:sldId id="301" r:id="rId23"/>
    <p:sldId id="261" r:id="rId24"/>
    <p:sldId id="305" r:id="rId25"/>
    <p:sldId id="314" r:id="rId26"/>
    <p:sldId id="306" r:id="rId27"/>
    <p:sldId id="304" r:id="rId28"/>
    <p:sldId id="307" r:id="rId29"/>
    <p:sldId id="262" r:id="rId30"/>
    <p:sldId id="308" r:id="rId31"/>
    <p:sldId id="263" r:id="rId32"/>
    <p:sldId id="309" r:id="rId33"/>
    <p:sldId id="310" r:id="rId34"/>
    <p:sldId id="271" r:id="rId35"/>
    <p:sldId id="311" r:id="rId36"/>
    <p:sldId id="269" r:id="rId37"/>
    <p:sldId id="267" r:id="rId38"/>
    <p:sldId id="302" r:id="rId39"/>
    <p:sldId id="303" r:id="rId40"/>
    <p:sldId id="264" r:id="rId41"/>
    <p:sldId id="315" r:id="rId42"/>
    <p:sldId id="316" r:id="rId43"/>
    <p:sldId id="317" r:id="rId44"/>
    <p:sldId id="265" r:id="rId45"/>
    <p:sldId id="318" r:id="rId46"/>
    <p:sldId id="319" r:id="rId47"/>
    <p:sldId id="274" r:id="rId48"/>
    <p:sldId id="320" r:id="rId49"/>
    <p:sldId id="321" r:id="rId50"/>
    <p:sldId id="266" r:id="rId51"/>
    <p:sldId id="322" r:id="rId52"/>
    <p:sldId id="323" r:id="rId5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6" autoAdjust="0"/>
    <p:restoredTop sz="87696" autoAdjust="0"/>
  </p:normalViewPr>
  <p:slideViewPr>
    <p:cSldViewPr>
      <p:cViewPr varScale="1">
        <p:scale>
          <a:sx n="74" d="100"/>
          <a:sy n="74" d="100"/>
        </p:scale>
        <p:origin x="-485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96"/>
    </p:cViewPr>
  </p:sorterViewPr>
  <p:notesViewPr>
    <p:cSldViewPr>
      <p:cViewPr varScale="1">
        <p:scale>
          <a:sx n="59" d="100"/>
          <a:sy n="59" d="100"/>
        </p:scale>
        <p:origin x="-2088" y="-8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fld id="{6F57B5CD-0AD4-42A8-A1A3-7BACA3454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200"/>
            </a:lvl1pPr>
          </a:lstStyle>
          <a:p>
            <a:pPr>
              <a:defRPr/>
            </a:pPr>
            <a:fld id="{7662677E-DF22-459D-ADA8-7F58E807D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B484D5-7349-4B9A-ACEB-11AF9E304B1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CD8152-37C0-423B-9B2C-BD296C38AE3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481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D63B84-6CAA-425C-8C88-C9B934354DA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EEC1BC-E818-48AA-AFAF-E1A7059F8EF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891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E8BFA8-47F6-449E-A4F4-6AC0FCA9A8A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096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F1EFCB-9194-4C26-BCB8-B7333F6162B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301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63804-6031-45DB-80BD-E8E5DA486FD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505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000B37-6138-475A-8267-477AA50DFAC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710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F1459F-8ADF-4E91-A02A-5575ED6641D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915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437BDB-E81F-493F-87A1-52C0BD6CBE9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120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F08A31-988F-4F82-B853-C0930F301C1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325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28D66-BDCF-4891-A777-73BA24B26A2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B01D30-392A-4A00-897C-2E836E15A27E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529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EC825-9F02-4522-8DE8-0EF690F3BDA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734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6616B-EC0B-4FA1-9EC4-52254CAF0A7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939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6D7A50-21F7-4407-BC40-7E57C584CCD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144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E275CA-D9CC-42B6-A800-3B45AADB0F8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349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58EFBF-103E-4F8A-9F5F-25C18DBD64C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553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DE54AD-8F52-407E-BF78-2984FAA10B63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758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091F-95DC-4BD4-A221-3BFE46B34E14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963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25A08-E6AE-4D5C-9078-8ABA369FF4C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168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69DE3-070C-42E2-97BA-AA194E8E26F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373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22CB7-2078-4920-91E7-DD95F603505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48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7BE95C-ABA4-41A4-8904-6A71887EAAE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577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A0F5D-ADCC-4660-9D28-70FB61A756C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782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352C76-0107-4416-8C25-7D67ED966EBF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987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4B9FD3-CBAB-4D55-88B0-4FF205479C2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192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00BEEC-9B70-4934-B945-02C30B0CF89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397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04E736-0162-4076-9AA7-2ED38E9B7E81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601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5C39F-F414-4CB9-BC2E-F39A4E532FE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806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CCBC51-ED30-41AA-A6B1-325F21E2FC2C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9011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7E401E-74B6-4115-8C5E-820FFB1320D8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9216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B41053-26DF-4D8F-BF0F-789B6C38CB0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421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1597C2-E75D-4A8C-A05A-FBB50664967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253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C0EF81-1A50-4768-BF25-8E18AF62621C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9625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FE4849-EFBA-48F7-A469-A673C09B00CE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830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8E902-C17D-4845-8BD3-3891154B5635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035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198E5-9FA3-4DAF-9632-B32328175361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0240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3284F-7447-45A7-86F7-AD5BB15E2BA3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445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10022-2418-49E7-9BCA-C8C5F13E5E9A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0649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15774-CD25-4EAC-A991-A233DC1C9E09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0854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F1A11C-4412-4813-AC21-FBA515B68658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1059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A9920A-E4F7-42D1-9922-B3C7F917EEE2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1469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457F9-C832-4AB9-9EC8-0C0959B2458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457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63C5CC-C0BD-4592-A936-C4006333969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C9A0B-8E91-4C7E-B403-8A505E5846E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867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BB94F7-16AA-408A-8941-A395298F665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072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C72F24-40E5-40A5-A467-70AAD6AB23C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277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609600" y="3200400"/>
            <a:ext cx="7924800" cy="0"/>
          </a:xfrm>
          <a:prstGeom prst="line">
            <a:avLst/>
          </a:prstGeom>
          <a:noFill/>
          <a:ln w="1270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7E2FF281-DC22-4E8B-8793-7F95D7ACC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06542-699C-4259-A05D-A771AE782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A9624-6B15-4CA2-B85E-41365BC214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3E7C9-E7CB-4BF1-BEEE-3626CE5EE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5B3EE-E636-4256-9168-20B1DED60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60386-DE80-48DF-9AD8-5E937021B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D4140-5DA2-47F4-B952-316B31CFA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1CA55-31EB-4340-B8DE-6D867FE46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55010-0E31-451B-89D1-D545533EBF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F53BB-FBF8-4F62-9A4F-464E0D1A7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96CAC-E7EA-404F-84F1-AF7BBC38D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556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CMSC 330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EF5E881-A266-4275-8C16-DA79D49F6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ＭＳ Ｐゴシック"/>
          <a:cs typeface="ＭＳ Ｐゴシック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CMSC 330:  Organization of Programming Languages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Brief History of Programming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9FF6DE-FF5F-4955-8ADF-AAA9D95C4833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First Programming Languages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Early computers could be “programmed” by rewiring them for specific applications</a:t>
            </a:r>
          </a:p>
          <a:p>
            <a:pPr lvl="1" eaLnBrk="1" hangingPunct="1"/>
            <a:r>
              <a:rPr lang="en-US" smtClean="0"/>
              <a:t>Tedious, error prone</a:t>
            </a:r>
          </a:p>
          <a:p>
            <a:pPr eaLnBrk="1" hangingPunct="1"/>
            <a:r>
              <a:rPr lang="en-US" smtClean="0"/>
              <a:t>John von Neumann (1903-1957)</a:t>
            </a:r>
          </a:p>
          <a:p>
            <a:pPr lvl="1" eaLnBrk="1" hangingPunct="1"/>
            <a:r>
              <a:rPr lang="en-US" smtClean="0"/>
              <a:t>Three CS contributions (famous for lots of other stuff)</a:t>
            </a:r>
          </a:p>
          <a:p>
            <a:pPr lvl="2" eaLnBrk="1" hangingPunct="1"/>
            <a:r>
              <a:rPr lang="en-US" smtClean="0"/>
              <a:t>von Neumann machine – the way computers are built today</a:t>
            </a:r>
          </a:p>
          <a:p>
            <a:pPr lvl="3" eaLnBrk="1" hangingPunct="1"/>
            <a:r>
              <a:rPr lang="en-US" smtClean="0"/>
              <a:t>A </a:t>
            </a:r>
            <a:r>
              <a:rPr lang="en-US" i="1" smtClean="0"/>
              <a:t>stored program architecture</a:t>
            </a:r>
            <a:endParaRPr lang="en-US" smtClean="0"/>
          </a:p>
          <a:p>
            <a:pPr lvl="4" eaLnBrk="1" hangingPunct="1"/>
            <a:r>
              <a:rPr lang="en-US" smtClean="0"/>
              <a:t>Program stored in memory, so can be modified</a:t>
            </a:r>
          </a:p>
          <a:p>
            <a:pPr lvl="3" eaLnBrk="1" hangingPunct="1"/>
            <a:r>
              <a:rPr lang="en-US" smtClean="0"/>
              <a:t>(Unclear that he actually invented this...)</a:t>
            </a:r>
          </a:p>
          <a:p>
            <a:pPr lvl="2" eaLnBrk="1" hangingPunct="1"/>
            <a:r>
              <a:rPr lang="en-US" smtClean="0"/>
              <a:t>“Conditional control transfer” – </a:t>
            </a:r>
            <a:r>
              <a:rPr lang="en-US" smtClean="0">
                <a:solidFill>
                  <a:srgbClr val="0000FF"/>
                </a:solidFill>
              </a:rPr>
              <a:t>if</a:t>
            </a:r>
            <a:r>
              <a:rPr lang="en-US" smtClean="0"/>
              <a:t> and </a:t>
            </a:r>
            <a:r>
              <a:rPr lang="en-US" smtClean="0">
                <a:solidFill>
                  <a:srgbClr val="0000FF"/>
                </a:solidFill>
              </a:rPr>
              <a:t>for</a:t>
            </a:r>
            <a:r>
              <a:rPr lang="en-US" smtClean="0"/>
              <a:t> statements</a:t>
            </a:r>
          </a:p>
          <a:p>
            <a:pPr lvl="3" eaLnBrk="1" hangingPunct="1"/>
            <a:r>
              <a:rPr lang="en-US" smtClean="0"/>
              <a:t>Allows for reusable code, like subroutines</a:t>
            </a:r>
          </a:p>
          <a:p>
            <a:pPr lvl="2" eaLnBrk="1" hangingPunct="1"/>
            <a:r>
              <a:rPr lang="en-US" smtClean="0"/>
              <a:t>Merge sort algorithm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CC3A38-39FB-405D-995B-E8EA1C15B06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Pseudocodes (Assembly Interpreter)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 Code (1949)</a:t>
            </a:r>
          </a:p>
          <a:p>
            <a:pPr lvl="1" eaLnBrk="1" hangingPunct="1"/>
            <a:r>
              <a:rPr lang="en-US" smtClean="0"/>
              <a:t>John Mauchly</a:t>
            </a:r>
          </a:p>
          <a:p>
            <a:pPr lvl="1" eaLnBrk="1" hangingPunct="1"/>
            <a:r>
              <a:rPr lang="en-US" smtClean="0"/>
              <a:t>Interpreted instructions</a:t>
            </a:r>
          </a:p>
          <a:p>
            <a:pPr lvl="2" eaLnBrk="1" hangingPunct="1"/>
            <a:r>
              <a:rPr lang="en-US" smtClean="0"/>
              <a:t>E.g., </a:t>
            </a:r>
            <a:r>
              <a:rPr lang="en-US" smtClean="0">
                <a:solidFill>
                  <a:srgbClr val="0000FF"/>
                </a:solidFill>
              </a:rPr>
              <a:t>X0 = sqrt(abs(Y0))</a:t>
            </a:r>
            <a:r>
              <a:rPr lang="en-US" smtClean="0"/>
              <a:t> becomes </a:t>
            </a:r>
            <a:r>
              <a:rPr lang="en-US" smtClean="0">
                <a:solidFill>
                  <a:srgbClr val="0000FF"/>
                </a:solidFill>
              </a:rPr>
              <a:t>00 X0 03 20 06 Y0</a:t>
            </a:r>
            <a:endParaRPr lang="en-US" smtClean="0"/>
          </a:p>
          <a:p>
            <a:pPr lvl="3" eaLnBrk="1" hangingPunct="1"/>
            <a:r>
              <a:rPr lang="en-US" smtClean="0">
                <a:solidFill>
                  <a:srgbClr val="0000FF"/>
                </a:solidFill>
              </a:rPr>
              <a:t>06</a:t>
            </a:r>
            <a:r>
              <a:rPr lang="en-US" smtClean="0"/>
              <a:t> = abs, </a:t>
            </a:r>
            <a:r>
              <a:rPr lang="en-US" smtClean="0">
                <a:solidFill>
                  <a:srgbClr val="0000FF"/>
                </a:solidFill>
              </a:rPr>
              <a:t>20</a:t>
            </a:r>
            <a:r>
              <a:rPr lang="en-US" smtClean="0"/>
              <a:t> = sqrt, </a:t>
            </a:r>
            <a:r>
              <a:rPr lang="en-US" smtClean="0">
                <a:solidFill>
                  <a:srgbClr val="0000FF"/>
                </a:solidFill>
              </a:rPr>
              <a:t>03</a:t>
            </a:r>
            <a:r>
              <a:rPr lang="en-US" smtClean="0"/>
              <a:t> = assignment</a:t>
            </a:r>
          </a:p>
          <a:p>
            <a:pPr lvl="1" eaLnBrk="1" hangingPunct="1"/>
            <a:r>
              <a:rPr lang="en-US" smtClean="0"/>
              <a:t>But needed to translate by hand</a:t>
            </a:r>
          </a:p>
          <a:p>
            <a:pPr eaLnBrk="1" hangingPunct="1"/>
            <a:r>
              <a:rPr lang="en-US" smtClean="0"/>
              <a:t>A-0 Compiler (1951; Grace Murray Hopper)</a:t>
            </a:r>
          </a:p>
          <a:p>
            <a:pPr lvl="1" eaLnBrk="1" hangingPunct="1"/>
            <a:r>
              <a:rPr lang="en-US" smtClean="0"/>
              <a:t>Translated symbolic code into machine code</a:t>
            </a:r>
          </a:p>
          <a:p>
            <a:pPr lvl="2" eaLnBrk="1" hangingPunct="1"/>
            <a:r>
              <a:rPr lang="en-US" smtClean="0"/>
              <a:t>Sounds like an assembler...</a:t>
            </a:r>
          </a:p>
          <a:p>
            <a:pPr lvl="1" eaLnBrk="1" hangingPunct="1"/>
            <a:r>
              <a:rPr lang="en-US" smtClean="0"/>
              <a:t>Assigned numbers to routines stored on tape</a:t>
            </a:r>
          </a:p>
          <a:p>
            <a:pPr lvl="2" eaLnBrk="1" hangingPunct="1"/>
            <a:r>
              <a:rPr lang="en-US" smtClean="0"/>
              <a:t>Which would then be retrieved and put in memory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E721EE6-BBC2-4C2B-A424-56F4CB9A6CE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FORTRAN (1954-1957)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FORmula TRANslator</a:t>
            </a:r>
          </a:p>
          <a:p>
            <a:pPr eaLnBrk="1" hangingPunct="1"/>
            <a:r>
              <a:rPr lang="en-US" smtClean="0"/>
              <a:t>Developed at IBM by John Backus et al</a:t>
            </a:r>
          </a:p>
          <a:p>
            <a:pPr lvl="1" eaLnBrk="1" hangingPunct="1"/>
            <a:r>
              <a:rPr lang="en-US" smtClean="0"/>
              <a:t>Aimed at scientific computation</a:t>
            </a:r>
          </a:p>
          <a:p>
            <a:pPr lvl="1" eaLnBrk="1" hangingPunct="1"/>
            <a:r>
              <a:rPr lang="en-US" smtClean="0"/>
              <a:t>Computers slow, small, unreliable</a:t>
            </a:r>
          </a:p>
          <a:p>
            <a:pPr lvl="2" eaLnBrk="1" hangingPunct="1"/>
            <a:r>
              <a:rPr lang="en-US" smtClean="0"/>
              <a:t>So FORTRAN needed to produce efficient code</a:t>
            </a:r>
          </a:p>
          <a:p>
            <a:pPr eaLnBrk="1" hangingPunct="1"/>
            <a:r>
              <a:rPr lang="en-US" smtClean="0"/>
              <a:t>Features (FORTRAN I)</a:t>
            </a:r>
          </a:p>
          <a:p>
            <a:pPr lvl="1" eaLnBrk="1" hangingPunct="1"/>
            <a:r>
              <a:rPr lang="en-US" smtClean="0"/>
              <a:t>Variable names (up to 6 chars)</a:t>
            </a:r>
          </a:p>
          <a:p>
            <a:pPr lvl="1" eaLnBrk="1" hangingPunct="1"/>
            <a:r>
              <a:rPr lang="en-US" smtClean="0"/>
              <a:t>Loops and Arithmetic Conditionals</a:t>
            </a:r>
          </a:p>
          <a:p>
            <a:pPr lvl="2" eaLnBrk="1" hangingPunct="1"/>
            <a:r>
              <a:rPr lang="en-US" smtClean="0">
                <a:solidFill>
                  <a:srgbClr val="0000FF"/>
                </a:solidFill>
              </a:rPr>
              <a:t>IF (ICOUNT-1) 100, 200, 300</a:t>
            </a:r>
            <a:endParaRPr lang="en-US" smtClean="0"/>
          </a:p>
          <a:p>
            <a:pPr lvl="1" eaLnBrk="1" hangingPunct="1"/>
            <a:r>
              <a:rPr lang="en-US" smtClean="0"/>
              <a:t>Formatted I/O</a:t>
            </a:r>
          </a:p>
          <a:p>
            <a:pPr lvl="1" eaLnBrk="1" hangingPunct="1"/>
            <a:r>
              <a:rPr lang="en-US" smtClean="0"/>
              <a:t>Subroutines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4331CE-8D92-41B1-8304-4B5B8CF9109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FORTRAN Programs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1524000"/>
          </a:xfrm>
        </p:spPr>
        <p:txBody>
          <a:bodyPr/>
          <a:lstStyle/>
          <a:p>
            <a:pPr eaLnBrk="1" hangingPunct="1"/>
            <a:r>
              <a:rPr lang="en-US" sz="2400" smtClean="0"/>
              <a:t>Programs originally entered on punch cards</a:t>
            </a:r>
          </a:p>
          <a:p>
            <a:pPr lvl="1" eaLnBrk="1" hangingPunct="1"/>
            <a:r>
              <a:rPr lang="en-US" sz="2000" smtClean="0"/>
              <a:t>Note bevels on top-left corner for orientation</a:t>
            </a:r>
          </a:p>
          <a:p>
            <a:pPr lvl="1" eaLnBrk="1" hangingPunct="1"/>
            <a:r>
              <a:rPr lang="en-US" sz="2000" smtClean="0"/>
              <a:t>First five columns for comment mark or statement number</a:t>
            </a:r>
          </a:p>
          <a:p>
            <a:pPr lvl="1" eaLnBrk="1" hangingPunct="1"/>
            <a:r>
              <a:rPr lang="en-US" sz="2000" smtClean="0"/>
              <a:t>Each column represents one character</a:t>
            </a:r>
          </a:p>
        </p:txBody>
      </p:sp>
      <p:pic>
        <p:nvPicPr>
          <p:cNvPr id="39941" name="Picture 4" descr="Hollerith_car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124200"/>
            <a:ext cx="7304088" cy="326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EC8F8AF-D3B2-4B2A-9733-49167C08E41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Punch Card Programming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 interactive!</a:t>
            </a:r>
          </a:p>
          <a:p>
            <a:pPr lvl="1" eaLnBrk="1" hangingPunct="1"/>
            <a:r>
              <a:rPr lang="en-US" smtClean="0"/>
              <a:t>Feed the deck into the machine</a:t>
            </a:r>
          </a:p>
          <a:p>
            <a:pPr lvl="2" eaLnBrk="1" hangingPunct="1"/>
            <a:r>
              <a:rPr lang="en-US" smtClean="0"/>
              <a:t>Or give it to someone to put in</a:t>
            </a:r>
          </a:p>
          <a:p>
            <a:pPr lvl="1" eaLnBrk="1" hangingPunct="1"/>
            <a:r>
              <a:rPr lang="en-US" smtClean="0"/>
              <a:t>Eventually get back printout with code and output</a:t>
            </a:r>
          </a:p>
          <a:p>
            <a:pPr lvl="2" eaLnBrk="1" hangingPunct="1"/>
            <a:r>
              <a:rPr lang="en-US" smtClean="0"/>
              <a:t>Could take a couple of hours if machine busy</a:t>
            </a:r>
          </a:p>
          <a:p>
            <a:pPr eaLnBrk="1" hangingPunct="1"/>
            <a:r>
              <a:rPr lang="en-US" smtClean="0"/>
              <a:t>Long test-debug cycle</a:t>
            </a:r>
          </a:p>
          <a:p>
            <a:pPr lvl="1" eaLnBrk="1" hangingPunct="1"/>
            <a:r>
              <a:rPr lang="en-US" smtClean="0"/>
              <a:t>Debugging by hand critical to not wasting time</a:t>
            </a:r>
          </a:p>
          <a:p>
            <a:pPr lvl="2" eaLnBrk="1" hangingPunct="1"/>
            <a:r>
              <a:rPr lang="en-US" smtClean="0"/>
              <a:t>Don’t want to wait several hours to find you made a typo</a:t>
            </a:r>
          </a:p>
          <a:p>
            <a:pPr eaLnBrk="1" hangingPunct="1"/>
            <a:r>
              <a:rPr lang="en-US" smtClean="0"/>
              <a:t>What happens if you drop your deck of cards?</a:t>
            </a:r>
          </a:p>
          <a:p>
            <a:pPr lvl="1" eaLnBrk="1" hangingPunct="1"/>
            <a:r>
              <a:rPr lang="en-US" smtClean="0"/>
              <a:t>Could put sequence number in corner for ordering</a:t>
            </a:r>
          </a:p>
          <a:p>
            <a:pPr lvl="1" eaLnBrk="1" hangingPunct="1"/>
            <a:r>
              <a:rPr lang="en-US" smtClean="0"/>
              <a:t>Hard to maintain this as you keep modifying program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98BCD1-34A4-41FF-9AF2-BEE69EFCE59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(FORTRAN 77)</a:t>
            </a: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1676400" y="3048000"/>
            <a:ext cx="6229350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hangingPunct="0"/>
            <a:r>
              <a:rPr lang="en-US" sz="1800" b="1">
                <a:latin typeface="Courier New" pitchFamily="49" charset="0"/>
              </a:rPr>
              <a:t>C A PROGRAM TO COMPUTE MULTIPLICATION TABLES</a:t>
            </a:r>
          </a:p>
          <a:p>
            <a:pPr marL="457200" indent="-457200" eaLnBrk="0" hangingPunct="0"/>
            <a:r>
              <a:rPr lang="en-US" sz="1800" b="1">
                <a:latin typeface="Courier New" pitchFamily="49" charset="0"/>
              </a:rPr>
              <a:t>      PROGRAM TABLES</a:t>
            </a:r>
          </a:p>
          <a:p>
            <a:pPr marL="457200" indent="-457200" eaLnBrk="0" hangingPunct="0"/>
            <a:r>
              <a:rPr lang="en-US" sz="1800" b="1">
                <a:latin typeface="Courier New" pitchFamily="49" charset="0"/>
              </a:rPr>
              <a:t>      DO 20 I = 2,12</a:t>
            </a:r>
          </a:p>
          <a:p>
            <a:pPr marL="457200" indent="-457200" eaLnBrk="0" hangingPunct="0"/>
            <a:r>
              <a:rPr lang="en-US" sz="1800" b="1">
                <a:latin typeface="Courier New" pitchFamily="49" charset="0"/>
              </a:rPr>
              <a:t>      PRINT *,I,’ TIMES TABLE’</a:t>
            </a:r>
          </a:p>
          <a:p>
            <a:pPr marL="457200" indent="-457200" eaLnBrk="0" hangingPunct="0"/>
            <a:r>
              <a:rPr lang="en-US" sz="1800" b="1">
                <a:latin typeface="Courier New" pitchFamily="49" charset="0"/>
              </a:rPr>
              <a:t>      DO 10 J = 1,12</a:t>
            </a:r>
          </a:p>
          <a:p>
            <a:pPr marL="457200" indent="-457200" eaLnBrk="0" hangingPunct="0">
              <a:buFont typeface="Arial" charset="0"/>
              <a:buNone/>
            </a:pPr>
            <a:r>
              <a:rPr lang="en-US" sz="1800" b="1">
                <a:latin typeface="Courier New" pitchFamily="49" charset="0"/>
              </a:rPr>
              <a:t>10      PRINT *,I,’ TIMES’,J,’ IS’,I*J</a:t>
            </a:r>
          </a:p>
          <a:p>
            <a:pPr marL="457200" indent="-457200" eaLnBrk="0" hangingPunct="0">
              <a:buFont typeface="Arial" charset="0"/>
              <a:buNone/>
            </a:pPr>
            <a:r>
              <a:rPr lang="en-US" sz="1800" b="1">
                <a:latin typeface="Courier New" pitchFamily="49" charset="0"/>
              </a:rPr>
              <a:t>20      CONTINUE</a:t>
            </a:r>
          </a:p>
          <a:p>
            <a:pPr marL="457200" indent="-457200" eaLnBrk="0" hangingPunct="0">
              <a:buFont typeface="Arial" charset="0"/>
              <a:buNone/>
            </a:pPr>
            <a:r>
              <a:rPr lang="en-US" sz="1800" b="1">
                <a:latin typeface="Courier New" pitchFamily="49" charset="0"/>
              </a:rPr>
              <a:t>      END</a:t>
            </a: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4114800" y="5410200"/>
            <a:ext cx="37988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900"/>
              <a:t>Source:  University of Strathclyde Computer Centre, Glasgow, Scotland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822325" y="1695450"/>
            <a:ext cx="1870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C = “comment”</a:t>
            </a:r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>
            <a:off x="1524000" y="2133600"/>
            <a:ext cx="3048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3794125" y="1771650"/>
            <a:ext cx="1087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All-caps</a:t>
            </a:r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 flipH="1">
            <a:off x="4267200" y="2209800"/>
            <a:ext cx="2286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228600" y="2743200"/>
            <a:ext cx="14970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Cols 1-6 for</a:t>
            </a:r>
          </a:p>
          <a:p>
            <a:pPr eaLnBrk="0" hangingPunct="0"/>
            <a:r>
              <a:rPr lang="en-US" sz="2000">
                <a:solidFill>
                  <a:srgbClr val="FF0000"/>
                </a:solidFill>
              </a:rPr>
              <a:t>comment</a:t>
            </a:r>
          </a:p>
          <a:p>
            <a:pPr eaLnBrk="0" hangingPunct="0"/>
            <a:r>
              <a:rPr lang="en-US" sz="2000">
                <a:solidFill>
                  <a:srgbClr val="FF0000"/>
                </a:solidFill>
              </a:rPr>
              <a:t>or stmt</a:t>
            </a:r>
          </a:p>
          <a:p>
            <a:pPr eaLnBrk="0" hangingPunct="0"/>
            <a:r>
              <a:rPr lang="en-US" sz="2000">
                <a:solidFill>
                  <a:srgbClr val="FF0000"/>
                </a:solidFill>
              </a:rPr>
              <a:t>label</a:t>
            </a:r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914400" y="3886200"/>
            <a:ext cx="838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5334000" y="2133600"/>
            <a:ext cx="3375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For loop; I goes from 2 to 12</a:t>
            </a:r>
          </a:p>
          <a:p>
            <a:pPr eaLnBrk="0" hangingPunct="0"/>
            <a:r>
              <a:rPr lang="en-US" sz="2000">
                <a:solidFill>
                  <a:srgbClr val="FF0000"/>
                </a:solidFill>
              </a:rPr>
              <a:t>in increments of 1</a:t>
            </a:r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 flipH="1">
            <a:off x="4800600" y="2819400"/>
            <a:ext cx="11430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228600" y="5791200"/>
            <a:ext cx="1935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End of program</a:t>
            </a:r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 flipV="1">
            <a:off x="1828800" y="5105400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4" grpId="0"/>
      <p:bldP spid="86025" grpId="0" animBg="1"/>
      <p:bldP spid="86026" grpId="0"/>
      <p:bldP spid="86027" grpId="0" animBg="1"/>
      <p:bldP spid="86028" grpId="0"/>
      <p:bldP spid="86029" grpId="0" animBg="1"/>
      <p:bldP spid="86030" grpId="0"/>
      <p:bldP spid="86031" grpId="0" animBg="1"/>
      <p:bldP spid="86032" grpId="0"/>
      <p:bldP spid="860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0FFE8D-7D3F-4108-9D21-824D014580B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FORTRAN Parsing Example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Blanks don’t matter in FORTRAN</a:t>
            </a:r>
          </a:p>
          <a:p>
            <a:pPr lvl="1" eaLnBrk="1" hangingPunct="1"/>
            <a:r>
              <a:rPr lang="en-US" smtClean="0"/>
              <a:t>And identifiers can have numbers in them</a:t>
            </a:r>
          </a:p>
          <a:p>
            <a:pPr eaLnBrk="1" hangingPunct="1"/>
            <a:r>
              <a:rPr lang="en-US" smtClean="0"/>
              <a:t>Consider parsing the following two statements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The first is a loop</a:t>
            </a:r>
          </a:p>
          <a:p>
            <a:pPr lvl="1" eaLnBrk="1" hangingPunct="1"/>
            <a:r>
              <a:rPr lang="en-US" smtClean="0"/>
              <a:t>The second is an assignment to “DO20I”</a:t>
            </a:r>
          </a:p>
          <a:p>
            <a:pPr lvl="1" eaLnBrk="1" hangingPunct="1"/>
            <a:r>
              <a:rPr lang="en-US" smtClean="0"/>
              <a:t>Notice that we need many characters of lookahead to tell the difference between the two for a parser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352800" y="3200400"/>
            <a:ext cx="21145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0" hangingPunct="0"/>
            <a:r>
              <a:rPr lang="en-US" sz="1800" b="1">
                <a:latin typeface="Courier New" pitchFamily="49" charset="0"/>
              </a:rPr>
              <a:t>DO 20 I = 2,12</a:t>
            </a:r>
          </a:p>
          <a:p>
            <a:pPr marL="457200" indent="-457200" eaLnBrk="0" hangingPunct="0"/>
            <a:r>
              <a:rPr lang="en-US" sz="1800" b="1">
                <a:latin typeface="Courier New" pitchFamily="49" charset="0"/>
              </a:rPr>
              <a:t>DO 20 I = 2.12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5EE702-E856-4D03-B043-9BD4FCD6C1E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FORTRAN Today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876800"/>
          </a:xfrm>
        </p:spPr>
        <p:txBody>
          <a:bodyPr/>
          <a:lstStyle/>
          <a:p>
            <a:pPr eaLnBrk="1" hangingPunct="1"/>
            <a:r>
              <a:rPr lang="en-US" smtClean="0"/>
              <a:t>Success of FORTRAN led to modern compilers</a:t>
            </a:r>
          </a:p>
          <a:p>
            <a:pPr eaLnBrk="1" hangingPunct="1"/>
            <a:r>
              <a:rPr lang="en-US" smtClean="0"/>
              <a:t>Up to FORTRAN 95</a:t>
            </a:r>
          </a:p>
          <a:p>
            <a:pPr lvl="1" eaLnBrk="1" hangingPunct="1"/>
            <a:r>
              <a:rPr lang="en-US" smtClean="0"/>
              <a:t>Heavily modernized version of the original language</a:t>
            </a:r>
          </a:p>
          <a:p>
            <a:pPr lvl="1" eaLnBrk="1" hangingPunct="1"/>
            <a:r>
              <a:rPr lang="en-US" smtClean="0"/>
              <a:t>Includes pointers, recursion, more type checking, dynamic allocation, modules, etc.</a:t>
            </a:r>
          </a:p>
          <a:p>
            <a:pPr eaLnBrk="1" hangingPunct="1"/>
            <a:r>
              <a:rPr lang="en-US" smtClean="0"/>
              <a:t>Only (?) major language with column-major arrays</a:t>
            </a:r>
          </a:p>
          <a:p>
            <a:pPr eaLnBrk="1" hangingPunct="1"/>
            <a:r>
              <a:rPr lang="en-US" smtClean="0"/>
              <a:t>Still popular for scientific computing applications</a:t>
            </a:r>
          </a:p>
          <a:p>
            <a:pPr lvl="1" eaLnBrk="1" hangingPunct="1"/>
            <a:r>
              <a:rPr lang="en-US" smtClean="0"/>
              <a:t>Because FORTRAN compilers produce good code</a:t>
            </a:r>
          </a:p>
          <a:p>
            <a:pPr lvl="2" eaLnBrk="1" hangingPunct="1"/>
            <a:r>
              <a:rPr lang="en-US" smtClean="0"/>
              <a:t>C has pointers, which can hurt optimization</a:t>
            </a:r>
          </a:p>
          <a:p>
            <a:pPr lvl="3" eaLnBrk="1" hangingPunct="1"/>
            <a:r>
              <a:rPr lang="en-US" smtClean="0"/>
              <a:t>FORTRAN has arrays, but compiler can assume that if </a:t>
            </a:r>
            <a:r>
              <a:rPr lang="en-US" smtClean="0">
                <a:solidFill>
                  <a:srgbClr val="0000FF"/>
                </a:solidFill>
              </a:rPr>
              <a:t>x</a:t>
            </a:r>
            <a:r>
              <a:rPr lang="en-US" smtClean="0"/>
              <a:t> and </a:t>
            </a:r>
            <a:r>
              <a:rPr lang="en-US" smtClean="0">
                <a:solidFill>
                  <a:srgbClr val="0000FF"/>
                </a:solidFill>
              </a:rPr>
              <a:t>y</a:t>
            </a:r>
            <a:r>
              <a:rPr lang="en-US" smtClean="0"/>
              <a:t> are arrays then </a:t>
            </a:r>
            <a:r>
              <a:rPr lang="en-US" smtClean="0">
                <a:solidFill>
                  <a:srgbClr val="0000FF"/>
                </a:solidFill>
              </a:rPr>
              <a:t>x</a:t>
            </a:r>
            <a:r>
              <a:rPr lang="en-US" smtClean="0"/>
              <a:t> and </a:t>
            </a:r>
            <a:r>
              <a:rPr lang="en-US" smtClean="0">
                <a:solidFill>
                  <a:srgbClr val="0000FF"/>
                </a:solidFill>
              </a:rPr>
              <a:t>y</a:t>
            </a:r>
            <a:r>
              <a:rPr lang="en-US" smtClean="0"/>
              <a:t> are unaliased</a:t>
            </a:r>
          </a:p>
          <a:p>
            <a:pPr lvl="2" eaLnBrk="1" hangingPunct="1"/>
            <a:r>
              <a:rPr lang="en-US" smtClean="0"/>
              <a:t>Java interpreted or JIT’d, and uses dynamic dispatch heavily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E6D594-8979-48D1-A81A-A159E0B4445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COBOL (1959)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Business Oriented Language</a:t>
            </a:r>
          </a:p>
          <a:p>
            <a:pPr lvl="1" eaLnBrk="1" hangingPunct="1"/>
            <a:r>
              <a:rPr lang="en-US" smtClean="0"/>
              <a:t>Project led by Hopper (again!)</a:t>
            </a:r>
          </a:p>
          <a:p>
            <a:pPr eaLnBrk="1" hangingPunct="1"/>
            <a:r>
              <a:rPr lang="en-US" smtClean="0"/>
              <a:t>Design goals</a:t>
            </a:r>
          </a:p>
          <a:p>
            <a:pPr lvl="1" eaLnBrk="1" hangingPunct="1"/>
            <a:r>
              <a:rPr lang="en-US" smtClean="0"/>
              <a:t>Look like simple English</a:t>
            </a:r>
          </a:p>
          <a:p>
            <a:pPr lvl="1" eaLnBrk="1" hangingPunct="1"/>
            <a:r>
              <a:rPr lang="en-US" smtClean="0"/>
              <a:t>Easy to use for a broad base</a:t>
            </a:r>
          </a:p>
          <a:p>
            <a:pPr lvl="1" eaLnBrk="1" hangingPunct="1"/>
            <a:r>
              <a:rPr lang="en-US" smtClean="0"/>
              <a:t>Notice:  </a:t>
            </a:r>
            <a:r>
              <a:rPr lang="en-US" i="1" smtClean="0"/>
              <a:t>not</a:t>
            </a:r>
            <a:r>
              <a:rPr lang="en-US" smtClean="0"/>
              <a:t> aimed at scientific computing	</a:t>
            </a:r>
          </a:p>
          <a:p>
            <a:pPr lvl="2" eaLnBrk="1" hangingPunct="1"/>
            <a:r>
              <a:rPr lang="en-US" smtClean="0"/>
              <a:t>Aimed at business computing instead, very successfully</a:t>
            </a:r>
          </a:p>
          <a:p>
            <a:pPr eaLnBrk="1" hangingPunct="1"/>
            <a:r>
              <a:rPr lang="en-US" smtClean="0"/>
              <a:t>Key features</a:t>
            </a:r>
          </a:p>
          <a:p>
            <a:pPr lvl="1" eaLnBrk="1" hangingPunct="1"/>
            <a:r>
              <a:rPr lang="en-US" smtClean="0"/>
              <a:t>Macros</a:t>
            </a:r>
          </a:p>
          <a:p>
            <a:pPr lvl="1" eaLnBrk="1" hangingPunct="1"/>
            <a:r>
              <a:rPr lang="en-US" smtClean="0"/>
              <a:t>Records</a:t>
            </a:r>
          </a:p>
          <a:p>
            <a:pPr lvl="1" eaLnBrk="1" hangingPunct="1"/>
            <a:r>
              <a:rPr lang="en-US" smtClean="0"/>
              <a:t>Long names (up to 30 chars), with hyphen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66E7D8-8A5B-40B4-9920-98EADF3E2A1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COBOL Example (Part 1)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676400" y="1828800"/>
            <a:ext cx="5986463" cy="345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ourier"/>
              </a:rPr>
              <a:t>       $ SET SOURCEFORMAT"FREE</a:t>
            </a:r>
            <a:r>
              <a:rPr lang="en-US" sz="2000"/>
              <a:t>”</a:t>
            </a:r>
            <a:endParaRPr lang="en-US" sz="2000">
              <a:latin typeface="Courier"/>
            </a:endParaRPr>
          </a:p>
          <a:p>
            <a:pPr eaLnBrk="0" hangingPunct="0"/>
            <a:r>
              <a:rPr lang="en-US" sz="2000">
                <a:latin typeface="Courier"/>
              </a:rPr>
              <a:t>IDENTIFICATION DIVISION.</a:t>
            </a:r>
          </a:p>
          <a:p>
            <a:pPr eaLnBrk="0" hangingPunct="0"/>
            <a:r>
              <a:rPr lang="en-US" sz="2000">
                <a:latin typeface="Courier"/>
              </a:rPr>
              <a:t>PROGRAM-ID.  Iteration-If.</a:t>
            </a:r>
          </a:p>
          <a:p>
            <a:pPr eaLnBrk="0" hangingPunct="0"/>
            <a:r>
              <a:rPr lang="en-US" sz="2000">
                <a:latin typeface="Courier"/>
              </a:rPr>
              <a:t>AUTHOR.  Michael Coughlan.</a:t>
            </a:r>
          </a:p>
          <a:p>
            <a:pPr eaLnBrk="0" hangingPunct="0"/>
            <a:endParaRPr lang="en-US" sz="2000">
              <a:latin typeface="Courier"/>
            </a:endParaRPr>
          </a:p>
          <a:p>
            <a:pPr eaLnBrk="0" hangingPunct="0"/>
            <a:r>
              <a:rPr lang="en-US" sz="2000">
                <a:latin typeface="Courier"/>
              </a:rPr>
              <a:t>DATA DIVISION.</a:t>
            </a:r>
          </a:p>
          <a:p>
            <a:pPr eaLnBrk="0" hangingPunct="0"/>
            <a:r>
              <a:rPr lang="en-US" sz="2000">
                <a:latin typeface="Courier"/>
              </a:rPr>
              <a:t>WORKING-STORAGE SECTION.</a:t>
            </a:r>
          </a:p>
          <a:p>
            <a:pPr eaLnBrk="0" hangingPunct="0"/>
            <a:r>
              <a:rPr lang="en-US" sz="2000">
                <a:latin typeface="Courier"/>
              </a:rPr>
              <a:t>01  Num1           PIC 9  VALUE ZEROS.</a:t>
            </a:r>
          </a:p>
          <a:p>
            <a:pPr eaLnBrk="0" hangingPunct="0"/>
            <a:r>
              <a:rPr lang="en-US" sz="2000">
                <a:latin typeface="Courier"/>
              </a:rPr>
              <a:t>01  Num2           PIC 9  VALUE ZEROS.</a:t>
            </a:r>
          </a:p>
          <a:p>
            <a:pPr eaLnBrk="0" hangingPunct="0"/>
            <a:r>
              <a:rPr lang="en-US" sz="2000">
                <a:latin typeface="Courier"/>
              </a:rPr>
              <a:t>01  Result         PIC 99 VALUE ZEROS.</a:t>
            </a:r>
          </a:p>
          <a:p>
            <a:pPr eaLnBrk="0" hangingPunct="0"/>
            <a:r>
              <a:rPr lang="en-US" sz="2000">
                <a:latin typeface="Courier"/>
              </a:rPr>
              <a:t>01  Operator       PIC X  VALUE SPACE.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5410200" y="5638800"/>
            <a:ext cx="30861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800"/>
              <a:t>Source: http://www.csis.ul.ie/COBOL/examples/conditn/IterIf.htm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228600" y="1676400"/>
            <a:ext cx="1722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Program data</a:t>
            </a:r>
          </a:p>
          <a:p>
            <a:pPr eaLnBrk="0" hangingPunct="0"/>
            <a:r>
              <a:rPr lang="en-US" sz="2000">
                <a:solidFill>
                  <a:srgbClr val="FF0000"/>
                </a:solidFill>
              </a:rPr>
              <a:t>(variables)</a:t>
            </a: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>
            <a:off x="914400" y="2362200"/>
            <a:ext cx="8382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6400800" y="2209800"/>
            <a:ext cx="2373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Single-digit number</a:t>
            </a:r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 flipH="1">
            <a:off x="5410200" y="2647950"/>
            <a:ext cx="1692275" cy="139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4419600" y="6172200"/>
            <a:ext cx="1300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Character</a:t>
            </a:r>
          </a:p>
        </p:txBody>
      </p:sp>
      <p:sp>
        <p:nvSpPr>
          <p:cNvPr id="128011" name="Line 11"/>
          <p:cNvSpPr>
            <a:spLocks noChangeShapeType="1"/>
          </p:cNvSpPr>
          <p:nvPr/>
        </p:nvSpPr>
        <p:spPr bwMode="auto">
          <a:xfrm flipV="1">
            <a:off x="5257800" y="5257800"/>
            <a:ext cx="762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12" name="Text Box 12"/>
          <p:cNvSpPr txBox="1">
            <a:spLocks noChangeArrowheads="1"/>
          </p:cNvSpPr>
          <p:nvPr/>
        </p:nvSpPr>
        <p:spPr bwMode="auto">
          <a:xfrm>
            <a:off x="7086600" y="2895600"/>
            <a:ext cx="145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Initial value</a:t>
            </a:r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 flipH="1">
            <a:off x="7315200" y="3333750"/>
            <a:ext cx="473075" cy="704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14" name="Text Box 14"/>
          <p:cNvSpPr txBox="1">
            <a:spLocks noChangeArrowheads="1"/>
          </p:cNvSpPr>
          <p:nvPr/>
        </p:nvSpPr>
        <p:spPr bwMode="auto">
          <a:xfrm>
            <a:off x="152400" y="5715000"/>
            <a:ext cx="3557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Level number; can be used</a:t>
            </a:r>
          </a:p>
          <a:p>
            <a:pPr eaLnBrk="0" hangingPunct="0"/>
            <a:r>
              <a:rPr lang="en-US" sz="2000">
                <a:solidFill>
                  <a:srgbClr val="FF0000"/>
                </a:solidFill>
              </a:rPr>
              <a:t>to express hierarchy (records)</a:t>
            </a:r>
          </a:p>
        </p:txBody>
      </p:sp>
      <p:sp>
        <p:nvSpPr>
          <p:cNvPr id="128015" name="Line 15"/>
          <p:cNvSpPr>
            <a:spLocks noChangeShapeType="1"/>
          </p:cNvSpPr>
          <p:nvPr/>
        </p:nvSpPr>
        <p:spPr bwMode="auto">
          <a:xfrm flipV="1">
            <a:off x="685800" y="5105400"/>
            <a:ext cx="9906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6234113" y="6019800"/>
            <a:ext cx="2909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The source of Y2K bugs</a:t>
            </a:r>
          </a:p>
        </p:txBody>
      </p:sp>
      <p:sp>
        <p:nvSpPr>
          <p:cNvPr id="128017" name="Line 17"/>
          <p:cNvSpPr>
            <a:spLocks noChangeShapeType="1"/>
          </p:cNvSpPr>
          <p:nvPr/>
        </p:nvSpPr>
        <p:spPr bwMode="auto">
          <a:xfrm flipH="1" flipV="1">
            <a:off x="5562600" y="4953000"/>
            <a:ext cx="12954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/>
      <p:bldP spid="128007" grpId="0" animBg="1"/>
      <p:bldP spid="128008" grpId="0"/>
      <p:bldP spid="128009" grpId="0" animBg="1"/>
      <p:bldP spid="128010" grpId="0"/>
      <p:bldP spid="128011" grpId="0" animBg="1"/>
      <p:bldP spid="128012" grpId="0"/>
      <p:bldP spid="128013" grpId="0" animBg="1"/>
      <p:bldP spid="128014" grpId="0"/>
      <p:bldP spid="128015" grpId="0" animBg="1"/>
      <p:bldP spid="128016" grpId="0"/>
      <p:bldP spid="1280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99416DD-1454-49BB-B6CB-E0E42D03566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Babylon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eaLnBrk="1" hangingPunct="1"/>
            <a:r>
              <a:rPr lang="en-US" smtClean="0"/>
              <a:t>Founded roughly 4000 years ago</a:t>
            </a:r>
          </a:p>
          <a:p>
            <a:pPr lvl="1" eaLnBrk="1" hangingPunct="1"/>
            <a:r>
              <a:rPr lang="en-US" smtClean="0"/>
              <a:t>Located near the Euphrates River, 56 mi south of Baghdad, Iraq</a:t>
            </a:r>
          </a:p>
          <a:p>
            <a:pPr eaLnBrk="1" hangingPunct="1"/>
            <a:r>
              <a:rPr lang="en-US" smtClean="0"/>
              <a:t>Historically influential in ancient western world </a:t>
            </a:r>
          </a:p>
          <a:p>
            <a:pPr eaLnBrk="1" hangingPunct="1"/>
            <a:r>
              <a:rPr lang="en-US" smtClean="0"/>
              <a:t>Cuneiform writing system, written on clay tablets</a:t>
            </a:r>
          </a:p>
          <a:p>
            <a:pPr lvl="1" eaLnBrk="1" hangingPunct="1"/>
            <a:r>
              <a:rPr lang="en-US" smtClean="0"/>
              <a:t>Some of those tablets survive to this day</a:t>
            </a:r>
          </a:p>
          <a:p>
            <a:pPr lvl="1" eaLnBrk="1" hangingPunct="1"/>
            <a:r>
              <a:rPr lang="en-US" smtClean="0"/>
              <a:t>Those from Hammurabi dynasty (1800-1600 BC) include mathematical calculations</a:t>
            </a:r>
          </a:p>
          <a:p>
            <a:pPr lvl="2" eaLnBrk="1" hangingPunct="1"/>
            <a:r>
              <a:rPr lang="en-US" smtClean="0"/>
              <a:t>(Also known for Code of Hammurabi, an early legal code)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472262-EC83-45A3-823F-65C8674A87D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COBOL Example (Part 2)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8561388" cy="5045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"/>
              </a:rPr>
              <a:t>PROCEDURE DIVISION.</a:t>
            </a:r>
          </a:p>
          <a:p>
            <a:pPr eaLnBrk="0" hangingPunct="0"/>
            <a:r>
              <a:rPr lang="en-US" sz="1800">
                <a:latin typeface="Courier"/>
              </a:rPr>
              <a:t>Calculator.</a:t>
            </a:r>
          </a:p>
          <a:p>
            <a:pPr eaLnBrk="0" hangingPunct="0"/>
            <a:r>
              <a:rPr lang="en-US" sz="1800">
                <a:latin typeface="Courier"/>
              </a:rPr>
              <a:t>    PERFORM 3 TIMES</a:t>
            </a:r>
          </a:p>
          <a:p>
            <a:pPr eaLnBrk="0" hangingPunct="0"/>
            <a:r>
              <a:rPr lang="en-US" sz="1800">
                <a:latin typeface="Courier"/>
              </a:rPr>
              <a:t>       DISPLAY "Enter First Number      : " WITH NO ADVANCING</a:t>
            </a:r>
          </a:p>
          <a:p>
            <a:pPr eaLnBrk="0" hangingPunct="0"/>
            <a:r>
              <a:rPr lang="en-US" sz="1800">
                <a:latin typeface="Courier"/>
              </a:rPr>
              <a:t>       ACCEPT Num1</a:t>
            </a:r>
          </a:p>
          <a:p>
            <a:pPr eaLnBrk="0" hangingPunct="0"/>
            <a:r>
              <a:rPr lang="en-US" sz="1800">
                <a:latin typeface="Courier"/>
              </a:rPr>
              <a:t>       DISPLAY "Enter Second Number     : " WITH NO ADVANCING</a:t>
            </a:r>
          </a:p>
          <a:p>
            <a:pPr eaLnBrk="0" hangingPunct="0"/>
            <a:r>
              <a:rPr lang="en-US" sz="1800">
                <a:latin typeface="Courier"/>
              </a:rPr>
              <a:t>       ACCEPT Num2</a:t>
            </a:r>
          </a:p>
          <a:p>
            <a:pPr eaLnBrk="0" hangingPunct="0"/>
            <a:r>
              <a:rPr lang="en-US" sz="1800">
                <a:latin typeface="Courier"/>
              </a:rPr>
              <a:t>       DISPLAY "Enter operator (+ or *) : " WITH NO ADVANCING</a:t>
            </a:r>
          </a:p>
          <a:p>
            <a:pPr eaLnBrk="0" hangingPunct="0"/>
            <a:r>
              <a:rPr lang="en-US" sz="1800">
                <a:latin typeface="Courier"/>
              </a:rPr>
              <a:t>       ACCEPT Operator</a:t>
            </a:r>
          </a:p>
          <a:p>
            <a:pPr eaLnBrk="0" hangingPunct="0"/>
            <a:r>
              <a:rPr lang="en-US" sz="1800">
                <a:latin typeface="Courier"/>
              </a:rPr>
              <a:t>       IF Operator = "+" THEN</a:t>
            </a:r>
          </a:p>
          <a:p>
            <a:pPr eaLnBrk="0" hangingPunct="0"/>
            <a:r>
              <a:rPr lang="en-US" sz="1800">
                <a:latin typeface="Courier"/>
              </a:rPr>
              <a:t>          ADD Num1, Num2 GIVING Result</a:t>
            </a:r>
          </a:p>
          <a:p>
            <a:pPr eaLnBrk="0" hangingPunct="0"/>
            <a:r>
              <a:rPr lang="en-US" sz="1800">
                <a:latin typeface="Courier"/>
              </a:rPr>
              <a:t>       END-IF</a:t>
            </a:r>
          </a:p>
          <a:p>
            <a:pPr eaLnBrk="0" hangingPunct="0"/>
            <a:r>
              <a:rPr lang="en-US" sz="1800">
                <a:latin typeface="Courier"/>
              </a:rPr>
              <a:t>       IF Operator = "*" THEN</a:t>
            </a:r>
          </a:p>
          <a:p>
            <a:pPr eaLnBrk="0" hangingPunct="0"/>
            <a:r>
              <a:rPr lang="en-US" sz="1800">
                <a:latin typeface="Courier"/>
              </a:rPr>
              <a:t>          MULTIPLY Num1 BY Num2 GIVING Result</a:t>
            </a:r>
          </a:p>
          <a:p>
            <a:pPr eaLnBrk="0" hangingPunct="0"/>
            <a:r>
              <a:rPr lang="en-US" sz="1800">
                <a:latin typeface="Courier"/>
              </a:rPr>
              <a:t>       END-IF</a:t>
            </a:r>
          </a:p>
          <a:p>
            <a:pPr eaLnBrk="0" hangingPunct="0"/>
            <a:r>
              <a:rPr lang="en-US" sz="1800">
                <a:latin typeface="Courier"/>
              </a:rPr>
              <a:t>       DISPLAY "Result is = ", Result</a:t>
            </a:r>
          </a:p>
          <a:p>
            <a:pPr eaLnBrk="0" hangingPunct="0"/>
            <a:r>
              <a:rPr lang="en-US" sz="1800">
                <a:latin typeface="Courier"/>
              </a:rPr>
              <a:t>    END-PERFORM.</a:t>
            </a:r>
          </a:p>
          <a:p>
            <a:pPr eaLnBrk="0" hangingPunct="0"/>
            <a:r>
              <a:rPr lang="en-US" sz="1800">
                <a:latin typeface="Courier"/>
              </a:rPr>
              <a:t>    STOP RUN.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3657600" y="1447800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Iteration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048000" y="1885950"/>
            <a:ext cx="1311275" cy="247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/>
      <p:bldP spid="1290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E645025-55DF-4B0E-9B24-CECE7B934A5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Layout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have fixed position in memory</a:t>
            </a:r>
          </a:p>
          <a:p>
            <a:pPr lvl="1" eaLnBrk="1" hangingPunct="1"/>
            <a:r>
              <a:rPr lang="en-US" smtClean="0"/>
              <a:t>Same with early FORTRAN compilers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Advantages?</a:t>
            </a:r>
          </a:p>
          <a:p>
            <a:pPr lvl="1" eaLnBrk="1" hangingPunct="1"/>
            <a:r>
              <a:rPr lang="en-US" smtClean="0"/>
              <a:t>Compilers easier to write</a:t>
            </a:r>
          </a:p>
          <a:p>
            <a:pPr lvl="1" eaLnBrk="1" hangingPunct="1"/>
            <a:r>
              <a:rPr lang="en-US" smtClean="0"/>
              <a:t>Efficient at runtime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Disadvantages?</a:t>
            </a:r>
          </a:p>
          <a:p>
            <a:pPr lvl="1" eaLnBrk="1" hangingPunct="1"/>
            <a:r>
              <a:rPr lang="en-US" smtClean="0"/>
              <a:t>No dynamic memory alloc (i.e., no data structures)</a:t>
            </a:r>
          </a:p>
          <a:p>
            <a:pPr lvl="1" eaLnBrk="1" hangingPunct="1"/>
            <a:r>
              <a:rPr lang="en-US" smtClean="0"/>
              <a:t>No recursive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61BB19-08A1-4E28-9CEE-B538D09F6E5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COBOL Today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Was a DoD requirement at one time</a:t>
            </a:r>
          </a:p>
          <a:p>
            <a:pPr lvl="1" eaLnBrk="1" hangingPunct="1"/>
            <a:r>
              <a:rPr lang="en-US" smtClean="0"/>
              <a:t>Important element of its success</a:t>
            </a:r>
          </a:p>
          <a:p>
            <a:pPr eaLnBrk="1" hangingPunct="1"/>
            <a:r>
              <a:rPr lang="en-US" smtClean="0"/>
              <a:t>Still used today</a:t>
            </a:r>
          </a:p>
          <a:p>
            <a:pPr lvl="1" eaLnBrk="1" hangingPunct="1"/>
            <a:r>
              <a:rPr lang="en-US" smtClean="0"/>
              <a:t>Legacy mainframe applications</a:t>
            </a:r>
          </a:p>
          <a:p>
            <a:pPr lvl="1" eaLnBrk="1" hangingPunct="1"/>
            <a:r>
              <a:rPr lang="en-US" smtClean="0"/>
              <a:t>New standard in 2002</a:t>
            </a:r>
          </a:p>
          <a:p>
            <a:pPr lvl="1" eaLnBrk="1" hangingPunct="1"/>
            <a:r>
              <a:rPr lang="en-US" smtClean="0"/>
              <a:t>Language has been updated for new features</a:t>
            </a:r>
          </a:p>
          <a:p>
            <a:pPr lvl="2" eaLnBrk="1" hangingPunct="1"/>
            <a:r>
              <a:rPr lang="en-US" smtClean="0"/>
              <a:t>Object-oriented?!</a:t>
            </a:r>
          </a:p>
          <a:p>
            <a:pPr lvl="2" eaLnBrk="1" hangingPunct="1"/>
            <a:r>
              <a:rPr lang="en-US" smtClean="0"/>
              <a:t>Unicode support</a:t>
            </a:r>
          </a:p>
          <a:p>
            <a:pPr lvl="2" eaLnBrk="1" hangingPunct="1"/>
            <a:r>
              <a:rPr lang="en-US" smtClean="0"/>
              <a:t>XML support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60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78D18C8-8E28-46CD-B96A-BA90DE259EE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LISP (1958)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 Processing</a:t>
            </a:r>
          </a:p>
          <a:p>
            <a:pPr eaLnBrk="1" hangingPunct="1"/>
            <a:r>
              <a:rPr lang="en-US" smtClean="0"/>
              <a:t>Developed by John McCarthy at MIT</a:t>
            </a:r>
          </a:p>
          <a:p>
            <a:pPr lvl="1" eaLnBrk="1" hangingPunct="1"/>
            <a:r>
              <a:rPr lang="en-US" smtClean="0"/>
              <a:t>Designed for AI research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Key ideas:</a:t>
            </a:r>
          </a:p>
          <a:p>
            <a:pPr lvl="1" eaLnBrk="1" hangingPunct="1"/>
            <a:r>
              <a:rPr lang="en-US" smtClean="0"/>
              <a:t>Symbolic expressions instead of numbers</a:t>
            </a:r>
          </a:p>
          <a:p>
            <a:pPr lvl="1" eaLnBrk="1" hangingPunct="1"/>
            <a:r>
              <a:rPr lang="en-US" smtClean="0"/>
              <a:t>Lists, lists, lists</a:t>
            </a:r>
          </a:p>
          <a:p>
            <a:pPr lvl="1" eaLnBrk="1" hangingPunct="1"/>
            <a:r>
              <a:rPr lang="en-US" smtClean="0"/>
              <a:t>Functions, functions, functions</a:t>
            </a:r>
          </a:p>
          <a:p>
            <a:pPr lvl="2" eaLnBrk="1" hangingPunct="1"/>
            <a:r>
              <a:rPr lang="en-US" smtClean="0"/>
              <a:t>Compose simpler functions to form more complex functions</a:t>
            </a:r>
          </a:p>
          <a:p>
            <a:pPr lvl="2" eaLnBrk="1" hangingPunct="1"/>
            <a:r>
              <a:rPr lang="en-US" smtClean="0"/>
              <a:t>Recursion</a:t>
            </a:r>
          </a:p>
          <a:p>
            <a:pPr lvl="1" eaLnBrk="1" hangingPunct="1"/>
            <a:r>
              <a:rPr lang="en-US" smtClean="0"/>
              <a:t>Garbage collection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624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0B5786B-613F-4D5D-88F4-5FDCB217DE3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LISP Code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5181600"/>
          </a:xfrm>
        </p:spPr>
        <p:txBody>
          <a:bodyPr/>
          <a:lstStyle/>
          <a:p>
            <a:pPr eaLnBrk="1" hangingPunct="1">
              <a:spcAft>
                <a:spcPct val="25000"/>
              </a:spcAft>
            </a:pPr>
            <a:r>
              <a:rPr lang="en-US" smtClean="0"/>
              <a:t>Scheme looks like LISP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>
              <a:lnSpc>
                <a:spcPct val="140000"/>
              </a:lnSpc>
            </a:pPr>
            <a:r>
              <a:rPr lang="en-US" smtClean="0"/>
              <a:t>Implemented on IBM 704 machine</a:t>
            </a:r>
          </a:p>
          <a:p>
            <a:pPr lvl="1" eaLnBrk="1" hangingPunct="1"/>
            <a:r>
              <a:rPr lang="en-US" smtClean="0"/>
              <a:t>Machine word was 36 bits</a:t>
            </a:r>
          </a:p>
          <a:p>
            <a:pPr lvl="2" eaLnBrk="1" hangingPunct="1"/>
            <a:r>
              <a:rPr lang="en-US" smtClean="0"/>
              <a:t>Two 15-bit parts, “address” and “decrement,” distinguished </a:t>
            </a:r>
          </a:p>
          <a:p>
            <a:pPr lvl="2" eaLnBrk="1" hangingPunct="1"/>
            <a:r>
              <a:rPr lang="en-US" smtClean="0">
                <a:solidFill>
                  <a:srgbClr val="0000FF"/>
                </a:solidFill>
              </a:rPr>
              <a:t>car</a:t>
            </a:r>
            <a:r>
              <a:rPr lang="en-US" smtClean="0"/>
              <a:t> = “Contents of the Address part of Register number”</a:t>
            </a:r>
          </a:p>
          <a:p>
            <a:pPr lvl="2" eaLnBrk="1" hangingPunct="1"/>
            <a:r>
              <a:rPr lang="en-US" smtClean="0">
                <a:solidFill>
                  <a:srgbClr val="0000FF"/>
                </a:solidFill>
              </a:rPr>
              <a:t>cdr</a:t>
            </a:r>
            <a:r>
              <a:rPr lang="en-US" smtClean="0"/>
              <a:t> = “Contents of the Decrement part of Register number”</a:t>
            </a:r>
          </a:p>
          <a:p>
            <a:pPr eaLnBrk="1" hangingPunct="1"/>
            <a:r>
              <a:rPr lang="en-US" smtClean="0"/>
              <a:t>Invented </a:t>
            </a:r>
            <a:r>
              <a:rPr lang="en-US" smtClean="0">
                <a:solidFill>
                  <a:srgbClr val="0000FF"/>
                </a:solidFill>
              </a:rPr>
              <a:t>maplist</a:t>
            </a:r>
            <a:r>
              <a:rPr lang="en-US" smtClean="0"/>
              <a:t> function</a:t>
            </a:r>
          </a:p>
          <a:p>
            <a:pPr lvl="1" eaLnBrk="1" hangingPunct="1"/>
            <a:r>
              <a:rPr lang="en-US" smtClean="0"/>
              <a:t>Same as </a:t>
            </a:r>
            <a:r>
              <a:rPr lang="en-US" smtClean="0">
                <a:solidFill>
                  <a:srgbClr val="0000FF"/>
                </a:solidFill>
              </a:rPr>
              <a:t>map</a:t>
            </a:r>
            <a:r>
              <a:rPr lang="en-US" smtClean="0"/>
              <a:t> function in OCaml</a:t>
            </a:r>
          </a:p>
          <a:p>
            <a:pPr eaLnBrk="1" hangingPunct="1"/>
            <a:r>
              <a:rPr lang="en-US" smtClean="0"/>
              <a:t>Used Church's lambda notation for functions</a:t>
            </a: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990600" y="1981200"/>
            <a:ext cx="7391400" cy="1046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(defun factorial (n)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      (cond ((zerop n) 1)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            (t (times n (factorial (sub1 n)))))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645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06BD39-400E-4079-93D0-79D8B2CE92F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LISP Code as Data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Notice that LISP programs are S-expressions</a:t>
            </a:r>
          </a:p>
          <a:p>
            <a:pPr lvl="1" eaLnBrk="1" hangingPunct="1"/>
            <a:r>
              <a:rPr lang="en-US" smtClean="0"/>
              <a:t>Which represent lists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So LISP programs can easily manipulate LISP programs</a:t>
            </a:r>
          </a:p>
          <a:p>
            <a:pPr lvl="1" eaLnBrk="1" hangingPunct="1"/>
            <a:r>
              <a:rPr lang="en-US" smtClean="0"/>
              <a:t>Just do list operations to put programs together</a:t>
            </a:r>
          </a:p>
          <a:p>
            <a:pPr lvl="1" eaLnBrk="1" hangingPunct="1"/>
            <a:r>
              <a:rPr lang="en-US" smtClean="0"/>
              <a:t>Probably the first high-level language with this feature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665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CEF8E06-60A4-4243-9AD0-553B6E7765D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LISP Machines (Later Development)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LISP is a fairly high-level language</a:t>
            </a:r>
          </a:p>
          <a:p>
            <a:pPr lvl="1" eaLnBrk="1" hangingPunct="1"/>
            <a:r>
              <a:rPr lang="en-US" smtClean="0"/>
              <a:t>Small pieces of LISP code can require a fair amount of time to execute</a:t>
            </a:r>
          </a:p>
          <a:p>
            <a:pPr lvl="1" eaLnBrk="1" hangingPunct="1"/>
            <a:r>
              <a:rPr lang="en-US" smtClean="0"/>
              <a:t>Running a LISP program could kill a timeshared machine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Idea: design a machine specifically for LISP</a:t>
            </a:r>
          </a:p>
          <a:p>
            <a:pPr lvl="1" eaLnBrk="1" hangingPunct="1"/>
            <a:r>
              <a:rPr lang="en-US" smtClean="0"/>
              <a:t>Well-known examples are from Symbolics</a:t>
            </a:r>
          </a:p>
          <a:p>
            <a:pPr lvl="2" eaLnBrk="1" hangingPunct="1"/>
            <a:r>
              <a:rPr lang="en-US" smtClean="0"/>
              <a:t>Everything on the machine was written in LISP</a:t>
            </a:r>
          </a:p>
          <a:p>
            <a:pPr lvl="1" eaLnBrk="1" hangingPunct="1"/>
            <a:r>
              <a:rPr lang="en-US" smtClean="0"/>
              <a:t>Killed by the PC revolution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686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F6AB0B6-12FC-4EE4-9D4D-02810008DB41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Scheme (1975)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Dialect of LISP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Developed buy Guy L. Steele and Gerald Jay Sussman</a:t>
            </a:r>
          </a:p>
          <a:p>
            <a:pPr lvl="1" eaLnBrk="1" hangingPunct="1"/>
            <a:r>
              <a:rPr lang="en-US" smtClean="0"/>
              <a:t>Guy Steele is heavily involved in Java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Goal:  Minimalist language</a:t>
            </a:r>
          </a:p>
          <a:p>
            <a:pPr lvl="1" eaLnBrk="1" hangingPunct="1"/>
            <a:r>
              <a:rPr lang="en-US" smtClean="0"/>
              <a:t>Much smaller than full LISP</a:t>
            </a:r>
          </a:p>
          <a:p>
            <a:pPr lvl="1" eaLnBrk="1" hangingPunct="1"/>
            <a:r>
              <a:rPr lang="en-US" smtClean="0"/>
              <a:t>First dialect of LISP to include static scoping</a:t>
            </a:r>
          </a:p>
          <a:p>
            <a:pPr lvl="1" eaLnBrk="1" hangingPunct="1"/>
            <a:r>
              <a:rPr lang="en-US" smtClean="0"/>
              <a:t>Used by people experimenting with languages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706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7FDDF1-50AF-4871-A11B-1849151B843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LISP Today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LISP still used in AI programming</a:t>
            </a:r>
          </a:p>
          <a:p>
            <a:pPr lvl="1" eaLnBrk="1" hangingPunct="1"/>
            <a:r>
              <a:rPr lang="en-US" smtClean="0"/>
              <a:t>Common LISP is standard version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Scheme still popular in academics</a:t>
            </a:r>
          </a:p>
          <a:p>
            <a:pPr lvl="1" eaLnBrk="1" hangingPunct="1"/>
            <a:r>
              <a:rPr lang="en-US" smtClean="0"/>
              <a:t>Good vehicle for teaching introductory programming</a:t>
            </a:r>
          </a:p>
          <a:p>
            <a:pPr lvl="1" eaLnBrk="1" hangingPunct="1"/>
            <a:r>
              <a:rPr lang="en-US" smtClean="0"/>
              <a:t>E.g., the TeachScheme! project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72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3BA16A-BF0A-4691-BFA7-5CD1F65E884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Algol (1958)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ALGOrithmic Language</a:t>
            </a:r>
          </a:p>
          <a:p>
            <a:pPr lvl="1" eaLnBrk="1" hangingPunct="1"/>
            <a:r>
              <a:rPr lang="en-US" smtClean="0"/>
              <a:t>Designed to be a universal language</a:t>
            </a:r>
          </a:p>
          <a:p>
            <a:pPr lvl="1" eaLnBrk="1" hangingPunct="1"/>
            <a:r>
              <a:rPr lang="en-US" smtClean="0"/>
              <a:t>For scientific computations</a:t>
            </a:r>
          </a:p>
          <a:p>
            <a:pPr eaLnBrk="1" hangingPunct="1"/>
            <a:r>
              <a:rPr lang="en-US" smtClean="0"/>
              <a:t>Never that popular, but extremely important</a:t>
            </a:r>
          </a:p>
          <a:p>
            <a:pPr lvl="1" eaLnBrk="1" hangingPunct="1"/>
            <a:r>
              <a:rPr lang="en-US" smtClean="0"/>
              <a:t>Led to Pascal, C, C++, and Java</a:t>
            </a:r>
          </a:p>
          <a:p>
            <a:pPr lvl="2" eaLnBrk="1" hangingPunct="1"/>
            <a:r>
              <a:rPr lang="en-US" smtClean="0"/>
              <a:t>“Algol-like” languages</a:t>
            </a:r>
          </a:p>
          <a:p>
            <a:pPr lvl="1" eaLnBrk="1" hangingPunct="1"/>
            <a:r>
              <a:rPr lang="en-US" smtClean="0"/>
              <a:t>Had formal grammar (Backus-Naur Form or BNF)</a:t>
            </a:r>
          </a:p>
          <a:p>
            <a:pPr lvl="1" eaLnBrk="1" hangingPunct="1"/>
            <a:r>
              <a:rPr lang="en-US" smtClean="0"/>
              <a:t>Algol 60 added block structures for scoping and conditionals</a:t>
            </a:r>
          </a:p>
          <a:p>
            <a:pPr lvl="1" eaLnBrk="1" hangingPunct="1"/>
            <a:r>
              <a:rPr lang="en-US" smtClean="0"/>
              <a:t>Imperative language with recursive functions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7DA531-EB14-492D-BD69-82F01206D7A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Babylonian Algorithm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807085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/>
              <a:t>A [rectangular] cistern.</a:t>
            </a:r>
          </a:p>
          <a:p>
            <a:pPr eaLnBrk="0" hangingPunct="0"/>
            <a:r>
              <a:rPr lang="en-US" sz="1800"/>
              <a:t>The height is 3, 20, and a volume of 27, 46, 40 has been excavated.</a:t>
            </a:r>
          </a:p>
          <a:p>
            <a:pPr eaLnBrk="0" hangingPunct="0"/>
            <a:r>
              <a:rPr lang="en-US" sz="1800"/>
              <a:t>The length exceeds the width by 50.</a:t>
            </a:r>
          </a:p>
          <a:p>
            <a:pPr eaLnBrk="0" hangingPunct="0"/>
            <a:r>
              <a:rPr lang="en-US" sz="1800"/>
              <a:t>You should take the reciprocal of the height, 3, 20, obtaining 18.</a:t>
            </a:r>
          </a:p>
          <a:p>
            <a:pPr eaLnBrk="0" hangingPunct="0"/>
            <a:r>
              <a:rPr lang="en-US" sz="1800"/>
              <a:t>Multiply this by the volume, 27, 46, 40, obtaining 8, 20.</a:t>
            </a:r>
          </a:p>
          <a:p>
            <a:pPr eaLnBrk="0" hangingPunct="0"/>
            <a:r>
              <a:rPr lang="en-US" sz="1800"/>
              <a:t>Take half of 50 and square it, obtaining 10, 25.</a:t>
            </a:r>
          </a:p>
          <a:p>
            <a:pPr eaLnBrk="0" hangingPunct="0"/>
            <a:r>
              <a:rPr lang="en-US" sz="1800"/>
              <a:t>Add 8, 20, and you get 8, 30, 25</a:t>
            </a:r>
          </a:p>
          <a:p>
            <a:pPr eaLnBrk="0" hangingPunct="0"/>
            <a:r>
              <a:rPr lang="en-US" sz="1800"/>
              <a:t>The square root is 2, 55.</a:t>
            </a:r>
          </a:p>
          <a:p>
            <a:pPr eaLnBrk="0" hangingPunct="0"/>
            <a:r>
              <a:rPr lang="en-US" sz="1800"/>
              <a:t>Make two copies of this, adding [25] to the one and subtracting from the other.</a:t>
            </a:r>
          </a:p>
          <a:p>
            <a:pPr eaLnBrk="0" hangingPunct="0"/>
            <a:r>
              <a:rPr lang="en-US" sz="1800"/>
              <a:t>You find that 3, 20 [i.e., 3 1/3] is the length and 2, 30 [i.e., 2 1/2] is the width.</a:t>
            </a:r>
          </a:p>
          <a:p>
            <a:pPr eaLnBrk="0" hangingPunct="0"/>
            <a:r>
              <a:rPr lang="en-US" sz="1800"/>
              <a:t>This is the procedure.</a:t>
            </a:r>
          </a:p>
          <a:p>
            <a:pPr eaLnBrk="0" hangingPunct="0"/>
            <a:endParaRPr lang="en-US" sz="1800"/>
          </a:p>
          <a:p>
            <a:pPr eaLnBrk="0" hangingPunct="0"/>
            <a:r>
              <a:rPr lang="en-US" sz="1800"/>
              <a:t>– Donald E. Knuth, </a:t>
            </a:r>
            <a:r>
              <a:rPr lang="en-US" sz="1800" i="1"/>
              <a:t>Ancient Babylonian Algorithms</a:t>
            </a:r>
            <a:r>
              <a:rPr lang="en-US" sz="1800"/>
              <a:t>, CACM July 1972</a:t>
            </a: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457200" y="5535613"/>
            <a:ext cx="809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The number </a:t>
            </a:r>
            <a:r>
              <a:rPr lang="en-US">
                <a:solidFill>
                  <a:srgbClr val="0000FF"/>
                </a:solidFill>
              </a:rPr>
              <a:t>n, m</a:t>
            </a:r>
            <a:r>
              <a:rPr lang="en-US"/>
              <a:t> represents </a:t>
            </a:r>
            <a:r>
              <a:rPr lang="en-US">
                <a:solidFill>
                  <a:srgbClr val="0000FF"/>
                </a:solidFill>
              </a:rPr>
              <a:t>n*(60</a:t>
            </a:r>
            <a:r>
              <a:rPr lang="en-US" baseline="30000">
                <a:solidFill>
                  <a:srgbClr val="0000FF"/>
                </a:solidFill>
              </a:rPr>
              <a:t>k</a:t>
            </a:r>
            <a:r>
              <a:rPr lang="en-US">
                <a:solidFill>
                  <a:srgbClr val="0000FF"/>
                </a:solidFill>
              </a:rPr>
              <a:t>) + m*(60</a:t>
            </a:r>
            <a:r>
              <a:rPr lang="en-US" baseline="30000">
                <a:solidFill>
                  <a:srgbClr val="0000FF"/>
                </a:solidFill>
              </a:rPr>
              <a:t>k-1</a:t>
            </a:r>
            <a:r>
              <a:rPr lang="en-US">
                <a:solidFill>
                  <a:srgbClr val="0000FF"/>
                </a:solidFill>
              </a:rPr>
              <a:t>)</a:t>
            </a:r>
            <a:r>
              <a:rPr lang="en-US"/>
              <a:t> for some </a:t>
            </a:r>
            <a:r>
              <a:rPr lang="en-US">
                <a:solidFill>
                  <a:srgbClr val="0000FF"/>
                </a:solidFill>
              </a:rPr>
              <a:t>k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747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4E02C5D-0717-4143-82E0-6E72F314F373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Code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752600" y="1447800"/>
            <a:ext cx="6324600" cy="479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procedure Absmax(a) Size:(n, m) Result:(y)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              Subscripts:(i, k);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value n, m; array a;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integer n, m, i, k; real y;</a:t>
            </a:r>
          </a:p>
          <a:p>
            <a:pPr eaLnBrk="0" hangingPunct="0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comment The absolute greatest element of the matrix a, of size n by m is transferred to y, and the subscripts of this element to i and k;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begin integer p, q;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y := 0; i := k := 1;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for p:=1 step 1 until n do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for q:=1 step 1 until m do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  if abs(a[p, q]) &gt; y then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      begin y := abs(a[p, q]);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      i := p; k := q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        end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end Absmax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5410200" y="5943600"/>
            <a:ext cx="2633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/>
              <a:t>Source:  http://en.wikipedia.org/wiki/ALGOL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768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E69D16-3A6A-44C8-B9A8-31AAB006509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Algol 68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Successor to Algol 60</a:t>
            </a:r>
          </a:p>
          <a:p>
            <a:pPr lvl="1" eaLnBrk="1" hangingPunct="1"/>
            <a:r>
              <a:rPr lang="en-US" smtClean="0"/>
              <a:t>But bloated and hard to use</a:t>
            </a:r>
          </a:p>
          <a:p>
            <a:pPr lvl="1" eaLnBrk="1" hangingPunct="1"/>
            <a:r>
              <a:rPr lang="en-US" smtClean="0"/>
              <a:t>And very hard to compile</a:t>
            </a:r>
          </a:p>
          <a:p>
            <a:pPr lvl="2" eaLnBrk="1" hangingPunct="1"/>
            <a:r>
              <a:rPr lang="en-US" smtClean="0"/>
              <a:t>E.g., variable names can include blanks!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Included many important ideas</a:t>
            </a:r>
          </a:p>
          <a:p>
            <a:pPr lvl="1" eaLnBrk="1" hangingPunct="1"/>
            <a:r>
              <a:rPr lang="en-US" smtClean="0"/>
              <a:t>User-defined types</a:t>
            </a:r>
          </a:p>
          <a:p>
            <a:pPr lvl="1" eaLnBrk="1" hangingPunct="1"/>
            <a:r>
              <a:rPr lang="en-US" smtClean="0"/>
              <a:t>Code blocks that return the value of the last expr</a:t>
            </a:r>
          </a:p>
          <a:p>
            <a:pPr lvl="1" eaLnBrk="1" hangingPunct="1"/>
            <a:r>
              <a:rPr lang="en-US" smtClean="0"/>
              <a:t>struct and union</a:t>
            </a:r>
          </a:p>
          <a:p>
            <a:pPr lvl="1" eaLnBrk="1" hangingPunct="1"/>
            <a:r>
              <a:rPr lang="en-US" smtClean="0"/>
              <a:t>parallel processing (in the language)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788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9674FE-62D6-40A3-B9BB-D1C8B9CB9B9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Code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295400" y="2362200"/>
            <a:ext cx="6934200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latin typeface="Courier"/>
              </a:rPr>
              <a:t>BEGIN MODE NODE = STRUCT (INT k, TREE smaller, larger),</a:t>
            </a:r>
          </a:p>
          <a:p>
            <a:pPr eaLnBrk="0" hangingPunct="0"/>
            <a:r>
              <a:rPr lang="en-US" sz="1600" b="1">
                <a:latin typeface="Courier"/>
              </a:rPr>
              <a:t>           TREE = REF NODE;</a:t>
            </a:r>
          </a:p>
          <a:p>
            <a:pPr eaLnBrk="0" hangingPunct="0"/>
            <a:endParaRPr lang="en-US" sz="1600" b="1">
              <a:latin typeface="Courier"/>
            </a:endParaRPr>
          </a:p>
          <a:p>
            <a:pPr eaLnBrk="0" hangingPunct="0"/>
            <a:r>
              <a:rPr lang="en-US" sz="1600" b="1">
                <a:latin typeface="Courier"/>
              </a:rPr>
              <a:t>      TREE empty tree = NIL;</a:t>
            </a:r>
          </a:p>
          <a:p>
            <a:pPr eaLnBrk="0" hangingPunct="0"/>
            <a:endParaRPr lang="en-US" sz="1600" b="1">
              <a:latin typeface="Courier"/>
            </a:endParaRPr>
          </a:p>
          <a:p>
            <a:pPr eaLnBrk="0" hangingPunct="0"/>
            <a:r>
              <a:rPr lang="en-US" sz="1600" b="1">
                <a:latin typeface="Courier"/>
              </a:rPr>
              <a:t>      PROC add = (REF TREE root, INT k) VOID:</a:t>
            </a:r>
          </a:p>
          <a:p>
            <a:pPr eaLnBrk="0" hangingPunct="0"/>
            <a:r>
              <a:rPr lang="en-US" sz="1600" b="1">
                <a:latin typeface="Courier"/>
              </a:rPr>
              <a:t>           IF root IS empty tree</a:t>
            </a:r>
          </a:p>
          <a:p>
            <a:pPr eaLnBrk="0" hangingPunct="0"/>
            <a:r>
              <a:rPr lang="en-US" sz="1600" b="1">
                <a:latin typeface="Courier"/>
              </a:rPr>
              <a:t>           THEN root := HEAP NODE := (k, NIL, NIL)</a:t>
            </a:r>
          </a:p>
          <a:p>
            <a:pPr eaLnBrk="0" hangingPunct="0"/>
            <a:r>
              <a:rPr lang="en-US" sz="1600" b="1">
                <a:latin typeface="Courier"/>
              </a:rPr>
              <a:t>           ELSE IF k &lt; k OF root</a:t>
            </a:r>
          </a:p>
          <a:p>
            <a:pPr eaLnBrk="0" hangingPunct="0"/>
            <a:r>
              <a:rPr lang="en-US" sz="1600" b="1">
                <a:latin typeface="Courier"/>
              </a:rPr>
              <a:t>                THEN add (smaller OF root, k)</a:t>
            </a:r>
          </a:p>
          <a:p>
            <a:pPr eaLnBrk="0" hangingPunct="0"/>
            <a:r>
              <a:rPr lang="en-US" sz="1600" b="1">
                <a:latin typeface="Courier"/>
              </a:rPr>
              <a:t>                ELSE add (larger OF root, k)</a:t>
            </a:r>
          </a:p>
          <a:p>
            <a:pPr eaLnBrk="0" hangingPunct="0"/>
            <a:r>
              <a:rPr lang="en-US" sz="1600" b="1">
                <a:latin typeface="Courier"/>
              </a:rPr>
              <a:t>                FI</a:t>
            </a:r>
          </a:p>
          <a:p>
            <a:pPr eaLnBrk="0" hangingPunct="0"/>
            <a:r>
              <a:rPr lang="en-US" sz="1600" b="1">
                <a:latin typeface="Courier"/>
              </a:rPr>
              <a:t>           FI;</a:t>
            </a:r>
          </a:p>
          <a:p>
            <a:pPr eaLnBrk="0" hangingPunct="0"/>
            <a:r>
              <a:rPr lang="en-US" sz="1600" b="1">
                <a:latin typeface="Courier"/>
              </a:rPr>
              <a:t>END</a:t>
            </a:r>
          </a:p>
        </p:txBody>
      </p:sp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4114800" y="5562600"/>
            <a:ext cx="4114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/>
              <a:t>Source: http://www.xs4all.nl/~jmvdveer/algol68g-mk8/doc/examples/quicksort.a68.html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1600200" y="1447800"/>
            <a:ext cx="231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User-defined types</a:t>
            </a:r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057400" y="1752600"/>
            <a:ext cx="2286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6553200" y="2743200"/>
            <a:ext cx="2090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Identifier w/blank</a:t>
            </a:r>
          </a:p>
        </p:txBody>
      </p:sp>
      <p:sp>
        <p:nvSpPr>
          <p:cNvPr id="141322" name="Line 10"/>
          <p:cNvSpPr>
            <a:spLocks noChangeShapeType="1"/>
          </p:cNvSpPr>
          <p:nvPr/>
        </p:nvSpPr>
        <p:spPr bwMode="auto">
          <a:xfrm flipH="1">
            <a:off x="3962400" y="2895600"/>
            <a:ext cx="25908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7620000" y="3352800"/>
            <a:ext cx="917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Malloc</a:t>
            </a:r>
          </a:p>
        </p:txBody>
      </p:sp>
      <p:sp>
        <p:nvSpPr>
          <p:cNvPr id="141324" name="Line 12"/>
          <p:cNvSpPr>
            <a:spLocks noChangeShapeType="1"/>
          </p:cNvSpPr>
          <p:nvPr/>
        </p:nvSpPr>
        <p:spPr bwMode="auto">
          <a:xfrm flipH="1">
            <a:off x="4800600" y="3657600"/>
            <a:ext cx="32766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325" name="Text Box 13"/>
          <p:cNvSpPr txBox="1">
            <a:spLocks noChangeArrowheads="1"/>
          </p:cNvSpPr>
          <p:nvPr/>
        </p:nvSpPr>
        <p:spPr bwMode="auto">
          <a:xfrm>
            <a:off x="7467600" y="4419600"/>
            <a:ext cx="159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Field access</a:t>
            </a:r>
          </a:p>
        </p:txBody>
      </p:sp>
      <p:sp>
        <p:nvSpPr>
          <p:cNvPr id="141326" name="Line 14"/>
          <p:cNvSpPr>
            <a:spLocks noChangeShapeType="1"/>
          </p:cNvSpPr>
          <p:nvPr/>
        </p:nvSpPr>
        <p:spPr bwMode="auto">
          <a:xfrm flipH="1" flipV="1">
            <a:off x="5410200" y="4495800"/>
            <a:ext cx="20574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9" grpId="0"/>
      <p:bldP spid="141320" grpId="0" animBg="1"/>
      <p:bldP spid="141321" grpId="0"/>
      <p:bldP spid="141322" grpId="0" animBg="1"/>
      <p:bldP spid="141323" grpId="0"/>
      <p:bldP spid="141324" grpId="0" animBg="1"/>
      <p:bldP spid="141325" grpId="0"/>
      <p:bldP spid="1413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808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7F1C6A-BA09-47EE-B3CE-04B68AF0C32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Algol Discussion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Good points:</a:t>
            </a:r>
          </a:p>
          <a:p>
            <a:pPr lvl="1" eaLnBrk="1" hangingPunct="1"/>
            <a:r>
              <a:rPr lang="en-US" smtClean="0"/>
              <a:t>Standard for writing algorithmic pseudocode</a:t>
            </a:r>
          </a:p>
          <a:p>
            <a:pPr lvl="1" eaLnBrk="1" hangingPunct="1"/>
            <a:r>
              <a:rPr lang="en-US" smtClean="0"/>
              <a:t>First machine-independent language</a:t>
            </a:r>
          </a:p>
          <a:p>
            <a:pPr lvl="1" eaLnBrk="1" hangingPunct="1"/>
            <a:r>
              <a:rPr lang="en-US" smtClean="0"/>
              <a:t>C, C++, Java, etc. all based on it</a:t>
            </a:r>
          </a:p>
          <a:p>
            <a:pPr lvl="1" eaLnBrk="1" hangingPunct="1"/>
            <a:r>
              <a:rPr lang="en-US" smtClean="0"/>
              <a:t>Used BNF to describe language syntax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Bad points:</a:t>
            </a:r>
          </a:p>
          <a:p>
            <a:pPr lvl="1" eaLnBrk="1" hangingPunct="1"/>
            <a:r>
              <a:rPr lang="en-US" smtClean="0"/>
              <a:t>Never widely used</a:t>
            </a:r>
          </a:p>
          <a:p>
            <a:pPr lvl="1" eaLnBrk="1" hangingPunct="1"/>
            <a:r>
              <a:rPr lang="en-US" smtClean="0"/>
              <a:t>Hard to implement</a:t>
            </a:r>
          </a:p>
          <a:p>
            <a:pPr lvl="1" eaLnBrk="1" hangingPunct="1"/>
            <a:r>
              <a:rPr lang="en-US" smtClean="0"/>
              <a:t>FORTRAN much more popular</a:t>
            </a:r>
          </a:p>
          <a:p>
            <a:pPr lvl="1" eaLnBrk="1" hangingPunct="1"/>
            <a:r>
              <a:rPr lang="en-US" smtClean="0"/>
              <a:t>Not supported by IBM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829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0DCDC5-7EEC-49DA-B2F2-37DEA525AC3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APL (early 1960s)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Programming Language</a:t>
            </a:r>
          </a:p>
          <a:p>
            <a:pPr lvl="1" eaLnBrk="1" hangingPunct="1"/>
            <a:r>
              <a:rPr lang="en-US" smtClean="0"/>
              <a:t>Developed by Kenneth Iverson at Harvard</a:t>
            </a:r>
          </a:p>
          <a:p>
            <a:pPr lvl="1" eaLnBrk="1" hangingPunct="1"/>
            <a:r>
              <a:rPr lang="en-US" smtClean="0"/>
              <a:t>Goal is a very concise notation for mathematics</a:t>
            </a:r>
          </a:p>
          <a:p>
            <a:pPr lvl="2" eaLnBrk="1" hangingPunct="1"/>
            <a:r>
              <a:rPr lang="en-US" smtClean="0"/>
              <a:t>Focuses on array manipulation, interactive environment</a:t>
            </a:r>
          </a:p>
          <a:p>
            <a:pPr lvl="1" eaLnBrk="1" hangingPunct="1"/>
            <a:r>
              <a:rPr lang="en-US" smtClean="0"/>
              <a:t>Was very popular</a:t>
            </a:r>
          </a:p>
          <a:p>
            <a:pPr lvl="2" eaLnBrk="1" hangingPunct="1"/>
            <a:r>
              <a:rPr lang="en-US" smtClean="0"/>
              <a:t>In 1969, 500 attendees at APL conference</a:t>
            </a:r>
          </a:p>
          <a:p>
            <a:pPr lvl="2" eaLnBrk="1" hangingPunct="1"/>
            <a:r>
              <a:rPr lang="en-US" smtClean="0"/>
              <a:t>Still some devotees</a:t>
            </a:r>
          </a:p>
          <a:p>
            <a:pPr lvl="2" eaLnBrk="1" hangingPunct="1"/>
            <a:endParaRPr lang="en-US" smtClean="0"/>
          </a:p>
          <a:p>
            <a:pPr eaLnBrk="1" hangingPunct="1"/>
            <a:r>
              <a:rPr lang="en-US" smtClean="0"/>
              <a:t>Notable features</a:t>
            </a:r>
          </a:p>
          <a:p>
            <a:pPr lvl="1" eaLnBrk="1" hangingPunct="1"/>
            <a:r>
              <a:rPr lang="en-US" smtClean="0"/>
              <a:t>Programs evaluated right-to-left</a:t>
            </a:r>
          </a:p>
          <a:p>
            <a:pPr lvl="1" eaLnBrk="1" hangingPunct="1"/>
            <a:r>
              <a:rPr lang="en-US" smtClean="0"/>
              <a:t>Fast execution of array operations</a:t>
            </a:r>
          </a:p>
          <a:p>
            <a:pPr lvl="1" eaLnBrk="1" hangingPunct="1"/>
            <a:r>
              <a:rPr lang="en-US" smtClean="0"/>
              <a:t>Required special keyboard to enter programs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849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D6D72A-2DF9-4866-8F64-C5C50CF709BC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Code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90800"/>
            <a:ext cx="8153400" cy="3810000"/>
          </a:xfrm>
        </p:spPr>
        <p:txBody>
          <a:bodyPr/>
          <a:lstStyle/>
          <a:p>
            <a:pPr eaLnBrk="1" hangingPunct="1"/>
            <a:r>
              <a:rPr lang="en-US" sz="2400" smtClean="0"/>
              <a:t>Finds prime numbers from </a:t>
            </a:r>
            <a:r>
              <a:rPr lang="en-US" sz="2400" smtClean="0">
                <a:solidFill>
                  <a:srgbClr val="0000FF"/>
                </a:solidFill>
              </a:rPr>
              <a:t>1</a:t>
            </a:r>
            <a:r>
              <a:rPr lang="en-US" sz="2400" smtClean="0"/>
              <a:t> to </a:t>
            </a:r>
            <a:r>
              <a:rPr lang="en-US" sz="2400" smtClean="0">
                <a:solidFill>
                  <a:srgbClr val="0000FF"/>
                </a:solidFill>
              </a:rPr>
              <a:t>R</a:t>
            </a:r>
            <a:endParaRPr lang="en-US" sz="2400" smtClean="0"/>
          </a:p>
          <a:p>
            <a:pPr lvl="1" eaLnBrk="1" hangingPunct="1"/>
            <a:r>
              <a:rPr lang="en-US" sz="200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ι</a:t>
            </a:r>
            <a:r>
              <a:rPr lang="en-US" sz="2000" smtClean="0">
                <a:solidFill>
                  <a:srgbClr val="0000FF"/>
                </a:solidFill>
              </a:rPr>
              <a:t>R</a:t>
            </a:r>
            <a:r>
              <a:rPr lang="en-US" sz="2000" smtClean="0"/>
              <a:t> creates vector containing </a:t>
            </a:r>
            <a:r>
              <a:rPr lang="en-US" sz="2000" smtClean="0">
                <a:solidFill>
                  <a:srgbClr val="0000FF"/>
                </a:solidFill>
              </a:rPr>
              <a:t>1..R</a:t>
            </a:r>
            <a:endParaRPr lang="en-US" sz="2000" smtClean="0"/>
          </a:p>
          <a:p>
            <a:pPr lvl="1" eaLnBrk="1" hangingPunct="1"/>
            <a:r>
              <a:rPr lang="en-US" sz="2000" smtClean="0">
                <a:solidFill>
                  <a:srgbClr val="0000FF"/>
                </a:solidFill>
              </a:rPr>
              <a:t>1↓</a:t>
            </a:r>
            <a:r>
              <a:rPr lang="en-US" sz="2000" smtClean="0"/>
              <a:t> drops first element</a:t>
            </a:r>
          </a:p>
          <a:p>
            <a:pPr lvl="1" eaLnBrk="1" hangingPunct="1"/>
            <a:r>
              <a:rPr lang="en-US" sz="2000" smtClean="0">
                <a:solidFill>
                  <a:srgbClr val="0000FF"/>
                </a:solidFill>
              </a:rPr>
              <a:t>R←</a:t>
            </a:r>
            <a:r>
              <a:rPr lang="en-US" sz="2000" smtClean="0"/>
              <a:t> assigns result to </a:t>
            </a:r>
            <a:r>
              <a:rPr lang="en-US" sz="2000" smtClean="0">
                <a:solidFill>
                  <a:srgbClr val="0000FF"/>
                </a:solidFill>
              </a:rPr>
              <a:t>R</a:t>
            </a:r>
            <a:endParaRPr lang="en-US" sz="2000" smtClean="0"/>
          </a:p>
          <a:p>
            <a:pPr lvl="1" eaLnBrk="1" hangingPunct="1"/>
            <a:r>
              <a:rPr lang="en-US" sz="2000" smtClean="0">
                <a:solidFill>
                  <a:srgbClr val="0000FF"/>
                </a:solidFill>
              </a:rPr>
              <a:t>R o.× R</a:t>
            </a:r>
            <a:r>
              <a:rPr lang="en-US" sz="2000" smtClean="0"/>
              <a:t> computes (outer) product </a:t>
            </a:r>
            <a:r>
              <a:rPr lang="en-US" sz="2000" smtClean="0">
                <a:solidFill>
                  <a:srgbClr val="0000FF"/>
                </a:solidFill>
              </a:rPr>
              <a:t>2..R </a:t>
            </a:r>
            <a:r>
              <a:rPr lang="en-US" smtClean="0">
                <a:solidFill>
                  <a:srgbClr val="0000FF"/>
                </a:solidFill>
              </a:rPr>
              <a:t>×</a:t>
            </a:r>
            <a:r>
              <a:rPr lang="en-US" sz="2000" smtClean="0">
                <a:solidFill>
                  <a:srgbClr val="0000FF"/>
                </a:solidFill>
              </a:rPr>
              <a:t> 2..R</a:t>
            </a:r>
            <a:endParaRPr lang="en-US" sz="2000" smtClean="0"/>
          </a:p>
          <a:p>
            <a:pPr lvl="1" eaLnBrk="1" hangingPunct="1"/>
            <a:r>
              <a:rPr lang="en-US" sz="2000" smtClean="0">
                <a:solidFill>
                  <a:srgbClr val="0000FF"/>
                </a:solidFill>
              </a:rPr>
              <a:t>R </a:t>
            </a:r>
            <a:r>
              <a:rPr lang="en-US" sz="2000" smtClean="0">
                <a:solidFill>
                  <a:srgbClr val="0000FF"/>
                </a:solidFill>
                <a:latin typeface="ヒラギノ角ゴ Pro W3"/>
              </a:rPr>
              <a:t>∊</a:t>
            </a:r>
            <a:r>
              <a:rPr lang="en-US" sz="2000" smtClean="0">
                <a:latin typeface="ヒラギノ角ゴ Pro W3"/>
              </a:rPr>
              <a:t> </a:t>
            </a:r>
            <a:r>
              <a:rPr lang="en-US" sz="2000" smtClean="0"/>
              <a:t>produces vector the same size as </a:t>
            </a:r>
            <a:r>
              <a:rPr lang="en-US" sz="2000" smtClean="0">
                <a:solidFill>
                  <a:srgbClr val="0000FF"/>
                </a:solidFill>
              </a:rPr>
              <a:t>R</a:t>
            </a:r>
            <a:r>
              <a:rPr lang="en-US" sz="2000" smtClean="0"/>
              <a:t> with </a:t>
            </a:r>
            <a:r>
              <a:rPr lang="en-US" sz="2000" smtClean="0">
                <a:solidFill>
                  <a:srgbClr val="0000FF"/>
                </a:solidFill>
              </a:rPr>
              <a:t>1</a:t>
            </a:r>
            <a:r>
              <a:rPr lang="en-US" sz="2000" smtClean="0"/>
              <a:t> in position </a:t>
            </a:r>
            <a:r>
              <a:rPr lang="en-US" sz="2000" smtClean="0">
                <a:solidFill>
                  <a:srgbClr val="0000FF"/>
                </a:solidFill>
              </a:rPr>
              <a:t>i</a:t>
            </a:r>
            <a:r>
              <a:rPr lang="en-US" sz="2000" smtClean="0"/>
              <a:t> if</a:t>
            </a:r>
            <a:r>
              <a:rPr lang="en-US" sz="2000" smtClean="0">
                <a:solidFill>
                  <a:srgbClr val="0000FF"/>
                </a:solidFill>
              </a:rPr>
              <a:t> i</a:t>
            </a:r>
            <a:r>
              <a:rPr lang="en-US" sz="2000" smtClean="0"/>
              <a:t> is in </a:t>
            </a:r>
            <a:r>
              <a:rPr lang="en-US" sz="2000" smtClean="0">
                <a:solidFill>
                  <a:srgbClr val="0000FF"/>
                </a:solidFill>
              </a:rPr>
              <a:t>R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0000FF"/>
                </a:solidFill>
              </a:rPr>
              <a:t>o.× R</a:t>
            </a:r>
            <a:endParaRPr lang="en-US" sz="2000" smtClean="0"/>
          </a:p>
          <a:p>
            <a:pPr lvl="2" eaLnBrk="1" hangingPunct="1"/>
            <a:r>
              <a:rPr lang="en-US" sz="1800" smtClean="0"/>
              <a:t>I.e., if there is a product of two numbers equal to </a:t>
            </a:r>
            <a:r>
              <a:rPr lang="en-US" sz="1800" smtClean="0">
                <a:solidFill>
                  <a:srgbClr val="0000FF"/>
                </a:solidFill>
              </a:rPr>
              <a:t>i</a:t>
            </a:r>
            <a:endParaRPr lang="en-US" sz="1800" smtClean="0"/>
          </a:p>
          <a:p>
            <a:pPr lvl="1" eaLnBrk="1" hangingPunct="1"/>
            <a:r>
              <a:rPr lang="en-US" sz="2000" smtClean="0">
                <a:solidFill>
                  <a:srgbClr val="0000FF"/>
                </a:solidFill>
              </a:rPr>
              <a:t>~</a:t>
            </a:r>
            <a:r>
              <a:rPr lang="en-US" sz="2000" smtClean="0"/>
              <a:t> negates the resulting vector; call it </a:t>
            </a:r>
            <a:r>
              <a:rPr lang="en-US" sz="2000" smtClean="0">
                <a:solidFill>
                  <a:srgbClr val="0000FF"/>
                </a:solidFill>
              </a:rPr>
              <a:t>S</a:t>
            </a:r>
            <a:endParaRPr lang="en-US" sz="2000" smtClean="0"/>
          </a:p>
          <a:p>
            <a:pPr lvl="1" eaLnBrk="1" hangingPunct="1"/>
            <a:r>
              <a:rPr lang="en-US" sz="2000" smtClean="0">
                <a:solidFill>
                  <a:srgbClr val="0000FF"/>
                </a:solidFill>
              </a:rPr>
              <a:t>/</a:t>
            </a:r>
            <a:r>
              <a:rPr lang="en-US" sz="2000" smtClean="0"/>
              <a:t> returns a vector of items in </a:t>
            </a:r>
            <a:r>
              <a:rPr lang="en-US" sz="2000" smtClean="0">
                <a:solidFill>
                  <a:srgbClr val="0000FF"/>
                </a:solidFill>
              </a:rPr>
              <a:t>R</a:t>
            </a:r>
            <a:r>
              <a:rPr lang="en-US" sz="2000" smtClean="0"/>
              <a:t> that have </a:t>
            </a:r>
            <a:r>
              <a:rPr lang="en-US" sz="2000" smtClean="0">
                <a:solidFill>
                  <a:srgbClr val="0000FF"/>
                </a:solidFill>
              </a:rPr>
              <a:t>1</a:t>
            </a:r>
            <a:r>
              <a:rPr lang="en-US" sz="2000" smtClean="0"/>
              <a:t>’s in same pos in </a:t>
            </a:r>
            <a:r>
              <a:rPr lang="en-US" sz="2000" smtClean="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4419600" y="2209800"/>
            <a:ext cx="38623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00"/>
              <a:t>Source:  http://en.wikipedia.org/wiki/APL_programming_language</a:t>
            </a:r>
          </a:p>
        </p:txBody>
      </p:sp>
      <p:sp>
        <p:nvSpPr>
          <p:cNvPr id="84998" name="Text Box 5"/>
          <p:cNvSpPr txBox="1">
            <a:spLocks noChangeArrowheads="1"/>
          </p:cNvSpPr>
          <p:nvPr/>
        </p:nvSpPr>
        <p:spPr bwMode="auto">
          <a:xfrm>
            <a:off x="2743200" y="1752600"/>
            <a:ext cx="379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(~ R </a:t>
            </a:r>
            <a:r>
              <a:rPr lang="en-US">
                <a:latin typeface="ヒラギノ角ゴ Pro W3"/>
              </a:rPr>
              <a:t>∊ </a:t>
            </a:r>
            <a:r>
              <a:rPr lang="en-US"/>
              <a:t>R o.× R) / R←1↓</a:t>
            </a:r>
            <a:r>
              <a:rPr lang="en-US">
                <a:latin typeface="Symbol" pitchFamily="18" charset="2"/>
                <a:sym typeface="Symbol" pitchFamily="18" charset="2"/>
              </a:rPr>
              <a:t>ι</a:t>
            </a:r>
            <a:r>
              <a:rPr lang="en-US"/>
              <a:t>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870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D7AC68-0B74-4D14-B640-8F5C9C329E31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PL/I (1964)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876800"/>
          </a:xfrm>
        </p:spPr>
        <p:txBody>
          <a:bodyPr/>
          <a:lstStyle/>
          <a:p>
            <a:pPr eaLnBrk="1" hangingPunct="1"/>
            <a:r>
              <a:rPr lang="en-US" smtClean="0"/>
              <a:t>One language to replace FORTRAN and COBOL</a:t>
            </a:r>
          </a:p>
          <a:p>
            <a:pPr lvl="1" eaLnBrk="1" hangingPunct="1"/>
            <a:r>
              <a:rPr lang="en-US" smtClean="0"/>
              <a:t>Went along with System/360, one mainframe to replace mainframes for science, business</a:t>
            </a:r>
          </a:p>
          <a:p>
            <a:pPr lvl="1" eaLnBrk="1" hangingPunct="1"/>
            <a:r>
              <a:rPr lang="en-US" smtClean="0"/>
              <a:t>Also include structured programming from ALGOL</a:t>
            </a:r>
          </a:p>
          <a:p>
            <a:pPr eaLnBrk="1" hangingPunct="1"/>
            <a:r>
              <a:rPr lang="en-US" smtClean="0"/>
              <a:t>Famous parsing problems</a:t>
            </a:r>
          </a:p>
          <a:p>
            <a:pPr lvl="1" algn="ctr" eaLnBrk="1" hangingPunct="1">
              <a:buFontTx/>
              <a:buNone/>
            </a:pPr>
            <a:r>
              <a:rPr lang="en-US" smtClean="0">
                <a:solidFill>
                  <a:srgbClr val="0000FF"/>
                </a:solidFill>
              </a:rPr>
              <a:t>IF THEN THEN THEN = ELSE; ELSE ELSE = THEN</a:t>
            </a:r>
            <a:endParaRPr lang="en-US" smtClean="0"/>
          </a:p>
          <a:p>
            <a:pPr lvl="1" eaLnBrk="1" hangingPunct="1"/>
            <a:r>
              <a:rPr lang="en-US" smtClean="0"/>
              <a:t>No keywords</a:t>
            </a:r>
          </a:p>
          <a:p>
            <a:pPr eaLnBrk="1" hangingPunct="1"/>
            <a:r>
              <a:rPr lang="en-US" smtClean="0"/>
              <a:t>In the end, not that successful</a:t>
            </a:r>
          </a:p>
          <a:p>
            <a:pPr lvl="1" eaLnBrk="1" hangingPunct="1"/>
            <a:r>
              <a:rPr lang="en-US" smtClean="0"/>
              <a:t>Compilers hard to write</a:t>
            </a:r>
          </a:p>
          <a:p>
            <a:pPr lvl="2" eaLnBrk="1" hangingPunct="1"/>
            <a:r>
              <a:rPr lang="en-US" smtClean="0"/>
              <a:t>Not just because of parsing; language is complex</a:t>
            </a:r>
          </a:p>
          <a:p>
            <a:pPr lvl="1" eaLnBrk="1" hangingPunct="1"/>
            <a:r>
              <a:rPr lang="en-US" smtClean="0"/>
              <a:t>Looked down on by both camps (science, business)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890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3092ED-4426-40FA-AD62-EC2480AB0633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(1964)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876800"/>
          </a:xfrm>
        </p:spPr>
        <p:txBody>
          <a:bodyPr/>
          <a:lstStyle/>
          <a:p>
            <a:pPr eaLnBrk="1" hangingPunct="1"/>
            <a:r>
              <a:rPr lang="en-US" smtClean="0"/>
              <a:t>Beginner’s All purpose Symbolic Instruction Code</a:t>
            </a:r>
          </a:p>
          <a:p>
            <a:pPr lvl="1" eaLnBrk="1" hangingPunct="1"/>
            <a:r>
              <a:rPr lang="en-US" smtClean="0"/>
              <a:t>John Kemeny and Thomas Kurtz (Dartmouth)</a:t>
            </a:r>
          </a:p>
          <a:p>
            <a:pPr lvl="2" eaLnBrk="1" hangingPunct="1"/>
            <a:r>
              <a:rPr lang="en-US" smtClean="0"/>
              <a:t>Kemeny’s PhD advised by Church</a:t>
            </a:r>
          </a:p>
          <a:p>
            <a:pPr lvl="2" eaLnBrk="1" hangingPunct="1"/>
            <a:r>
              <a:rPr lang="en-US" smtClean="0"/>
              <a:t>Kemeny also developed the first time sharing system</a:t>
            </a:r>
          </a:p>
          <a:p>
            <a:pPr lvl="3" eaLnBrk="1" hangingPunct="1"/>
            <a:r>
              <a:rPr lang="en-US" smtClean="0"/>
              <a:t>Multiple users could access shared mainframe as if they were the only user</a:t>
            </a:r>
          </a:p>
          <a:p>
            <a:pPr eaLnBrk="1" hangingPunct="1"/>
            <a:r>
              <a:rPr lang="en-US" smtClean="0"/>
              <a:t>Goals of BASIC:</a:t>
            </a:r>
          </a:p>
          <a:p>
            <a:pPr lvl="1" eaLnBrk="1" hangingPunct="1"/>
            <a:r>
              <a:rPr lang="en-US" smtClean="0"/>
              <a:t>Easy to use for beginners</a:t>
            </a:r>
          </a:p>
          <a:p>
            <a:pPr lvl="1" eaLnBrk="1" hangingPunct="1"/>
            <a:r>
              <a:rPr lang="en-US" smtClean="0"/>
              <a:t>Stepping-stone to more powerful languages</a:t>
            </a:r>
          </a:p>
          <a:p>
            <a:pPr lvl="1" eaLnBrk="1" hangingPunct="1"/>
            <a:r>
              <a:rPr lang="en-US" i="1" smtClean="0"/>
              <a:t>User time is more important than computer time</a:t>
            </a:r>
            <a:endParaRPr lang="en-US" smtClean="0"/>
          </a:p>
          <a:p>
            <a:pPr lvl="1" eaLnBrk="1" hangingPunct="1"/>
            <a:r>
              <a:rPr lang="en-US" smtClean="0"/>
              <a:t>First program run May 1, 1964 at 4:00 am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911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85A43E-EF6E-4D89-A084-474B60A27EEB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(Applesoft BASIC)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676400" y="1371600"/>
            <a:ext cx="6229350" cy="5319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Courier"/>
              </a:rPr>
              <a:t>10 INPUT "What is your name: "; U$</a:t>
            </a:r>
          </a:p>
          <a:p>
            <a:pPr eaLnBrk="0" hangingPunct="0"/>
            <a:r>
              <a:rPr lang="en-US" sz="1800">
                <a:latin typeface="Courier"/>
              </a:rPr>
              <a:t>20 PRINT "Hello "; U$</a:t>
            </a:r>
          </a:p>
          <a:p>
            <a:pPr eaLnBrk="0" hangingPunct="0"/>
            <a:r>
              <a:rPr lang="en-US" sz="1800">
                <a:latin typeface="Courier"/>
              </a:rPr>
              <a:t>25 REM</a:t>
            </a:r>
          </a:p>
          <a:p>
            <a:pPr eaLnBrk="0" hangingPunct="0"/>
            <a:r>
              <a:rPr lang="en-US" sz="1800">
                <a:latin typeface="Courier"/>
              </a:rPr>
              <a:t>30 INPUT "How many stars do you want: "; N</a:t>
            </a:r>
          </a:p>
          <a:p>
            <a:pPr eaLnBrk="0" hangingPunct="0"/>
            <a:r>
              <a:rPr lang="en-US" sz="1800">
                <a:latin typeface="Courier"/>
              </a:rPr>
              <a:t>35 S$ = ""</a:t>
            </a:r>
          </a:p>
          <a:p>
            <a:pPr eaLnBrk="0" hangingPunct="0"/>
            <a:r>
              <a:rPr lang="en-US" sz="1800">
                <a:latin typeface="Courier"/>
              </a:rPr>
              <a:t>40 FOR I = 1 TO N</a:t>
            </a:r>
          </a:p>
          <a:p>
            <a:pPr eaLnBrk="0" hangingPunct="0"/>
            <a:r>
              <a:rPr lang="en-US" sz="1800">
                <a:latin typeface="Courier"/>
              </a:rPr>
              <a:t>50 S$ = S$ + "*</a:t>
            </a:r>
            <a:r>
              <a:rPr lang="en-US" sz="1800"/>
              <a:t>”</a:t>
            </a:r>
            <a:endParaRPr lang="en-US" sz="1800">
              <a:latin typeface="Courier"/>
            </a:endParaRPr>
          </a:p>
          <a:p>
            <a:pPr eaLnBrk="0" hangingPunct="0"/>
            <a:r>
              <a:rPr lang="en-US" sz="1800">
                <a:latin typeface="Courier"/>
              </a:rPr>
              <a:t>55 NEXT I</a:t>
            </a:r>
          </a:p>
          <a:p>
            <a:pPr eaLnBrk="0" hangingPunct="0"/>
            <a:r>
              <a:rPr lang="en-US" sz="1800">
                <a:latin typeface="Courier"/>
              </a:rPr>
              <a:t>60 PRINT S$</a:t>
            </a:r>
          </a:p>
          <a:p>
            <a:pPr eaLnBrk="0" hangingPunct="0"/>
            <a:r>
              <a:rPr lang="en-US" sz="1800">
                <a:latin typeface="Courier"/>
              </a:rPr>
              <a:t>65 REM</a:t>
            </a:r>
          </a:p>
          <a:p>
            <a:pPr eaLnBrk="0" hangingPunct="0"/>
            <a:r>
              <a:rPr lang="en-US" sz="1800">
                <a:latin typeface="Courier"/>
              </a:rPr>
              <a:t>70 INPUT "Do you want more stars? "; A$</a:t>
            </a:r>
          </a:p>
          <a:p>
            <a:pPr eaLnBrk="0" hangingPunct="0"/>
            <a:r>
              <a:rPr lang="en-US" sz="1800">
                <a:latin typeface="Courier"/>
              </a:rPr>
              <a:t>80 IF LEN(A$) = 0 THEN GOTO 70</a:t>
            </a:r>
          </a:p>
          <a:p>
            <a:pPr eaLnBrk="0" hangingPunct="0"/>
            <a:r>
              <a:rPr lang="en-US" sz="1800">
                <a:latin typeface="Courier"/>
              </a:rPr>
              <a:t>90 A$ = LEFT$(A$, 1)</a:t>
            </a:r>
          </a:p>
          <a:p>
            <a:pPr eaLnBrk="0" hangingPunct="0"/>
            <a:r>
              <a:rPr lang="en-US" sz="1800">
                <a:latin typeface="Courier"/>
              </a:rPr>
              <a:t>100 IF (A$ = "Y") OR (A$ = "y") THEN GOTO 30</a:t>
            </a:r>
          </a:p>
          <a:p>
            <a:pPr eaLnBrk="0" hangingPunct="0"/>
            <a:r>
              <a:rPr lang="en-US" sz="1800">
                <a:latin typeface="Courier"/>
              </a:rPr>
              <a:t>110 PRINT "Goodbye ";</a:t>
            </a:r>
          </a:p>
          <a:p>
            <a:pPr eaLnBrk="0" hangingPunct="0"/>
            <a:r>
              <a:rPr lang="en-US" sz="1800">
                <a:latin typeface="Courier"/>
              </a:rPr>
              <a:t>120 FOR I = 1 TO 200</a:t>
            </a:r>
          </a:p>
          <a:p>
            <a:pPr eaLnBrk="0" hangingPunct="0"/>
            <a:r>
              <a:rPr lang="en-US" sz="1800">
                <a:latin typeface="Courier"/>
              </a:rPr>
              <a:t>130 PRINT U$; " ";</a:t>
            </a:r>
          </a:p>
          <a:p>
            <a:pPr eaLnBrk="0" hangingPunct="0"/>
            <a:r>
              <a:rPr lang="en-US" sz="1800">
                <a:latin typeface="Courier"/>
              </a:rPr>
              <a:t>140 NEXT I</a:t>
            </a:r>
          </a:p>
          <a:p>
            <a:pPr eaLnBrk="0" hangingPunct="0"/>
            <a:r>
              <a:rPr lang="en-US" sz="1800">
                <a:latin typeface="Courier"/>
              </a:rPr>
              <a:t>150 PRINT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267200" y="6400800"/>
            <a:ext cx="36210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900"/>
              <a:t>Source:  http://en.wikipedia.org/wiki/BASIC_programming_language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228600" y="1676400"/>
            <a:ext cx="1327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Lines</a:t>
            </a:r>
          </a:p>
          <a:p>
            <a:pPr eaLnBrk="0" hangingPunct="0"/>
            <a:r>
              <a:rPr lang="en-US" sz="2000">
                <a:solidFill>
                  <a:srgbClr val="FF0000"/>
                </a:solidFill>
              </a:rPr>
              <a:t>numbered</a:t>
            </a:r>
          </a:p>
        </p:txBody>
      </p:sp>
      <p:sp>
        <p:nvSpPr>
          <p:cNvPr id="134151" name="Line 7"/>
          <p:cNvSpPr>
            <a:spLocks noChangeShapeType="1"/>
          </p:cNvSpPr>
          <p:nvPr/>
        </p:nvSpPr>
        <p:spPr bwMode="auto">
          <a:xfrm flipV="1">
            <a:off x="990600" y="1600200"/>
            <a:ext cx="7620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6858000" y="533400"/>
            <a:ext cx="1243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Variables</a:t>
            </a:r>
          </a:p>
        </p:txBody>
      </p:sp>
      <p:sp>
        <p:nvSpPr>
          <p:cNvPr id="134153" name="Line 9"/>
          <p:cNvSpPr>
            <a:spLocks noChangeShapeType="1"/>
          </p:cNvSpPr>
          <p:nvPr/>
        </p:nvSpPr>
        <p:spPr bwMode="auto">
          <a:xfrm flipH="1">
            <a:off x="6477000" y="990600"/>
            <a:ext cx="9906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5181600" y="1828800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Comment</a:t>
            </a:r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 flipH="1">
            <a:off x="2667000" y="1981200"/>
            <a:ext cx="25146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5715000" y="3124200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Loop</a:t>
            </a:r>
          </a:p>
        </p:txBody>
      </p:sp>
      <p:sp>
        <p:nvSpPr>
          <p:cNvPr id="134159" name="Line 15"/>
          <p:cNvSpPr>
            <a:spLocks noChangeShapeType="1"/>
          </p:cNvSpPr>
          <p:nvPr/>
        </p:nvSpPr>
        <p:spPr bwMode="auto">
          <a:xfrm flipH="1" flipV="1">
            <a:off x="4191000" y="2971800"/>
            <a:ext cx="15240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60" name="Text Box 16"/>
          <p:cNvSpPr txBox="1">
            <a:spLocks noChangeArrowheads="1"/>
          </p:cNvSpPr>
          <p:nvPr/>
        </p:nvSpPr>
        <p:spPr bwMode="auto">
          <a:xfrm>
            <a:off x="7858125" y="3581400"/>
            <a:ext cx="1158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Goto</a:t>
            </a:r>
          </a:p>
          <a:p>
            <a:pPr eaLnBrk="0" hangingPunct="0"/>
            <a:r>
              <a:rPr lang="en-US" sz="2000">
                <a:solidFill>
                  <a:srgbClr val="FF0000"/>
                </a:solidFill>
              </a:rPr>
              <a:t>common</a:t>
            </a:r>
          </a:p>
        </p:txBody>
      </p:sp>
      <p:sp>
        <p:nvSpPr>
          <p:cNvPr id="134161" name="Line 17"/>
          <p:cNvSpPr>
            <a:spLocks noChangeShapeType="1"/>
          </p:cNvSpPr>
          <p:nvPr/>
        </p:nvSpPr>
        <p:spPr bwMode="auto">
          <a:xfrm flipH="1">
            <a:off x="5943600" y="4343400"/>
            <a:ext cx="24384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0" grpId="0"/>
      <p:bldP spid="134151" grpId="0" animBg="1"/>
      <p:bldP spid="134152" grpId="0"/>
      <p:bldP spid="134153" grpId="0" animBg="1"/>
      <p:bldP spid="134154" grpId="0"/>
      <p:bldP spid="134155" grpId="0" animBg="1"/>
      <p:bldP spid="134158" grpId="0"/>
      <p:bldP spid="134159" grpId="0" animBg="1"/>
      <p:bldP spid="134160" grpId="0"/>
      <p:bldP spid="13416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931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4990DE-60B1-4FE2-B1E8-1EC033406A2D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Today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Still an extremely popular language</a:t>
            </a:r>
          </a:p>
          <a:p>
            <a:pPr lvl="1" eaLnBrk="1" hangingPunct="1"/>
            <a:r>
              <a:rPr lang="en-US" smtClean="0"/>
              <a:t>Microsoft Visual Basic convenient language for writing basic Windows applications</a:t>
            </a:r>
          </a:p>
          <a:p>
            <a:pPr lvl="2" eaLnBrk="1" hangingPunct="1"/>
            <a:r>
              <a:rPr lang="en-US" smtClean="0"/>
              <a:t>Lots of libraries available</a:t>
            </a:r>
          </a:p>
          <a:p>
            <a:pPr lvl="2" eaLnBrk="1" hangingPunct="1"/>
            <a:r>
              <a:rPr lang="en-US" smtClean="0"/>
              <a:t>Includes development enviroment for gui apps</a:t>
            </a:r>
          </a:p>
          <a:p>
            <a:pPr lvl="2" eaLnBrk="1" hangingPunct="1"/>
            <a:endParaRPr lang="en-US" smtClean="0"/>
          </a:p>
          <a:p>
            <a:pPr eaLnBrk="1" hangingPunct="1"/>
            <a:r>
              <a:rPr lang="en-US" smtClean="0"/>
              <a:t>Modern dialects of BASIC are more structured</a:t>
            </a:r>
          </a:p>
          <a:p>
            <a:pPr lvl="1" eaLnBrk="1" hangingPunct="1"/>
            <a:r>
              <a:rPr lang="en-US" smtClean="0"/>
              <a:t>Eliminate most or all line numbers</a:t>
            </a:r>
          </a:p>
          <a:p>
            <a:pPr lvl="1" eaLnBrk="1" hangingPunct="1"/>
            <a:r>
              <a:rPr lang="en-US" smtClean="0"/>
              <a:t>Discourage use of “goto”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6BC1C9-82C7-49F4-BBD4-FB77F343C8F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about Algorithms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Euclid’s Algorithm </a:t>
            </a:r>
            <a:r>
              <a:rPr lang="en-US" sz="2400" smtClean="0"/>
              <a:t>(Alexandria, Egypt, 300 BC)</a:t>
            </a:r>
            <a:endParaRPr lang="en-US" smtClean="0"/>
          </a:p>
          <a:p>
            <a:pPr lvl="1" eaLnBrk="1" hangingPunct="1"/>
            <a:r>
              <a:rPr lang="en-US" smtClean="0"/>
              <a:t>Appeared in </a:t>
            </a:r>
            <a:r>
              <a:rPr lang="en-US" i="1" smtClean="0"/>
              <a:t>Elements</a:t>
            </a:r>
            <a:endParaRPr lang="en-US" smtClean="0"/>
          </a:p>
          <a:p>
            <a:pPr lvl="1" eaLnBrk="1" hangingPunct="1"/>
            <a:r>
              <a:rPr lang="en-US" smtClean="0"/>
              <a:t>Computes gcd of two integers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let rec gcd a b =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   if b = 0 then a else gcd b (a mod b)</a:t>
            </a:r>
            <a:endParaRPr lang="en-US" smtClean="0"/>
          </a:p>
          <a:p>
            <a:pPr lvl="2" eaLnBrk="1" hangingPunct="1"/>
            <a:endParaRPr lang="en-US" smtClean="0"/>
          </a:p>
          <a:p>
            <a:pPr eaLnBrk="1" hangingPunct="1"/>
            <a:r>
              <a:rPr lang="en-US" smtClean="0"/>
              <a:t>Al-Khwarizmi </a:t>
            </a:r>
            <a:r>
              <a:rPr lang="en-US" sz="2400" smtClean="0"/>
              <a:t>(Baghdad, Iraq, 780-850 AD)</a:t>
            </a:r>
          </a:p>
          <a:p>
            <a:pPr lvl="1" eaLnBrk="1" hangingPunct="1"/>
            <a:r>
              <a:rPr lang="en-US" i="1" smtClean="0"/>
              <a:t>Al-Khwarizmi Concerning the Hindu Art of Reckoning</a:t>
            </a:r>
            <a:endParaRPr lang="en-US" smtClean="0"/>
          </a:p>
          <a:p>
            <a:pPr lvl="1" eaLnBrk="1" hangingPunct="1"/>
            <a:r>
              <a:rPr lang="en-US" smtClean="0"/>
              <a:t>Translated into Latin (in 12th century?)</a:t>
            </a:r>
          </a:p>
          <a:p>
            <a:pPr lvl="2" eaLnBrk="1" hangingPunct="1"/>
            <a:r>
              <a:rPr lang="en-US" smtClean="0"/>
              <a:t>Author’s name rendered in Latin as </a:t>
            </a:r>
            <a:r>
              <a:rPr lang="en-US" i="1" smtClean="0"/>
              <a:t>algoritmi</a:t>
            </a:r>
            <a:endParaRPr lang="en-US" smtClean="0"/>
          </a:p>
          <a:p>
            <a:pPr lvl="2" eaLnBrk="1" hangingPunct="1"/>
            <a:r>
              <a:rPr lang="en-US" smtClean="0"/>
              <a:t>Thus the word </a:t>
            </a:r>
            <a:r>
              <a:rPr lang="en-US" i="1" smtClean="0"/>
              <a:t>algorithm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DA9AB7-B108-4BCE-A090-CE69CCCD7DB9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Pascal (1971)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Developed by Niklaus Wirth</a:t>
            </a:r>
          </a:p>
          <a:p>
            <a:pPr lvl="1" eaLnBrk="1" hangingPunct="1"/>
            <a:r>
              <a:rPr lang="en-US" smtClean="0"/>
              <a:t>A response to complaints about Algol 68</a:t>
            </a:r>
          </a:p>
          <a:p>
            <a:pPr eaLnBrk="1" hangingPunct="1"/>
            <a:r>
              <a:rPr lang="en-US" smtClean="0"/>
              <a:t>Teaching tool; not meant for wide adoption</a:t>
            </a:r>
          </a:p>
          <a:p>
            <a:pPr lvl="1" eaLnBrk="1" hangingPunct="1"/>
            <a:r>
              <a:rPr lang="en-US" smtClean="0"/>
              <a:t>Was popular for a long time</a:t>
            </a:r>
          </a:p>
          <a:p>
            <a:pPr lvl="1" eaLnBrk="1" hangingPunct="1"/>
            <a:r>
              <a:rPr lang="en-US" smtClean="0"/>
              <a:t>Best features of COBOL, FORTRAN, and ALGOL</a:t>
            </a:r>
          </a:p>
          <a:p>
            <a:pPr lvl="1" eaLnBrk="1" hangingPunct="1"/>
            <a:r>
              <a:rPr lang="en-US" smtClean="0"/>
              <a:t>(And used lowercase!)</a:t>
            </a:r>
          </a:p>
          <a:p>
            <a:pPr lvl="2" eaLnBrk="1" hangingPunct="1"/>
            <a:r>
              <a:rPr lang="en-US" smtClean="0"/>
              <a:t>Lowercase not introduced into ASCII until 1967</a:t>
            </a:r>
          </a:p>
          <a:p>
            <a:pPr lvl="2" eaLnBrk="1" hangingPunct="1"/>
            <a:r>
              <a:rPr lang="en-US" smtClean="0"/>
              <a:t>Even into 80’s some mainframes were 6-bit, no lowercase</a:t>
            </a:r>
          </a:p>
          <a:p>
            <a:pPr eaLnBrk="1" hangingPunct="1"/>
            <a:r>
              <a:rPr lang="en-US" smtClean="0"/>
              <a:t>Pointers improved</a:t>
            </a:r>
          </a:p>
          <a:p>
            <a:pPr eaLnBrk="1" hangingPunct="1"/>
            <a:r>
              <a:rPr lang="en-US" smtClean="0"/>
              <a:t>Case statement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972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F026979-B34C-44AB-89EB-2114CEF0C9AA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Interesting Pascal Features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876800"/>
          </a:xfrm>
        </p:spPr>
        <p:txBody>
          <a:bodyPr/>
          <a:lstStyle/>
          <a:p>
            <a:pPr eaLnBrk="1" hangingPunct="1"/>
            <a:r>
              <a:rPr lang="en-US" smtClean="0"/>
              <a:t>Enumeration and subrange types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type day = (Sun, Mon, Tue, Wed, Thu, Fri, Sat);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type weekday = Mon..Fri;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type day_of_month = 1..31;</a:t>
            </a:r>
            <a:endParaRPr lang="en-US" smtClean="0"/>
          </a:p>
          <a:p>
            <a:pPr lvl="1" eaLnBrk="1" hangingPunct="1"/>
            <a:r>
              <a:rPr lang="en-US" smtClean="0"/>
              <a:t>Key features:</a:t>
            </a:r>
          </a:p>
          <a:p>
            <a:pPr lvl="2" eaLnBrk="1" hangingPunct="1"/>
            <a:r>
              <a:rPr lang="en-US" smtClean="0"/>
              <a:t>Safe; values will always be within range (compare to C)</a:t>
            </a:r>
          </a:p>
          <a:p>
            <a:pPr lvl="3" eaLnBrk="1" hangingPunct="1"/>
            <a:r>
              <a:rPr lang="en-US" smtClean="0"/>
              <a:t>May require dynamic checks</a:t>
            </a:r>
          </a:p>
          <a:p>
            <a:pPr eaLnBrk="1" hangingPunct="1"/>
            <a:r>
              <a:rPr lang="en-US" smtClean="0"/>
              <a:t>Array types with arbitrary ranges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var hours : array[Mon..Fri] of 0..24;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var M : array[Mon..Fri] of array[char] of real;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for day := Mon to Fri do</a:t>
            </a:r>
          </a:p>
          <a:p>
            <a:pPr lvl="2" eaLnBrk="1" hangingPunct="1">
              <a:buFontTx/>
              <a:buNone/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  M[day][‘e’] := 0.0001;</a:t>
            </a:r>
            <a:endParaRPr lang="en-US" smtClean="0"/>
          </a:p>
        </p:txBody>
      </p:sp>
      <p:sp>
        <p:nvSpPr>
          <p:cNvPr id="97285" name="Text Box 4"/>
          <p:cNvSpPr txBox="1">
            <a:spLocks noChangeArrowheads="1"/>
          </p:cNvSpPr>
          <p:nvPr/>
        </p:nvSpPr>
        <p:spPr bwMode="auto">
          <a:xfrm>
            <a:off x="4648200" y="6324600"/>
            <a:ext cx="4495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/>
              <a:t>Source: http://www.augustana.ca/~mohrj/courses/common/csc370/lecture_notes/pascal.html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993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2694C13-C3DF-4A5E-B41E-085BDFC25B92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Interesting Pascal Features (cont’d)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 types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var S, T : set of 1..10;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S := [1, 2, 3, 5, 7];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T := [1..6];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U := S + T;   { set union 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2000" b="1" smtClean="0">
                <a:solidFill>
                  <a:srgbClr val="0000FF"/>
                </a:solidFill>
                <a:latin typeface="Courier New" pitchFamily="49" charset="0"/>
              </a:rPr>
              <a:t>if 6 in S * T then ... { set intersection }</a:t>
            </a:r>
            <a:endParaRPr lang="en-US" smtClean="0"/>
          </a:p>
          <a:p>
            <a:pPr lvl="1" eaLnBrk="1" hangingPunct="1"/>
            <a:r>
              <a:rPr lang="en-US" smtClean="0"/>
              <a:t>(Note comments in {}’s)</a:t>
            </a:r>
          </a:p>
          <a:p>
            <a:pPr lvl="1" eaLnBrk="1" hangingPunct="1"/>
            <a:endParaRPr lang="en-US" smtClean="0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4495800" y="6248400"/>
            <a:ext cx="4495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800"/>
              <a:t>Source: http://www.augustana.ca/~mohrj/courses/common/csc370/lecture_notes/pascal.html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013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D0F7EE-AB2A-4029-A090-E9F82B365811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Pascal Today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Kernighan’s </a:t>
            </a:r>
            <a:r>
              <a:rPr lang="en-US" i="1" smtClean="0"/>
              <a:t>Why Pascal is Not My Favorite Programming Language</a:t>
            </a:r>
            <a:endParaRPr lang="en-US" smtClean="0"/>
          </a:p>
          <a:p>
            <a:pPr lvl="1" eaLnBrk="1" hangingPunct="1"/>
            <a:r>
              <a:rPr lang="en-US" smtClean="0"/>
              <a:t>No polymorphism on types, including arrays</a:t>
            </a:r>
          </a:p>
          <a:p>
            <a:pPr lvl="1" eaLnBrk="1" hangingPunct="1"/>
            <a:r>
              <a:rPr lang="en-US" smtClean="0"/>
              <a:t>No separate compilation</a:t>
            </a:r>
          </a:p>
          <a:p>
            <a:pPr lvl="1" eaLnBrk="1" hangingPunct="1"/>
            <a:r>
              <a:rPr lang="en-US" smtClean="0"/>
              <a:t>No short-circuiting &amp;&amp; and ||</a:t>
            </a:r>
          </a:p>
          <a:p>
            <a:pPr lvl="1" eaLnBrk="1" hangingPunct="1"/>
            <a:r>
              <a:rPr lang="en-US" smtClean="0"/>
              <a:t>Weak run-time environment</a:t>
            </a:r>
          </a:p>
          <a:p>
            <a:pPr lvl="1" eaLnBrk="1" hangingPunct="1"/>
            <a:r>
              <a:rPr lang="en-US" smtClean="0"/>
              <a:t>No escape from type system</a:t>
            </a:r>
          </a:p>
          <a:p>
            <a:pPr lvl="1" eaLnBrk="1" hangingPunct="1"/>
            <a:r>
              <a:rPr lang="en-US" smtClean="0"/>
              <a:t>and more...</a:t>
            </a:r>
          </a:p>
          <a:p>
            <a:pPr eaLnBrk="1" hangingPunct="1"/>
            <a:r>
              <a:rPr lang="en-US" smtClean="0"/>
              <a:t>Most of these problems fixed</a:t>
            </a:r>
          </a:p>
          <a:p>
            <a:pPr lvl="1" eaLnBrk="1" hangingPunct="1"/>
            <a:r>
              <a:rPr lang="en-US" smtClean="0"/>
              <a:t>But differently in different compilers</a:t>
            </a:r>
          </a:p>
          <a:p>
            <a:pPr lvl="1" eaLnBrk="1" hangingPunct="1"/>
            <a:r>
              <a:rPr lang="en-US" smtClean="0"/>
              <a:t>Pretty much not used today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034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8EB729-1037-47B9-898E-6F5417D761AE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 (1972)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Dennis Ritchie at Bell Labs</a:t>
            </a:r>
          </a:p>
          <a:p>
            <a:pPr lvl="1" eaLnBrk="1" hangingPunct="1"/>
            <a:r>
              <a:rPr lang="en-US" smtClean="0"/>
              <a:t>Ancestors B and BCPL</a:t>
            </a:r>
          </a:p>
          <a:p>
            <a:pPr lvl="1" eaLnBrk="1" hangingPunct="1"/>
            <a:r>
              <a:rPr lang="en-US" smtClean="0"/>
              <a:t>Tightly tied to Unix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Two key features</a:t>
            </a:r>
          </a:p>
          <a:p>
            <a:pPr lvl="1" eaLnBrk="1" hangingPunct="1"/>
            <a:r>
              <a:rPr lang="en-US" smtClean="0"/>
              <a:t>Arrays and pointers closely related</a:t>
            </a:r>
          </a:p>
          <a:p>
            <a:pPr lvl="2" eaLnBrk="1" hangingPunct="1"/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int *p</a:t>
            </a:r>
            <a:r>
              <a:rPr lang="en-US" smtClean="0"/>
              <a:t> and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int p[]</a:t>
            </a:r>
            <a:r>
              <a:rPr lang="en-US" smtClean="0"/>
              <a:t> are the same</a:t>
            </a:r>
          </a:p>
          <a:p>
            <a:pPr lvl="2" eaLnBrk="1" hangingPunct="1"/>
            <a:r>
              <a:rPr lang="en-US" smtClean="0"/>
              <a:t>Probably consequence of low-level view of memory</a:t>
            </a:r>
          </a:p>
          <a:p>
            <a:pPr lvl="1" eaLnBrk="1" hangingPunct="1"/>
            <a:r>
              <a:rPr lang="en-US" smtClean="0"/>
              <a:t>Type system lets you use values at any time</a:t>
            </a:r>
          </a:p>
          <a:p>
            <a:pPr lvl="2" eaLnBrk="1" hangingPunct="1"/>
            <a:r>
              <a:rPr lang="en-US" smtClean="0"/>
              <a:t>Type casts are necessary</a:t>
            </a:r>
          </a:p>
          <a:p>
            <a:pPr lvl="2" eaLnBrk="1" hangingPunct="1"/>
            <a:r>
              <a:rPr lang="en-US" smtClean="0"/>
              <a:t>Early compilers didn’t complain about all sorts of things</a:t>
            </a:r>
          </a:p>
          <a:p>
            <a:pPr lvl="3" eaLnBrk="1" hangingPunct="1"/>
            <a:r>
              <a:rPr lang="en-US" smtClean="0"/>
              <a:t>Like assigning integers to pointers or vice-versa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054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0F119C-D642-4548-8CBC-1B7CE2959720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Simula (1965)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Developed at Norwegian Computing Center</a:t>
            </a:r>
          </a:p>
          <a:p>
            <a:pPr lvl="1" eaLnBrk="1" hangingPunct="1"/>
            <a:r>
              <a:rPr lang="en-US" smtClean="0"/>
              <a:t>By Ole-Johan Dahl and Kristen Nygaard</a:t>
            </a:r>
          </a:p>
          <a:p>
            <a:pPr lvl="1" eaLnBrk="1" hangingPunct="1"/>
            <a:r>
              <a:rPr lang="en-US" smtClean="0"/>
              <a:t>Goal was to simulate complex systems</a:t>
            </a:r>
          </a:p>
          <a:p>
            <a:pPr lvl="1" eaLnBrk="1" hangingPunct="1"/>
            <a:r>
              <a:rPr lang="en-US" smtClean="0"/>
              <a:t>Later used as a general purpose language</a:t>
            </a:r>
          </a:p>
          <a:p>
            <a:pPr eaLnBrk="1" hangingPunct="1"/>
            <a:r>
              <a:rPr lang="en-US" smtClean="0"/>
              <a:t>Key features</a:t>
            </a:r>
          </a:p>
          <a:p>
            <a:pPr lvl="1" eaLnBrk="1" hangingPunct="1"/>
            <a:r>
              <a:rPr lang="en-US" smtClean="0"/>
              <a:t>Classes and objects</a:t>
            </a:r>
          </a:p>
          <a:p>
            <a:pPr lvl="1" eaLnBrk="1" hangingPunct="1"/>
            <a:r>
              <a:rPr lang="en-US" smtClean="0"/>
              <a:t>Inheritence and subclassing</a:t>
            </a:r>
          </a:p>
          <a:p>
            <a:pPr lvl="1" eaLnBrk="1" hangingPunct="1"/>
            <a:r>
              <a:rPr lang="en-US" smtClean="0"/>
              <a:t>Pointer to objects</a:t>
            </a:r>
          </a:p>
          <a:p>
            <a:pPr lvl="1" eaLnBrk="1" hangingPunct="1"/>
            <a:r>
              <a:rPr lang="en-US" smtClean="0"/>
              <a:t>Call by reference</a:t>
            </a:r>
          </a:p>
          <a:p>
            <a:pPr lvl="1" eaLnBrk="1" hangingPunct="1"/>
            <a:r>
              <a:rPr lang="en-US" smtClean="0"/>
              <a:t>Garbage collection</a:t>
            </a:r>
          </a:p>
          <a:p>
            <a:pPr lvl="1" eaLnBrk="1" hangingPunct="1"/>
            <a:r>
              <a:rPr lang="en-US" smtClean="0"/>
              <a:t>Concurrency via coroutines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075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660412-AC92-40DF-B119-5D30627E43A1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4876800" y="6019800"/>
            <a:ext cx="40846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900"/>
              <a:t>Source: http://www.stanford.edu/class/cs242/slides/2004/simula-smalltalk.pdf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8610600" cy="4303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class Point(x,y); real x,y;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begin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  boolean procedure equals(p); ref(Point) p;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    if p =/= none then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      equals := abs(x - p.x) + abs(y - p.y) &lt; 0.00001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  real procedure distance(p); ref(Point) p;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    if p == none then error else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       distance := sqrt((x - p.x)**2 + (y - p.y)**2);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end ***Point***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endParaRPr lang="en-US" sz="2000" b="1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p :- new Point(1.0, 2.5);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q :- new Point(2.0, 3.5);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if p.distance(q) &gt; 2 then ...</a:t>
            </a:r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4479925" y="781050"/>
            <a:ext cx="204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Parameter types</a:t>
            </a:r>
          </a:p>
        </p:txBody>
      </p:sp>
      <p:sp>
        <p:nvSpPr>
          <p:cNvPr id="167943" name="Line 7"/>
          <p:cNvSpPr>
            <a:spLocks noChangeShapeType="1"/>
          </p:cNvSpPr>
          <p:nvPr/>
        </p:nvSpPr>
        <p:spPr bwMode="auto">
          <a:xfrm flipH="1">
            <a:off x="3886200" y="1143000"/>
            <a:ext cx="121920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5410200" y="1676400"/>
            <a:ext cx="1427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null pointer</a:t>
            </a:r>
          </a:p>
        </p:txBody>
      </p:sp>
      <p:sp>
        <p:nvSpPr>
          <p:cNvPr id="167945" name="Line 9"/>
          <p:cNvSpPr>
            <a:spLocks noChangeShapeType="1"/>
          </p:cNvSpPr>
          <p:nvPr/>
        </p:nvSpPr>
        <p:spPr bwMode="auto">
          <a:xfrm flipH="1">
            <a:off x="3429000" y="1828800"/>
            <a:ext cx="20574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5334000" y="2514600"/>
            <a:ext cx="159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Field access</a:t>
            </a:r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 flipH="1">
            <a:off x="4648200" y="2743200"/>
            <a:ext cx="6858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228600" y="2514600"/>
            <a:ext cx="946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Return</a:t>
            </a:r>
          </a:p>
          <a:p>
            <a:pPr eaLnBrk="0" hangingPunct="0"/>
            <a:r>
              <a:rPr lang="en-US" sz="2000">
                <a:solidFill>
                  <a:srgbClr val="FF0000"/>
                </a:solidFill>
              </a:rPr>
              <a:t>value</a:t>
            </a:r>
          </a:p>
        </p:txBody>
      </p:sp>
      <p:sp>
        <p:nvSpPr>
          <p:cNvPr id="167949" name="Line 13"/>
          <p:cNvSpPr>
            <a:spLocks noChangeShapeType="1"/>
          </p:cNvSpPr>
          <p:nvPr/>
        </p:nvSpPr>
        <p:spPr bwMode="auto">
          <a:xfrm>
            <a:off x="1066800" y="2971800"/>
            <a:ext cx="5334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7950" name="Text Box 14"/>
          <p:cNvSpPr txBox="1">
            <a:spLocks noChangeArrowheads="1"/>
          </p:cNvSpPr>
          <p:nvPr/>
        </p:nvSpPr>
        <p:spPr bwMode="auto">
          <a:xfrm>
            <a:off x="1600200" y="5943600"/>
            <a:ext cx="2359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</a:rPr>
              <a:t>Pointer assignment</a:t>
            </a:r>
          </a:p>
        </p:txBody>
      </p:sp>
      <p:sp>
        <p:nvSpPr>
          <p:cNvPr id="167951" name="Line 15"/>
          <p:cNvSpPr>
            <a:spLocks noChangeShapeType="1"/>
          </p:cNvSpPr>
          <p:nvPr/>
        </p:nvSpPr>
        <p:spPr bwMode="auto">
          <a:xfrm flipH="1" flipV="1">
            <a:off x="1143000" y="5486400"/>
            <a:ext cx="4572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2" grpId="0"/>
      <p:bldP spid="167943" grpId="0" animBg="1"/>
      <p:bldP spid="167944" grpId="0"/>
      <p:bldP spid="167945" grpId="0" animBg="1"/>
      <p:bldP spid="167946" grpId="0"/>
      <p:bldP spid="167947" grpId="0" animBg="1"/>
      <p:bldP spid="167948" grpId="0"/>
      <p:bldP spid="167949" grpId="0" animBg="1"/>
      <p:bldP spid="167950" grpId="0"/>
      <p:bldP spid="16795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095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889C5FB-481B-457F-A78A-F7DDBE3EB832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Smalltalk (Early 1970s)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Developed by Alan Kay et al at Xerox PARC</a:t>
            </a:r>
          </a:p>
          <a:p>
            <a:pPr lvl="1" eaLnBrk="1" hangingPunct="1"/>
            <a:r>
              <a:rPr lang="en-US" smtClean="0"/>
              <a:t>Goal:  Build a small, portable computer</a:t>
            </a:r>
          </a:p>
          <a:p>
            <a:pPr lvl="2" eaLnBrk="1" hangingPunct="1"/>
            <a:r>
              <a:rPr lang="en-US" smtClean="0"/>
              <a:t>Remember, computers required separate rooms then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Key ideas</a:t>
            </a:r>
          </a:p>
          <a:p>
            <a:pPr lvl="1" eaLnBrk="1" hangingPunct="1"/>
            <a:r>
              <a:rPr lang="en-US" smtClean="0"/>
              <a:t>Object oriented programming ideas from simula</a:t>
            </a:r>
          </a:p>
          <a:p>
            <a:pPr lvl="1" eaLnBrk="1" hangingPunct="1"/>
            <a:r>
              <a:rPr lang="en-US" smtClean="0"/>
              <a:t>Everything is an object</a:t>
            </a:r>
          </a:p>
          <a:p>
            <a:pPr lvl="1" eaLnBrk="1" hangingPunct="1"/>
            <a:r>
              <a:rPr lang="en-US" smtClean="0"/>
              <a:t>Intended for non-experts, especially children</a:t>
            </a:r>
          </a:p>
          <a:p>
            <a:pPr lvl="1" eaLnBrk="1" hangingPunct="1"/>
            <a:r>
              <a:rPr lang="en-US" smtClean="0"/>
              <a:t>Language and language editing environment integrated into operating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116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CFD304-C00C-4AD1-B7D9-96CE288C7D1E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pic>
        <p:nvPicPr>
          <p:cNvPr id="111620" name="Picture 4" descr="pic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6817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126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FFB0BF-4C9C-448C-9576-9D4541A49B83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(cont’d)</a:t>
            </a:r>
          </a:p>
        </p:txBody>
      </p:sp>
      <p:pic>
        <p:nvPicPr>
          <p:cNvPr id="112644" name="Picture 5" descr="pic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76400"/>
            <a:ext cx="602138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8061DF-A606-488D-9565-0A9615C39DE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Analytical Engine (Babbage)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Charles Babbage </a:t>
            </a:r>
            <a:r>
              <a:rPr lang="en-US" sz="2400" smtClean="0"/>
              <a:t>(1791-1871, London, England)</a:t>
            </a:r>
            <a:endParaRPr lang="en-US" smtClean="0"/>
          </a:p>
          <a:p>
            <a:pPr lvl="1" eaLnBrk="1" hangingPunct="1"/>
            <a:r>
              <a:rPr lang="en-US" smtClean="0"/>
              <a:t>Developed a mechanical calculator</a:t>
            </a:r>
          </a:p>
          <a:p>
            <a:pPr lvl="1" eaLnBrk="1" hangingPunct="1"/>
            <a:r>
              <a:rPr lang="en-US" smtClean="0"/>
              <a:t>Then during 1830’s developed plans for the </a:t>
            </a:r>
            <a:r>
              <a:rPr lang="en-US" i="1" smtClean="0"/>
              <a:t>Analytical Engine</a:t>
            </a:r>
            <a:endParaRPr lang="en-US" smtClean="0"/>
          </a:p>
          <a:p>
            <a:pPr lvl="2" eaLnBrk="1" hangingPunct="1"/>
            <a:r>
              <a:rPr lang="en-US" smtClean="0"/>
              <a:t>But plans only discovered in 1937</a:t>
            </a:r>
          </a:p>
          <a:p>
            <a:pPr lvl="2" eaLnBrk="1" hangingPunct="1"/>
            <a:r>
              <a:rPr lang="en-US" smtClean="0"/>
              <a:t>Built in 1991 at the Science Museum of London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/>
              <a:t>Included branching, looping, arithmetic, and storage</a:t>
            </a:r>
          </a:p>
          <a:p>
            <a:pPr lvl="1" eaLnBrk="1" hangingPunct="1"/>
            <a:r>
              <a:rPr lang="en-US" smtClean="0"/>
              <a:t>Programmed using punch cards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136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B9872D-04A2-4146-9F25-F0162445FBD7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(1983)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876800"/>
          </a:xfrm>
        </p:spPr>
        <p:txBody>
          <a:bodyPr/>
          <a:lstStyle/>
          <a:p>
            <a:pPr eaLnBrk="1" hangingPunct="1"/>
            <a:r>
              <a:rPr lang="en-US" smtClean="0"/>
              <a:t>Bjarne Stroustrup, Bell Labs</a:t>
            </a:r>
          </a:p>
          <a:p>
            <a:pPr eaLnBrk="1" hangingPunct="1"/>
            <a:r>
              <a:rPr lang="en-US" smtClean="0"/>
              <a:t>Began as “C with Classes” (~1980)</a:t>
            </a:r>
          </a:p>
          <a:p>
            <a:pPr lvl="1" eaLnBrk="1" hangingPunct="1"/>
            <a:r>
              <a:rPr lang="en-US" smtClean="0"/>
              <a:t>A preprocessor for C code</a:t>
            </a:r>
          </a:p>
          <a:p>
            <a:pPr lvl="1" eaLnBrk="1" hangingPunct="1"/>
            <a:r>
              <a:rPr lang="en-US" smtClean="0"/>
              <a:t>Added Simula-like classes</a:t>
            </a:r>
          </a:p>
          <a:p>
            <a:pPr eaLnBrk="1" hangingPunct="1"/>
            <a:r>
              <a:rPr lang="en-US" smtClean="0"/>
              <a:t>Why use C as a base language?</a:t>
            </a:r>
          </a:p>
          <a:p>
            <a:pPr lvl="1" eaLnBrk="1" hangingPunct="1"/>
            <a:r>
              <a:rPr lang="en-US" smtClean="0"/>
              <a:t>C is </a:t>
            </a:r>
            <a:r>
              <a:rPr lang="en-US" i="1" smtClean="0"/>
              <a:t>flexible</a:t>
            </a:r>
            <a:r>
              <a:rPr lang="en-US" smtClean="0"/>
              <a:t> – can write any kind of program</a:t>
            </a:r>
          </a:p>
          <a:p>
            <a:pPr lvl="1" eaLnBrk="1" hangingPunct="1"/>
            <a:r>
              <a:rPr lang="en-US" smtClean="0"/>
              <a:t>C is </a:t>
            </a:r>
            <a:r>
              <a:rPr lang="en-US" i="1" smtClean="0"/>
              <a:t>efficient</a:t>
            </a:r>
            <a:r>
              <a:rPr lang="en-US" smtClean="0"/>
              <a:t> – can efficiently use hardware</a:t>
            </a:r>
          </a:p>
          <a:p>
            <a:pPr lvl="1" eaLnBrk="1" hangingPunct="1"/>
            <a:r>
              <a:rPr lang="en-US" smtClean="0"/>
              <a:t>C is </a:t>
            </a:r>
            <a:r>
              <a:rPr lang="en-US" i="1" smtClean="0"/>
              <a:t>available</a:t>
            </a:r>
            <a:r>
              <a:rPr lang="en-US" smtClean="0"/>
              <a:t> – C compilers exist for most hardware</a:t>
            </a:r>
          </a:p>
          <a:p>
            <a:pPr lvl="1" eaLnBrk="1" hangingPunct="1"/>
            <a:r>
              <a:rPr lang="en-US" smtClean="0"/>
              <a:t>C is </a:t>
            </a:r>
            <a:r>
              <a:rPr lang="en-US" i="1" smtClean="0"/>
              <a:t>portable</a:t>
            </a:r>
            <a:r>
              <a:rPr lang="en-US" smtClean="0"/>
              <a:t> – Porting requires some effort, but doable</a:t>
            </a:r>
            <a:br>
              <a:rPr lang="en-US" smtClean="0"/>
            </a:br>
            <a:r>
              <a:rPr lang="en-US" sz="1600" smtClean="0"/>
              <a:t>	[This and remaining quotes from Stroustrup, </a:t>
            </a:r>
            <a:r>
              <a:rPr lang="en-US" sz="1600" i="1" smtClean="0"/>
              <a:t>The Design and Evolution of C++</a:t>
            </a:r>
            <a:r>
              <a:rPr lang="en-US" sz="1600" smtClean="0"/>
              <a:t>]</a:t>
            </a:r>
            <a:endParaRPr lang="en-US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157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D9210A-F413-4390-9C16-BEA12FB505B0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458200" cy="685800"/>
          </a:xfrm>
        </p:spPr>
        <p:txBody>
          <a:bodyPr/>
          <a:lstStyle/>
          <a:p>
            <a:pPr eaLnBrk="1" hangingPunct="1"/>
            <a:r>
              <a:rPr lang="en-US" smtClean="0"/>
              <a:t>Stroustrup’s Language-Technical Rules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No implicit violations of the static type system</a:t>
            </a:r>
          </a:p>
          <a:p>
            <a:pPr eaLnBrk="1" hangingPunct="1"/>
            <a:r>
              <a:rPr lang="en-US" sz="2400" smtClean="0"/>
              <a:t>Provide as good support for user-defined types as for built-in types</a:t>
            </a:r>
          </a:p>
          <a:p>
            <a:pPr eaLnBrk="1" hangingPunct="1"/>
            <a:r>
              <a:rPr lang="en-US" sz="2400" smtClean="0"/>
              <a:t>Locality is good</a:t>
            </a:r>
          </a:p>
          <a:p>
            <a:pPr lvl="1" eaLnBrk="1" hangingPunct="1"/>
            <a:r>
              <a:rPr lang="en-US" sz="2000" smtClean="0"/>
              <a:t>Abstraction and modularity</a:t>
            </a:r>
          </a:p>
          <a:p>
            <a:pPr eaLnBrk="1" hangingPunct="1"/>
            <a:r>
              <a:rPr lang="en-US" sz="2400" smtClean="0"/>
              <a:t>Avoid order dependencies</a:t>
            </a:r>
          </a:p>
          <a:p>
            <a:pPr eaLnBrk="1" hangingPunct="1"/>
            <a:r>
              <a:rPr lang="en-US" sz="2400" smtClean="0"/>
              <a:t>If in doubt, pick the variant of a feature that is easiest to teach</a:t>
            </a:r>
          </a:p>
          <a:p>
            <a:pPr eaLnBrk="1" hangingPunct="1"/>
            <a:r>
              <a:rPr lang="en-US" sz="2400" smtClean="0"/>
              <a:t>Syntax matters (often in perverse ways)</a:t>
            </a:r>
          </a:p>
          <a:p>
            <a:pPr eaLnBrk="1" hangingPunct="1"/>
            <a:r>
              <a:rPr lang="en-US" sz="2400" smtClean="0"/>
              <a:t>Preprocessor usage should be eliminated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1167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A725DA-0AF2-4029-9C59-113D2BF56086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Very Brief Comparison to Java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5105400"/>
          </a:xfrm>
        </p:spPr>
        <p:txBody>
          <a:bodyPr/>
          <a:lstStyle/>
          <a:p>
            <a:pPr eaLnBrk="1" hangingPunct="1"/>
            <a:r>
              <a:rPr lang="en-US" smtClean="0"/>
              <a:t>C++ compiled, Java interpreted/JIT’d</a:t>
            </a:r>
          </a:p>
          <a:p>
            <a:pPr lvl="1" eaLnBrk="1" hangingPunct="1"/>
            <a:r>
              <a:rPr lang="en-US" smtClean="0"/>
              <a:t>C++ programs tend to be faster, but gap narrowing</a:t>
            </a:r>
          </a:p>
          <a:p>
            <a:pPr eaLnBrk="1" hangingPunct="1"/>
            <a:r>
              <a:rPr lang="en-US" smtClean="0"/>
              <a:t>C++ does not guarantee safety</a:t>
            </a:r>
          </a:p>
          <a:p>
            <a:pPr lvl="1" eaLnBrk="1" hangingPunct="1"/>
            <a:r>
              <a:rPr lang="en-US" smtClean="0"/>
              <a:t>But makes an effort to be better than C</a:t>
            </a:r>
          </a:p>
          <a:p>
            <a:pPr eaLnBrk="1" hangingPunct="1"/>
            <a:r>
              <a:rPr lang="en-US" smtClean="0"/>
              <a:t>C++ is much more complicated than Java</a:t>
            </a:r>
          </a:p>
          <a:p>
            <a:pPr lvl="1" eaLnBrk="1" hangingPunct="1"/>
            <a:r>
              <a:rPr lang="en-US" smtClean="0"/>
              <a:t>Copy constructors, assignment operator overloading, destructors, etc.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Today, C++ is still used to build big, commercial applications</a:t>
            </a:r>
          </a:p>
          <a:p>
            <a:pPr lvl="1" eaLnBrk="1" hangingPunct="1"/>
            <a:r>
              <a:rPr lang="en-US" smtClean="0"/>
              <a:t>But Java making inroads because of big library, safety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C5B3F4C-5B74-4E4C-B06E-53591F92914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Alonzo Church (1903-1995)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Mathematician at Princeton Univ.</a:t>
            </a:r>
          </a:p>
          <a:p>
            <a:pPr eaLnBrk="1" hangingPunct="1"/>
            <a:r>
              <a:rPr lang="en-US" smtClean="0"/>
              <a:t>Three key contributions:</a:t>
            </a:r>
          </a:p>
          <a:p>
            <a:pPr lvl="1" eaLnBrk="1" hangingPunct="1"/>
            <a:r>
              <a:rPr lang="en-US" smtClean="0"/>
              <a:t>The lambda calculus (lectures in 1936, publ. 1941)</a:t>
            </a:r>
          </a:p>
          <a:p>
            <a:pPr lvl="1" eaLnBrk="1" hangingPunct="1"/>
            <a:r>
              <a:rPr lang="en-US" smtClean="0"/>
              <a:t>Church’s Thesis</a:t>
            </a:r>
          </a:p>
          <a:p>
            <a:pPr lvl="2" eaLnBrk="1" hangingPunct="1"/>
            <a:r>
              <a:rPr lang="en-US" smtClean="0"/>
              <a:t>All effective computation is expressed by recursive (decidable) functions</a:t>
            </a:r>
          </a:p>
          <a:p>
            <a:pPr lvl="1" eaLnBrk="1" hangingPunct="1"/>
            <a:r>
              <a:rPr lang="en-US" smtClean="0"/>
              <a:t>Church’s Theorem</a:t>
            </a:r>
          </a:p>
          <a:p>
            <a:pPr lvl="2" eaLnBrk="1" hangingPunct="1"/>
            <a:r>
              <a:rPr lang="en-US" smtClean="0"/>
              <a:t>First order logic is undecidable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4AAD34-6593-4C50-9093-B9903F720CA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Alan Turing (1912-1954)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953000"/>
          </a:xfrm>
        </p:spPr>
        <p:txBody>
          <a:bodyPr/>
          <a:lstStyle/>
          <a:p>
            <a:pPr eaLnBrk="1" hangingPunct="1"/>
            <a:r>
              <a:rPr lang="en-US" smtClean="0"/>
              <a:t>The father of modern computer science</a:t>
            </a:r>
          </a:p>
          <a:p>
            <a:pPr lvl="1" eaLnBrk="1" hangingPunct="1"/>
            <a:r>
              <a:rPr lang="en-US" smtClean="0"/>
              <a:t>Dissertation work advised by Church at Princeton</a:t>
            </a:r>
          </a:p>
          <a:p>
            <a:pPr lvl="1" eaLnBrk="1" hangingPunct="1"/>
            <a:r>
              <a:rPr lang="en-US" smtClean="0"/>
              <a:t>Formulated the Turing machine (~1936)</a:t>
            </a:r>
          </a:p>
          <a:p>
            <a:pPr lvl="2" eaLnBrk="1" hangingPunct="1"/>
            <a:r>
              <a:rPr lang="en-US" smtClean="0">
                <a:solidFill>
                  <a:srgbClr val="0000FF"/>
                </a:solidFill>
              </a:rPr>
              <a:t>Σ</a:t>
            </a:r>
            <a:r>
              <a:rPr lang="en-US" smtClean="0"/>
              <a:t> – A finite alphabet</a:t>
            </a:r>
          </a:p>
          <a:p>
            <a:pPr lvl="2" eaLnBrk="1" hangingPunct="1"/>
            <a:r>
              <a:rPr lang="en-US" smtClean="0">
                <a:solidFill>
                  <a:srgbClr val="0000FF"/>
                </a:solidFill>
              </a:rPr>
              <a:t>Q</a:t>
            </a:r>
            <a:r>
              <a:rPr lang="en-US" smtClean="0"/>
              <a:t> – a set of states</a:t>
            </a:r>
          </a:p>
          <a:p>
            <a:pPr lvl="2" eaLnBrk="1" hangingPunct="1"/>
            <a:r>
              <a:rPr lang="en-US" smtClean="0">
                <a:solidFill>
                  <a:srgbClr val="0000FF"/>
                </a:solidFill>
              </a:rPr>
              <a:t>s </a:t>
            </a:r>
            <a:r>
              <a:rPr lang="en-US" smtClean="0">
                <a:solidFill>
                  <a:srgbClr val="0000FF"/>
                </a:solidFill>
                <a:latin typeface="ヒラギノ角ゴ Pro W3"/>
              </a:rPr>
              <a:t>∊</a:t>
            </a:r>
            <a:r>
              <a:rPr lang="en-US" smtClean="0">
                <a:solidFill>
                  <a:srgbClr val="0000FF"/>
                </a:solidFill>
              </a:rPr>
              <a:t> Q</a:t>
            </a:r>
            <a:r>
              <a:rPr lang="en-US" smtClean="0"/>
              <a:t> – A start state</a:t>
            </a:r>
          </a:p>
          <a:p>
            <a:pPr lvl="2" eaLnBrk="1" hangingPunct="1"/>
            <a:r>
              <a:rPr lang="en-US" smtClean="0">
                <a:solidFill>
                  <a:srgbClr val="0000FF"/>
                </a:solidFill>
              </a:rPr>
              <a:t>F ⊆ Q</a:t>
            </a:r>
            <a:r>
              <a:rPr lang="en-US" smtClean="0"/>
              <a:t> – The final states</a:t>
            </a:r>
          </a:p>
          <a:p>
            <a:pPr lvl="2" eaLnBrk="1" hangingPunct="1"/>
            <a:r>
              <a:rPr lang="en-US" smtClean="0">
                <a:solidFill>
                  <a:srgbClr val="0000FF"/>
                </a:solidFill>
              </a:rPr>
              <a:t>δ : Q × Σ → Q × Σ × {L, R}</a:t>
            </a:r>
          </a:p>
          <a:p>
            <a:pPr lvl="3" eaLnBrk="1" hangingPunct="1"/>
            <a:r>
              <a:rPr lang="en-US" smtClean="0"/>
              <a:t>If </a:t>
            </a:r>
            <a:r>
              <a:rPr lang="en-US" smtClean="0">
                <a:solidFill>
                  <a:srgbClr val="0000FF"/>
                </a:solidFill>
              </a:rPr>
              <a:t>δ(q, a) = (q', a', d)</a:t>
            </a:r>
            <a:r>
              <a:rPr lang="en-US" smtClean="0"/>
              <a:t>, then if we’re in state </a:t>
            </a:r>
            <a:r>
              <a:rPr lang="en-US" smtClean="0">
                <a:solidFill>
                  <a:srgbClr val="0000FF"/>
                </a:solidFill>
              </a:rPr>
              <a:t>q</a:t>
            </a:r>
            <a:r>
              <a:rPr lang="en-US" smtClean="0"/>
              <a:t> and see </a:t>
            </a:r>
            <a:r>
              <a:rPr lang="en-US" smtClean="0">
                <a:solidFill>
                  <a:srgbClr val="0000FF"/>
                </a:solidFill>
              </a:rPr>
              <a:t>a</a:t>
            </a:r>
            <a:r>
              <a:rPr lang="en-US" smtClean="0"/>
              <a:t> on the tape, then replace it by </a:t>
            </a:r>
            <a:r>
              <a:rPr lang="en-US" smtClean="0">
                <a:solidFill>
                  <a:srgbClr val="0000FF"/>
                </a:solidFill>
              </a:rPr>
              <a:t>a'</a:t>
            </a:r>
            <a:r>
              <a:rPr lang="en-US" smtClean="0"/>
              <a:t>, move to state </a:t>
            </a:r>
            <a:r>
              <a:rPr lang="en-US" smtClean="0">
                <a:solidFill>
                  <a:srgbClr val="0000FF"/>
                </a:solidFill>
              </a:rPr>
              <a:t>q'</a:t>
            </a:r>
            <a:r>
              <a:rPr lang="en-US" smtClean="0"/>
              <a:t>, and move the position of the tape either left or right</a:t>
            </a:r>
          </a:p>
          <a:p>
            <a:pPr lvl="1" eaLnBrk="1" hangingPunct="1"/>
            <a:r>
              <a:rPr lang="en-US" smtClean="0"/>
              <a:t>A formal definition of a computable algorithm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E5E62A-97AA-4F7A-AA38-A8DB42886F6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Early Computers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ABC (1939-1942)</a:t>
            </a:r>
          </a:p>
          <a:p>
            <a:pPr lvl="1" eaLnBrk="1" hangingPunct="1"/>
            <a:r>
              <a:rPr lang="en-US" smtClean="0"/>
              <a:t>Atanasoff and Berry Computer, at Iowa State Univ.</a:t>
            </a:r>
          </a:p>
          <a:p>
            <a:pPr lvl="1" eaLnBrk="1" hangingPunct="1"/>
            <a:r>
              <a:rPr lang="en-US" smtClean="0"/>
              <a:t>First electronic digital computer</a:t>
            </a:r>
          </a:p>
          <a:p>
            <a:pPr lvl="2" eaLnBrk="1" hangingPunct="1"/>
            <a:r>
              <a:rPr lang="en-US" smtClean="0"/>
              <a:t>As decided by a judge in 1973!  (Invalidated ENIAC patent)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Z3 (1945)</a:t>
            </a:r>
          </a:p>
          <a:p>
            <a:pPr lvl="1" eaLnBrk="1" hangingPunct="1"/>
            <a:r>
              <a:rPr lang="en-US" smtClean="0"/>
              <a:t>Konrad Zuse, essentially isolated from everyone else</a:t>
            </a:r>
          </a:p>
          <a:p>
            <a:pPr lvl="1" eaLnBrk="1" hangingPunct="1"/>
            <a:r>
              <a:rPr lang="en-US" smtClean="0"/>
              <a:t>Used Plankalk</a:t>
            </a:r>
            <a:r>
              <a:rPr lang="en-US" altLang="ja-JP" smtClean="0"/>
              <a:t>ül, a sophisticated programming lang.</a:t>
            </a:r>
            <a:endParaRPr lang="en-US" smtClean="0"/>
          </a:p>
          <a:p>
            <a:pPr lvl="2" eaLnBrk="1" hangingPunct="1"/>
            <a:r>
              <a:rPr lang="en-US" smtClean="0"/>
              <a:t>But no one knew about his results, so not influential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CMSC 330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9740A2-0ACE-4366-B46B-5D25797B888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Early Computers (cont’d)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Harvard Mark I (1944)</a:t>
            </a:r>
          </a:p>
          <a:p>
            <a:pPr lvl="1" eaLnBrk="1" hangingPunct="1"/>
            <a:r>
              <a:rPr lang="en-US" smtClean="0"/>
              <a:t>Aiken, IBM</a:t>
            </a:r>
          </a:p>
          <a:p>
            <a:pPr lvl="1" eaLnBrk="1" hangingPunct="1"/>
            <a:r>
              <a:rPr lang="en-US" smtClean="0"/>
              <a:t>Electronic, used relays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ENIAC (1946)</a:t>
            </a:r>
          </a:p>
          <a:p>
            <a:pPr lvl="1" eaLnBrk="1" hangingPunct="1"/>
            <a:r>
              <a:rPr lang="en-US" smtClean="0"/>
              <a:t>Electronic Numerical Integrator and Computer</a:t>
            </a:r>
          </a:p>
          <a:p>
            <a:pPr lvl="1" eaLnBrk="1" hangingPunct="1"/>
            <a:r>
              <a:rPr lang="en-US" smtClean="0"/>
              <a:t>Developed by Eckert and Mauchly at UPenn</a:t>
            </a:r>
          </a:p>
          <a:p>
            <a:pPr lvl="1" eaLnBrk="1" hangingPunct="1"/>
            <a:r>
              <a:rPr lang="en-US" smtClean="0"/>
              <a:t>Electronic, general purposes</a:t>
            </a:r>
          </a:p>
          <a:p>
            <a:pPr lvl="1" eaLnBrk="1" hangingPunct="1"/>
            <a:r>
              <a:rPr lang="en-US" smtClean="0"/>
              <a:t>Used vacuum tubes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9254</TotalTime>
  <Words>3144</Words>
  <Application>Microsoft PowerPoint</Application>
  <PresentationFormat>On-screen Show (4:3)</PresentationFormat>
  <Paragraphs>748</Paragraphs>
  <Slides>52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ＭＳ Ｐゴシック</vt:lpstr>
      <vt:lpstr>Courier New</vt:lpstr>
      <vt:lpstr>ヒラギノ角ゴ Pro W3</vt:lpstr>
      <vt:lpstr>Courier</vt:lpstr>
      <vt:lpstr>Symbol</vt:lpstr>
      <vt:lpstr>Blank Presentation</vt:lpstr>
      <vt:lpstr>Blank Presentation</vt:lpstr>
      <vt:lpstr>CMSC 330:  Organization of Programming Languages</vt:lpstr>
      <vt:lpstr>Babylon</vt:lpstr>
      <vt:lpstr>A Babylonian Algorithm</vt:lpstr>
      <vt:lpstr>More about Algorithms</vt:lpstr>
      <vt:lpstr>The Analytical Engine (Babbage)</vt:lpstr>
      <vt:lpstr>Alonzo Church (1903-1995)</vt:lpstr>
      <vt:lpstr>Alan Turing (1912-1954)</vt:lpstr>
      <vt:lpstr>Other Early Computers</vt:lpstr>
      <vt:lpstr>Other Early Computers (cont’d)</vt:lpstr>
      <vt:lpstr>The First Programming Languages</vt:lpstr>
      <vt:lpstr>Pseudocodes (Assembly Interpreter)</vt:lpstr>
      <vt:lpstr>FORTRAN (1954-1957)</vt:lpstr>
      <vt:lpstr>Writing FORTRAN Programs</vt:lpstr>
      <vt:lpstr>Punch Card Programming</vt:lpstr>
      <vt:lpstr>Example (FORTRAN 77)</vt:lpstr>
      <vt:lpstr>FORTRAN Parsing Example</vt:lpstr>
      <vt:lpstr>FORTRAN Today</vt:lpstr>
      <vt:lpstr>COBOL (1959)</vt:lpstr>
      <vt:lpstr>COBOL Example (Part 1)</vt:lpstr>
      <vt:lpstr>COBOL Example (Part 2)</vt:lpstr>
      <vt:lpstr>Data Layout</vt:lpstr>
      <vt:lpstr>COBOL Today</vt:lpstr>
      <vt:lpstr>LISP (1958)</vt:lpstr>
      <vt:lpstr>LISP Code</vt:lpstr>
      <vt:lpstr>LISP Code as Data</vt:lpstr>
      <vt:lpstr>LISP Machines (Later Development)</vt:lpstr>
      <vt:lpstr>Scheme (1975)</vt:lpstr>
      <vt:lpstr>LISP Today</vt:lpstr>
      <vt:lpstr>Algol (1958)</vt:lpstr>
      <vt:lpstr>Example Code</vt:lpstr>
      <vt:lpstr>Algol 68</vt:lpstr>
      <vt:lpstr>Example Code</vt:lpstr>
      <vt:lpstr>Algol Discussion</vt:lpstr>
      <vt:lpstr>APL (early 1960s)</vt:lpstr>
      <vt:lpstr>Example Code</vt:lpstr>
      <vt:lpstr>PL/I (1964)</vt:lpstr>
      <vt:lpstr>BASIC (1964)</vt:lpstr>
      <vt:lpstr>Example (Applesoft BASIC)</vt:lpstr>
      <vt:lpstr>BASIC Today</vt:lpstr>
      <vt:lpstr>Pascal (1971)</vt:lpstr>
      <vt:lpstr>Interesting Pascal Features</vt:lpstr>
      <vt:lpstr>Interesting Pascal Features (cont’d)</vt:lpstr>
      <vt:lpstr>Pascal Today</vt:lpstr>
      <vt:lpstr>C (1972)</vt:lpstr>
      <vt:lpstr>Simula (1965)</vt:lpstr>
      <vt:lpstr>Example</vt:lpstr>
      <vt:lpstr>Smalltalk (Early 1970s)</vt:lpstr>
      <vt:lpstr>Example</vt:lpstr>
      <vt:lpstr>Example (cont’d)</vt:lpstr>
      <vt:lpstr>C++ (1983)</vt:lpstr>
      <vt:lpstr>Stroustrup’s Language-Technical Rules</vt:lpstr>
      <vt:lpstr>Very Brief Comparison to Java</vt:lpstr>
    </vt:vector>
  </TitlesOfParts>
  <Company>J 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F</dc:creator>
  <cp:lastModifiedBy>Larry Herman</cp:lastModifiedBy>
  <cp:revision>105</cp:revision>
  <dcterms:created xsi:type="dcterms:W3CDTF">2005-08-02T15:09:14Z</dcterms:created>
  <dcterms:modified xsi:type="dcterms:W3CDTF">2012-12-09T23:30:18Z</dcterms:modified>
</cp:coreProperties>
</file>