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22" r:id="rId3"/>
    <p:sldId id="323" r:id="rId4"/>
    <p:sldId id="324" r:id="rId5"/>
    <p:sldId id="325" r:id="rId6"/>
    <p:sldId id="326" r:id="rId7"/>
    <p:sldId id="316" r:id="rId8"/>
    <p:sldId id="317" r:id="rId9"/>
    <p:sldId id="320" r:id="rId10"/>
    <p:sldId id="318" r:id="rId11"/>
    <p:sldId id="319" r:id="rId12"/>
    <p:sldId id="274" r:id="rId13"/>
    <p:sldId id="327" r:id="rId14"/>
    <p:sldId id="328" r:id="rId15"/>
    <p:sldId id="276" r:id="rId16"/>
    <p:sldId id="277" r:id="rId17"/>
    <p:sldId id="329" r:id="rId18"/>
    <p:sldId id="330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321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31" r:id="rId45"/>
    <p:sldId id="333" r:id="rId46"/>
    <p:sldId id="303" r:id="rId47"/>
    <p:sldId id="304" r:id="rId48"/>
    <p:sldId id="305" r:id="rId49"/>
    <p:sldId id="306" r:id="rId50"/>
    <p:sldId id="307" r:id="rId51"/>
    <p:sldId id="315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1" autoAdjust="0"/>
    <p:restoredTop sz="81906" autoAdjust="0"/>
  </p:normalViewPr>
  <p:slideViewPr>
    <p:cSldViewPr>
      <p:cViewPr varScale="1">
        <p:scale>
          <a:sx n="87" d="100"/>
          <a:sy n="87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088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fld id="{314182BB-6691-4826-88DE-E727626076D2}" type="datetimeFigureOut">
              <a:rPr lang="en-US"/>
              <a:pPr/>
              <a:t>12/11/2012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fld id="{41397714-D7F5-4F33-BAD1-985963A64C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fld id="{4655065D-B5D5-46E7-A183-8B38BABFB790}" type="datetimeFigureOut">
              <a:rPr lang="en-US"/>
              <a:pPr/>
              <a:t>12/11/2012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fld id="{FC5D90C0-E2C3-4007-ACB2-36E63925A4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3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0853A-355B-4258-998B-9967144ABBDF}" type="slidenum">
              <a:rPr lang="en-US"/>
              <a:pPr/>
              <a:t>1</a:t>
            </a:fld>
            <a:endParaRPr lang="en-US"/>
          </a:p>
        </p:txBody>
      </p:sp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130F6DEC-1CA0-40E4-9C73-3F7A901A72B9}" type="slidenum">
              <a:rPr lang="en-US" sz="1200"/>
              <a:pPr algn="r" defTabSz="966788" eaLnBrk="0" hangingPunct="0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E4FD4-2273-4082-95C8-314F5A8181ED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86414-7862-44F9-AF4E-E77D95FDEC4F}" type="slidenum">
              <a:rPr lang="en-US"/>
              <a:pPr/>
              <a:t>11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B6BFE-0CA2-4A19-8FE6-6924F57DE6E4}" type="slidenum">
              <a:rPr lang="en-US"/>
              <a:pPr/>
              <a:t>12</a:t>
            </a:fld>
            <a:endParaRPr lang="en-US"/>
          </a:p>
        </p:txBody>
      </p:sp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89F0CB6D-5D18-4696-90DC-06D0D932C7CE}" type="slidenum">
              <a:rPr lang="en-US" sz="1200"/>
              <a:pPr algn="r" defTabSz="966788" eaLnBrk="0" hangingPunct="0"/>
              <a:t>12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2FEA4-BA90-4025-AEC0-CF8A0B7CF603}" type="slidenum">
              <a:rPr lang="en-US"/>
              <a:pPr/>
              <a:t>13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E1C94-B612-4ADA-8C9A-11DAE0EE89C7}" type="slidenum">
              <a:rPr lang="en-US"/>
              <a:pPr/>
              <a:t>14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0D24A-3D5C-4CFF-83EB-05F220B9E4D8}" type="slidenum">
              <a:rPr lang="en-US"/>
              <a:pPr/>
              <a:t>15</a:t>
            </a:fld>
            <a:endParaRPr lang="en-US"/>
          </a:p>
        </p:txBody>
      </p:sp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98105156-DF6B-4730-B77F-29215DD1945D}" type="slidenum">
              <a:rPr lang="en-US" sz="1200"/>
              <a:pPr algn="r" defTabSz="966788" eaLnBrk="0" hangingPunct="0"/>
              <a:t>15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28412-DCE1-420A-B4C2-32333EA83089}" type="slidenum">
              <a:rPr lang="en-US"/>
              <a:pPr/>
              <a:t>16</a:t>
            </a:fld>
            <a:endParaRPr lang="en-US"/>
          </a:p>
        </p:txBody>
      </p:sp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ED53DB7F-2E07-43C3-8BAE-9DA494EC93AC}" type="slidenum">
              <a:rPr lang="en-US" sz="1200"/>
              <a:pPr algn="r" defTabSz="966788" eaLnBrk="0" hangingPunct="0"/>
              <a:t>16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6842B-EA49-48BE-A6AA-3A8EA457F867}" type="slidenum">
              <a:rPr lang="en-US"/>
              <a:pPr/>
              <a:t>17</a:t>
            </a:fld>
            <a:endParaRPr lang="en-US"/>
          </a:p>
        </p:txBody>
      </p:sp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2D438DF0-8469-41A1-BD2F-89A3F43A6BF0}" type="slidenum">
              <a:rPr lang="en-US" sz="1200"/>
              <a:pPr algn="r" defTabSz="966788" eaLnBrk="0" hangingPunct="0"/>
              <a:t>17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lIns="91567" tIns="45783" rIns="91567" bIns="4578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1FD61-C1CB-4631-9AA8-76B3B7538683}" type="slidenum">
              <a:rPr lang="en-US"/>
              <a:pPr/>
              <a:t>18</a:t>
            </a:fld>
            <a:endParaRPr lang="en-US"/>
          </a:p>
        </p:txBody>
      </p:sp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5EE092E2-3921-4CCE-A967-3EE1EE7D77F6}" type="slidenum">
              <a:rPr lang="en-US" sz="1200"/>
              <a:pPr algn="r" defTabSz="966788" eaLnBrk="0" hangingPunct="0"/>
              <a:t>18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lIns="91567" tIns="45783" rIns="91567" bIns="4578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60A7F-81C8-4B47-BEA5-955BBA11B147}" type="slidenum">
              <a:rPr lang="en-US"/>
              <a:pPr/>
              <a:t>19</a:t>
            </a:fld>
            <a:endParaRPr lang="en-US"/>
          </a:p>
        </p:txBody>
      </p:sp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4D9784F9-5C66-4232-903A-F71E18AE7637}" type="slidenum">
              <a:rPr lang="en-US" sz="1200"/>
              <a:pPr algn="r" defTabSz="966788" eaLnBrk="0" hangingPunct="0"/>
              <a:t>19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C5238-B706-4FE3-B0AB-5FB1FB257524}" type="slidenum">
              <a:rPr lang="en-US"/>
              <a:pPr/>
              <a:t>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153E9-765F-45B3-B6C1-69B72B94B5FA}" type="slidenum">
              <a:rPr lang="en-US"/>
              <a:pPr/>
              <a:t>20</a:t>
            </a:fld>
            <a:endParaRPr lang="en-US"/>
          </a:p>
        </p:txBody>
      </p:sp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2F5F6E8D-77E0-4B21-9BA2-DE5E5FB2B1CE}" type="slidenum">
              <a:rPr lang="en-US" sz="1200"/>
              <a:pPr algn="r" defTabSz="966788" eaLnBrk="0" hangingPunct="0"/>
              <a:t>20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ADD23-5797-4270-B0E1-B57C58CA3A48}" type="slidenum">
              <a:rPr lang="en-US"/>
              <a:pPr/>
              <a:t>21</a:t>
            </a:fld>
            <a:endParaRPr lang="en-US"/>
          </a:p>
        </p:txBody>
      </p:sp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A8E6EB43-44AE-47C4-B51D-BB1B9F247C22}" type="slidenum">
              <a:rPr lang="en-US" sz="1200"/>
              <a:pPr algn="r" defTabSz="966788" eaLnBrk="0" hangingPunct="0"/>
              <a:t>21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8C8C8-738B-49F1-8F8E-1C99B0D03617}" type="slidenum">
              <a:rPr lang="en-US"/>
              <a:pPr/>
              <a:t>22</a:t>
            </a:fld>
            <a:endParaRPr lang="en-US"/>
          </a:p>
        </p:txBody>
      </p:sp>
      <p:sp>
        <p:nvSpPr>
          <p:cNvPr id="4710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70F05208-B52A-4F68-A4D0-8707954E21D6}" type="slidenum">
              <a:rPr lang="en-US" sz="1200"/>
              <a:pPr algn="r" defTabSz="966788" eaLnBrk="0" hangingPunct="0"/>
              <a:t>22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77DF2-5056-432A-B12A-5A8116AD3939}" type="slidenum">
              <a:rPr lang="en-US"/>
              <a:pPr/>
              <a:t>23</a:t>
            </a:fld>
            <a:endParaRPr lang="en-US"/>
          </a:p>
        </p:txBody>
      </p:sp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1E10B7C7-72E3-4024-A277-01AC02A6AA54}" type="slidenum">
              <a:rPr lang="en-US" sz="1200"/>
              <a:pPr algn="r" defTabSz="966788" eaLnBrk="0" hangingPunct="0"/>
              <a:t>23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4E25B-1C46-4DB3-B4F0-9C14999A6736}" type="slidenum">
              <a:rPr lang="en-US"/>
              <a:pPr/>
              <a:t>24</a:t>
            </a:fld>
            <a:endParaRPr lang="en-US"/>
          </a:p>
        </p:txBody>
      </p:sp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E8CB1076-36A9-4C8D-A57B-CB90B6C91949}" type="slidenum">
              <a:rPr lang="en-US" sz="1200"/>
              <a:pPr algn="r" defTabSz="966788" eaLnBrk="0" hangingPunct="0"/>
              <a:t>24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72688-08B1-4A08-BEDE-8DBA292F2340}" type="slidenum">
              <a:rPr lang="en-US"/>
              <a:pPr/>
              <a:t>25</a:t>
            </a:fld>
            <a:endParaRPr lang="en-US"/>
          </a:p>
        </p:txBody>
      </p:sp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94ABAE9D-5A04-47EB-B31A-ECE262753CDA}" type="slidenum">
              <a:rPr lang="en-US" sz="1200"/>
              <a:pPr algn="r" defTabSz="966788" eaLnBrk="0" hangingPunct="0"/>
              <a:t>25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0251E-AA51-4D2C-B9A0-26A8E4940072}" type="slidenum">
              <a:rPr lang="en-US"/>
              <a:pPr/>
              <a:t>26</a:t>
            </a:fld>
            <a:endParaRPr lang="en-US"/>
          </a:p>
        </p:txBody>
      </p:sp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440084AB-6F8D-4517-9E37-C385C51AE4E8}" type="slidenum">
              <a:rPr lang="en-US" sz="1200"/>
              <a:pPr algn="r" defTabSz="966788" eaLnBrk="0" hangingPunct="0"/>
              <a:t>26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B9082-15FA-4681-9527-3F81C3ED73A7}" type="slidenum">
              <a:rPr lang="en-US"/>
              <a:pPr/>
              <a:t>28</a:t>
            </a:fld>
            <a:endParaRPr lang="en-US"/>
          </a:p>
        </p:txBody>
      </p:sp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89450A24-D82C-4B77-8641-A0481FBE9584}" type="slidenum">
              <a:rPr lang="en-US" sz="1200"/>
              <a:pPr algn="r" defTabSz="966788" eaLnBrk="0" hangingPunct="0"/>
              <a:t>28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BB411-61A2-4F9F-8FC5-4B4E0C427772}" type="slidenum">
              <a:rPr lang="en-US"/>
              <a:pPr/>
              <a:t>29</a:t>
            </a:fld>
            <a:endParaRPr lang="en-US"/>
          </a:p>
        </p:txBody>
      </p:sp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85A8D2A2-A761-4EDC-A6AE-CCCD7ED64E6A}" type="slidenum">
              <a:rPr lang="en-US" sz="1200"/>
              <a:pPr algn="r" defTabSz="966788" eaLnBrk="0" hangingPunct="0"/>
              <a:t>29</a:t>
            </a:fld>
            <a:endParaRPr lang="en-US" sz="1200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DFF61-E4BE-43ED-8BC2-9285BCEF64EE}" type="slidenum">
              <a:rPr lang="en-US"/>
              <a:pPr/>
              <a:t>30</a:t>
            </a:fld>
            <a:endParaRPr lang="en-US"/>
          </a:p>
        </p:txBody>
      </p:sp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E8B85A6F-37D8-46FB-931C-77CE5090BE60}" type="slidenum">
              <a:rPr lang="en-US" sz="1200"/>
              <a:pPr algn="r" defTabSz="966788" eaLnBrk="0" hangingPunct="0"/>
              <a:t>30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F8E5D-9252-4226-A2EA-8C57F40B435D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8C531-6306-4B2F-9716-9191FCB3F7EA}" type="slidenum">
              <a:rPr lang="en-US"/>
              <a:pPr/>
              <a:t>31</a:t>
            </a:fld>
            <a:endParaRPr lang="en-US"/>
          </a:p>
        </p:txBody>
      </p:sp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0EBBF2B3-828B-4184-961B-96015F11D482}" type="slidenum">
              <a:rPr lang="en-US" sz="1200"/>
              <a:pPr algn="r" defTabSz="966788" eaLnBrk="0" hangingPunct="0"/>
              <a:t>31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559B5-81BD-46A3-BB8B-B74DB49AB945}" type="slidenum">
              <a:rPr lang="en-US"/>
              <a:pPr/>
              <a:t>32</a:t>
            </a:fld>
            <a:endParaRPr lang="en-US"/>
          </a:p>
        </p:txBody>
      </p:sp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76B0B21D-E8BA-4F7A-AA26-6243BDFBEBBF}" type="slidenum">
              <a:rPr lang="en-US" sz="1200"/>
              <a:pPr algn="r" defTabSz="966788" eaLnBrk="0" hangingPunct="0"/>
              <a:t>32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4DF9B-C09D-4BFC-A7AD-F1B48350BCF9}" type="slidenum">
              <a:rPr lang="en-US"/>
              <a:pPr/>
              <a:t>33</a:t>
            </a:fld>
            <a:endParaRPr lang="en-US"/>
          </a:p>
        </p:txBody>
      </p:sp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F785591F-E190-463E-B1ED-9C026AF0316D}" type="slidenum">
              <a:rPr lang="en-US" sz="1200"/>
              <a:pPr algn="r" defTabSz="966788" eaLnBrk="0" hangingPunct="0"/>
              <a:t>33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1A578-6146-42A5-B1B3-1412E8ECA349}" type="slidenum">
              <a:rPr lang="en-US"/>
              <a:pPr/>
              <a:t>34</a:t>
            </a:fld>
            <a:endParaRPr lang="en-US"/>
          </a:p>
        </p:txBody>
      </p:sp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2B814420-CB8A-4BEA-A94B-88F7A98D727E}" type="slidenum">
              <a:rPr lang="en-US" sz="1200"/>
              <a:pPr algn="r" defTabSz="966788" eaLnBrk="0" hangingPunct="0"/>
              <a:t>34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5AC25-A218-4081-A6F5-064314EFFBB4}" type="slidenum">
              <a:rPr lang="en-US"/>
              <a:pPr/>
              <a:t>35</a:t>
            </a:fld>
            <a:endParaRPr lang="en-US"/>
          </a:p>
        </p:txBody>
      </p:sp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7CCFAE43-2716-40C1-B503-BE8A77B192BE}" type="slidenum">
              <a:rPr lang="en-US" sz="1200"/>
              <a:pPr algn="r" defTabSz="966788" eaLnBrk="0" hangingPunct="0"/>
              <a:t>35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56B2C-B719-4E9D-8024-5E8071D57008}" type="slidenum">
              <a:rPr lang="en-US"/>
              <a:pPr/>
              <a:t>36</a:t>
            </a:fld>
            <a:endParaRPr lang="en-US"/>
          </a:p>
        </p:txBody>
      </p:sp>
      <p:sp>
        <p:nvSpPr>
          <p:cNvPr id="7475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C69485B2-C1E0-42C6-8C6D-ECC6CD18B056}" type="slidenum">
              <a:rPr lang="en-US" sz="1200"/>
              <a:pPr algn="r" defTabSz="966788" eaLnBrk="0" hangingPunct="0"/>
              <a:t>36</a:t>
            </a:fld>
            <a:endParaRPr lang="en-US" sz="1200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1210E-41CC-45ED-9B9B-B36D9262F8A2}" type="slidenum">
              <a:rPr lang="en-US"/>
              <a:pPr/>
              <a:t>37</a:t>
            </a:fld>
            <a:endParaRPr lang="en-US"/>
          </a:p>
        </p:txBody>
      </p:sp>
      <p:sp>
        <p:nvSpPr>
          <p:cNvPr id="7680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C28D4B0D-FCD3-441A-8D30-65A7B67F6DF7}" type="slidenum">
              <a:rPr lang="en-US" sz="1200"/>
              <a:pPr algn="r" defTabSz="966788" eaLnBrk="0" hangingPunct="0"/>
              <a:t>37</a:t>
            </a:fld>
            <a:endParaRPr lang="en-US" sz="1200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67335-F3A7-4085-AC90-53DDA6D28BB0}" type="slidenum">
              <a:rPr lang="en-US"/>
              <a:pPr/>
              <a:t>38</a:t>
            </a:fld>
            <a:endParaRPr lang="en-US"/>
          </a:p>
        </p:txBody>
      </p:sp>
      <p:sp>
        <p:nvSpPr>
          <p:cNvPr id="7884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549B7F80-A611-4FC2-9E5C-720FBF95BA82}" type="slidenum">
              <a:rPr lang="en-US" sz="1200"/>
              <a:pPr algn="r" defTabSz="966788" eaLnBrk="0" hangingPunct="0"/>
              <a:t>38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3394A-598A-49CA-9538-44560A84A2AF}" type="slidenum">
              <a:rPr lang="en-US"/>
              <a:pPr/>
              <a:t>39</a:t>
            </a:fld>
            <a:endParaRPr lang="en-US"/>
          </a:p>
        </p:txBody>
      </p:sp>
      <p:sp>
        <p:nvSpPr>
          <p:cNvPr id="8089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B98AB205-DBBE-4931-A6EC-F67859E2FEC9}" type="slidenum">
              <a:rPr lang="en-US" sz="1200"/>
              <a:pPr algn="r" defTabSz="966788" eaLnBrk="0" hangingPunct="0"/>
              <a:t>39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50D2D-7FBB-4CC3-A73D-8CF94C4B31F0}" type="slidenum">
              <a:rPr lang="en-US"/>
              <a:pPr/>
              <a:t>40</a:t>
            </a:fld>
            <a:endParaRPr lang="en-US"/>
          </a:p>
        </p:txBody>
      </p:sp>
      <p:sp>
        <p:nvSpPr>
          <p:cNvPr id="8294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4E319D7A-81C4-4615-B19C-3EC37FF237AD}" type="slidenum">
              <a:rPr lang="en-US" sz="1200"/>
              <a:pPr algn="r" defTabSz="966788" eaLnBrk="0" hangingPunct="0"/>
              <a:t>40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57CA4-4CBC-4356-96ED-3570F345CC26}" type="slidenum">
              <a:rPr lang="en-US"/>
              <a:pPr/>
              <a:t>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B5FF2-7E0B-4D6E-B058-64FEB97E08FB}" type="slidenum">
              <a:rPr lang="en-US"/>
              <a:pPr/>
              <a:t>41</a:t>
            </a:fld>
            <a:endParaRPr lang="en-US"/>
          </a:p>
        </p:txBody>
      </p:sp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9B4DF973-A662-468B-8445-AB92C4BCEB44}" type="slidenum">
              <a:rPr lang="en-US" sz="1200"/>
              <a:pPr algn="r" defTabSz="966788" eaLnBrk="0" hangingPunct="0"/>
              <a:t>41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5EBE9-D9C9-4031-975D-3CCBA10B050B}" type="slidenum">
              <a:rPr lang="en-US"/>
              <a:pPr/>
              <a:t>42</a:t>
            </a:fld>
            <a:endParaRPr lang="en-US"/>
          </a:p>
        </p:txBody>
      </p:sp>
      <p:sp>
        <p:nvSpPr>
          <p:cNvPr id="8704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58A59585-1485-451B-8EA2-522511B34A29}" type="slidenum">
              <a:rPr lang="en-US" sz="1200"/>
              <a:pPr algn="r" defTabSz="966788" eaLnBrk="0" hangingPunct="0"/>
              <a:t>42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A7A0D-6309-46AC-BEC1-D033BFE895E9}" type="slidenum">
              <a:rPr lang="en-US"/>
              <a:pPr/>
              <a:t>43</a:t>
            </a:fld>
            <a:endParaRPr lang="en-US"/>
          </a:p>
        </p:txBody>
      </p:sp>
      <p:sp>
        <p:nvSpPr>
          <p:cNvPr id="8908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D6B5777A-72DB-4B48-9553-B4D706E62258}" type="slidenum">
              <a:rPr lang="en-US" sz="1200"/>
              <a:pPr algn="r" defTabSz="966788" eaLnBrk="0" hangingPunct="0"/>
              <a:t>43</a:t>
            </a:fld>
            <a:endParaRPr lang="en-US" sz="1200"/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626CC-065A-4B82-A94B-FFA526380C9C}" type="slidenum">
              <a:rPr lang="en-US"/>
              <a:pPr/>
              <a:t>44</a:t>
            </a:fld>
            <a:endParaRPr lang="en-US"/>
          </a:p>
        </p:txBody>
      </p:sp>
      <p:sp>
        <p:nvSpPr>
          <p:cNvPr id="9113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79903FE8-0626-4D74-9C8B-17E3F2772E98}" type="slidenum">
              <a:rPr lang="en-US" sz="1200"/>
              <a:pPr algn="r" defTabSz="966788" eaLnBrk="0" hangingPunct="0"/>
              <a:t>44</a:t>
            </a:fld>
            <a:endParaRPr lang="en-US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lIns="91567" tIns="45783" rIns="91567" bIns="4578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9EDC2-CF5F-4C5C-BC76-2A6DB2F7B606}" type="slidenum">
              <a:rPr lang="en-US"/>
              <a:pPr/>
              <a:t>45</a:t>
            </a:fld>
            <a:endParaRPr lang="en-US"/>
          </a:p>
        </p:txBody>
      </p:sp>
      <p:sp>
        <p:nvSpPr>
          <p:cNvPr id="9523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666DADA2-1A58-4C36-A2C7-CC8C0F220742}" type="slidenum">
              <a:rPr lang="en-US" sz="1200"/>
              <a:pPr algn="r" defTabSz="966788" eaLnBrk="0" hangingPunct="0"/>
              <a:t>45</a:t>
            </a:fld>
            <a:endParaRPr lang="en-US" sz="120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lIns="91567" tIns="45783" rIns="91567" bIns="45783"/>
          <a:lstStyle/>
          <a:p>
            <a:pPr eaLnBrk="1" hangingPunct="1"/>
            <a:r>
              <a:rPr lang="en-US" dirty="0" smtClean="0"/>
              <a:t>Questions</a:t>
            </a:r>
          </a:p>
          <a:p>
            <a:pPr lvl="1" eaLnBrk="1" hangingPunct="1"/>
            <a:r>
              <a:rPr lang="en-US" dirty="0" smtClean="0"/>
              <a:t>Why does using a copy collector for the youngest generation make sense?</a:t>
            </a:r>
          </a:p>
          <a:p>
            <a:pPr lvl="1" eaLnBrk="1" hangingPunct="1"/>
            <a:r>
              <a:rPr lang="en-US" dirty="0" smtClean="0"/>
              <a:t>What apps will be penalized by this setup?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82714-E9BB-40CB-A8D0-8182090E4203}" type="slidenum">
              <a:rPr lang="en-US"/>
              <a:pPr/>
              <a:t>46</a:t>
            </a:fld>
            <a:endParaRPr lang="en-US"/>
          </a:p>
        </p:txBody>
      </p:sp>
      <p:sp>
        <p:nvSpPr>
          <p:cNvPr id="9728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D5FFB822-50F4-4538-817F-09C9608626D4}" type="slidenum">
              <a:rPr lang="en-US" sz="1200"/>
              <a:pPr algn="r" defTabSz="966788" eaLnBrk="0" hangingPunct="0"/>
              <a:t>46</a:t>
            </a:fld>
            <a:endParaRPr lang="en-US" sz="1200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040D5-67C9-45E7-9457-EF08E8389009}" type="slidenum">
              <a:rPr lang="en-US"/>
              <a:pPr/>
              <a:t>47</a:t>
            </a:fld>
            <a:endParaRPr lang="en-US"/>
          </a:p>
        </p:txBody>
      </p:sp>
      <p:sp>
        <p:nvSpPr>
          <p:cNvPr id="9932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6D673408-5C5A-457A-B3AA-1ACF24E681FD}" type="slidenum">
              <a:rPr lang="en-US" sz="1200"/>
              <a:pPr algn="r" defTabSz="966788" eaLnBrk="0" hangingPunct="0"/>
              <a:t>47</a:t>
            </a:fld>
            <a:endParaRPr lang="en-US" sz="1200"/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74471-A3EF-469F-AA85-F32CA83FE234}" type="slidenum">
              <a:rPr lang="en-US"/>
              <a:pPr/>
              <a:t>48</a:t>
            </a:fld>
            <a:endParaRPr lang="en-US"/>
          </a:p>
        </p:txBody>
      </p:sp>
      <p:sp>
        <p:nvSpPr>
          <p:cNvPr id="10137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CC990BA5-0889-4851-A84E-3D53E88BAF1D}" type="slidenum">
              <a:rPr lang="en-US" sz="1200"/>
              <a:pPr algn="r" defTabSz="966788" eaLnBrk="0" hangingPunct="0"/>
              <a:t>48</a:t>
            </a:fld>
            <a:endParaRPr lang="en-US" sz="1200"/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(Why only “should”?)</a:t>
            </a:r>
          </a:p>
          <a:p>
            <a:pPr eaLnBrk="1" hangingPunct="1"/>
            <a:endParaRPr lang="en-US" dirty="0" smtClean="0"/>
          </a:p>
          <a:p>
            <a:pPr lvl="0" eaLnBrk="1" hangingPunct="1"/>
            <a:r>
              <a:rPr lang="en-US" dirty="0" smtClean="0"/>
              <a:t>Or use weak references.  (Wikipedia</a:t>
            </a:r>
            <a:r>
              <a:rPr lang="en-US" dirty="0" smtClean="0">
                <a:sym typeface="Wingdings" pitchFamily="2" charset="2"/>
              </a:rPr>
              <a:t> </a:t>
            </a:r>
            <a:r>
              <a:rPr lang="en-US" dirty="0" smtClean="0"/>
              <a:t>A weak reference is a reference that does not protect the referenced object from collection by a garbage collector; unlike a strong reference. An object referenced only by weak references is considered unreachable (or weakly reachable) and so may be collected at any time. Some garbage-collected languages feature or support various levels of weak references, such as Java, C#, Python, Perl, and Lisp.</a:t>
            </a:r>
          </a:p>
          <a:p>
            <a:pPr lvl="0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1311F-344F-4138-B59C-FFBCA8C1970A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2EBE33A6-A6F3-4D96-91AF-0A5843C938D5}" type="slidenum">
              <a:rPr lang="en-US" sz="1200"/>
              <a:pPr algn="r" defTabSz="966788" eaLnBrk="0" hangingPunct="0"/>
              <a:t>49</a:t>
            </a:fld>
            <a:endParaRPr lang="en-US" sz="1200"/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Answer: pop() leaves item on stack array; storage not reclaimed.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39B3C-87D6-4EB8-8BEE-7156ABEB5073}" type="slidenum">
              <a:rPr lang="en-US"/>
              <a:pPr/>
              <a:t>50</a:t>
            </a:fld>
            <a:endParaRPr lang="en-US"/>
          </a:p>
        </p:txBody>
      </p:sp>
      <p:sp>
        <p:nvSpPr>
          <p:cNvPr id="10547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EE38C328-C3CB-4264-BB3D-3DC2A11B3AE6}" type="slidenum">
              <a:rPr lang="en-US" sz="1200"/>
              <a:pPr algn="r" defTabSz="966788" eaLnBrk="0" hangingPunct="0"/>
              <a:t>50</a:t>
            </a:fld>
            <a:endParaRPr lang="en-US" sz="1200"/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2F7DD-C951-44A3-8B81-83C596ABB2CB}" type="slidenum">
              <a:rPr lang="en-US"/>
              <a:pPr/>
              <a:t>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F75BD-4CB6-44D6-B305-E2BFB4894402}" type="slidenum">
              <a:rPr lang="en-US"/>
              <a:pPr/>
              <a:t>51</a:t>
            </a:fld>
            <a:endParaRPr lang="en-US"/>
          </a:p>
        </p:txBody>
      </p:sp>
      <p:sp>
        <p:nvSpPr>
          <p:cNvPr id="10752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E2C7227B-CE65-4C77-8F0B-27D3332158FE}" type="slidenum">
              <a:rPr lang="en-US" sz="1200"/>
              <a:pPr algn="r" defTabSz="966788" eaLnBrk="0" hangingPunct="0"/>
              <a:t>51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E0E2B-33F6-43E4-8463-FB0868A4C5FC}" type="slidenum">
              <a:rPr lang="en-US"/>
              <a:pPr/>
              <a:t>6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7431D-63ED-455C-B6BC-3D415E14F0CA}" type="slidenum">
              <a:rPr lang="en-US"/>
              <a:pPr/>
              <a:t>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3FD4-5736-4C1C-BEBA-B1F07D6C45B7}" type="slidenum">
              <a:rPr lang="en-US"/>
              <a:pPr/>
              <a:t>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6937B-E4E1-44BF-B0AD-206EB7FA3AA3}" type="slidenum">
              <a:rPr lang="en-US"/>
              <a:pPr/>
              <a:t>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7C9B3B3-91CC-4CBA-9F5B-AE453B75A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F7F6-1863-40CD-A403-AFC84305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4DA54-2CC4-434D-AB96-06CE298A3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EC882-1A2E-484F-B2F4-777675A1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2F000-F560-4CA2-A5DC-EC690C442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348D9-1C8F-49D5-A3CF-483523D37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F227-AE89-467F-824D-0BC109279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4DE9-4702-463D-832F-EFA56C255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A51D-2090-4F83-A59B-4BC8B029C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F2774-87AB-40FE-BA7F-1D84F7E26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70E13-77F6-4453-ACBF-7183A6618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62513EC-2718-46A3-A416-267509116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570F19-AD6C-4C02-B722-38D7F07F231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Management in Ruby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variables live on the stack</a:t>
            </a:r>
          </a:p>
          <a:p>
            <a:pPr lvl="1" eaLnBrk="1" hangingPunct="1"/>
            <a:r>
              <a:rPr lang="en-US" smtClean="0"/>
              <a:t>Storage reclaimed when method returns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Objects live on the heap</a:t>
            </a:r>
          </a:p>
          <a:p>
            <a:pPr lvl="1" eaLnBrk="1" hangingPunct="1"/>
            <a:r>
              <a:rPr lang="en-US" smtClean="0"/>
              <a:t>Created with calls to </a:t>
            </a:r>
            <a:r>
              <a:rPr lang="en-US" smtClean="0">
                <a:solidFill>
                  <a:srgbClr val="0000FF"/>
                </a:solidFill>
              </a:rPr>
              <a:t>Class.new</a:t>
            </a:r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Objects never explicitly freed</a:t>
            </a:r>
          </a:p>
          <a:p>
            <a:pPr lvl="1" eaLnBrk="1" hangingPunct="1"/>
            <a:r>
              <a:rPr lang="en-US" smtClean="0"/>
              <a:t>Ruby uses </a:t>
            </a:r>
            <a:r>
              <a:rPr lang="en-US" i="1" smtClean="0"/>
              <a:t>automatic memory management</a:t>
            </a:r>
            <a:endParaRPr lang="en-US" smtClean="0"/>
          </a:p>
          <a:p>
            <a:pPr lvl="2" eaLnBrk="1" hangingPunct="1"/>
            <a:r>
              <a:rPr lang="en-US" smtClean="0"/>
              <a:t>Uses a gabage collector to reclaim memory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B7565E-D83F-430F-ACF7-222E2AE94E1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Management in OCaml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variables live on the stack</a:t>
            </a:r>
          </a:p>
          <a:p>
            <a:pPr eaLnBrk="1" hangingPunct="1"/>
            <a:r>
              <a:rPr lang="en-US" smtClean="0"/>
              <a:t>Tuples, closures, and constructed types live on the heap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let x = (3, 4)</a:t>
            </a:r>
            <a:r>
              <a:rPr lang="en-US" smtClean="0"/>
              <a:t>  (* heap-allocated *)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let f x y = x + y in f 3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                </a:t>
            </a:r>
            <a:r>
              <a:rPr lang="en-US" smtClean="0"/>
              <a:t>(* result heap-allocated *)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type ‘a t = None | Some of ‘a</a:t>
            </a:r>
            <a:endParaRPr lang="en-US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None</a:t>
            </a:r>
            <a:r>
              <a:rPr lang="en-US" smtClean="0"/>
              <a:t>           (* not on the heap–just a primitive *)</a:t>
            </a:r>
            <a:endParaRPr lang="en-US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Some 37</a:t>
            </a:r>
            <a:r>
              <a:rPr lang="en-US" smtClean="0"/>
              <a:t>    (* heap-allocated *)</a:t>
            </a:r>
          </a:p>
          <a:p>
            <a:pPr eaLnBrk="1" hangingPunct="1"/>
            <a:r>
              <a:rPr lang="en-US" smtClean="0"/>
              <a:t>Garbage collection reclaims 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DF3B1B-C8F6-4541-BFC5-9BA3474F770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Management in Java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variables live on the stack</a:t>
            </a:r>
          </a:p>
          <a:p>
            <a:pPr lvl="1" eaLnBrk="1" hangingPunct="1"/>
            <a:r>
              <a:rPr lang="en-US" smtClean="0"/>
              <a:t>Allocated at method invocation time</a:t>
            </a:r>
          </a:p>
          <a:p>
            <a:pPr lvl="1" eaLnBrk="1" hangingPunct="1"/>
            <a:r>
              <a:rPr lang="en-US" smtClean="0"/>
              <a:t>Deallocated when method returns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Other data lives on the heap</a:t>
            </a:r>
          </a:p>
          <a:p>
            <a:pPr lvl="1" eaLnBrk="1" hangingPunct="1"/>
            <a:r>
              <a:rPr lang="en-US" smtClean="0"/>
              <a:t>Memory is allocated with </a:t>
            </a:r>
            <a:r>
              <a:rPr lang="en-US" smtClean="0">
                <a:solidFill>
                  <a:srgbClr val="0000FF"/>
                </a:solidFill>
              </a:rPr>
              <a:t>new</a:t>
            </a:r>
            <a:endParaRPr lang="en-US" smtClean="0"/>
          </a:p>
          <a:p>
            <a:pPr lvl="1" eaLnBrk="1" hangingPunct="1"/>
            <a:r>
              <a:rPr lang="en-US" smtClean="0"/>
              <a:t>But never explicitly deallocated</a:t>
            </a:r>
          </a:p>
          <a:p>
            <a:pPr lvl="2" eaLnBrk="1" hangingPunct="1"/>
            <a:r>
              <a:rPr lang="en-US" smtClean="0"/>
              <a:t>Java uses automatic memory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71D4D7-4FF9-44A1-AB66-6B49153CF40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Fragmentation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memory management problem</a:t>
            </a:r>
          </a:p>
          <a:p>
            <a:pPr eaLnBrk="1" hangingPunct="1"/>
            <a:r>
              <a:rPr lang="en-US" smtClean="0"/>
              <a:t>Example sequence of calls</a:t>
            </a:r>
          </a:p>
          <a:p>
            <a:pPr lvl="1" eaLnBrk="1" hangingPunct="1">
              <a:buFontTx/>
              <a:buNone/>
            </a:pPr>
            <a:r>
              <a:rPr lang="en-US" smtClean="0"/>
              <a:t>	allocate(a);</a:t>
            </a:r>
          </a:p>
          <a:p>
            <a:pPr lvl="1" eaLnBrk="1" hangingPunct="1">
              <a:buFontTx/>
              <a:buNone/>
            </a:pPr>
            <a:r>
              <a:rPr lang="en-US" smtClean="0"/>
              <a:t>	allocate(x);</a:t>
            </a:r>
          </a:p>
          <a:p>
            <a:pPr lvl="1" eaLnBrk="1" hangingPunct="1">
              <a:buFontTx/>
              <a:buNone/>
            </a:pPr>
            <a:r>
              <a:rPr lang="en-US" smtClean="0"/>
              <a:t>	allocate(y);</a:t>
            </a:r>
          </a:p>
          <a:p>
            <a:pPr lvl="1" eaLnBrk="1" hangingPunct="1">
              <a:buFontTx/>
              <a:buNone/>
            </a:pPr>
            <a:r>
              <a:rPr lang="en-US" smtClean="0"/>
              <a:t>	free(a);</a:t>
            </a:r>
          </a:p>
          <a:p>
            <a:pPr lvl="1" eaLnBrk="1" hangingPunct="1">
              <a:buFontTx/>
              <a:buNone/>
            </a:pPr>
            <a:r>
              <a:rPr lang="en-US" smtClean="0"/>
              <a:t>	allocate(z);</a:t>
            </a:r>
          </a:p>
          <a:p>
            <a:pPr lvl="1" eaLnBrk="1" hangingPunct="1">
              <a:buFontTx/>
              <a:buNone/>
            </a:pPr>
            <a:r>
              <a:rPr lang="en-US" smtClean="0"/>
              <a:t>	free(y);</a:t>
            </a:r>
          </a:p>
          <a:p>
            <a:pPr lvl="1" eaLnBrk="1" hangingPunct="1">
              <a:buFontTx/>
              <a:buNone/>
            </a:pPr>
            <a:r>
              <a:rPr lang="en-US" smtClean="0"/>
              <a:t>	allocate(b);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</a:t>
            </a:r>
            <a:r>
              <a:rPr lang="en-US" smtClean="0"/>
              <a:t> Not enough contiguous space for b</a:t>
            </a:r>
          </a:p>
        </p:txBody>
      </p:sp>
      <p:pic>
        <p:nvPicPr>
          <p:cNvPr id="29701" name="Picture 4" descr="0540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048000"/>
            <a:ext cx="5867400" cy="18700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D566F4-F7E5-4A94-AACB-B752A48253F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 Goal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533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Process to reclaim memory</a:t>
            </a:r>
          </a:p>
          <a:p>
            <a:pPr lvl="1" eaLnBrk="1" hangingPunct="1"/>
            <a:r>
              <a:rPr lang="en-US" sz="2000" dirty="0" smtClean="0"/>
              <a:t>Also solve </a:t>
            </a:r>
            <a:r>
              <a:rPr lang="en-US" sz="2000" dirty="0" smtClean="0">
                <a:solidFill>
                  <a:srgbClr val="FF0000"/>
                </a:solidFill>
              </a:rPr>
              <a:t>fragmentation</a:t>
            </a:r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Algorithm</a:t>
            </a:r>
            <a:r>
              <a:rPr lang="en-US" sz="2400" dirty="0" smtClean="0"/>
              <a:t>: You can do garbage collection and memory compaction if you know where every pointer is in a program. If you move the allocated storage, simply change the pointer to it.</a:t>
            </a:r>
          </a:p>
          <a:p>
            <a:pPr eaLnBrk="1" hangingPunct="1"/>
            <a:r>
              <a:rPr lang="en-US" sz="2400" dirty="0" smtClean="0"/>
              <a:t>This is true in </a:t>
            </a:r>
            <a:r>
              <a:rPr lang="en-US" sz="2400" dirty="0" smtClean="0"/>
              <a:t>Lisp, </a:t>
            </a:r>
            <a:r>
              <a:rPr lang="en-US" sz="2400" dirty="0" err="1" smtClean="0"/>
              <a:t>OCaml</a:t>
            </a:r>
            <a:r>
              <a:rPr lang="en-US" sz="2400" dirty="0" smtClean="0"/>
              <a:t>, </a:t>
            </a:r>
            <a:r>
              <a:rPr lang="en-US" sz="2400" dirty="0" smtClean="0"/>
              <a:t>Java, Prolog </a:t>
            </a:r>
          </a:p>
          <a:p>
            <a:pPr eaLnBrk="1" hangingPunct="1"/>
            <a:r>
              <a:rPr lang="en-US" sz="2400" dirty="0" smtClean="0"/>
              <a:t>Not true in C, C++, Pascal, Ada</a:t>
            </a:r>
          </a:p>
        </p:txBody>
      </p:sp>
      <p:pic>
        <p:nvPicPr>
          <p:cNvPr id="30725" name="Picture 4" descr="05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133600"/>
            <a:ext cx="6076950" cy="16081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C9B820-7993-427A-AB22-D2C9CC5A607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 (GC)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At any point during execution, can divide the objects in the heap into two classes:</a:t>
            </a:r>
          </a:p>
          <a:p>
            <a:pPr lvl="1" eaLnBrk="1" hangingPunct="1"/>
            <a:r>
              <a:rPr lang="en-US" sz="2000" i="1" dirty="0" smtClean="0"/>
              <a:t>Live</a:t>
            </a:r>
            <a:r>
              <a:rPr lang="en-US" sz="2000" dirty="0" smtClean="0"/>
              <a:t> objects will be used later</a:t>
            </a:r>
          </a:p>
          <a:p>
            <a:pPr lvl="1" eaLnBrk="1" hangingPunct="1"/>
            <a:r>
              <a:rPr lang="en-US" sz="2000" i="1" dirty="0" smtClean="0"/>
              <a:t>Dead</a:t>
            </a:r>
            <a:r>
              <a:rPr lang="en-US" sz="2000" dirty="0" smtClean="0"/>
              <a:t> objects will never be used again</a:t>
            </a:r>
          </a:p>
          <a:p>
            <a:pPr lvl="2" eaLnBrk="1" hangingPunct="1"/>
            <a:r>
              <a:rPr lang="en-US" sz="1800" dirty="0" smtClean="0"/>
              <a:t>They are garbage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Idea:  Can reuse memory from dead objects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Goals:  Reduce memory leaks, and make dangling pointers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BB5B04-382C-48DE-A4F6-00A8FFB026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GC Techniques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can’t know for sure which objects are really live or dead</a:t>
            </a:r>
          </a:p>
          <a:p>
            <a:pPr lvl="1" eaLnBrk="1" hangingPunct="1"/>
            <a:r>
              <a:rPr lang="en-US" smtClean="0"/>
              <a:t>Undecidable, like solving the halting problem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Thus we need to make an approximation</a:t>
            </a:r>
          </a:p>
          <a:p>
            <a:pPr lvl="1" eaLnBrk="1" hangingPunct="1"/>
            <a:r>
              <a:rPr lang="en-US" smtClean="0"/>
              <a:t>OK if we decide something is live when it’s not</a:t>
            </a:r>
          </a:p>
          <a:p>
            <a:pPr lvl="1" eaLnBrk="1" hangingPunct="1"/>
            <a:r>
              <a:rPr lang="en-US" smtClean="0"/>
              <a:t>But we’d better not deallocate an object that will be used later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D94495-10E9-4C53-B77C-7E8FD251E9F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Reachability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object is </a:t>
            </a:r>
            <a:r>
              <a:rPr lang="en-US" smtClean="0">
                <a:solidFill>
                  <a:srgbClr val="FF0000"/>
                </a:solidFill>
              </a:rPr>
              <a:t>reachable</a:t>
            </a:r>
            <a:r>
              <a:rPr lang="en-US" smtClean="0"/>
              <a:t> if it can be accessed by chasing pointers from live data</a:t>
            </a:r>
          </a:p>
          <a:p>
            <a:pPr eaLnBrk="1" hangingPunct="1"/>
            <a:r>
              <a:rPr lang="en-US" smtClean="0"/>
              <a:t>Safe policy: delete unreachable objects</a:t>
            </a:r>
          </a:p>
          <a:p>
            <a:pPr lvl="1" eaLnBrk="1" hangingPunct="1"/>
            <a:r>
              <a:rPr lang="en-US" smtClean="0"/>
              <a:t>An unreachable object can never be accessed again by the program</a:t>
            </a:r>
          </a:p>
          <a:p>
            <a:pPr lvl="2" eaLnBrk="1" hangingPunct="1"/>
            <a:r>
              <a:rPr lang="en-US" smtClean="0"/>
              <a:t>The object is definitely garbage</a:t>
            </a:r>
          </a:p>
          <a:p>
            <a:pPr lvl="1" eaLnBrk="1" hangingPunct="1"/>
            <a:r>
              <a:rPr lang="en-US" smtClean="0"/>
              <a:t>A reachable object may be accessed in the future </a:t>
            </a:r>
          </a:p>
          <a:p>
            <a:pPr lvl="2" eaLnBrk="1" hangingPunct="1"/>
            <a:r>
              <a:rPr lang="en-US" smtClean="0"/>
              <a:t>The object could be garbage but will be retained anyway</a:t>
            </a:r>
          </a:p>
          <a:p>
            <a:pPr lvl="2" eaLnBrk="1" hangingPunct="1"/>
            <a:r>
              <a:rPr lang="en-US" smtClean="0"/>
              <a:t>Could lead to memory leaks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C48424-D98E-4105-9D09-F29CCB494B7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Roots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 a given program point, we define </a:t>
            </a:r>
            <a:r>
              <a:rPr lang="en-US" i="1" smtClean="0"/>
              <a:t>liveness</a:t>
            </a:r>
            <a:r>
              <a:rPr lang="en-US" smtClean="0"/>
              <a:t> as being data reachable from the </a:t>
            </a:r>
            <a:r>
              <a:rPr lang="en-US" i="1" smtClean="0"/>
              <a:t>root set</a:t>
            </a:r>
          </a:p>
          <a:p>
            <a:pPr lvl="1" eaLnBrk="1" hangingPunct="1"/>
            <a:r>
              <a:rPr lang="en-US" smtClean="0"/>
              <a:t>Global variables</a:t>
            </a:r>
          </a:p>
          <a:p>
            <a:pPr lvl="2" eaLnBrk="1" hangingPunct="1"/>
            <a:r>
              <a:rPr lang="en-US" smtClean="0"/>
              <a:t>What are these in Java? Ruby? OCaml?</a:t>
            </a:r>
          </a:p>
          <a:p>
            <a:pPr lvl="1" eaLnBrk="1" hangingPunct="1"/>
            <a:r>
              <a:rPr lang="en-US" smtClean="0"/>
              <a:t>Local variables of all live method activations</a:t>
            </a:r>
          </a:p>
          <a:p>
            <a:pPr lvl="2" eaLnBrk="1" hangingPunct="1"/>
            <a:r>
              <a:rPr lang="en-US" smtClean="0"/>
              <a:t>I.e., the stack</a:t>
            </a:r>
          </a:p>
          <a:p>
            <a:pPr eaLnBrk="1" hangingPunct="1"/>
            <a:r>
              <a:rPr lang="en-US" smtClean="0"/>
              <a:t>At the machine level</a:t>
            </a:r>
          </a:p>
          <a:p>
            <a:pPr lvl="1" eaLnBrk="1" hangingPunct="1"/>
            <a:r>
              <a:rPr lang="en-US" smtClean="0"/>
              <a:t>Also consider the register set </a:t>
            </a:r>
          </a:p>
          <a:p>
            <a:pPr lvl="2" eaLnBrk="1" hangingPunct="1"/>
            <a:r>
              <a:rPr lang="en-US" smtClean="0"/>
              <a:t>Usually stores local or global variables</a:t>
            </a:r>
          </a:p>
          <a:p>
            <a:pPr eaLnBrk="1" hangingPunct="1"/>
            <a:r>
              <a:rPr lang="en-US" smtClean="0"/>
              <a:t>Next</a:t>
            </a:r>
          </a:p>
          <a:p>
            <a:pPr lvl="1" eaLnBrk="1" hangingPunct="1"/>
            <a:r>
              <a:rPr lang="en-US" smtClean="0"/>
              <a:t>Techniques for pointer chasing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CFF5EF-F751-4B91-96A1-B085CE4A9A4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Old technique (1960)</a:t>
            </a:r>
          </a:p>
          <a:p>
            <a:pPr eaLnBrk="1" hangingPunct="1"/>
            <a:r>
              <a:rPr lang="en-US" smtClean="0"/>
              <a:t>Each object has count of number of pointers to it from other objects and from the stack</a:t>
            </a:r>
          </a:p>
          <a:p>
            <a:pPr lvl="1" eaLnBrk="1" hangingPunct="1"/>
            <a:r>
              <a:rPr lang="en-US" smtClean="0"/>
              <a:t>When count reaches 0, object can be deallocated</a:t>
            </a:r>
          </a:p>
          <a:p>
            <a:pPr eaLnBrk="1" hangingPunct="1"/>
            <a:r>
              <a:rPr lang="en-US" smtClean="0"/>
              <a:t>Note:  in order to find pointers, need to know layout of objects</a:t>
            </a:r>
          </a:p>
          <a:p>
            <a:pPr lvl="1" eaLnBrk="1" hangingPunct="1"/>
            <a:r>
              <a:rPr lang="en-US" smtClean="0"/>
              <a:t>In particular, need to distinguish pointers from ints</a:t>
            </a:r>
          </a:p>
          <a:p>
            <a:pPr eaLnBrk="1" hangingPunct="1"/>
            <a:r>
              <a:rPr lang="en-US" smtClean="0"/>
              <a:t>Method works mostly for reclaiming memory</a:t>
            </a:r>
          </a:p>
          <a:p>
            <a:pPr lvl="1" eaLnBrk="1" hangingPunct="1"/>
            <a:r>
              <a:rPr lang="en-US" smtClean="0"/>
              <a:t>Doesn’t handle fragmentation problem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635B29-123E-41A1-8008-BED16E76E44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Attributes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to store data in programming languages has several attributes</a:t>
            </a:r>
          </a:p>
          <a:p>
            <a:pPr lvl="1" eaLnBrk="1" hangingPunct="1"/>
            <a:r>
              <a:rPr lang="en-US" smtClean="0"/>
              <a:t>Persistence (or lifetime)</a:t>
            </a:r>
          </a:p>
          <a:p>
            <a:pPr lvl="2" eaLnBrk="1" hangingPunct="1"/>
            <a:r>
              <a:rPr lang="en-US" smtClean="0"/>
              <a:t>How long the memory exists</a:t>
            </a:r>
          </a:p>
          <a:p>
            <a:pPr lvl="1" eaLnBrk="1" hangingPunct="1"/>
            <a:r>
              <a:rPr lang="en-US" smtClean="0"/>
              <a:t>Allocation</a:t>
            </a:r>
          </a:p>
          <a:p>
            <a:pPr lvl="2" eaLnBrk="1" hangingPunct="1"/>
            <a:r>
              <a:rPr lang="en-US" smtClean="0"/>
              <a:t>When the memory is available for use</a:t>
            </a:r>
          </a:p>
          <a:p>
            <a:pPr lvl="1" eaLnBrk="1" hangingPunct="1"/>
            <a:r>
              <a:rPr lang="en-US" smtClean="0"/>
              <a:t>Recovery</a:t>
            </a:r>
          </a:p>
          <a:p>
            <a:pPr lvl="2" eaLnBrk="1" hangingPunct="1"/>
            <a:r>
              <a:rPr lang="en-US" smtClean="0"/>
              <a:t>When the system recovers the memory for reuse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84C4B7-D207-475A-BFC4-9619CD7D2C5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 Example</a:t>
            </a:r>
          </a:p>
        </p:txBody>
      </p:sp>
      <p:grpSp>
        <p:nvGrpSpPr>
          <p:cNvPr id="179203" name="Group 3"/>
          <p:cNvGrpSpPr>
            <a:grpSpLocks/>
          </p:cNvGrpSpPr>
          <p:nvPr/>
        </p:nvGrpSpPr>
        <p:grpSpPr bwMode="auto">
          <a:xfrm>
            <a:off x="838200" y="1447800"/>
            <a:ext cx="971550" cy="987425"/>
            <a:chOff x="528" y="912"/>
            <a:chExt cx="612" cy="622"/>
          </a:xfrm>
        </p:grpSpPr>
        <p:sp>
          <p:nvSpPr>
            <p:cNvPr id="42006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576" cy="33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2007" name="Text Box 5"/>
            <p:cNvSpPr txBox="1">
              <a:spLocks noChangeArrowheads="1"/>
            </p:cNvSpPr>
            <p:nvPr/>
          </p:nvSpPr>
          <p:spPr bwMode="auto">
            <a:xfrm>
              <a:off x="576" y="912"/>
              <a:ext cx="56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stack</a:t>
              </a:r>
            </a:p>
          </p:txBody>
        </p:sp>
      </p:grpSp>
      <p:grpSp>
        <p:nvGrpSpPr>
          <p:cNvPr id="179206" name="Group 6"/>
          <p:cNvGrpSpPr>
            <a:grpSpLocks/>
          </p:cNvGrpSpPr>
          <p:nvPr/>
        </p:nvGrpSpPr>
        <p:grpSpPr bwMode="auto">
          <a:xfrm>
            <a:off x="838200" y="1752600"/>
            <a:ext cx="4926013" cy="1219200"/>
            <a:chOff x="528" y="1104"/>
            <a:chExt cx="3103" cy="768"/>
          </a:xfrm>
        </p:grpSpPr>
        <p:sp>
          <p:nvSpPr>
            <p:cNvPr id="42000" name="Rectangle 7"/>
            <p:cNvSpPr>
              <a:spLocks noChangeArrowheads="1"/>
            </p:cNvSpPr>
            <p:nvPr/>
          </p:nvSpPr>
          <p:spPr bwMode="auto">
            <a:xfrm>
              <a:off x="528" y="1536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2001" name="Rectangle 8"/>
            <p:cNvSpPr>
              <a:spLocks noChangeArrowheads="1"/>
            </p:cNvSpPr>
            <p:nvPr/>
          </p:nvSpPr>
          <p:spPr bwMode="auto">
            <a:xfrm>
              <a:off x="1680" y="1344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2002" name="Rectangle 9"/>
            <p:cNvSpPr>
              <a:spLocks noChangeArrowheads="1"/>
            </p:cNvSpPr>
            <p:nvPr/>
          </p:nvSpPr>
          <p:spPr bwMode="auto">
            <a:xfrm>
              <a:off x="2256" y="1344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2003" name="Rectangle 10"/>
            <p:cNvSpPr>
              <a:spLocks noChangeArrowheads="1"/>
            </p:cNvSpPr>
            <p:nvPr/>
          </p:nvSpPr>
          <p:spPr bwMode="auto">
            <a:xfrm>
              <a:off x="2832" y="1344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2004" name="Freeform 11"/>
            <p:cNvSpPr>
              <a:spLocks/>
            </p:cNvSpPr>
            <p:nvPr/>
          </p:nvSpPr>
          <p:spPr bwMode="auto">
            <a:xfrm>
              <a:off x="765" y="1232"/>
              <a:ext cx="910" cy="559"/>
            </a:xfrm>
            <a:custGeom>
              <a:avLst/>
              <a:gdLst>
                <a:gd name="T0" fmla="*/ 0 w 912"/>
                <a:gd name="T1" fmla="*/ 447 h 560"/>
                <a:gd name="T2" fmla="*/ 575 w 912"/>
                <a:gd name="T3" fmla="*/ 495 h 560"/>
                <a:gd name="T4" fmla="*/ 623 w 912"/>
                <a:gd name="T5" fmla="*/ 64 h 560"/>
                <a:gd name="T6" fmla="*/ 910 w 912"/>
                <a:gd name="T7" fmla="*/ 112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560"/>
                <a:gd name="T14" fmla="*/ 912 w 912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560">
                  <a:moveTo>
                    <a:pt x="0" y="448"/>
                  </a:moveTo>
                  <a:cubicBezTo>
                    <a:pt x="236" y="504"/>
                    <a:pt x="472" y="560"/>
                    <a:pt x="576" y="496"/>
                  </a:cubicBezTo>
                  <a:cubicBezTo>
                    <a:pt x="680" y="432"/>
                    <a:pt x="568" y="128"/>
                    <a:pt x="624" y="64"/>
                  </a:cubicBezTo>
                  <a:cubicBezTo>
                    <a:pt x="680" y="0"/>
                    <a:pt x="796" y="56"/>
                    <a:pt x="912" y="112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12"/>
            <p:cNvSpPr txBox="1">
              <a:spLocks noChangeArrowheads="1"/>
            </p:cNvSpPr>
            <p:nvPr/>
          </p:nvSpPr>
          <p:spPr bwMode="auto">
            <a:xfrm>
              <a:off x="3408" y="1104"/>
              <a:ext cx="223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</p:grpSp>
      <p:grpSp>
        <p:nvGrpSpPr>
          <p:cNvPr id="179213" name="Group 13"/>
          <p:cNvGrpSpPr>
            <a:grpSpLocks/>
          </p:cNvGrpSpPr>
          <p:nvPr/>
        </p:nvGrpSpPr>
        <p:grpSpPr bwMode="auto">
          <a:xfrm>
            <a:off x="838200" y="2860675"/>
            <a:ext cx="4376738" cy="1050925"/>
            <a:chOff x="528" y="1802"/>
            <a:chExt cx="2757" cy="662"/>
          </a:xfrm>
        </p:grpSpPr>
        <p:sp>
          <p:nvSpPr>
            <p:cNvPr id="41995" name="Rectangle 14"/>
            <p:cNvSpPr>
              <a:spLocks noChangeArrowheads="1"/>
            </p:cNvSpPr>
            <p:nvPr/>
          </p:nvSpPr>
          <p:spPr bwMode="auto">
            <a:xfrm>
              <a:off x="528" y="1872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996" name="Rectangle 15"/>
            <p:cNvSpPr>
              <a:spLocks noChangeArrowheads="1"/>
            </p:cNvSpPr>
            <p:nvPr/>
          </p:nvSpPr>
          <p:spPr bwMode="auto">
            <a:xfrm>
              <a:off x="1920" y="2064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997" name="Rectangle 16"/>
            <p:cNvSpPr>
              <a:spLocks noChangeArrowheads="1"/>
            </p:cNvSpPr>
            <p:nvPr/>
          </p:nvSpPr>
          <p:spPr bwMode="auto">
            <a:xfrm>
              <a:off x="2496" y="2064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998" name="Freeform 17"/>
            <p:cNvSpPr>
              <a:spLocks/>
            </p:cNvSpPr>
            <p:nvPr/>
          </p:nvSpPr>
          <p:spPr bwMode="auto">
            <a:xfrm>
              <a:off x="816" y="2016"/>
              <a:ext cx="1104" cy="448"/>
            </a:xfrm>
            <a:custGeom>
              <a:avLst/>
              <a:gdLst>
                <a:gd name="T0" fmla="*/ 0 w 1104"/>
                <a:gd name="T1" fmla="*/ 0 h 448"/>
                <a:gd name="T2" fmla="*/ 672 w 1104"/>
                <a:gd name="T3" fmla="*/ 384 h 448"/>
                <a:gd name="T4" fmla="*/ 1104 w 1104"/>
                <a:gd name="T5" fmla="*/ 384 h 448"/>
                <a:gd name="T6" fmla="*/ 0 60000 65536"/>
                <a:gd name="T7" fmla="*/ 0 60000 65536"/>
                <a:gd name="T8" fmla="*/ 0 60000 65536"/>
                <a:gd name="T9" fmla="*/ 0 w 1104"/>
                <a:gd name="T10" fmla="*/ 0 h 448"/>
                <a:gd name="T11" fmla="*/ 1104 w 1104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448">
                  <a:moveTo>
                    <a:pt x="0" y="0"/>
                  </a:moveTo>
                  <a:cubicBezTo>
                    <a:pt x="244" y="160"/>
                    <a:pt x="488" y="320"/>
                    <a:pt x="672" y="384"/>
                  </a:cubicBezTo>
                  <a:cubicBezTo>
                    <a:pt x="856" y="448"/>
                    <a:pt x="980" y="416"/>
                    <a:pt x="1104" y="384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18"/>
            <p:cNvSpPr txBox="1">
              <a:spLocks noChangeArrowheads="1"/>
            </p:cNvSpPr>
            <p:nvPr/>
          </p:nvSpPr>
          <p:spPr bwMode="auto">
            <a:xfrm>
              <a:off x="3062" y="1802"/>
              <a:ext cx="223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</p:grpSp>
      <p:grpSp>
        <p:nvGrpSpPr>
          <p:cNvPr id="179219" name="Group 19"/>
          <p:cNvGrpSpPr>
            <a:grpSpLocks/>
          </p:cNvGrpSpPr>
          <p:nvPr/>
        </p:nvGrpSpPr>
        <p:grpSpPr bwMode="auto">
          <a:xfrm>
            <a:off x="1905000" y="1752600"/>
            <a:ext cx="4087813" cy="1828800"/>
            <a:chOff x="1200" y="1104"/>
            <a:chExt cx="2575" cy="1152"/>
          </a:xfrm>
        </p:grpSpPr>
        <p:sp>
          <p:nvSpPr>
            <p:cNvPr id="41992" name="Freeform 20"/>
            <p:cNvSpPr>
              <a:spLocks/>
            </p:cNvSpPr>
            <p:nvPr/>
          </p:nvSpPr>
          <p:spPr bwMode="auto">
            <a:xfrm>
              <a:off x="1200" y="1344"/>
              <a:ext cx="1576" cy="912"/>
            </a:xfrm>
            <a:custGeom>
              <a:avLst/>
              <a:gdLst>
                <a:gd name="T0" fmla="*/ 1536 w 1576"/>
                <a:gd name="T1" fmla="*/ 912 h 912"/>
                <a:gd name="T2" fmla="*/ 1344 w 1576"/>
                <a:gd name="T3" fmla="*/ 480 h 912"/>
                <a:gd name="T4" fmla="*/ 144 w 1576"/>
                <a:gd name="T5" fmla="*/ 672 h 912"/>
                <a:gd name="T6" fmla="*/ 480 w 1576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6"/>
                <a:gd name="T13" fmla="*/ 0 h 912"/>
                <a:gd name="T14" fmla="*/ 1576 w 1576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6" h="912">
                  <a:moveTo>
                    <a:pt x="1536" y="912"/>
                  </a:moveTo>
                  <a:cubicBezTo>
                    <a:pt x="1556" y="716"/>
                    <a:pt x="1576" y="520"/>
                    <a:pt x="1344" y="480"/>
                  </a:cubicBezTo>
                  <a:cubicBezTo>
                    <a:pt x="1112" y="440"/>
                    <a:pt x="288" y="752"/>
                    <a:pt x="144" y="672"/>
                  </a:cubicBezTo>
                  <a:cubicBezTo>
                    <a:pt x="0" y="592"/>
                    <a:pt x="240" y="296"/>
                    <a:pt x="480" y="0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21"/>
            <p:cNvSpPr txBox="1">
              <a:spLocks noChangeArrowheads="1"/>
            </p:cNvSpPr>
            <p:nvPr/>
          </p:nvSpPr>
          <p:spPr bwMode="auto">
            <a:xfrm>
              <a:off x="3552" y="1104"/>
              <a:ext cx="223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2</a:t>
              </a:r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 flipV="1">
              <a:off x="3456" y="1200"/>
              <a:ext cx="144" cy="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51E5A8-4496-48FF-A569-5D454FB41B3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 Example</a:t>
            </a: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838200" y="1447800"/>
            <a:ext cx="971550" cy="987425"/>
            <a:chOff x="528" y="912"/>
            <a:chExt cx="612" cy="622"/>
          </a:xfrm>
        </p:grpSpPr>
        <p:sp>
          <p:nvSpPr>
            <p:cNvPr id="44058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576" cy="33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4059" name="Text Box 5"/>
            <p:cNvSpPr txBox="1">
              <a:spLocks noChangeArrowheads="1"/>
            </p:cNvSpPr>
            <p:nvPr/>
          </p:nvSpPr>
          <p:spPr bwMode="auto">
            <a:xfrm>
              <a:off x="576" y="912"/>
              <a:ext cx="56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stack</a:t>
              </a:r>
            </a:p>
          </p:txBody>
        </p:sp>
      </p:grp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838200" y="24384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26670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35814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44958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54102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grpSp>
        <p:nvGrpSpPr>
          <p:cNvPr id="44042" name="Group 11"/>
          <p:cNvGrpSpPr>
            <a:grpSpLocks/>
          </p:cNvGrpSpPr>
          <p:nvPr/>
        </p:nvGrpSpPr>
        <p:grpSpPr bwMode="auto">
          <a:xfrm>
            <a:off x="838200" y="2860675"/>
            <a:ext cx="4376738" cy="1050925"/>
            <a:chOff x="528" y="1802"/>
            <a:chExt cx="2757" cy="662"/>
          </a:xfrm>
        </p:grpSpPr>
        <p:sp>
          <p:nvSpPr>
            <p:cNvPr id="44053" name="Rectangle 12"/>
            <p:cNvSpPr>
              <a:spLocks noChangeArrowheads="1"/>
            </p:cNvSpPr>
            <p:nvPr/>
          </p:nvSpPr>
          <p:spPr bwMode="auto">
            <a:xfrm>
              <a:off x="528" y="1872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4054" name="Rectangle 13"/>
            <p:cNvSpPr>
              <a:spLocks noChangeArrowheads="1"/>
            </p:cNvSpPr>
            <p:nvPr/>
          </p:nvSpPr>
          <p:spPr bwMode="auto">
            <a:xfrm>
              <a:off x="1920" y="2064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4055" name="Rectangle 14"/>
            <p:cNvSpPr>
              <a:spLocks noChangeArrowheads="1"/>
            </p:cNvSpPr>
            <p:nvPr/>
          </p:nvSpPr>
          <p:spPr bwMode="auto">
            <a:xfrm>
              <a:off x="2496" y="2064"/>
              <a:ext cx="57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4056" name="Freeform 15"/>
            <p:cNvSpPr>
              <a:spLocks/>
            </p:cNvSpPr>
            <p:nvPr/>
          </p:nvSpPr>
          <p:spPr bwMode="auto">
            <a:xfrm>
              <a:off x="816" y="2016"/>
              <a:ext cx="1104" cy="448"/>
            </a:xfrm>
            <a:custGeom>
              <a:avLst/>
              <a:gdLst>
                <a:gd name="T0" fmla="*/ 0 w 1104"/>
                <a:gd name="T1" fmla="*/ 0 h 448"/>
                <a:gd name="T2" fmla="*/ 672 w 1104"/>
                <a:gd name="T3" fmla="*/ 384 h 448"/>
                <a:gd name="T4" fmla="*/ 1104 w 1104"/>
                <a:gd name="T5" fmla="*/ 384 h 448"/>
                <a:gd name="T6" fmla="*/ 0 60000 65536"/>
                <a:gd name="T7" fmla="*/ 0 60000 65536"/>
                <a:gd name="T8" fmla="*/ 0 60000 65536"/>
                <a:gd name="T9" fmla="*/ 0 w 1104"/>
                <a:gd name="T10" fmla="*/ 0 h 448"/>
                <a:gd name="T11" fmla="*/ 1104 w 1104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448">
                  <a:moveTo>
                    <a:pt x="0" y="0"/>
                  </a:moveTo>
                  <a:cubicBezTo>
                    <a:pt x="244" y="160"/>
                    <a:pt x="488" y="320"/>
                    <a:pt x="672" y="384"/>
                  </a:cubicBezTo>
                  <a:cubicBezTo>
                    <a:pt x="856" y="448"/>
                    <a:pt x="980" y="416"/>
                    <a:pt x="1104" y="384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7" name="Text Box 16"/>
            <p:cNvSpPr txBox="1">
              <a:spLocks noChangeArrowheads="1"/>
            </p:cNvSpPr>
            <p:nvPr/>
          </p:nvSpPr>
          <p:spPr bwMode="auto">
            <a:xfrm>
              <a:off x="3062" y="1802"/>
              <a:ext cx="223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</p:grpSp>
      <p:sp>
        <p:nvSpPr>
          <p:cNvPr id="44043" name="Freeform 17"/>
          <p:cNvSpPr>
            <a:spLocks/>
          </p:cNvSpPr>
          <p:nvPr/>
        </p:nvSpPr>
        <p:spPr bwMode="auto">
          <a:xfrm>
            <a:off x="1905000" y="2133600"/>
            <a:ext cx="2501900" cy="1447800"/>
          </a:xfrm>
          <a:custGeom>
            <a:avLst/>
            <a:gdLst>
              <a:gd name="T0" fmla="*/ 2438400 w 1576"/>
              <a:gd name="T1" fmla="*/ 1447800 h 912"/>
              <a:gd name="T2" fmla="*/ 2133600 w 1576"/>
              <a:gd name="T3" fmla="*/ 762000 h 912"/>
              <a:gd name="T4" fmla="*/ 228600 w 1576"/>
              <a:gd name="T5" fmla="*/ 1066800 h 912"/>
              <a:gd name="T6" fmla="*/ 762000 w 1576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576"/>
              <a:gd name="T13" fmla="*/ 0 h 912"/>
              <a:gd name="T14" fmla="*/ 1576 w 157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6" h="912">
                <a:moveTo>
                  <a:pt x="1536" y="912"/>
                </a:moveTo>
                <a:cubicBezTo>
                  <a:pt x="1556" y="716"/>
                  <a:pt x="1576" y="520"/>
                  <a:pt x="1344" y="480"/>
                </a:cubicBezTo>
                <a:cubicBezTo>
                  <a:pt x="1112" y="440"/>
                  <a:pt x="288" y="752"/>
                  <a:pt x="144" y="672"/>
                </a:cubicBezTo>
                <a:cubicBezTo>
                  <a:pt x="0" y="592"/>
                  <a:pt x="240" y="296"/>
                  <a:pt x="480" y="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8"/>
          <p:cNvSpPr txBox="1">
            <a:spLocks noChangeArrowheads="1"/>
          </p:cNvSpPr>
          <p:nvPr/>
        </p:nvSpPr>
        <p:spPr bwMode="auto">
          <a:xfrm>
            <a:off x="56388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44045" name="Line 19"/>
          <p:cNvSpPr>
            <a:spLocks noChangeShapeType="1"/>
          </p:cNvSpPr>
          <p:nvPr/>
        </p:nvSpPr>
        <p:spPr bwMode="auto">
          <a:xfrm flipV="1">
            <a:off x="54864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20"/>
          <p:cNvSpPr>
            <a:spLocks noChangeArrowheads="1"/>
          </p:cNvSpPr>
          <p:nvPr/>
        </p:nvSpPr>
        <p:spPr bwMode="auto">
          <a:xfrm>
            <a:off x="26670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47" name="Rectangle 21"/>
          <p:cNvSpPr>
            <a:spLocks noChangeArrowheads="1"/>
          </p:cNvSpPr>
          <p:nvPr/>
        </p:nvSpPr>
        <p:spPr bwMode="auto">
          <a:xfrm>
            <a:off x="35814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48" name="Rectangle 22"/>
          <p:cNvSpPr>
            <a:spLocks noChangeArrowheads="1"/>
          </p:cNvSpPr>
          <p:nvPr/>
        </p:nvSpPr>
        <p:spPr bwMode="auto">
          <a:xfrm>
            <a:off x="44958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49" name="Freeform 23"/>
          <p:cNvSpPr>
            <a:spLocks/>
          </p:cNvSpPr>
          <p:nvPr/>
        </p:nvSpPr>
        <p:spPr bwMode="auto">
          <a:xfrm>
            <a:off x="381000" y="2527300"/>
            <a:ext cx="2286000" cy="2159000"/>
          </a:xfrm>
          <a:custGeom>
            <a:avLst/>
            <a:gdLst>
              <a:gd name="T0" fmla="*/ 838200 w 1440"/>
              <a:gd name="T1" fmla="*/ 139700 h 1360"/>
              <a:gd name="T2" fmla="*/ 76200 w 1440"/>
              <a:gd name="T3" fmla="*/ 292100 h 1360"/>
              <a:gd name="T4" fmla="*/ 381000 w 1440"/>
              <a:gd name="T5" fmla="*/ 1892300 h 1360"/>
              <a:gd name="T6" fmla="*/ 2286000 w 1440"/>
              <a:gd name="T7" fmla="*/ 189230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360"/>
              <a:gd name="T14" fmla="*/ 1440 w 1440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360">
                <a:moveTo>
                  <a:pt x="528" y="88"/>
                </a:moveTo>
                <a:cubicBezTo>
                  <a:pt x="312" y="44"/>
                  <a:pt x="96" y="0"/>
                  <a:pt x="48" y="184"/>
                </a:cubicBezTo>
                <a:cubicBezTo>
                  <a:pt x="0" y="368"/>
                  <a:pt x="8" y="1024"/>
                  <a:pt x="240" y="1192"/>
                </a:cubicBezTo>
                <a:cubicBezTo>
                  <a:pt x="472" y="1360"/>
                  <a:pt x="956" y="1276"/>
                  <a:pt x="1440" y="119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Text Box 24"/>
          <p:cNvSpPr txBox="1">
            <a:spLocks noChangeArrowheads="1"/>
          </p:cNvSpPr>
          <p:nvPr/>
        </p:nvSpPr>
        <p:spPr bwMode="auto">
          <a:xfrm>
            <a:off x="5470525" y="4003675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4051" name="Text Box 25"/>
          <p:cNvSpPr txBox="1">
            <a:spLocks noChangeArrowheads="1"/>
          </p:cNvSpPr>
          <p:nvPr/>
        </p:nvSpPr>
        <p:spPr bwMode="auto">
          <a:xfrm>
            <a:off x="58674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4052" name="Line 26"/>
          <p:cNvSpPr>
            <a:spLocks noChangeShapeType="1"/>
          </p:cNvSpPr>
          <p:nvPr/>
        </p:nvSpPr>
        <p:spPr bwMode="auto">
          <a:xfrm flipV="1">
            <a:off x="57150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B6198E-D4E1-4CC9-9F7A-1CF819B40A9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 Example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838200" y="1447800"/>
            <a:ext cx="971550" cy="987425"/>
            <a:chOff x="528" y="912"/>
            <a:chExt cx="612" cy="622"/>
          </a:xfrm>
        </p:grpSpPr>
        <p:sp>
          <p:nvSpPr>
            <p:cNvPr id="46103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576" cy="33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6104" name="Text Box 5"/>
            <p:cNvSpPr txBox="1">
              <a:spLocks noChangeArrowheads="1"/>
            </p:cNvSpPr>
            <p:nvPr/>
          </p:nvSpPr>
          <p:spPr bwMode="auto">
            <a:xfrm>
              <a:off x="576" y="912"/>
              <a:ext cx="56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stack</a:t>
              </a:r>
            </a:p>
          </p:txBody>
        </p:sp>
      </p:grp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838200" y="24384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26670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35814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44958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54102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3048000" y="3276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3962400" y="3276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92" name="Text Box 13"/>
          <p:cNvSpPr txBox="1">
            <a:spLocks noChangeArrowheads="1"/>
          </p:cNvSpPr>
          <p:nvPr/>
        </p:nvSpPr>
        <p:spPr bwMode="auto">
          <a:xfrm>
            <a:off x="4860925" y="2860675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6093" name="Freeform 14"/>
          <p:cNvSpPr>
            <a:spLocks/>
          </p:cNvSpPr>
          <p:nvPr/>
        </p:nvSpPr>
        <p:spPr bwMode="auto">
          <a:xfrm>
            <a:off x="1905000" y="2133600"/>
            <a:ext cx="2501900" cy="1447800"/>
          </a:xfrm>
          <a:custGeom>
            <a:avLst/>
            <a:gdLst>
              <a:gd name="T0" fmla="*/ 2438400 w 1576"/>
              <a:gd name="T1" fmla="*/ 1447800 h 912"/>
              <a:gd name="T2" fmla="*/ 2133600 w 1576"/>
              <a:gd name="T3" fmla="*/ 762000 h 912"/>
              <a:gd name="T4" fmla="*/ 228600 w 1576"/>
              <a:gd name="T5" fmla="*/ 1066800 h 912"/>
              <a:gd name="T6" fmla="*/ 762000 w 1576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576"/>
              <a:gd name="T13" fmla="*/ 0 h 912"/>
              <a:gd name="T14" fmla="*/ 1576 w 157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6" h="912">
                <a:moveTo>
                  <a:pt x="1536" y="912"/>
                </a:moveTo>
                <a:cubicBezTo>
                  <a:pt x="1556" y="716"/>
                  <a:pt x="1576" y="520"/>
                  <a:pt x="1344" y="480"/>
                </a:cubicBezTo>
                <a:cubicBezTo>
                  <a:pt x="1112" y="440"/>
                  <a:pt x="288" y="752"/>
                  <a:pt x="144" y="672"/>
                </a:cubicBezTo>
                <a:cubicBezTo>
                  <a:pt x="0" y="592"/>
                  <a:pt x="240" y="296"/>
                  <a:pt x="480" y="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Text Box 15"/>
          <p:cNvSpPr txBox="1">
            <a:spLocks noChangeArrowheads="1"/>
          </p:cNvSpPr>
          <p:nvPr/>
        </p:nvSpPr>
        <p:spPr bwMode="auto">
          <a:xfrm>
            <a:off x="56388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 flipV="1">
            <a:off x="54864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26670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35814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44958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99" name="Freeform 20"/>
          <p:cNvSpPr>
            <a:spLocks/>
          </p:cNvSpPr>
          <p:nvPr/>
        </p:nvSpPr>
        <p:spPr bwMode="auto">
          <a:xfrm>
            <a:off x="381000" y="2527300"/>
            <a:ext cx="2286000" cy="2159000"/>
          </a:xfrm>
          <a:custGeom>
            <a:avLst/>
            <a:gdLst>
              <a:gd name="T0" fmla="*/ 838200 w 1440"/>
              <a:gd name="T1" fmla="*/ 139700 h 1360"/>
              <a:gd name="T2" fmla="*/ 76200 w 1440"/>
              <a:gd name="T3" fmla="*/ 292100 h 1360"/>
              <a:gd name="T4" fmla="*/ 381000 w 1440"/>
              <a:gd name="T5" fmla="*/ 1892300 h 1360"/>
              <a:gd name="T6" fmla="*/ 2286000 w 1440"/>
              <a:gd name="T7" fmla="*/ 189230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360"/>
              <a:gd name="T14" fmla="*/ 1440 w 1440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360">
                <a:moveTo>
                  <a:pt x="528" y="88"/>
                </a:moveTo>
                <a:cubicBezTo>
                  <a:pt x="312" y="44"/>
                  <a:pt x="96" y="0"/>
                  <a:pt x="48" y="184"/>
                </a:cubicBezTo>
                <a:cubicBezTo>
                  <a:pt x="0" y="368"/>
                  <a:pt x="8" y="1024"/>
                  <a:pt x="240" y="1192"/>
                </a:cubicBezTo>
                <a:cubicBezTo>
                  <a:pt x="472" y="1360"/>
                  <a:pt x="956" y="1276"/>
                  <a:pt x="1440" y="119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5470525" y="4003675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58674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 flipV="1">
            <a:off x="57150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50DA98-9AE7-45F0-8757-96BF063D5E6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 Example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838200" y="1447800"/>
            <a:ext cx="971550" cy="987425"/>
            <a:chOff x="528" y="912"/>
            <a:chExt cx="612" cy="622"/>
          </a:xfrm>
        </p:grpSpPr>
        <p:sp>
          <p:nvSpPr>
            <p:cNvPr id="48153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576" cy="33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154" name="Text Box 5"/>
            <p:cNvSpPr txBox="1">
              <a:spLocks noChangeArrowheads="1"/>
            </p:cNvSpPr>
            <p:nvPr/>
          </p:nvSpPr>
          <p:spPr bwMode="auto">
            <a:xfrm>
              <a:off x="576" y="912"/>
              <a:ext cx="56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stack</a:t>
              </a:r>
            </a:p>
          </p:txBody>
        </p:sp>
      </p:grp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838200" y="24384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26670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35814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44958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54102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3048000" y="3276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3962400" y="3276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4860925" y="2860675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8141" name="Freeform 14"/>
          <p:cNvSpPr>
            <a:spLocks/>
          </p:cNvSpPr>
          <p:nvPr/>
        </p:nvSpPr>
        <p:spPr bwMode="auto">
          <a:xfrm>
            <a:off x="1905000" y="2133600"/>
            <a:ext cx="2501900" cy="1447800"/>
          </a:xfrm>
          <a:custGeom>
            <a:avLst/>
            <a:gdLst>
              <a:gd name="T0" fmla="*/ 2438400 w 1576"/>
              <a:gd name="T1" fmla="*/ 1447800 h 912"/>
              <a:gd name="T2" fmla="*/ 2133600 w 1576"/>
              <a:gd name="T3" fmla="*/ 762000 h 912"/>
              <a:gd name="T4" fmla="*/ 228600 w 1576"/>
              <a:gd name="T5" fmla="*/ 1066800 h 912"/>
              <a:gd name="T6" fmla="*/ 762000 w 1576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576"/>
              <a:gd name="T13" fmla="*/ 0 h 912"/>
              <a:gd name="T14" fmla="*/ 1576 w 157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6" h="912">
                <a:moveTo>
                  <a:pt x="1536" y="912"/>
                </a:moveTo>
                <a:cubicBezTo>
                  <a:pt x="1556" y="716"/>
                  <a:pt x="1576" y="520"/>
                  <a:pt x="1344" y="480"/>
                </a:cubicBezTo>
                <a:cubicBezTo>
                  <a:pt x="1112" y="440"/>
                  <a:pt x="288" y="752"/>
                  <a:pt x="144" y="672"/>
                </a:cubicBezTo>
                <a:cubicBezTo>
                  <a:pt x="0" y="592"/>
                  <a:pt x="240" y="296"/>
                  <a:pt x="480" y="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56388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48143" name="Line 16"/>
          <p:cNvSpPr>
            <a:spLocks noChangeShapeType="1"/>
          </p:cNvSpPr>
          <p:nvPr/>
        </p:nvSpPr>
        <p:spPr bwMode="auto">
          <a:xfrm flipV="1">
            <a:off x="54864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6670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5" name="Rectangle 18"/>
          <p:cNvSpPr>
            <a:spLocks noChangeArrowheads="1"/>
          </p:cNvSpPr>
          <p:nvPr/>
        </p:nvSpPr>
        <p:spPr bwMode="auto">
          <a:xfrm>
            <a:off x="35814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958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7" name="Freeform 20"/>
          <p:cNvSpPr>
            <a:spLocks/>
          </p:cNvSpPr>
          <p:nvPr/>
        </p:nvSpPr>
        <p:spPr bwMode="auto">
          <a:xfrm>
            <a:off x="381000" y="2527300"/>
            <a:ext cx="2286000" cy="2159000"/>
          </a:xfrm>
          <a:custGeom>
            <a:avLst/>
            <a:gdLst>
              <a:gd name="T0" fmla="*/ 838200 w 1440"/>
              <a:gd name="T1" fmla="*/ 139700 h 1360"/>
              <a:gd name="T2" fmla="*/ 76200 w 1440"/>
              <a:gd name="T3" fmla="*/ 292100 h 1360"/>
              <a:gd name="T4" fmla="*/ 381000 w 1440"/>
              <a:gd name="T5" fmla="*/ 1892300 h 1360"/>
              <a:gd name="T6" fmla="*/ 2286000 w 1440"/>
              <a:gd name="T7" fmla="*/ 189230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360"/>
              <a:gd name="T14" fmla="*/ 1440 w 1440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360">
                <a:moveTo>
                  <a:pt x="528" y="88"/>
                </a:moveTo>
                <a:cubicBezTo>
                  <a:pt x="312" y="44"/>
                  <a:pt x="96" y="0"/>
                  <a:pt x="48" y="184"/>
                </a:cubicBezTo>
                <a:cubicBezTo>
                  <a:pt x="0" y="368"/>
                  <a:pt x="8" y="1024"/>
                  <a:pt x="240" y="1192"/>
                </a:cubicBezTo>
                <a:cubicBezTo>
                  <a:pt x="472" y="1360"/>
                  <a:pt x="956" y="1276"/>
                  <a:pt x="1440" y="119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Text Box 21"/>
          <p:cNvSpPr txBox="1">
            <a:spLocks noChangeArrowheads="1"/>
          </p:cNvSpPr>
          <p:nvPr/>
        </p:nvSpPr>
        <p:spPr bwMode="auto">
          <a:xfrm>
            <a:off x="5470525" y="4003675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58674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V="1">
            <a:off x="57150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Text Box 24"/>
          <p:cNvSpPr txBox="1">
            <a:spLocks noChangeArrowheads="1"/>
          </p:cNvSpPr>
          <p:nvPr/>
        </p:nvSpPr>
        <p:spPr bwMode="auto">
          <a:xfrm>
            <a:off x="5105400" y="2860675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 flipV="1">
            <a:off x="4953000" y="2971800"/>
            <a:ext cx="152400" cy="228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09EAC3-AB7F-4986-8F23-C7C8987C751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 Example</a:t>
            </a:r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838200" y="1447800"/>
            <a:ext cx="971550" cy="987425"/>
            <a:chOff x="528" y="912"/>
            <a:chExt cx="612" cy="622"/>
          </a:xfrm>
        </p:grpSpPr>
        <p:sp>
          <p:nvSpPr>
            <p:cNvPr id="50195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576" cy="33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196" name="Text Box 5"/>
            <p:cNvSpPr txBox="1">
              <a:spLocks noChangeArrowheads="1"/>
            </p:cNvSpPr>
            <p:nvPr/>
          </p:nvSpPr>
          <p:spPr bwMode="auto">
            <a:xfrm>
              <a:off x="576" y="912"/>
              <a:ext cx="56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stack</a:t>
              </a:r>
            </a:p>
          </p:txBody>
        </p:sp>
      </p:grp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838200" y="24384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26670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35814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44958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54102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56388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 flipV="1">
            <a:off x="54864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26670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9" name="Rectangle 14"/>
          <p:cNvSpPr>
            <a:spLocks noChangeArrowheads="1"/>
          </p:cNvSpPr>
          <p:nvPr/>
        </p:nvSpPr>
        <p:spPr bwMode="auto">
          <a:xfrm>
            <a:off x="35814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0" name="Rectangle 15"/>
          <p:cNvSpPr>
            <a:spLocks noChangeArrowheads="1"/>
          </p:cNvSpPr>
          <p:nvPr/>
        </p:nvSpPr>
        <p:spPr bwMode="auto">
          <a:xfrm>
            <a:off x="44958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1" name="Freeform 16"/>
          <p:cNvSpPr>
            <a:spLocks/>
          </p:cNvSpPr>
          <p:nvPr/>
        </p:nvSpPr>
        <p:spPr bwMode="auto">
          <a:xfrm>
            <a:off x="381000" y="2527300"/>
            <a:ext cx="2286000" cy="2159000"/>
          </a:xfrm>
          <a:custGeom>
            <a:avLst/>
            <a:gdLst>
              <a:gd name="T0" fmla="*/ 838200 w 1440"/>
              <a:gd name="T1" fmla="*/ 139700 h 1360"/>
              <a:gd name="T2" fmla="*/ 76200 w 1440"/>
              <a:gd name="T3" fmla="*/ 292100 h 1360"/>
              <a:gd name="T4" fmla="*/ 381000 w 1440"/>
              <a:gd name="T5" fmla="*/ 1892300 h 1360"/>
              <a:gd name="T6" fmla="*/ 2286000 w 1440"/>
              <a:gd name="T7" fmla="*/ 189230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360"/>
              <a:gd name="T14" fmla="*/ 1440 w 1440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360">
                <a:moveTo>
                  <a:pt x="528" y="88"/>
                </a:moveTo>
                <a:cubicBezTo>
                  <a:pt x="312" y="44"/>
                  <a:pt x="96" y="0"/>
                  <a:pt x="48" y="184"/>
                </a:cubicBezTo>
                <a:cubicBezTo>
                  <a:pt x="0" y="368"/>
                  <a:pt x="8" y="1024"/>
                  <a:pt x="240" y="1192"/>
                </a:cubicBezTo>
                <a:cubicBezTo>
                  <a:pt x="472" y="1360"/>
                  <a:pt x="956" y="1276"/>
                  <a:pt x="1440" y="119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5470525" y="4003675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50193" name="Text Box 18"/>
          <p:cNvSpPr txBox="1">
            <a:spLocks noChangeArrowheads="1"/>
          </p:cNvSpPr>
          <p:nvPr/>
        </p:nvSpPr>
        <p:spPr bwMode="auto">
          <a:xfrm>
            <a:off x="58674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50194" name="Line 19"/>
          <p:cNvSpPr>
            <a:spLocks noChangeShapeType="1"/>
          </p:cNvSpPr>
          <p:nvPr/>
        </p:nvSpPr>
        <p:spPr bwMode="auto">
          <a:xfrm flipV="1">
            <a:off x="57150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115130-0061-4B38-9C40-F88A7DCB693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 Example</a:t>
            </a:r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838200" y="1447800"/>
            <a:ext cx="971550" cy="987425"/>
            <a:chOff x="528" y="912"/>
            <a:chExt cx="612" cy="622"/>
          </a:xfrm>
        </p:grpSpPr>
        <p:sp>
          <p:nvSpPr>
            <p:cNvPr id="52245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576" cy="33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46" name="Text Box 5"/>
            <p:cNvSpPr txBox="1">
              <a:spLocks noChangeArrowheads="1"/>
            </p:cNvSpPr>
            <p:nvPr/>
          </p:nvSpPr>
          <p:spPr bwMode="auto">
            <a:xfrm>
              <a:off x="576" y="912"/>
              <a:ext cx="56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stack</a:t>
              </a:r>
            </a:p>
          </p:txBody>
        </p:sp>
      </p:grp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838200" y="24384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26670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35814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4495800" y="21336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54102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56388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 flipV="1">
            <a:off x="54864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Rectangle 13"/>
          <p:cNvSpPr>
            <a:spLocks noChangeArrowheads="1"/>
          </p:cNvSpPr>
          <p:nvPr/>
        </p:nvSpPr>
        <p:spPr bwMode="auto">
          <a:xfrm>
            <a:off x="26670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35814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44958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39" name="Freeform 16"/>
          <p:cNvSpPr>
            <a:spLocks/>
          </p:cNvSpPr>
          <p:nvPr/>
        </p:nvSpPr>
        <p:spPr bwMode="auto">
          <a:xfrm>
            <a:off x="381000" y="2527300"/>
            <a:ext cx="2286000" cy="2159000"/>
          </a:xfrm>
          <a:custGeom>
            <a:avLst/>
            <a:gdLst>
              <a:gd name="T0" fmla="*/ 838200 w 1440"/>
              <a:gd name="T1" fmla="*/ 139700 h 1360"/>
              <a:gd name="T2" fmla="*/ 76200 w 1440"/>
              <a:gd name="T3" fmla="*/ 292100 h 1360"/>
              <a:gd name="T4" fmla="*/ 381000 w 1440"/>
              <a:gd name="T5" fmla="*/ 1892300 h 1360"/>
              <a:gd name="T6" fmla="*/ 2286000 w 1440"/>
              <a:gd name="T7" fmla="*/ 189230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360"/>
              <a:gd name="T14" fmla="*/ 1440 w 1440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360">
                <a:moveTo>
                  <a:pt x="528" y="88"/>
                </a:moveTo>
                <a:cubicBezTo>
                  <a:pt x="312" y="44"/>
                  <a:pt x="96" y="0"/>
                  <a:pt x="48" y="184"/>
                </a:cubicBezTo>
                <a:cubicBezTo>
                  <a:pt x="0" y="368"/>
                  <a:pt x="8" y="1024"/>
                  <a:pt x="240" y="1192"/>
                </a:cubicBezTo>
                <a:cubicBezTo>
                  <a:pt x="472" y="1360"/>
                  <a:pt x="956" y="1276"/>
                  <a:pt x="1440" y="119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7"/>
          <p:cNvSpPr txBox="1">
            <a:spLocks noChangeArrowheads="1"/>
          </p:cNvSpPr>
          <p:nvPr/>
        </p:nvSpPr>
        <p:spPr bwMode="auto">
          <a:xfrm>
            <a:off x="5470525" y="4003675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52241" name="Text Box 18"/>
          <p:cNvSpPr txBox="1">
            <a:spLocks noChangeArrowheads="1"/>
          </p:cNvSpPr>
          <p:nvPr/>
        </p:nvSpPr>
        <p:spPr bwMode="auto">
          <a:xfrm>
            <a:off x="5867400" y="1752600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52242" name="Line 19"/>
          <p:cNvSpPr>
            <a:spLocks noChangeShapeType="1"/>
          </p:cNvSpPr>
          <p:nvPr/>
        </p:nvSpPr>
        <p:spPr bwMode="auto">
          <a:xfrm flipV="1">
            <a:off x="5715000" y="1905000"/>
            <a:ext cx="2286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20"/>
          <p:cNvSpPr txBox="1">
            <a:spLocks noChangeArrowheads="1"/>
          </p:cNvSpPr>
          <p:nvPr/>
        </p:nvSpPr>
        <p:spPr bwMode="auto">
          <a:xfrm>
            <a:off x="6096000" y="1752600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 flipV="1">
            <a:off x="5943600" y="1905000"/>
            <a:ext cx="152400" cy="15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604B06-8DA0-4E2D-9FC5-D20C4C9B904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 Example</a:t>
            </a:r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838200" y="1447800"/>
            <a:ext cx="971550" cy="987425"/>
            <a:chOff x="528" y="912"/>
            <a:chExt cx="612" cy="622"/>
          </a:xfrm>
        </p:grpSpPr>
        <p:sp>
          <p:nvSpPr>
            <p:cNvPr id="54283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576" cy="33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4284" name="Text Box 5"/>
            <p:cNvSpPr txBox="1">
              <a:spLocks noChangeArrowheads="1"/>
            </p:cNvSpPr>
            <p:nvPr/>
          </p:nvSpPr>
          <p:spPr bwMode="auto">
            <a:xfrm>
              <a:off x="576" y="912"/>
              <a:ext cx="56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stack</a:t>
              </a:r>
            </a:p>
          </p:txBody>
        </p:sp>
      </p:grp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838200" y="2438400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26670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35814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4495800" y="4419600"/>
            <a:ext cx="9144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Freeform 10"/>
          <p:cNvSpPr>
            <a:spLocks/>
          </p:cNvSpPr>
          <p:nvPr/>
        </p:nvSpPr>
        <p:spPr bwMode="auto">
          <a:xfrm>
            <a:off x="381000" y="2527300"/>
            <a:ext cx="2286000" cy="2159000"/>
          </a:xfrm>
          <a:custGeom>
            <a:avLst/>
            <a:gdLst>
              <a:gd name="T0" fmla="*/ 838200 w 1440"/>
              <a:gd name="T1" fmla="*/ 139700 h 1360"/>
              <a:gd name="T2" fmla="*/ 76200 w 1440"/>
              <a:gd name="T3" fmla="*/ 292100 h 1360"/>
              <a:gd name="T4" fmla="*/ 381000 w 1440"/>
              <a:gd name="T5" fmla="*/ 1892300 h 1360"/>
              <a:gd name="T6" fmla="*/ 2286000 w 1440"/>
              <a:gd name="T7" fmla="*/ 189230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360"/>
              <a:gd name="T14" fmla="*/ 1440 w 1440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360">
                <a:moveTo>
                  <a:pt x="528" y="88"/>
                </a:moveTo>
                <a:cubicBezTo>
                  <a:pt x="312" y="44"/>
                  <a:pt x="96" y="0"/>
                  <a:pt x="48" y="184"/>
                </a:cubicBezTo>
                <a:cubicBezTo>
                  <a:pt x="0" y="368"/>
                  <a:pt x="8" y="1024"/>
                  <a:pt x="240" y="1192"/>
                </a:cubicBezTo>
                <a:cubicBezTo>
                  <a:pt x="472" y="1360"/>
                  <a:pt x="956" y="1276"/>
                  <a:pt x="1440" y="119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5470525" y="4003675"/>
            <a:ext cx="3540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17C4EE-28D5-44FD-AAD2-3FAADBD5097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Tradeoffs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Advantage:  incremental technique</a:t>
            </a:r>
          </a:p>
          <a:p>
            <a:pPr lvl="1" eaLnBrk="1" hangingPunct="1"/>
            <a:r>
              <a:rPr lang="en-US" smtClean="0"/>
              <a:t>Generally small, constant amount of work per memory write</a:t>
            </a:r>
          </a:p>
          <a:p>
            <a:pPr lvl="1" eaLnBrk="1" hangingPunct="1"/>
            <a:r>
              <a:rPr lang="en-US" smtClean="0"/>
              <a:t>With more effort, can even bound running time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Disadvantage:  Can’t collect cycles</a:t>
            </a:r>
          </a:p>
          <a:p>
            <a:pPr lvl="1" eaLnBrk="1" hangingPunct="1"/>
            <a:r>
              <a:rPr lang="en-US" smtClean="0"/>
              <a:t>Data structures with a cycle in them will always have non-zero reference counts</a:t>
            </a:r>
          </a:p>
          <a:p>
            <a:pPr lvl="2" eaLnBrk="1" hangingPunct="1"/>
            <a:r>
              <a:rPr lang="en-US" smtClean="0"/>
              <a:t>But can be used if cycles not possible, or can use modified techniques that can handle cycles</a:t>
            </a:r>
          </a:p>
          <a:p>
            <a:pPr lvl="1" eaLnBrk="1" hangingPunct="1"/>
            <a:r>
              <a:rPr lang="en-US" smtClean="0"/>
              <a:t>Also requires extra storage for reference counts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4609AA-92A6-4691-8AE0-628A0B8F4BA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 and Sweep GC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Idea:  Only objects reachable from stack could possibly be live</a:t>
            </a:r>
          </a:p>
          <a:p>
            <a:pPr lvl="1" eaLnBrk="1" hangingPunct="1"/>
            <a:r>
              <a:rPr lang="en-US" smtClean="0"/>
              <a:t>Every so often, stop the world and do GC:</a:t>
            </a:r>
          </a:p>
          <a:p>
            <a:pPr lvl="2" eaLnBrk="1" hangingPunct="1"/>
            <a:r>
              <a:rPr lang="en-US" smtClean="0"/>
              <a:t>Mark all objects on stack as live</a:t>
            </a:r>
          </a:p>
          <a:p>
            <a:pPr lvl="2" eaLnBrk="1" hangingPunct="1"/>
            <a:r>
              <a:rPr lang="en-US" smtClean="0"/>
              <a:t>Until no more reachable objects,</a:t>
            </a:r>
          </a:p>
          <a:p>
            <a:pPr lvl="3" eaLnBrk="1" hangingPunct="1"/>
            <a:r>
              <a:rPr lang="en-US" smtClean="0"/>
              <a:t>Mark object reachable from live object as live</a:t>
            </a:r>
          </a:p>
          <a:p>
            <a:pPr lvl="2" eaLnBrk="1" hangingPunct="1"/>
            <a:r>
              <a:rPr lang="en-US" smtClean="0"/>
              <a:t>Deallocate any non-reachable objects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This is a </a:t>
            </a:r>
            <a:r>
              <a:rPr lang="en-US" i="1" smtClean="0"/>
              <a:t>tracing</a:t>
            </a:r>
            <a:r>
              <a:rPr lang="en-US" smtClean="0"/>
              <a:t> garbage collector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A9686D-736E-44C5-8C77-40F29FC5886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 and Sweep Example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1143000" y="19812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42672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1143000" y="28956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3886200" y="19812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34290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1143000" y="2438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29718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38100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46482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5" name="Rectangle 12"/>
          <p:cNvSpPr>
            <a:spLocks noChangeArrowheads="1"/>
          </p:cNvSpPr>
          <p:nvPr/>
        </p:nvSpPr>
        <p:spPr bwMode="auto">
          <a:xfrm>
            <a:off x="34290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6" name="Rectangle 13"/>
          <p:cNvSpPr>
            <a:spLocks noChangeArrowheads="1"/>
          </p:cNvSpPr>
          <p:nvPr/>
        </p:nvSpPr>
        <p:spPr bwMode="auto">
          <a:xfrm>
            <a:off x="42672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7" name="Freeform 14"/>
          <p:cNvSpPr>
            <a:spLocks/>
          </p:cNvSpPr>
          <p:nvPr/>
        </p:nvSpPr>
        <p:spPr bwMode="auto">
          <a:xfrm>
            <a:off x="1524000" y="1854200"/>
            <a:ext cx="2362200" cy="482600"/>
          </a:xfrm>
          <a:custGeom>
            <a:avLst/>
            <a:gdLst>
              <a:gd name="T0" fmla="*/ 0 w 1488"/>
              <a:gd name="T1" fmla="*/ 355600 h 304"/>
              <a:gd name="T2" fmla="*/ 1143000 w 1488"/>
              <a:gd name="T3" fmla="*/ 431800 h 304"/>
              <a:gd name="T4" fmla="*/ 1752600 w 1488"/>
              <a:gd name="T5" fmla="*/ 50800 h 304"/>
              <a:gd name="T6" fmla="*/ 2362200 w 1488"/>
              <a:gd name="T7" fmla="*/ 1270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304"/>
              <a:gd name="T14" fmla="*/ 1488 w 1488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304">
                <a:moveTo>
                  <a:pt x="0" y="224"/>
                </a:moveTo>
                <a:cubicBezTo>
                  <a:pt x="268" y="264"/>
                  <a:pt x="536" y="304"/>
                  <a:pt x="720" y="272"/>
                </a:cubicBezTo>
                <a:cubicBezTo>
                  <a:pt x="904" y="240"/>
                  <a:pt x="976" y="64"/>
                  <a:pt x="1104" y="32"/>
                </a:cubicBezTo>
                <a:cubicBezTo>
                  <a:pt x="1232" y="0"/>
                  <a:pt x="1360" y="40"/>
                  <a:pt x="1488" y="8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Rectangle 15"/>
          <p:cNvSpPr>
            <a:spLocks noChangeArrowheads="1"/>
          </p:cNvSpPr>
          <p:nvPr/>
        </p:nvSpPr>
        <p:spPr bwMode="auto">
          <a:xfrm>
            <a:off x="5943600" y="23622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9" name="Rectangle 16"/>
          <p:cNvSpPr>
            <a:spLocks noChangeArrowheads="1"/>
          </p:cNvSpPr>
          <p:nvPr/>
        </p:nvSpPr>
        <p:spPr bwMode="auto">
          <a:xfrm>
            <a:off x="6781800" y="23622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0" name="Freeform 17"/>
          <p:cNvSpPr>
            <a:spLocks/>
          </p:cNvSpPr>
          <p:nvPr/>
        </p:nvSpPr>
        <p:spPr bwMode="auto">
          <a:xfrm>
            <a:off x="4343400" y="1879600"/>
            <a:ext cx="1600200" cy="482600"/>
          </a:xfrm>
          <a:custGeom>
            <a:avLst/>
            <a:gdLst>
              <a:gd name="T0" fmla="*/ 0 w 1008"/>
              <a:gd name="T1" fmla="*/ 330200 h 304"/>
              <a:gd name="T2" fmla="*/ 990600 w 1008"/>
              <a:gd name="T3" fmla="*/ 25400 h 304"/>
              <a:gd name="T4" fmla="*/ 1600200 w 1008"/>
              <a:gd name="T5" fmla="*/ 482600 h 304"/>
              <a:gd name="T6" fmla="*/ 0 60000 65536"/>
              <a:gd name="T7" fmla="*/ 0 60000 65536"/>
              <a:gd name="T8" fmla="*/ 0 60000 65536"/>
              <a:gd name="T9" fmla="*/ 0 w 1008"/>
              <a:gd name="T10" fmla="*/ 0 h 304"/>
              <a:gd name="T11" fmla="*/ 1008 w 100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04">
                <a:moveTo>
                  <a:pt x="0" y="208"/>
                </a:moveTo>
                <a:cubicBezTo>
                  <a:pt x="228" y="104"/>
                  <a:pt x="456" y="0"/>
                  <a:pt x="624" y="16"/>
                </a:cubicBezTo>
                <a:cubicBezTo>
                  <a:pt x="792" y="32"/>
                  <a:pt x="900" y="168"/>
                  <a:pt x="1008" y="30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Freeform 18"/>
          <p:cNvSpPr>
            <a:spLocks/>
          </p:cNvSpPr>
          <p:nvPr/>
        </p:nvSpPr>
        <p:spPr bwMode="auto">
          <a:xfrm>
            <a:off x="1524000" y="3022600"/>
            <a:ext cx="1447800" cy="711200"/>
          </a:xfrm>
          <a:custGeom>
            <a:avLst/>
            <a:gdLst>
              <a:gd name="T0" fmla="*/ 0 w 912"/>
              <a:gd name="T1" fmla="*/ 101600 h 448"/>
              <a:gd name="T2" fmla="*/ 685800 w 912"/>
              <a:gd name="T3" fmla="*/ 101600 h 448"/>
              <a:gd name="T4" fmla="*/ 1447800 w 912"/>
              <a:gd name="T5" fmla="*/ 711200 h 448"/>
              <a:gd name="T6" fmla="*/ 0 60000 65536"/>
              <a:gd name="T7" fmla="*/ 0 60000 65536"/>
              <a:gd name="T8" fmla="*/ 0 60000 65536"/>
              <a:gd name="T9" fmla="*/ 0 w 912"/>
              <a:gd name="T10" fmla="*/ 0 h 448"/>
              <a:gd name="T11" fmla="*/ 912 w 912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448">
                <a:moveTo>
                  <a:pt x="0" y="64"/>
                </a:moveTo>
                <a:cubicBezTo>
                  <a:pt x="140" y="32"/>
                  <a:pt x="280" y="0"/>
                  <a:pt x="432" y="64"/>
                </a:cubicBezTo>
                <a:cubicBezTo>
                  <a:pt x="584" y="128"/>
                  <a:pt x="748" y="288"/>
                  <a:pt x="912" y="44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Freeform 19"/>
          <p:cNvSpPr>
            <a:spLocks/>
          </p:cNvSpPr>
          <p:nvPr/>
        </p:nvSpPr>
        <p:spPr bwMode="auto">
          <a:xfrm>
            <a:off x="838200" y="2590800"/>
            <a:ext cx="7569200" cy="3848100"/>
          </a:xfrm>
          <a:custGeom>
            <a:avLst/>
            <a:gdLst>
              <a:gd name="T0" fmla="*/ 6324599 w 4768"/>
              <a:gd name="T1" fmla="*/ 0 h 2424"/>
              <a:gd name="T2" fmla="*/ 7162800 w 4768"/>
              <a:gd name="T3" fmla="*/ 2209800 h 2424"/>
              <a:gd name="T4" fmla="*/ 3886200 w 4768"/>
              <a:gd name="T5" fmla="*/ 3810000 h 2424"/>
              <a:gd name="T6" fmla="*/ 304800 w 4768"/>
              <a:gd name="T7" fmla="*/ 2438400 h 2424"/>
              <a:gd name="T8" fmla="*/ 2057400 w 4768"/>
              <a:gd name="T9" fmla="*/ 1143000 h 2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8"/>
              <a:gd name="T16" fmla="*/ 0 h 2424"/>
              <a:gd name="T17" fmla="*/ 4768 w 4768"/>
              <a:gd name="T18" fmla="*/ 2424 h 2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8" h="2424">
                <a:moveTo>
                  <a:pt x="3984" y="0"/>
                </a:moveTo>
                <a:cubicBezTo>
                  <a:pt x="4376" y="496"/>
                  <a:pt x="4768" y="992"/>
                  <a:pt x="4512" y="1392"/>
                </a:cubicBezTo>
                <a:cubicBezTo>
                  <a:pt x="4256" y="1792"/>
                  <a:pt x="3168" y="2376"/>
                  <a:pt x="2448" y="2400"/>
                </a:cubicBezTo>
                <a:cubicBezTo>
                  <a:pt x="1728" y="2424"/>
                  <a:pt x="384" y="1816"/>
                  <a:pt x="192" y="1536"/>
                </a:cubicBezTo>
                <a:cubicBezTo>
                  <a:pt x="0" y="1256"/>
                  <a:pt x="648" y="988"/>
                  <a:pt x="1296" y="72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Freeform 20"/>
          <p:cNvSpPr>
            <a:spLocks/>
          </p:cNvSpPr>
          <p:nvPr/>
        </p:nvSpPr>
        <p:spPr bwMode="auto">
          <a:xfrm>
            <a:off x="2628900" y="3048000"/>
            <a:ext cx="3949700" cy="2463800"/>
          </a:xfrm>
          <a:custGeom>
            <a:avLst/>
            <a:gdLst>
              <a:gd name="T0" fmla="*/ 2019300 w 2488"/>
              <a:gd name="T1" fmla="*/ 0 h 1552"/>
              <a:gd name="T2" fmla="*/ 3695700 w 2488"/>
              <a:gd name="T3" fmla="*/ 381000 h 1552"/>
              <a:gd name="T4" fmla="*/ 3543300 w 2488"/>
              <a:gd name="T5" fmla="*/ 1828800 h 1552"/>
              <a:gd name="T6" fmla="*/ 1485900 w 2488"/>
              <a:gd name="T7" fmla="*/ 2438400 h 1552"/>
              <a:gd name="T8" fmla="*/ 114300 w 2488"/>
              <a:gd name="T9" fmla="*/ 1981200 h 1552"/>
              <a:gd name="T10" fmla="*/ 800100 w 2488"/>
              <a:gd name="T11" fmla="*/ 1524000 h 1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8"/>
              <a:gd name="T19" fmla="*/ 0 h 1552"/>
              <a:gd name="T20" fmla="*/ 2488 w 2488"/>
              <a:gd name="T21" fmla="*/ 1552 h 1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8" h="1552">
                <a:moveTo>
                  <a:pt x="1272" y="0"/>
                </a:moveTo>
                <a:cubicBezTo>
                  <a:pt x="1720" y="24"/>
                  <a:pt x="2168" y="48"/>
                  <a:pt x="2328" y="240"/>
                </a:cubicBezTo>
                <a:cubicBezTo>
                  <a:pt x="2488" y="432"/>
                  <a:pt x="2464" y="936"/>
                  <a:pt x="2232" y="1152"/>
                </a:cubicBezTo>
                <a:cubicBezTo>
                  <a:pt x="2000" y="1368"/>
                  <a:pt x="1296" y="1520"/>
                  <a:pt x="936" y="1536"/>
                </a:cubicBezTo>
                <a:cubicBezTo>
                  <a:pt x="576" y="1552"/>
                  <a:pt x="144" y="1344"/>
                  <a:pt x="72" y="1248"/>
                </a:cubicBezTo>
                <a:cubicBezTo>
                  <a:pt x="0" y="1152"/>
                  <a:pt x="252" y="1056"/>
                  <a:pt x="504" y="96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Freeform 21"/>
          <p:cNvSpPr>
            <a:spLocks/>
          </p:cNvSpPr>
          <p:nvPr/>
        </p:nvSpPr>
        <p:spPr bwMode="auto">
          <a:xfrm>
            <a:off x="1435100" y="2298700"/>
            <a:ext cx="3632200" cy="3530600"/>
          </a:xfrm>
          <a:custGeom>
            <a:avLst/>
            <a:gdLst>
              <a:gd name="T0" fmla="*/ 3289300 w 2288"/>
              <a:gd name="T1" fmla="*/ 2501900 h 2224"/>
              <a:gd name="T2" fmla="*/ 3136899 w 2288"/>
              <a:gd name="T3" fmla="*/ 3492500 h 2224"/>
              <a:gd name="T4" fmla="*/ 317500 w 2288"/>
              <a:gd name="T5" fmla="*/ 2730500 h 2224"/>
              <a:gd name="T6" fmla="*/ 1231900 w 2288"/>
              <a:gd name="T7" fmla="*/ 368300 h 2224"/>
              <a:gd name="T8" fmla="*/ 1993900 w 2288"/>
              <a:gd name="T9" fmla="*/ 520700 h 2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8"/>
              <a:gd name="T16" fmla="*/ 0 h 2224"/>
              <a:gd name="T17" fmla="*/ 2288 w 2288"/>
              <a:gd name="T18" fmla="*/ 2224 h 2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8" h="2224">
                <a:moveTo>
                  <a:pt x="2072" y="1576"/>
                </a:moveTo>
                <a:cubicBezTo>
                  <a:pt x="2180" y="1876"/>
                  <a:pt x="2288" y="2176"/>
                  <a:pt x="1976" y="2200"/>
                </a:cubicBezTo>
                <a:cubicBezTo>
                  <a:pt x="1664" y="2224"/>
                  <a:pt x="400" y="2048"/>
                  <a:pt x="200" y="1720"/>
                </a:cubicBezTo>
                <a:cubicBezTo>
                  <a:pt x="0" y="1392"/>
                  <a:pt x="600" y="464"/>
                  <a:pt x="776" y="232"/>
                </a:cubicBezTo>
                <a:cubicBezTo>
                  <a:pt x="952" y="0"/>
                  <a:pt x="1104" y="164"/>
                  <a:pt x="1256" y="32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Freeform 22"/>
          <p:cNvSpPr>
            <a:spLocks/>
          </p:cNvSpPr>
          <p:nvPr/>
        </p:nvSpPr>
        <p:spPr bwMode="auto">
          <a:xfrm>
            <a:off x="2971800" y="3048000"/>
            <a:ext cx="838200" cy="685800"/>
          </a:xfrm>
          <a:custGeom>
            <a:avLst/>
            <a:gdLst>
              <a:gd name="T0" fmla="*/ 838200 w 528"/>
              <a:gd name="T1" fmla="*/ 0 h 432"/>
              <a:gd name="T2" fmla="*/ 0 w 528"/>
              <a:gd name="T3" fmla="*/ 685800 h 432"/>
              <a:gd name="T4" fmla="*/ 0 60000 65536"/>
              <a:gd name="T5" fmla="*/ 0 60000 65536"/>
              <a:gd name="T6" fmla="*/ 0 w 528"/>
              <a:gd name="T7" fmla="*/ 0 h 432"/>
              <a:gd name="T8" fmla="*/ 528 w 528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8" h="432">
                <a:moveTo>
                  <a:pt x="528" y="0"/>
                </a:moveTo>
                <a:cubicBezTo>
                  <a:pt x="528" y="0"/>
                  <a:pt x="264" y="216"/>
                  <a:pt x="0" y="43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Text Box 23"/>
          <p:cNvSpPr txBox="1">
            <a:spLocks noChangeArrowheads="1"/>
          </p:cNvSpPr>
          <p:nvPr/>
        </p:nvSpPr>
        <p:spPr bwMode="auto">
          <a:xfrm>
            <a:off x="11430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C3DF0A-65BC-4961-81BF-41C39C21648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Attributes (cont.)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Most programming languages are concerned with some subset of the following 4 memory classes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Fixed (or static) memory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Automatic memory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Programmer allocated memory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Persistent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3B847B-7354-48E4-B0D7-1036EEE47DD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 and Sweep Example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1430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42672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1143000" y="28956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886200" y="19812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34290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1143000" y="24384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29718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1" name="Rectangle 10"/>
          <p:cNvSpPr>
            <a:spLocks noChangeArrowheads="1"/>
          </p:cNvSpPr>
          <p:nvPr/>
        </p:nvSpPr>
        <p:spPr bwMode="auto">
          <a:xfrm>
            <a:off x="38100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46482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3" name="Rectangle 12"/>
          <p:cNvSpPr>
            <a:spLocks noChangeArrowheads="1"/>
          </p:cNvSpPr>
          <p:nvPr/>
        </p:nvSpPr>
        <p:spPr bwMode="auto">
          <a:xfrm>
            <a:off x="34290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Rectangle 13"/>
          <p:cNvSpPr>
            <a:spLocks noChangeArrowheads="1"/>
          </p:cNvSpPr>
          <p:nvPr/>
        </p:nvSpPr>
        <p:spPr bwMode="auto">
          <a:xfrm>
            <a:off x="42672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5" name="Freeform 14"/>
          <p:cNvSpPr>
            <a:spLocks/>
          </p:cNvSpPr>
          <p:nvPr/>
        </p:nvSpPr>
        <p:spPr bwMode="auto">
          <a:xfrm>
            <a:off x="1524000" y="1854200"/>
            <a:ext cx="2362200" cy="482600"/>
          </a:xfrm>
          <a:custGeom>
            <a:avLst/>
            <a:gdLst>
              <a:gd name="T0" fmla="*/ 0 w 1488"/>
              <a:gd name="T1" fmla="*/ 355600 h 304"/>
              <a:gd name="T2" fmla="*/ 1143000 w 1488"/>
              <a:gd name="T3" fmla="*/ 431800 h 304"/>
              <a:gd name="T4" fmla="*/ 1752600 w 1488"/>
              <a:gd name="T5" fmla="*/ 50800 h 304"/>
              <a:gd name="T6" fmla="*/ 2362200 w 1488"/>
              <a:gd name="T7" fmla="*/ 1270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304"/>
              <a:gd name="T14" fmla="*/ 1488 w 1488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304">
                <a:moveTo>
                  <a:pt x="0" y="224"/>
                </a:moveTo>
                <a:cubicBezTo>
                  <a:pt x="268" y="264"/>
                  <a:pt x="536" y="304"/>
                  <a:pt x="720" y="272"/>
                </a:cubicBezTo>
                <a:cubicBezTo>
                  <a:pt x="904" y="240"/>
                  <a:pt x="976" y="64"/>
                  <a:pt x="1104" y="32"/>
                </a:cubicBezTo>
                <a:cubicBezTo>
                  <a:pt x="1232" y="0"/>
                  <a:pt x="1360" y="40"/>
                  <a:pt x="1488" y="8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Rectangle 15"/>
          <p:cNvSpPr>
            <a:spLocks noChangeArrowheads="1"/>
          </p:cNvSpPr>
          <p:nvPr/>
        </p:nvSpPr>
        <p:spPr bwMode="auto">
          <a:xfrm>
            <a:off x="5943600" y="23622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7" name="Rectangle 16"/>
          <p:cNvSpPr>
            <a:spLocks noChangeArrowheads="1"/>
          </p:cNvSpPr>
          <p:nvPr/>
        </p:nvSpPr>
        <p:spPr bwMode="auto">
          <a:xfrm>
            <a:off x="6781800" y="23622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8" name="Freeform 17"/>
          <p:cNvSpPr>
            <a:spLocks/>
          </p:cNvSpPr>
          <p:nvPr/>
        </p:nvSpPr>
        <p:spPr bwMode="auto">
          <a:xfrm>
            <a:off x="4343400" y="1879600"/>
            <a:ext cx="1600200" cy="482600"/>
          </a:xfrm>
          <a:custGeom>
            <a:avLst/>
            <a:gdLst>
              <a:gd name="T0" fmla="*/ 0 w 1008"/>
              <a:gd name="T1" fmla="*/ 330200 h 304"/>
              <a:gd name="T2" fmla="*/ 990600 w 1008"/>
              <a:gd name="T3" fmla="*/ 25400 h 304"/>
              <a:gd name="T4" fmla="*/ 1600200 w 1008"/>
              <a:gd name="T5" fmla="*/ 482600 h 304"/>
              <a:gd name="T6" fmla="*/ 0 60000 65536"/>
              <a:gd name="T7" fmla="*/ 0 60000 65536"/>
              <a:gd name="T8" fmla="*/ 0 60000 65536"/>
              <a:gd name="T9" fmla="*/ 0 w 1008"/>
              <a:gd name="T10" fmla="*/ 0 h 304"/>
              <a:gd name="T11" fmla="*/ 1008 w 100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04">
                <a:moveTo>
                  <a:pt x="0" y="208"/>
                </a:moveTo>
                <a:cubicBezTo>
                  <a:pt x="228" y="104"/>
                  <a:pt x="456" y="0"/>
                  <a:pt x="624" y="16"/>
                </a:cubicBezTo>
                <a:cubicBezTo>
                  <a:pt x="792" y="32"/>
                  <a:pt x="900" y="168"/>
                  <a:pt x="1008" y="30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Freeform 18"/>
          <p:cNvSpPr>
            <a:spLocks/>
          </p:cNvSpPr>
          <p:nvPr/>
        </p:nvSpPr>
        <p:spPr bwMode="auto">
          <a:xfrm>
            <a:off x="1524000" y="3022600"/>
            <a:ext cx="1447800" cy="711200"/>
          </a:xfrm>
          <a:custGeom>
            <a:avLst/>
            <a:gdLst>
              <a:gd name="T0" fmla="*/ 0 w 912"/>
              <a:gd name="T1" fmla="*/ 101600 h 448"/>
              <a:gd name="T2" fmla="*/ 685800 w 912"/>
              <a:gd name="T3" fmla="*/ 101600 h 448"/>
              <a:gd name="T4" fmla="*/ 1447800 w 912"/>
              <a:gd name="T5" fmla="*/ 711200 h 448"/>
              <a:gd name="T6" fmla="*/ 0 60000 65536"/>
              <a:gd name="T7" fmla="*/ 0 60000 65536"/>
              <a:gd name="T8" fmla="*/ 0 60000 65536"/>
              <a:gd name="T9" fmla="*/ 0 w 912"/>
              <a:gd name="T10" fmla="*/ 0 h 448"/>
              <a:gd name="T11" fmla="*/ 912 w 912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448">
                <a:moveTo>
                  <a:pt x="0" y="64"/>
                </a:moveTo>
                <a:cubicBezTo>
                  <a:pt x="140" y="32"/>
                  <a:pt x="280" y="0"/>
                  <a:pt x="432" y="64"/>
                </a:cubicBezTo>
                <a:cubicBezTo>
                  <a:pt x="584" y="128"/>
                  <a:pt x="748" y="288"/>
                  <a:pt x="912" y="44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Freeform 19"/>
          <p:cNvSpPr>
            <a:spLocks/>
          </p:cNvSpPr>
          <p:nvPr/>
        </p:nvSpPr>
        <p:spPr bwMode="auto">
          <a:xfrm>
            <a:off x="838200" y="2590800"/>
            <a:ext cx="7569200" cy="3848100"/>
          </a:xfrm>
          <a:custGeom>
            <a:avLst/>
            <a:gdLst>
              <a:gd name="T0" fmla="*/ 6324599 w 4768"/>
              <a:gd name="T1" fmla="*/ 0 h 2424"/>
              <a:gd name="T2" fmla="*/ 7162800 w 4768"/>
              <a:gd name="T3" fmla="*/ 2209800 h 2424"/>
              <a:gd name="T4" fmla="*/ 3886200 w 4768"/>
              <a:gd name="T5" fmla="*/ 3810000 h 2424"/>
              <a:gd name="T6" fmla="*/ 304800 w 4768"/>
              <a:gd name="T7" fmla="*/ 2438400 h 2424"/>
              <a:gd name="T8" fmla="*/ 2057400 w 4768"/>
              <a:gd name="T9" fmla="*/ 1143000 h 2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8"/>
              <a:gd name="T16" fmla="*/ 0 h 2424"/>
              <a:gd name="T17" fmla="*/ 4768 w 4768"/>
              <a:gd name="T18" fmla="*/ 2424 h 2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8" h="2424">
                <a:moveTo>
                  <a:pt x="3984" y="0"/>
                </a:moveTo>
                <a:cubicBezTo>
                  <a:pt x="4376" y="496"/>
                  <a:pt x="4768" y="992"/>
                  <a:pt x="4512" y="1392"/>
                </a:cubicBezTo>
                <a:cubicBezTo>
                  <a:pt x="4256" y="1792"/>
                  <a:pt x="3168" y="2376"/>
                  <a:pt x="2448" y="2400"/>
                </a:cubicBezTo>
                <a:cubicBezTo>
                  <a:pt x="1728" y="2424"/>
                  <a:pt x="384" y="1816"/>
                  <a:pt x="192" y="1536"/>
                </a:cubicBezTo>
                <a:cubicBezTo>
                  <a:pt x="0" y="1256"/>
                  <a:pt x="648" y="988"/>
                  <a:pt x="1296" y="72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Freeform 20"/>
          <p:cNvSpPr>
            <a:spLocks/>
          </p:cNvSpPr>
          <p:nvPr/>
        </p:nvSpPr>
        <p:spPr bwMode="auto">
          <a:xfrm>
            <a:off x="2628900" y="3048000"/>
            <a:ext cx="3949700" cy="2463800"/>
          </a:xfrm>
          <a:custGeom>
            <a:avLst/>
            <a:gdLst>
              <a:gd name="T0" fmla="*/ 2019300 w 2488"/>
              <a:gd name="T1" fmla="*/ 0 h 1552"/>
              <a:gd name="T2" fmla="*/ 3695700 w 2488"/>
              <a:gd name="T3" fmla="*/ 381000 h 1552"/>
              <a:gd name="T4" fmla="*/ 3543300 w 2488"/>
              <a:gd name="T5" fmla="*/ 1828800 h 1552"/>
              <a:gd name="T6" fmla="*/ 1485900 w 2488"/>
              <a:gd name="T7" fmla="*/ 2438400 h 1552"/>
              <a:gd name="T8" fmla="*/ 114300 w 2488"/>
              <a:gd name="T9" fmla="*/ 1981200 h 1552"/>
              <a:gd name="T10" fmla="*/ 800100 w 2488"/>
              <a:gd name="T11" fmla="*/ 1524000 h 1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8"/>
              <a:gd name="T19" fmla="*/ 0 h 1552"/>
              <a:gd name="T20" fmla="*/ 2488 w 2488"/>
              <a:gd name="T21" fmla="*/ 1552 h 1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8" h="1552">
                <a:moveTo>
                  <a:pt x="1272" y="0"/>
                </a:moveTo>
                <a:cubicBezTo>
                  <a:pt x="1720" y="24"/>
                  <a:pt x="2168" y="48"/>
                  <a:pt x="2328" y="240"/>
                </a:cubicBezTo>
                <a:cubicBezTo>
                  <a:pt x="2488" y="432"/>
                  <a:pt x="2464" y="936"/>
                  <a:pt x="2232" y="1152"/>
                </a:cubicBezTo>
                <a:cubicBezTo>
                  <a:pt x="2000" y="1368"/>
                  <a:pt x="1296" y="1520"/>
                  <a:pt x="936" y="1536"/>
                </a:cubicBezTo>
                <a:cubicBezTo>
                  <a:pt x="576" y="1552"/>
                  <a:pt x="144" y="1344"/>
                  <a:pt x="72" y="1248"/>
                </a:cubicBezTo>
                <a:cubicBezTo>
                  <a:pt x="0" y="1152"/>
                  <a:pt x="252" y="1056"/>
                  <a:pt x="504" y="96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Freeform 21"/>
          <p:cNvSpPr>
            <a:spLocks/>
          </p:cNvSpPr>
          <p:nvPr/>
        </p:nvSpPr>
        <p:spPr bwMode="auto">
          <a:xfrm>
            <a:off x="1435100" y="2298700"/>
            <a:ext cx="3632200" cy="3530600"/>
          </a:xfrm>
          <a:custGeom>
            <a:avLst/>
            <a:gdLst>
              <a:gd name="T0" fmla="*/ 3289300 w 2288"/>
              <a:gd name="T1" fmla="*/ 2501900 h 2224"/>
              <a:gd name="T2" fmla="*/ 3136899 w 2288"/>
              <a:gd name="T3" fmla="*/ 3492500 h 2224"/>
              <a:gd name="T4" fmla="*/ 317500 w 2288"/>
              <a:gd name="T5" fmla="*/ 2730500 h 2224"/>
              <a:gd name="T6" fmla="*/ 1231900 w 2288"/>
              <a:gd name="T7" fmla="*/ 368300 h 2224"/>
              <a:gd name="T8" fmla="*/ 1993900 w 2288"/>
              <a:gd name="T9" fmla="*/ 520700 h 2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8"/>
              <a:gd name="T16" fmla="*/ 0 h 2224"/>
              <a:gd name="T17" fmla="*/ 2288 w 2288"/>
              <a:gd name="T18" fmla="*/ 2224 h 2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8" h="2224">
                <a:moveTo>
                  <a:pt x="2072" y="1576"/>
                </a:moveTo>
                <a:cubicBezTo>
                  <a:pt x="2180" y="1876"/>
                  <a:pt x="2288" y="2176"/>
                  <a:pt x="1976" y="2200"/>
                </a:cubicBezTo>
                <a:cubicBezTo>
                  <a:pt x="1664" y="2224"/>
                  <a:pt x="400" y="2048"/>
                  <a:pt x="200" y="1720"/>
                </a:cubicBezTo>
                <a:cubicBezTo>
                  <a:pt x="0" y="1392"/>
                  <a:pt x="600" y="464"/>
                  <a:pt x="776" y="232"/>
                </a:cubicBezTo>
                <a:cubicBezTo>
                  <a:pt x="952" y="0"/>
                  <a:pt x="1104" y="164"/>
                  <a:pt x="1256" y="32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Freeform 22"/>
          <p:cNvSpPr>
            <a:spLocks/>
          </p:cNvSpPr>
          <p:nvPr/>
        </p:nvSpPr>
        <p:spPr bwMode="auto">
          <a:xfrm>
            <a:off x="2971800" y="3048000"/>
            <a:ext cx="838200" cy="685800"/>
          </a:xfrm>
          <a:custGeom>
            <a:avLst/>
            <a:gdLst>
              <a:gd name="T0" fmla="*/ 838200 w 528"/>
              <a:gd name="T1" fmla="*/ 0 h 432"/>
              <a:gd name="T2" fmla="*/ 0 w 528"/>
              <a:gd name="T3" fmla="*/ 685800 h 432"/>
              <a:gd name="T4" fmla="*/ 0 60000 65536"/>
              <a:gd name="T5" fmla="*/ 0 60000 65536"/>
              <a:gd name="T6" fmla="*/ 0 w 528"/>
              <a:gd name="T7" fmla="*/ 0 h 432"/>
              <a:gd name="T8" fmla="*/ 528 w 528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8" h="432">
                <a:moveTo>
                  <a:pt x="528" y="0"/>
                </a:moveTo>
                <a:cubicBezTo>
                  <a:pt x="528" y="0"/>
                  <a:pt x="264" y="216"/>
                  <a:pt x="0" y="43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11430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979D8D-6393-4FAA-8CE6-DA811CA1C11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 and Sweep Example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11430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42672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1143000" y="28956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8862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34290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1143000" y="24384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29718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9" name="Rectangle 10"/>
          <p:cNvSpPr>
            <a:spLocks noChangeArrowheads="1"/>
          </p:cNvSpPr>
          <p:nvPr/>
        </p:nvSpPr>
        <p:spPr bwMode="auto">
          <a:xfrm>
            <a:off x="38100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0" name="Rectangle 11"/>
          <p:cNvSpPr>
            <a:spLocks noChangeArrowheads="1"/>
          </p:cNvSpPr>
          <p:nvPr/>
        </p:nvSpPr>
        <p:spPr bwMode="auto">
          <a:xfrm>
            <a:off x="46482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Rectangle 12"/>
          <p:cNvSpPr>
            <a:spLocks noChangeArrowheads="1"/>
          </p:cNvSpPr>
          <p:nvPr/>
        </p:nvSpPr>
        <p:spPr bwMode="auto">
          <a:xfrm>
            <a:off x="34290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2" name="Rectangle 13"/>
          <p:cNvSpPr>
            <a:spLocks noChangeArrowheads="1"/>
          </p:cNvSpPr>
          <p:nvPr/>
        </p:nvSpPr>
        <p:spPr bwMode="auto">
          <a:xfrm>
            <a:off x="42672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1524000" y="1854200"/>
            <a:ext cx="2362200" cy="482600"/>
          </a:xfrm>
          <a:custGeom>
            <a:avLst/>
            <a:gdLst>
              <a:gd name="T0" fmla="*/ 0 w 1488"/>
              <a:gd name="T1" fmla="*/ 355600 h 304"/>
              <a:gd name="T2" fmla="*/ 1143000 w 1488"/>
              <a:gd name="T3" fmla="*/ 431800 h 304"/>
              <a:gd name="T4" fmla="*/ 1752600 w 1488"/>
              <a:gd name="T5" fmla="*/ 50800 h 304"/>
              <a:gd name="T6" fmla="*/ 2362200 w 1488"/>
              <a:gd name="T7" fmla="*/ 1270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304"/>
              <a:gd name="T14" fmla="*/ 1488 w 1488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304">
                <a:moveTo>
                  <a:pt x="0" y="224"/>
                </a:moveTo>
                <a:cubicBezTo>
                  <a:pt x="268" y="264"/>
                  <a:pt x="536" y="304"/>
                  <a:pt x="720" y="272"/>
                </a:cubicBezTo>
                <a:cubicBezTo>
                  <a:pt x="904" y="240"/>
                  <a:pt x="976" y="64"/>
                  <a:pt x="1104" y="32"/>
                </a:cubicBezTo>
                <a:cubicBezTo>
                  <a:pt x="1232" y="0"/>
                  <a:pt x="1360" y="40"/>
                  <a:pt x="1488" y="8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Rectangle 15"/>
          <p:cNvSpPr>
            <a:spLocks noChangeArrowheads="1"/>
          </p:cNvSpPr>
          <p:nvPr/>
        </p:nvSpPr>
        <p:spPr bwMode="auto">
          <a:xfrm>
            <a:off x="5943600" y="23622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5" name="Rectangle 16"/>
          <p:cNvSpPr>
            <a:spLocks noChangeArrowheads="1"/>
          </p:cNvSpPr>
          <p:nvPr/>
        </p:nvSpPr>
        <p:spPr bwMode="auto">
          <a:xfrm>
            <a:off x="6781800" y="23622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6" name="Freeform 17"/>
          <p:cNvSpPr>
            <a:spLocks/>
          </p:cNvSpPr>
          <p:nvPr/>
        </p:nvSpPr>
        <p:spPr bwMode="auto">
          <a:xfrm>
            <a:off x="4343400" y="1879600"/>
            <a:ext cx="1600200" cy="482600"/>
          </a:xfrm>
          <a:custGeom>
            <a:avLst/>
            <a:gdLst>
              <a:gd name="T0" fmla="*/ 0 w 1008"/>
              <a:gd name="T1" fmla="*/ 330200 h 304"/>
              <a:gd name="T2" fmla="*/ 990600 w 1008"/>
              <a:gd name="T3" fmla="*/ 25400 h 304"/>
              <a:gd name="T4" fmla="*/ 1600200 w 1008"/>
              <a:gd name="T5" fmla="*/ 482600 h 304"/>
              <a:gd name="T6" fmla="*/ 0 60000 65536"/>
              <a:gd name="T7" fmla="*/ 0 60000 65536"/>
              <a:gd name="T8" fmla="*/ 0 60000 65536"/>
              <a:gd name="T9" fmla="*/ 0 w 1008"/>
              <a:gd name="T10" fmla="*/ 0 h 304"/>
              <a:gd name="T11" fmla="*/ 1008 w 100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04">
                <a:moveTo>
                  <a:pt x="0" y="208"/>
                </a:moveTo>
                <a:cubicBezTo>
                  <a:pt x="228" y="104"/>
                  <a:pt x="456" y="0"/>
                  <a:pt x="624" y="16"/>
                </a:cubicBezTo>
                <a:cubicBezTo>
                  <a:pt x="792" y="32"/>
                  <a:pt x="900" y="168"/>
                  <a:pt x="1008" y="30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8"/>
          <p:cNvSpPr>
            <a:spLocks/>
          </p:cNvSpPr>
          <p:nvPr/>
        </p:nvSpPr>
        <p:spPr bwMode="auto">
          <a:xfrm>
            <a:off x="1524000" y="3022600"/>
            <a:ext cx="1447800" cy="711200"/>
          </a:xfrm>
          <a:custGeom>
            <a:avLst/>
            <a:gdLst>
              <a:gd name="T0" fmla="*/ 0 w 912"/>
              <a:gd name="T1" fmla="*/ 101600 h 448"/>
              <a:gd name="T2" fmla="*/ 685800 w 912"/>
              <a:gd name="T3" fmla="*/ 101600 h 448"/>
              <a:gd name="T4" fmla="*/ 1447800 w 912"/>
              <a:gd name="T5" fmla="*/ 711200 h 448"/>
              <a:gd name="T6" fmla="*/ 0 60000 65536"/>
              <a:gd name="T7" fmla="*/ 0 60000 65536"/>
              <a:gd name="T8" fmla="*/ 0 60000 65536"/>
              <a:gd name="T9" fmla="*/ 0 w 912"/>
              <a:gd name="T10" fmla="*/ 0 h 448"/>
              <a:gd name="T11" fmla="*/ 912 w 912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448">
                <a:moveTo>
                  <a:pt x="0" y="64"/>
                </a:moveTo>
                <a:cubicBezTo>
                  <a:pt x="140" y="32"/>
                  <a:pt x="280" y="0"/>
                  <a:pt x="432" y="64"/>
                </a:cubicBezTo>
                <a:cubicBezTo>
                  <a:pt x="584" y="128"/>
                  <a:pt x="748" y="288"/>
                  <a:pt x="912" y="44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19"/>
          <p:cNvSpPr>
            <a:spLocks/>
          </p:cNvSpPr>
          <p:nvPr/>
        </p:nvSpPr>
        <p:spPr bwMode="auto">
          <a:xfrm>
            <a:off x="838200" y="2590800"/>
            <a:ext cx="7569200" cy="3848100"/>
          </a:xfrm>
          <a:custGeom>
            <a:avLst/>
            <a:gdLst>
              <a:gd name="T0" fmla="*/ 6324599 w 4768"/>
              <a:gd name="T1" fmla="*/ 0 h 2424"/>
              <a:gd name="T2" fmla="*/ 7162800 w 4768"/>
              <a:gd name="T3" fmla="*/ 2209800 h 2424"/>
              <a:gd name="T4" fmla="*/ 3886200 w 4768"/>
              <a:gd name="T5" fmla="*/ 3810000 h 2424"/>
              <a:gd name="T6" fmla="*/ 304800 w 4768"/>
              <a:gd name="T7" fmla="*/ 2438400 h 2424"/>
              <a:gd name="T8" fmla="*/ 2057400 w 4768"/>
              <a:gd name="T9" fmla="*/ 1143000 h 2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8"/>
              <a:gd name="T16" fmla="*/ 0 h 2424"/>
              <a:gd name="T17" fmla="*/ 4768 w 4768"/>
              <a:gd name="T18" fmla="*/ 2424 h 2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8" h="2424">
                <a:moveTo>
                  <a:pt x="3984" y="0"/>
                </a:moveTo>
                <a:cubicBezTo>
                  <a:pt x="4376" y="496"/>
                  <a:pt x="4768" y="992"/>
                  <a:pt x="4512" y="1392"/>
                </a:cubicBezTo>
                <a:cubicBezTo>
                  <a:pt x="4256" y="1792"/>
                  <a:pt x="3168" y="2376"/>
                  <a:pt x="2448" y="2400"/>
                </a:cubicBezTo>
                <a:cubicBezTo>
                  <a:pt x="1728" y="2424"/>
                  <a:pt x="384" y="1816"/>
                  <a:pt x="192" y="1536"/>
                </a:cubicBezTo>
                <a:cubicBezTo>
                  <a:pt x="0" y="1256"/>
                  <a:pt x="648" y="988"/>
                  <a:pt x="1296" y="72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Freeform 20"/>
          <p:cNvSpPr>
            <a:spLocks/>
          </p:cNvSpPr>
          <p:nvPr/>
        </p:nvSpPr>
        <p:spPr bwMode="auto">
          <a:xfrm>
            <a:off x="2628900" y="3048000"/>
            <a:ext cx="3949700" cy="2463800"/>
          </a:xfrm>
          <a:custGeom>
            <a:avLst/>
            <a:gdLst>
              <a:gd name="T0" fmla="*/ 2019300 w 2488"/>
              <a:gd name="T1" fmla="*/ 0 h 1552"/>
              <a:gd name="T2" fmla="*/ 3695700 w 2488"/>
              <a:gd name="T3" fmla="*/ 381000 h 1552"/>
              <a:gd name="T4" fmla="*/ 3543300 w 2488"/>
              <a:gd name="T5" fmla="*/ 1828800 h 1552"/>
              <a:gd name="T6" fmla="*/ 1485900 w 2488"/>
              <a:gd name="T7" fmla="*/ 2438400 h 1552"/>
              <a:gd name="T8" fmla="*/ 114300 w 2488"/>
              <a:gd name="T9" fmla="*/ 1981200 h 1552"/>
              <a:gd name="T10" fmla="*/ 800100 w 2488"/>
              <a:gd name="T11" fmla="*/ 1524000 h 1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8"/>
              <a:gd name="T19" fmla="*/ 0 h 1552"/>
              <a:gd name="T20" fmla="*/ 2488 w 2488"/>
              <a:gd name="T21" fmla="*/ 1552 h 1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8" h="1552">
                <a:moveTo>
                  <a:pt x="1272" y="0"/>
                </a:moveTo>
                <a:cubicBezTo>
                  <a:pt x="1720" y="24"/>
                  <a:pt x="2168" y="48"/>
                  <a:pt x="2328" y="240"/>
                </a:cubicBezTo>
                <a:cubicBezTo>
                  <a:pt x="2488" y="432"/>
                  <a:pt x="2464" y="936"/>
                  <a:pt x="2232" y="1152"/>
                </a:cubicBezTo>
                <a:cubicBezTo>
                  <a:pt x="2000" y="1368"/>
                  <a:pt x="1296" y="1520"/>
                  <a:pt x="936" y="1536"/>
                </a:cubicBezTo>
                <a:cubicBezTo>
                  <a:pt x="576" y="1552"/>
                  <a:pt x="144" y="1344"/>
                  <a:pt x="72" y="1248"/>
                </a:cubicBezTo>
                <a:cubicBezTo>
                  <a:pt x="0" y="1152"/>
                  <a:pt x="252" y="1056"/>
                  <a:pt x="504" y="96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Freeform 21"/>
          <p:cNvSpPr>
            <a:spLocks/>
          </p:cNvSpPr>
          <p:nvPr/>
        </p:nvSpPr>
        <p:spPr bwMode="auto">
          <a:xfrm>
            <a:off x="1435100" y="2298700"/>
            <a:ext cx="3632200" cy="3530600"/>
          </a:xfrm>
          <a:custGeom>
            <a:avLst/>
            <a:gdLst>
              <a:gd name="T0" fmla="*/ 3289300 w 2288"/>
              <a:gd name="T1" fmla="*/ 2501900 h 2224"/>
              <a:gd name="T2" fmla="*/ 3136899 w 2288"/>
              <a:gd name="T3" fmla="*/ 3492500 h 2224"/>
              <a:gd name="T4" fmla="*/ 317500 w 2288"/>
              <a:gd name="T5" fmla="*/ 2730500 h 2224"/>
              <a:gd name="T6" fmla="*/ 1231900 w 2288"/>
              <a:gd name="T7" fmla="*/ 368300 h 2224"/>
              <a:gd name="T8" fmla="*/ 1993900 w 2288"/>
              <a:gd name="T9" fmla="*/ 520700 h 2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8"/>
              <a:gd name="T16" fmla="*/ 0 h 2224"/>
              <a:gd name="T17" fmla="*/ 2288 w 2288"/>
              <a:gd name="T18" fmla="*/ 2224 h 2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8" h="2224">
                <a:moveTo>
                  <a:pt x="2072" y="1576"/>
                </a:moveTo>
                <a:cubicBezTo>
                  <a:pt x="2180" y="1876"/>
                  <a:pt x="2288" y="2176"/>
                  <a:pt x="1976" y="2200"/>
                </a:cubicBezTo>
                <a:cubicBezTo>
                  <a:pt x="1664" y="2224"/>
                  <a:pt x="400" y="2048"/>
                  <a:pt x="200" y="1720"/>
                </a:cubicBezTo>
                <a:cubicBezTo>
                  <a:pt x="0" y="1392"/>
                  <a:pt x="600" y="464"/>
                  <a:pt x="776" y="232"/>
                </a:cubicBezTo>
                <a:cubicBezTo>
                  <a:pt x="952" y="0"/>
                  <a:pt x="1104" y="164"/>
                  <a:pt x="1256" y="32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Freeform 22"/>
          <p:cNvSpPr>
            <a:spLocks/>
          </p:cNvSpPr>
          <p:nvPr/>
        </p:nvSpPr>
        <p:spPr bwMode="auto">
          <a:xfrm>
            <a:off x="2971800" y="3048000"/>
            <a:ext cx="838200" cy="685800"/>
          </a:xfrm>
          <a:custGeom>
            <a:avLst/>
            <a:gdLst>
              <a:gd name="T0" fmla="*/ 838200 w 528"/>
              <a:gd name="T1" fmla="*/ 0 h 432"/>
              <a:gd name="T2" fmla="*/ 0 w 528"/>
              <a:gd name="T3" fmla="*/ 685800 h 432"/>
              <a:gd name="T4" fmla="*/ 0 60000 65536"/>
              <a:gd name="T5" fmla="*/ 0 60000 65536"/>
              <a:gd name="T6" fmla="*/ 0 w 528"/>
              <a:gd name="T7" fmla="*/ 0 h 432"/>
              <a:gd name="T8" fmla="*/ 528 w 528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8" h="432">
                <a:moveTo>
                  <a:pt x="528" y="0"/>
                </a:moveTo>
                <a:cubicBezTo>
                  <a:pt x="528" y="0"/>
                  <a:pt x="264" y="216"/>
                  <a:pt x="0" y="43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11430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5C7B63-EED4-4452-A509-CE6D5F0590D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 and Sweep Example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11430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42672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1143000" y="28956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3" name="Rectangle 6"/>
          <p:cNvSpPr>
            <a:spLocks noChangeArrowheads="1"/>
          </p:cNvSpPr>
          <p:nvPr/>
        </p:nvSpPr>
        <p:spPr bwMode="auto">
          <a:xfrm>
            <a:off x="38862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4" name="Rectangle 7"/>
          <p:cNvSpPr>
            <a:spLocks noChangeArrowheads="1"/>
          </p:cNvSpPr>
          <p:nvPr/>
        </p:nvSpPr>
        <p:spPr bwMode="auto">
          <a:xfrm>
            <a:off x="34290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1143000" y="24384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6" name="Rectangle 9"/>
          <p:cNvSpPr>
            <a:spLocks noChangeArrowheads="1"/>
          </p:cNvSpPr>
          <p:nvPr/>
        </p:nvSpPr>
        <p:spPr bwMode="auto">
          <a:xfrm>
            <a:off x="29718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7" name="Rectangle 10"/>
          <p:cNvSpPr>
            <a:spLocks noChangeArrowheads="1"/>
          </p:cNvSpPr>
          <p:nvPr/>
        </p:nvSpPr>
        <p:spPr bwMode="auto">
          <a:xfrm>
            <a:off x="38100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8" name="Rectangle 11"/>
          <p:cNvSpPr>
            <a:spLocks noChangeArrowheads="1"/>
          </p:cNvSpPr>
          <p:nvPr/>
        </p:nvSpPr>
        <p:spPr bwMode="auto">
          <a:xfrm>
            <a:off x="4648200" y="37338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9" name="Rectangle 12"/>
          <p:cNvSpPr>
            <a:spLocks noChangeArrowheads="1"/>
          </p:cNvSpPr>
          <p:nvPr/>
        </p:nvSpPr>
        <p:spPr bwMode="auto">
          <a:xfrm>
            <a:off x="34290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50" name="Rectangle 13"/>
          <p:cNvSpPr>
            <a:spLocks noChangeArrowheads="1"/>
          </p:cNvSpPr>
          <p:nvPr/>
        </p:nvSpPr>
        <p:spPr bwMode="auto">
          <a:xfrm>
            <a:off x="42672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51" name="Freeform 14"/>
          <p:cNvSpPr>
            <a:spLocks/>
          </p:cNvSpPr>
          <p:nvPr/>
        </p:nvSpPr>
        <p:spPr bwMode="auto">
          <a:xfrm>
            <a:off x="1524000" y="1854200"/>
            <a:ext cx="2362200" cy="482600"/>
          </a:xfrm>
          <a:custGeom>
            <a:avLst/>
            <a:gdLst>
              <a:gd name="T0" fmla="*/ 0 w 1488"/>
              <a:gd name="T1" fmla="*/ 355600 h 304"/>
              <a:gd name="T2" fmla="*/ 1143000 w 1488"/>
              <a:gd name="T3" fmla="*/ 431800 h 304"/>
              <a:gd name="T4" fmla="*/ 1752600 w 1488"/>
              <a:gd name="T5" fmla="*/ 50800 h 304"/>
              <a:gd name="T6" fmla="*/ 2362200 w 1488"/>
              <a:gd name="T7" fmla="*/ 1270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304"/>
              <a:gd name="T14" fmla="*/ 1488 w 1488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304">
                <a:moveTo>
                  <a:pt x="0" y="224"/>
                </a:moveTo>
                <a:cubicBezTo>
                  <a:pt x="268" y="264"/>
                  <a:pt x="536" y="304"/>
                  <a:pt x="720" y="272"/>
                </a:cubicBezTo>
                <a:cubicBezTo>
                  <a:pt x="904" y="240"/>
                  <a:pt x="976" y="64"/>
                  <a:pt x="1104" y="32"/>
                </a:cubicBezTo>
                <a:cubicBezTo>
                  <a:pt x="1232" y="0"/>
                  <a:pt x="1360" y="40"/>
                  <a:pt x="1488" y="8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Rectangle 15"/>
          <p:cNvSpPr>
            <a:spLocks noChangeArrowheads="1"/>
          </p:cNvSpPr>
          <p:nvPr/>
        </p:nvSpPr>
        <p:spPr bwMode="auto">
          <a:xfrm>
            <a:off x="5943600" y="2362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53" name="Rectangle 16"/>
          <p:cNvSpPr>
            <a:spLocks noChangeArrowheads="1"/>
          </p:cNvSpPr>
          <p:nvPr/>
        </p:nvSpPr>
        <p:spPr bwMode="auto">
          <a:xfrm>
            <a:off x="6781800" y="2362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54" name="Freeform 17"/>
          <p:cNvSpPr>
            <a:spLocks/>
          </p:cNvSpPr>
          <p:nvPr/>
        </p:nvSpPr>
        <p:spPr bwMode="auto">
          <a:xfrm>
            <a:off x="4343400" y="1879600"/>
            <a:ext cx="1600200" cy="482600"/>
          </a:xfrm>
          <a:custGeom>
            <a:avLst/>
            <a:gdLst>
              <a:gd name="T0" fmla="*/ 0 w 1008"/>
              <a:gd name="T1" fmla="*/ 330200 h 304"/>
              <a:gd name="T2" fmla="*/ 990600 w 1008"/>
              <a:gd name="T3" fmla="*/ 25400 h 304"/>
              <a:gd name="T4" fmla="*/ 1600200 w 1008"/>
              <a:gd name="T5" fmla="*/ 482600 h 304"/>
              <a:gd name="T6" fmla="*/ 0 60000 65536"/>
              <a:gd name="T7" fmla="*/ 0 60000 65536"/>
              <a:gd name="T8" fmla="*/ 0 60000 65536"/>
              <a:gd name="T9" fmla="*/ 0 w 1008"/>
              <a:gd name="T10" fmla="*/ 0 h 304"/>
              <a:gd name="T11" fmla="*/ 1008 w 100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04">
                <a:moveTo>
                  <a:pt x="0" y="208"/>
                </a:moveTo>
                <a:cubicBezTo>
                  <a:pt x="228" y="104"/>
                  <a:pt x="456" y="0"/>
                  <a:pt x="624" y="16"/>
                </a:cubicBezTo>
                <a:cubicBezTo>
                  <a:pt x="792" y="32"/>
                  <a:pt x="900" y="168"/>
                  <a:pt x="1008" y="304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8"/>
          <p:cNvSpPr>
            <a:spLocks/>
          </p:cNvSpPr>
          <p:nvPr/>
        </p:nvSpPr>
        <p:spPr bwMode="auto">
          <a:xfrm>
            <a:off x="1524000" y="3022600"/>
            <a:ext cx="1447800" cy="711200"/>
          </a:xfrm>
          <a:custGeom>
            <a:avLst/>
            <a:gdLst>
              <a:gd name="T0" fmla="*/ 0 w 912"/>
              <a:gd name="T1" fmla="*/ 101600 h 448"/>
              <a:gd name="T2" fmla="*/ 685800 w 912"/>
              <a:gd name="T3" fmla="*/ 101600 h 448"/>
              <a:gd name="T4" fmla="*/ 1447800 w 912"/>
              <a:gd name="T5" fmla="*/ 711200 h 448"/>
              <a:gd name="T6" fmla="*/ 0 60000 65536"/>
              <a:gd name="T7" fmla="*/ 0 60000 65536"/>
              <a:gd name="T8" fmla="*/ 0 60000 65536"/>
              <a:gd name="T9" fmla="*/ 0 w 912"/>
              <a:gd name="T10" fmla="*/ 0 h 448"/>
              <a:gd name="T11" fmla="*/ 912 w 912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448">
                <a:moveTo>
                  <a:pt x="0" y="64"/>
                </a:moveTo>
                <a:cubicBezTo>
                  <a:pt x="140" y="32"/>
                  <a:pt x="280" y="0"/>
                  <a:pt x="432" y="64"/>
                </a:cubicBezTo>
                <a:cubicBezTo>
                  <a:pt x="584" y="128"/>
                  <a:pt x="748" y="288"/>
                  <a:pt x="912" y="44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Freeform 19"/>
          <p:cNvSpPr>
            <a:spLocks/>
          </p:cNvSpPr>
          <p:nvPr/>
        </p:nvSpPr>
        <p:spPr bwMode="auto">
          <a:xfrm>
            <a:off x="838200" y="2590800"/>
            <a:ext cx="7569200" cy="3848100"/>
          </a:xfrm>
          <a:custGeom>
            <a:avLst/>
            <a:gdLst>
              <a:gd name="T0" fmla="*/ 6324599 w 4768"/>
              <a:gd name="T1" fmla="*/ 0 h 2424"/>
              <a:gd name="T2" fmla="*/ 7162800 w 4768"/>
              <a:gd name="T3" fmla="*/ 2209800 h 2424"/>
              <a:gd name="T4" fmla="*/ 3886200 w 4768"/>
              <a:gd name="T5" fmla="*/ 3810000 h 2424"/>
              <a:gd name="T6" fmla="*/ 304800 w 4768"/>
              <a:gd name="T7" fmla="*/ 2438400 h 2424"/>
              <a:gd name="T8" fmla="*/ 2057400 w 4768"/>
              <a:gd name="T9" fmla="*/ 1143000 h 2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8"/>
              <a:gd name="T16" fmla="*/ 0 h 2424"/>
              <a:gd name="T17" fmla="*/ 4768 w 4768"/>
              <a:gd name="T18" fmla="*/ 2424 h 2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8" h="2424">
                <a:moveTo>
                  <a:pt x="3984" y="0"/>
                </a:moveTo>
                <a:cubicBezTo>
                  <a:pt x="4376" y="496"/>
                  <a:pt x="4768" y="992"/>
                  <a:pt x="4512" y="1392"/>
                </a:cubicBezTo>
                <a:cubicBezTo>
                  <a:pt x="4256" y="1792"/>
                  <a:pt x="3168" y="2376"/>
                  <a:pt x="2448" y="2400"/>
                </a:cubicBezTo>
                <a:cubicBezTo>
                  <a:pt x="1728" y="2424"/>
                  <a:pt x="384" y="1816"/>
                  <a:pt x="192" y="1536"/>
                </a:cubicBezTo>
                <a:cubicBezTo>
                  <a:pt x="0" y="1256"/>
                  <a:pt x="648" y="988"/>
                  <a:pt x="1296" y="72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Freeform 20"/>
          <p:cNvSpPr>
            <a:spLocks/>
          </p:cNvSpPr>
          <p:nvPr/>
        </p:nvSpPr>
        <p:spPr bwMode="auto">
          <a:xfrm>
            <a:off x="2628900" y="3048000"/>
            <a:ext cx="3949700" cy="2463800"/>
          </a:xfrm>
          <a:custGeom>
            <a:avLst/>
            <a:gdLst>
              <a:gd name="T0" fmla="*/ 2019300 w 2488"/>
              <a:gd name="T1" fmla="*/ 0 h 1552"/>
              <a:gd name="T2" fmla="*/ 3695700 w 2488"/>
              <a:gd name="T3" fmla="*/ 381000 h 1552"/>
              <a:gd name="T4" fmla="*/ 3543300 w 2488"/>
              <a:gd name="T5" fmla="*/ 1828800 h 1552"/>
              <a:gd name="T6" fmla="*/ 1485900 w 2488"/>
              <a:gd name="T7" fmla="*/ 2438400 h 1552"/>
              <a:gd name="T8" fmla="*/ 114300 w 2488"/>
              <a:gd name="T9" fmla="*/ 1981200 h 1552"/>
              <a:gd name="T10" fmla="*/ 800100 w 2488"/>
              <a:gd name="T11" fmla="*/ 1524000 h 1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8"/>
              <a:gd name="T19" fmla="*/ 0 h 1552"/>
              <a:gd name="T20" fmla="*/ 2488 w 2488"/>
              <a:gd name="T21" fmla="*/ 1552 h 1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8" h="1552">
                <a:moveTo>
                  <a:pt x="1272" y="0"/>
                </a:moveTo>
                <a:cubicBezTo>
                  <a:pt x="1720" y="24"/>
                  <a:pt x="2168" y="48"/>
                  <a:pt x="2328" y="240"/>
                </a:cubicBezTo>
                <a:cubicBezTo>
                  <a:pt x="2488" y="432"/>
                  <a:pt x="2464" y="936"/>
                  <a:pt x="2232" y="1152"/>
                </a:cubicBezTo>
                <a:cubicBezTo>
                  <a:pt x="2000" y="1368"/>
                  <a:pt x="1296" y="1520"/>
                  <a:pt x="936" y="1536"/>
                </a:cubicBezTo>
                <a:cubicBezTo>
                  <a:pt x="576" y="1552"/>
                  <a:pt x="144" y="1344"/>
                  <a:pt x="72" y="1248"/>
                </a:cubicBezTo>
                <a:cubicBezTo>
                  <a:pt x="0" y="1152"/>
                  <a:pt x="252" y="1056"/>
                  <a:pt x="504" y="96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Freeform 21"/>
          <p:cNvSpPr>
            <a:spLocks/>
          </p:cNvSpPr>
          <p:nvPr/>
        </p:nvSpPr>
        <p:spPr bwMode="auto">
          <a:xfrm>
            <a:off x="1435100" y="2298700"/>
            <a:ext cx="3632200" cy="3530600"/>
          </a:xfrm>
          <a:custGeom>
            <a:avLst/>
            <a:gdLst>
              <a:gd name="T0" fmla="*/ 3289300 w 2288"/>
              <a:gd name="T1" fmla="*/ 2501900 h 2224"/>
              <a:gd name="T2" fmla="*/ 3136899 w 2288"/>
              <a:gd name="T3" fmla="*/ 3492500 h 2224"/>
              <a:gd name="T4" fmla="*/ 317500 w 2288"/>
              <a:gd name="T5" fmla="*/ 2730500 h 2224"/>
              <a:gd name="T6" fmla="*/ 1231900 w 2288"/>
              <a:gd name="T7" fmla="*/ 368300 h 2224"/>
              <a:gd name="T8" fmla="*/ 1993900 w 2288"/>
              <a:gd name="T9" fmla="*/ 520700 h 2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8"/>
              <a:gd name="T16" fmla="*/ 0 h 2224"/>
              <a:gd name="T17" fmla="*/ 2288 w 2288"/>
              <a:gd name="T18" fmla="*/ 2224 h 2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8" h="2224">
                <a:moveTo>
                  <a:pt x="2072" y="1576"/>
                </a:moveTo>
                <a:cubicBezTo>
                  <a:pt x="2180" y="1876"/>
                  <a:pt x="2288" y="2176"/>
                  <a:pt x="1976" y="2200"/>
                </a:cubicBezTo>
                <a:cubicBezTo>
                  <a:pt x="1664" y="2224"/>
                  <a:pt x="400" y="2048"/>
                  <a:pt x="200" y="1720"/>
                </a:cubicBezTo>
                <a:cubicBezTo>
                  <a:pt x="0" y="1392"/>
                  <a:pt x="600" y="464"/>
                  <a:pt x="776" y="232"/>
                </a:cubicBezTo>
                <a:cubicBezTo>
                  <a:pt x="952" y="0"/>
                  <a:pt x="1104" y="164"/>
                  <a:pt x="1256" y="32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Freeform 22"/>
          <p:cNvSpPr>
            <a:spLocks/>
          </p:cNvSpPr>
          <p:nvPr/>
        </p:nvSpPr>
        <p:spPr bwMode="auto">
          <a:xfrm>
            <a:off x="2971800" y="3048000"/>
            <a:ext cx="838200" cy="685800"/>
          </a:xfrm>
          <a:custGeom>
            <a:avLst/>
            <a:gdLst>
              <a:gd name="T0" fmla="*/ 838200 w 528"/>
              <a:gd name="T1" fmla="*/ 0 h 432"/>
              <a:gd name="T2" fmla="*/ 0 w 528"/>
              <a:gd name="T3" fmla="*/ 685800 h 432"/>
              <a:gd name="T4" fmla="*/ 0 60000 65536"/>
              <a:gd name="T5" fmla="*/ 0 60000 65536"/>
              <a:gd name="T6" fmla="*/ 0 w 528"/>
              <a:gd name="T7" fmla="*/ 0 h 432"/>
              <a:gd name="T8" fmla="*/ 528 w 528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8" h="432">
                <a:moveTo>
                  <a:pt x="528" y="0"/>
                </a:moveTo>
                <a:cubicBezTo>
                  <a:pt x="528" y="0"/>
                  <a:pt x="264" y="216"/>
                  <a:pt x="0" y="43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3"/>
          <p:cNvSpPr txBox="1">
            <a:spLocks noChangeArrowheads="1"/>
          </p:cNvSpPr>
          <p:nvPr/>
        </p:nvSpPr>
        <p:spPr bwMode="auto">
          <a:xfrm>
            <a:off x="11430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925029-75EB-45B9-B2BE-F5FCD3B8247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 and Sweep Example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11430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42672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1143000" y="28956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38862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34290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1143000" y="24384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2971800" y="37338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3810000" y="37338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6" name="Rectangle 11"/>
          <p:cNvSpPr>
            <a:spLocks noChangeArrowheads="1"/>
          </p:cNvSpPr>
          <p:nvPr/>
        </p:nvSpPr>
        <p:spPr bwMode="auto">
          <a:xfrm>
            <a:off x="4648200" y="37338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7" name="Rectangle 12"/>
          <p:cNvSpPr>
            <a:spLocks noChangeArrowheads="1"/>
          </p:cNvSpPr>
          <p:nvPr/>
        </p:nvSpPr>
        <p:spPr bwMode="auto">
          <a:xfrm>
            <a:off x="34290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8" name="Rectangle 13"/>
          <p:cNvSpPr>
            <a:spLocks noChangeArrowheads="1"/>
          </p:cNvSpPr>
          <p:nvPr/>
        </p:nvSpPr>
        <p:spPr bwMode="auto">
          <a:xfrm>
            <a:off x="42672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9" name="Freeform 14"/>
          <p:cNvSpPr>
            <a:spLocks/>
          </p:cNvSpPr>
          <p:nvPr/>
        </p:nvSpPr>
        <p:spPr bwMode="auto">
          <a:xfrm>
            <a:off x="1524000" y="1854200"/>
            <a:ext cx="2362200" cy="482600"/>
          </a:xfrm>
          <a:custGeom>
            <a:avLst/>
            <a:gdLst>
              <a:gd name="T0" fmla="*/ 0 w 1488"/>
              <a:gd name="T1" fmla="*/ 355600 h 304"/>
              <a:gd name="T2" fmla="*/ 1143000 w 1488"/>
              <a:gd name="T3" fmla="*/ 431800 h 304"/>
              <a:gd name="T4" fmla="*/ 1752600 w 1488"/>
              <a:gd name="T5" fmla="*/ 50800 h 304"/>
              <a:gd name="T6" fmla="*/ 2362200 w 1488"/>
              <a:gd name="T7" fmla="*/ 1270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304"/>
              <a:gd name="T14" fmla="*/ 1488 w 1488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304">
                <a:moveTo>
                  <a:pt x="0" y="224"/>
                </a:moveTo>
                <a:cubicBezTo>
                  <a:pt x="268" y="264"/>
                  <a:pt x="536" y="304"/>
                  <a:pt x="720" y="272"/>
                </a:cubicBezTo>
                <a:cubicBezTo>
                  <a:pt x="904" y="240"/>
                  <a:pt x="976" y="64"/>
                  <a:pt x="1104" y="32"/>
                </a:cubicBezTo>
                <a:cubicBezTo>
                  <a:pt x="1232" y="0"/>
                  <a:pt x="1360" y="40"/>
                  <a:pt x="1488" y="8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5943600" y="2362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601" name="Rectangle 16"/>
          <p:cNvSpPr>
            <a:spLocks noChangeArrowheads="1"/>
          </p:cNvSpPr>
          <p:nvPr/>
        </p:nvSpPr>
        <p:spPr bwMode="auto">
          <a:xfrm>
            <a:off x="6781800" y="2362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602" name="Freeform 17"/>
          <p:cNvSpPr>
            <a:spLocks/>
          </p:cNvSpPr>
          <p:nvPr/>
        </p:nvSpPr>
        <p:spPr bwMode="auto">
          <a:xfrm>
            <a:off x="4343400" y="1879600"/>
            <a:ext cx="1600200" cy="482600"/>
          </a:xfrm>
          <a:custGeom>
            <a:avLst/>
            <a:gdLst>
              <a:gd name="T0" fmla="*/ 0 w 1008"/>
              <a:gd name="T1" fmla="*/ 330200 h 304"/>
              <a:gd name="T2" fmla="*/ 990600 w 1008"/>
              <a:gd name="T3" fmla="*/ 25400 h 304"/>
              <a:gd name="T4" fmla="*/ 1600200 w 1008"/>
              <a:gd name="T5" fmla="*/ 482600 h 304"/>
              <a:gd name="T6" fmla="*/ 0 60000 65536"/>
              <a:gd name="T7" fmla="*/ 0 60000 65536"/>
              <a:gd name="T8" fmla="*/ 0 60000 65536"/>
              <a:gd name="T9" fmla="*/ 0 w 1008"/>
              <a:gd name="T10" fmla="*/ 0 h 304"/>
              <a:gd name="T11" fmla="*/ 1008 w 100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04">
                <a:moveTo>
                  <a:pt x="0" y="208"/>
                </a:moveTo>
                <a:cubicBezTo>
                  <a:pt x="228" y="104"/>
                  <a:pt x="456" y="0"/>
                  <a:pt x="624" y="16"/>
                </a:cubicBezTo>
                <a:cubicBezTo>
                  <a:pt x="792" y="32"/>
                  <a:pt x="900" y="168"/>
                  <a:pt x="1008" y="304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Freeform 18"/>
          <p:cNvSpPr>
            <a:spLocks/>
          </p:cNvSpPr>
          <p:nvPr/>
        </p:nvSpPr>
        <p:spPr bwMode="auto">
          <a:xfrm>
            <a:off x="1524000" y="3022600"/>
            <a:ext cx="1447800" cy="711200"/>
          </a:xfrm>
          <a:custGeom>
            <a:avLst/>
            <a:gdLst>
              <a:gd name="T0" fmla="*/ 0 w 912"/>
              <a:gd name="T1" fmla="*/ 101600 h 448"/>
              <a:gd name="T2" fmla="*/ 685800 w 912"/>
              <a:gd name="T3" fmla="*/ 101600 h 448"/>
              <a:gd name="T4" fmla="*/ 1447800 w 912"/>
              <a:gd name="T5" fmla="*/ 711200 h 448"/>
              <a:gd name="T6" fmla="*/ 0 60000 65536"/>
              <a:gd name="T7" fmla="*/ 0 60000 65536"/>
              <a:gd name="T8" fmla="*/ 0 60000 65536"/>
              <a:gd name="T9" fmla="*/ 0 w 912"/>
              <a:gd name="T10" fmla="*/ 0 h 448"/>
              <a:gd name="T11" fmla="*/ 912 w 912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448">
                <a:moveTo>
                  <a:pt x="0" y="64"/>
                </a:moveTo>
                <a:cubicBezTo>
                  <a:pt x="140" y="32"/>
                  <a:pt x="280" y="0"/>
                  <a:pt x="432" y="64"/>
                </a:cubicBezTo>
                <a:cubicBezTo>
                  <a:pt x="584" y="128"/>
                  <a:pt x="748" y="288"/>
                  <a:pt x="912" y="44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Freeform 19"/>
          <p:cNvSpPr>
            <a:spLocks/>
          </p:cNvSpPr>
          <p:nvPr/>
        </p:nvSpPr>
        <p:spPr bwMode="auto">
          <a:xfrm>
            <a:off x="838200" y="2590800"/>
            <a:ext cx="7569200" cy="3848100"/>
          </a:xfrm>
          <a:custGeom>
            <a:avLst/>
            <a:gdLst>
              <a:gd name="T0" fmla="*/ 6324599 w 4768"/>
              <a:gd name="T1" fmla="*/ 0 h 2424"/>
              <a:gd name="T2" fmla="*/ 7162800 w 4768"/>
              <a:gd name="T3" fmla="*/ 2209800 h 2424"/>
              <a:gd name="T4" fmla="*/ 3886200 w 4768"/>
              <a:gd name="T5" fmla="*/ 3810000 h 2424"/>
              <a:gd name="T6" fmla="*/ 304800 w 4768"/>
              <a:gd name="T7" fmla="*/ 2438400 h 2424"/>
              <a:gd name="T8" fmla="*/ 2057400 w 4768"/>
              <a:gd name="T9" fmla="*/ 1143000 h 2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8"/>
              <a:gd name="T16" fmla="*/ 0 h 2424"/>
              <a:gd name="T17" fmla="*/ 4768 w 4768"/>
              <a:gd name="T18" fmla="*/ 2424 h 2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8" h="2424">
                <a:moveTo>
                  <a:pt x="3984" y="0"/>
                </a:moveTo>
                <a:cubicBezTo>
                  <a:pt x="4376" y="496"/>
                  <a:pt x="4768" y="992"/>
                  <a:pt x="4512" y="1392"/>
                </a:cubicBezTo>
                <a:cubicBezTo>
                  <a:pt x="4256" y="1792"/>
                  <a:pt x="3168" y="2376"/>
                  <a:pt x="2448" y="2400"/>
                </a:cubicBezTo>
                <a:cubicBezTo>
                  <a:pt x="1728" y="2424"/>
                  <a:pt x="384" y="1816"/>
                  <a:pt x="192" y="1536"/>
                </a:cubicBezTo>
                <a:cubicBezTo>
                  <a:pt x="0" y="1256"/>
                  <a:pt x="648" y="988"/>
                  <a:pt x="1296" y="72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Freeform 20"/>
          <p:cNvSpPr>
            <a:spLocks/>
          </p:cNvSpPr>
          <p:nvPr/>
        </p:nvSpPr>
        <p:spPr bwMode="auto">
          <a:xfrm>
            <a:off x="2628900" y="3048000"/>
            <a:ext cx="3949700" cy="2463800"/>
          </a:xfrm>
          <a:custGeom>
            <a:avLst/>
            <a:gdLst>
              <a:gd name="T0" fmla="*/ 2019300 w 2488"/>
              <a:gd name="T1" fmla="*/ 0 h 1552"/>
              <a:gd name="T2" fmla="*/ 3695700 w 2488"/>
              <a:gd name="T3" fmla="*/ 381000 h 1552"/>
              <a:gd name="T4" fmla="*/ 3543300 w 2488"/>
              <a:gd name="T5" fmla="*/ 1828800 h 1552"/>
              <a:gd name="T6" fmla="*/ 1485900 w 2488"/>
              <a:gd name="T7" fmla="*/ 2438400 h 1552"/>
              <a:gd name="T8" fmla="*/ 114300 w 2488"/>
              <a:gd name="T9" fmla="*/ 1981200 h 1552"/>
              <a:gd name="T10" fmla="*/ 800100 w 2488"/>
              <a:gd name="T11" fmla="*/ 1524000 h 1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8"/>
              <a:gd name="T19" fmla="*/ 0 h 1552"/>
              <a:gd name="T20" fmla="*/ 2488 w 2488"/>
              <a:gd name="T21" fmla="*/ 1552 h 1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8" h="1552">
                <a:moveTo>
                  <a:pt x="1272" y="0"/>
                </a:moveTo>
                <a:cubicBezTo>
                  <a:pt x="1720" y="24"/>
                  <a:pt x="2168" y="48"/>
                  <a:pt x="2328" y="240"/>
                </a:cubicBezTo>
                <a:cubicBezTo>
                  <a:pt x="2488" y="432"/>
                  <a:pt x="2464" y="936"/>
                  <a:pt x="2232" y="1152"/>
                </a:cubicBezTo>
                <a:cubicBezTo>
                  <a:pt x="2000" y="1368"/>
                  <a:pt x="1296" y="1520"/>
                  <a:pt x="936" y="1536"/>
                </a:cubicBezTo>
                <a:cubicBezTo>
                  <a:pt x="576" y="1552"/>
                  <a:pt x="144" y="1344"/>
                  <a:pt x="72" y="1248"/>
                </a:cubicBezTo>
                <a:cubicBezTo>
                  <a:pt x="0" y="1152"/>
                  <a:pt x="252" y="1056"/>
                  <a:pt x="504" y="96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Freeform 21"/>
          <p:cNvSpPr>
            <a:spLocks/>
          </p:cNvSpPr>
          <p:nvPr/>
        </p:nvSpPr>
        <p:spPr bwMode="auto">
          <a:xfrm>
            <a:off x="1435100" y="2298700"/>
            <a:ext cx="3632200" cy="3530600"/>
          </a:xfrm>
          <a:custGeom>
            <a:avLst/>
            <a:gdLst>
              <a:gd name="T0" fmla="*/ 3289300 w 2288"/>
              <a:gd name="T1" fmla="*/ 2501900 h 2224"/>
              <a:gd name="T2" fmla="*/ 3136899 w 2288"/>
              <a:gd name="T3" fmla="*/ 3492500 h 2224"/>
              <a:gd name="T4" fmla="*/ 317500 w 2288"/>
              <a:gd name="T5" fmla="*/ 2730500 h 2224"/>
              <a:gd name="T6" fmla="*/ 1231900 w 2288"/>
              <a:gd name="T7" fmla="*/ 368300 h 2224"/>
              <a:gd name="T8" fmla="*/ 1993900 w 2288"/>
              <a:gd name="T9" fmla="*/ 520700 h 2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8"/>
              <a:gd name="T16" fmla="*/ 0 h 2224"/>
              <a:gd name="T17" fmla="*/ 2288 w 2288"/>
              <a:gd name="T18" fmla="*/ 2224 h 2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8" h="2224">
                <a:moveTo>
                  <a:pt x="2072" y="1576"/>
                </a:moveTo>
                <a:cubicBezTo>
                  <a:pt x="2180" y="1876"/>
                  <a:pt x="2288" y="2176"/>
                  <a:pt x="1976" y="2200"/>
                </a:cubicBezTo>
                <a:cubicBezTo>
                  <a:pt x="1664" y="2224"/>
                  <a:pt x="400" y="2048"/>
                  <a:pt x="200" y="1720"/>
                </a:cubicBezTo>
                <a:cubicBezTo>
                  <a:pt x="0" y="1392"/>
                  <a:pt x="600" y="464"/>
                  <a:pt x="776" y="232"/>
                </a:cubicBezTo>
                <a:cubicBezTo>
                  <a:pt x="952" y="0"/>
                  <a:pt x="1104" y="164"/>
                  <a:pt x="1256" y="32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Freeform 22"/>
          <p:cNvSpPr>
            <a:spLocks/>
          </p:cNvSpPr>
          <p:nvPr/>
        </p:nvSpPr>
        <p:spPr bwMode="auto">
          <a:xfrm>
            <a:off x="2971800" y="3048000"/>
            <a:ext cx="838200" cy="685800"/>
          </a:xfrm>
          <a:custGeom>
            <a:avLst/>
            <a:gdLst>
              <a:gd name="T0" fmla="*/ 838200 w 528"/>
              <a:gd name="T1" fmla="*/ 0 h 432"/>
              <a:gd name="T2" fmla="*/ 0 w 528"/>
              <a:gd name="T3" fmla="*/ 685800 h 432"/>
              <a:gd name="T4" fmla="*/ 0 60000 65536"/>
              <a:gd name="T5" fmla="*/ 0 60000 65536"/>
              <a:gd name="T6" fmla="*/ 0 w 528"/>
              <a:gd name="T7" fmla="*/ 0 h 432"/>
              <a:gd name="T8" fmla="*/ 528 w 528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8" h="432">
                <a:moveTo>
                  <a:pt x="528" y="0"/>
                </a:moveTo>
                <a:cubicBezTo>
                  <a:pt x="528" y="0"/>
                  <a:pt x="264" y="216"/>
                  <a:pt x="0" y="43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Text Box 23"/>
          <p:cNvSpPr txBox="1">
            <a:spLocks noChangeArrowheads="1"/>
          </p:cNvSpPr>
          <p:nvPr/>
        </p:nvSpPr>
        <p:spPr bwMode="auto">
          <a:xfrm>
            <a:off x="11430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55BDEC-235C-46CB-9530-3450A9FBA0A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 and Sweep Example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11430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42672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1143000" y="28956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38862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3429000" y="28194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1143000" y="24384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2971800" y="37338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3" name="Rectangle 10"/>
          <p:cNvSpPr>
            <a:spLocks noChangeArrowheads="1"/>
          </p:cNvSpPr>
          <p:nvPr/>
        </p:nvSpPr>
        <p:spPr bwMode="auto">
          <a:xfrm>
            <a:off x="3810000" y="37338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4" name="Rectangle 11"/>
          <p:cNvSpPr>
            <a:spLocks noChangeArrowheads="1"/>
          </p:cNvSpPr>
          <p:nvPr/>
        </p:nvSpPr>
        <p:spPr bwMode="auto">
          <a:xfrm>
            <a:off x="4648200" y="37338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5" name="Rectangle 12"/>
          <p:cNvSpPr>
            <a:spLocks noChangeArrowheads="1"/>
          </p:cNvSpPr>
          <p:nvPr/>
        </p:nvSpPr>
        <p:spPr bwMode="auto">
          <a:xfrm>
            <a:off x="34290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6" name="Rectangle 13"/>
          <p:cNvSpPr>
            <a:spLocks noChangeArrowheads="1"/>
          </p:cNvSpPr>
          <p:nvPr/>
        </p:nvSpPr>
        <p:spPr bwMode="auto">
          <a:xfrm>
            <a:off x="4267200" y="4572000"/>
            <a:ext cx="838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7" name="Freeform 14"/>
          <p:cNvSpPr>
            <a:spLocks/>
          </p:cNvSpPr>
          <p:nvPr/>
        </p:nvSpPr>
        <p:spPr bwMode="auto">
          <a:xfrm>
            <a:off x="1524000" y="1854200"/>
            <a:ext cx="2362200" cy="482600"/>
          </a:xfrm>
          <a:custGeom>
            <a:avLst/>
            <a:gdLst>
              <a:gd name="T0" fmla="*/ 0 w 1488"/>
              <a:gd name="T1" fmla="*/ 355600 h 304"/>
              <a:gd name="T2" fmla="*/ 1143000 w 1488"/>
              <a:gd name="T3" fmla="*/ 431800 h 304"/>
              <a:gd name="T4" fmla="*/ 1752600 w 1488"/>
              <a:gd name="T5" fmla="*/ 50800 h 304"/>
              <a:gd name="T6" fmla="*/ 2362200 w 1488"/>
              <a:gd name="T7" fmla="*/ 1270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304"/>
              <a:gd name="T14" fmla="*/ 1488 w 1488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304">
                <a:moveTo>
                  <a:pt x="0" y="224"/>
                </a:moveTo>
                <a:cubicBezTo>
                  <a:pt x="268" y="264"/>
                  <a:pt x="536" y="304"/>
                  <a:pt x="720" y="272"/>
                </a:cubicBezTo>
                <a:cubicBezTo>
                  <a:pt x="904" y="240"/>
                  <a:pt x="976" y="64"/>
                  <a:pt x="1104" y="32"/>
                </a:cubicBezTo>
                <a:cubicBezTo>
                  <a:pt x="1232" y="0"/>
                  <a:pt x="1360" y="40"/>
                  <a:pt x="1488" y="8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Rectangle 15"/>
          <p:cNvSpPr>
            <a:spLocks noChangeArrowheads="1"/>
          </p:cNvSpPr>
          <p:nvPr/>
        </p:nvSpPr>
        <p:spPr bwMode="auto">
          <a:xfrm>
            <a:off x="5943600" y="2362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9" name="Rectangle 16"/>
          <p:cNvSpPr>
            <a:spLocks noChangeArrowheads="1"/>
          </p:cNvSpPr>
          <p:nvPr/>
        </p:nvSpPr>
        <p:spPr bwMode="auto">
          <a:xfrm>
            <a:off x="6781800" y="2362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50" name="Freeform 17"/>
          <p:cNvSpPr>
            <a:spLocks/>
          </p:cNvSpPr>
          <p:nvPr/>
        </p:nvSpPr>
        <p:spPr bwMode="auto">
          <a:xfrm>
            <a:off x="4343400" y="1879600"/>
            <a:ext cx="1600200" cy="482600"/>
          </a:xfrm>
          <a:custGeom>
            <a:avLst/>
            <a:gdLst>
              <a:gd name="T0" fmla="*/ 0 w 1008"/>
              <a:gd name="T1" fmla="*/ 330200 h 304"/>
              <a:gd name="T2" fmla="*/ 990600 w 1008"/>
              <a:gd name="T3" fmla="*/ 25400 h 304"/>
              <a:gd name="T4" fmla="*/ 1600200 w 1008"/>
              <a:gd name="T5" fmla="*/ 482600 h 304"/>
              <a:gd name="T6" fmla="*/ 0 60000 65536"/>
              <a:gd name="T7" fmla="*/ 0 60000 65536"/>
              <a:gd name="T8" fmla="*/ 0 60000 65536"/>
              <a:gd name="T9" fmla="*/ 0 w 1008"/>
              <a:gd name="T10" fmla="*/ 0 h 304"/>
              <a:gd name="T11" fmla="*/ 1008 w 100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04">
                <a:moveTo>
                  <a:pt x="0" y="208"/>
                </a:moveTo>
                <a:cubicBezTo>
                  <a:pt x="228" y="104"/>
                  <a:pt x="456" y="0"/>
                  <a:pt x="624" y="16"/>
                </a:cubicBezTo>
                <a:cubicBezTo>
                  <a:pt x="792" y="32"/>
                  <a:pt x="900" y="168"/>
                  <a:pt x="1008" y="304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Freeform 18"/>
          <p:cNvSpPr>
            <a:spLocks/>
          </p:cNvSpPr>
          <p:nvPr/>
        </p:nvSpPr>
        <p:spPr bwMode="auto">
          <a:xfrm>
            <a:off x="1524000" y="3022600"/>
            <a:ext cx="1447800" cy="711200"/>
          </a:xfrm>
          <a:custGeom>
            <a:avLst/>
            <a:gdLst>
              <a:gd name="T0" fmla="*/ 0 w 912"/>
              <a:gd name="T1" fmla="*/ 101600 h 448"/>
              <a:gd name="T2" fmla="*/ 685800 w 912"/>
              <a:gd name="T3" fmla="*/ 101600 h 448"/>
              <a:gd name="T4" fmla="*/ 1447800 w 912"/>
              <a:gd name="T5" fmla="*/ 711200 h 448"/>
              <a:gd name="T6" fmla="*/ 0 60000 65536"/>
              <a:gd name="T7" fmla="*/ 0 60000 65536"/>
              <a:gd name="T8" fmla="*/ 0 60000 65536"/>
              <a:gd name="T9" fmla="*/ 0 w 912"/>
              <a:gd name="T10" fmla="*/ 0 h 448"/>
              <a:gd name="T11" fmla="*/ 912 w 912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448">
                <a:moveTo>
                  <a:pt x="0" y="64"/>
                </a:moveTo>
                <a:cubicBezTo>
                  <a:pt x="140" y="32"/>
                  <a:pt x="280" y="0"/>
                  <a:pt x="432" y="64"/>
                </a:cubicBezTo>
                <a:cubicBezTo>
                  <a:pt x="584" y="128"/>
                  <a:pt x="748" y="288"/>
                  <a:pt x="912" y="448"/>
                </a:cubicBezTo>
              </a:path>
            </a:pathLst>
          </a:custGeom>
          <a:noFill/>
          <a:ln w="254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Freeform 19"/>
          <p:cNvSpPr>
            <a:spLocks/>
          </p:cNvSpPr>
          <p:nvPr/>
        </p:nvSpPr>
        <p:spPr bwMode="auto">
          <a:xfrm>
            <a:off x="838200" y="2590800"/>
            <a:ext cx="7569200" cy="3848100"/>
          </a:xfrm>
          <a:custGeom>
            <a:avLst/>
            <a:gdLst>
              <a:gd name="T0" fmla="*/ 6324599 w 4768"/>
              <a:gd name="T1" fmla="*/ 0 h 2424"/>
              <a:gd name="T2" fmla="*/ 7162800 w 4768"/>
              <a:gd name="T3" fmla="*/ 2209800 h 2424"/>
              <a:gd name="T4" fmla="*/ 3886200 w 4768"/>
              <a:gd name="T5" fmla="*/ 3810000 h 2424"/>
              <a:gd name="T6" fmla="*/ 304800 w 4768"/>
              <a:gd name="T7" fmla="*/ 2438400 h 2424"/>
              <a:gd name="T8" fmla="*/ 2057400 w 4768"/>
              <a:gd name="T9" fmla="*/ 1143000 h 2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8"/>
              <a:gd name="T16" fmla="*/ 0 h 2424"/>
              <a:gd name="T17" fmla="*/ 4768 w 4768"/>
              <a:gd name="T18" fmla="*/ 2424 h 2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8" h="2424">
                <a:moveTo>
                  <a:pt x="3984" y="0"/>
                </a:moveTo>
                <a:cubicBezTo>
                  <a:pt x="4376" y="496"/>
                  <a:pt x="4768" y="992"/>
                  <a:pt x="4512" y="1392"/>
                </a:cubicBezTo>
                <a:cubicBezTo>
                  <a:pt x="4256" y="1792"/>
                  <a:pt x="3168" y="2376"/>
                  <a:pt x="2448" y="2400"/>
                </a:cubicBezTo>
                <a:cubicBezTo>
                  <a:pt x="1728" y="2424"/>
                  <a:pt x="384" y="1816"/>
                  <a:pt x="192" y="1536"/>
                </a:cubicBezTo>
                <a:cubicBezTo>
                  <a:pt x="0" y="1256"/>
                  <a:pt x="648" y="988"/>
                  <a:pt x="1296" y="72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Freeform 20"/>
          <p:cNvSpPr>
            <a:spLocks/>
          </p:cNvSpPr>
          <p:nvPr/>
        </p:nvSpPr>
        <p:spPr bwMode="auto">
          <a:xfrm>
            <a:off x="2628900" y="3048000"/>
            <a:ext cx="3949700" cy="2463800"/>
          </a:xfrm>
          <a:custGeom>
            <a:avLst/>
            <a:gdLst>
              <a:gd name="T0" fmla="*/ 2019300 w 2488"/>
              <a:gd name="T1" fmla="*/ 0 h 1552"/>
              <a:gd name="T2" fmla="*/ 3695700 w 2488"/>
              <a:gd name="T3" fmla="*/ 381000 h 1552"/>
              <a:gd name="T4" fmla="*/ 3543300 w 2488"/>
              <a:gd name="T5" fmla="*/ 1828800 h 1552"/>
              <a:gd name="T6" fmla="*/ 1485900 w 2488"/>
              <a:gd name="T7" fmla="*/ 2438400 h 1552"/>
              <a:gd name="T8" fmla="*/ 114300 w 2488"/>
              <a:gd name="T9" fmla="*/ 1981200 h 1552"/>
              <a:gd name="T10" fmla="*/ 800100 w 2488"/>
              <a:gd name="T11" fmla="*/ 1524000 h 1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8"/>
              <a:gd name="T19" fmla="*/ 0 h 1552"/>
              <a:gd name="T20" fmla="*/ 2488 w 2488"/>
              <a:gd name="T21" fmla="*/ 1552 h 1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8" h="1552">
                <a:moveTo>
                  <a:pt x="1272" y="0"/>
                </a:moveTo>
                <a:cubicBezTo>
                  <a:pt x="1720" y="24"/>
                  <a:pt x="2168" y="48"/>
                  <a:pt x="2328" y="240"/>
                </a:cubicBezTo>
                <a:cubicBezTo>
                  <a:pt x="2488" y="432"/>
                  <a:pt x="2464" y="936"/>
                  <a:pt x="2232" y="1152"/>
                </a:cubicBezTo>
                <a:cubicBezTo>
                  <a:pt x="2000" y="1368"/>
                  <a:pt x="1296" y="1520"/>
                  <a:pt x="936" y="1536"/>
                </a:cubicBezTo>
                <a:cubicBezTo>
                  <a:pt x="576" y="1552"/>
                  <a:pt x="144" y="1344"/>
                  <a:pt x="72" y="1248"/>
                </a:cubicBezTo>
                <a:cubicBezTo>
                  <a:pt x="0" y="1152"/>
                  <a:pt x="252" y="1056"/>
                  <a:pt x="504" y="96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Freeform 21"/>
          <p:cNvSpPr>
            <a:spLocks/>
          </p:cNvSpPr>
          <p:nvPr/>
        </p:nvSpPr>
        <p:spPr bwMode="auto">
          <a:xfrm>
            <a:off x="1435100" y="2298700"/>
            <a:ext cx="3632200" cy="3530600"/>
          </a:xfrm>
          <a:custGeom>
            <a:avLst/>
            <a:gdLst>
              <a:gd name="T0" fmla="*/ 3289300 w 2288"/>
              <a:gd name="T1" fmla="*/ 2501900 h 2224"/>
              <a:gd name="T2" fmla="*/ 3136899 w 2288"/>
              <a:gd name="T3" fmla="*/ 3492500 h 2224"/>
              <a:gd name="T4" fmla="*/ 317500 w 2288"/>
              <a:gd name="T5" fmla="*/ 2730500 h 2224"/>
              <a:gd name="T6" fmla="*/ 1231900 w 2288"/>
              <a:gd name="T7" fmla="*/ 368300 h 2224"/>
              <a:gd name="T8" fmla="*/ 1993900 w 2288"/>
              <a:gd name="T9" fmla="*/ 520700 h 2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8"/>
              <a:gd name="T16" fmla="*/ 0 h 2224"/>
              <a:gd name="T17" fmla="*/ 2288 w 2288"/>
              <a:gd name="T18" fmla="*/ 2224 h 2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8" h="2224">
                <a:moveTo>
                  <a:pt x="2072" y="1576"/>
                </a:moveTo>
                <a:cubicBezTo>
                  <a:pt x="2180" y="1876"/>
                  <a:pt x="2288" y="2176"/>
                  <a:pt x="1976" y="2200"/>
                </a:cubicBezTo>
                <a:cubicBezTo>
                  <a:pt x="1664" y="2224"/>
                  <a:pt x="400" y="2048"/>
                  <a:pt x="200" y="1720"/>
                </a:cubicBezTo>
                <a:cubicBezTo>
                  <a:pt x="0" y="1392"/>
                  <a:pt x="600" y="464"/>
                  <a:pt x="776" y="232"/>
                </a:cubicBezTo>
                <a:cubicBezTo>
                  <a:pt x="952" y="0"/>
                  <a:pt x="1104" y="164"/>
                  <a:pt x="1256" y="32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Freeform 22"/>
          <p:cNvSpPr>
            <a:spLocks/>
          </p:cNvSpPr>
          <p:nvPr/>
        </p:nvSpPr>
        <p:spPr bwMode="auto">
          <a:xfrm>
            <a:off x="2971800" y="3048000"/>
            <a:ext cx="838200" cy="685800"/>
          </a:xfrm>
          <a:custGeom>
            <a:avLst/>
            <a:gdLst>
              <a:gd name="T0" fmla="*/ 838200 w 528"/>
              <a:gd name="T1" fmla="*/ 0 h 432"/>
              <a:gd name="T2" fmla="*/ 0 w 528"/>
              <a:gd name="T3" fmla="*/ 685800 h 432"/>
              <a:gd name="T4" fmla="*/ 0 60000 65536"/>
              <a:gd name="T5" fmla="*/ 0 60000 65536"/>
              <a:gd name="T6" fmla="*/ 0 w 528"/>
              <a:gd name="T7" fmla="*/ 0 h 432"/>
              <a:gd name="T8" fmla="*/ 528 w 528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8" h="432">
                <a:moveTo>
                  <a:pt x="528" y="0"/>
                </a:moveTo>
                <a:cubicBezTo>
                  <a:pt x="528" y="0"/>
                  <a:pt x="264" y="216"/>
                  <a:pt x="0" y="43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23"/>
          <p:cNvSpPr txBox="1">
            <a:spLocks noChangeArrowheads="1"/>
          </p:cNvSpPr>
          <p:nvPr/>
        </p:nvSpPr>
        <p:spPr bwMode="auto">
          <a:xfrm>
            <a:off x="11430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A4D950-37C1-43B4-B177-52E4C40F2AA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 and Sweep Example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1430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4267200" y="2819400"/>
            <a:ext cx="838200" cy="4572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1143000" y="28956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3886200" y="1981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8" name="Rectangle 7"/>
          <p:cNvSpPr>
            <a:spLocks noChangeArrowheads="1"/>
          </p:cNvSpPr>
          <p:nvPr/>
        </p:nvSpPr>
        <p:spPr bwMode="auto">
          <a:xfrm>
            <a:off x="3429000" y="2819400"/>
            <a:ext cx="838200" cy="4572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auto">
          <a:xfrm>
            <a:off x="1143000" y="24384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2971800" y="37338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1" name="Rectangle 10"/>
          <p:cNvSpPr>
            <a:spLocks noChangeArrowheads="1"/>
          </p:cNvSpPr>
          <p:nvPr/>
        </p:nvSpPr>
        <p:spPr bwMode="auto">
          <a:xfrm>
            <a:off x="3810000" y="37338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2" name="Rectangle 11"/>
          <p:cNvSpPr>
            <a:spLocks noChangeArrowheads="1"/>
          </p:cNvSpPr>
          <p:nvPr/>
        </p:nvSpPr>
        <p:spPr bwMode="auto">
          <a:xfrm>
            <a:off x="4648200" y="37338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3" name="Rectangle 12"/>
          <p:cNvSpPr>
            <a:spLocks noChangeArrowheads="1"/>
          </p:cNvSpPr>
          <p:nvPr/>
        </p:nvSpPr>
        <p:spPr bwMode="auto">
          <a:xfrm>
            <a:off x="3429000" y="4572000"/>
            <a:ext cx="838200" cy="4572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4" name="Rectangle 13"/>
          <p:cNvSpPr>
            <a:spLocks noChangeArrowheads="1"/>
          </p:cNvSpPr>
          <p:nvPr/>
        </p:nvSpPr>
        <p:spPr bwMode="auto">
          <a:xfrm>
            <a:off x="4267200" y="4572000"/>
            <a:ext cx="838200" cy="4572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5" name="Freeform 14"/>
          <p:cNvSpPr>
            <a:spLocks/>
          </p:cNvSpPr>
          <p:nvPr/>
        </p:nvSpPr>
        <p:spPr bwMode="auto">
          <a:xfrm>
            <a:off x="1524000" y="1854200"/>
            <a:ext cx="2362200" cy="482600"/>
          </a:xfrm>
          <a:custGeom>
            <a:avLst/>
            <a:gdLst>
              <a:gd name="T0" fmla="*/ 0 w 1488"/>
              <a:gd name="T1" fmla="*/ 355600 h 304"/>
              <a:gd name="T2" fmla="*/ 1143000 w 1488"/>
              <a:gd name="T3" fmla="*/ 431800 h 304"/>
              <a:gd name="T4" fmla="*/ 1752600 w 1488"/>
              <a:gd name="T5" fmla="*/ 50800 h 304"/>
              <a:gd name="T6" fmla="*/ 2362200 w 1488"/>
              <a:gd name="T7" fmla="*/ 1270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304"/>
              <a:gd name="T14" fmla="*/ 1488 w 1488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304">
                <a:moveTo>
                  <a:pt x="0" y="224"/>
                </a:moveTo>
                <a:cubicBezTo>
                  <a:pt x="268" y="264"/>
                  <a:pt x="536" y="304"/>
                  <a:pt x="720" y="272"/>
                </a:cubicBezTo>
                <a:cubicBezTo>
                  <a:pt x="904" y="240"/>
                  <a:pt x="976" y="64"/>
                  <a:pt x="1104" y="32"/>
                </a:cubicBezTo>
                <a:cubicBezTo>
                  <a:pt x="1232" y="0"/>
                  <a:pt x="1360" y="40"/>
                  <a:pt x="1488" y="8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15"/>
          <p:cNvSpPr>
            <a:spLocks noChangeArrowheads="1"/>
          </p:cNvSpPr>
          <p:nvPr/>
        </p:nvSpPr>
        <p:spPr bwMode="auto">
          <a:xfrm>
            <a:off x="5943600" y="2362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7" name="Rectangle 16"/>
          <p:cNvSpPr>
            <a:spLocks noChangeArrowheads="1"/>
          </p:cNvSpPr>
          <p:nvPr/>
        </p:nvSpPr>
        <p:spPr bwMode="auto">
          <a:xfrm>
            <a:off x="6781800" y="2362200"/>
            <a:ext cx="838200" cy="457200"/>
          </a:xfrm>
          <a:prstGeom prst="rect">
            <a:avLst/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8" name="Freeform 17"/>
          <p:cNvSpPr>
            <a:spLocks/>
          </p:cNvSpPr>
          <p:nvPr/>
        </p:nvSpPr>
        <p:spPr bwMode="auto">
          <a:xfrm>
            <a:off x="4343400" y="1879600"/>
            <a:ext cx="1600200" cy="482600"/>
          </a:xfrm>
          <a:custGeom>
            <a:avLst/>
            <a:gdLst>
              <a:gd name="T0" fmla="*/ 0 w 1008"/>
              <a:gd name="T1" fmla="*/ 330200 h 304"/>
              <a:gd name="T2" fmla="*/ 990600 w 1008"/>
              <a:gd name="T3" fmla="*/ 25400 h 304"/>
              <a:gd name="T4" fmla="*/ 1600200 w 1008"/>
              <a:gd name="T5" fmla="*/ 482600 h 304"/>
              <a:gd name="T6" fmla="*/ 0 60000 65536"/>
              <a:gd name="T7" fmla="*/ 0 60000 65536"/>
              <a:gd name="T8" fmla="*/ 0 60000 65536"/>
              <a:gd name="T9" fmla="*/ 0 w 1008"/>
              <a:gd name="T10" fmla="*/ 0 h 304"/>
              <a:gd name="T11" fmla="*/ 1008 w 100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04">
                <a:moveTo>
                  <a:pt x="0" y="208"/>
                </a:moveTo>
                <a:cubicBezTo>
                  <a:pt x="228" y="104"/>
                  <a:pt x="456" y="0"/>
                  <a:pt x="624" y="16"/>
                </a:cubicBezTo>
                <a:cubicBezTo>
                  <a:pt x="792" y="32"/>
                  <a:pt x="900" y="168"/>
                  <a:pt x="1008" y="304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Freeform 18"/>
          <p:cNvSpPr>
            <a:spLocks/>
          </p:cNvSpPr>
          <p:nvPr/>
        </p:nvSpPr>
        <p:spPr bwMode="auto">
          <a:xfrm>
            <a:off x="1524000" y="3022600"/>
            <a:ext cx="1447800" cy="711200"/>
          </a:xfrm>
          <a:custGeom>
            <a:avLst/>
            <a:gdLst>
              <a:gd name="T0" fmla="*/ 0 w 912"/>
              <a:gd name="T1" fmla="*/ 101600 h 448"/>
              <a:gd name="T2" fmla="*/ 685800 w 912"/>
              <a:gd name="T3" fmla="*/ 101600 h 448"/>
              <a:gd name="T4" fmla="*/ 1447800 w 912"/>
              <a:gd name="T5" fmla="*/ 711200 h 448"/>
              <a:gd name="T6" fmla="*/ 0 60000 65536"/>
              <a:gd name="T7" fmla="*/ 0 60000 65536"/>
              <a:gd name="T8" fmla="*/ 0 60000 65536"/>
              <a:gd name="T9" fmla="*/ 0 w 912"/>
              <a:gd name="T10" fmla="*/ 0 h 448"/>
              <a:gd name="T11" fmla="*/ 912 w 912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448">
                <a:moveTo>
                  <a:pt x="0" y="64"/>
                </a:moveTo>
                <a:cubicBezTo>
                  <a:pt x="140" y="32"/>
                  <a:pt x="280" y="0"/>
                  <a:pt x="432" y="64"/>
                </a:cubicBezTo>
                <a:cubicBezTo>
                  <a:pt x="584" y="128"/>
                  <a:pt x="748" y="288"/>
                  <a:pt x="912" y="448"/>
                </a:cubicBezTo>
              </a:path>
            </a:pathLst>
          </a:custGeom>
          <a:noFill/>
          <a:ln w="254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Freeform 19"/>
          <p:cNvSpPr>
            <a:spLocks/>
          </p:cNvSpPr>
          <p:nvPr/>
        </p:nvSpPr>
        <p:spPr bwMode="auto">
          <a:xfrm>
            <a:off x="838200" y="2590800"/>
            <a:ext cx="7569200" cy="3848100"/>
          </a:xfrm>
          <a:custGeom>
            <a:avLst/>
            <a:gdLst>
              <a:gd name="T0" fmla="*/ 6324599 w 4768"/>
              <a:gd name="T1" fmla="*/ 0 h 2424"/>
              <a:gd name="T2" fmla="*/ 7162800 w 4768"/>
              <a:gd name="T3" fmla="*/ 2209800 h 2424"/>
              <a:gd name="T4" fmla="*/ 3886200 w 4768"/>
              <a:gd name="T5" fmla="*/ 3810000 h 2424"/>
              <a:gd name="T6" fmla="*/ 304800 w 4768"/>
              <a:gd name="T7" fmla="*/ 2438400 h 2424"/>
              <a:gd name="T8" fmla="*/ 2057400 w 4768"/>
              <a:gd name="T9" fmla="*/ 1143000 h 2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8"/>
              <a:gd name="T16" fmla="*/ 0 h 2424"/>
              <a:gd name="T17" fmla="*/ 4768 w 4768"/>
              <a:gd name="T18" fmla="*/ 2424 h 2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8" h="2424">
                <a:moveTo>
                  <a:pt x="3984" y="0"/>
                </a:moveTo>
                <a:cubicBezTo>
                  <a:pt x="4376" y="496"/>
                  <a:pt x="4768" y="992"/>
                  <a:pt x="4512" y="1392"/>
                </a:cubicBezTo>
                <a:cubicBezTo>
                  <a:pt x="4256" y="1792"/>
                  <a:pt x="3168" y="2376"/>
                  <a:pt x="2448" y="2400"/>
                </a:cubicBezTo>
                <a:cubicBezTo>
                  <a:pt x="1728" y="2424"/>
                  <a:pt x="384" y="1816"/>
                  <a:pt x="192" y="1536"/>
                </a:cubicBezTo>
                <a:cubicBezTo>
                  <a:pt x="0" y="1256"/>
                  <a:pt x="648" y="988"/>
                  <a:pt x="1296" y="72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Freeform 20"/>
          <p:cNvSpPr>
            <a:spLocks/>
          </p:cNvSpPr>
          <p:nvPr/>
        </p:nvSpPr>
        <p:spPr bwMode="auto">
          <a:xfrm>
            <a:off x="2628900" y="3048000"/>
            <a:ext cx="3949700" cy="2463800"/>
          </a:xfrm>
          <a:custGeom>
            <a:avLst/>
            <a:gdLst>
              <a:gd name="T0" fmla="*/ 2019300 w 2488"/>
              <a:gd name="T1" fmla="*/ 0 h 1552"/>
              <a:gd name="T2" fmla="*/ 3695700 w 2488"/>
              <a:gd name="T3" fmla="*/ 381000 h 1552"/>
              <a:gd name="T4" fmla="*/ 3543300 w 2488"/>
              <a:gd name="T5" fmla="*/ 1828800 h 1552"/>
              <a:gd name="T6" fmla="*/ 1485900 w 2488"/>
              <a:gd name="T7" fmla="*/ 2438400 h 1552"/>
              <a:gd name="T8" fmla="*/ 114300 w 2488"/>
              <a:gd name="T9" fmla="*/ 1981200 h 1552"/>
              <a:gd name="T10" fmla="*/ 800100 w 2488"/>
              <a:gd name="T11" fmla="*/ 1524000 h 1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8"/>
              <a:gd name="T19" fmla="*/ 0 h 1552"/>
              <a:gd name="T20" fmla="*/ 2488 w 2488"/>
              <a:gd name="T21" fmla="*/ 1552 h 1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8" h="1552">
                <a:moveTo>
                  <a:pt x="1272" y="0"/>
                </a:moveTo>
                <a:cubicBezTo>
                  <a:pt x="1720" y="24"/>
                  <a:pt x="2168" y="48"/>
                  <a:pt x="2328" y="240"/>
                </a:cubicBezTo>
                <a:cubicBezTo>
                  <a:pt x="2488" y="432"/>
                  <a:pt x="2464" y="936"/>
                  <a:pt x="2232" y="1152"/>
                </a:cubicBezTo>
                <a:cubicBezTo>
                  <a:pt x="2000" y="1368"/>
                  <a:pt x="1296" y="1520"/>
                  <a:pt x="936" y="1536"/>
                </a:cubicBezTo>
                <a:cubicBezTo>
                  <a:pt x="576" y="1552"/>
                  <a:pt x="144" y="1344"/>
                  <a:pt x="72" y="1248"/>
                </a:cubicBezTo>
                <a:cubicBezTo>
                  <a:pt x="0" y="1152"/>
                  <a:pt x="252" y="1056"/>
                  <a:pt x="504" y="960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Freeform 21"/>
          <p:cNvSpPr>
            <a:spLocks/>
          </p:cNvSpPr>
          <p:nvPr/>
        </p:nvSpPr>
        <p:spPr bwMode="auto">
          <a:xfrm>
            <a:off x="1435100" y="2298700"/>
            <a:ext cx="3632200" cy="3530600"/>
          </a:xfrm>
          <a:custGeom>
            <a:avLst/>
            <a:gdLst>
              <a:gd name="T0" fmla="*/ 3289300 w 2288"/>
              <a:gd name="T1" fmla="*/ 2501900 h 2224"/>
              <a:gd name="T2" fmla="*/ 3136899 w 2288"/>
              <a:gd name="T3" fmla="*/ 3492500 h 2224"/>
              <a:gd name="T4" fmla="*/ 317500 w 2288"/>
              <a:gd name="T5" fmla="*/ 2730500 h 2224"/>
              <a:gd name="T6" fmla="*/ 1231900 w 2288"/>
              <a:gd name="T7" fmla="*/ 368300 h 2224"/>
              <a:gd name="T8" fmla="*/ 1993900 w 2288"/>
              <a:gd name="T9" fmla="*/ 520700 h 2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8"/>
              <a:gd name="T16" fmla="*/ 0 h 2224"/>
              <a:gd name="T17" fmla="*/ 2288 w 2288"/>
              <a:gd name="T18" fmla="*/ 2224 h 2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8" h="2224">
                <a:moveTo>
                  <a:pt x="2072" y="1576"/>
                </a:moveTo>
                <a:cubicBezTo>
                  <a:pt x="2180" y="1876"/>
                  <a:pt x="2288" y="2176"/>
                  <a:pt x="1976" y="2200"/>
                </a:cubicBezTo>
                <a:cubicBezTo>
                  <a:pt x="1664" y="2224"/>
                  <a:pt x="400" y="2048"/>
                  <a:pt x="200" y="1720"/>
                </a:cubicBezTo>
                <a:cubicBezTo>
                  <a:pt x="0" y="1392"/>
                  <a:pt x="600" y="464"/>
                  <a:pt x="776" y="232"/>
                </a:cubicBezTo>
                <a:cubicBezTo>
                  <a:pt x="952" y="0"/>
                  <a:pt x="1104" y="164"/>
                  <a:pt x="1256" y="328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Freeform 22"/>
          <p:cNvSpPr>
            <a:spLocks/>
          </p:cNvSpPr>
          <p:nvPr/>
        </p:nvSpPr>
        <p:spPr bwMode="auto">
          <a:xfrm>
            <a:off x="2971800" y="3048000"/>
            <a:ext cx="838200" cy="685800"/>
          </a:xfrm>
          <a:custGeom>
            <a:avLst/>
            <a:gdLst>
              <a:gd name="T0" fmla="*/ 838200 w 528"/>
              <a:gd name="T1" fmla="*/ 0 h 432"/>
              <a:gd name="T2" fmla="*/ 0 w 528"/>
              <a:gd name="T3" fmla="*/ 685800 h 432"/>
              <a:gd name="T4" fmla="*/ 0 60000 65536"/>
              <a:gd name="T5" fmla="*/ 0 60000 65536"/>
              <a:gd name="T6" fmla="*/ 0 w 528"/>
              <a:gd name="T7" fmla="*/ 0 h 432"/>
              <a:gd name="T8" fmla="*/ 528 w 528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8" h="432">
                <a:moveTo>
                  <a:pt x="528" y="0"/>
                </a:moveTo>
                <a:cubicBezTo>
                  <a:pt x="528" y="0"/>
                  <a:pt x="264" y="216"/>
                  <a:pt x="0" y="432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Text Box 23"/>
          <p:cNvSpPr txBox="1">
            <a:spLocks noChangeArrowheads="1"/>
          </p:cNvSpPr>
          <p:nvPr/>
        </p:nvSpPr>
        <p:spPr bwMode="auto">
          <a:xfrm>
            <a:off x="11430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C7B1D1-79AD-4239-903E-711E371DA57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Tradeoffs with Mark and Sweep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problem with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Memory writes have no cost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Fragmentation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Available space broken up into many small pieces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Thus many mark-and-sweep systems may also have a </a:t>
            </a:r>
            <a:r>
              <a:rPr lang="en-US" i="1" smtClean="0"/>
              <a:t>compaction</a:t>
            </a:r>
            <a:r>
              <a:rPr lang="en-US" smtClean="0"/>
              <a:t> phase (like defragmenting your disk)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Cost proportional to heap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Sweep phase needs to traverse whole heap – it touches dead memory to put it back on to the free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appropriate for real-time applications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Bad if your car’s braking system performs GC while you are trying to stop at a busy intersection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176FE6-D6DE-4E87-A344-749ED4F1BC3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 and Copy GC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Like mark and sweep, but only touches live objects</a:t>
            </a:r>
          </a:p>
          <a:p>
            <a:pPr lvl="1" eaLnBrk="1" hangingPunct="1"/>
            <a:r>
              <a:rPr lang="en-US" smtClean="0"/>
              <a:t>Divide heap into two equal parts (semispaces)</a:t>
            </a:r>
          </a:p>
          <a:p>
            <a:pPr lvl="1" eaLnBrk="1" hangingPunct="1"/>
            <a:r>
              <a:rPr lang="en-US" smtClean="0"/>
              <a:t>Only one semispace active at a time</a:t>
            </a:r>
          </a:p>
          <a:p>
            <a:pPr lvl="1" eaLnBrk="1" hangingPunct="1"/>
            <a:r>
              <a:rPr lang="en-US" smtClean="0"/>
              <a:t>At GC time, flip semispaces</a:t>
            </a:r>
          </a:p>
          <a:p>
            <a:pPr lvl="2" eaLnBrk="1" hangingPunct="1"/>
            <a:r>
              <a:rPr lang="en-US" smtClean="0"/>
              <a:t>Trace the live data starting from the stack</a:t>
            </a:r>
          </a:p>
          <a:p>
            <a:pPr lvl="2" eaLnBrk="1" hangingPunct="1"/>
            <a:r>
              <a:rPr lang="en-US" smtClean="0"/>
              <a:t>Copy live data into other semispace</a:t>
            </a:r>
          </a:p>
          <a:p>
            <a:pPr lvl="2" eaLnBrk="1" hangingPunct="1"/>
            <a:r>
              <a:rPr lang="en-US" smtClean="0"/>
              <a:t>Declare everything in current semispace dead; switch to other semispace</a:t>
            </a:r>
          </a:p>
          <a:p>
            <a:pPr lvl="2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1F02A8-0BFD-44BC-9C6C-FF09C9E7850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 and Copy Example</a:t>
            </a: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4038600" y="19050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4038600" y="2819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1676400" y="40386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990600" y="22860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auto">
          <a:xfrm>
            <a:off x="1905000" y="22860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1447800" y="3200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4" name="Rectangle 9"/>
          <p:cNvSpPr>
            <a:spLocks noChangeArrowheads="1"/>
          </p:cNvSpPr>
          <p:nvPr/>
        </p:nvSpPr>
        <p:spPr bwMode="auto">
          <a:xfrm>
            <a:off x="762000" y="40386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4038600" y="2362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6" name="Rectangle 11"/>
          <p:cNvSpPr>
            <a:spLocks noChangeArrowheads="1"/>
          </p:cNvSpPr>
          <p:nvPr/>
        </p:nvSpPr>
        <p:spPr bwMode="auto">
          <a:xfrm>
            <a:off x="2590800" y="40386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1371600" y="5105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2286000" y="5105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41148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  <p:sp>
        <p:nvSpPr>
          <p:cNvPr id="77840" name="Freeform 15"/>
          <p:cNvSpPr>
            <a:spLocks/>
          </p:cNvSpPr>
          <p:nvPr/>
        </p:nvSpPr>
        <p:spPr bwMode="auto">
          <a:xfrm>
            <a:off x="317500" y="1600200"/>
            <a:ext cx="4102100" cy="1066800"/>
          </a:xfrm>
          <a:custGeom>
            <a:avLst/>
            <a:gdLst>
              <a:gd name="T0" fmla="*/ 4102100 w 2584"/>
              <a:gd name="T1" fmla="*/ 1066800 h 672"/>
              <a:gd name="T2" fmla="*/ 3263900 w 2584"/>
              <a:gd name="T3" fmla="*/ 914400 h 672"/>
              <a:gd name="T4" fmla="*/ 2425700 w 2584"/>
              <a:gd name="T5" fmla="*/ 228600 h 672"/>
              <a:gd name="T6" fmla="*/ 292100 w 2584"/>
              <a:gd name="T7" fmla="*/ 76200 h 672"/>
              <a:gd name="T8" fmla="*/ 673100 w 2584"/>
              <a:gd name="T9" fmla="*/ 68580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4"/>
              <a:gd name="T16" fmla="*/ 0 h 672"/>
              <a:gd name="T17" fmla="*/ 2584 w 2584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4" h="672">
                <a:moveTo>
                  <a:pt x="2584" y="672"/>
                </a:moveTo>
                <a:cubicBezTo>
                  <a:pt x="2408" y="668"/>
                  <a:pt x="2232" y="664"/>
                  <a:pt x="2056" y="576"/>
                </a:cubicBezTo>
                <a:cubicBezTo>
                  <a:pt x="1880" y="488"/>
                  <a:pt x="1840" y="232"/>
                  <a:pt x="1528" y="144"/>
                </a:cubicBezTo>
                <a:cubicBezTo>
                  <a:pt x="1216" y="56"/>
                  <a:pt x="368" y="0"/>
                  <a:pt x="184" y="48"/>
                </a:cubicBezTo>
                <a:cubicBezTo>
                  <a:pt x="0" y="96"/>
                  <a:pt x="212" y="264"/>
                  <a:pt x="424" y="43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Freeform 16"/>
          <p:cNvSpPr>
            <a:spLocks/>
          </p:cNvSpPr>
          <p:nvPr/>
        </p:nvSpPr>
        <p:spPr bwMode="auto">
          <a:xfrm>
            <a:off x="647700" y="5003800"/>
            <a:ext cx="3009900" cy="1282700"/>
          </a:xfrm>
          <a:custGeom>
            <a:avLst/>
            <a:gdLst>
              <a:gd name="T0" fmla="*/ 2095500 w 1896"/>
              <a:gd name="T1" fmla="*/ 330200 h 808"/>
              <a:gd name="T2" fmla="*/ 2781300 w 1896"/>
              <a:gd name="T3" fmla="*/ 330200 h 808"/>
              <a:gd name="T4" fmla="*/ 2628900 w 1896"/>
              <a:gd name="T5" fmla="*/ 863600 h 808"/>
              <a:gd name="T6" fmla="*/ 495300 w 1896"/>
              <a:gd name="T7" fmla="*/ 1168400 h 808"/>
              <a:gd name="T8" fmla="*/ 38100 w 1896"/>
              <a:gd name="T9" fmla="*/ 177800 h 808"/>
              <a:gd name="T10" fmla="*/ 723900 w 1896"/>
              <a:gd name="T11" fmla="*/ 101600 h 8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6"/>
              <a:gd name="T19" fmla="*/ 0 h 808"/>
              <a:gd name="T20" fmla="*/ 1896 w 1896"/>
              <a:gd name="T21" fmla="*/ 808 h 8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6" h="808">
                <a:moveTo>
                  <a:pt x="1320" y="208"/>
                </a:moveTo>
                <a:cubicBezTo>
                  <a:pt x="1508" y="180"/>
                  <a:pt x="1696" y="152"/>
                  <a:pt x="1752" y="208"/>
                </a:cubicBezTo>
                <a:cubicBezTo>
                  <a:pt x="1808" y="264"/>
                  <a:pt x="1896" y="456"/>
                  <a:pt x="1656" y="544"/>
                </a:cubicBezTo>
                <a:cubicBezTo>
                  <a:pt x="1416" y="632"/>
                  <a:pt x="584" y="808"/>
                  <a:pt x="312" y="736"/>
                </a:cubicBezTo>
                <a:cubicBezTo>
                  <a:pt x="40" y="664"/>
                  <a:pt x="0" y="224"/>
                  <a:pt x="24" y="112"/>
                </a:cubicBezTo>
                <a:cubicBezTo>
                  <a:pt x="48" y="0"/>
                  <a:pt x="252" y="32"/>
                  <a:pt x="456" y="6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Freeform 17"/>
          <p:cNvSpPr>
            <a:spLocks/>
          </p:cNvSpPr>
          <p:nvPr/>
        </p:nvSpPr>
        <p:spPr bwMode="auto">
          <a:xfrm>
            <a:off x="368300" y="2514600"/>
            <a:ext cx="2120900" cy="1524000"/>
          </a:xfrm>
          <a:custGeom>
            <a:avLst/>
            <a:gdLst>
              <a:gd name="T0" fmla="*/ 1917700 w 1336"/>
              <a:gd name="T1" fmla="*/ 0 h 960"/>
              <a:gd name="T2" fmla="*/ 1841500 w 1336"/>
              <a:gd name="T3" fmla="*/ 381000 h 960"/>
              <a:gd name="T4" fmla="*/ 241300 w 1336"/>
              <a:gd name="T5" fmla="*/ 457200 h 960"/>
              <a:gd name="T6" fmla="*/ 393700 w 1336"/>
              <a:gd name="T7" fmla="*/ 152400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336"/>
              <a:gd name="T13" fmla="*/ 0 h 960"/>
              <a:gd name="T14" fmla="*/ 1336 w 1336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" h="960">
                <a:moveTo>
                  <a:pt x="1208" y="0"/>
                </a:moveTo>
                <a:cubicBezTo>
                  <a:pt x="1272" y="96"/>
                  <a:pt x="1336" y="192"/>
                  <a:pt x="1160" y="240"/>
                </a:cubicBezTo>
                <a:cubicBezTo>
                  <a:pt x="984" y="288"/>
                  <a:pt x="304" y="168"/>
                  <a:pt x="152" y="288"/>
                </a:cubicBezTo>
                <a:cubicBezTo>
                  <a:pt x="0" y="408"/>
                  <a:pt x="124" y="684"/>
                  <a:pt x="248" y="96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Rectangle 18"/>
          <p:cNvSpPr>
            <a:spLocks noChangeArrowheads="1"/>
          </p:cNvSpPr>
          <p:nvPr/>
        </p:nvSpPr>
        <p:spPr bwMode="auto">
          <a:xfrm>
            <a:off x="2362200" y="3200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44" name="Freeform 19"/>
          <p:cNvSpPr>
            <a:spLocks/>
          </p:cNvSpPr>
          <p:nvPr/>
        </p:nvSpPr>
        <p:spPr bwMode="auto">
          <a:xfrm>
            <a:off x="520700" y="3429000"/>
            <a:ext cx="2476500" cy="609600"/>
          </a:xfrm>
          <a:custGeom>
            <a:avLst/>
            <a:gdLst>
              <a:gd name="T0" fmla="*/ 2298700 w 1560"/>
              <a:gd name="T1" fmla="*/ 0 h 384"/>
              <a:gd name="T2" fmla="*/ 2146300 w 1560"/>
              <a:gd name="T3" fmla="*/ 381000 h 384"/>
              <a:gd name="T4" fmla="*/ 317500 w 1560"/>
              <a:gd name="T5" fmla="*/ 304800 h 384"/>
              <a:gd name="T6" fmla="*/ 241300 w 1560"/>
              <a:gd name="T7" fmla="*/ 60960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60"/>
              <a:gd name="T13" fmla="*/ 0 h 384"/>
              <a:gd name="T14" fmla="*/ 1560 w 156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0" h="384">
                <a:moveTo>
                  <a:pt x="1448" y="0"/>
                </a:moveTo>
                <a:cubicBezTo>
                  <a:pt x="1504" y="104"/>
                  <a:pt x="1560" y="208"/>
                  <a:pt x="1352" y="240"/>
                </a:cubicBezTo>
                <a:cubicBezTo>
                  <a:pt x="1144" y="272"/>
                  <a:pt x="400" y="168"/>
                  <a:pt x="200" y="192"/>
                </a:cubicBezTo>
                <a:cubicBezTo>
                  <a:pt x="0" y="216"/>
                  <a:pt x="76" y="300"/>
                  <a:pt x="152" y="38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Freeform 20"/>
          <p:cNvSpPr>
            <a:spLocks/>
          </p:cNvSpPr>
          <p:nvPr/>
        </p:nvSpPr>
        <p:spPr bwMode="auto">
          <a:xfrm>
            <a:off x="711200" y="3022600"/>
            <a:ext cx="3784600" cy="177800"/>
          </a:xfrm>
          <a:custGeom>
            <a:avLst/>
            <a:gdLst>
              <a:gd name="T0" fmla="*/ 3784600 w 2384"/>
              <a:gd name="T1" fmla="*/ 25400 h 112"/>
              <a:gd name="T2" fmla="*/ 508000 w 2384"/>
              <a:gd name="T3" fmla="*/ 25400 h 112"/>
              <a:gd name="T4" fmla="*/ 736600 w 2384"/>
              <a:gd name="T5" fmla="*/ 177800 h 112"/>
              <a:gd name="T6" fmla="*/ 0 60000 65536"/>
              <a:gd name="T7" fmla="*/ 0 60000 65536"/>
              <a:gd name="T8" fmla="*/ 0 60000 65536"/>
              <a:gd name="T9" fmla="*/ 0 w 2384"/>
              <a:gd name="T10" fmla="*/ 0 h 112"/>
              <a:gd name="T11" fmla="*/ 2384 w 238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4" h="112">
                <a:moveTo>
                  <a:pt x="2384" y="16"/>
                </a:moveTo>
                <a:cubicBezTo>
                  <a:pt x="1512" y="8"/>
                  <a:pt x="640" y="0"/>
                  <a:pt x="320" y="16"/>
                </a:cubicBezTo>
                <a:cubicBezTo>
                  <a:pt x="0" y="32"/>
                  <a:pt x="232" y="72"/>
                  <a:pt x="464" y="11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304800" y="1905000"/>
            <a:ext cx="3352800" cy="457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7847" name="Rectangle 22"/>
          <p:cNvSpPr>
            <a:spLocks noChangeArrowheads="1"/>
          </p:cNvSpPr>
          <p:nvPr/>
        </p:nvSpPr>
        <p:spPr bwMode="auto">
          <a:xfrm>
            <a:off x="5257800" y="1905000"/>
            <a:ext cx="3352800" cy="457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3877A5-377F-46CA-B058-1E3B5971102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 and Copy Example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038600" y="19050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4038600" y="2819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676400" y="40386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5334000" y="5867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80" name="Rectangle 7"/>
          <p:cNvSpPr>
            <a:spLocks noChangeArrowheads="1"/>
          </p:cNvSpPr>
          <p:nvPr/>
        </p:nvSpPr>
        <p:spPr bwMode="auto">
          <a:xfrm>
            <a:off x="6248400" y="5867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auto">
          <a:xfrm>
            <a:off x="1447800" y="3200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82" name="Rectangle 9"/>
          <p:cNvSpPr>
            <a:spLocks noChangeArrowheads="1"/>
          </p:cNvSpPr>
          <p:nvPr/>
        </p:nvSpPr>
        <p:spPr bwMode="auto">
          <a:xfrm>
            <a:off x="762000" y="40386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83" name="Rectangle 10"/>
          <p:cNvSpPr>
            <a:spLocks noChangeArrowheads="1"/>
          </p:cNvSpPr>
          <p:nvPr/>
        </p:nvSpPr>
        <p:spPr bwMode="auto">
          <a:xfrm>
            <a:off x="4038600" y="2362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84" name="Rectangle 11"/>
          <p:cNvSpPr>
            <a:spLocks noChangeArrowheads="1"/>
          </p:cNvSpPr>
          <p:nvPr/>
        </p:nvSpPr>
        <p:spPr bwMode="auto">
          <a:xfrm>
            <a:off x="2590800" y="40386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85" name="Rectangle 12"/>
          <p:cNvSpPr>
            <a:spLocks noChangeArrowheads="1"/>
          </p:cNvSpPr>
          <p:nvPr/>
        </p:nvSpPr>
        <p:spPr bwMode="auto">
          <a:xfrm>
            <a:off x="1371600" y="5105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2286000" y="5105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41148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  <p:sp>
        <p:nvSpPr>
          <p:cNvPr id="79888" name="Freeform 15"/>
          <p:cNvSpPr>
            <a:spLocks/>
          </p:cNvSpPr>
          <p:nvPr/>
        </p:nvSpPr>
        <p:spPr bwMode="auto">
          <a:xfrm>
            <a:off x="647700" y="5003800"/>
            <a:ext cx="3009900" cy="1282700"/>
          </a:xfrm>
          <a:custGeom>
            <a:avLst/>
            <a:gdLst>
              <a:gd name="T0" fmla="*/ 2095500 w 1896"/>
              <a:gd name="T1" fmla="*/ 330200 h 808"/>
              <a:gd name="T2" fmla="*/ 2781300 w 1896"/>
              <a:gd name="T3" fmla="*/ 330200 h 808"/>
              <a:gd name="T4" fmla="*/ 2628900 w 1896"/>
              <a:gd name="T5" fmla="*/ 863600 h 808"/>
              <a:gd name="T6" fmla="*/ 495300 w 1896"/>
              <a:gd name="T7" fmla="*/ 1168400 h 808"/>
              <a:gd name="T8" fmla="*/ 38100 w 1896"/>
              <a:gd name="T9" fmla="*/ 177800 h 808"/>
              <a:gd name="T10" fmla="*/ 723900 w 1896"/>
              <a:gd name="T11" fmla="*/ 101600 h 8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6"/>
              <a:gd name="T19" fmla="*/ 0 h 808"/>
              <a:gd name="T20" fmla="*/ 1896 w 1896"/>
              <a:gd name="T21" fmla="*/ 808 h 8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6" h="808">
                <a:moveTo>
                  <a:pt x="1320" y="208"/>
                </a:moveTo>
                <a:cubicBezTo>
                  <a:pt x="1508" y="180"/>
                  <a:pt x="1696" y="152"/>
                  <a:pt x="1752" y="208"/>
                </a:cubicBezTo>
                <a:cubicBezTo>
                  <a:pt x="1808" y="264"/>
                  <a:pt x="1896" y="456"/>
                  <a:pt x="1656" y="544"/>
                </a:cubicBezTo>
                <a:cubicBezTo>
                  <a:pt x="1416" y="632"/>
                  <a:pt x="584" y="808"/>
                  <a:pt x="312" y="736"/>
                </a:cubicBezTo>
                <a:cubicBezTo>
                  <a:pt x="40" y="664"/>
                  <a:pt x="0" y="224"/>
                  <a:pt x="24" y="112"/>
                </a:cubicBezTo>
                <a:cubicBezTo>
                  <a:pt x="48" y="0"/>
                  <a:pt x="252" y="32"/>
                  <a:pt x="456" y="6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Rectangle 16"/>
          <p:cNvSpPr>
            <a:spLocks noChangeArrowheads="1"/>
          </p:cNvSpPr>
          <p:nvPr/>
        </p:nvSpPr>
        <p:spPr bwMode="auto">
          <a:xfrm>
            <a:off x="2362200" y="3200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90" name="Freeform 17"/>
          <p:cNvSpPr>
            <a:spLocks/>
          </p:cNvSpPr>
          <p:nvPr/>
        </p:nvSpPr>
        <p:spPr bwMode="auto">
          <a:xfrm>
            <a:off x="520700" y="3429000"/>
            <a:ext cx="2476500" cy="609600"/>
          </a:xfrm>
          <a:custGeom>
            <a:avLst/>
            <a:gdLst>
              <a:gd name="T0" fmla="*/ 2298700 w 1560"/>
              <a:gd name="T1" fmla="*/ 0 h 384"/>
              <a:gd name="T2" fmla="*/ 2146300 w 1560"/>
              <a:gd name="T3" fmla="*/ 381000 h 384"/>
              <a:gd name="T4" fmla="*/ 317500 w 1560"/>
              <a:gd name="T5" fmla="*/ 304800 h 384"/>
              <a:gd name="T6" fmla="*/ 241300 w 1560"/>
              <a:gd name="T7" fmla="*/ 60960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60"/>
              <a:gd name="T13" fmla="*/ 0 h 384"/>
              <a:gd name="T14" fmla="*/ 1560 w 156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0" h="384">
                <a:moveTo>
                  <a:pt x="1448" y="0"/>
                </a:moveTo>
                <a:cubicBezTo>
                  <a:pt x="1504" y="104"/>
                  <a:pt x="1560" y="208"/>
                  <a:pt x="1352" y="240"/>
                </a:cubicBezTo>
                <a:cubicBezTo>
                  <a:pt x="1144" y="272"/>
                  <a:pt x="400" y="168"/>
                  <a:pt x="200" y="192"/>
                </a:cubicBezTo>
                <a:cubicBezTo>
                  <a:pt x="0" y="216"/>
                  <a:pt x="76" y="300"/>
                  <a:pt x="152" y="38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Freeform 18"/>
          <p:cNvSpPr>
            <a:spLocks/>
          </p:cNvSpPr>
          <p:nvPr/>
        </p:nvSpPr>
        <p:spPr bwMode="auto">
          <a:xfrm>
            <a:off x="711200" y="3022600"/>
            <a:ext cx="3784600" cy="177800"/>
          </a:xfrm>
          <a:custGeom>
            <a:avLst/>
            <a:gdLst>
              <a:gd name="T0" fmla="*/ 3784600 w 2384"/>
              <a:gd name="T1" fmla="*/ 25400 h 112"/>
              <a:gd name="T2" fmla="*/ 508000 w 2384"/>
              <a:gd name="T3" fmla="*/ 25400 h 112"/>
              <a:gd name="T4" fmla="*/ 736600 w 2384"/>
              <a:gd name="T5" fmla="*/ 177800 h 112"/>
              <a:gd name="T6" fmla="*/ 0 60000 65536"/>
              <a:gd name="T7" fmla="*/ 0 60000 65536"/>
              <a:gd name="T8" fmla="*/ 0 60000 65536"/>
              <a:gd name="T9" fmla="*/ 0 w 2384"/>
              <a:gd name="T10" fmla="*/ 0 h 112"/>
              <a:gd name="T11" fmla="*/ 2384 w 238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4" h="112">
                <a:moveTo>
                  <a:pt x="2384" y="16"/>
                </a:moveTo>
                <a:cubicBezTo>
                  <a:pt x="1512" y="8"/>
                  <a:pt x="640" y="0"/>
                  <a:pt x="320" y="16"/>
                </a:cubicBezTo>
                <a:cubicBezTo>
                  <a:pt x="0" y="32"/>
                  <a:pt x="232" y="72"/>
                  <a:pt x="464" y="11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Rectangle 19"/>
          <p:cNvSpPr>
            <a:spLocks noChangeArrowheads="1"/>
          </p:cNvSpPr>
          <p:nvPr/>
        </p:nvSpPr>
        <p:spPr bwMode="auto">
          <a:xfrm>
            <a:off x="304800" y="1905000"/>
            <a:ext cx="3352800" cy="457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3" name="Rectangle 20"/>
          <p:cNvSpPr>
            <a:spLocks noChangeArrowheads="1"/>
          </p:cNvSpPr>
          <p:nvPr/>
        </p:nvSpPr>
        <p:spPr bwMode="auto">
          <a:xfrm>
            <a:off x="5257800" y="1905000"/>
            <a:ext cx="3352800" cy="457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4" name="Freeform 21"/>
          <p:cNvSpPr>
            <a:spLocks/>
          </p:cNvSpPr>
          <p:nvPr/>
        </p:nvSpPr>
        <p:spPr bwMode="auto">
          <a:xfrm>
            <a:off x="4572000" y="2146300"/>
            <a:ext cx="825500" cy="3721100"/>
          </a:xfrm>
          <a:custGeom>
            <a:avLst/>
            <a:gdLst>
              <a:gd name="T0" fmla="*/ 0 w 520"/>
              <a:gd name="T1" fmla="*/ 368300 h 2344"/>
              <a:gd name="T2" fmla="*/ 762000 w 520"/>
              <a:gd name="T3" fmla="*/ 444500 h 2344"/>
              <a:gd name="T4" fmla="*/ 381000 w 520"/>
              <a:gd name="T5" fmla="*/ 3035300 h 2344"/>
              <a:gd name="T6" fmla="*/ 762000 w 520"/>
              <a:gd name="T7" fmla="*/ 3721100 h 2344"/>
              <a:gd name="T8" fmla="*/ 0 60000 65536"/>
              <a:gd name="T9" fmla="*/ 0 60000 65536"/>
              <a:gd name="T10" fmla="*/ 0 60000 65536"/>
              <a:gd name="T11" fmla="*/ 0 60000 65536"/>
              <a:gd name="T12" fmla="*/ 0 w 520"/>
              <a:gd name="T13" fmla="*/ 0 h 2344"/>
              <a:gd name="T14" fmla="*/ 520 w 520"/>
              <a:gd name="T15" fmla="*/ 2344 h 2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" h="2344">
                <a:moveTo>
                  <a:pt x="0" y="232"/>
                </a:moveTo>
                <a:cubicBezTo>
                  <a:pt x="220" y="116"/>
                  <a:pt x="440" y="0"/>
                  <a:pt x="480" y="280"/>
                </a:cubicBezTo>
                <a:cubicBezTo>
                  <a:pt x="520" y="560"/>
                  <a:pt x="240" y="1568"/>
                  <a:pt x="240" y="1912"/>
                </a:cubicBezTo>
                <a:cubicBezTo>
                  <a:pt x="240" y="2256"/>
                  <a:pt x="360" y="2300"/>
                  <a:pt x="480" y="234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Rectangle 22"/>
          <p:cNvSpPr>
            <a:spLocks noChangeArrowheads="1"/>
          </p:cNvSpPr>
          <p:nvPr/>
        </p:nvSpPr>
        <p:spPr bwMode="auto">
          <a:xfrm>
            <a:off x="990600" y="22860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96" name="Rectangle 23"/>
          <p:cNvSpPr>
            <a:spLocks noChangeArrowheads="1"/>
          </p:cNvSpPr>
          <p:nvPr/>
        </p:nvSpPr>
        <p:spPr bwMode="auto">
          <a:xfrm>
            <a:off x="1905000" y="22860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97" name="Freeform 24"/>
          <p:cNvSpPr>
            <a:spLocks/>
          </p:cNvSpPr>
          <p:nvPr/>
        </p:nvSpPr>
        <p:spPr bwMode="auto">
          <a:xfrm>
            <a:off x="368300" y="2514600"/>
            <a:ext cx="2120900" cy="1524000"/>
          </a:xfrm>
          <a:custGeom>
            <a:avLst/>
            <a:gdLst>
              <a:gd name="T0" fmla="*/ 1917700 w 1336"/>
              <a:gd name="T1" fmla="*/ 0 h 960"/>
              <a:gd name="T2" fmla="*/ 1841500 w 1336"/>
              <a:gd name="T3" fmla="*/ 381000 h 960"/>
              <a:gd name="T4" fmla="*/ 241300 w 1336"/>
              <a:gd name="T5" fmla="*/ 457200 h 960"/>
              <a:gd name="T6" fmla="*/ 393700 w 1336"/>
              <a:gd name="T7" fmla="*/ 152400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336"/>
              <a:gd name="T13" fmla="*/ 0 h 960"/>
              <a:gd name="T14" fmla="*/ 1336 w 1336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" h="960">
                <a:moveTo>
                  <a:pt x="1208" y="0"/>
                </a:moveTo>
                <a:cubicBezTo>
                  <a:pt x="1272" y="96"/>
                  <a:pt x="1336" y="192"/>
                  <a:pt x="1160" y="240"/>
                </a:cubicBezTo>
                <a:cubicBezTo>
                  <a:pt x="984" y="288"/>
                  <a:pt x="304" y="168"/>
                  <a:pt x="152" y="288"/>
                </a:cubicBezTo>
                <a:cubicBezTo>
                  <a:pt x="0" y="408"/>
                  <a:pt x="124" y="684"/>
                  <a:pt x="248" y="960"/>
                </a:cubicBezTo>
              </a:path>
            </a:pathLst>
          </a:custGeom>
          <a:noFill/>
          <a:ln w="38100" cap="rnd" cmpd="sng">
            <a:solidFill>
              <a:srgbClr val="00FF00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Freeform 25"/>
          <p:cNvSpPr>
            <a:spLocks/>
          </p:cNvSpPr>
          <p:nvPr/>
        </p:nvSpPr>
        <p:spPr bwMode="auto">
          <a:xfrm>
            <a:off x="0" y="3594100"/>
            <a:ext cx="7442200" cy="3225800"/>
          </a:xfrm>
          <a:custGeom>
            <a:avLst/>
            <a:gdLst>
              <a:gd name="T0" fmla="*/ 6629400 w 4688"/>
              <a:gd name="T1" fmla="*/ 2501900 h 2032"/>
              <a:gd name="T2" fmla="*/ 6629400 w 4688"/>
              <a:gd name="T3" fmla="*/ 2882900 h 2032"/>
              <a:gd name="T4" fmla="*/ 1752600 w 4688"/>
              <a:gd name="T5" fmla="*/ 3035300 h 2032"/>
              <a:gd name="T6" fmla="*/ 228600 w 4688"/>
              <a:gd name="T7" fmla="*/ 1739900 h 2032"/>
              <a:gd name="T8" fmla="*/ 381000 w 4688"/>
              <a:gd name="T9" fmla="*/ 215900 h 2032"/>
              <a:gd name="T10" fmla="*/ 762000 w 4688"/>
              <a:gd name="T11" fmla="*/ 444500 h 20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88"/>
              <a:gd name="T19" fmla="*/ 0 h 2032"/>
              <a:gd name="T20" fmla="*/ 4688 w 4688"/>
              <a:gd name="T21" fmla="*/ 2032 h 20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88" h="2032">
                <a:moveTo>
                  <a:pt x="4176" y="1576"/>
                </a:moveTo>
                <a:cubicBezTo>
                  <a:pt x="4432" y="1668"/>
                  <a:pt x="4688" y="1760"/>
                  <a:pt x="4176" y="1816"/>
                </a:cubicBezTo>
                <a:cubicBezTo>
                  <a:pt x="3664" y="1872"/>
                  <a:pt x="1776" y="2032"/>
                  <a:pt x="1104" y="1912"/>
                </a:cubicBezTo>
                <a:cubicBezTo>
                  <a:pt x="432" y="1792"/>
                  <a:pt x="288" y="1392"/>
                  <a:pt x="144" y="1096"/>
                </a:cubicBezTo>
                <a:cubicBezTo>
                  <a:pt x="0" y="800"/>
                  <a:pt x="184" y="272"/>
                  <a:pt x="240" y="136"/>
                </a:cubicBezTo>
                <a:cubicBezTo>
                  <a:pt x="296" y="0"/>
                  <a:pt x="388" y="140"/>
                  <a:pt x="480" y="28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Text Box 26"/>
          <p:cNvSpPr txBox="1">
            <a:spLocks noChangeArrowheads="1"/>
          </p:cNvSpPr>
          <p:nvPr/>
        </p:nvSpPr>
        <p:spPr bwMode="auto">
          <a:xfrm>
            <a:off x="1203325" y="2211388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ea typeface="ヒラギノ角ゴ Pro W3"/>
                <a:cs typeface="ヒラギノ角ゴ Pro W3"/>
              </a:rPr>
              <a:t>①</a:t>
            </a:r>
            <a:endParaRPr lang="en-US" b="1"/>
          </a:p>
        </p:txBody>
      </p:sp>
      <p:sp>
        <p:nvSpPr>
          <p:cNvPr id="79900" name="Rectangle 27"/>
          <p:cNvSpPr>
            <a:spLocks noChangeArrowheads="1"/>
          </p:cNvSpPr>
          <p:nvPr/>
        </p:nvSpPr>
        <p:spPr bwMode="auto">
          <a:xfrm>
            <a:off x="4876800" y="5834063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ea typeface="ヒラギノ角ゴ Pro W3"/>
                <a:cs typeface="ヒラギノ角ゴ Pro W3"/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3D15AE-3796-481D-8D3C-657F902F172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Classes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memory – Usually a fixed address in memory</a:t>
            </a:r>
          </a:p>
          <a:p>
            <a:pPr lvl="1" eaLnBrk="1" hangingPunct="1"/>
            <a:r>
              <a:rPr lang="en-US" smtClean="0"/>
              <a:t>Persistence – Lifetime of execution of program</a:t>
            </a:r>
          </a:p>
          <a:p>
            <a:pPr lvl="1" eaLnBrk="1" hangingPunct="1"/>
            <a:r>
              <a:rPr lang="en-US" smtClean="0"/>
              <a:t>Allocation – By compiler for entire execution</a:t>
            </a:r>
          </a:p>
          <a:p>
            <a:pPr lvl="1" eaLnBrk="1" hangingPunct="1"/>
            <a:r>
              <a:rPr lang="en-US" smtClean="0"/>
              <a:t>Recovery – By system when program terminates</a:t>
            </a:r>
          </a:p>
          <a:p>
            <a:pPr eaLnBrk="1" hangingPunct="1"/>
            <a:r>
              <a:rPr lang="en-US" smtClean="0"/>
              <a:t>Automatic memory – Usually on a stack</a:t>
            </a:r>
          </a:p>
          <a:p>
            <a:pPr lvl="1" eaLnBrk="1" hangingPunct="1"/>
            <a:r>
              <a:rPr lang="en-US" smtClean="0"/>
              <a:t>Persistence – Lifetime of method using that data</a:t>
            </a:r>
          </a:p>
          <a:p>
            <a:pPr lvl="1" eaLnBrk="1" hangingPunct="1"/>
            <a:r>
              <a:rPr lang="en-US" smtClean="0"/>
              <a:t>Allocation – When method is invoked</a:t>
            </a:r>
          </a:p>
          <a:p>
            <a:pPr lvl="1" eaLnBrk="1" hangingPunct="1"/>
            <a:r>
              <a:rPr lang="en-US" smtClean="0"/>
              <a:t>Recovery – When method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73B6D0-1423-4F1E-8CB9-59D572E46B84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 and Copy Example</a:t>
            </a: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4038600" y="19050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4038600" y="2819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1676400" y="40386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5334000" y="5867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8" name="Rectangle 7"/>
          <p:cNvSpPr>
            <a:spLocks noChangeArrowheads="1"/>
          </p:cNvSpPr>
          <p:nvPr/>
        </p:nvSpPr>
        <p:spPr bwMode="auto">
          <a:xfrm>
            <a:off x="6248400" y="5867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1447800" y="3200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30" name="Rectangle 9"/>
          <p:cNvSpPr>
            <a:spLocks noChangeArrowheads="1"/>
          </p:cNvSpPr>
          <p:nvPr/>
        </p:nvSpPr>
        <p:spPr bwMode="auto">
          <a:xfrm>
            <a:off x="762000" y="40386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4038600" y="2362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32" name="Rectangle 11"/>
          <p:cNvSpPr>
            <a:spLocks noChangeArrowheads="1"/>
          </p:cNvSpPr>
          <p:nvPr/>
        </p:nvSpPr>
        <p:spPr bwMode="auto">
          <a:xfrm>
            <a:off x="2590800" y="40386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1371600" y="5105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2286000" y="5105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41148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  <p:sp>
        <p:nvSpPr>
          <p:cNvPr id="81936" name="Freeform 15"/>
          <p:cNvSpPr>
            <a:spLocks/>
          </p:cNvSpPr>
          <p:nvPr/>
        </p:nvSpPr>
        <p:spPr bwMode="auto">
          <a:xfrm>
            <a:off x="647700" y="5003800"/>
            <a:ext cx="3009900" cy="1282700"/>
          </a:xfrm>
          <a:custGeom>
            <a:avLst/>
            <a:gdLst>
              <a:gd name="T0" fmla="*/ 2095500 w 1896"/>
              <a:gd name="T1" fmla="*/ 330200 h 808"/>
              <a:gd name="T2" fmla="*/ 2781300 w 1896"/>
              <a:gd name="T3" fmla="*/ 330200 h 808"/>
              <a:gd name="T4" fmla="*/ 2628900 w 1896"/>
              <a:gd name="T5" fmla="*/ 863600 h 808"/>
              <a:gd name="T6" fmla="*/ 495300 w 1896"/>
              <a:gd name="T7" fmla="*/ 1168400 h 808"/>
              <a:gd name="T8" fmla="*/ 38100 w 1896"/>
              <a:gd name="T9" fmla="*/ 177800 h 808"/>
              <a:gd name="T10" fmla="*/ 723900 w 1896"/>
              <a:gd name="T11" fmla="*/ 101600 h 8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6"/>
              <a:gd name="T19" fmla="*/ 0 h 808"/>
              <a:gd name="T20" fmla="*/ 1896 w 1896"/>
              <a:gd name="T21" fmla="*/ 808 h 8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6" h="808">
                <a:moveTo>
                  <a:pt x="1320" y="208"/>
                </a:moveTo>
                <a:cubicBezTo>
                  <a:pt x="1508" y="180"/>
                  <a:pt x="1696" y="152"/>
                  <a:pt x="1752" y="208"/>
                </a:cubicBezTo>
                <a:cubicBezTo>
                  <a:pt x="1808" y="264"/>
                  <a:pt x="1896" y="456"/>
                  <a:pt x="1656" y="544"/>
                </a:cubicBezTo>
                <a:cubicBezTo>
                  <a:pt x="1416" y="632"/>
                  <a:pt x="584" y="808"/>
                  <a:pt x="312" y="736"/>
                </a:cubicBezTo>
                <a:cubicBezTo>
                  <a:pt x="40" y="664"/>
                  <a:pt x="0" y="224"/>
                  <a:pt x="24" y="112"/>
                </a:cubicBezTo>
                <a:cubicBezTo>
                  <a:pt x="48" y="0"/>
                  <a:pt x="252" y="32"/>
                  <a:pt x="456" y="6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Rectangle 16"/>
          <p:cNvSpPr>
            <a:spLocks noChangeArrowheads="1"/>
          </p:cNvSpPr>
          <p:nvPr/>
        </p:nvSpPr>
        <p:spPr bwMode="auto">
          <a:xfrm>
            <a:off x="2362200" y="3200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38" name="Freeform 17"/>
          <p:cNvSpPr>
            <a:spLocks/>
          </p:cNvSpPr>
          <p:nvPr/>
        </p:nvSpPr>
        <p:spPr bwMode="auto">
          <a:xfrm>
            <a:off x="520700" y="3429000"/>
            <a:ext cx="2476500" cy="609600"/>
          </a:xfrm>
          <a:custGeom>
            <a:avLst/>
            <a:gdLst>
              <a:gd name="T0" fmla="*/ 2298700 w 1560"/>
              <a:gd name="T1" fmla="*/ 0 h 384"/>
              <a:gd name="T2" fmla="*/ 2146300 w 1560"/>
              <a:gd name="T3" fmla="*/ 381000 h 384"/>
              <a:gd name="T4" fmla="*/ 317500 w 1560"/>
              <a:gd name="T5" fmla="*/ 304800 h 384"/>
              <a:gd name="T6" fmla="*/ 241300 w 1560"/>
              <a:gd name="T7" fmla="*/ 60960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60"/>
              <a:gd name="T13" fmla="*/ 0 h 384"/>
              <a:gd name="T14" fmla="*/ 1560 w 156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0" h="384">
                <a:moveTo>
                  <a:pt x="1448" y="0"/>
                </a:moveTo>
                <a:cubicBezTo>
                  <a:pt x="1504" y="104"/>
                  <a:pt x="1560" y="208"/>
                  <a:pt x="1352" y="240"/>
                </a:cubicBezTo>
                <a:cubicBezTo>
                  <a:pt x="1144" y="272"/>
                  <a:pt x="400" y="168"/>
                  <a:pt x="200" y="192"/>
                </a:cubicBezTo>
                <a:cubicBezTo>
                  <a:pt x="0" y="216"/>
                  <a:pt x="76" y="300"/>
                  <a:pt x="152" y="38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Freeform 18"/>
          <p:cNvSpPr>
            <a:spLocks/>
          </p:cNvSpPr>
          <p:nvPr/>
        </p:nvSpPr>
        <p:spPr bwMode="auto">
          <a:xfrm>
            <a:off x="711200" y="3022600"/>
            <a:ext cx="3784600" cy="177800"/>
          </a:xfrm>
          <a:custGeom>
            <a:avLst/>
            <a:gdLst>
              <a:gd name="T0" fmla="*/ 3784600 w 2384"/>
              <a:gd name="T1" fmla="*/ 25400 h 112"/>
              <a:gd name="T2" fmla="*/ 508000 w 2384"/>
              <a:gd name="T3" fmla="*/ 25400 h 112"/>
              <a:gd name="T4" fmla="*/ 736600 w 2384"/>
              <a:gd name="T5" fmla="*/ 177800 h 112"/>
              <a:gd name="T6" fmla="*/ 0 60000 65536"/>
              <a:gd name="T7" fmla="*/ 0 60000 65536"/>
              <a:gd name="T8" fmla="*/ 0 60000 65536"/>
              <a:gd name="T9" fmla="*/ 0 w 2384"/>
              <a:gd name="T10" fmla="*/ 0 h 112"/>
              <a:gd name="T11" fmla="*/ 2384 w 238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4" h="112">
                <a:moveTo>
                  <a:pt x="2384" y="16"/>
                </a:moveTo>
                <a:cubicBezTo>
                  <a:pt x="1512" y="8"/>
                  <a:pt x="640" y="0"/>
                  <a:pt x="320" y="16"/>
                </a:cubicBezTo>
                <a:cubicBezTo>
                  <a:pt x="0" y="32"/>
                  <a:pt x="232" y="72"/>
                  <a:pt x="464" y="112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Rectangle 19"/>
          <p:cNvSpPr>
            <a:spLocks noChangeArrowheads="1"/>
          </p:cNvSpPr>
          <p:nvPr/>
        </p:nvSpPr>
        <p:spPr bwMode="auto">
          <a:xfrm>
            <a:off x="304800" y="1905000"/>
            <a:ext cx="3352800" cy="457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5257800" y="1905000"/>
            <a:ext cx="3352800" cy="457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1942" name="Freeform 21"/>
          <p:cNvSpPr>
            <a:spLocks/>
          </p:cNvSpPr>
          <p:nvPr/>
        </p:nvSpPr>
        <p:spPr bwMode="auto">
          <a:xfrm>
            <a:off x="4572000" y="2146300"/>
            <a:ext cx="825500" cy="3721100"/>
          </a:xfrm>
          <a:custGeom>
            <a:avLst/>
            <a:gdLst>
              <a:gd name="T0" fmla="*/ 0 w 520"/>
              <a:gd name="T1" fmla="*/ 368300 h 2344"/>
              <a:gd name="T2" fmla="*/ 762000 w 520"/>
              <a:gd name="T3" fmla="*/ 444500 h 2344"/>
              <a:gd name="T4" fmla="*/ 381000 w 520"/>
              <a:gd name="T5" fmla="*/ 3035300 h 2344"/>
              <a:gd name="T6" fmla="*/ 762000 w 520"/>
              <a:gd name="T7" fmla="*/ 3721100 h 2344"/>
              <a:gd name="T8" fmla="*/ 0 60000 65536"/>
              <a:gd name="T9" fmla="*/ 0 60000 65536"/>
              <a:gd name="T10" fmla="*/ 0 60000 65536"/>
              <a:gd name="T11" fmla="*/ 0 60000 65536"/>
              <a:gd name="T12" fmla="*/ 0 w 520"/>
              <a:gd name="T13" fmla="*/ 0 h 2344"/>
              <a:gd name="T14" fmla="*/ 520 w 520"/>
              <a:gd name="T15" fmla="*/ 2344 h 2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" h="2344">
                <a:moveTo>
                  <a:pt x="0" y="232"/>
                </a:moveTo>
                <a:cubicBezTo>
                  <a:pt x="220" y="116"/>
                  <a:pt x="440" y="0"/>
                  <a:pt x="480" y="280"/>
                </a:cubicBezTo>
                <a:cubicBezTo>
                  <a:pt x="520" y="560"/>
                  <a:pt x="240" y="1568"/>
                  <a:pt x="240" y="1912"/>
                </a:cubicBezTo>
                <a:cubicBezTo>
                  <a:pt x="240" y="2256"/>
                  <a:pt x="360" y="2300"/>
                  <a:pt x="480" y="234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Rectangle 22"/>
          <p:cNvSpPr>
            <a:spLocks noChangeArrowheads="1"/>
          </p:cNvSpPr>
          <p:nvPr/>
        </p:nvSpPr>
        <p:spPr bwMode="auto">
          <a:xfrm>
            <a:off x="990600" y="22860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44" name="Rectangle 23"/>
          <p:cNvSpPr>
            <a:spLocks noChangeArrowheads="1"/>
          </p:cNvSpPr>
          <p:nvPr/>
        </p:nvSpPr>
        <p:spPr bwMode="auto">
          <a:xfrm>
            <a:off x="1905000" y="22860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45" name="Freeform 24"/>
          <p:cNvSpPr>
            <a:spLocks/>
          </p:cNvSpPr>
          <p:nvPr/>
        </p:nvSpPr>
        <p:spPr bwMode="auto">
          <a:xfrm>
            <a:off x="368300" y="2514600"/>
            <a:ext cx="2120900" cy="1524000"/>
          </a:xfrm>
          <a:custGeom>
            <a:avLst/>
            <a:gdLst>
              <a:gd name="T0" fmla="*/ 1917700 w 1336"/>
              <a:gd name="T1" fmla="*/ 0 h 960"/>
              <a:gd name="T2" fmla="*/ 1841500 w 1336"/>
              <a:gd name="T3" fmla="*/ 381000 h 960"/>
              <a:gd name="T4" fmla="*/ 241300 w 1336"/>
              <a:gd name="T5" fmla="*/ 457200 h 960"/>
              <a:gd name="T6" fmla="*/ 393700 w 1336"/>
              <a:gd name="T7" fmla="*/ 152400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336"/>
              <a:gd name="T13" fmla="*/ 0 h 960"/>
              <a:gd name="T14" fmla="*/ 1336 w 1336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" h="960">
                <a:moveTo>
                  <a:pt x="1208" y="0"/>
                </a:moveTo>
                <a:cubicBezTo>
                  <a:pt x="1272" y="96"/>
                  <a:pt x="1336" y="192"/>
                  <a:pt x="1160" y="240"/>
                </a:cubicBezTo>
                <a:cubicBezTo>
                  <a:pt x="984" y="288"/>
                  <a:pt x="304" y="168"/>
                  <a:pt x="152" y="288"/>
                </a:cubicBezTo>
                <a:cubicBezTo>
                  <a:pt x="0" y="408"/>
                  <a:pt x="124" y="684"/>
                  <a:pt x="248" y="960"/>
                </a:cubicBezTo>
              </a:path>
            </a:pathLst>
          </a:custGeom>
          <a:noFill/>
          <a:ln w="38100" cap="rnd" cmpd="sng">
            <a:solidFill>
              <a:srgbClr val="00FF00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Rectangle 25"/>
          <p:cNvSpPr>
            <a:spLocks noChangeArrowheads="1"/>
          </p:cNvSpPr>
          <p:nvPr/>
        </p:nvSpPr>
        <p:spPr bwMode="auto">
          <a:xfrm>
            <a:off x="5334000" y="5029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47" name="Rectangle 26"/>
          <p:cNvSpPr>
            <a:spLocks noChangeArrowheads="1"/>
          </p:cNvSpPr>
          <p:nvPr/>
        </p:nvSpPr>
        <p:spPr bwMode="auto">
          <a:xfrm>
            <a:off x="6248400" y="5029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48" name="Rectangle 27"/>
          <p:cNvSpPr>
            <a:spLocks noChangeArrowheads="1"/>
          </p:cNvSpPr>
          <p:nvPr/>
        </p:nvSpPr>
        <p:spPr bwMode="auto">
          <a:xfrm>
            <a:off x="7162800" y="5029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49" name="Freeform 28"/>
          <p:cNvSpPr>
            <a:spLocks/>
          </p:cNvSpPr>
          <p:nvPr/>
        </p:nvSpPr>
        <p:spPr bwMode="auto">
          <a:xfrm>
            <a:off x="4241800" y="4635500"/>
            <a:ext cx="2413000" cy="1460500"/>
          </a:xfrm>
          <a:custGeom>
            <a:avLst/>
            <a:gdLst>
              <a:gd name="T0" fmla="*/ 2235200 w 1520"/>
              <a:gd name="T1" fmla="*/ 1460500 h 920"/>
              <a:gd name="T2" fmla="*/ 2082800 w 1520"/>
              <a:gd name="T3" fmla="*/ 1079500 h 920"/>
              <a:gd name="T4" fmla="*/ 254000 w 1520"/>
              <a:gd name="T5" fmla="*/ 927100 h 920"/>
              <a:gd name="T6" fmla="*/ 558800 w 1520"/>
              <a:gd name="T7" fmla="*/ 88900 h 920"/>
              <a:gd name="T8" fmla="*/ 1092200 w 1520"/>
              <a:gd name="T9" fmla="*/ 393700 h 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0"/>
              <a:gd name="T16" fmla="*/ 0 h 920"/>
              <a:gd name="T17" fmla="*/ 1520 w 1520"/>
              <a:gd name="T18" fmla="*/ 920 h 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0" h="920">
                <a:moveTo>
                  <a:pt x="1408" y="920"/>
                </a:moveTo>
                <a:cubicBezTo>
                  <a:pt x="1464" y="828"/>
                  <a:pt x="1520" y="736"/>
                  <a:pt x="1312" y="680"/>
                </a:cubicBezTo>
                <a:cubicBezTo>
                  <a:pt x="1104" y="624"/>
                  <a:pt x="320" y="688"/>
                  <a:pt x="160" y="584"/>
                </a:cubicBezTo>
                <a:cubicBezTo>
                  <a:pt x="0" y="480"/>
                  <a:pt x="264" y="112"/>
                  <a:pt x="352" y="56"/>
                </a:cubicBezTo>
                <a:cubicBezTo>
                  <a:pt x="440" y="0"/>
                  <a:pt x="564" y="124"/>
                  <a:pt x="688" y="24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Text Box 29"/>
          <p:cNvSpPr txBox="1">
            <a:spLocks noChangeArrowheads="1"/>
          </p:cNvSpPr>
          <p:nvPr/>
        </p:nvSpPr>
        <p:spPr bwMode="auto">
          <a:xfrm>
            <a:off x="1203325" y="2211388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ea typeface="ヒラギノ角ゴ Pro W3"/>
                <a:cs typeface="ヒラギノ角ゴ Pro W3"/>
              </a:rPr>
              <a:t>①</a:t>
            </a:r>
          </a:p>
        </p:txBody>
      </p:sp>
      <p:sp>
        <p:nvSpPr>
          <p:cNvPr id="81951" name="Rectangle 30"/>
          <p:cNvSpPr>
            <a:spLocks noChangeArrowheads="1"/>
          </p:cNvSpPr>
          <p:nvPr/>
        </p:nvSpPr>
        <p:spPr bwMode="auto">
          <a:xfrm>
            <a:off x="4876800" y="5834063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ea typeface="ヒラギノ角ゴ Pro W3"/>
                <a:cs typeface="ヒラギノ角ゴ Pro W3"/>
              </a:rPr>
              <a:t>①</a:t>
            </a:r>
          </a:p>
        </p:txBody>
      </p:sp>
      <p:sp>
        <p:nvSpPr>
          <p:cNvPr id="81952" name="Rectangle 31"/>
          <p:cNvSpPr>
            <a:spLocks noChangeArrowheads="1"/>
          </p:cNvSpPr>
          <p:nvPr/>
        </p:nvSpPr>
        <p:spPr bwMode="auto">
          <a:xfrm>
            <a:off x="914400" y="4005263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/>
                <a:cs typeface="ヒラギノ角ゴ Pro W3"/>
              </a:rPr>
              <a:t>②</a:t>
            </a:r>
            <a:endParaRPr lang="en-US"/>
          </a:p>
        </p:txBody>
      </p:sp>
      <p:sp>
        <p:nvSpPr>
          <p:cNvPr id="81953" name="Rectangle 32"/>
          <p:cNvSpPr>
            <a:spLocks noChangeArrowheads="1"/>
          </p:cNvSpPr>
          <p:nvPr/>
        </p:nvSpPr>
        <p:spPr bwMode="auto">
          <a:xfrm>
            <a:off x="4876800" y="4995863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/>
                <a:cs typeface="ヒラギノ角ゴ Pro W3"/>
              </a:rPr>
              <a:t>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8FCB6C-E6E9-404C-818B-7D6BC7A2996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 and Copy Example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4038600" y="19050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4038600" y="2819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676400" y="40386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5334000" y="5867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auto">
          <a:xfrm>
            <a:off x="6248400" y="5867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1447800" y="32004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auto">
          <a:xfrm>
            <a:off x="762000" y="40386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9" name="Rectangle 10"/>
          <p:cNvSpPr>
            <a:spLocks noChangeArrowheads="1"/>
          </p:cNvSpPr>
          <p:nvPr/>
        </p:nvSpPr>
        <p:spPr bwMode="auto">
          <a:xfrm>
            <a:off x="4038600" y="2362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2590800" y="40386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81" name="Rectangle 12"/>
          <p:cNvSpPr>
            <a:spLocks noChangeArrowheads="1"/>
          </p:cNvSpPr>
          <p:nvPr/>
        </p:nvSpPr>
        <p:spPr bwMode="auto">
          <a:xfrm>
            <a:off x="1371600" y="5105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82" name="Rectangle 13"/>
          <p:cNvSpPr>
            <a:spLocks noChangeArrowheads="1"/>
          </p:cNvSpPr>
          <p:nvPr/>
        </p:nvSpPr>
        <p:spPr bwMode="auto">
          <a:xfrm>
            <a:off x="2286000" y="51054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83" name="Text Box 14"/>
          <p:cNvSpPr txBox="1">
            <a:spLocks noChangeArrowheads="1"/>
          </p:cNvSpPr>
          <p:nvPr/>
        </p:nvSpPr>
        <p:spPr bwMode="auto">
          <a:xfrm>
            <a:off x="4114800" y="1524000"/>
            <a:ext cx="8953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stack</a:t>
            </a:r>
          </a:p>
        </p:txBody>
      </p:sp>
      <p:sp>
        <p:nvSpPr>
          <p:cNvPr id="83984" name="Freeform 15"/>
          <p:cNvSpPr>
            <a:spLocks/>
          </p:cNvSpPr>
          <p:nvPr/>
        </p:nvSpPr>
        <p:spPr bwMode="auto">
          <a:xfrm>
            <a:off x="647700" y="5003800"/>
            <a:ext cx="3009900" cy="1282700"/>
          </a:xfrm>
          <a:custGeom>
            <a:avLst/>
            <a:gdLst>
              <a:gd name="T0" fmla="*/ 2095500 w 1896"/>
              <a:gd name="T1" fmla="*/ 330200 h 808"/>
              <a:gd name="T2" fmla="*/ 2781300 w 1896"/>
              <a:gd name="T3" fmla="*/ 330200 h 808"/>
              <a:gd name="T4" fmla="*/ 2628900 w 1896"/>
              <a:gd name="T5" fmla="*/ 863600 h 808"/>
              <a:gd name="T6" fmla="*/ 495300 w 1896"/>
              <a:gd name="T7" fmla="*/ 1168400 h 808"/>
              <a:gd name="T8" fmla="*/ 38100 w 1896"/>
              <a:gd name="T9" fmla="*/ 177800 h 808"/>
              <a:gd name="T10" fmla="*/ 723900 w 1896"/>
              <a:gd name="T11" fmla="*/ 101600 h 8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6"/>
              <a:gd name="T19" fmla="*/ 0 h 808"/>
              <a:gd name="T20" fmla="*/ 1896 w 1896"/>
              <a:gd name="T21" fmla="*/ 808 h 8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6" h="808">
                <a:moveTo>
                  <a:pt x="1320" y="208"/>
                </a:moveTo>
                <a:cubicBezTo>
                  <a:pt x="1508" y="180"/>
                  <a:pt x="1696" y="152"/>
                  <a:pt x="1752" y="208"/>
                </a:cubicBezTo>
                <a:cubicBezTo>
                  <a:pt x="1808" y="264"/>
                  <a:pt x="1896" y="456"/>
                  <a:pt x="1656" y="544"/>
                </a:cubicBezTo>
                <a:cubicBezTo>
                  <a:pt x="1416" y="632"/>
                  <a:pt x="584" y="808"/>
                  <a:pt x="312" y="736"/>
                </a:cubicBezTo>
                <a:cubicBezTo>
                  <a:pt x="40" y="664"/>
                  <a:pt x="0" y="224"/>
                  <a:pt x="24" y="112"/>
                </a:cubicBezTo>
                <a:cubicBezTo>
                  <a:pt x="48" y="0"/>
                  <a:pt x="252" y="32"/>
                  <a:pt x="456" y="6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Rectangle 16"/>
          <p:cNvSpPr>
            <a:spLocks noChangeArrowheads="1"/>
          </p:cNvSpPr>
          <p:nvPr/>
        </p:nvSpPr>
        <p:spPr bwMode="auto">
          <a:xfrm>
            <a:off x="2362200" y="32004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86" name="Freeform 17"/>
          <p:cNvSpPr>
            <a:spLocks/>
          </p:cNvSpPr>
          <p:nvPr/>
        </p:nvSpPr>
        <p:spPr bwMode="auto">
          <a:xfrm>
            <a:off x="520700" y="3429000"/>
            <a:ext cx="2476500" cy="609600"/>
          </a:xfrm>
          <a:custGeom>
            <a:avLst/>
            <a:gdLst>
              <a:gd name="T0" fmla="*/ 2298700 w 1560"/>
              <a:gd name="T1" fmla="*/ 0 h 384"/>
              <a:gd name="T2" fmla="*/ 2146300 w 1560"/>
              <a:gd name="T3" fmla="*/ 381000 h 384"/>
              <a:gd name="T4" fmla="*/ 317500 w 1560"/>
              <a:gd name="T5" fmla="*/ 304800 h 384"/>
              <a:gd name="T6" fmla="*/ 241300 w 1560"/>
              <a:gd name="T7" fmla="*/ 60960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60"/>
              <a:gd name="T13" fmla="*/ 0 h 384"/>
              <a:gd name="T14" fmla="*/ 1560 w 156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0" h="384">
                <a:moveTo>
                  <a:pt x="1448" y="0"/>
                </a:moveTo>
                <a:cubicBezTo>
                  <a:pt x="1504" y="104"/>
                  <a:pt x="1560" y="208"/>
                  <a:pt x="1352" y="240"/>
                </a:cubicBezTo>
                <a:cubicBezTo>
                  <a:pt x="1144" y="272"/>
                  <a:pt x="400" y="168"/>
                  <a:pt x="200" y="192"/>
                </a:cubicBezTo>
                <a:cubicBezTo>
                  <a:pt x="0" y="216"/>
                  <a:pt x="76" y="300"/>
                  <a:pt x="152" y="384"/>
                </a:cubicBezTo>
              </a:path>
            </a:pathLst>
          </a:custGeom>
          <a:noFill/>
          <a:ln w="38100" cap="rnd" cmpd="sng">
            <a:solidFill>
              <a:srgbClr val="00FF00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Rectangle 18"/>
          <p:cNvSpPr>
            <a:spLocks noChangeArrowheads="1"/>
          </p:cNvSpPr>
          <p:nvPr/>
        </p:nvSpPr>
        <p:spPr bwMode="auto">
          <a:xfrm>
            <a:off x="304800" y="1905000"/>
            <a:ext cx="3352800" cy="457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3988" name="Rectangle 19"/>
          <p:cNvSpPr>
            <a:spLocks noChangeArrowheads="1"/>
          </p:cNvSpPr>
          <p:nvPr/>
        </p:nvSpPr>
        <p:spPr bwMode="auto">
          <a:xfrm>
            <a:off x="5257800" y="1905000"/>
            <a:ext cx="3352800" cy="457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3989" name="Freeform 20"/>
          <p:cNvSpPr>
            <a:spLocks/>
          </p:cNvSpPr>
          <p:nvPr/>
        </p:nvSpPr>
        <p:spPr bwMode="auto">
          <a:xfrm>
            <a:off x="4572000" y="2146300"/>
            <a:ext cx="825500" cy="3721100"/>
          </a:xfrm>
          <a:custGeom>
            <a:avLst/>
            <a:gdLst>
              <a:gd name="T0" fmla="*/ 0 w 520"/>
              <a:gd name="T1" fmla="*/ 368300 h 2344"/>
              <a:gd name="T2" fmla="*/ 762000 w 520"/>
              <a:gd name="T3" fmla="*/ 444500 h 2344"/>
              <a:gd name="T4" fmla="*/ 381000 w 520"/>
              <a:gd name="T5" fmla="*/ 3035300 h 2344"/>
              <a:gd name="T6" fmla="*/ 762000 w 520"/>
              <a:gd name="T7" fmla="*/ 3721100 h 2344"/>
              <a:gd name="T8" fmla="*/ 0 60000 65536"/>
              <a:gd name="T9" fmla="*/ 0 60000 65536"/>
              <a:gd name="T10" fmla="*/ 0 60000 65536"/>
              <a:gd name="T11" fmla="*/ 0 60000 65536"/>
              <a:gd name="T12" fmla="*/ 0 w 520"/>
              <a:gd name="T13" fmla="*/ 0 h 2344"/>
              <a:gd name="T14" fmla="*/ 520 w 520"/>
              <a:gd name="T15" fmla="*/ 2344 h 2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" h="2344">
                <a:moveTo>
                  <a:pt x="0" y="232"/>
                </a:moveTo>
                <a:cubicBezTo>
                  <a:pt x="220" y="116"/>
                  <a:pt x="440" y="0"/>
                  <a:pt x="480" y="280"/>
                </a:cubicBezTo>
                <a:cubicBezTo>
                  <a:pt x="520" y="560"/>
                  <a:pt x="240" y="1568"/>
                  <a:pt x="240" y="1912"/>
                </a:cubicBezTo>
                <a:cubicBezTo>
                  <a:pt x="240" y="2256"/>
                  <a:pt x="360" y="2300"/>
                  <a:pt x="480" y="2344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Rectangle 21"/>
          <p:cNvSpPr>
            <a:spLocks noChangeArrowheads="1"/>
          </p:cNvSpPr>
          <p:nvPr/>
        </p:nvSpPr>
        <p:spPr bwMode="auto">
          <a:xfrm>
            <a:off x="990600" y="22860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91" name="Rectangle 22"/>
          <p:cNvSpPr>
            <a:spLocks noChangeArrowheads="1"/>
          </p:cNvSpPr>
          <p:nvPr/>
        </p:nvSpPr>
        <p:spPr bwMode="auto">
          <a:xfrm>
            <a:off x="1905000" y="2286000"/>
            <a:ext cx="914400" cy="457200"/>
          </a:xfrm>
          <a:prstGeom prst="rect">
            <a:avLst/>
          </a:prstGeom>
          <a:noFill/>
          <a:ln w="38100" cap="rnd">
            <a:solidFill>
              <a:srgbClr val="00FF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92" name="Freeform 23"/>
          <p:cNvSpPr>
            <a:spLocks/>
          </p:cNvSpPr>
          <p:nvPr/>
        </p:nvSpPr>
        <p:spPr bwMode="auto">
          <a:xfrm>
            <a:off x="368300" y="2514600"/>
            <a:ext cx="2120900" cy="1524000"/>
          </a:xfrm>
          <a:custGeom>
            <a:avLst/>
            <a:gdLst>
              <a:gd name="T0" fmla="*/ 1917700 w 1336"/>
              <a:gd name="T1" fmla="*/ 0 h 960"/>
              <a:gd name="T2" fmla="*/ 1841500 w 1336"/>
              <a:gd name="T3" fmla="*/ 381000 h 960"/>
              <a:gd name="T4" fmla="*/ 241300 w 1336"/>
              <a:gd name="T5" fmla="*/ 457200 h 960"/>
              <a:gd name="T6" fmla="*/ 393700 w 1336"/>
              <a:gd name="T7" fmla="*/ 152400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336"/>
              <a:gd name="T13" fmla="*/ 0 h 960"/>
              <a:gd name="T14" fmla="*/ 1336 w 1336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" h="960">
                <a:moveTo>
                  <a:pt x="1208" y="0"/>
                </a:moveTo>
                <a:cubicBezTo>
                  <a:pt x="1272" y="96"/>
                  <a:pt x="1336" y="192"/>
                  <a:pt x="1160" y="240"/>
                </a:cubicBezTo>
                <a:cubicBezTo>
                  <a:pt x="984" y="288"/>
                  <a:pt x="304" y="168"/>
                  <a:pt x="152" y="288"/>
                </a:cubicBezTo>
                <a:cubicBezTo>
                  <a:pt x="0" y="408"/>
                  <a:pt x="124" y="684"/>
                  <a:pt x="248" y="960"/>
                </a:cubicBezTo>
              </a:path>
            </a:pathLst>
          </a:custGeom>
          <a:noFill/>
          <a:ln w="38100" cap="rnd" cmpd="sng">
            <a:solidFill>
              <a:srgbClr val="00FF00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Rectangle 24"/>
          <p:cNvSpPr>
            <a:spLocks noChangeArrowheads="1"/>
          </p:cNvSpPr>
          <p:nvPr/>
        </p:nvSpPr>
        <p:spPr bwMode="auto">
          <a:xfrm>
            <a:off x="5334000" y="5029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94" name="Rectangle 25"/>
          <p:cNvSpPr>
            <a:spLocks noChangeArrowheads="1"/>
          </p:cNvSpPr>
          <p:nvPr/>
        </p:nvSpPr>
        <p:spPr bwMode="auto">
          <a:xfrm>
            <a:off x="6248400" y="5029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95" name="Rectangle 26"/>
          <p:cNvSpPr>
            <a:spLocks noChangeArrowheads="1"/>
          </p:cNvSpPr>
          <p:nvPr/>
        </p:nvSpPr>
        <p:spPr bwMode="auto">
          <a:xfrm>
            <a:off x="7162800" y="5029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96" name="Freeform 27"/>
          <p:cNvSpPr>
            <a:spLocks/>
          </p:cNvSpPr>
          <p:nvPr/>
        </p:nvSpPr>
        <p:spPr bwMode="auto">
          <a:xfrm>
            <a:off x="4241800" y="4635500"/>
            <a:ext cx="2413000" cy="1460500"/>
          </a:xfrm>
          <a:custGeom>
            <a:avLst/>
            <a:gdLst>
              <a:gd name="T0" fmla="*/ 2235200 w 1520"/>
              <a:gd name="T1" fmla="*/ 1460500 h 920"/>
              <a:gd name="T2" fmla="*/ 2082800 w 1520"/>
              <a:gd name="T3" fmla="*/ 1079500 h 920"/>
              <a:gd name="T4" fmla="*/ 254000 w 1520"/>
              <a:gd name="T5" fmla="*/ 927100 h 920"/>
              <a:gd name="T6" fmla="*/ 558800 w 1520"/>
              <a:gd name="T7" fmla="*/ 88900 h 920"/>
              <a:gd name="T8" fmla="*/ 1092200 w 1520"/>
              <a:gd name="T9" fmla="*/ 393700 h 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0"/>
              <a:gd name="T16" fmla="*/ 0 h 920"/>
              <a:gd name="T17" fmla="*/ 1520 w 1520"/>
              <a:gd name="T18" fmla="*/ 920 h 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0" h="920">
                <a:moveTo>
                  <a:pt x="1408" y="920"/>
                </a:moveTo>
                <a:cubicBezTo>
                  <a:pt x="1464" y="828"/>
                  <a:pt x="1520" y="736"/>
                  <a:pt x="1312" y="680"/>
                </a:cubicBezTo>
                <a:cubicBezTo>
                  <a:pt x="1104" y="624"/>
                  <a:pt x="320" y="688"/>
                  <a:pt x="160" y="584"/>
                </a:cubicBezTo>
                <a:cubicBezTo>
                  <a:pt x="0" y="480"/>
                  <a:pt x="264" y="112"/>
                  <a:pt x="352" y="56"/>
                </a:cubicBezTo>
                <a:cubicBezTo>
                  <a:pt x="440" y="0"/>
                  <a:pt x="564" y="124"/>
                  <a:pt x="688" y="248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Rectangle 28"/>
          <p:cNvSpPr>
            <a:spLocks noChangeArrowheads="1"/>
          </p:cNvSpPr>
          <p:nvPr/>
        </p:nvSpPr>
        <p:spPr bwMode="auto">
          <a:xfrm>
            <a:off x="5334000" y="4267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98" name="Rectangle 29"/>
          <p:cNvSpPr>
            <a:spLocks noChangeArrowheads="1"/>
          </p:cNvSpPr>
          <p:nvPr/>
        </p:nvSpPr>
        <p:spPr bwMode="auto">
          <a:xfrm>
            <a:off x="6248400" y="426720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99" name="Freeform 30"/>
          <p:cNvSpPr>
            <a:spLocks/>
          </p:cNvSpPr>
          <p:nvPr/>
        </p:nvSpPr>
        <p:spPr bwMode="auto">
          <a:xfrm>
            <a:off x="4495800" y="3124200"/>
            <a:ext cx="838200" cy="1181100"/>
          </a:xfrm>
          <a:custGeom>
            <a:avLst/>
            <a:gdLst>
              <a:gd name="T0" fmla="*/ 0 w 528"/>
              <a:gd name="T1" fmla="*/ 0 h 744"/>
              <a:gd name="T2" fmla="*/ 228600 w 528"/>
              <a:gd name="T3" fmla="*/ 990600 h 744"/>
              <a:gd name="T4" fmla="*/ 838200 w 528"/>
              <a:gd name="T5" fmla="*/ 1143000 h 744"/>
              <a:gd name="T6" fmla="*/ 0 60000 65536"/>
              <a:gd name="T7" fmla="*/ 0 60000 65536"/>
              <a:gd name="T8" fmla="*/ 0 60000 65536"/>
              <a:gd name="T9" fmla="*/ 0 w 528"/>
              <a:gd name="T10" fmla="*/ 0 h 744"/>
              <a:gd name="T11" fmla="*/ 528 w 528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744">
                <a:moveTo>
                  <a:pt x="0" y="0"/>
                </a:moveTo>
                <a:cubicBezTo>
                  <a:pt x="28" y="252"/>
                  <a:pt x="56" y="504"/>
                  <a:pt x="144" y="624"/>
                </a:cubicBezTo>
                <a:cubicBezTo>
                  <a:pt x="232" y="744"/>
                  <a:pt x="380" y="732"/>
                  <a:pt x="528" y="720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Freeform 31"/>
          <p:cNvSpPr>
            <a:spLocks/>
          </p:cNvSpPr>
          <p:nvPr/>
        </p:nvSpPr>
        <p:spPr bwMode="auto">
          <a:xfrm>
            <a:off x="5041900" y="4495800"/>
            <a:ext cx="1816100" cy="533400"/>
          </a:xfrm>
          <a:custGeom>
            <a:avLst/>
            <a:gdLst>
              <a:gd name="T0" fmla="*/ 1587500 w 1144"/>
              <a:gd name="T1" fmla="*/ 0 h 336"/>
              <a:gd name="T2" fmla="*/ 1587500 w 1144"/>
              <a:gd name="T3" fmla="*/ 304800 h 336"/>
              <a:gd name="T4" fmla="*/ 215900 w 1144"/>
              <a:gd name="T5" fmla="*/ 304800 h 336"/>
              <a:gd name="T6" fmla="*/ 292100 w 1144"/>
              <a:gd name="T7" fmla="*/ 53340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144"/>
              <a:gd name="T13" fmla="*/ 0 h 336"/>
              <a:gd name="T14" fmla="*/ 1144 w 114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4" h="336">
                <a:moveTo>
                  <a:pt x="1000" y="0"/>
                </a:moveTo>
                <a:cubicBezTo>
                  <a:pt x="1072" y="80"/>
                  <a:pt x="1144" y="160"/>
                  <a:pt x="1000" y="192"/>
                </a:cubicBezTo>
                <a:cubicBezTo>
                  <a:pt x="856" y="224"/>
                  <a:pt x="272" y="168"/>
                  <a:pt x="136" y="192"/>
                </a:cubicBezTo>
                <a:cubicBezTo>
                  <a:pt x="0" y="216"/>
                  <a:pt x="92" y="276"/>
                  <a:pt x="184" y="336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Text Box 32"/>
          <p:cNvSpPr txBox="1">
            <a:spLocks noChangeArrowheads="1"/>
          </p:cNvSpPr>
          <p:nvPr/>
        </p:nvSpPr>
        <p:spPr bwMode="auto">
          <a:xfrm>
            <a:off x="1203325" y="2211388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ea typeface="ヒラギノ角ゴ Pro W3"/>
                <a:cs typeface="ヒラギノ角ゴ Pro W3"/>
              </a:rPr>
              <a:t>①</a:t>
            </a:r>
          </a:p>
        </p:txBody>
      </p:sp>
      <p:sp>
        <p:nvSpPr>
          <p:cNvPr id="84002" name="Rectangle 33"/>
          <p:cNvSpPr>
            <a:spLocks noChangeArrowheads="1"/>
          </p:cNvSpPr>
          <p:nvPr/>
        </p:nvSpPr>
        <p:spPr bwMode="auto">
          <a:xfrm>
            <a:off x="4876800" y="5834063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ea typeface="ヒラギノ角ゴ Pro W3"/>
                <a:cs typeface="ヒラギノ角ゴ Pro W3"/>
              </a:rPr>
              <a:t>①</a:t>
            </a:r>
          </a:p>
        </p:txBody>
      </p:sp>
      <p:sp>
        <p:nvSpPr>
          <p:cNvPr id="84003" name="Rectangle 34"/>
          <p:cNvSpPr>
            <a:spLocks noChangeArrowheads="1"/>
          </p:cNvSpPr>
          <p:nvPr/>
        </p:nvSpPr>
        <p:spPr bwMode="auto">
          <a:xfrm>
            <a:off x="914400" y="4005263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/>
                <a:cs typeface="ヒラギノ角ゴ Pro W3"/>
              </a:rPr>
              <a:t>②</a:t>
            </a:r>
          </a:p>
        </p:txBody>
      </p:sp>
      <p:sp>
        <p:nvSpPr>
          <p:cNvPr id="84004" name="Rectangle 35"/>
          <p:cNvSpPr>
            <a:spLocks noChangeArrowheads="1"/>
          </p:cNvSpPr>
          <p:nvPr/>
        </p:nvSpPr>
        <p:spPr bwMode="auto">
          <a:xfrm>
            <a:off x="4876800" y="4995863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/>
                <a:cs typeface="ヒラギノ角ゴ Pro W3"/>
              </a:rPr>
              <a:t>②</a:t>
            </a:r>
          </a:p>
        </p:txBody>
      </p:sp>
      <p:sp>
        <p:nvSpPr>
          <p:cNvPr id="84005" name="Rectangle 36"/>
          <p:cNvSpPr>
            <a:spLocks noChangeArrowheads="1"/>
          </p:cNvSpPr>
          <p:nvPr/>
        </p:nvSpPr>
        <p:spPr bwMode="auto">
          <a:xfrm>
            <a:off x="1600200" y="3167063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/>
                <a:cs typeface="ヒラギノ角ゴ Pro W3"/>
              </a:rPr>
              <a:t>③</a:t>
            </a:r>
            <a:endParaRPr lang="en-US"/>
          </a:p>
        </p:txBody>
      </p:sp>
      <p:sp>
        <p:nvSpPr>
          <p:cNvPr id="84006" name="Rectangle 37"/>
          <p:cNvSpPr>
            <a:spLocks noChangeArrowheads="1"/>
          </p:cNvSpPr>
          <p:nvPr/>
        </p:nvSpPr>
        <p:spPr bwMode="auto">
          <a:xfrm>
            <a:off x="4876800" y="4310063"/>
            <a:ext cx="4889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/>
                <a:cs typeface="ヒラギノ角ゴ Pro W3"/>
              </a:rPr>
              <a:t>③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60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0067E-540E-4367-BC98-20C21E1AA923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 and Copy Tradeoffs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Pros:</a:t>
            </a:r>
          </a:p>
          <a:p>
            <a:pPr lvl="1" eaLnBrk="1" hangingPunct="1"/>
            <a:r>
              <a:rPr lang="en-US" smtClean="0"/>
              <a:t>Only touches live data</a:t>
            </a:r>
          </a:p>
          <a:p>
            <a:pPr lvl="1" eaLnBrk="1" hangingPunct="1"/>
            <a:r>
              <a:rPr lang="en-US" smtClean="0"/>
              <a:t>No fragmentation; automatically compacts</a:t>
            </a:r>
          </a:p>
          <a:p>
            <a:pPr lvl="2" eaLnBrk="1" hangingPunct="1"/>
            <a:r>
              <a:rPr lang="en-US" smtClean="0"/>
              <a:t>Will probably increase locality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Cons:</a:t>
            </a:r>
          </a:p>
          <a:p>
            <a:pPr lvl="1" eaLnBrk="1" hangingPunct="1"/>
            <a:r>
              <a:rPr lang="en-US" smtClean="0"/>
              <a:t>Requires twice the memory space</a:t>
            </a:r>
          </a:p>
          <a:p>
            <a:pPr lvl="1" eaLnBrk="1" hangingPunct="1"/>
            <a:r>
              <a:rPr lang="en-US" smtClean="0"/>
              <a:t>Like mark and sweep, need to “stop the world”</a:t>
            </a:r>
          </a:p>
          <a:p>
            <a:pPr lvl="2" eaLnBrk="1" hangingPunct="1"/>
            <a:r>
              <a:rPr lang="en-US" smtClean="0"/>
              <a:t>Program must stop running to let garbage collector move around data in the heap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8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AE5BC8-57D0-454B-B565-F9937F949CDF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Stop and Copy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 lived objects get copied over and over</a:t>
            </a:r>
          </a:p>
          <a:p>
            <a:pPr lvl="1" eaLnBrk="1" hangingPunct="1"/>
            <a:r>
              <a:rPr lang="en-US" dirty="0" smtClean="0"/>
              <a:t>Idea:  Have more than one </a:t>
            </a:r>
            <a:r>
              <a:rPr lang="en-US" dirty="0" err="1" smtClean="0"/>
              <a:t>semispace</a:t>
            </a:r>
            <a:r>
              <a:rPr lang="en-US" dirty="0" smtClean="0"/>
              <a:t>, divide into generations</a:t>
            </a:r>
          </a:p>
          <a:p>
            <a:pPr lvl="2" eaLnBrk="1" hangingPunct="1"/>
            <a:r>
              <a:rPr lang="en-US" dirty="0" smtClean="0"/>
              <a:t>Objects that survive copying passes get pushed into older generations</a:t>
            </a:r>
          </a:p>
          <a:p>
            <a:pPr lvl="2" eaLnBrk="1" hangingPunct="1"/>
            <a:r>
              <a:rPr lang="en-US" dirty="0" smtClean="0"/>
              <a:t>Older generations collected less often</a:t>
            </a:r>
          </a:p>
          <a:p>
            <a:pPr eaLnBrk="1" hangingPunct="1">
              <a:lnSpc>
                <a:spcPct val="50000"/>
              </a:lnSpc>
            </a:pPr>
            <a:endParaRPr lang="en-US" dirty="0" smtClean="0"/>
          </a:p>
          <a:p>
            <a:pPr eaLnBrk="1" hangingPunct="1"/>
            <a:r>
              <a:rPr lang="en-US" dirty="0" smtClean="0"/>
              <a:t>One popular </a:t>
            </a:r>
            <a:r>
              <a:rPr lang="en-US" dirty="0" smtClean="0"/>
              <a:t>setup is </a:t>
            </a:r>
            <a:r>
              <a:rPr lang="en-US" i="1" dirty="0" smtClean="0"/>
              <a:t>generational </a:t>
            </a:r>
            <a:r>
              <a:rPr lang="en-US" i="1" dirty="0" smtClean="0"/>
              <a:t>stop and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056D1F-0921-402C-BA66-432938132360}" type="slidenum">
              <a:rPr lang="en-US" smtClean="0"/>
              <a:pPr/>
              <a:t>44</a:t>
            </a:fld>
            <a:endParaRPr lang="en-US" smtClean="0"/>
          </a:p>
        </p:txBody>
      </p:sp>
      <p:pic>
        <p:nvPicPr>
          <p:cNvPr id="90115" name="Picture 6" descr="generatio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93420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Generational Principle</a:t>
            </a: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2971800" y="5951538"/>
            <a:ext cx="359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Object lifetime increases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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90118" name="Text Box 4"/>
          <p:cNvSpPr txBox="1">
            <a:spLocks noChangeArrowheads="1"/>
          </p:cNvSpPr>
          <p:nvPr/>
        </p:nvSpPr>
        <p:spPr bwMode="auto">
          <a:xfrm rot="-5400000">
            <a:off x="-269875" y="3473450"/>
            <a:ext cx="267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More objects live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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90119" name="Text Box 5"/>
          <p:cNvSpPr txBox="1">
            <a:spLocks noChangeArrowheads="1"/>
          </p:cNvSpPr>
          <p:nvPr/>
        </p:nvSpPr>
        <p:spPr bwMode="auto">
          <a:xfrm>
            <a:off x="7239000" y="2057400"/>
            <a:ext cx="16986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“Young</a:t>
            </a:r>
          </a:p>
          <a:p>
            <a:pPr eaLnBrk="0" hangingPunct="0"/>
            <a:r>
              <a:rPr lang="en-US" b="1" i="1">
                <a:latin typeface="Times New Roman" pitchFamily="18" charset="0"/>
              </a:rPr>
              <a:t>objects</a:t>
            </a:r>
          </a:p>
          <a:p>
            <a:pPr eaLnBrk="0" hangingPunct="0"/>
            <a:r>
              <a:rPr lang="en-US" b="1" i="1">
                <a:latin typeface="Times New Roman" pitchFamily="18" charset="0"/>
              </a:rPr>
              <a:t>die quickly;</a:t>
            </a:r>
          </a:p>
          <a:p>
            <a:pPr eaLnBrk="0" hangingPunct="0"/>
            <a:r>
              <a:rPr lang="en-US" b="1" i="1">
                <a:latin typeface="Times New Roman" pitchFamily="18" charset="0"/>
              </a:rPr>
              <a:t>old objects</a:t>
            </a:r>
          </a:p>
          <a:p>
            <a:pPr eaLnBrk="0" hangingPunct="0"/>
            <a:r>
              <a:rPr lang="en-US" b="1" i="1">
                <a:latin typeface="Times New Roman" pitchFamily="18" charset="0"/>
              </a:rPr>
              <a:t>keep living”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42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D63BBA-0394-44E2-98AF-C1AEE055F15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42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HotSpot SDK 1.4.2 Collector</a:t>
            </a:r>
          </a:p>
        </p:txBody>
      </p:sp>
      <p:sp>
        <p:nvSpPr>
          <p:cNvPr id="942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Multi-generational, hybrid collector</a:t>
            </a:r>
          </a:p>
          <a:p>
            <a:pPr lvl="1" eaLnBrk="1" hangingPunct="1"/>
            <a:r>
              <a:rPr lang="en-US" dirty="0" smtClean="0"/>
              <a:t>Young generation</a:t>
            </a:r>
          </a:p>
          <a:p>
            <a:pPr lvl="2" eaLnBrk="1" hangingPunct="1"/>
            <a:r>
              <a:rPr lang="en-US" dirty="0" smtClean="0"/>
              <a:t>Stop and copy collector</a:t>
            </a:r>
          </a:p>
          <a:p>
            <a:pPr lvl="1" eaLnBrk="1" hangingPunct="1"/>
            <a:r>
              <a:rPr lang="en-US" dirty="0" smtClean="0"/>
              <a:t>Tenured generation</a:t>
            </a:r>
          </a:p>
          <a:p>
            <a:pPr lvl="2" eaLnBrk="1" hangingPunct="1"/>
            <a:r>
              <a:rPr lang="en-US" dirty="0" smtClean="0"/>
              <a:t>Mark and sweep collector</a:t>
            </a:r>
          </a:p>
          <a:p>
            <a:pPr lvl="1" eaLnBrk="1" hangingPunct="1"/>
            <a:r>
              <a:rPr lang="en-US" dirty="0" smtClean="0"/>
              <a:t>Permanent generation</a:t>
            </a:r>
          </a:p>
          <a:p>
            <a:pPr lvl="2" eaLnBrk="1" hangingPunct="1"/>
            <a:r>
              <a:rPr lang="en-US" dirty="0" smtClean="0"/>
              <a:t>No </a:t>
            </a:r>
            <a:r>
              <a:rPr lang="en-US" dirty="0" smtClean="0"/>
              <a:t>collection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6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52F8AF-441E-4E70-950E-718E3CFC68B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Issues in GC (cont’d)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Stopping the world is a big hit</a:t>
            </a:r>
          </a:p>
          <a:p>
            <a:pPr lvl="1" eaLnBrk="1" hangingPunct="1"/>
            <a:r>
              <a:rPr lang="en-US" smtClean="0"/>
              <a:t>Unpredictable performance</a:t>
            </a:r>
          </a:p>
          <a:p>
            <a:pPr lvl="2" eaLnBrk="1" hangingPunct="1"/>
            <a:r>
              <a:rPr lang="en-US" smtClean="0"/>
              <a:t>Bad for real-time systems</a:t>
            </a:r>
          </a:p>
          <a:p>
            <a:pPr lvl="1" eaLnBrk="1" hangingPunct="1"/>
            <a:r>
              <a:rPr lang="en-US" smtClean="0"/>
              <a:t>Need to stop all threads</a:t>
            </a:r>
          </a:p>
          <a:p>
            <a:pPr lvl="2" eaLnBrk="1" hangingPunct="1"/>
            <a:r>
              <a:rPr lang="en-US" smtClean="0"/>
              <a:t>Without a much more sophisticated GC</a:t>
            </a:r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One-size fits all solution</a:t>
            </a:r>
          </a:p>
          <a:p>
            <a:pPr lvl="1" eaLnBrk="1" hangingPunct="1"/>
            <a:r>
              <a:rPr lang="en-US" smtClean="0"/>
              <a:t>Sometimes, GC just gets in the way</a:t>
            </a:r>
          </a:p>
          <a:p>
            <a:pPr lvl="1" eaLnBrk="1" hangingPunct="1"/>
            <a:r>
              <a:rPr lang="en-US" smtClean="0"/>
              <a:t>But correctness comes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8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B123BF-9CF0-417C-9771-061AEE5108D7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GC Mean to You?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Ideally, nothing</a:t>
            </a:r>
          </a:p>
          <a:p>
            <a:pPr lvl="1" eaLnBrk="1" hangingPunct="1"/>
            <a:r>
              <a:rPr lang="en-US" smtClean="0"/>
              <a:t>It should make your life easier</a:t>
            </a:r>
          </a:p>
          <a:p>
            <a:pPr lvl="1" eaLnBrk="1" hangingPunct="1"/>
            <a:r>
              <a:rPr lang="en-US" smtClean="0"/>
              <a:t>And shouldn’t affect performance too much</a:t>
            </a:r>
          </a:p>
          <a:p>
            <a:pPr lvl="2" eaLnBrk="1" hangingPunct="1"/>
            <a:r>
              <a:rPr lang="en-US" smtClean="0"/>
              <a:t>May even give better performance than you’d have with explicit deallocation</a:t>
            </a:r>
          </a:p>
          <a:p>
            <a:pPr eaLnBrk="1" hangingPunct="1"/>
            <a:r>
              <a:rPr lang="en-US" smtClean="0"/>
              <a:t>If GC becomes a problem, hard to solve</a:t>
            </a:r>
          </a:p>
          <a:p>
            <a:pPr lvl="1" eaLnBrk="1" hangingPunct="1"/>
            <a:r>
              <a:rPr lang="en-US" smtClean="0"/>
              <a:t>You can set parameters of the GC</a:t>
            </a:r>
          </a:p>
          <a:p>
            <a:pPr lvl="1" eaLnBrk="1" hangingPunct="1"/>
            <a:r>
              <a:rPr lang="en-US" smtClean="0"/>
              <a:t>You can modify your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03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A76626-5BDB-459A-BB57-42A9CE50462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Increasing Memory Performance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Don’t allocate as much memory</a:t>
            </a:r>
          </a:p>
          <a:p>
            <a:pPr lvl="1" eaLnBrk="1" hangingPunct="1"/>
            <a:r>
              <a:rPr lang="en-US" dirty="0" smtClean="0"/>
              <a:t>Less work for your application</a:t>
            </a:r>
          </a:p>
          <a:p>
            <a:pPr lvl="1" eaLnBrk="1" hangingPunct="1"/>
            <a:r>
              <a:rPr lang="en-US" dirty="0" smtClean="0"/>
              <a:t>Less work for the garbage collector</a:t>
            </a:r>
          </a:p>
          <a:p>
            <a:pPr lvl="1" eaLnBrk="1" hangingPunct="1"/>
            <a:r>
              <a:rPr lang="en-US" dirty="0" smtClean="0"/>
              <a:t>Should improve performance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Don’t hold on to </a:t>
            </a:r>
            <a:r>
              <a:rPr lang="en-US" dirty="0" smtClean="0"/>
              <a:t>references- null </a:t>
            </a:r>
            <a:r>
              <a:rPr lang="en-US" dirty="0" smtClean="0"/>
              <a:t>out pointers in data </a:t>
            </a:r>
            <a:r>
              <a:rPr lang="en-US" dirty="0" smtClean="0"/>
              <a:t>structures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24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105DBD-83A5-4DBC-ABF0-A447FD6CBBB4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the Memory Leak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class Stack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private Object[] stack;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private int index;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public Stack(int size)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stack = new Object[size];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public void push(Object o)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stack[index++] = o;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public void pop()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stack[index--];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}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From Haggar, Garbage Collection and the Java Platform Memory Model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5924DD-304C-4416-B6F9-EB17E47DEC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Classes (cont.)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Allocated memory – Usually memory on a heap</a:t>
            </a:r>
          </a:p>
          <a:p>
            <a:pPr lvl="1" eaLnBrk="1" hangingPunct="1"/>
            <a:r>
              <a:rPr lang="en-US" smtClean="0"/>
              <a:t>Persistence – As long as memory is needed</a:t>
            </a:r>
          </a:p>
          <a:p>
            <a:pPr lvl="1" eaLnBrk="1" hangingPunct="1"/>
            <a:r>
              <a:rPr lang="en-US" smtClean="0"/>
              <a:t>Allocation – Explicitly by programmer</a:t>
            </a:r>
          </a:p>
          <a:p>
            <a:pPr lvl="1" eaLnBrk="1" hangingPunct="1"/>
            <a:r>
              <a:rPr lang="en-US" smtClean="0"/>
              <a:t>Recovery – Either by programmer or automatically (when possible and depends upon language)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44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87FA65-03FE-4709-B7F3-D291BEF9B733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Bad Ideas (Usually)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</a:t>
            </a:r>
            <a:r>
              <a:rPr lang="en-US" dirty="0" err="1" smtClean="0"/>
              <a:t>System.gc</a:t>
            </a:r>
            <a:r>
              <a:rPr lang="en-US" dirty="0" smtClean="0"/>
              <a:t>() in Java</a:t>
            </a:r>
            <a:endParaRPr lang="en-US" dirty="0" smtClean="0"/>
          </a:p>
          <a:p>
            <a:pPr lvl="1" eaLnBrk="1" hangingPunct="1"/>
            <a:r>
              <a:rPr lang="en-US" dirty="0" smtClean="0"/>
              <a:t>This is probably a bad idea</a:t>
            </a:r>
          </a:p>
          <a:p>
            <a:pPr lvl="1" eaLnBrk="1" hangingPunct="1"/>
            <a:r>
              <a:rPr lang="en-US" dirty="0" smtClean="0"/>
              <a:t>You have no idea what the GC will do</a:t>
            </a:r>
          </a:p>
          <a:p>
            <a:pPr lvl="1" eaLnBrk="1" hangingPunct="1"/>
            <a:r>
              <a:rPr lang="en-US" dirty="0" smtClean="0"/>
              <a:t>And it will take a while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Managing memory yourself</a:t>
            </a:r>
          </a:p>
          <a:p>
            <a:pPr lvl="1" eaLnBrk="1" hangingPunct="1"/>
            <a:r>
              <a:rPr lang="en-US" dirty="0" smtClean="0"/>
              <a:t>Object pools, free lists, object recycling</a:t>
            </a:r>
          </a:p>
          <a:p>
            <a:pPr lvl="1" eaLnBrk="1" hangingPunct="1"/>
            <a:r>
              <a:rPr lang="en-US" dirty="0" smtClean="0"/>
              <a:t>GC’s have been heavily tuned to be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64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D4D4EC-5FB7-4CB6-B007-86B97D68B592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Dealing with GC Problems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 idea:  measure where your problems are coming from</a:t>
            </a:r>
          </a:p>
          <a:p>
            <a:pPr lvl="1" eaLnBrk="1" hangingPunct="1"/>
            <a:r>
              <a:rPr lang="en-US" smtClean="0"/>
              <a:t>Find a language implementation that has lots of heap profiling information</a:t>
            </a:r>
          </a:p>
          <a:p>
            <a:pPr lvl="1" eaLnBrk="1" hangingPunct="1"/>
            <a:r>
              <a:rPr lang="en-US" smtClean="0"/>
              <a:t>Understand thoroughly what’s happening</a:t>
            </a:r>
          </a:p>
          <a:p>
            <a:pPr lvl="1" eaLnBrk="1" hangingPunct="1"/>
            <a:r>
              <a:rPr lang="en-US" smtClean="0"/>
              <a:t>Find solution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 easy solution</a:t>
            </a:r>
          </a:p>
          <a:p>
            <a:pPr lvl="1" eaLnBrk="1" hangingPunct="1"/>
            <a:r>
              <a:rPr lang="en-US" smtClean="0"/>
              <a:t>But don’t try to optimize too early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119820-18B1-4EAD-ADC9-9B927B390C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Classes (cont.)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Persistent memory – Usually the file system</a:t>
            </a:r>
          </a:p>
          <a:p>
            <a:pPr lvl="1" eaLnBrk="1" hangingPunct="1"/>
            <a:r>
              <a:rPr lang="en-US" smtClean="0"/>
              <a:t>Persistence – Multiple execution of a program </a:t>
            </a:r>
          </a:p>
          <a:p>
            <a:pPr lvl="2" eaLnBrk="1" hangingPunct="1"/>
            <a:r>
              <a:rPr lang="en-US" smtClean="0"/>
              <a:t>E.g., files or databases</a:t>
            </a:r>
          </a:p>
          <a:p>
            <a:pPr lvl="1" eaLnBrk="1" hangingPunct="1"/>
            <a:r>
              <a:rPr lang="en-US" smtClean="0"/>
              <a:t>Allocation – By program or user</a:t>
            </a:r>
          </a:p>
          <a:p>
            <a:pPr lvl="2" eaLnBrk="1" hangingPunct="1"/>
            <a:r>
              <a:rPr lang="en-US" smtClean="0"/>
              <a:t>Often outside of program execution</a:t>
            </a:r>
          </a:p>
          <a:p>
            <a:pPr lvl="1" eaLnBrk="1" hangingPunct="1"/>
            <a:r>
              <a:rPr lang="en-US" smtClean="0"/>
              <a:t>Recovery – When data no longer needed</a:t>
            </a:r>
          </a:p>
          <a:p>
            <a:pPr lvl="1" eaLnBrk="1" hangingPunct="1"/>
            <a:r>
              <a:rPr lang="en-US" smtClean="0"/>
              <a:t>Dealing with persistent memory </a:t>
            </a:r>
            <a:r>
              <a:rPr lang="en-US" smtClean="0">
                <a:cs typeface="Arial" charset="0"/>
              </a:rPr>
              <a:t>→</a:t>
            </a:r>
            <a:r>
              <a:rPr lang="en-US" smtClean="0"/>
              <a:t> databases </a:t>
            </a:r>
          </a:p>
          <a:p>
            <a:pPr lvl="2" eaLnBrk="1" hangingPunct="1"/>
            <a:r>
              <a:rPr lang="en-US" smtClean="0"/>
              <a:t>CMSC 424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8459C3-5B28-4D4A-AAE6-502F866F9A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Management in C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variables live on the stack</a:t>
            </a:r>
          </a:p>
          <a:p>
            <a:pPr lvl="1" eaLnBrk="1" hangingPunct="1"/>
            <a:r>
              <a:rPr lang="en-US" smtClean="0"/>
              <a:t>Storage space for them reused after function returns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Space on the heap allocated with </a:t>
            </a:r>
            <a:r>
              <a:rPr lang="en-US" smtClean="0">
                <a:solidFill>
                  <a:srgbClr val="0000FF"/>
                </a:solidFill>
              </a:rPr>
              <a:t>malloc()</a:t>
            </a:r>
          </a:p>
          <a:p>
            <a:pPr lvl="1" eaLnBrk="1" hangingPunct="1"/>
            <a:r>
              <a:rPr lang="en-US" smtClean="0"/>
              <a:t>Must be explicitly freed with </a:t>
            </a:r>
            <a:r>
              <a:rPr lang="en-US" smtClean="0">
                <a:solidFill>
                  <a:srgbClr val="0000FF"/>
                </a:solidFill>
              </a:rPr>
              <a:t>free()</a:t>
            </a:r>
            <a:endParaRPr lang="en-US" smtClean="0"/>
          </a:p>
          <a:p>
            <a:pPr lvl="1" eaLnBrk="1" hangingPunct="1"/>
            <a:r>
              <a:rPr lang="en-US" smtClean="0"/>
              <a:t>This is called </a:t>
            </a:r>
            <a:r>
              <a:rPr lang="en-US" i="1" smtClean="0"/>
              <a:t>explicit</a:t>
            </a:r>
            <a:r>
              <a:rPr lang="en-US" smtClean="0"/>
              <a:t> or </a:t>
            </a:r>
            <a:r>
              <a:rPr lang="en-US" i="1" smtClean="0"/>
              <a:t>manual </a:t>
            </a:r>
            <a:r>
              <a:rPr lang="en-US" smtClean="0"/>
              <a:t>memory management</a:t>
            </a:r>
          </a:p>
          <a:p>
            <a:pPr lvl="2" eaLnBrk="1" hangingPunct="1"/>
            <a:r>
              <a:rPr lang="en-US" smtClean="0"/>
              <a:t>Deletions must be done by the 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A8D1AF-1FA1-4449-899E-CC38380D0D0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Management Mistakes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smtClean="0"/>
              <a:t>May forget to free memory (</a:t>
            </a:r>
            <a:r>
              <a:rPr lang="en-US" i="1" smtClean="0"/>
              <a:t>memory leak</a:t>
            </a:r>
            <a:r>
              <a:rPr lang="en-US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{ int *x = (int *) malloc(sizeof(int)); }</a:t>
            </a:r>
            <a:endParaRPr lang="en-US" smtClean="0"/>
          </a:p>
          <a:p>
            <a:pPr eaLnBrk="1" hangingPunct="1"/>
            <a:r>
              <a:rPr lang="en-US" smtClean="0"/>
              <a:t>May retain ptr to freed memory (</a:t>
            </a:r>
            <a:r>
              <a:rPr lang="en-US" i="1" smtClean="0"/>
              <a:t>dangling</a:t>
            </a:r>
            <a:r>
              <a:rPr lang="en-US" smtClean="0"/>
              <a:t> </a:t>
            </a:r>
            <a:r>
              <a:rPr lang="en-US" i="1" smtClean="0"/>
              <a:t>pointer</a:t>
            </a:r>
            <a:r>
              <a:rPr lang="en-US" smtClean="0"/>
              <a:t>)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{ int *x = ...malloc();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 free(x);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 *x = 5; /* oops! */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en-US" smtClean="0"/>
          </a:p>
          <a:p>
            <a:pPr eaLnBrk="1" hangingPunct="1"/>
            <a:r>
              <a:rPr lang="en-US" smtClean="0"/>
              <a:t>May try to free something twice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{ int *x = ...malloc(); free(x); free(x); }</a:t>
            </a:r>
            <a:endParaRPr lang="en-US" smtClean="0"/>
          </a:p>
          <a:p>
            <a:pPr lvl="2" eaLnBrk="1" hangingPunct="1"/>
            <a:r>
              <a:rPr lang="en-US" smtClean="0"/>
              <a:t>This may corrupt the memory management data structures</a:t>
            </a:r>
          </a:p>
          <a:p>
            <a:pPr lvl="3" eaLnBrk="1" hangingPunct="1"/>
            <a:r>
              <a:rPr lang="en-US" smtClean="0"/>
              <a:t>E.g., the memory allocator maintains a </a:t>
            </a:r>
            <a:r>
              <a:rPr lang="en-US" i="1" smtClean="0"/>
              <a:t>free list</a:t>
            </a:r>
            <a:r>
              <a:rPr lang="en-US" smtClean="0"/>
              <a:t> of space on the heap that’s available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72341C-09D7-4606-A8A4-10AC22E1A31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Ways to Avoid Mistakes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Don’t allocate memory on the heap</a:t>
            </a:r>
          </a:p>
          <a:p>
            <a:pPr lvl="1" eaLnBrk="1" hangingPunct="1"/>
            <a:r>
              <a:rPr lang="en-US" smtClean="0"/>
              <a:t>Often impractical</a:t>
            </a:r>
          </a:p>
          <a:p>
            <a:pPr lvl="1" eaLnBrk="1" hangingPunct="1"/>
            <a:r>
              <a:rPr lang="en-US" smtClean="0"/>
              <a:t>Leads to confusing code (e.g., </a:t>
            </a:r>
            <a:r>
              <a:rPr lang="en-US" smtClean="0">
                <a:solidFill>
                  <a:srgbClr val="0000FF"/>
                </a:solidFill>
              </a:rPr>
              <a:t>alloca()</a:t>
            </a:r>
            <a:r>
              <a:rPr lang="en-US" smtClean="0"/>
              <a:t> )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Never free memory</a:t>
            </a:r>
          </a:p>
          <a:p>
            <a:pPr lvl="1" eaLnBrk="1" hangingPunct="1"/>
            <a:r>
              <a:rPr lang="en-US" smtClean="0"/>
              <a:t>OS will reclaim process’s memory anyway at exit</a:t>
            </a:r>
          </a:p>
          <a:p>
            <a:pPr lvl="1" eaLnBrk="1" hangingPunct="1"/>
            <a:r>
              <a:rPr lang="en-US" smtClean="0"/>
              <a:t>Memory is cheap; who cares about a little leak?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Use a garbage collector</a:t>
            </a:r>
          </a:p>
          <a:p>
            <a:pPr lvl="1" eaLnBrk="1" hangingPunct="1"/>
            <a:r>
              <a:rPr lang="en-US" smtClean="0"/>
              <a:t>E.g., conservative Boehm-Weiser collector for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2130</Words>
  <Application>Microsoft Office PowerPoint</Application>
  <PresentationFormat>On-screen Show (4:3)</PresentationFormat>
  <Paragraphs>563</Paragraphs>
  <Slides>51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Blank Presentation</vt:lpstr>
      <vt:lpstr>CMSC 330:  Organization of Programming Languages</vt:lpstr>
      <vt:lpstr>Memory Attributes</vt:lpstr>
      <vt:lpstr>Memory Attributes (cont.)</vt:lpstr>
      <vt:lpstr>Memory Classes</vt:lpstr>
      <vt:lpstr>Memory Classes (cont.)</vt:lpstr>
      <vt:lpstr>Memory Classes (cont.)</vt:lpstr>
      <vt:lpstr>Memory Management in C</vt:lpstr>
      <vt:lpstr>Memory Management Mistakes</vt:lpstr>
      <vt:lpstr>Ways to Avoid Mistakes</vt:lpstr>
      <vt:lpstr>Memory Management in Ruby</vt:lpstr>
      <vt:lpstr>Memory Management in OCaml</vt:lpstr>
      <vt:lpstr>Memory Management in Java</vt:lpstr>
      <vt:lpstr>Fragmentation</vt:lpstr>
      <vt:lpstr>Garbage Collection Goal</vt:lpstr>
      <vt:lpstr>Garbage Collection (GC)</vt:lpstr>
      <vt:lpstr>Many GC Techniques</vt:lpstr>
      <vt:lpstr>Reachability</vt:lpstr>
      <vt:lpstr>Roots</vt:lpstr>
      <vt:lpstr>Reference Counting</vt:lpstr>
      <vt:lpstr>Reference Counting Example</vt:lpstr>
      <vt:lpstr>Reference Counting Example</vt:lpstr>
      <vt:lpstr>Reference Counting Example</vt:lpstr>
      <vt:lpstr>Reference Counting Example</vt:lpstr>
      <vt:lpstr>Reference Counting Example</vt:lpstr>
      <vt:lpstr>Reference Counting Example</vt:lpstr>
      <vt:lpstr>Reference Counting Example</vt:lpstr>
      <vt:lpstr>Tradeoffs</vt:lpstr>
      <vt:lpstr>Mark and Sweep GC</vt:lpstr>
      <vt:lpstr>Mark and Sweep Example</vt:lpstr>
      <vt:lpstr>Mark and Sweep Example</vt:lpstr>
      <vt:lpstr>Mark and Sweep Example</vt:lpstr>
      <vt:lpstr>Mark and Sweep Example</vt:lpstr>
      <vt:lpstr>Mark and Sweep Example</vt:lpstr>
      <vt:lpstr>Mark and Sweep Example</vt:lpstr>
      <vt:lpstr>Mark and Sweep Example</vt:lpstr>
      <vt:lpstr>Tradeoffs with Mark and Sweep</vt:lpstr>
      <vt:lpstr>Stop and Copy GC</vt:lpstr>
      <vt:lpstr>Stop and Copy Example</vt:lpstr>
      <vt:lpstr>Stop and Copy Example</vt:lpstr>
      <vt:lpstr>Stop and Copy Example</vt:lpstr>
      <vt:lpstr>Stop and Copy Example</vt:lpstr>
      <vt:lpstr>Stop and Copy Tradeoffs</vt:lpstr>
      <vt:lpstr>Improving Stop and Copy</vt:lpstr>
      <vt:lpstr>The Generational Principle</vt:lpstr>
      <vt:lpstr>Java HotSpot SDK 1.4.2 Collector</vt:lpstr>
      <vt:lpstr>More Issues in GC (cont’d)</vt:lpstr>
      <vt:lpstr>What Does GC Mean to You?</vt:lpstr>
      <vt:lpstr>Increasing Memory Performance</vt:lpstr>
      <vt:lpstr>Find the Memory Leak</vt:lpstr>
      <vt:lpstr>Bad Ideas (Usually)</vt:lpstr>
      <vt:lpstr>Dealing with GC Problems</vt:lpstr>
    </vt:vector>
  </TitlesOfParts>
  <Company>J 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64</cp:revision>
  <dcterms:created xsi:type="dcterms:W3CDTF">2005-08-02T15:09:14Z</dcterms:created>
  <dcterms:modified xsi:type="dcterms:W3CDTF">2012-12-11T17:47:03Z</dcterms:modified>
</cp:coreProperties>
</file>