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7D74-F2C5-1C4A-BEFD-E8CA1694D852}" type="datetimeFigureOut">
              <a:rPr lang="en-US" smtClean="0"/>
              <a:t>1/23/13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CBCD-EF71-924E-A831-12844A4E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3FDD6E-8778-9D43-9820-1B90A54EE1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A2749F-693E-4C47-9B53-4D8F08F4D98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58BEE-4681-B04B-B0F4-07E5AA3DB8A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64063" cy="34226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6387"/>
          </a:xfr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0EA40-F28B-EA4E-B5C6-E62CB647B00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64063" cy="34226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6387"/>
          </a:xfr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6BD787-25AD-D547-8628-5DCDC0EDA27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64063" cy="34226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6387"/>
          </a:xfr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AA944-5AB7-C341-8E01-7C784095E4B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64063" cy="34226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6387"/>
          </a:xfr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394B67-801A-4147-8DB4-9D8F216ED8C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E4676-E888-D544-8137-FE7C0A11736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450342-05FD-D241-86EC-F3BC4DBA3C9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64063" cy="34226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6387"/>
          </a:xfr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0D81B-0C58-EA4F-BA1E-39767ED6246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64063" cy="34226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6387"/>
          </a:xfr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77689F-565A-7546-816C-36608911DC1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86EB2-A9AD-BE44-8D9E-F405778451C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Remove GPN from headers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652F4A-A798-4C4B-B900-C03364ADCEB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D30A82-B314-FC43-996B-86A44103E33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Michael suggestted having descriptions display when cursor is over field in previous page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0325C-EAD1-BF44-981F-B98C53B4F31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236093-6E75-C544-8CF0-2ABE61179BD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606E89-BDF1-8840-89AA-ECFF0A02C62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D8EEE-21E3-0245-B11F-C7800A456DD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EC0E76-0199-3A46-A97E-2A5841CFBB6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9C263-4DBA-BA4A-A983-90A532710FC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1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02EDC-DAB9-1D4E-99F7-FB9E8F87A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EB880-B163-9E4A-8447-E2D2F8BD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367D1-F2C5-AF4A-845A-AB15BB302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9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CC87B-DBAC-1D4D-A323-286BF01BE640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A025-3E40-3943-9D1E-5DBFA50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D5D9C-10B8-C74E-BD92-466DECB34CE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cs typeface="+mj-cs"/>
              </a:rPr>
              <a:t>Transitioning #2: IPv6 over IPv4 Tunnels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715000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6521450"/>
            <a:ext cx="876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http://www.cisco.com/en/US/tech/tk872/technologies_white_paper09186a00800c9907.shtml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28600" y="5957888"/>
            <a:ext cx="86868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One trick for mapping IPv6 addresses: embed the IPv4 address in low bits</a:t>
            </a:r>
          </a:p>
        </p:txBody>
      </p:sp>
    </p:spTree>
    <p:extLst>
      <p:ext uri="{BB962C8B-B14F-4D97-AF65-F5344CB8AC3E}">
        <p14:creationId xmlns:p14="http://schemas.microsoft.com/office/powerpoint/2010/main" val="400009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NAT: Network Address Translation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cs typeface="+mn-cs"/>
              </a:rPr>
              <a:t>Translates internal addresses to “public” Internet addresses</a:t>
            </a:r>
          </a:p>
          <a:p>
            <a:pPr eaLnBrk="1" hangingPunct="1">
              <a:defRPr/>
            </a:pPr>
            <a:r>
              <a:rPr lang="en-US" sz="2400" dirty="0" smtClean="0">
                <a:cs typeface="+mn-cs"/>
              </a:rPr>
              <a:t>For inbound traffic (to the home): Uses port numbers to map the public address to internal addresses</a:t>
            </a:r>
          </a:p>
          <a:p>
            <a:pPr eaLnBrk="1" hangingPunct="1">
              <a:defRPr/>
            </a:pPr>
            <a:r>
              <a:rPr lang="en-US" sz="2400" dirty="0" smtClean="0">
                <a:cs typeface="+mn-cs"/>
              </a:rPr>
              <a:t>For outbound traffic: Private addresses are mapped to the public IP + port</a:t>
            </a:r>
          </a:p>
          <a:p>
            <a:pPr eaLnBrk="1" hangingPunct="1">
              <a:defRPr/>
            </a:pPr>
            <a:r>
              <a:rPr lang="en-US" sz="2400" dirty="0" smtClean="0">
                <a:cs typeface="+mn-cs"/>
              </a:rPr>
              <a:t>Creates state in the router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48200"/>
            <a:ext cx="1333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7" name="Cloud"/>
          <p:cNvSpPr>
            <a:spLocks noChangeAspect="1" noEditPoints="1" noChangeArrowheads="1"/>
          </p:cNvSpPr>
          <p:nvPr/>
        </p:nvSpPr>
        <p:spPr bwMode="auto">
          <a:xfrm>
            <a:off x="228600" y="4906963"/>
            <a:ext cx="1981200" cy="11128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3400" y="51054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Home </a:t>
            </a:r>
            <a:br>
              <a:rPr lang="en-US" b="1">
                <a:cs typeface="+mn-cs"/>
              </a:rPr>
            </a:br>
            <a:r>
              <a:rPr lang="en-US" b="1">
                <a:cs typeface="+mn-cs"/>
              </a:rPr>
              <a:t>Network</a:t>
            </a:r>
          </a:p>
        </p:txBody>
      </p:sp>
      <p:sp>
        <p:nvSpPr>
          <p:cNvPr id="3079" name="Cloud"/>
          <p:cNvSpPr>
            <a:spLocks noChangeAspect="1" noEditPoints="1" noChangeArrowheads="1"/>
          </p:cNvSpPr>
          <p:nvPr/>
        </p:nvSpPr>
        <p:spPr bwMode="auto">
          <a:xfrm>
            <a:off x="7315200" y="4953000"/>
            <a:ext cx="1752600" cy="11128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315200" y="52578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Internet</a:t>
            </a:r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2133600" y="4724400"/>
            <a:ext cx="1828800" cy="1143000"/>
            <a:chOff x="1680" y="2976"/>
            <a:chExt cx="1152" cy="720"/>
          </a:xfrm>
        </p:grpSpPr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1824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824" y="36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1680" y="2976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192.168.1.51</a:t>
              </a: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1680" y="3456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192.168.1.52</a:t>
              </a:r>
            </a:p>
          </p:txBody>
        </p:sp>
      </p:grp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029200" y="4724400"/>
            <a:ext cx="221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68.211.6.120:50878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105400" y="5257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51054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5029200" y="5424488"/>
            <a:ext cx="221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68.211.6.120:50879</a:t>
            </a:r>
          </a:p>
        </p:txBody>
      </p:sp>
    </p:spTree>
    <p:extLst>
      <p:ext uri="{BB962C8B-B14F-4D97-AF65-F5344CB8AC3E}">
        <p14:creationId xmlns:p14="http://schemas.microsoft.com/office/powerpoint/2010/main" val="136837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80" grpId="0"/>
      <p:bldP spid="3086" grpId="0"/>
      <p:bldP spid="30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NATs and Tunnels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NATs originally invented as a way to help migrate to a hybrid IPv4 IPv6 world</a:t>
            </a:r>
          </a:p>
          <a:p>
            <a:pPr lvl="1" eaLnBrk="1" hangingPunct="1">
              <a:defRPr/>
            </a:pPr>
            <a:r>
              <a:rPr lang="en-US" smtClean="0"/>
              <a:t>Took on a life of their own</a:t>
            </a:r>
          </a:p>
          <a:p>
            <a:pPr lvl="1" eaLnBrk="1" hangingPunct="1">
              <a:defRPr/>
            </a:pPr>
            <a:r>
              <a:rPr lang="en-US" smtClean="0"/>
              <a:t>May have substantially delayed IPv6 deployment by reducing address pressure!</a:t>
            </a:r>
          </a:p>
          <a:p>
            <a:pPr lvl="1" eaLnBrk="1" hangingPunct="1">
              <a:defRPr/>
            </a:pPr>
            <a:r>
              <a:rPr lang="en-US" smtClean="0"/>
              <a:t>You probably encounter them every day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Tunnels:  Coming up after NATs.</a:t>
            </a:r>
          </a:p>
        </p:txBody>
      </p:sp>
    </p:spTree>
    <p:extLst>
      <p:ext uri="{BB962C8B-B14F-4D97-AF65-F5344CB8AC3E}">
        <p14:creationId xmlns:p14="http://schemas.microsoft.com/office/powerpoint/2010/main" val="309953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391275" y="5502275"/>
            <a:ext cx="1827213" cy="355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B IP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Network Address Translation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89013" y="1295400"/>
            <a:ext cx="7153275" cy="19780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smtClean="0">
                <a:cs typeface="+mn-cs"/>
              </a:rPr>
              <a:t>NAT maps (private source IP, source port) onto          (public source IP, unique source port)</a:t>
            </a:r>
          </a:p>
          <a:p>
            <a:pPr lvl="1" eaLnBrk="1" hangingPunct="1">
              <a:defRPr/>
            </a:pPr>
            <a:r>
              <a:rPr lang="en-US" sz="1800" smtClean="0"/>
              <a:t>reverse mapping on the way back</a:t>
            </a:r>
          </a:p>
          <a:p>
            <a:pPr lvl="1" eaLnBrk="1" hangingPunct="1">
              <a:defRPr/>
            </a:pPr>
            <a:r>
              <a:rPr lang="en-US" sz="1800" smtClean="0"/>
              <a:t>destination host does not know that this  process is happening</a:t>
            </a:r>
          </a:p>
          <a:p>
            <a:pPr eaLnBrk="1" hangingPunct="1">
              <a:defRPr/>
            </a:pPr>
            <a:r>
              <a:rPr lang="en-US" sz="2000" smtClean="0">
                <a:cs typeface="+mn-cs"/>
              </a:rPr>
              <a:t>Very simple working solution.</a:t>
            </a:r>
          </a:p>
          <a:p>
            <a:pPr lvl="1" eaLnBrk="1" hangingPunct="1">
              <a:defRPr/>
            </a:pPr>
            <a:r>
              <a:rPr lang="en-US" sz="1800" smtClean="0"/>
              <a:t>NAT functionality fits well with firewalls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08013" y="3979863"/>
            <a:ext cx="2055812" cy="989012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 algn="ctr" defTabSz="912813" eaLnBrk="0" hangingPunct="0">
              <a:defRPr/>
            </a:pPr>
            <a:endParaRPr lang="en-US" sz="2400" b="1">
              <a:solidFill>
                <a:schemeClr val="bg1"/>
              </a:solidFill>
              <a:latin typeface="Times New Roman" charset="0"/>
              <a:cs typeface="+mn-cs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805238" y="5502275"/>
            <a:ext cx="1825625" cy="3524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Publ A IP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805238" y="5880100"/>
            <a:ext cx="1825625" cy="3571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B IP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805238" y="6261100"/>
            <a:ext cx="912812" cy="355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A Port</a:t>
            </a:r>
            <a:r>
              <a:rPr lang="ja-JP" altLang="en-US" b="1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endParaRPr lang="en-US" b="1">
              <a:solidFill>
                <a:srgbClr val="FFFFFF"/>
              </a:solidFill>
              <a:cs typeface="+mn-cs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718050" y="6261100"/>
            <a:ext cx="912813" cy="355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B Port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3805238" y="3776663"/>
            <a:ext cx="1825625" cy="3524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Priv A IP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805238" y="4154488"/>
            <a:ext cx="1825625" cy="3571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B IP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805238" y="4535488"/>
            <a:ext cx="912812" cy="355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A Port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4718050" y="4535488"/>
            <a:ext cx="912813" cy="355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B Port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718050" y="4943475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6391275" y="5881688"/>
            <a:ext cx="1827213" cy="3540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Publ A IP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6391275" y="6259513"/>
            <a:ext cx="914400" cy="355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B Port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6391275" y="3803650"/>
            <a:ext cx="1827213" cy="3524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B IP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6391275" y="4181475"/>
            <a:ext cx="1827213" cy="35718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Priv A IP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6391275" y="4562475"/>
            <a:ext cx="914400" cy="355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B Port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7305675" y="4562475"/>
            <a:ext cx="912813" cy="355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A Port</a:t>
            </a: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7305675" y="6259513"/>
            <a:ext cx="912813" cy="355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79" tIns="44446" rIns="90479" bIns="44446" anchor="ctr"/>
          <a:lstStyle/>
          <a:p>
            <a:pPr algn="ctr" eaLnBrk="0" hangingPunct="0">
              <a:defRPr/>
            </a:pPr>
            <a:r>
              <a:rPr lang="en-US" b="1">
                <a:solidFill>
                  <a:srgbClr val="FFFFFF"/>
                </a:solidFill>
                <a:cs typeface="+mn-cs"/>
              </a:rPr>
              <a:t>A Port</a:t>
            </a:r>
            <a:r>
              <a:rPr lang="ja-JP" altLang="en-US" b="1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endParaRPr lang="en-US" b="1">
              <a:solidFill>
                <a:srgbClr val="FFFFFF"/>
              </a:solidFill>
              <a:cs typeface="+mn-cs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1370013" y="4665663"/>
            <a:ext cx="531812" cy="531812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836613" y="3903663"/>
            <a:ext cx="381000" cy="38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 algn="ctr" defTabSz="912813" eaLnBrk="0" hangingPunct="0">
              <a:defRPr/>
            </a:pPr>
            <a:r>
              <a:rPr lang="en-US" sz="2400" b="1">
                <a:solidFill>
                  <a:schemeClr val="bg1"/>
                </a:solidFill>
                <a:latin typeface="Times New Roman" charset="0"/>
                <a:cs typeface="+mn-cs"/>
              </a:rPr>
              <a:t>A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1446213" y="6110288"/>
            <a:ext cx="379412" cy="3794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 algn="ctr" defTabSz="912813" eaLnBrk="0" hangingPunct="0">
              <a:defRPr/>
            </a:pPr>
            <a:r>
              <a:rPr lang="en-US" sz="2400" b="1">
                <a:solidFill>
                  <a:schemeClr val="bg1"/>
                </a:solidFill>
                <a:latin typeface="Times New Roman" charset="0"/>
                <a:cs typeface="+mn-cs"/>
              </a:rPr>
              <a:t>B</a:t>
            </a:r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1065213" y="4284663"/>
            <a:ext cx="304800" cy="455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1217613" y="4284663"/>
            <a:ext cx="2286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1749425" y="5197475"/>
            <a:ext cx="0" cy="912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1522413" y="5197475"/>
            <a:ext cx="0" cy="912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7305675" y="4943475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0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Types of NATs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80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79000"/>
              </a:lnSpc>
              <a:defRPr/>
            </a:pPr>
            <a:r>
              <a:rPr lang="en-US" sz="2000" smtClean="0">
                <a:cs typeface="+mn-cs"/>
              </a:rPr>
              <a:t>Bi-directional NAT:  1 to 1 mapping between internal and external addresses.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sz="1800" smtClean="0"/>
              <a:t>E.g.,   128.237.0.0/16 -&gt; 10.12.0.0/16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sz="1800" smtClean="0"/>
              <a:t>External hosts can directly contact internal hosts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sz="1800" smtClean="0"/>
              <a:t>Why use?</a:t>
            </a:r>
          </a:p>
          <a:p>
            <a:pPr lvl="2" eaLnBrk="1" hangingPunct="1">
              <a:lnSpc>
                <a:spcPct val="79000"/>
              </a:lnSpc>
              <a:defRPr/>
            </a:pPr>
            <a:r>
              <a:rPr lang="en-US" sz="1800" smtClean="0"/>
              <a:t>Flexibility.  Change providers, don</a:t>
            </a:r>
            <a:r>
              <a:rPr lang="ja-JP" altLang="en-US" sz="1800" smtClean="0">
                <a:latin typeface="Arial"/>
              </a:rPr>
              <a:t>’</a:t>
            </a:r>
            <a:r>
              <a:rPr lang="en-US" sz="1800" smtClean="0"/>
              <a:t>t change internal addrs.</a:t>
            </a:r>
          </a:p>
          <a:p>
            <a:pPr lvl="2" eaLnBrk="1" hangingPunct="1">
              <a:lnSpc>
                <a:spcPct val="79000"/>
              </a:lnSpc>
              <a:defRPr/>
            </a:pPr>
            <a:r>
              <a:rPr lang="en-US" sz="1800" smtClean="0"/>
              <a:t>Need as many external addresses as you have </a:t>
            </a:r>
            <a:r>
              <a:rPr lang="en-US" sz="1800" i="1" smtClean="0"/>
              <a:t>hosts</a:t>
            </a:r>
            <a:r>
              <a:rPr lang="en-US" sz="1800" smtClean="0"/>
              <a:t>  - can use sparse address space internally.</a:t>
            </a:r>
          </a:p>
          <a:p>
            <a:pPr lvl="2" eaLnBrk="1" hangingPunct="1">
              <a:lnSpc>
                <a:spcPct val="79000"/>
              </a:lnSpc>
              <a:defRPr/>
            </a:pPr>
            <a:endParaRPr lang="en-US" sz="1800" smtClean="0"/>
          </a:p>
          <a:p>
            <a:pPr eaLnBrk="1" hangingPunct="1">
              <a:lnSpc>
                <a:spcPct val="79000"/>
              </a:lnSpc>
              <a:defRPr/>
            </a:pPr>
            <a:r>
              <a:rPr lang="ja-JP" altLang="en-US" sz="2000" smtClean="0">
                <a:latin typeface="Arial"/>
                <a:cs typeface="+mn-cs"/>
              </a:rPr>
              <a:t>“</a:t>
            </a:r>
            <a:r>
              <a:rPr lang="en-US" sz="2000" smtClean="0">
                <a:cs typeface="+mn-cs"/>
              </a:rPr>
              <a:t>Traditional</a:t>
            </a:r>
            <a:r>
              <a:rPr lang="ja-JP" altLang="en-US" sz="2000" smtClean="0">
                <a:latin typeface="Arial"/>
                <a:cs typeface="+mn-cs"/>
              </a:rPr>
              <a:t>”</a:t>
            </a:r>
            <a:r>
              <a:rPr lang="en-US" sz="2000" smtClean="0">
                <a:cs typeface="+mn-cs"/>
              </a:rPr>
              <a:t> NAT:  Unidirectional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sz="1800" smtClean="0"/>
              <a:t>Basic NAT:  Pool of external addresses</a:t>
            </a:r>
          </a:p>
          <a:p>
            <a:pPr lvl="2" eaLnBrk="1" hangingPunct="1">
              <a:lnSpc>
                <a:spcPct val="79000"/>
              </a:lnSpc>
              <a:defRPr/>
            </a:pPr>
            <a:r>
              <a:rPr lang="en-US" sz="1800" smtClean="0"/>
              <a:t>Translate source IP address (+checksum,etc) only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sz="1800" smtClean="0"/>
              <a:t> Network Address Port Translation (NAPT):  What most of us use</a:t>
            </a:r>
          </a:p>
          <a:p>
            <a:pPr lvl="2" eaLnBrk="1" hangingPunct="1">
              <a:lnSpc>
                <a:spcPct val="79000"/>
              </a:lnSpc>
              <a:defRPr/>
            </a:pPr>
            <a:r>
              <a:rPr lang="en-US" sz="1800" smtClean="0"/>
              <a:t>Also translate ports.</a:t>
            </a:r>
          </a:p>
          <a:p>
            <a:pPr lvl="3" eaLnBrk="1" hangingPunct="1">
              <a:lnSpc>
                <a:spcPct val="79000"/>
              </a:lnSpc>
              <a:defRPr/>
            </a:pPr>
            <a:r>
              <a:rPr lang="en-US" sz="1600" smtClean="0"/>
              <a:t>E.g., map  (10.0.0.5 port 5555 -&gt; 18.31.0.114 port 22) to (128.237.233.137 port 5931 -&gt; 18.31.0.114 port 22)</a:t>
            </a:r>
          </a:p>
          <a:p>
            <a:pPr lvl="2" eaLnBrk="1" hangingPunct="1">
              <a:lnSpc>
                <a:spcPct val="79000"/>
              </a:lnSpc>
              <a:defRPr/>
            </a:pPr>
            <a:r>
              <a:rPr lang="en-US" sz="1800" smtClean="0"/>
              <a:t>Lets you share a single IP address among multiple computers</a:t>
            </a:r>
          </a:p>
          <a:p>
            <a:pPr lvl="2" eaLnBrk="1" hangingPunct="1">
              <a:lnSpc>
                <a:spcPct val="79000"/>
              </a:lnSpc>
              <a:defRPr/>
            </a:pP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19393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NAT Considerations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7138"/>
            <a:ext cx="7299325" cy="41068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69000"/>
              </a:lnSpc>
              <a:defRPr/>
            </a:pPr>
            <a:r>
              <a:rPr lang="en-US" sz="2400" smtClean="0">
                <a:cs typeface="+mn-cs"/>
              </a:rPr>
              <a:t>NAT has to be consistent during a session.</a:t>
            </a:r>
          </a:p>
          <a:p>
            <a:pPr lvl="1" eaLnBrk="1" hangingPunct="1">
              <a:lnSpc>
                <a:spcPct val="69000"/>
              </a:lnSpc>
              <a:defRPr/>
            </a:pPr>
            <a:r>
              <a:rPr lang="en-US" sz="2000" smtClean="0"/>
              <a:t>Set up mapping at the beginning of a session and maintain it during the session</a:t>
            </a:r>
          </a:p>
          <a:p>
            <a:pPr lvl="2" eaLnBrk="1" hangingPunct="1">
              <a:lnSpc>
                <a:spcPct val="69000"/>
              </a:lnSpc>
              <a:defRPr/>
            </a:pPr>
            <a:r>
              <a:rPr lang="en-US" sz="2000" smtClean="0"/>
              <a:t>Recall high-level goal of Internet:  Continue despite loss of networks or gateways</a:t>
            </a:r>
          </a:p>
          <a:p>
            <a:pPr lvl="2" eaLnBrk="1" hangingPunct="1">
              <a:lnSpc>
                <a:spcPct val="69000"/>
              </a:lnSpc>
              <a:defRPr/>
            </a:pPr>
            <a:r>
              <a:rPr lang="en-US" sz="2000" smtClean="0"/>
              <a:t>What happens if your NAT reboots?</a:t>
            </a:r>
          </a:p>
          <a:p>
            <a:pPr lvl="1" eaLnBrk="1" hangingPunct="1">
              <a:lnSpc>
                <a:spcPct val="69000"/>
              </a:lnSpc>
              <a:defRPr/>
            </a:pPr>
            <a:r>
              <a:rPr lang="en-US" sz="2000" smtClean="0"/>
              <a:t>Recycle the mapping that the end of the session</a:t>
            </a:r>
          </a:p>
          <a:p>
            <a:pPr lvl="2" eaLnBrk="1" hangingPunct="1">
              <a:lnSpc>
                <a:spcPct val="69000"/>
              </a:lnSpc>
              <a:defRPr/>
            </a:pPr>
            <a:r>
              <a:rPr lang="en-US" sz="2000" smtClean="0"/>
              <a:t>May be hard to detect</a:t>
            </a:r>
          </a:p>
          <a:p>
            <a:pPr eaLnBrk="1" hangingPunct="1">
              <a:lnSpc>
                <a:spcPct val="69000"/>
              </a:lnSpc>
              <a:defRPr/>
            </a:pPr>
            <a:r>
              <a:rPr lang="en-US" sz="2400" smtClean="0">
                <a:cs typeface="+mn-cs"/>
              </a:rPr>
              <a:t>NAT only works for certain applications.</a:t>
            </a:r>
          </a:p>
          <a:p>
            <a:pPr lvl="1" eaLnBrk="1" hangingPunct="1">
              <a:lnSpc>
                <a:spcPct val="69000"/>
              </a:lnSpc>
              <a:defRPr/>
            </a:pPr>
            <a:r>
              <a:rPr lang="en-US" sz="2000" smtClean="0"/>
              <a:t>Some applications (e.g. ftp) pass IP information in payload</a:t>
            </a:r>
          </a:p>
          <a:p>
            <a:pPr lvl="1" eaLnBrk="1" hangingPunct="1">
              <a:lnSpc>
                <a:spcPct val="69000"/>
              </a:lnSpc>
              <a:defRPr/>
            </a:pPr>
            <a:r>
              <a:rPr lang="en-US" sz="2000" smtClean="0"/>
              <a:t>Need application level gateways to do a matching translation</a:t>
            </a:r>
          </a:p>
          <a:p>
            <a:pPr lvl="1" eaLnBrk="1" hangingPunct="1">
              <a:lnSpc>
                <a:spcPct val="69000"/>
              </a:lnSpc>
              <a:defRPr/>
            </a:pPr>
            <a:r>
              <a:rPr lang="en-US" sz="2000" smtClean="0"/>
              <a:t>Breaks a lot of applications.</a:t>
            </a:r>
          </a:p>
          <a:p>
            <a:pPr lvl="2" eaLnBrk="1" hangingPunct="1">
              <a:lnSpc>
                <a:spcPct val="69000"/>
              </a:lnSpc>
              <a:defRPr/>
            </a:pPr>
            <a:r>
              <a:rPr lang="en-US" sz="2000" smtClean="0"/>
              <a:t>Example:  Let</a:t>
            </a:r>
            <a:r>
              <a:rPr lang="ja-JP" altLang="en-US" sz="2000" smtClean="0">
                <a:latin typeface="Arial"/>
              </a:rPr>
              <a:t>’</a:t>
            </a:r>
            <a:r>
              <a:rPr lang="en-US" sz="2000" smtClean="0"/>
              <a:t>s look at FTP</a:t>
            </a:r>
          </a:p>
          <a:p>
            <a:pPr eaLnBrk="1" hangingPunct="1">
              <a:lnSpc>
                <a:spcPct val="69000"/>
              </a:lnSpc>
              <a:defRPr/>
            </a:pPr>
            <a:r>
              <a:rPr lang="en-US" sz="2400" smtClean="0">
                <a:cs typeface="+mn-cs"/>
              </a:rPr>
              <a:t>NAT is loved and hated</a:t>
            </a:r>
          </a:p>
          <a:p>
            <a:pPr lvl="1" eaLnBrk="1" hangingPunct="1">
              <a:lnSpc>
                <a:spcPct val="69000"/>
              </a:lnSpc>
              <a:buFontTx/>
              <a:buNone/>
              <a:defRPr/>
            </a:pPr>
            <a:r>
              <a:rPr lang="en-US" sz="2000" smtClean="0"/>
              <a:t>-  Breaks many apps (FTP)</a:t>
            </a:r>
          </a:p>
          <a:p>
            <a:pPr lvl="1" eaLnBrk="1" hangingPunct="1">
              <a:lnSpc>
                <a:spcPct val="69000"/>
              </a:lnSpc>
              <a:buFontTx/>
              <a:buNone/>
              <a:defRPr/>
            </a:pPr>
            <a:r>
              <a:rPr lang="en-US" sz="2000" smtClean="0"/>
              <a:t>-  Inhibits deployment of new applications like p2p (but so do firewalls!)</a:t>
            </a:r>
          </a:p>
          <a:p>
            <a:pPr lvl="1" eaLnBrk="1" hangingPunct="1">
              <a:lnSpc>
                <a:spcPct val="69000"/>
              </a:lnSpc>
              <a:buFontTx/>
              <a:buNone/>
              <a:defRPr/>
            </a:pPr>
            <a:r>
              <a:rPr lang="en-US" sz="2000" smtClean="0"/>
              <a:t>+  Little NAT boxes make home networking simple.</a:t>
            </a:r>
          </a:p>
          <a:p>
            <a:pPr lvl="1" eaLnBrk="1" hangingPunct="1">
              <a:lnSpc>
                <a:spcPct val="69000"/>
              </a:lnSpc>
              <a:buFontTx/>
              <a:buNone/>
              <a:defRPr/>
            </a:pPr>
            <a:r>
              <a:rPr lang="en-US" sz="2000" smtClean="0"/>
              <a:t>+  Saves addresses.  Makes allocation simple.</a:t>
            </a:r>
          </a:p>
        </p:txBody>
      </p:sp>
    </p:spTree>
    <p:extLst>
      <p:ext uri="{BB962C8B-B14F-4D97-AF65-F5344CB8AC3E}">
        <p14:creationId xmlns:p14="http://schemas.microsoft.com/office/powerpoint/2010/main" val="376266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Network Address Translation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For </a:t>
            </a:r>
            <a:r>
              <a:rPr lang="en-US" i="1" smtClean="0">
                <a:cs typeface="+mn-cs"/>
              </a:rPr>
              <a:t>outbound </a:t>
            </a:r>
            <a:r>
              <a:rPr lang="en-US" smtClean="0">
                <a:cs typeface="+mn-cs"/>
              </a:rPr>
              <a:t>traffic, the gateway: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Creates a table entry for computer's local IP address and port number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Replaces the sending computer's non-routable IP address with the gateway IP address.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replaces the sending computer's source port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For </a:t>
            </a:r>
            <a:r>
              <a:rPr lang="en-US" i="1" smtClean="0">
                <a:cs typeface="+mn-cs"/>
              </a:rPr>
              <a:t>inbound</a:t>
            </a:r>
            <a:r>
              <a:rPr lang="en-US" smtClean="0">
                <a:cs typeface="+mn-cs"/>
              </a:rPr>
              <a:t> traffic, the gateway: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checks the destination port on the packet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rewrites the destination address and destination port those in the table and forwards traffic to local machine</a:t>
            </a:r>
          </a:p>
        </p:txBody>
      </p:sp>
    </p:spTree>
    <p:extLst>
      <p:ext uri="{BB962C8B-B14F-4D97-AF65-F5344CB8AC3E}">
        <p14:creationId xmlns:p14="http://schemas.microsoft.com/office/powerpoint/2010/main" val="265927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NAT Traversal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FF3300"/>
                </a:solidFill>
                <a:cs typeface="+mn-cs"/>
              </a:rPr>
              <a:t>Problem:</a:t>
            </a:r>
            <a:r>
              <a:rPr lang="en-US" sz="2400" b="1" smtClean="0">
                <a:cs typeface="+mn-cs"/>
              </a:rPr>
              <a:t> </a:t>
            </a:r>
            <a:r>
              <a:rPr lang="en-US" sz="2400" smtClean="0">
                <a:cs typeface="+mn-cs"/>
              </a:rPr>
              <a:t>Machines behind NAT not globally addressable or routable.  Can</a:t>
            </a:r>
            <a:r>
              <a:rPr lang="ja-JP" altLang="en-US" sz="2400" smtClean="0">
                <a:latin typeface="Arial"/>
                <a:cs typeface="+mn-cs"/>
              </a:rPr>
              <a:t>’</a:t>
            </a:r>
            <a:r>
              <a:rPr lang="en-US" sz="2400" smtClean="0">
                <a:cs typeface="+mn-cs"/>
              </a:rPr>
              <a:t>t initiate inbound conenctions.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FF3300"/>
                </a:solidFill>
                <a:cs typeface="+mn-cs"/>
              </a:rPr>
              <a:t>One solution: </a:t>
            </a:r>
            <a:r>
              <a:rPr lang="en-US" sz="2400" smtClean="0">
                <a:cs typeface="+mn-cs"/>
              </a:rPr>
              <a:t>Signalling and Tunneling through UDP-Enabled NAT Devices (STUN)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STUN client contacts STUN server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STUN server tells client which IP/Port the NAT mapped it to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STUN client uses that IP/Port for call establishment/incoming messages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>
              <a:cs typeface="+mn-cs"/>
            </a:endParaRPr>
          </a:p>
        </p:txBody>
      </p:sp>
      <p:sp>
        <p:nvSpPr>
          <p:cNvPr id="8197" name="Cloud"/>
          <p:cNvSpPr>
            <a:spLocks noChangeAspect="1" noEditPoints="1" noChangeArrowheads="1"/>
          </p:cNvSpPr>
          <p:nvPr/>
        </p:nvSpPr>
        <p:spPr bwMode="auto">
          <a:xfrm>
            <a:off x="228600" y="4906963"/>
            <a:ext cx="1981200" cy="11128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33400" y="51054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Home </a:t>
            </a:r>
            <a:br>
              <a:rPr lang="en-US" b="1">
                <a:cs typeface="+mn-cs"/>
              </a:rPr>
            </a:br>
            <a:r>
              <a:rPr lang="en-US" b="1">
                <a:cs typeface="+mn-cs"/>
              </a:rPr>
              <a:t>Network 1</a:t>
            </a:r>
          </a:p>
        </p:txBody>
      </p:sp>
      <p:sp>
        <p:nvSpPr>
          <p:cNvPr id="8199" name="Cloud"/>
          <p:cNvSpPr>
            <a:spLocks noChangeAspect="1" noEditPoints="1" noChangeArrowheads="1"/>
          </p:cNvSpPr>
          <p:nvPr/>
        </p:nvSpPr>
        <p:spPr bwMode="auto">
          <a:xfrm>
            <a:off x="5867400" y="4876800"/>
            <a:ext cx="1981200" cy="11128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172200" y="5075238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Home </a:t>
            </a:r>
            <a:br>
              <a:rPr lang="en-US" b="1">
                <a:cs typeface="+mn-cs"/>
              </a:rPr>
            </a:br>
            <a:r>
              <a:rPr lang="en-US" b="1">
                <a:cs typeface="+mn-cs"/>
              </a:rPr>
              <a:t>Network 2</a:t>
            </a:r>
          </a:p>
        </p:txBody>
      </p:sp>
      <p:pic>
        <p:nvPicPr>
          <p:cNvPr id="64519" name="Picture 9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16002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52800" y="5410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Relay node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2209800" y="4800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2362200" y="5105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2286000" y="5791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87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DHCP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5363" y="4791075"/>
            <a:ext cx="7375525" cy="1296988"/>
          </a:xfrm>
        </p:spPr>
        <p:txBody>
          <a:bodyPr/>
          <a:lstStyle/>
          <a:p>
            <a:pPr eaLnBrk="1" hangingPunct="1">
              <a:lnSpc>
                <a:spcPct val="79000"/>
              </a:lnSpc>
              <a:defRPr/>
            </a:pPr>
            <a:r>
              <a:rPr lang="en-US" sz="1800" smtClean="0">
                <a:cs typeface="+mn-cs"/>
              </a:rPr>
              <a:t>DHCPOFFER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sz="1600" smtClean="0"/>
              <a:t>IP addressing information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sz="1600" smtClean="0"/>
              <a:t>Boot file/server information (for network booting)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sz="1600" smtClean="0"/>
              <a:t>DNS name servers</a:t>
            </a:r>
          </a:p>
          <a:p>
            <a:pPr lvl="1" eaLnBrk="1" hangingPunct="1">
              <a:lnSpc>
                <a:spcPct val="79000"/>
              </a:lnSpc>
              <a:defRPr/>
            </a:pPr>
            <a:r>
              <a:rPr lang="en-US" sz="1600" smtClean="0"/>
              <a:t>Lots of other stuff - protocol is extensible;  half of the options reserved for local site definition and use.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359025" y="1901825"/>
            <a:ext cx="457200" cy="379413"/>
          </a:xfrm>
          <a:prstGeom prst="rect">
            <a:avLst/>
          </a:prstGeom>
          <a:solidFill>
            <a:schemeClr val="bg2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240463" y="2205038"/>
            <a:ext cx="531812" cy="4572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890838" y="2130425"/>
            <a:ext cx="1751012" cy="2270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271838" y="1673225"/>
            <a:ext cx="5402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294" tIns="45647" rIns="91294" bIns="4564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70013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25625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28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00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972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44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2400" smtClean="0">
                <a:latin typeface="Times New Roman" charset="0"/>
                <a:cs typeface="+mn-cs"/>
              </a:rPr>
              <a:t>DHCPDISCOVER - broadcast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H="1">
            <a:off x="3043238" y="2433638"/>
            <a:ext cx="3121025" cy="533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249863" y="2890838"/>
            <a:ext cx="2206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294" tIns="45647" rIns="91294" bIns="4564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70013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25625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28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00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972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44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2400" smtClean="0">
                <a:latin typeface="Times New Roman" charset="0"/>
                <a:cs typeface="+mn-cs"/>
              </a:rPr>
              <a:t>DHCPOFFER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359025" y="3498850"/>
            <a:ext cx="24352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294" tIns="45647" rIns="91294" bIns="4564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70013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25625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28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00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972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44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2400" smtClean="0">
                <a:latin typeface="Times New Roman" charset="0"/>
                <a:cs typeface="+mn-cs"/>
              </a:rPr>
              <a:t>DHCPREQUEST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195638" y="3194050"/>
            <a:ext cx="1751012" cy="228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3195638" y="3651250"/>
            <a:ext cx="3119437" cy="5318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4794250" y="3954463"/>
            <a:ext cx="220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294" tIns="45647" rIns="91294" bIns="45647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70013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25625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28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00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972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4425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2400" smtClean="0">
                <a:latin typeface="Times New Roman" charset="0"/>
                <a:cs typeface="+mn-cs"/>
              </a:rPr>
              <a:t>DHCPACK</a:t>
            </a:r>
          </a:p>
        </p:txBody>
      </p:sp>
    </p:spTree>
    <p:extLst>
      <p:ext uri="{BB962C8B-B14F-4D97-AF65-F5344CB8AC3E}">
        <p14:creationId xmlns:p14="http://schemas.microsoft.com/office/powerpoint/2010/main" val="19848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DHCP Features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5363" y="1981200"/>
            <a:ext cx="7602537" cy="41068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cs typeface="+mn-cs"/>
              </a:rPr>
              <a:t>Lease-based assignment</a:t>
            </a:r>
          </a:p>
          <a:p>
            <a:pPr lvl="1" eaLnBrk="1" hangingPunct="1">
              <a:defRPr/>
            </a:pPr>
            <a:r>
              <a:rPr lang="en-US" sz="2000" smtClean="0"/>
              <a:t>Clients can renew.  Servers really should preserve this information across client &amp; server reboots.</a:t>
            </a:r>
          </a:p>
          <a:p>
            <a:pPr eaLnBrk="1" hangingPunct="1">
              <a:defRPr/>
            </a:pPr>
            <a:r>
              <a:rPr lang="en-US" sz="2400" smtClean="0">
                <a:cs typeface="+mn-cs"/>
              </a:rPr>
              <a:t>Provide </a:t>
            </a:r>
            <a:r>
              <a:rPr lang="en-US" sz="2400" i="1" smtClean="0">
                <a:cs typeface="+mn-cs"/>
              </a:rPr>
              <a:t>host</a:t>
            </a:r>
            <a:r>
              <a:rPr lang="en-US" sz="2400" smtClean="0">
                <a:cs typeface="+mn-cs"/>
              </a:rPr>
              <a:t> configuration information</a:t>
            </a:r>
          </a:p>
          <a:p>
            <a:pPr lvl="1" eaLnBrk="1" hangingPunct="1">
              <a:defRPr/>
            </a:pPr>
            <a:r>
              <a:rPr lang="en-US" sz="2000" smtClean="0"/>
              <a:t>Not just IP address stuff.</a:t>
            </a:r>
          </a:p>
          <a:p>
            <a:pPr lvl="1" eaLnBrk="1" hangingPunct="1">
              <a:defRPr/>
            </a:pPr>
            <a:r>
              <a:rPr lang="en-US" sz="2000" smtClean="0"/>
              <a:t>NTP servers, IP config, link layer config,</a:t>
            </a:r>
          </a:p>
          <a:p>
            <a:pPr lvl="1" eaLnBrk="1" hangingPunct="1">
              <a:defRPr/>
            </a:pPr>
            <a:r>
              <a:rPr lang="en-US" sz="2000" smtClean="0"/>
              <a:t>X window font server (wow)</a:t>
            </a:r>
          </a:p>
          <a:p>
            <a:pPr eaLnBrk="1" hangingPunct="1">
              <a:defRPr/>
            </a:pPr>
            <a:r>
              <a:rPr lang="en-US" sz="2400" smtClean="0">
                <a:cs typeface="+mn-cs"/>
              </a:rPr>
              <a:t>Use:</a:t>
            </a:r>
          </a:p>
          <a:p>
            <a:pPr lvl="1" eaLnBrk="1" hangingPunct="1">
              <a:defRPr/>
            </a:pPr>
            <a:r>
              <a:rPr lang="en-US" sz="2000" smtClean="0"/>
              <a:t>Generic config for desktops/dialin/etc.</a:t>
            </a:r>
          </a:p>
          <a:p>
            <a:pPr lvl="2" eaLnBrk="1" hangingPunct="1">
              <a:defRPr/>
            </a:pPr>
            <a:r>
              <a:rPr lang="en-US" sz="2000" smtClean="0"/>
              <a:t>Assign IP address/etc., from pool</a:t>
            </a:r>
          </a:p>
          <a:p>
            <a:pPr lvl="1" eaLnBrk="1" hangingPunct="1">
              <a:defRPr/>
            </a:pPr>
            <a:r>
              <a:rPr lang="en-US" sz="2000" smtClean="0"/>
              <a:t>Specific config for particular machines</a:t>
            </a:r>
          </a:p>
          <a:p>
            <a:pPr lvl="2" eaLnBrk="1" hangingPunct="1">
              <a:defRPr/>
            </a:pPr>
            <a:r>
              <a:rPr lang="en-US" sz="2000" smtClean="0"/>
              <a:t>Central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66772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CFCCC-8A06-8D47-B9B8-BC4F4230992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IPv6 and Address Space Scarcity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128-bit addresses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Top 48-bits: Public Routing Topology (PRT)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3 bits for aggregation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13 bits for TLA (like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tier-1 ISPs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8 reserved bits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24 bits for NLA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16-bit Site Identifier: aggregation within an AS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64-bit Interface ID: 48-bit Ethernet + 16 more bits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Pure provider-based addressing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Changing ISPs requires renumbering</a:t>
            </a:r>
          </a:p>
        </p:txBody>
      </p:sp>
    </p:spTree>
    <p:extLst>
      <p:ext uri="{BB962C8B-B14F-4D97-AF65-F5344CB8AC3E}">
        <p14:creationId xmlns:p14="http://schemas.microsoft.com/office/powerpoint/2010/main" val="38873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>
                <a:cs typeface="+mj-cs"/>
              </a:rPr>
              <a:t>Dynamic Host Configuration Protocol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Commonly used to automatically</a:t>
            </a:r>
          </a:p>
          <a:p>
            <a:pPr lvl="1" eaLnBrk="1" hangingPunct="1">
              <a:defRPr/>
            </a:pPr>
            <a:r>
              <a:rPr lang="en-US" smtClean="0"/>
              <a:t>assign IP addresses to clients</a:t>
            </a:r>
          </a:p>
          <a:p>
            <a:pPr lvl="1" eaLnBrk="1" hangingPunct="1">
              <a:defRPr/>
            </a:pPr>
            <a:r>
              <a:rPr lang="en-US" smtClean="0"/>
              <a:t>set various configuration parameters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Useful for managing IP address space where</a:t>
            </a:r>
          </a:p>
          <a:p>
            <a:pPr lvl="1" eaLnBrk="1" hangingPunct="1">
              <a:defRPr/>
            </a:pPr>
            <a:r>
              <a:rPr lang="en-US" smtClean="0"/>
              <a:t> the total number of users outstrips the total number of concurrent users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Operators can </a:t>
            </a:r>
          </a:p>
          <a:p>
            <a:pPr lvl="1" eaLnBrk="1" hangingPunct="1">
              <a:defRPr/>
            </a:pPr>
            <a:r>
              <a:rPr lang="en-US" smtClean="0"/>
              <a:t>dynamically assign IP addresses to clients and</a:t>
            </a:r>
          </a:p>
          <a:p>
            <a:pPr lvl="1" eaLnBrk="1" hangingPunct="1">
              <a:defRPr/>
            </a:pPr>
            <a:r>
              <a:rPr lang="en-US" i="1" smtClean="0"/>
              <a:t>reclaim </a:t>
            </a:r>
            <a:r>
              <a:rPr lang="en-US" smtClean="0"/>
              <a:t>IP addresses when clients leave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lvl="1"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209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DHCP: Operation and Lease Times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57750"/>
            <a:ext cx="8458200" cy="1268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solidFill>
                  <a:srgbClr val="FF0000"/>
                </a:solidFill>
                <a:cs typeface="+mn-cs"/>
              </a:rPr>
              <a:t>Lease Time:</a:t>
            </a:r>
            <a:r>
              <a:rPr lang="en-US" b="1" smtClean="0">
                <a:cs typeface="+mn-cs"/>
              </a:rPr>
              <a:t> </a:t>
            </a:r>
            <a:r>
              <a:rPr lang="en-US" smtClean="0">
                <a:cs typeface="+mn-cs"/>
              </a:rPr>
              <a:t>the time interval after which a server can </a:t>
            </a:r>
            <a:r>
              <a:rPr lang="en-US" b="1" smtClean="0">
                <a:cs typeface="+mn-cs"/>
              </a:rPr>
              <a:t>reclaim</a:t>
            </a:r>
            <a:r>
              <a:rPr lang="en-US" smtClean="0">
                <a:cs typeface="+mn-cs"/>
              </a:rPr>
              <a:t> an IP address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Configurable at server (universal or per-client)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700338" y="1557338"/>
            <a:ext cx="0" cy="294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6396038" y="1452563"/>
            <a:ext cx="0" cy="325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2700338" y="1389063"/>
            <a:ext cx="3657600" cy="611187"/>
            <a:chOff x="1701" y="875"/>
            <a:chExt cx="2304" cy="385"/>
          </a:xfrm>
        </p:grpSpPr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701" y="1080"/>
              <a:ext cx="230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498" y="875"/>
              <a:ext cx="8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cs typeface="+mn-cs"/>
                </a:rPr>
                <a:t>DISCOVER</a:t>
              </a:r>
            </a:p>
          </p:txBody>
        </p:sp>
      </p:grp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2700338" y="1941513"/>
            <a:ext cx="3671887" cy="573087"/>
            <a:chOff x="1701" y="1223"/>
            <a:chExt cx="2313" cy="361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701" y="1377"/>
              <a:ext cx="2313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762" y="1223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cs typeface="+mn-cs"/>
                </a:rPr>
                <a:t>OFFER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2700338" y="2471738"/>
            <a:ext cx="3714750" cy="571500"/>
            <a:chOff x="1701" y="1557"/>
            <a:chExt cx="2340" cy="360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1701" y="1674"/>
              <a:ext cx="234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2421" y="1557"/>
              <a:ext cx="9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REQUEST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2714625" y="3028950"/>
            <a:ext cx="3671888" cy="457200"/>
            <a:chOff x="1710" y="1908"/>
            <a:chExt cx="2313" cy="288"/>
          </a:xfrm>
        </p:grpSpPr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H="1">
              <a:off x="1710" y="2016"/>
              <a:ext cx="2313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2709" y="1908"/>
              <a:ext cx="6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ACK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686050" y="4057650"/>
            <a:ext cx="3643313" cy="514350"/>
            <a:chOff x="1692" y="2556"/>
            <a:chExt cx="2295" cy="324"/>
          </a:xfrm>
        </p:grpSpPr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1692" y="2700"/>
              <a:ext cx="229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2484" y="2556"/>
              <a:ext cx="8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REQUEST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600075" y="3500438"/>
            <a:ext cx="1885950" cy="785812"/>
            <a:chOff x="378" y="2205"/>
            <a:chExt cx="1188" cy="495"/>
          </a:xfrm>
        </p:grpSpPr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H="1">
              <a:off x="1566" y="2205"/>
              <a:ext cx="0" cy="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378" y="2286"/>
              <a:ext cx="11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Renew at ½</a:t>
              </a:r>
              <a:br>
                <a:rPr lang="en-US" b="1">
                  <a:cs typeface="+mn-cs"/>
                </a:rPr>
              </a:br>
              <a:r>
                <a:rPr lang="en-US" b="1">
                  <a:cs typeface="+mn-cs"/>
                </a:rPr>
                <a:t>the lease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10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28800"/>
            <a:ext cx="8763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Router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45226-D9D9-1F42-895E-40017CBE0250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AE392-F0B5-0842-B822-EBE42097EB67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35842" name="Picture 6" descr="ipv6-h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437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7" descr="ipv4-hea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24425"/>
            <a:ext cx="73437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Header Formats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609600" y="4267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266448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C498B-AA5C-4945-BCA2-C0389E8C9F6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Summary of Fields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b="1" smtClean="0">
                <a:cs typeface="+mn-cs"/>
              </a:rPr>
              <a:t>Version (4 bits) – only field to keep same position and name</a:t>
            </a:r>
          </a:p>
          <a:p>
            <a:pPr eaLnBrk="1" hangingPunct="1">
              <a:defRPr/>
            </a:pPr>
            <a:r>
              <a:rPr lang="en-US" sz="2000" b="1" smtClean="0">
                <a:cs typeface="+mn-cs"/>
              </a:rPr>
              <a:t>Class (8 bits) – new field</a:t>
            </a:r>
          </a:p>
          <a:p>
            <a:pPr eaLnBrk="1" hangingPunct="1">
              <a:defRPr/>
            </a:pPr>
            <a:r>
              <a:rPr lang="en-US" sz="2000" b="1" smtClean="0">
                <a:cs typeface="+mn-cs"/>
              </a:rPr>
              <a:t>Flow Label (20 bits) – new field</a:t>
            </a:r>
          </a:p>
          <a:p>
            <a:pPr eaLnBrk="1" hangingPunct="1">
              <a:defRPr/>
            </a:pPr>
            <a:r>
              <a:rPr lang="en-US" sz="2000" b="1" smtClean="0">
                <a:cs typeface="+mn-cs"/>
              </a:rPr>
              <a:t>Payload Length (16 bits) – length of data, slightly different from 	total length</a:t>
            </a:r>
          </a:p>
          <a:p>
            <a:pPr eaLnBrk="1" hangingPunct="1">
              <a:defRPr/>
            </a:pPr>
            <a:r>
              <a:rPr lang="en-US" sz="2000" b="1" smtClean="0">
                <a:cs typeface="+mn-cs"/>
              </a:rPr>
              <a:t>Next Header (8 bits) – type of the next header, new idea</a:t>
            </a:r>
          </a:p>
          <a:p>
            <a:pPr eaLnBrk="1" hangingPunct="1">
              <a:defRPr/>
            </a:pPr>
            <a:r>
              <a:rPr lang="en-US" sz="2000" b="1" smtClean="0">
                <a:cs typeface="+mn-cs"/>
              </a:rPr>
              <a:t>Hop Limit (8 bits) – was time-to-live, renamed</a:t>
            </a:r>
          </a:p>
          <a:p>
            <a:pPr eaLnBrk="1" hangingPunct="1">
              <a:defRPr/>
            </a:pPr>
            <a:r>
              <a:rPr lang="en-US" sz="2000" b="1" smtClean="0">
                <a:cs typeface="+mn-cs"/>
              </a:rPr>
              <a:t>Source address (128 bits)</a:t>
            </a:r>
          </a:p>
          <a:p>
            <a:pPr eaLnBrk="1" hangingPunct="1">
              <a:defRPr/>
            </a:pPr>
            <a:r>
              <a:rPr lang="en-US" sz="2000" b="1" smtClean="0">
                <a:cs typeface="+mn-cs"/>
              </a:rPr>
              <a:t>Destination address (128 bits)</a:t>
            </a:r>
          </a:p>
        </p:txBody>
      </p:sp>
    </p:spTree>
    <p:extLst>
      <p:ext uri="{BB962C8B-B14F-4D97-AF65-F5344CB8AC3E}">
        <p14:creationId xmlns:p14="http://schemas.microsoft.com/office/powerpoint/2010/main" val="248247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11A8-6ABC-E14E-AE6C-67E0D27912A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IPv6: Claimed Benefits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Larger address space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Simplified header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Deeper hierarchy and policies for network architecture flexibility 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Support for route aggregation 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Easier renumbering and multihoming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Security (</a:t>
            </a:r>
            <a:r>
              <a:rPr lang="en-US" i="1" smtClean="0">
                <a:cs typeface="+mn-cs"/>
              </a:rPr>
              <a:t>e.g., </a:t>
            </a:r>
            <a:r>
              <a:rPr lang="en-US" smtClean="0">
                <a:cs typeface="+mn-cs"/>
              </a:rPr>
              <a:t>IPv6 Cryptographic Extensions)</a:t>
            </a:r>
          </a:p>
        </p:txBody>
      </p:sp>
    </p:spTree>
    <p:extLst>
      <p:ext uri="{BB962C8B-B14F-4D97-AF65-F5344CB8AC3E}">
        <p14:creationId xmlns:p14="http://schemas.microsoft.com/office/powerpoint/2010/main" val="423945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C960F-8442-0C4A-9C32-C15CFD76557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IPv6 Flows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Traffic can be labeled with particular flow identifier for which a sender can expect special handling (e.g., different priority level)</a:t>
            </a:r>
          </a:p>
        </p:txBody>
      </p:sp>
    </p:spTree>
    <p:extLst>
      <p:ext uri="{BB962C8B-B14F-4D97-AF65-F5344CB8AC3E}">
        <p14:creationId xmlns:p14="http://schemas.microsoft.com/office/powerpoint/2010/main" val="240578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C2C46-090C-EB4C-AC1D-F04A57C97D7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IPv6: Deployment Options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22860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IPv4 Tunnels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Dual-stack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Dedicated Links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MPLS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rgbClr val="FF3300"/>
                </a:solidFill>
                <a:cs typeface="+mn-cs"/>
              </a:rPr>
              <a:t>Routing Infrastructure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rgbClr val="FF3300"/>
                </a:solidFill>
                <a:cs typeface="+mn-cs"/>
              </a:rPr>
              <a:t>Applications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09600" y="50292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>
                <a:cs typeface="+mn-cs"/>
              </a:rPr>
              <a:t>IPv6-to-IPv4 NAPT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>
                <a:cs typeface="+mn-cs"/>
              </a:rPr>
              <a:t>Dual-stack servers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25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1A899-7307-654D-BE64-06C040E3794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IPv6 Deployment Status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14400" y="6110288"/>
            <a:ext cx="716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Big users: EU, Japan, Australia</a:t>
            </a:r>
          </a:p>
        </p:txBody>
      </p:sp>
      <p:pic>
        <p:nvPicPr>
          <p:cNvPr id="4608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772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9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C5299-5F48-0A4E-A803-BB41E43FFAD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Transitioning #1: Dual-Stack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Dual-Stack Approach:</a:t>
            </a:r>
            <a:r>
              <a:rPr lang="en-US" smtClean="0">
                <a:cs typeface="+mn-cs"/>
              </a:rPr>
              <a:t> Some nodes can send both IPv4 and IPv6 packets</a:t>
            </a:r>
          </a:p>
          <a:p>
            <a:pPr lvl="1" eaLnBrk="1" hangingPunct="1">
              <a:defRPr/>
            </a:pPr>
            <a:r>
              <a:rPr lang="en-US" smtClean="0"/>
              <a:t>Dual-stack nodes must determine whether a node is IPv6-capable or not</a:t>
            </a:r>
          </a:p>
          <a:p>
            <a:pPr lvl="1" eaLnBrk="1" hangingPunct="1">
              <a:defRPr/>
            </a:pPr>
            <a:r>
              <a:rPr lang="en-US" smtClean="0"/>
              <a:t>When communicating with an IPv4 node, an IPv4 datagram must be used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5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Macintosh PowerPoint</Application>
  <PresentationFormat>On-screen Show (4:3)</PresentationFormat>
  <Paragraphs>216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IPv6 and Address Space Scarcity</vt:lpstr>
      <vt:lpstr>Header Formats</vt:lpstr>
      <vt:lpstr>Summary of Fields</vt:lpstr>
      <vt:lpstr>IPv6: Claimed Benefits</vt:lpstr>
      <vt:lpstr>IPv6 Flows</vt:lpstr>
      <vt:lpstr>IPv6: Deployment Options</vt:lpstr>
      <vt:lpstr>IPv6 Deployment Status</vt:lpstr>
      <vt:lpstr>Transitioning #1: Dual-Stack</vt:lpstr>
      <vt:lpstr>Transitioning #2: IPv6 over IPv4 Tunnels</vt:lpstr>
      <vt:lpstr>NAT: Network Address Translation</vt:lpstr>
      <vt:lpstr>NATs and Tunnels</vt:lpstr>
      <vt:lpstr>Network Address Translation</vt:lpstr>
      <vt:lpstr>Types of NATs</vt:lpstr>
      <vt:lpstr>NAT Considerations</vt:lpstr>
      <vt:lpstr>Network Address Translation</vt:lpstr>
      <vt:lpstr>NAT Traversal</vt:lpstr>
      <vt:lpstr>DHCP</vt:lpstr>
      <vt:lpstr>DHCP Features</vt:lpstr>
      <vt:lpstr>Dynamic Host Configuration Protocol</vt:lpstr>
      <vt:lpstr>DHCP: Operation and Lease Times</vt:lpstr>
      <vt:lpstr>Router Design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2</cp:revision>
  <dcterms:created xsi:type="dcterms:W3CDTF">2013-01-23T23:15:44Z</dcterms:created>
  <dcterms:modified xsi:type="dcterms:W3CDTF">2013-01-23T23:16:03Z</dcterms:modified>
</cp:coreProperties>
</file>