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9144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4F81BD"/>
    <a:srgbClr val="DCE6F2"/>
    <a:srgbClr val="EBEBEB"/>
    <a:srgbClr val="D8D8D8"/>
    <a:srgbClr val="BFBFBF"/>
    <a:srgbClr val="616161"/>
    <a:srgbClr val="86868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0" y="31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6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6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8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9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4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4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8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8"/>
            <a:ext cx="5111750" cy="78041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8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7FEC-F3AF-4D4A-A27C-0D7CDCE2B75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5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4F21-7C8F-448D-8E3D-9D040649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/>
          <p:cNvSpPr/>
          <p:nvPr/>
        </p:nvSpPr>
        <p:spPr>
          <a:xfrm>
            <a:off x="1439328" y="2590800"/>
            <a:ext cx="4495800" cy="880678"/>
          </a:xfrm>
          <a:prstGeom prst="cloud">
            <a:avLst/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/>
              </a:gs>
            </a:gsLst>
            <a:lin ang="10800000" scaled="1"/>
          </a:gradFill>
          <a:ln w="3175">
            <a:solidFill>
              <a:srgbClr val="61616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616161"/>
                </a:solidFill>
                <a:latin typeface="Source Sans Pro" panose="020B0503030403020204" pitchFamily="34" charset="0"/>
              </a:rPr>
              <a:t>Partner</a:t>
            </a:r>
            <a:br>
              <a:rPr lang="en-US" sz="2000" b="1" dirty="0">
                <a:solidFill>
                  <a:srgbClr val="616161"/>
                </a:solidFill>
                <a:latin typeface="Source Sans Pro" panose="020B0503030403020204" pitchFamily="34" charset="0"/>
              </a:rPr>
            </a:br>
            <a:r>
              <a:rPr lang="en-US" sz="2000" b="1" dirty="0">
                <a:solidFill>
                  <a:srgbClr val="616161"/>
                </a:solidFill>
                <a:latin typeface="Source Sans Pro" panose="020B0503030403020204" pitchFamily="34" charset="0"/>
              </a:rPr>
              <a:t>	Network</a:t>
            </a:r>
          </a:p>
        </p:txBody>
      </p:sp>
      <p:sp>
        <p:nvSpPr>
          <p:cNvPr id="5" name="Cloud 4"/>
          <p:cNvSpPr/>
          <p:nvPr/>
        </p:nvSpPr>
        <p:spPr>
          <a:xfrm>
            <a:off x="1477428" y="5129455"/>
            <a:ext cx="4495800" cy="1271345"/>
          </a:xfrm>
          <a:prstGeom prst="cloud">
            <a:avLst/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100000"/>
                </a:schemeClr>
              </a:gs>
            </a:gsLst>
            <a:lin ang="10800000" scaled="1"/>
          </a:gradFill>
          <a:ln w="3175">
            <a:solidFill>
              <a:srgbClr val="61616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 smtClean="0">
              <a:solidFill>
                <a:srgbClr val="616161"/>
              </a:solidFill>
              <a:latin typeface="Source Sans Pro" panose="020B0503030403020204" pitchFamily="34" charset="0"/>
            </a:endParaRPr>
          </a:p>
          <a:p>
            <a:pPr algn="ctr"/>
            <a:endParaRPr lang="en-US" b="1" dirty="0">
              <a:solidFill>
                <a:srgbClr val="616161"/>
              </a:solidFill>
              <a:latin typeface="Source Sans Pro" panose="020B0503030403020204" pitchFamily="34" charset="0"/>
            </a:endParaRPr>
          </a:p>
          <a:p>
            <a:pPr algn="ctr"/>
            <a:endParaRPr lang="en-US" b="1" dirty="0" smtClean="0">
              <a:solidFill>
                <a:srgbClr val="61616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b="1" dirty="0" smtClean="0">
                <a:solidFill>
                  <a:srgbClr val="616161"/>
                </a:solidFill>
                <a:latin typeface="Source Sans Pro" panose="020B0503030403020204" pitchFamily="34" charset="0"/>
              </a:rPr>
              <a:t>Access </a:t>
            </a:r>
            <a:r>
              <a:rPr lang="en-US" b="1" dirty="0">
                <a:solidFill>
                  <a:srgbClr val="616161"/>
                </a:solidFill>
                <a:latin typeface="Source Sans Pro" panose="020B0503030403020204" pitchFamily="34" charset="0"/>
              </a:rPr>
              <a:t>ISP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87228" y="3399047"/>
            <a:ext cx="152400" cy="1959009"/>
            <a:chOff x="3429000" y="2971800"/>
            <a:chExt cx="152400" cy="22098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429000" y="29718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05200" y="29718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29718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754028" y="3072055"/>
            <a:ext cx="304800" cy="2209800"/>
            <a:chOff x="4495800" y="2667000"/>
            <a:chExt cx="304800" cy="22098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5800" y="26670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72000" y="26670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48200" y="26670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26670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26670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 rot="5400000">
            <a:off x="2514756" y="4458211"/>
            <a:ext cx="481021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DC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3690946" y="4571860"/>
            <a:ext cx="6178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NYC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15628" y="3148255"/>
            <a:ext cx="381000" cy="2362200"/>
            <a:chOff x="2057400" y="2743200"/>
            <a:chExt cx="381000" cy="2362200"/>
          </a:xfrm>
        </p:grpSpPr>
        <p:grpSp>
          <p:nvGrpSpPr>
            <p:cNvPr id="36" name="Group 35"/>
            <p:cNvGrpSpPr/>
            <p:nvPr/>
          </p:nvGrpSpPr>
          <p:grpSpPr>
            <a:xfrm>
              <a:off x="2133600" y="2819400"/>
              <a:ext cx="228600" cy="2209800"/>
              <a:chOff x="2133600" y="2819400"/>
              <a:chExt cx="228600" cy="22098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2133600" y="2819400"/>
                <a:ext cx="0" cy="2209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09800" y="2819400"/>
                <a:ext cx="0" cy="2209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2819400"/>
                <a:ext cx="0" cy="2209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62200" y="2819400"/>
                <a:ext cx="0" cy="2209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an 16"/>
            <p:cNvSpPr/>
            <p:nvPr/>
          </p:nvSpPr>
          <p:spPr>
            <a:xfrm>
              <a:off x="2057400" y="2743200"/>
              <a:ext cx="381000" cy="2362200"/>
            </a:xfrm>
            <a:prstGeom prst="can">
              <a:avLst/>
            </a:prstGeom>
            <a:gradFill flip="none" rotWithShape="1">
              <a:gsLst>
                <a:gs pos="0">
                  <a:srgbClr val="4F81BD">
                    <a:tint val="66000"/>
                    <a:satMod val="160000"/>
                    <a:alpha val="50000"/>
                  </a:srgbClr>
                </a:gs>
                <a:gs pos="50000">
                  <a:srgbClr val="4F81BD">
                    <a:tint val="44500"/>
                    <a:satMod val="160000"/>
                    <a:alpha val="50000"/>
                  </a:srgbClr>
                </a:gs>
                <a:gs pos="100000">
                  <a:srgbClr val="4F81BD">
                    <a:tint val="23500"/>
                    <a:satMod val="160000"/>
                    <a:alpha val="5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an 39"/>
          <p:cNvSpPr/>
          <p:nvPr/>
        </p:nvSpPr>
        <p:spPr>
          <a:xfrm>
            <a:off x="4694258" y="2995855"/>
            <a:ext cx="440770" cy="2362199"/>
          </a:xfrm>
          <a:prstGeom prst="can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  <a:alpha val="50000"/>
                </a:srgbClr>
              </a:gs>
              <a:gs pos="50000">
                <a:srgbClr val="4F81BD">
                  <a:tint val="44500"/>
                  <a:satMod val="160000"/>
                  <a:alpha val="50000"/>
                </a:srgbClr>
              </a:gs>
              <a:gs pos="100000">
                <a:srgbClr val="4F81BD">
                  <a:tint val="23500"/>
                  <a:satMod val="160000"/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627458" y="3376855"/>
            <a:ext cx="288370" cy="2057400"/>
          </a:xfrm>
          <a:prstGeom prst="can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  <a:alpha val="50000"/>
                </a:srgbClr>
              </a:gs>
              <a:gs pos="50000">
                <a:srgbClr val="4F81BD">
                  <a:tint val="44500"/>
                  <a:satMod val="160000"/>
                  <a:alpha val="50000"/>
                </a:srgbClr>
              </a:gs>
              <a:gs pos="100000">
                <a:srgbClr val="4F81BD">
                  <a:tint val="23500"/>
                  <a:satMod val="160000"/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pic>
        <p:nvPicPr>
          <p:cNvPr id="42" name="Picture 6" descr="C:\Users\sfroehlich\AppData\Local\Microsoft\Windows\Temporary Internet Files\Content.IE5\1KKLFM9L\router-3014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54" y="5586655"/>
            <a:ext cx="456485" cy="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sfroehlich\AppData\Local\Microsoft\Windows\Temporary Internet Files\Content.IE5\1KKLFM9L\router-3014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39" y="5521688"/>
            <a:ext cx="456485" cy="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sfroehlich\AppData\Local\Microsoft\Windows\Temporary Internet Files\Content.IE5\1KKLFM9L\router-3014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69" y="5434255"/>
            <a:ext cx="456485" cy="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sfroehlich\AppData\Local\Microsoft\Windows\Temporary Internet Files\Content.IE5\1KKLFM9L\router-3014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00" y="5613521"/>
            <a:ext cx="456485" cy="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/>
          <p:cNvGrpSpPr/>
          <p:nvPr/>
        </p:nvGrpSpPr>
        <p:grpSpPr>
          <a:xfrm>
            <a:off x="6878724" y="5353475"/>
            <a:ext cx="1299339" cy="1371600"/>
            <a:chOff x="7239000" y="4724400"/>
            <a:chExt cx="1299339" cy="1371600"/>
          </a:xfrm>
        </p:grpSpPr>
        <p:sp>
          <p:nvSpPr>
            <p:cNvPr id="90" name="Rectangle 89"/>
            <p:cNvSpPr/>
            <p:nvPr/>
          </p:nvSpPr>
          <p:spPr>
            <a:xfrm>
              <a:off x="7239000" y="4724400"/>
              <a:ext cx="1299339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http://mercuryfund.com/wp-content/uploads/2014/09/logo-deepfiel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4" t="24572" r="11238" b="24572"/>
            <a:stretch/>
          </p:blipFill>
          <p:spPr bwMode="auto">
            <a:xfrm>
              <a:off x="7532565" y="4876800"/>
              <a:ext cx="696074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8" name="Group 87"/>
            <p:cNvGrpSpPr/>
            <p:nvPr/>
          </p:nvGrpSpPr>
          <p:grpSpPr>
            <a:xfrm>
              <a:off x="7315199" y="5378919"/>
              <a:ext cx="1223140" cy="659333"/>
              <a:chOff x="7315199" y="5378919"/>
              <a:chExt cx="1223140" cy="659333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315199" y="5378919"/>
                <a:ext cx="624499" cy="659333"/>
                <a:chOff x="7315199" y="5378919"/>
                <a:chExt cx="624499" cy="659333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7315199" y="5378919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315199" y="5526882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7315199" y="5674845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7315199" y="5822808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104" name="Group 103"/>
              <p:cNvGrpSpPr/>
              <p:nvPr/>
            </p:nvGrpSpPr>
            <p:grpSpPr>
              <a:xfrm>
                <a:off x="7913840" y="5378919"/>
                <a:ext cx="624499" cy="659333"/>
                <a:chOff x="7315199" y="5378919"/>
                <a:chExt cx="624499" cy="659333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7315199" y="5378919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315199" y="5526882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15199" y="5674845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315199" y="5822808"/>
                  <a:ext cx="624499" cy="215444"/>
                  <a:chOff x="7315199" y="5378919"/>
                  <a:chExt cx="624499" cy="215444"/>
                </a:xfrm>
              </p:grpSpPr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7315199" y="5428482"/>
                    <a:ext cx="576637" cy="129933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348538" y="5464970"/>
                    <a:ext cx="347661" cy="619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7629998" y="5378919"/>
                    <a:ext cx="3097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spc="-200" dirty="0" err="1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vm</a:t>
                    </a:r>
                    <a:endParaRPr lang="en-US" sz="800" b="1" spc="-200" dirty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122" name="Elbow Connector 121"/>
          <p:cNvCxnSpPr>
            <a:stCxn id="42" idx="2"/>
            <a:endCxn id="90" idx="1"/>
          </p:cNvCxnSpPr>
          <p:nvPr/>
        </p:nvCxnSpPr>
        <p:spPr>
          <a:xfrm rot="16200000" flipH="1">
            <a:off x="4596235" y="3756784"/>
            <a:ext cx="201553" cy="436342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49" idx="3"/>
            <a:endCxn id="90" idx="1"/>
          </p:cNvCxnSpPr>
          <p:nvPr/>
        </p:nvCxnSpPr>
        <p:spPr>
          <a:xfrm>
            <a:off x="3999885" y="5739055"/>
            <a:ext cx="2878840" cy="300220"/>
          </a:xfrm>
          <a:prstGeom prst="bentConnector3">
            <a:avLst>
              <a:gd name="adj1" fmla="val 7914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48" idx="2"/>
            <a:endCxn id="90" idx="1"/>
          </p:cNvCxnSpPr>
          <p:nvPr/>
        </p:nvCxnSpPr>
        <p:spPr>
          <a:xfrm rot="16200000" flipH="1">
            <a:off x="5590943" y="4751492"/>
            <a:ext cx="353953" cy="222161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47" idx="2"/>
            <a:endCxn id="90" idx="1"/>
          </p:cNvCxnSpPr>
          <p:nvPr/>
        </p:nvCxnSpPr>
        <p:spPr>
          <a:xfrm rot="16200000" flipH="1">
            <a:off x="5877843" y="5038394"/>
            <a:ext cx="266520" cy="173524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085859" y="5572780"/>
            <a:ext cx="636713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F81BD"/>
                </a:solidFill>
                <a:latin typeface="Source Sans Pro" panose="020B0503030403020204" pitchFamily="34" charset="0"/>
              </a:rPr>
              <a:t>IPFIX </a:t>
            </a:r>
            <a:br>
              <a:rPr lang="en-US" sz="1400" b="1" dirty="0">
                <a:solidFill>
                  <a:srgbClr val="4F81BD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rgbClr val="4F81BD"/>
                </a:solidFill>
                <a:latin typeface="Source Sans Pro" panose="020B0503030403020204" pitchFamily="34" charset="0"/>
              </a:rPr>
              <a:t>Data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6522387" y="3109606"/>
            <a:ext cx="1655676" cy="578882"/>
          </a:xfrm>
          <a:prstGeom prst="round2DiagRect">
            <a:avLst/>
          </a:prstGeom>
          <a:solidFill>
            <a:srgbClr val="DCE6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F81BD"/>
                </a:solidFill>
                <a:latin typeface="Source Sans Pro" panose="020B0503030403020204" pitchFamily="34" charset="0"/>
              </a:rPr>
              <a:t>Link Aggregation Groups</a:t>
            </a:r>
            <a:endParaRPr lang="en-US" sz="1400" b="1" dirty="0">
              <a:solidFill>
                <a:srgbClr val="4F81BD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40" idx="4"/>
          </p:cNvCxnSpPr>
          <p:nvPr/>
        </p:nvCxnSpPr>
        <p:spPr>
          <a:xfrm flipH="1">
            <a:off x="5135028" y="3399047"/>
            <a:ext cx="1387359" cy="777908"/>
          </a:xfrm>
          <a:prstGeom prst="straightConnector1">
            <a:avLst/>
          </a:prstGeom>
          <a:ln w="12700">
            <a:solidFill>
              <a:srgbClr val="4A7EBB">
                <a:alpha val="50196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32" idx="4"/>
          </p:cNvCxnSpPr>
          <p:nvPr/>
        </p:nvCxnSpPr>
        <p:spPr>
          <a:xfrm flipH="1">
            <a:off x="3915828" y="3399047"/>
            <a:ext cx="2606559" cy="1006508"/>
          </a:xfrm>
          <a:prstGeom prst="straightConnector1">
            <a:avLst/>
          </a:prstGeom>
          <a:ln w="12700">
            <a:solidFill>
              <a:srgbClr val="4A7EBB">
                <a:alpha val="50196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" idx="2"/>
            <a:endCxn id="17" idx="4"/>
          </p:cNvCxnSpPr>
          <p:nvPr/>
        </p:nvCxnSpPr>
        <p:spPr>
          <a:xfrm flipH="1">
            <a:off x="2696628" y="3399047"/>
            <a:ext cx="3825759" cy="930308"/>
          </a:xfrm>
          <a:prstGeom prst="straightConnector1">
            <a:avLst/>
          </a:prstGeom>
          <a:ln w="12700">
            <a:solidFill>
              <a:srgbClr val="4A7EBB">
                <a:alpha val="50196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4749098" y="4458211"/>
            <a:ext cx="937476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28627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Cable Television Laboratories,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Froehlich</dc:creator>
  <cp:lastModifiedBy>Nick Feamster</cp:lastModifiedBy>
  <cp:revision>13</cp:revision>
  <cp:lastPrinted>2016-02-18T00:07:43Z</cp:lastPrinted>
  <dcterms:created xsi:type="dcterms:W3CDTF">2016-02-17T21:28:12Z</dcterms:created>
  <dcterms:modified xsi:type="dcterms:W3CDTF">2016-02-18T02:28:53Z</dcterms:modified>
</cp:coreProperties>
</file>