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4" r:id="rId3"/>
    <p:sldId id="265" r:id="rId4"/>
    <p:sldId id="266" r:id="rId5"/>
    <p:sldId id="269" r:id="rId6"/>
    <p:sldId id="272" r:id="rId7"/>
    <p:sldId id="270" r:id="rId8"/>
    <p:sldId id="271" r:id="rId9"/>
    <p:sldId id="267" r:id="rId10"/>
    <p:sldId id="268" r:id="rId1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DB66D-5F3C-4C87-AB70-993953DA30F1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D1D5F-3E93-400A-90FE-F7A8BF9BFC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44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D1D5F-3E93-400A-90FE-F7A8BF9BFC59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33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0728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90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293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55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533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48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48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1271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767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AF29-5C52-46AE-93E4-91DB3BFF5285}" type="datetimeFigureOut">
              <a:rPr lang="th-TH" smtClean="0"/>
              <a:t>18/10/60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49E3-72C8-4CE2-8A2E-A03DBC7CEC9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519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 Story “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กรอกคะแนนสอบ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98" y="1124744"/>
            <a:ext cx="8964488" cy="52565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As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อ.ผู้สอนประจำวิชา</a:t>
            </a:r>
          </a:p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 want to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กรอกรายชื่อ จำนวนนักศึกษาขาดสอบ และ กรอกคะแนนดิบของการวัดผล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ครั้งของวิชาที่รับผิดชอบ และ เป็นวิชาที่ยังไม่ได้ส่งเกรด และ ให้ระบบจัดเก็บคะแนนดิบของผลการวัดผลของนักศึกษาแต่ละคน รวมทั้งคะแนนสุทธิที่คำนวณจากคะแนนดิบและ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%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การจัดเก็บคะแนน ที่อ.ผู้สอนกำหนดสัดส่วนไว้ และให้ระบบบันทึกประวัติการกรอกคะแนนไว้เพื่อตรวจสอบ</a:t>
            </a:r>
          </a:p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 that </a:t>
            </a:r>
            <a:endParaRPr lang="th-TH" sz="3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คะแนนการวัดผลของนักศึกษาจะถูกจัดเก็บไว้ในระบบเพื่อรอการคำนวณเกรด และ รอการแจ้งให้นักศึกษาทราบ </a:t>
            </a:r>
          </a:p>
        </p:txBody>
      </p:sp>
    </p:spTree>
    <p:extLst>
      <p:ext uri="{BB962C8B-B14F-4D97-AF65-F5344CB8AC3E}">
        <p14:creationId xmlns:p14="http://schemas.microsoft.com/office/powerpoint/2010/main" val="12612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4621" y="314385"/>
            <a:ext cx="8208912" cy="3569315"/>
            <a:chOff x="611560" y="2153068"/>
            <a:chExt cx="8208912" cy="3569315"/>
          </a:xfrm>
        </p:grpSpPr>
        <p:sp>
          <p:nvSpPr>
            <p:cNvPr id="5" name="TextBox 4"/>
            <p:cNvSpPr txBox="1"/>
            <p:nvPr/>
          </p:nvSpPr>
          <p:spPr>
            <a:xfrm>
              <a:off x="611560" y="2153068"/>
              <a:ext cx="82089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Classlist</a:t>
              </a:r>
              <a:endParaRPr lang="th-TH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560" y="2664230"/>
              <a:ext cx="3888432" cy="298543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 </a:t>
              </a:r>
              <a:endPara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Add Drop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นักศึกษาที่ลงทะเบียนวิชาได้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กำหนด </a:t>
              </a:r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File </a:t>
              </a:r>
              <a:r>
                <a:rPr lang="th-TH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ที่เก็บข้อมูล </a:t>
              </a:r>
              <a:r>
                <a:rPr lang="en-US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classlist</a:t>
              </a:r>
              <a:r>
                <a:rPr lang="en-US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นักศึกษาที่</a:t>
              </a:r>
              <a:r>
                <a:rPr lang="th-TH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ลงทะเบียน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ค้นหาว่านักศึกษาเลขทะเบียน ชื่อ นามสกุลที่ต้องการ ลงทะเบียนหรือไม่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992" y="2675395"/>
              <a:ext cx="4320480" cy="30469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</a:t>
              </a:r>
              <a:endPara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3528" y="4373022"/>
            <a:ext cx="8208912" cy="1819577"/>
            <a:chOff x="611560" y="2153068"/>
            <a:chExt cx="8208912" cy="1819577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2153068"/>
              <a:ext cx="82089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ExamResult</a:t>
              </a:r>
              <a:endParaRPr lang="th-TH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560" y="2664230"/>
              <a:ext cx="3888432" cy="12003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เก็บคะแนนสอบวัดผล คะแนนดิบและคะแนนสุทธิของนักศึกษาแต่ละคน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</a:t>
              </a:r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99992" y="2649206"/>
              <a:ext cx="4320480" cy="132343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</a:t>
              </a: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 Story “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กรอกคะแนนสอบ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98" y="1124744"/>
            <a:ext cx="8964488" cy="554461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Success Criteria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(Condition of Satisfaction)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case </a:t>
            </a:r>
            <a:r>
              <a:rPr lang="th-TH" b="1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b="1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1: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กรณีมีการกำหนดการวัดผล และ สัดส่วนการเก็บคะแนนของรายวิชาแล้ว   หากคะแนนที่กรอกถูกต้องตาม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Format (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เลขทศนิยม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Range (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มากกว่าหรือเท่ากับ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0)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ระบบจะต้องจัดเก็บคะแนนดิบ และ คะแนนเก็บสุทธิของนักศึกษาแต่ละคนที่เข้าสอบ ผู้ไม่ได้เข้าสอบคะแนนเป็น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case </a:t>
            </a:r>
            <a:r>
              <a:rPr lang="th-TH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b="1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2: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ระบบอนุญาตให้กรอกคะแนนสอบเฉพาะนักศึกษาที่มีรายชื่อใน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list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 และ ไม่ขาดสอบเท่านั้น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case </a:t>
            </a:r>
            <a:r>
              <a:rPr lang="th-TH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b="1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3: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จำนวนนักศึกษาที่มีคะแนนสอบ เท่ากับ จำนวนนักศึกษาตามจำนวนใน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list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ลบจำนวนนักศึกษาที่ขาดสอบ  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case </a:t>
            </a:r>
            <a:r>
              <a:rPr lang="th-TH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b="1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4: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คะแนนสุทธิที่เก็บต้องคำนวณจากคะแนนดิบ และ สัดส่วนการจัดเก็บคะแนนตามที่กำหนดในรายวิชา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case </a:t>
            </a:r>
            <a:r>
              <a:rPr lang="th-TH" b="1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b="1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5: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คะแนนสอบของนักศึกษาที่ขาดสอบ เป็น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0 (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ขส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883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การออกแบบระบบ โดยใช้ การ์ด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CRC </a:t>
            </a:r>
            <a:b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(Class Responsibility Collaborators)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92500" lnSpcReduction="20000"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เป็นเทคนิคที่เราใช้ในการระบุรายการ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Identify Classes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ที่เราต้องสร้างขึ้นเพื่อให้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Software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สามารถทำงานได้ตาม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 Story</a:t>
            </a:r>
            <a:endParaRPr lang="th-TH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CRC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เป็นการ์ดที่แยกออกเป็น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ส่วนคือ 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ชื่อคลาส</a:t>
            </a:r>
            <a:endParaRPr lang="en-US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Responsibility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ความรับผิดชอบของคลาส เป็นส่วนที่อธิบายสิ่งที่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รู้ และ ทำได้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 lvl="1"/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Collaborator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คลาสอื่นที่ทำงานร่วมด้วย คือ รายชื่อของคลาสอื่นที่คลาสต้องปฏิสัมพันธ์ด้วย ทำงานร่วมด้วย เพื่อให้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Class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สามารถทำได้ตามที่กำหนดใน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Responsibility</a:t>
            </a:r>
          </a:p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Responsibility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รวมไปถึงสิ่งที่คลาสสามารถทำกับ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Collaborator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เช่น 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Course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ExamResult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Collaborator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Course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add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เพิ่มผลการสอบย่อย  แต่จะไม่เข้าไปแก้ไขค่าต่างๆใน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ExamResult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เอง เช่น การปรับคะแนนสอบของนักศึกษา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คน จะปล่อยให้เป็นหน้าที่ หรือ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Responsibility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ExamResult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Course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จะไม่เข้าไปแก้โดยตรง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543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gileModeling.com/images/models/crcCardLayou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32099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11560" y="2153068"/>
            <a:ext cx="8208912" cy="3989037"/>
            <a:chOff x="611560" y="2153068"/>
            <a:chExt cx="8208912" cy="3989037"/>
          </a:xfrm>
        </p:grpSpPr>
        <p:sp>
          <p:nvSpPr>
            <p:cNvPr id="4" name="TextBox 3"/>
            <p:cNvSpPr txBox="1"/>
            <p:nvPr/>
          </p:nvSpPr>
          <p:spPr>
            <a:xfrm>
              <a:off x="611560" y="2153068"/>
              <a:ext cx="82089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</a:t>
              </a:r>
              <a:endParaRPr lang="th-TH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560" y="2664230"/>
              <a:ext cx="3888432" cy="34778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รู้รายละเอียดวิชา ชื่อภาษาไทย ภาษาอังกฤษ รหัสวิชา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รู้ภาคการศึกษา </a:t>
              </a:r>
              <a:r>
                <a:rPr lang="th-TH" sz="20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ปี</a:t>
              </a: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การศึกษาที่เปิด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รู้อาจารย์ และ ผู้ช่วยสอนประจำวิชา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 และปรับปรุงรายละเอียดการวัดผล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ค้นหารายชื่อการสอบที่ยังไม่ได้กรอกคะแนนสอบ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บันทึกผลการสอบวัดผล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 เปลี่ยนสถานะการส่งเกรด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กำหนด </a:t>
              </a:r>
              <a:r>
                <a:rPr lang="en-US" sz="2000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Classlist</a:t>
              </a:r>
              <a:r>
                <a:rPr lang="en-US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ของ </a:t>
              </a:r>
              <a:r>
                <a:rPr lang="en-US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 </a:t>
              </a: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จากชื่อไฟล์</a:t>
              </a:r>
              <a:endPara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กำหนดชื่อไฟล์ที่เก็บรายละเอียด </a:t>
              </a:r>
              <a:r>
                <a:rPr lang="en-US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กำหนด </a:t>
              </a:r>
              <a:r>
                <a:rPr lang="en-US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File </a:t>
              </a: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ที่เก็บข้อมูลผลการสอบวัดผล</a:t>
              </a:r>
              <a:endParaRPr lang="th-TH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992" y="2693919"/>
              <a:ext cx="4320480" cy="329320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ExamCriteria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(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รายละเอียดการวัดผล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)</a:t>
              </a:r>
              <a:endPara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sz="2400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Classlist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(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รายชื่อนักศึกษาที่ลงทะเบียน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)</a:t>
              </a:r>
            </a:p>
            <a:p>
              <a:r>
                <a:rPr lang="en-US" sz="2400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ExamResult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(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รายละเอียดผลการสอบวัดผล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)</a:t>
              </a:r>
            </a:p>
            <a:p>
              <a:endPara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3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ขั้นตอนการ </a:t>
            </a:r>
            <a:r>
              <a:rPr lang="en-US" dirty="0" smtClean="0"/>
              <a:t>Design Classes </a:t>
            </a:r>
            <a:r>
              <a:rPr lang="th-TH" dirty="0" smtClean="0"/>
              <a:t>ด้วย </a:t>
            </a:r>
            <a:r>
              <a:rPr lang="en-US" dirty="0" smtClean="0"/>
              <a:t>CRC 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96144"/>
            <a:ext cx="8579296" cy="5445224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Find Classes: Identify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ว่าอะไรควรเป็น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บ้าง</a:t>
            </a:r>
            <a:endParaRPr lang="en-US" sz="2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 Interface</a:t>
            </a:r>
          </a:p>
          <a:p>
            <a:pPr lvl="1"/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 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ที่ทำหน้าที่จัดการขั้นตอนการทำงานของระบบ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(Transaction)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ควบคุมเงื่อนไขการทำงานที่ถูกต้อง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(Business Logic) </a:t>
            </a:r>
          </a:p>
          <a:p>
            <a:pPr lvl="1"/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คิด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 จัดเก็บบันทึกข้อมูล</a:t>
            </a:r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ลง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File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  (Persistence Manager)</a:t>
            </a:r>
          </a:p>
          <a:p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Find Responsibilities</a:t>
            </a:r>
          </a:p>
          <a:p>
            <a:pPr lvl="1"/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กำหนดว่า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information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อะไรที่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จัดเก็บ และ ฟังก์ชั่น หรือ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Service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ใดที่ควรมีให้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อื่นใช้ </a:t>
            </a:r>
            <a:endParaRPr lang="en-US" sz="2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Define Collaborators</a:t>
            </a:r>
          </a:p>
          <a:p>
            <a:pPr lvl="1"/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Classes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ที่คลาสที่กำลังออกแบบต้องเรียกใช้เพื่อ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Request Information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Request Operations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Collaborator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ช่วยทำเพื่อให้สามารถทำ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Responsibility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ที่ต้องการได้</a:t>
            </a:r>
            <a:endParaRPr lang="en-US" sz="2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Move the cards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around </a:t>
            </a:r>
          </a:p>
          <a:p>
            <a:pPr lvl="1"/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จัดกลุ่มของคลาสที่เกี่ยวข้องกันไว้ใกล้กัน และ ที่ไม่เกี่ยวข้องกันไว้ไกลกัน  เพื่อจัด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ของคลาส</a:t>
            </a:r>
          </a:p>
          <a:p>
            <a:pPr lvl="1"/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จัดเรียง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Cards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โดยเรียงการ์ดจากซ้ายไปขวา เรียกใช้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Responsibility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Collaborators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User Story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ตามที่ต้องการ</a:t>
            </a:r>
          </a:p>
          <a:p>
            <a:pPr lvl="1"/>
            <a:endParaRPr lang="en-US" sz="2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374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informit.com/content/images/art_wirfsbrock_crccards/elementLinks/row1col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0" y="188640"/>
            <a:ext cx="511506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nformit.com/content/images/art_wirfsbrock_crccards/elementLinks/row2col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20" y="2276872"/>
            <a:ext cx="590216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informit.com/content/images/art_wirfsbrock_crccards/elementLinks/row3col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81128"/>
            <a:ext cx="60486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7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92696"/>
            <a:ext cx="215815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FillScoreForm</a:t>
            </a:r>
            <a:endParaRPr lang="en-US" dirty="0" smtClean="0"/>
          </a:p>
          <a:p>
            <a:pPr algn="ctr"/>
            <a:r>
              <a:rPr lang="en-US" dirty="0" smtClean="0"/>
              <a:t>&lt;&lt;View&gt;&gt;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3607237" y="671352"/>
            <a:ext cx="236366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CourseMgmt</a:t>
            </a:r>
            <a:endParaRPr lang="en-US" dirty="0" smtClean="0"/>
          </a:p>
          <a:p>
            <a:pPr algn="ctr"/>
            <a:r>
              <a:rPr lang="en-US" dirty="0" smtClean="0"/>
              <a:t>&lt;&lt;Controller&gt;&gt;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3523268" y="1847200"/>
            <a:ext cx="184858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&lt;&lt;Model&gt;&gt;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6372200" y="674692"/>
            <a:ext cx="184858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Course</a:t>
            </a:r>
          </a:p>
          <a:p>
            <a:pPr algn="ctr"/>
            <a:r>
              <a:rPr lang="en-US" dirty="0" smtClean="0"/>
              <a:t>&lt;&lt;Model&gt;&gt;</a:t>
            </a:r>
            <a:endParaRPr lang="th-T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43" y="2996952"/>
            <a:ext cx="8964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576" y="3717032"/>
            <a:ext cx="215815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FillScoreForm</a:t>
            </a:r>
            <a:endParaRPr lang="en-US" dirty="0" smtClean="0"/>
          </a:p>
          <a:p>
            <a:pPr algn="ctr"/>
            <a:r>
              <a:rPr lang="en-US" dirty="0" smtClean="0"/>
              <a:t>&lt;&lt;View&gt;&gt;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4030244" y="3717031"/>
            <a:ext cx="236366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CourseMgmt</a:t>
            </a:r>
            <a:endParaRPr lang="en-US" dirty="0" smtClean="0"/>
          </a:p>
          <a:p>
            <a:pPr algn="ctr"/>
            <a:r>
              <a:rPr lang="en-US" dirty="0" smtClean="0"/>
              <a:t>&lt;&lt;Controller&gt;&gt;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7020272" y="3717032"/>
            <a:ext cx="1848583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</a:t>
            </a:r>
          </a:p>
          <a:p>
            <a:pPr algn="ctr"/>
            <a:r>
              <a:rPr lang="en-US" dirty="0" smtClean="0"/>
              <a:t>&lt;&lt;Model&gt;&gt;</a:t>
            </a:r>
            <a:endParaRPr lang="th-TH" dirty="0"/>
          </a:p>
        </p:txBody>
      </p:sp>
      <p:cxnSp>
        <p:nvCxnSpPr>
          <p:cNvPr id="14" name="Straight Connector 13"/>
          <p:cNvCxnSpPr>
            <a:stCxn id="10" idx="2"/>
          </p:cNvCxnSpPr>
          <p:nvPr/>
        </p:nvCxnSpPr>
        <p:spPr>
          <a:xfrm flipH="1">
            <a:off x="1834653" y="4671139"/>
            <a:ext cx="1" cy="218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165611" y="4671138"/>
            <a:ext cx="1" cy="218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953595" y="4671139"/>
            <a:ext cx="1" cy="2186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0" y="5733256"/>
            <a:ext cx="1834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64085" y="5282044"/>
            <a:ext cx="4301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กรอกชื่อ รหัส </a:t>
            </a:r>
            <a:r>
              <a:rPr lang="en-US" dirty="0" smtClean="0"/>
              <a:t>user </a:t>
            </a:r>
            <a:r>
              <a:rPr lang="th-TH" dirty="0" smtClean="0"/>
              <a:t>ที่ต้องการกรอกข้อมูล</a:t>
            </a:r>
            <a:endParaRPr lang="th-TH" dirty="0"/>
          </a:p>
        </p:txBody>
      </p:sp>
      <p:sp>
        <p:nvSpPr>
          <p:cNvPr id="23" name="TextBox 22"/>
          <p:cNvSpPr txBox="1"/>
          <p:nvPr/>
        </p:nvSpPr>
        <p:spPr>
          <a:xfrm>
            <a:off x="6503" y="4653136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/>
              <a:t>กรอกชื่อ รหัสวิชา ภาค ปี</a:t>
            </a:r>
            <a:endParaRPr lang="th-TH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43" y="5085184"/>
            <a:ext cx="1834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35696" y="6237312"/>
            <a:ext cx="3329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81775" y="5733256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เช็ค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มีสิทธิกรอกคะแนนวิชา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?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214854" y="6741368"/>
            <a:ext cx="27415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65611" y="6218148"/>
            <a:ext cx="4304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Check 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สิทธิ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Password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844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1560" y="188640"/>
            <a:ext cx="8208912" cy="2450154"/>
            <a:chOff x="611560" y="2153068"/>
            <a:chExt cx="8208912" cy="2450154"/>
          </a:xfrm>
        </p:grpSpPr>
        <p:sp>
          <p:nvSpPr>
            <p:cNvPr id="3" name="TextBox 2"/>
            <p:cNvSpPr txBox="1"/>
            <p:nvPr/>
          </p:nvSpPr>
          <p:spPr>
            <a:xfrm>
              <a:off x="611560" y="2153068"/>
              <a:ext cx="82089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CourseMgmt</a:t>
              </a:r>
              <a:endParaRPr lang="th-TH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1560" y="2664230"/>
              <a:ext cx="3888432" cy="19389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เช็คสิทธิการกรอกคะแนนของผู้กรอกคะแนนสำหรับวิชาที่เลือก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ควบคุมขั้นตอนการกรอกคะแนนสอบของวิชา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 </a:t>
              </a:r>
              <a:r>
                <a:rPr lang="en-US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 </a:t>
              </a: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ทั้งหมด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 </a:t>
              </a:r>
              <a:r>
                <a:rPr lang="en-US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Login </a:t>
              </a: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ของ </a:t>
              </a:r>
              <a:r>
                <a:rPr lang="en-US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Users </a:t>
              </a: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ทุกคน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ค้นหารายการ </a:t>
              </a:r>
              <a:r>
                <a:rPr lang="en-US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 </a:t>
              </a:r>
              <a:r>
                <a:rPr lang="th-TH" sz="20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ตามเงื่อนไข</a:t>
              </a:r>
              <a:endParaRPr lang="th-TH" sz="2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9992" y="2693919"/>
              <a:ext cx="4320480" cy="16927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 (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รายละเอียดแต่ละวิชาที่เปิด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)</a:t>
              </a:r>
              <a:endPara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Login (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รายการ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Login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ของ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User)</a:t>
              </a:r>
              <a:endPara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9370" y="2996952"/>
            <a:ext cx="8211128" cy="3939540"/>
            <a:chOff x="917402" y="1629848"/>
            <a:chExt cx="8211128" cy="3939540"/>
          </a:xfrm>
        </p:grpSpPr>
        <p:sp>
          <p:nvSpPr>
            <p:cNvPr id="8" name="TextBox 7"/>
            <p:cNvSpPr txBox="1"/>
            <p:nvPr/>
          </p:nvSpPr>
          <p:spPr>
            <a:xfrm>
              <a:off x="917402" y="1629848"/>
              <a:ext cx="82089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FillScoreForm</a:t>
              </a:r>
              <a:endParaRPr lang="th-TH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9618" y="2153068"/>
              <a:ext cx="3888432" cy="3416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รับข้อมูลรหัสวิชา ภาคการศึกษา ปีการศึกษาที่เปิดรายวิชา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รับ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User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และ </a:t>
              </a:r>
              <a:r>
                <a:rPr lang="en-US" sz="2400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Pwd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ของผู้กรอกคะแนน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แจ้งเตือนกรณี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User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ไม่มีสิทธิกรอกคะแนน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แจ้งเตือน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กรณีไม่พบวิชาที่ต้องการกรอกคะแนน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แสดง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Choices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รายชื่อการสอบที่สามารถกรอกคะแนน</a:t>
              </a:r>
              <a:endParaRPr lang="th-TH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8050" y="2153068"/>
              <a:ext cx="4320480" cy="31700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CourseMgmt</a:t>
              </a:r>
              <a:endPara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1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5536" y="328371"/>
            <a:ext cx="8208912" cy="3616884"/>
            <a:chOff x="611560" y="2153068"/>
            <a:chExt cx="8208912" cy="3616884"/>
          </a:xfrm>
        </p:grpSpPr>
        <p:sp>
          <p:nvSpPr>
            <p:cNvPr id="5" name="TextBox 4"/>
            <p:cNvSpPr txBox="1"/>
            <p:nvPr/>
          </p:nvSpPr>
          <p:spPr>
            <a:xfrm>
              <a:off x="611560" y="2153068"/>
              <a:ext cx="82089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ExamCriteria</a:t>
              </a:r>
              <a:endParaRPr lang="th-TH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560" y="2664230"/>
              <a:ext cx="3888432" cy="30469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รู้ชื่อการสอบวัดผล ประเภทการสอบ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(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กลางภาค ปลายภาค เก็บคะแนนย่อย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</a:t>
              </a:r>
              <a:endPara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รู้สัดส่วน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%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คะแนนสุทธิที่เก็บ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บันทึก แก้ไขรายละเอียดการสอบวัดผล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(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สัดส่วน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%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คะแนนเก็บ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)</a:t>
              </a:r>
              <a:endPara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บันทึกประวัติการแก้ไขรายละเอียดการสอบวัดผล</a:t>
              </a:r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992" y="2661409"/>
              <a:ext cx="4320480" cy="31085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Course</a:t>
              </a:r>
            </a:p>
            <a:p>
              <a:endPara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3528" y="4373022"/>
            <a:ext cx="8208912" cy="2450154"/>
            <a:chOff x="611560" y="2153068"/>
            <a:chExt cx="8208912" cy="2450154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2153068"/>
              <a:ext cx="8208912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Login</a:t>
              </a:r>
              <a:endParaRPr lang="th-TH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1560" y="2664230"/>
              <a:ext cx="3888432" cy="19389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รู้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User Password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บทบาทของผู้ใช้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(TA, Student, Lecturer)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ขื่อ นามสกุล</a:t>
              </a:r>
              <a:endPara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Get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สิทธิของ 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User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ด้วย</a:t>
              </a: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User Password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ว่ามีสิทธิใด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Check User Password </a:t>
              </a:r>
              <a:r>
                <a:rPr lang="th-TH" sz="2400" dirty="0" smtClean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จากชื่อ นามสกุล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99992" y="2649206"/>
              <a:ext cx="4320480" cy="15696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sz="2400" dirty="0" smtClean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endParaRPr lang="th-TH" sz="24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0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966</Words>
  <Application>Microsoft Office PowerPoint</Application>
  <PresentationFormat>On-screen Show (4:3)</PresentationFormat>
  <Paragraphs>118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User Story “กรอกคะแนนสอบ” </vt:lpstr>
      <vt:lpstr>User Story “กรอกคะแนนสอบ” </vt:lpstr>
      <vt:lpstr>การออกแบบระบบ โดยใช้ การ์ด CRC  (Class Responsibility Collaborators)</vt:lpstr>
      <vt:lpstr>PowerPoint Presentation</vt:lpstr>
      <vt:lpstr>ขั้นตอนการ Design Classes ด้วย CRC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songsakdi</dc:creator>
  <cp:lastModifiedBy>songsakdi</cp:lastModifiedBy>
  <cp:revision>69</cp:revision>
  <dcterms:created xsi:type="dcterms:W3CDTF">2017-09-18T18:24:47Z</dcterms:created>
  <dcterms:modified xsi:type="dcterms:W3CDTF">2017-10-19T01:23:34Z</dcterms:modified>
</cp:coreProperties>
</file>