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60" r:id="rId5"/>
    <p:sldId id="261" r:id="rId6"/>
    <p:sldId id="263" r:id="rId7"/>
    <p:sldId id="265" r:id="rId8"/>
    <p:sldId id="262" r:id="rId9"/>
    <p:sldId id="291" r:id="rId10"/>
    <p:sldId id="290" r:id="rId11"/>
    <p:sldId id="292" r:id="rId12"/>
    <p:sldId id="271" r:id="rId13"/>
    <p:sldId id="293" r:id="rId14"/>
    <p:sldId id="270" r:id="rId15"/>
    <p:sldId id="272" r:id="rId16"/>
    <p:sldId id="259" r:id="rId17"/>
    <p:sldId id="295" r:id="rId18"/>
    <p:sldId id="296" r:id="rId19"/>
    <p:sldId id="289" r:id="rId20"/>
    <p:sldId id="264" r:id="rId21"/>
    <p:sldId id="275" r:id="rId22"/>
    <p:sldId id="279" r:id="rId23"/>
    <p:sldId id="276" r:id="rId24"/>
    <p:sldId id="278" r:id="rId25"/>
    <p:sldId id="277" r:id="rId26"/>
    <p:sldId id="267" r:id="rId27"/>
    <p:sldId id="280" r:id="rId28"/>
    <p:sldId id="283" r:id="rId29"/>
    <p:sldId id="281" r:id="rId30"/>
    <p:sldId id="297" r:id="rId31"/>
    <p:sldId id="282" r:id="rId32"/>
    <p:sldId id="284" r:id="rId33"/>
    <p:sldId id="298" r:id="rId34"/>
    <p:sldId id="285" r:id="rId35"/>
    <p:sldId id="286" r:id="rId36"/>
    <p:sldId id="287" r:id="rId37"/>
    <p:sldId id="288" r:id="rId38"/>
    <p:sldId id="273" r:id="rId39"/>
    <p:sldId id="274" r:id="rId40"/>
    <p:sldId id="29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60524" autoAdjust="0"/>
  </p:normalViewPr>
  <p:slideViewPr>
    <p:cSldViewPr snapToGrid="0">
      <p:cViewPr varScale="1">
        <p:scale>
          <a:sx n="99" d="100"/>
          <a:sy n="99" d="100"/>
        </p:scale>
        <p:origin x="17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9937F-3EA1-4C08-815E-C1EEE7294C53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A0322-A91D-480D-8A96-862A199FE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064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Whos</a:t>
            </a:r>
            <a:r>
              <a:rPr lang="en-US" dirty="0"/>
              <a:t> heard of clean architecture?  </a:t>
            </a:r>
          </a:p>
          <a:p>
            <a:endParaRPr lang="en-US" dirty="0"/>
          </a:p>
          <a:p>
            <a:r>
              <a:rPr lang="en-US" dirty="0"/>
              <a:t>Hexagonal architecture?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674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domain is at the heart everything depends inwards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 effect infrastructure and UI live in the same layer on the outside of the system and we access them via ports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how would we ever save anything (in the old layered model the domain layer would persist changes)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224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could duplicate validation logic for responsiveness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539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lower layers depend on layers above   = interfaces dependency inversion</a:t>
            </a:r>
          </a:p>
          <a:p>
            <a:endParaRPr lang="en-US" dirty="0"/>
          </a:p>
          <a:p>
            <a:r>
              <a:rPr lang="en-US" dirty="0"/>
              <a:t>This means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29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are not issues with layering its an issue with how people implemented that feature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355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89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Has anyone seen code that looks like this?  </a:t>
            </a:r>
          </a:p>
          <a:p>
            <a:endParaRPr lang="en-US" dirty="0"/>
          </a:p>
          <a:p>
            <a:r>
              <a:rPr lang="en-US" dirty="0"/>
              <a:t>This is where we group all the actions we can take on a given entity or aggregate into a single business logic service.</a:t>
            </a:r>
          </a:p>
          <a:p>
            <a:endParaRPr lang="en-US" dirty="0"/>
          </a:p>
          <a:p>
            <a:r>
              <a:rPr lang="en-US" dirty="0"/>
              <a:t>This break the interface segregate principle because I may only care about one of these methods</a:t>
            </a:r>
          </a:p>
          <a:p>
            <a:endParaRPr lang="en-US" dirty="0"/>
          </a:p>
          <a:p>
            <a:r>
              <a:rPr lang="en-US" dirty="0"/>
              <a:t>This means that anything that implements this interface must change when any one of these responsibilities change</a:t>
            </a:r>
          </a:p>
          <a:p>
            <a:endParaRPr lang="en-US" dirty="0"/>
          </a:p>
          <a:p>
            <a:r>
              <a:rPr lang="en-US" dirty="0"/>
              <a:t>It means we have no common interface signature for the ports in our system every method signature is different this can make it hard for us to add cross cutting concerns.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838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641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 an architectural issue but more about how easy it is to navigate code bases.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5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676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should be reflected at every level of the program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358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Robert Martin coined the term its in his excellent book clean architecture </a:t>
            </a:r>
          </a:p>
          <a:p>
            <a:endParaRPr lang="en-US" dirty="0"/>
          </a:p>
          <a:p>
            <a:r>
              <a:rPr lang="en-US" dirty="0"/>
              <a:t>Alister Cockburn created what he called the hexagonal architecture because his diagram was a hexagon</a:t>
            </a:r>
          </a:p>
          <a:p>
            <a:endParaRPr lang="en-US" dirty="0"/>
          </a:p>
          <a:p>
            <a:r>
              <a:rPr lang="en-US" dirty="0"/>
              <a:t>Jeffrey Palermo Created onion architecture and Ivar </a:t>
            </a:r>
            <a:r>
              <a:rPr lang="en-US" dirty="0" err="1"/>
              <a:t>jackbson</a:t>
            </a:r>
            <a:r>
              <a:rPr lang="en-US" dirty="0"/>
              <a:t> created boundaries controllers and entities </a:t>
            </a:r>
          </a:p>
          <a:p>
            <a:endParaRPr lang="en-US" dirty="0"/>
          </a:p>
          <a:p>
            <a:r>
              <a:rPr lang="en-US" dirty="0"/>
              <a:t>All were talking to the same concerns.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092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not issues with layering its an issue with how people implemented that feature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1865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4610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Weak domain model.  The red flag is entities that have state but no behavior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340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not issues with layering its an issue with how people implemented that feature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1247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713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6464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1234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not issues with layering its an issue with how people implemented that feature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605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1983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474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here would say they have a layered system  </a:t>
            </a:r>
          </a:p>
          <a:p>
            <a:endParaRPr lang="en-US" dirty="0"/>
          </a:p>
          <a:p>
            <a:r>
              <a:rPr lang="en-US" dirty="0"/>
              <a:t>Who would say that is a good thing?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204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separate code into these distinct layers</a:t>
            </a:r>
          </a:p>
          <a:p>
            <a:endParaRPr lang="en-US" dirty="0"/>
          </a:p>
          <a:p>
            <a:r>
              <a:rPr lang="en-US" dirty="0"/>
              <a:t>People often used to call the bottom layer the data layer because it was concerned with the database alone but its really any out of bound dependency, http cache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Each layer has a public interface for the layer above.  </a:t>
            </a:r>
          </a:p>
          <a:p>
            <a:endParaRPr lang="en-US" dirty="0"/>
          </a:p>
          <a:p>
            <a:r>
              <a:rPr lang="en-US" dirty="0"/>
              <a:t>The calls go down you can't have cycles.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14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 new thing this is a Microsoft slide from 2001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Also don’t think that it was ever meant to be 3 layers that is just a convention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395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clean architecture we make the domain the centre of our application all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656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just split the business logic into two layers</a:t>
            </a:r>
          </a:p>
          <a:p>
            <a:endParaRPr lang="en-US" dirty="0"/>
          </a:p>
          <a:p>
            <a:r>
              <a:rPr lang="en-US" dirty="0"/>
              <a:t>However we often don’t really model the domain </a:t>
            </a:r>
          </a:p>
          <a:p>
            <a:endParaRPr lang="en-US" dirty="0"/>
          </a:p>
          <a:p>
            <a:r>
              <a:rPr lang="en-US" dirty="0"/>
              <a:t>Domain just ends up being bags of data with no </a:t>
            </a:r>
            <a:r>
              <a:rPr lang="en-US" dirty="0" err="1"/>
              <a:t>behaviour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686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Banking system what are the rules that decide if I give you a load or not</a:t>
            </a:r>
          </a:p>
          <a:p>
            <a:endParaRPr lang="en-US" dirty="0"/>
          </a:p>
          <a:p>
            <a:r>
              <a:rPr lang="en-US" dirty="0"/>
              <a:t>Application logic maybe get some existing details about the custom from persistence run some domain logic save some change send a response. 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38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People sometimes try and crowbar a domain around application that are too simple they don’t warrant the complexity DDD is not for everything</a:t>
            </a:r>
          </a:p>
          <a:p>
            <a:endParaRPr lang="en-US" dirty="0"/>
          </a:p>
          <a:p>
            <a:r>
              <a:rPr lang="en-US" dirty="0"/>
              <a:t>Often when we do have a complex domain the entities in our domain are weak and don’t have any behavior and complex domain behavior is modelled in a set of large complex transition scripts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85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4755-E966-4566-9E8E-F065004A4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FE166-1A53-4D71-9908-977F69888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75C83-990A-41EF-B033-C01DCD29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5E25-78BA-404C-BDF6-82AB5E250D74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964E7-34AC-4ED0-96C5-DE39F618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B37B2-169F-402B-8A3D-2B0E28EA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CCDA-B88C-4349-A990-08CEAF9B1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47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BA19-96E0-46F2-BAAF-6423EF03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F7593-6753-480C-8F95-866F6011D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3087C-AC7F-4A0C-A312-70EDB22F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5E25-78BA-404C-BDF6-82AB5E250D74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CFD05-F439-4A47-B9D4-29B8A13F9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FF01C-C67F-4402-8471-C628AE7C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CCDA-B88C-4349-A990-08CEAF9B1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06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93861-BBBD-4512-A952-1D04ACC59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5E425-6218-497A-95DB-E87B0B465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ECF60-A3D0-4E15-B235-B92AF06E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5E25-78BA-404C-BDF6-82AB5E250D74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C3E9A-74C2-453F-B568-3E287090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FF6D3-36C8-46FD-A5EA-CAEF281A4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CCDA-B88C-4349-A990-08CEAF9B1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26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2C79-5112-48FC-ABB1-35926476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D73CA-F65E-46DD-9739-06704C282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0243D-7C46-4037-B310-BE7AA686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5E25-78BA-404C-BDF6-82AB5E250D74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F0046-84E9-4FD7-A41B-D4F93F69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290B1-47BD-406C-AF14-CCFFC066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CCDA-B88C-4349-A990-08CEAF9B1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87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EFFB-1CBA-4B50-9760-8A3C573B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53872-E976-443A-AD9D-D986F588D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AFBDB-0871-4848-BE95-09BFB603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5E25-78BA-404C-BDF6-82AB5E250D74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41028-5350-4046-A79D-299A3D44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6D215-6942-4424-A13C-CA23251B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CCDA-B88C-4349-A990-08CEAF9B1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05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422F-9D6C-477D-8B4B-493C6297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49996-AAD1-4757-ADEA-3F2F3EFBD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4EC3D-3A11-43B6-BF06-F15ED31E0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14591-5BA4-4ED9-959A-93FAD4D9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5E25-78BA-404C-BDF6-82AB5E250D74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D0828-14D8-47DC-BABC-5BA15936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A5334-E5EB-4DAE-A070-A28A9E87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CCDA-B88C-4349-A990-08CEAF9B1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31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CBA81-6E25-4E36-AD82-602A96CEA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7673B-4373-407D-86BC-33A94A384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82B0B-91A4-4DD2-98A8-DC6C7402F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29806-2091-4F6B-BF3C-2BEC7F661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125EB7-4744-4AEF-99EB-76C801BB0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4018A-9D1B-406C-9DEB-ED781154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5E25-78BA-404C-BDF6-82AB5E250D74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AAE8AE-7BE0-41B4-9EE3-930076E6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BC7564-7B55-489A-B592-31E5FE1A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CCDA-B88C-4349-A990-08CEAF9B1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65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D179-64F0-4249-AA69-DF0F275C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FEA6B-1F97-42AD-A152-0D5C75F0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5E25-78BA-404C-BDF6-82AB5E250D74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64BD1-746D-4A76-8B84-9E8E05A0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C1289-8D26-45C7-BAE9-9CD8DC7E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CCDA-B88C-4349-A990-08CEAF9B1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0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5E934-C834-4D52-8EB1-A8907879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5E25-78BA-404C-BDF6-82AB5E250D74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D3D5F3-9114-4799-8E8E-2A59D714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F41A8-BA11-4E31-8905-1F0D0120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CCDA-B88C-4349-A990-08CEAF9B1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56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0787-2A98-4DB6-9A33-3F72C32A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767ED-396E-4FA5-ACE5-E5194E455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FD7E9-B28B-4209-A549-AD9CDFB7F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D181B-FA0B-4A5F-8B74-3BA25D98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5E25-78BA-404C-BDF6-82AB5E250D74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FACE9-4D79-43A6-9398-E327E4F6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736D8-3D0A-4573-A9BF-85EF079C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CCDA-B88C-4349-A990-08CEAF9B1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51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7A77-E8F6-4E4F-9A79-B42EA1D2D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22B422-F3CB-4FA9-99FD-11DBDAF36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11B01-059B-45A4-8A31-E9EE413AA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8713B-315F-45BC-96BF-BECD7F24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5E25-78BA-404C-BDF6-82AB5E250D74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71B1F-8410-43A8-BA7F-6DD38E8E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748AC-43E1-439E-B8CE-E33EEFA5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CCDA-B88C-4349-A990-08CEAF9B1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10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94A81A-A6DB-4CE7-8E27-71C91926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B311D-0F6C-4ECD-88F8-F57A1814B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CD0BF-40F2-4FE3-83D8-C2709BB7E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E5E25-78BA-404C-BDF6-82AB5E250D74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E959B-AABB-48FA-A3C3-09C461385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E58D1-8DF3-4AA4-9D26-A0CD7B4BE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8CCDA-B88C-4349-A990-08CEAF9B1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1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Exemplum.Template" TargetMode="External"/><Relationship Id="rId2" Type="http://schemas.openxmlformats.org/officeDocument/2006/relationships/hyperlink" Target="https://github.com/ForrestTech/Exemplu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2389-51CE-4517-9CA6-38E10668C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Clean Architecture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7A8FA-5005-4955-9BF8-05D87D3214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564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4B9F-1E81-4D8C-B736-0EF045BD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business logic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32160-E7BA-46AD-B6AA-CA965867C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Domain Logic</a:t>
            </a:r>
            <a:r>
              <a:rPr lang="en-US" dirty="0"/>
              <a:t> this tends to be the rules of our business</a:t>
            </a:r>
          </a:p>
          <a:p>
            <a:r>
              <a:rPr lang="en-US" b="1" dirty="0"/>
              <a:t>Application Logic </a:t>
            </a:r>
            <a:r>
              <a:rPr lang="en-US" dirty="0"/>
              <a:t>what does the application do to make it work (sometimes called workflow logic)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776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F0FF-A005-4EFF-B1CB-7CF75BFE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common implementations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A94B4-6AB0-4353-8F36-E906280B0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Domain facade </a:t>
            </a:r>
            <a:r>
              <a:rPr lang="en-US" dirty="0"/>
              <a:t>a thin wrapper of application logic around core domain logic</a:t>
            </a:r>
          </a:p>
          <a:p>
            <a:pPr marL="0" indent="0" algn="ctr">
              <a:buNone/>
            </a:pPr>
            <a:r>
              <a:rPr lang="en-US" b="1" dirty="0"/>
              <a:t>Operation scripts</a:t>
            </a:r>
            <a:r>
              <a:rPr lang="en-US" dirty="0"/>
              <a:t> we don’t have much of a domain for this action, so we just implement the very simple logic in our application layer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People often do one when they should do the other.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321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BC16-1FAB-4B9E-B960-0B627868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F6E55-9428-4CAA-81AE-0B147E86A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 domain centric approach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590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00AA-8AE1-4506-9C5E-75C8D97A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 and adapters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8628D-8F33-47EF-A225-1E9259A0A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Defines the separations and responsibilities of layers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Application</a:t>
            </a:r>
            <a:r>
              <a:rPr lang="en-US" dirty="0"/>
              <a:t> contains the rules of our application</a:t>
            </a:r>
          </a:p>
          <a:p>
            <a:pPr marL="0" indent="0" algn="ctr">
              <a:buNone/>
            </a:pPr>
            <a:r>
              <a:rPr lang="en-US" b="1" dirty="0"/>
              <a:t>Adapters</a:t>
            </a:r>
            <a:r>
              <a:rPr lang="en-US" dirty="0"/>
              <a:t> abstract the inputs and out of our application</a:t>
            </a:r>
          </a:p>
          <a:p>
            <a:pPr marL="0" indent="0" algn="ctr">
              <a:buNone/>
            </a:pPr>
            <a:r>
              <a:rPr lang="en-US" b="1" dirty="0"/>
              <a:t>Ports</a:t>
            </a:r>
            <a:r>
              <a:rPr lang="en-US" dirty="0"/>
              <a:t> converts between an actor via the adapter and the domain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63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 descr="architecture">
            <a:extLst>
              <a:ext uri="{FF2B5EF4-FFF2-40B4-BE49-F238E27FC236}">
                <a16:creationId xmlns:a16="http://schemas.microsoft.com/office/drawing/2014/main" id="{8CAF04CE-B528-4DB2-A0DC-6CB1BB7F71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7185259" cy="718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2C7A4E1-4149-4D3B-85CD-2B69E688D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63940" y="359948"/>
            <a:ext cx="7464119" cy="559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3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50F4-6279-4194-8200-0147E617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Architecture Rules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251F5-DE03-47FA-9D67-59AA3F697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all business logic in the domain</a:t>
            </a:r>
          </a:p>
          <a:p>
            <a:r>
              <a:rPr lang="en-US" dirty="0"/>
              <a:t>All dependencies flow towards core</a:t>
            </a:r>
          </a:p>
          <a:p>
            <a:r>
              <a:rPr lang="en-US" dirty="0"/>
              <a:t>Interfaces are defined in the business logic domain/application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0576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9161000D-E03B-433B-896A-93AE9F016C3F}"/>
              </a:ext>
            </a:extLst>
          </p:cNvPr>
          <p:cNvSpPr/>
          <p:nvPr/>
        </p:nvSpPr>
        <p:spPr>
          <a:xfrm>
            <a:off x="1257130" y="1571802"/>
            <a:ext cx="6902310" cy="13245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31552-A192-47B3-9488-066B2EB7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750"/>
            <a:ext cx="10515600" cy="1325563"/>
          </a:xfrm>
        </p:spPr>
        <p:txBody>
          <a:bodyPr/>
          <a:lstStyle/>
          <a:p>
            <a:r>
              <a:rPr lang="en-US" dirty="0"/>
              <a:t>Clean Architecture</a:t>
            </a:r>
            <a:endParaRPr lang="en-GB" dirty="0"/>
          </a:p>
        </p:txBody>
      </p:sp>
      <p:sp>
        <p:nvSpPr>
          <p:cNvPr id="8" name="AutoShape 4" descr="architecture">
            <a:extLst>
              <a:ext uri="{FF2B5EF4-FFF2-40B4-BE49-F238E27FC236}">
                <a16:creationId xmlns:a16="http://schemas.microsoft.com/office/drawing/2014/main" id="{8CAF04CE-B528-4DB2-A0DC-6CB1BB7F71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7185259" cy="718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EC29A7-E56F-40A3-B384-607F206FFFA8}"/>
              </a:ext>
            </a:extLst>
          </p:cNvPr>
          <p:cNvSpPr/>
          <p:nvPr/>
        </p:nvSpPr>
        <p:spPr>
          <a:xfrm>
            <a:off x="1506967" y="1700313"/>
            <a:ext cx="978570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  <a:endParaRPr lang="en-GB" dirty="0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64F19BF1-61FD-4C21-987F-6972C02B8FB4}"/>
              </a:ext>
            </a:extLst>
          </p:cNvPr>
          <p:cNvSpPr/>
          <p:nvPr/>
        </p:nvSpPr>
        <p:spPr>
          <a:xfrm>
            <a:off x="9631490" y="4214617"/>
            <a:ext cx="1376788" cy="8118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7FF56F-5AA0-428E-8904-0A2683A5AF50}"/>
              </a:ext>
            </a:extLst>
          </p:cNvPr>
          <p:cNvSpPr/>
          <p:nvPr/>
        </p:nvSpPr>
        <p:spPr>
          <a:xfrm>
            <a:off x="6306858" y="1700311"/>
            <a:ext cx="1634692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</a:t>
            </a:r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8706DB-5CEB-420D-B003-977B8D262988}"/>
              </a:ext>
            </a:extLst>
          </p:cNvPr>
          <p:cNvSpPr/>
          <p:nvPr/>
        </p:nvSpPr>
        <p:spPr>
          <a:xfrm>
            <a:off x="9631490" y="5310164"/>
            <a:ext cx="1634692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Service</a:t>
            </a:r>
            <a:endParaRPr lang="en-GB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A12F17A-6A71-4DFA-8F90-E61E300B5C53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>
            <a:off x="7941550" y="2106251"/>
            <a:ext cx="1689940" cy="36098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A87A322-308A-40C5-968A-FC8E17E8359C}"/>
              </a:ext>
            </a:extLst>
          </p:cNvPr>
          <p:cNvSpPr/>
          <p:nvPr/>
        </p:nvSpPr>
        <p:spPr>
          <a:xfrm>
            <a:off x="2639539" y="1700313"/>
            <a:ext cx="979200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API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3FEDF9-F700-4040-BD4A-67B01BCFBC5C}"/>
              </a:ext>
            </a:extLst>
          </p:cNvPr>
          <p:cNvSpPr/>
          <p:nvPr/>
        </p:nvSpPr>
        <p:spPr>
          <a:xfrm>
            <a:off x="4905944" y="1700313"/>
            <a:ext cx="979200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86A21B-60B2-4EE6-A96A-A3FF03E72B39}"/>
              </a:ext>
            </a:extLst>
          </p:cNvPr>
          <p:cNvSpPr/>
          <p:nvPr/>
        </p:nvSpPr>
        <p:spPr>
          <a:xfrm>
            <a:off x="3772741" y="1700313"/>
            <a:ext cx="979200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GRPC</a:t>
            </a:r>
            <a:endParaRPr lang="en-GB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12B39DA-B3E3-45E1-9800-73E40F17297D}"/>
              </a:ext>
            </a:extLst>
          </p:cNvPr>
          <p:cNvCxnSpPr>
            <a:stCxn id="36" idx="2"/>
            <a:endCxn id="10" idx="0"/>
          </p:cNvCxnSpPr>
          <p:nvPr/>
        </p:nvCxnSpPr>
        <p:spPr>
          <a:xfrm rot="5400000">
            <a:off x="3396927" y="2735207"/>
            <a:ext cx="1088429" cy="6424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600B43F-4A7B-43DA-B21D-AC10449C5336}"/>
              </a:ext>
            </a:extLst>
          </p:cNvPr>
          <p:cNvCxnSpPr>
            <a:stCxn id="35" idx="2"/>
            <a:endCxn id="10" idx="0"/>
          </p:cNvCxnSpPr>
          <p:nvPr/>
        </p:nvCxnSpPr>
        <p:spPr>
          <a:xfrm rot="5400000">
            <a:off x="3963528" y="2168605"/>
            <a:ext cx="1088429" cy="177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50FD045-BC47-47D6-A7B5-7CDD6EF38025}"/>
              </a:ext>
            </a:extLst>
          </p:cNvPr>
          <p:cNvCxnSpPr>
            <a:stCxn id="33" idx="2"/>
            <a:endCxn id="10" idx="0"/>
          </p:cNvCxnSpPr>
          <p:nvPr/>
        </p:nvCxnSpPr>
        <p:spPr>
          <a:xfrm rot="16200000" flipH="1">
            <a:off x="2830325" y="2811006"/>
            <a:ext cx="1088429" cy="4908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6033983-21C2-4597-BE4B-8A37C031070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6200000" flipH="1">
            <a:off x="2263882" y="2244563"/>
            <a:ext cx="1088429" cy="16236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E46BF05-FFA2-4710-ABB9-6F49C2E8AFF7}"/>
              </a:ext>
            </a:extLst>
          </p:cNvPr>
          <p:cNvCxnSpPr>
            <a:cxnSpLocks/>
            <a:stCxn id="16" idx="3"/>
            <a:endCxn id="14" idx="2"/>
          </p:cNvCxnSpPr>
          <p:nvPr/>
        </p:nvCxnSpPr>
        <p:spPr>
          <a:xfrm>
            <a:off x="7941550" y="2106251"/>
            <a:ext cx="1689940" cy="25143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A30575E-DA06-40AF-BDCE-E8A5032A8EBE}"/>
              </a:ext>
            </a:extLst>
          </p:cNvPr>
          <p:cNvGrpSpPr/>
          <p:nvPr/>
        </p:nvGrpSpPr>
        <p:grpSpPr>
          <a:xfrm>
            <a:off x="1257130" y="3472136"/>
            <a:ext cx="4609510" cy="2531445"/>
            <a:chOff x="1270536" y="3012706"/>
            <a:chExt cx="4609510" cy="253144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D6683D8-FD5B-4D75-8A41-2BCE6EBDA3EA}"/>
                </a:ext>
              </a:extLst>
            </p:cNvPr>
            <p:cNvSpPr/>
            <p:nvPr/>
          </p:nvSpPr>
          <p:spPr>
            <a:xfrm>
              <a:off x="1270536" y="3012706"/>
              <a:ext cx="4609510" cy="25314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01FA63-C64A-410E-BB0B-A0A112DD6E43}"/>
                </a:ext>
              </a:extLst>
            </p:cNvPr>
            <p:cNvSpPr/>
            <p:nvPr/>
          </p:nvSpPr>
          <p:spPr>
            <a:xfrm>
              <a:off x="1506966" y="3141192"/>
              <a:ext cx="4252759" cy="567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 Layer</a:t>
              </a:r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652D426-96F1-4B1D-B79F-282335607A32}"/>
                </a:ext>
              </a:extLst>
            </p:cNvPr>
            <p:cNvSpPr/>
            <p:nvPr/>
          </p:nvSpPr>
          <p:spPr>
            <a:xfrm>
              <a:off x="2751830" y="4498284"/>
              <a:ext cx="1763029" cy="811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Domain Layer</a:t>
              </a:r>
              <a:endParaRPr lang="en-GB" dirty="0"/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CBE1549E-7B60-4330-A523-C8F977FFEF3F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 rot="5400000">
              <a:off x="3238308" y="4103246"/>
              <a:ext cx="790076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Cylinder 62">
            <a:extLst>
              <a:ext uri="{FF2B5EF4-FFF2-40B4-BE49-F238E27FC236}">
                <a16:creationId xmlns:a16="http://schemas.microsoft.com/office/drawing/2014/main" id="{B68123F0-7DF6-461E-B509-EF83829136C2}"/>
              </a:ext>
            </a:extLst>
          </p:cNvPr>
          <p:cNvSpPr/>
          <p:nvPr/>
        </p:nvSpPr>
        <p:spPr>
          <a:xfrm>
            <a:off x="9631490" y="2926563"/>
            <a:ext cx="1376788" cy="8118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  <a:endParaRPr lang="en-GB" dirty="0"/>
          </a:p>
        </p:txBody>
      </p:sp>
      <p:sp>
        <p:nvSpPr>
          <p:cNvPr id="64" name="Flowchart: Direct Access Storage 63">
            <a:extLst>
              <a:ext uri="{FF2B5EF4-FFF2-40B4-BE49-F238E27FC236}">
                <a16:creationId xmlns:a16="http://schemas.microsoft.com/office/drawing/2014/main" id="{017C344F-A94E-42D8-87BF-BF0E062489D3}"/>
              </a:ext>
            </a:extLst>
          </p:cNvPr>
          <p:cNvSpPr/>
          <p:nvPr/>
        </p:nvSpPr>
        <p:spPr>
          <a:xfrm>
            <a:off x="9631490" y="1825443"/>
            <a:ext cx="1472050" cy="557571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</a:t>
            </a:r>
            <a:endParaRPr lang="en-GB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8E6C059-5D36-48F6-A36D-3F2B260E604B}"/>
              </a:ext>
            </a:extLst>
          </p:cNvPr>
          <p:cNvCxnSpPr>
            <a:cxnSpLocks/>
            <a:stCxn id="16" idx="3"/>
            <a:endCxn id="63" idx="2"/>
          </p:cNvCxnSpPr>
          <p:nvPr/>
        </p:nvCxnSpPr>
        <p:spPr>
          <a:xfrm>
            <a:off x="7941550" y="2106251"/>
            <a:ext cx="1689940" cy="12262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6FA31036-5296-49DD-BB56-8F16DBB54225}"/>
              </a:ext>
            </a:extLst>
          </p:cNvPr>
          <p:cNvCxnSpPr>
            <a:cxnSpLocks/>
            <a:stCxn id="16" idx="3"/>
            <a:endCxn id="64" idx="1"/>
          </p:cNvCxnSpPr>
          <p:nvPr/>
        </p:nvCxnSpPr>
        <p:spPr>
          <a:xfrm flipV="1">
            <a:off x="7941550" y="2104229"/>
            <a:ext cx="1689940" cy="20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98C4F34-6CC4-4447-8245-ACDBD80D8BB2}"/>
              </a:ext>
            </a:extLst>
          </p:cNvPr>
          <p:cNvSpPr txBox="1"/>
          <p:nvPr/>
        </p:nvSpPr>
        <p:spPr>
          <a:xfrm>
            <a:off x="1320619" y="4987065"/>
            <a:ext cx="1078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Business Logic</a:t>
            </a:r>
            <a:endParaRPr lang="en-GB" sz="1400" dirty="0"/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254F9BDB-48DF-4205-96C7-DD73507ED244}"/>
              </a:ext>
            </a:extLst>
          </p:cNvPr>
          <p:cNvCxnSpPr>
            <a:cxnSpLocks/>
            <a:stCxn id="16" idx="2"/>
            <a:endCxn id="69" idx="3"/>
          </p:cNvCxnSpPr>
          <p:nvPr/>
        </p:nvCxnSpPr>
        <p:spPr>
          <a:xfrm rot="5400000">
            <a:off x="5382588" y="2996243"/>
            <a:ext cx="2225668" cy="12575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6A20092-61E9-43C8-9CA4-C8E69AC451F3}"/>
              </a:ext>
            </a:extLst>
          </p:cNvPr>
          <p:cNvSpPr txBox="1"/>
          <p:nvPr/>
        </p:nvSpPr>
        <p:spPr>
          <a:xfrm>
            <a:off x="7304306" y="2560518"/>
            <a:ext cx="842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Adapters</a:t>
            </a:r>
            <a:endParaRPr lang="en-GB" sz="1400" dirty="0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7BF2705F-B297-4824-807F-2B91BF22C5C7}"/>
              </a:ext>
            </a:extLst>
          </p:cNvPr>
          <p:cNvCxnSpPr/>
          <p:nvPr/>
        </p:nvCxnSpPr>
        <p:spPr>
          <a:xfrm rot="5400000" flipH="1" flipV="1">
            <a:off x="5772692" y="3039016"/>
            <a:ext cx="1241075" cy="1016170"/>
          </a:xfrm>
          <a:prstGeom prst="bentConnector3">
            <a:avLst>
              <a:gd name="adj1" fmla="val -411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3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lean Coder Blog">
            <a:extLst>
              <a:ext uri="{FF2B5EF4-FFF2-40B4-BE49-F238E27FC236}">
                <a16:creationId xmlns:a16="http://schemas.microsoft.com/office/drawing/2014/main" id="{410E84E0-0E5D-44F1-BAD3-77BDE6B3E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728663"/>
            <a:ext cx="73533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267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463A37-9714-42B5-8AFE-14B05B8C4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66687"/>
            <a:ext cx="1194435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15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A937-AA78-4B88-B32D-ADD19F6F3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issues with implementing 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7F8C1-6EA0-4640-ACDB-0ECBC74F8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948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7849-499C-47B8-839A-4F5A4433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F15D5-89C0-425E-8D7D-8DAF5158D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clean architecture</a:t>
            </a:r>
          </a:p>
          <a:p>
            <a:r>
              <a:rPr lang="en-US" dirty="0"/>
              <a:t>Layering</a:t>
            </a:r>
          </a:p>
          <a:p>
            <a:r>
              <a:rPr lang="en-US" dirty="0"/>
              <a:t>Problems that we can solve</a:t>
            </a:r>
          </a:p>
          <a:p>
            <a:r>
              <a:rPr lang="en-US" dirty="0"/>
              <a:t>What does clean architecture pair well with</a:t>
            </a:r>
          </a:p>
          <a:p>
            <a:r>
              <a:rPr lang="en-US" dirty="0"/>
              <a:t>Implement it</a:t>
            </a:r>
          </a:p>
        </p:txBody>
      </p:sp>
    </p:spTree>
    <p:extLst>
      <p:ext uri="{BB962C8B-B14F-4D97-AF65-F5344CB8AC3E}">
        <p14:creationId xmlns:p14="http://schemas.microsoft.com/office/powerpoint/2010/main" val="3319924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DBA0-6706-4515-B6B5-9DCC30F0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issues with implementing 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02BB8-6419-4F38-BB89-A9B8AF3AB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Interface segregation</a:t>
            </a:r>
          </a:p>
          <a:p>
            <a:pPr lvl="1"/>
            <a:r>
              <a:rPr lang="en-US" dirty="0"/>
              <a:t>Phat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1057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25D5-ADF4-495F-8265-51BA05D36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Phat service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E72A7-DC60-473E-9128-8957D7C68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29" y="1621104"/>
            <a:ext cx="6283345" cy="445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80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0589-5917-4DE4-B551-97704FF2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Fix: Command Dispatcher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831E4-CBF3-4B42-A57B-775A6424E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0074" cy="4351338"/>
          </a:xfrm>
        </p:spPr>
        <p:txBody>
          <a:bodyPr>
            <a:normAutofit/>
          </a:bodyPr>
          <a:lstStyle/>
          <a:p>
            <a:r>
              <a:rPr lang="en-US" dirty="0"/>
              <a:t>Commands become your ports into the application</a:t>
            </a:r>
          </a:p>
          <a:p>
            <a:r>
              <a:rPr lang="en-US" dirty="0"/>
              <a:t>This can be useful as you can setup pipelines</a:t>
            </a:r>
          </a:p>
          <a:p>
            <a:r>
              <a:rPr lang="en-US" dirty="0"/>
              <a:t>Don’t confuse this with CQRS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765CA9-94D6-439B-BCE0-707A80B19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62906"/>
            <a:ext cx="55721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2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DBA0-6706-4515-B6B5-9DCC30F0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issues with implementing 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02BB8-6419-4F38-BB89-A9B8AF3AB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 grouping of code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7658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25D5-ADF4-495F-8265-51BA05D36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Grouping code by function</a:t>
            </a:r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058C525-9A12-4CD3-853B-B2156F10A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958" y="1690688"/>
            <a:ext cx="5474368" cy="441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882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EE80-D03E-402B-9EE0-0B0E3B0C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Fix: Feature Folders</a:t>
            </a:r>
            <a:endParaRPr lang="en-GB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D99B92D-EA83-40EC-BA4D-5521B62B3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10" y="1586262"/>
            <a:ext cx="6002053" cy="444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432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F5619C-2CD4-485B-AD21-DC911BB2CFA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Fix Slice By Feature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5EC006-C5E4-48E6-BB1A-2204D82DCDF3}"/>
              </a:ext>
            </a:extLst>
          </p:cNvPr>
          <p:cNvSpPr/>
          <p:nvPr/>
        </p:nvSpPr>
        <p:spPr>
          <a:xfrm>
            <a:off x="1087654" y="1491056"/>
            <a:ext cx="3493971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A528BB-C0C6-4A79-8FC9-A87EA68EAC9B}"/>
              </a:ext>
            </a:extLst>
          </p:cNvPr>
          <p:cNvSpPr/>
          <p:nvPr/>
        </p:nvSpPr>
        <p:spPr>
          <a:xfrm>
            <a:off x="1087654" y="2582696"/>
            <a:ext cx="3493971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DCBA0-25B8-4235-8E86-95A07AA72165}"/>
              </a:ext>
            </a:extLst>
          </p:cNvPr>
          <p:cNvSpPr/>
          <p:nvPr/>
        </p:nvSpPr>
        <p:spPr>
          <a:xfrm>
            <a:off x="1087654" y="4765975"/>
            <a:ext cx="3493971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9CBB05-846D-428A-A0D1-1081C29B06A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834640" y="2302936"/>
            <a:ext cx="0" cy="27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ylinder 14">
            <a:extLst>
              <a:ext uri="{FF2B5EF4-FFF2-40B4-BE49-F238E27FC236}">
                <a16:creationId xmlns:a16="http://schemas.microsoft.com/office/drawing/2014/main" id="{45556CE5-7841-4B0A-9752-5E9F43863195}"/>
              </a:ext>
            </a:extLst>
          </p:cNvPr>
          <p:cNvSpPr/>
          <p:nvPr/>
        </p:nvSpPr>
        <p:spPr>
          <a:xfrm>
            <a:off x="2295624" y="5770567"/>
            <a:ext cx="1078030" cy="8118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INF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B8565-8B76-447C-BA26-2D4024F7D615}"/>
              </a:ext>
            </a:extLst>
          </p:cNvPr>
          <p:cNvSpPr txBox="1"/>
          <p:nvPr/>
        </p:nvSpPr>
        <p:spPr>
          <a:xfrm>
            <a:off x="5948413" y="1690688"/>
            <a:ext cx="4985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this feature slide through our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we change the code for rejecting insurance application in should only effect one slice of the system</a:t>
            </a:r>
          </a:p>
          <a:p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499EB1-C4CA-43FF-A17B-99EDB936B299}"/>
              </a:ext>
            </a:extLst>
          </p:cNvPr>
          <p:cNvCxnSpPr>
            <a:stCxn id="7" idx="2"/>
            <a:endCxn id="15" idx="1"/>
          </p:cNvCxnSpPr>
          <p:nvPr/>
        </p:nvCxnSpPr>
        <p:spPr>
          <a:xfrm flipH="1">
            <a:off x="2834639" y="5577855"/>
            <a:ext cx="1" cy="192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4FB1EC1-EC3D-4BBD-A3B2-2498875F1509}"/>
              </a:ext>
            </a:extLst>
          </p:cNvPr>
          <p:cNvSpPr/>
          <p:nvPr/>
        </p:nvSpPr>
        <p:spPr>
          <a:xfrm>
            <a:off x="1087654" y="3674336"/>
            <a:ext cx="3493971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AA597C-0AB8-4B2B-8FF6-1F88EA82E2BE}"/>
              </a:ext>
            </a:extLst>
          </p:cNvPr>
          <p:cNvSpPr/>
          <p:nvPr/>
        </p:nvSpPr>
        <p:spPr>
          <a:xfrm>
            <a:off x="1212783" y="1395662"/>
            <a:ext cx="731520" cy="43024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dirty="0"/>
              <a:t>Feature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673705-CD08-4860-8037-6DF2E51F929B}"/>
              </a:ext>
            </a:extLst>
          </p:cNvPr>
          <p:cNvCxnSpPr>
            <a:stCxn id="6" idx="2"/>
            <a:endCxn id="17" idx="0"/>
          </p:cNvCxnSpPr>
          <p:nvPr/>
        </p:nvCxnSpPr>
        <p:spPr>
          <a:xfrm>
            <a:off x="2834640" y="3394576"/>
            <a:ext cx="0" cy="27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AFDB7CC-FC91-415E-98EC-6B496F0157C0}"/>
              </a:ext>
            </a:extLst>
          </p:cNvPr>
          <p:cNvCxnSpPr>
            <a:stCxn id="17" idx="2"/>
            <a:endCxn id="7" idx="0"/>
          </p:cNvCxnSpPr>
          <p:nvPr/>
        </p:nvCxnSpPr>
        <p:spPr>
          <a:xfrm rot="5400000">
            <a:off x="2694761" y="4626095"/>
            <a:ext cx="27975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556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DBA0-6706-4515-B6B5-9DCC30F0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issues with implementing 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02BB8-6419-4F38-BB89-A9B8AF3AB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Weak domain models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291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D7BE7-D279-4BE4-9582-E4D4F9D6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Fix: Rich domain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13008-A8FB-4EDA-ACB4-FB948DB63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DDD is a big topic we wont get into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3115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0FF9-47C7-4C86-8B7D-D50CB80D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Weak domain model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EE1ADD-D168-447E-A8AA-D406A98E9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447675"/>
            <a:ext cx="104775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2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E14E-D686-4DCE-B259-52D8F9D2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clean architecture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847D01-A9D2-465D-B629-F467DDF82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0417" y="1459865"/>
            <a:ext cx="8696943" cy="4780486"/>
          </a:xfrm>
        </p:spPr>
      </p:pic>
    </p:spTree>
    <p:extLst>
      <p:ext uri="{BB962C8B-B14F-4D97-AF65-F5344CB8AC3E}">
        <p14:creationId xmlns:p14="http://schemas.microsoft.com/office/powerpoint/2010/main" val="633582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ED7AB6-7889-47BD-8E74-8E9750EFC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39" y="1903671"/>
            <a:ext cx="9698902" cy="305065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6E6523C-DA2C-4041-B435-4341857F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Fix: Rich domain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0120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DBA0-6706-4515-B6B5-9DCC30F0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issues with implementing 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02BB8-6419-4F38-BB89-A9B8AF3AB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segregation</a:t>
            </a:r>
          </a:p>
          <a:p>
            <a:pPr lvl="1"/>
            <a:r>
              <a:rPr lang="en-US" dirty="0"/>
              <a:t>Phat services </a:t>
            </a:r>
          </a:p>
          <a:p>
            <a:r>
              <a:rPr lang="en-US" dirty="0"/>
              <a:t>Grouping code by type not behavior </a:t>
            </a:r>
          </a:p>
          <a:p>
            <a:r>
              <a:rPr lang="en-US" dirty="0"/>
              <a:t>Models became database we just copied the model up the layers without thinking </a:t>
            </a:r>
          </a:p>
          <a:p>
            <a:r>
              <a:rPr lang="en-US" b="1" dirty="0"/>
              <a:t>No common interface for requests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6867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505D-121C-4CBC-A554-4AA96136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No common interface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B6F9A-08D1-4FD2-B630-5ACCBC434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support cross cutting concerns.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252280-3837-4CDB-BA4A-801AB5E91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55" y="2569159"/>
            <a:ext cx="4042099" cy="286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80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1B8B-1427-4D3A-A683-7529CC55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Fix: Command Dispatcher / Mediator Pattern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750696-3852-4705-874A-C6802FBB9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05" y="2068929"/>
            <a:ext cx="9811401" cy="27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01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1B8B-1427-4D3A-A683-7529CC55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Fix: Command Dispatcher / Mediator Pattern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AE63D1-C3F5-45A5-B367-5FA2618E9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8665"/>
            <a:ext cx="56864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12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DBA0-6706-4515-B6B5-9DCC30F0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issues with implementing 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02BB8-6419-4F38-BB89-A9B8AF3AB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Functionality tied to hosting model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2387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D2E5-798D-423B-9C23-69AE3048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Business logic tied to adapter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D4259-4DBF-429C-B414-C10C4B453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13" y="1533374"/>
            <a:ext cx="85439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89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9C6B-18C1-43B8-865F-CD952D51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Fix: Dumb Ports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562B-EAB8-4F52-8B8D-11AAB6622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that business logic is not tied to your adapter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714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30FB-104F-40EB-81F3-254F456E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Structure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97F15-F1E1-4A31-8E3D-A2CEBBD2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58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9035-0819-4B54-B9BD-C1E7DA272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Exemplum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ACFC9-65C3-499D-9995-FE8EAEEE1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https://github.com/ForrestTech/Exemplum</a:t>
            </a:r>
            <a:endParaRPr lang="en-GB" dirty="0"/>
          </a:p>
          <a:p>
            <a:r>
              <a:rPr lang="en-GB" dirty="0">
                <a:hlinkClick r:id="rId3"/>
              </a:rPr>
              <a:t>https://www.nuget.org/packages/Exemplum.Template</a:t>
            </a:r>
            <a:endParaRPr lang="en-GB" dirty="0"/>
          </a:p>
          <a:p>
            <a:r>
              <a:rPr lang="en-GB" dirty="0"/>
              <a:t>`dotnet new -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Exemplum.Template</a:t>
            </a:r>
            <a:r>
              <a:rPr lang="en-GB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3821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CDCD-8145-48A3-A7E0-3C60D55D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4511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E0DA-813F-447A-AD79-B371DDF8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shared 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082EF-25A0-4EB3-8AC0-88A1F7861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possible to share both contracts and simple function logic</a:t>
            </a:r>
          </a:p>
          <a:p>
            <a:r>
              <a:rPr lang="en-US" dirty="0"/>
              <a:t>Shared kernel, the shared kernel should never have any dependencies </a:t>
            </a:r>
          </a:p>
          <a:p>
            <a:r>
              <a:rPr lang="en-US" dirty="0"/>
              <a:t>Beware Contracts and Client packages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873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A3D7-3E89-4766-A3DC-6CA40858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256788-CDD6-4E7A-972C-7C37E5841E88}"/>
              </a:ext>
            </a:extLst>
          </p:cNvPr>
          <p:cNvSpPr/>
          <p:nvPr/>
        </p:nvSpPr>
        <p:spPr>
          <a:xfrm>
            <a:off x="1087654" y="1786940"/>
            <a:ext cx="3493971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10F7A5-C9AB-45F4-9146-939F4490F524}"/>
              </a:ext>
            </a:extLst>
          </p:cNvPr>
          <p:cNvSpPr/>
          <p:nvPr/>
        </p:nvSpPr>
        <p:spPr>
          <a:xfrm>
            <a:off x="1087654" y="3250129"/>
            <a:ext cx="3493971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448F27-F1BA-4557-853C-E141ECC9226A}"/>
              </a:ext>
            </a:extLst>
          </p:cNvPr>
          <p:cNvSpPr/>
          <p:nvPr/>
        </p:nvSpPr>
        <p:spPr>
          <a:xfrm>
            <a:off x="1087654" y="4713318"/>
            <a:ext cx="3493971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25D708-1592-4254-912C-39F8E9FB159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834640" y="2598820"/>
            <a:ext cx="0" cy="65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B301B4-FAFE-430A-9EA1-76258ABB417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834640" y="4062009"/>
            <a:ext cx="0" cy="65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ylinder 17">
            <a:extLst>
              <a:ext uri="{FF2B5EF4-FFF2-40B4-BE49-F238E27FC236}">
                <a16:creationId xmlns:a16="http://schemas.microsoft.com/office/drawing/2014/main" id="{2A88B82E-9235-4A08-852D-4E6D2791C3A4}"/>
              </a:ext>
            </a:extLst>
          </p:cNvPr>
          <p:cNvSpPr/>
          <p:nvPr/>
        </p:nvSpPr>
        <p:spPr>
          <a:xfrm>
            <a:off x="2146245" y="5770567"/>
            <a:ext cx="1376788" cy="8118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Other INF</a:t>
            </a:r>
            <a:endParaRPr lang="en-GB" dirty="0"/>
          </a:p>
        </p:txBody>
      </p:sp>
      <p:pic>
        <p:nvPicPr>
          <p:cNvPr id="20" name="Picture 4" descr="Not Allowed Sign Blank&amp;quot; Poster by MarkUK97 | Redbubble">
            <a:extLst>
              <a:ext uri="{FF2B5EF4-FFF2-40B4-BE49-F238E27FC236}">
                <a16:creationId xmlns:a16="http://schemas.microsoft.com/office/drawing/2014/main" id="{898F868C-A7C8-4D1A-8F00-0E2A583AA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73478" y="2419519"/>
            <a:ext cx="275553" cy="27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333AE5-A031-45E4-8E1C-99D359AD8228}"/>
              </a:ext>
            </a:extLst>
          </p:cNvPr>
          <p:cNvCxnSpPr/>
          <p:nvPr/>
        </p:nvCxnSpPr>
        <p:spPr>
          <a:xfrm flipV="1">
            <a:off x="3686476" y="2695072"/>
            <a:ext cx="0" cy="55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497792-D1C7-4A83-89C0-1BE157A6FC0A}"/>
              </a:ext>
            </a:extLst>
          </p:cNvPr>
          <p:cNvCxnSpPr>
            <a:stCxn id="6" idx="2"/>
            <a:endCxn id="18" idx="1"/>
          </p:cNvCxnSpPr>
          <p:nvPr/>
        </p:nvCxnSpPr>
        <p:spPr>
          <a:xfrm flipH="1">
            <a:off x="2834639" y="5525198"/>
            <a:ext cx="1" cy="24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32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34444B-19AD-45DB-9139-B5D0B8B9D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32" y="421105"/>
            <a:ext cx="10694736" cy="601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5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355A-6F85-44CA-A218-61CDC58E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good about layers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2C6D4-7046-423A-A76A-4FF63881B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worry about implementation details </a:t>
            </a:r>
          </a:p>
          <a:p>
            <a:r>
              <a:rPr lang="en-US" dirty="0"/>
              <a:t>Swap out implementations in a layer</a:t>
            </a:r>
          </a:p>
          <a:p>
            <a:r>
              <a:rPr lang="en-US" dirty="0"/>
              <a:t>You can defer decisions about layers to the last minute</a:t>
            </a:r>
          </a:p>
          <a:p>
            <a:r>
              <a:rPr lang="en-US" dirty="0"/>
              <a:t>Reduce dependencies </a:t>
            </a:r>
          </a:p>
          <a:p>
            <a:pPr lvl="1"/>
            <a:r>
              <a:rPr lang="en-US" dirty="0"/>
              <a:t>Coupling is bad </a:t>
            </a:r>
          </a:p>
          <a:p>
            <a:pPr lvl="1"/>
            <a:r>
              <a:rPr lang="en-US" dirty="0"/>
              <a:t>Coherence is good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90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F5619C-2CD4-485B-AD21-DC911BB2CFA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Layering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5EC006-C5E4-48E6-BB1A-2204D82DCDF3}"/>
              </a:ext>
            </a:extLst>
          </p:cNvPr>
          <p:cNvSpPr/>
          <p:nvPr/>
        </p:nvSpPr>
        <p:spPr>
          <a:xfrm>
            <a:off x="1087654" y="1786940"/>
            <a:ext cx="3493971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A528BB-C0C6-4A79-8FC9-A87EA68EAC9B}"/>
              </a:ext>
            </a:extLst>
          </p:cNvPr>
          <p:cNvSpPr/>
          <p:nvPr/>
        </p:nvSpPr>
        <p:spPr>
          <a:xfrm>
            <a:off x="1087654" y="3250129"/>
            <a:ext cx="3493971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DCBA0-25B8-4235-8E86-95A07AA72165}"/>
              </a:ext>
            </a:extLst>
          </p:cNvPr>
          <p:cNvSpPr/>
          <p:nvPr/>
        </p:nvSpPr>
        <p:spPr>
          <a:xfrm>
            <a:off x="1087654" y="4713318"/>
            <a:ext cx="3493971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C56301-525C-481A-BC53-D6040AD31E53}"/>
              </a:ext>
            </a:extLst>
          </p:cNvPr>
          <p:cNvSpPr/>
          <p:nvPr/>
        </p:nvSpPr>
        <p:spPr>
          <a:xfrm>
            <a:off x="5863391" y="1786940"/>
            <a:ext cx="1655545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922BB6-508E-44F4-BE2E-6C222EB9899D}"/>
              </a:ext>
            </a:extLst>
          </p:cNvPr>
          <p:cNvSpPr/>
          <p:nvPr/>
        </p:nvSpPr>
        <p:spPr>
          <a:xfrm>
            <a:off x="5863392" y="3101012"/>
            <a:ext cx="3493971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Business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8EFFA-6815-4CBF-B680-E3D1A990E5F3}"/>
              </a:ext>
            </a:extLst>
          </p:cNvPr>
          <p:cNvSpPr/>
          <p:nvPr/>
        </p:nvSpPr>
        <p:spPr>
          <a:xfrm>
            <a:off x="7594333" y="1786940"/>
            <a:ext cx="1763029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inc</a:t>
            </a:r>
            <a:r>
              <a:rPr lang="en-US" dirty="0"/>
              <a:t> data access)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9CBB05-846D-428A-A0D1-1081C29B06A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834640" y="2598820"/>
            <a:ext cx="0" cy="65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5B99A5-3F22-47B2-B92C-5E316F319A82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834640" y="4062009"/>
            <a:ext cx="0" cy="65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C72DA0-4859-4050-A5B2-4E0DB428DB7F}"/>
              </a:ext>
            </a:extLst>
          </p:cNvPr>
          <p:cNvCxnSpPr>
            <a:cxnSpLocks/>
          </p:cNvCxnSpPr>
          <p:nvPr/>
        </p:nvCxnSpPr>
        <p:spPr>
          <a:xfrm>
            <a:off x="6602931" y="2598820"/>
            <a:ext cx="5616" cy="45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07E45C-56EC-4ACB-8BC7-A0C1AA32435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357362" y="2192880"/>
            <a:ext cx="870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ylinder 20">
            <a:extLst>
              <a:ext uri="{FF2B5EF4-FFF2-40B4-BE49-F238E27FC236}">
                <a16:creationId xmlns:a16="http://schemas.microsoft.com/office/drawing/2014/main" id="{109FBCE4-9DB2-47CF-A0BD-F842FBCB1A01}"/>
              </a:ext>
            </a:extLst>
          </p:cNvPr>
          <p:cNvSpPr/>
          <p:nvPr/>
        </p:nvSpPr>
        <p:spPr>
          <a:xfrm>
            <a:off x="2146245" y="5770567"/>
            <a:ext cx="1376788" cy="8118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Other INF</a:t>
            </a:r>
            <a:endParaRPr lang="en-GB" dirty="0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6B88F951-CCF6-4CF5-9986-F1BE8AD562BF}"/>
              </a:ext>
            </a:extLst>
          </p:cNvPr>
          <p:cNvSpPr/>
          <p:nvPr/>
        </p:nvSpPr>
        <p:spPr>
          <a:xfrm>
            <a:off x="10227644" y="1690688"/>
            <a:ext cx="1376788" cy="8118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Other INF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57F665-04BA-4B8B-B3E1-88E2FC8E353A}"/>
              </a:ext>
            </a:extLst>
          </p:cNvPr>
          <p:cNvCxnSpPr>
            <a:stCxn id="7" idx="2"/>
            <a:endCxn id="21" idx="1"/>
          </p:cNvCxnSpPr>
          <p:nvPr/>
        </p:nvCxnSpPr>
        <p:spPr>
          <a:xfrm flipH="1">
            <a:off x="2834639" y="5525198"/>
            <a:ext cx="1" cy="24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FB32AE-1D3A-4F76-A133-0F62016A91C4}"/>
              </a:ext>
            </a:extLst>
          </p:cNvPr>
          <p:cNvCxnSpPr>
            <a:cxnSpLocks/>
          </p:cNvCxnSpPr>
          <p:nvPr/>
        </p:nvCxnSpPr>
        <p:spPr>
          <a:xfrm>
            <a:off x="8516753" y="2651870"/>
            <a:ext cx="12836" cy="44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31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04B1-15E0-45E4-9E22-24C76E7C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is often implemented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5F7915-5A93-4C4B-B650-5623F1B8386E}"/>
              </a:ext>
            </a:extLst>
          </p:cNvPr>
          <p:cNvSpPr/>
          <p:nvPr/>
        </p:nvSpPr>
        <p:spPr>
          <a:xfrm>
            <a:off x="1087654" y="1786940"/>
            <a:ext cx="3493971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2F2F05-6D47-43A6-82A2-64B792FFB07A}"/>
              </a:ext>
            </a:extLst>
          </p:cNvPr>
          <p:cNvSpPr/>
          <p:nvPr/>
        </p:nvSpPr>
        <p:spPr>
          <a:xfrm>
            <a:off x="1087653" y="3743459"/>
            <a:ext cx="3493971" cy="811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49F366-5FBC-4853-808F-774B725F5539}"/>
              </a:ext>
            </a:extLst>
          </p:cNvPr>
          <p:cNvSpPr/>
          <p:nvPr/>
        </p:nvSpPr>
        <p:spPr>
          <a:xfrm>
            <a:off x="1087654" y="4713318"/>
            <a:ext cx="3493971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1FE861-F6B4-48DA-BEDC-1220DDC41B1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834639" y="4555339"/>
            <a:ext cx="1" cy="157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ylinder 8">
            <a:extLst>
              <a:ext uri="{FF2B5EF4-FFF2-40B4-BE49-F238E27FC236}">
                <a16:creationId xmlns:a16="http://schemas.microsoft.com/office/drawing/2014/main" id="{DFC0461A-E070-45D0-BEB1-95BC62182012}"/>
              </a:ext>
            </a:extLst>
          </p:cNvPr>
          <p:cNvSpPr/>
          <p:nvPr/>
        </p:nvSpPr>
        <p:spPr>
          <a:xfrm>
            <a:off x="2146245" y="5770567"/>
            <a:ext cx="1376788" cy="8118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Other INF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02D67F-16B1-42D0-8102-BC8C02B28264}"/>
              </a:ext>
            </a:extLst>
          </p:cNvPr>
          <p:cNvCxnSpPr>
            <a:stCxn id="6" idx="2"/>
            <a:endCxn id="9" idx="1"/>
          </p:cNvCxnSpPr>
          <p:nvPr/>
        </p:nvCxnSpPr>
        <p:spPr>
          <a:xfrm flipH="1">
            <a:off x="2834639" y="5525198"/>
            <a:ext cx="1" cy="24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6C3ADF5-9EAE-4B6F-8C66-F0587FC9E791}"/>
              </a:ext>
            </a:extLst>
          </p:cNvPr>
          <p:cNvSpPr/>
          <p:nvPr/>
        </p:nvSpPr>
        <p:spPr>
          <a:xfrm>
            <a:off x="1087653" y="2747937"/>
            <a:ext cx="3493971" cy="811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6A857E8-43A8-4B52-9104-C4E3245E1F21}"/>
              </a:ext>
            </a:extLst>
          </p:cNvPr>
          <p:cNvCxnSpPr>
            <a:stCxn id="4" idx="2"/>
            <a:endCxn id="13" idx="0"/>
          </p:cNvCxnSpPr>
          <p:nvPr/>
        </p:nvCxnSpPr>
        <p:spPr>
          <a:xfrm rot="5400000">
            <a:off x="2760082" y="2673378"/>
            <a:ext cx="14911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6F6F305-92E7-4A34-976D-B68A69D3F0FE}"/>
              </a:ext>
            </a:extLst>
          </p:cNvPr>
          <p:cNvCxnSpPr>
            <a:stCxn id="13" idx="2"/>
            <a:endCxn id="5" idx="0"/>
          </p:cNvCxnSpPr>
          <p:nvPr/>
        </p:nvCxnSpPr>
        <p:spPr>
          <a:xfrm rot="5400000">
            <a:off x="2742818" y="3651638"/>
            <a:ext cx="18364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993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1164</Words>
  <Application>Microsoft Office PowerPoint</Application>
  <PresentationFormat>Widescreen</PresentationFormat>
  <Paragraphs>212</Paragraphs>
  <Slides>40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Clean Architecture</vt:lpstr>
      <vt:lpstr>Agenda</vt:lpstr>
      <vt:lpstr>What is the clean architecture</vt:lpstr>
      <vt:lpstr>Layering</vt:lpstr>
      <vt:lpstr>Layering</vt:lpstr>
      <vt:lpstr>PowerPoint Presentation</vt:lpstr>
      <vt:lpstr>What's good about layers</vt:lpstr>
      <vt:lpstr>PowerPoint Presentation</vt:lpstr>
      <vt:lpstr>How this is often implemented</vt:lpstr>
      <vt:lpstr>Two types of business logic</vt:lpstr>
      <vt:lpstr>Two common implementations</vt:lpstr>
      <vt:lpstr>Clean Architecture</vt:lpstr>
      <vt:lpstr>Ports and adapters</vt:lpstr>
      <vt:lpstr>PowerPoint Presentation</vt:lpstr>
      <vt:lpstr>Clean Architecture Rules</vt:lpstr>
      <vt:lpstr>Clean Architecture</vt:lpstr>
      <vt:lpstr>PowerPoint Presentation</vt:lpstr>
      <vt:lpstr>PowerPoint Presentation</vt:lpstr>
      <vt:lpstr>Some issues with implementing it</vt:lpstr>
      <vt:lpstr>Some issues with implementing it</vt:lpstr>
      <vt:lpstr>Problem: Phat service</vt:lpstr>
      <vt:lpstr>Fix: Command Dispatcher</vt:lpstr>
      <vt:lpstr>Some issues with implementing it</vt:lpstr>
      <vt:lpstr>Problem: Grouping code by function</vt:lpstr>
      <vt:lpstr>Fix: Feature Folders</vt:lpstr>
      <vt:lpstr>PowerPoint Presentation</vt:lpstr>
      <vt:lpstr>Some issues with implementing it</vt:lpstr>
      <vt:lpstr>Fix: Rich domain model</vt:lpstr>
      <vt:lpstr>Problem: Weak domain model</vt:lpstr>
      <vt:lpstr>Fix: Rich domain model</vt:lpstr>
      <vt:lpstr>Some issues with implementing it</vt:lpstr>
      <vt:lpstr>Problem: No common interface</vt:lpstr>
      <vt:lpstr>Fix: Command Dispatcher / Mediator Pattern</vt:lpstr>
      <vt:lpstr>Fix: Command Dispatcher / Mediator Pattern</vt:lpstr>
      <vt:lpstr>Some issues with implementing it</vt:lpstr>
      <vt:lpstr>Problem: Business logic tied to adapter</vt:lpstr>
      <vt:lpstr>Fix: Dumb Ports</vt:lpstr>
      <vt:lpstr>Solution Structure</vt:lpstr>
      <vt:lpstr>Exemplum</vt:lpstr>
      <vt:lpstr>Notes on shared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Forrest2</dc:creator>
  <cp:lastModifiedBy>Richard Forrest2</cp:lastModifiedBy>
  <cp:revision>7</cp:revision>
  <dcterms:created xsi:type="dcterms:W3CDTF">2021-11-23T08:25:55Z</dcterms:created>
  <dcterms:modified xsi:type="dcterms:W3CDTF">2021-11-24T10:04:22Z</dcterms:modified>
</cp:coreProperties>
</file>