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8" r:id="rId6"/>
    <p:sldId id="262" r:id="rId7"/>
    <p:sldId id="265" r:id="rId8"/>
    <p:sldId id="269"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The Plastic Plague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Sean Pardy, </a:t>
            </a:r>
            <a:r>
              <a:rPr lang="en-US" dirty="0" err="1"/>
              <a:t>Oisin</a:t>
            </a:r>
            <a:r>
              <a:rPr lang="en-US" dirty="0"/>
              <a:t> Flynn, Umar Tariq, </a:t>
            </a:r>
            <a:r>
              <a:rPr lang="en-US" dirty="0" err="1"/>
              <a:t>Feargal</a:t>
            </a:r>
            <a:r>
              <a:rPr lang="en-US" dirty="0"/>
              <a:t> Downey</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Storyline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lnSpcReduction="10000"/>
          </a:bodyPr>
          <a:lstStyle/>
          <a:p>
            <a:r>
              <a:rPr lang="en-IE" dirty="0"/>
              <a:t>The game starts with Mara the Manta ray noticing the water isn’t as clear as it used to be. As she swims along, he notices more and more debris and rubbish floating through the water. This finally culminates in Mara encountering a turtle with a straw in each nostril, slowing suffocating. It is here Mara decides she must be the hero that cleans the ocean.</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Characters objectives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Main story and some side quests</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379177" y="377068"/>
            <a:ext cx="6696075" cy="1909763"/>
          </a:xfrm>
        </p:spPr>
        <p:txBody>
          <a:bodyPr/>
          <a:lstStyle/>
          <a:p>
            <a:r>
              <a:rPr lang="en-US" dirty="0"/>
              <a:t>There will be some collectables and a small number of side missions that will tie in with the storyline.​</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graphicFrame>
        <p:nvGraphicFramePr>
          <p:cNvPr id="4" name="Table 3">
            <a:extLst>
              <a:ext uri="{FF2B5EF4-FFF2-40B4-BE49-F238E27FC236}">
                <a16:creationId xmlns:a16="http://schemas.microsoft.com/office/drawing/2014/main" id="{343A3B20-3984-7D62-CB08-2CEAFFF5AF6B}"/>
              </a:ext>
            </a:extLst>
          </p:cNvPr>
          <p:cNvGraphicFramePr>
            <a:graphicFrameLocks noGrp="1"/>
          </p:cNvGraphicFramePr>
          <p:nvPr>
            <p:extLst>
              <p:ext uri="{D42A27DB-BD31-4B8C-83A1-F6EECF244321}">
                <p14:modId xmlns:p14="http://schemas.microsoft.com/office/powerpoint/2010/main" val="3125143627"/>
              </p:ext>
            </p:extLst>
          </p:nvPr>
        </p:nvGraphicFramePr>
        <p:xfrm>
          <a:off x="4309182" y="2515235"/>
          <a:ext cx="7412208" cy="4206240"/>
        </p:xfrm>
        <a:graphic>
          <a:graphicData uri="http://schemas.openxmlformats.org/drawingml/2006/table">
            <a:tbl>
              <a:tblPr firstRow="1" bandRow="1">
                <a:tableStyleId>{5C22544A-7EE6-4342-B048-85BDC9FD1C3A}</a:tableStyleId>
              </a:tblPr>
              <a:tblGrid>
                <a:gridCol w="2470736">
                  <a:extLst>
                    <a:ext uri="{9D8B030D-6E8A-4147-A177-3AD203B41FA5}">
                      <a16:colId xmlns:a16="http://schemas.microsoft.com/office/drawing/2014/main" val="283900916"/>
                    </a:ext>
                  </a:extLst>
                </a:gridCol>
                <a:gridCol w="2470736">
                  <a:extLst>
                    <a:ext uri="{9D8B030D-6E8A-4147-A177-3AD203B41FA5}">
                      <a16:colId xmlns:a16="http://schemas.microsoft.com/office/drawing/2014/main" val="1861368256"/>
                    </a:ext>
                  </a:extLst>
                </a:gridCol>
                <a:gridCol w="2470736">
                  <a:extLst>
                    <a:ext uri="{9D8B030D-6E8A-4147-A177-3AD203B41FA5}">
                      <a16:colId xmlns:a16="http://schemas.microsoft.com/office/drawing/2014/main" val="1316752162"/>
                    </a:ext>
                  </a:extLst>
                </a:gridCol>
              </a:tblGrid>
              <a:tr h="327854">
                <a:tc>
                  <a:txBody>
                    <a:bodyPr/>
                    <a:lstStyle/>
                    <a:p>
                      <a:r>
                        <a:rPr lang="en-IE" dirty="0">
                          <a:solidFill>
                            <a:schemeClr val="tx1"/>
                          </a:solidFill>
                        </a:rPr>
                        <a:t>Main story</a:t>
                      </a:r>
                      <a:endParaRPr lang="en-US" dirty="0">
                        <a:solidFill>
                          <a:schemeClr val="tx1"/>
                        </a:solidFill>
                      </a:endParaRPr>
                    </a:p>
                  </a:txBody>
                  <a:tcPr/>
                </a:tc>
                <a:tc>
                  <a:txBody>
                    <a:bodyPr/>
                    <a:lstStyle/>
                    <a:p>
                      <a:r>
                        <a:rPr lang="en-IE" dirty="0">
                          <a:solidFill>
                            <a:schemeClr val="tx1"/>
                          </a:solidFill>
                        </a:rPr>
                        <a:t>Collectables</a:t>
                      </a:r>
                      <a:endParaRPr lang="en-US" dirty="0">
                        <a:solidFill>
                          <a:schemeClr val="tx1"/>
                        </a:solidFill>
                      </a:endParaRPr>
                    </a:p>
                  </a:txBody>
                  <a:tcPr/>
                </a:tc>
                <a:tc>
                  <a:txBody>
                    <a:bodyPr/>
                    <a:lstStyle/>
                    <a:p>
                      <a:r>
                        <a:rPr lang="en-IE" dirty="0">
                          <a:solidFill>
                            <a:schemeClr val="tx1"/>
                          </a:solidFill>
                        </a:rPr>
                        <a:t>Side missions</a:t>
                      </a:r>
                      <a:endParaRPr lang="en-US" dirty="0">
                        <a:solidFill>
                          <a:schemeClr val="tx1"/>
                        </a:solidFill>
                      </a:endParaRPr>
                    </a:p>
                  </a:txBody>
                  <a:tcPr/>
                </a:tc>
                <a:extLst>
                  <a:ext uri="{0D108BD9-81ED-4DB2-BD59-A6C34878D82A}">
                    <a16:rowId xmlns:a16="http://schemas.microsoft.com/office/drawing/2014/main" val="1081885334"/>
                  </a:ext>
                </a:extLst>
              </a:tr>
              <a:tr h="819635">
                <a:tc>
                  <a:txBody>
                    <a:bodyPr/>
                    <a:lstStyle/>
                    <a:p>
                      <a:r>
                        <a:rPr lang="en-IE" dirty="0"/>
                        <a:t>Levels/locations – 10 levels per location. 5 Locations</a:t>
                      </a:r>
                      <a:endParaRPr lang="en-US" dirty="0"/>
                    </a:p>
                  </a:txBody>
                  <a:tcPr/>
                </a:tc>
                <a:tc>
                  <a:txBody>
                    <a:bodyPr/>
                    <a:lstStyle/>
                    <a:p>
                      <a:r>
                        <a:rPr lang="en-IE" dirty="0"/>
                        <a:t>Some treasure scattered throughout each level</a:t>
                      </a:r>
                      <a:endParaRPr lang="en-US" dirty="0"/>
                    </a:p>
                  </a:txBody>
                  <a:tcPr/>
                </a:tc>
                <a:tc>
                  <a:txBody>
                    <a:bodyPr/>
                    <a:lstStyle/>
                    <a:p>
                      <a:r>
                        <a:rPr lang="en-IE" dirty="0"/>
                        <a:t>Flashback scenes of main characters life</a:t>
                      </a:r>
                      <a:endParaRPr lang="en-US" dirty="0"/>
                    </a:p>
                  </a:txBody>
                  <a:tcPr/>
                </a:tc>
                <a:extLst>
                  <a:ext uri="{0D108BD9-81ED-4DB2-BD59-A6C34878D82A}">
                    <a16:rowId xmlns:a16="http://schemas.microsoft.com/office/drawing/2014/main" val="3816836659"/>
                  </a:ext>
                </a:extLst>
              </a:tr>
              <a:tr h="1803198">
                <a:tc>
                  <a:txBody>
                    <a:bodyPr/>
                    <a:lstStyle/>
                    <a:p>
                      <a:r>
                        <a:rPr lang="en-IE" dirty="0"/>
                        <a:t>Different bosses in each location’s final level – Plastic Piranha, Smog Shark</a:t>
                      </a:r>
                    </a:p>
                    <a:p>
                      <a:r>
                        <a:rPr lang="en-IE" dirty="0"/>
                        <a:t>(Locations such as Great Barrier Reef, Titanic Wreckage etc..)</a:t>
                      </a:r>
                      <a:endParaRPr lang="en-US" dirty="0"/>
                    </a:p>
                  </a:txBody>
                  <a:tcPr/>
                </a:tc>
                <a:tc>
                  <a:txBody>
                    <a:bodyPr/>
                    <a:lstStyle/>
                    <a:p>
                      <a:r>
                        <a:rPr lang="en-IE" dirty="0"/>
                        <a:t>Some schools of fish that have been trapped in plastic cages</a:t>
                      </a:r>
                    </a:p>
                    <a:p>
                      <a:endParaRPr lang="en-IE" dirty="0"/>
                    </a:p>
                  </a:txBody>
                  <a:tcPr/>
                </a:tc>
                <a:tc>
                  <a:txBody>
                    <a:bodyPr/>
                    <a:lstStyle/>
                    <a:p>
                      <a:r>
                        <a:rPr lang="en-IE" dirty="0"/>
                        <a:t>Give a more in-depth view of Tyler and his motivations.</a:t>
                      </a:r>
                      <a:endParaRPr lang="en-US" dirty="0"/>
                    </a:p>
                  </a:txBody>
                  <a:tcPr/>
                </a:tc>
                <a:extLst>
                  <a:ext uri="{0D108BD9-81ED-4DB2-BD59-A6C34878D82A}">
                    <a16:rowId xmlns:a16="http://schemas.microsoft.com/office/drawing/2014/main" val="2495484579"/>
                  </a:ext>
                </a:extLst>
              </a:tr>
              <a:tr h="888146">
                <a:tc>
                  <a:txBody>
                    <a:bodyPr/>
                    <a:lstStyle/>
                    <a:p>
                      <a:r>
                        <a:rPr lang="en-IE" dirty="0"/>
                        <a:t>Find Tyler the Turtle along the way to help you on your objective.</a:t>
                      </a:r>
                      <a:endParaRPr lang="en-US" dirty="0"/>
                    </a:p>
                  </a:txBody>
                  <a:tcPr/>
                </a:tc>
                <a:tc>
                  <a:txBody>
                    <a:bodyPr/>
                    <a:lstStyle/>
                    <a:p>
                      <a:r>
                        <a:rPr lang="en-IE" dirty="0"/>
                        <a:t>Clean up rubbish piles in each location</a:t>
                      </a:r>
                    </a:p>
                  </a:txBody>
                  <a:tcPr/>
                </a:tc>
                <a:tc>
                  <a:txBody>
                    <a:bodyPr/>
                    <a:lstStyle/>
                    <a:p>
                      <a:r>
                        <a:rPr lang="en-IE" dirty="0"/>
                        <a:t>Cure fish that have been mutated </a:t>
                      </a:r>
                      <a:endParaRPr lang="en-US" dirty="0"/>
                    </a:p>
                  </a:txBody>
                  <a:tcPr/>
                </a:tc>
                <a:extLst>
                  <a:ext uri="{0D108BD9-81ED-4DB2-BD59-A6C34878D82A}">
                    <a16:rowId xmlns:a16="http://schemas.microsoft.com/office/drawing/2014/main" val="1413278529"/>
                  </a:ext>
                </a:extLst>
              </a:tr>
            </a:tbl>
          </a:graphicData>
        </a:graphic>
      </p:graphicFrame>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Pollution stats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4125273980"/>
              </p:ext>
            </p:extLst>
          </p:nvPr>
        </p:nvGraphicFramePr>
        <p:xfrm>
          <a:off x="1896960" y="2046914"/>
          <a:ext cx="8398079" cy="2830054"/>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4191839">
                  <a:extLst>
                    <a:ext uri="{9D8B030D-6E8A-4147-A177-3AD203B41FA5}">
                      <a16:colId xmlns:a16="http://schemas.microsoft.com/office/drawing/2014/main" val="2366228292"/>
                    </a:ext>
                  </a:extLst>
                </a:gridCol>
              </a:tblGrid>
              <a:tr h="652820">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Stats 2022</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Amount per Annum</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Plastic Pollution</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5.25 trillion macro and micro plastics in the oceans (46,000 </a:t>
                      </a:r>
                      <a:r>
                        <a:rPr lang="en-US" sz="1400" b="0" i="0" dirty="0" err="1">
                          <a:solidFill>
                            <a:srgbClr val="333F50"/>
                          </a:solidFill>
                          <a:effectLst/>
                          <a:latin typeface="+mn-lt"/>
                        </a:rPr>
                        <a:t>psm</a:t>
                      </a:r>
                      <a:r>
                        <a:rPr lang="en-US" sz="1400" b="0" i="0" dirty="0">
                          <a:solidFill>
                            <a:srgbClr val="333F50"/>
                          </a:solidFill>
                          <a:effectLst/>
                          <a:latin typeface="+mn-lt"/>
                        </a:rPr>
                        <a:t>)</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33 billion pounds</a:t>
                      </a:r>
                      <a:r>
                        <a:rPr lang="en-US" sz="1400" b="0" i="0" dirty="0">
                          <a:solidFill>
                            <a:srgbClr val="000000"/>
                          </a:solidFill>
                          <a:effectLst/>
                          <a:latin typeface="+mn-lt"/>
                        </a:rPr>
                        <a:t>​</a:t>
                      </a:r>
                    </a:p>
                  </a:txBody>
                  <a:tcPr anchor="ct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Oil Spills</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700 metric tons</a:t>
                      </a:r>
                      <a:r>
                        <a:rPr lang="en-US" sz="1400" b="0" i="0" dirty="0">
                          <a:solidFill>
                            <a:srgbClr val="000000"/>
                          </a:solidFill>
                          <a:effectLst/>
                          <a:latin typeface="+mn-lt"/>
                        </a:rPr>
                        <a:t>​</a:t>
                      </a:r>
                    </a:p>
                  </a:txBody>
                  <a:tcPr anchor="ct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Chemical Runoff</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Nitrogen, phosphorus, iron and silica levels all depleted.​</a:t>
                      </a:r>
                    </a:p>
                  </a:txBody>
                  <a:tcPr anchor="ctr"/>
                </a:tc>
                <a:tc>
                  <a:txBody>
                    <a:bodyPr/>
                    <a:lstStyle/>
                    <a:p>
                      <a:pPr algn="ctr" rtl="0" fontAlgn="base"/>
                      <a:r>
                        <a:rPr lang="en-US" sz="1400" b="0" i="0" dirty="0">
                          <a:solidFill>
                            <a:srgbClr val="000000"/>
                          </a:solidFill>
                          <a:effectLst/>
                          <a:latin typeface="+mn-lt"/>
                        </a:rPr>
                        <a:t>11% of emissions world wide​</a:t>
                      </a:r>
                    </a:p>
                  </a:txBody>
                  <a:tcPr anchor="ctr"/>
                </a:tc>
                <a:extLst>
                  <a:ext uri="{0D108BD9-81ED-4DB2-BD59-A6C34878D82A}">
                    <a16:rowId xmlns:a16="http://schemas.microsoft.com/office/drawing/2014/main" val="1699990805"/>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2569828" cy="1371997"/>
          </a:xfrm>
        </p:spPr>
        <p:txBody>
          <a:bodyPr>
            <a:normAutofit/>
          </a:bodyPr>
          <a:lstStyle/>
          <a:p>
            <a:r>
              <a:rPr lang="en-US" dirty="0"/>
              <a:t>Sean Pardy, </a:t>
            </a:r>
            <a:r>
              <a:rPr lang="en-US" dirty="0" err="1"/>
              <a:t>Oisin</a:t>
            </a:r>
            <a:r>
              <a:rPr lang="en-US" dirty="0"/>
              <a:t> Flynn, Umar Tariq, </a:t>
            </a:r>
            <a:r>
              <a:rPr lang="en-US" dirty="0" err="1"/>
              <a:t>Feargal</a:t>
            </a:r>
            <a:r>
              <a:rPr lang="en-US" dirty="0"/>
              <a:t> Downey</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{2EFBD45F-36B5-4277-8FE2-7B229750154F}tf67328976_win32</Template>
  <TotalTime>48</TotalTime>
  <Words>299</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Office Theme</vt:lpstr>
      <vt:lpstr>The Plastic Plague</vt:lpstr>
      <vt:lpstr>Storyline</vt:lpstr>
      <vt:lpstr>Characters objectives</vt:lpstr>
      <vt:lpstr>There will be some collectables and a small number of side missions that will tie in with the storyline.​</vt:lpstr>
      <vt:lpstr>Pollution stats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Plastic Plague</dc:title>
  <dc:creator>Sean Pardy</dc:creator>
  <cp:lastModifiedBy>Sean Pardy</cp:lastModifiedBy>
  <cp:revision>2</cp:revision>
  <dcterms:created xsi:type="dcterms:W3CDTF">2023-11-20T13:37:25Z</dcterms:created>
  <dcterms:modified xsi:type="dcterms:W3CDTF">2023-11-20T14:25:34Z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