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2.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1.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this first slide of our presentation, we will delve into the Llama API, examining its purpose and the importance it holds within the software development landscape. An integral part of modern applications, Llama API helps streamline the interaction between systems, promoting innovation and efficiency across multiple industries. As we move forward, we will explore its specific features, use cases, and the architecture that supports its functionality.</a:t>
            </a: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To illustrate the number of possibilities that the Llama API brings, we will present various real-world applications backed by concrete case studies. These examples will serve to highlight how organizations across different sectors have successfully harnessed the Llama API to enhance their services and solve complex problems. By sharing these success stories, we can appreciate the API's versatility and understand its invaluable contributions to various industries.</a:t>
            </a: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Looking ahead, we will discuss the exciting features and updates planned for the future of Llama API. This segment will include insights into the anticipated developments that stem from community feedback, as well as a transparent roadmap detailing timelines for feature releases. We will explore the importance of community contributions in catalyzing innovation and creating a more robust, user-friendly API that meets the evolving needs of developers and end-users.</a:t>
            </a: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As we conclude our presentation on the Llama API, we will encapsulate the key insights and takeaways into a succinct summary. This will allow us to bridge any gaps in understanding while highlighting core functionalities and value propositions of the API. Following the recap, we encourage an interactive Q&amp;A session where participants can ask questions, share thoughts, and engage in discussions that will deepen their grasp of what the Llama API has to offer.</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Now that we have introduced the concept of the Llama API, we will clarify specifically what it entails. We will emphasize the significance of its definition, which often encompasses its role as a robust framework facilitating the development lifecycle. Next, we will touch upon its key features that set it apart from traditional APIs, and finally, we will highlight the diverse use cases that illustrate its practicality across numerous sectors.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Next, we will explore the underlying architecture of the Llama API, dissecting its core components and their functionality. Understanding the architecture is crucial to harnessing its full potential. We will discuss the data flow dynamics that enable efficient processing of requests and responses. Additionally, we will highlight the interactive nature of Llama API, which facilitates communication with other systems, bringing added value to users.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As we delve deeper, we will focus on the practical aspects of using the Llama API, beginning with how to get started. We will walk through the installation process, setting up the API correctly to ensure smooth functionality. Following this, we'll delve into best practices for configuration that not only improve performance but also ensure the security of the integrated systems.</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essence of any successful API lies in its security protocols. In this slide, we will emphasize the importance of authentication and security in the usage of Llama API. We will discuss the management of API keys as a first line of defense and explore the implementation of OAuth to enable more sophisticated and secure access controls. Our discussion will further extend into identifying best practices for ensuring a secure environment for API operations.</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exploring the core functionalities of the Llama API, we will break down the essential components that define its operation. We will scrutinize the various endpoints available to developers, elucidating how they enable specific operations. Furthermore, we will discuss the methods supported by Llama API, highlighting the adaptability it provides through RESTful and GraphQL approaches. The variety of supported data formats will also be covered, as they are key to enhancing the API's versatility across different programming environments.</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Next, we will tackle the often-overlooked aspect of error handling and debugging. Being equipped to identify and resolve errors is essential for any developer using the Llama API. We will discuss common error scenarios you might encounter while working with the API, along with proactive troubleshooting strategies to expedite resolutions. Lastly, we will stress the importance of logging mechanisms as they offer valuable insights into performance issues and provide a historical context for debugging efforts.</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this segment, we will shift our focus to performance optimization strategies for the Llama API. Understanding and implementing best practices for optimization can significantly enhance the responsiveness and efficiency of applications utilizing the API. We will discuss various caching techniques that can minimize data retrieval times and ensure applications run smoothly. Additionally, we will explore load balancing strategies that allow us to handle high volumes of requests effectively, ensuring stability and reliability.</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As we deepen our exploration of the Llama API, we will discuss its capabilities in integrating with other services. This includes seamless interactions with third-party APIs that allow for enhanced functionality and service expansion. We will also introduce the concept of webhooks, which enable real-time data synchronization and automation in response to events. Furthermore, we will emphasize the importance of adopting effective data exchange protocols for achieving smooth interoperability across various application ecosystems.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 Id="rId3"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482155" y="1508670"/>
            <a:ext cx="4179689"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482155" y="2165895"/>
            <a:ext cx="4179689" cy="4572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482155" y="2165895"/>
            <a:ext cx="4179689" cy="457200"/>
          </a:xfrm>
          <a:prstGeom prst="rect">
            <a:avLst/>
          </a:prstGeom>
          <a:noFill/>
          <a:ln>
            <a:noFill/>
          </a:ln>
        </p:spPr>
        <p:txBody>
          <a:bodyPr wrap="square" bIns="0" lIns="0" rIns="0" tIns="0" anchor="t">
            <a:spAutoFit/>
          </a:bodyPr>
          <a:lstStyle/>
          <a:p>
            <a:pPr algn="l"/>
            <a:r>
              <a:rPr b="0" i="0" sz="3000">
                <a:solidFill>
                  <a:srgbClr val="202729"/>
                </a:solidFill>
                <a:latin typeface="Proxima Nova"/>
              </a:rPr>
              <a:t>Introduction to Llama API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Performance Optimization</a:t>
            </a:r>
          </a:p>
        </p:txBody>
      </p:sp>
      <p:sp>
        <p:nvSpPr>
          <p:cNvPr id="4" name="Subtitle 3"/>
          <p:cNvSpPr>
            <a:spLocks noGrp="1"/>
          </p:cNvSpPr>
          <p:nvPr>
            <p:ph type="subTitle" idx="13"/>
          </p:nvPr>
        </p:nvSpPr>
        <p:spPr/>
        <p:txBody>
          <a:bodyPr>
            <a:normAutofit/>
          </a:bodyPr>
          <a:lstStyle/>
          <a:p>
            <a:r>
              <a:t>Best Practices, Caching, Load Balancing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xds3ekdp.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Best Optimization Practices</a:t>
            </a:r>
          </a:p>
          <a:p>
            <a:pPr algn="ctr">
              <a:spcAft>
                <a:spcPts val="1200"/>
              </a:spcAft>
            </a:pPr>
            <a:r>
              <a:rPr b="0" i="0" sz="1300">
                <a:solidFill>
                  <a:srgbClr val="616161"/>
                </a:solidFill>
                <a:latin typeface="Proxima Nova"/>
              </a:rPr>
              <a:t>Establishing best practices, such as minimizing payload size and optimizing request rates, lays the foundational groundwork for efficient API performance.</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xov9s839.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Caching Techniques</a:t>
            </a:r>
          </a:p>
          <a:p>
            <a:pPr algn="ctr">
              <a:spcAft>
                <a:spcPts val="1200"/>
              </a:spcAft>
            </a:pPr>
            <a:r>
              <a:rPr b="0" i="0" sz="1300">
                <a:solidFill>
                  <a:srgbClr val="616161"/>
                </a:solidFill>
                <a:latin typeface="Proxima Nova"/>
              </a:rPr>
              <a:t>Incorporating caching strategies can drastically reduce latency and enhance overall application responsiveness, providing a better user experience.</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xyztw64o.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Load Balancing Strategies</a:t>
            </a:r>
          </a:p>
          <a:p>
            <a:pPr algn="ctr">
              <a:spcAft>
                <a:spcPts val="1200"/>
              </a:spcAft>
            </a:pPr>
            <a:r>
              <a:rPr b="0" i="0" sz="1300">
                <a:solidFill>
                  <a:srgbClr val="616161"/>
                </a:solidFill>
                <a:latin typeface="Proxima Nova"/>
              </a:rPr>
              <a:t>Employing load balancing techniques ensures even distribution of requests across server instances, maintaining performance levels during peak usage times.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Integration with Other Services</a:t>
            </a:r>
          </a:p>
        </p:txBody>
      </p:sp>
      <p:sp>
        <p:nvSpPr>
          <p:cNvPr id="4" name="Subtitle 3"/>
          <p:cNvSpPr>
            <a:spLocks noGrp="1"/>
          </p:cNvSpPr>
          <p:nvPr>
            <p:ph type="subTitle" idx="13"/>
          </p:nvPr>
        </p:nvSpPr>
        <p:spPr/>
        <p:txBody>
          <a:bodyPr>
            <a:normAutofit/>
          </a:bodyPr>
          <a:lstStyle/>
          <a:p>
            <a:r>
              <a:t>Third-party APIs, Webhooks, Data Exchange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image.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Third-party Integration</a:t>
            </a:r>
          </a:p>
          <a:p>
            <a:pPr algn="ctr">
              <a:spcAft>
                <a:spcPts val="1200"/>
              </a:spcAft>
            </a:pPr>
            <a:r>
              <a:rPr b="0" i="0" sz="1300">
                <a:solidFill>
                  <a:srgbClr val="616161"/>
                </a:solidFill>
                <a:latin typeface="Proxima Nova"/>
              </a:rPr>
              <a:t>Llama API's modularity fosters seamless integration with third-party APIs, allowing users to expand functionality and leverage existing services efficiently.</a:t>
            </a:r>
          </a:p>
        </p:txBody>
      </p:sp>
      <p:sp>
        <p:nvSpPr>
          <p:cNvPr id="14" name="Rectangle 13"/>
          <p:cNvSpPr/>
          <p:nvPr/>
        </p:nvSpPr>
        <p:spPr>
          <a:xfrm>
            <a:off x="3225700" y="1508670"/>
            <a:ext cx="2692449"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nbhnehe6.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Utilizing Webhooks</a:t>
            </a:r>
          </a:p>
          <a:p>
            <a:pPr algn="ctr">
              <a:spcAft>
                <a:spcPts val="1200"/>
              </a:spcAft>
            </a:pPr>
            <a:r>
              <a:rPr b="0" i="0" sz="1300">
                <a:solidFill>
                  <a:srgbClr val="616161"/>
                </a:solidFill>
                <a:latin typeface="Proxima Nova"/>
              </a:rPr>
              <a:t>Implementing webhooks allows for real-time synchronization of data between systems, promoting immediate responses to external events without manual intervention.</a:t>
            </a:r>
          </a:p>
        </p:txBody>
      </p:sp>
      <p:sp>
        <p:nvSpPr>
          <p:cNvPr id="19" name="Rectangle 18"/>
          <p:cNvSpPr/>
          <p:nvPr/>
        </p:nvSpPr>
        <p:spPr>
          <a:xfrm>
            <a:off x="622295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jj3ygajj.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Effective Data Exchange</a:t>
            </a:r>
          </a:p>
          <a:p>
            <a:pPr algn="ctr">
              <a:spcAft>
                <a:spcPts val="1200"/>
              </a:spcAft>
            </a:pPr>
            <a:r>
              <a:rPr b="0" i="0" sz="1300">
                <a:solidFill>
                  <a:srgbClr val="616161"/>
                </a:solidFill>
                <a:latin typeface="Proxima Nova"/>
              </a:rPr>
              <a:t>Structured data exchange protocols ensure smooth interoperability between applications, enhancing the overall user experience and broadening application scope.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Real-world Applications of Llama API</a:t>
            </a:r>
          </a:p>
        </p:txBody>
      </p:sp>
      <p:sp>
        <p:nvSpPr>
          <p:cNvPr id="4" name="Subtitle 3"/>
          <p:cNvSpPr>
            <a:spLocks noGrp="1"/>
          </p:cNvSpPr>
          <p:nvPr>
            <p:ph type="subTitle" idx="13"/>
          </p:nvPr>
        </p:nvSpPr>
        <p:spPr/>
        <p:txBody>
          <a:bodyPr>
            <a:normAutofit/>
          </a:bodyPr>
          <a:lstStyle/>
          <a:p>
            <a:r>
              <a:t>Case Studies, Success Stories, Industry Use Cases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apzi3mm8.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Practical Case Studies</a:t>
            </a:r>
          </a:p>
          <a:p>
            <a:pPr algn="ctr">
              <a:spcAft>
                <a:spcPts val="1200"/>
              </a:spcAft>
            </a:pPr>
            <a:r>
              <a:rPr b="0" i="0" sz="1300">
                <a:solidFill>
                  <a:srgbClr val="616161"/>
                </a:solidFill>
                <a:latin typeface="Proxima Nova"/>
              </a:rPr>
              <a:t>Analyzing real-world case studies provides insights into how organizations successfully leverage the Llama API to solve problems and enhance their services.</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j4w4mg20.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Success Stories</a:t>
            </a:r>
          </a:p>
          <a:p>
            <a:pPr algn="ctr">
              <a:spcAft>
                <a:spcPts val="1200"/>
              </a:spcAft>
            </a:pPr>
            <a:r>
              <a:rPr b="0" i="0" sz="1300">
                <a:solidFill>
                  <a:srgbClr val="616161"/>
                </a:solidFill>
                <a:latin typeface="Proxima Nova"/>
              </a:rPr>
              <a:t>Showcasing success stories from various industries illustrates the versatility and effective application of Llama API in diverse settings.</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at0w2ioz.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Industry Applications</a:t>
            </a:r>
          </a:p>
          <a:p>
            <a:pPr algn="ctr">
              <a:spcAft>
                <a:spcPts val="1200"/>
              </a:spcAft>
            </a:pPr>
            <a:r>
              <a:rPr b="0" i="0" sz="1300">
                <a:solidFill>
                  <a:srgbClr val="616161"/>
                </a:solidFill>
                <a:latin typeface="Proxima Nova"/>
              </a:rPr>
              <a:t>Llama API is utilized across multiple industries, from finance to healthcare, showcasing its adaptable architecture and capabilities in addressing unique challenges.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Future of Llama API</a:t>
            </a:r>
          </a:p>
        </p:txBody>
      </p:sp>
      <p:sp>
        <p:nvSpPr>
          <p:cNvPr id="4" name="Subtitle 3"/>
          <p:cNvSpPr>
            <a:spLocks noGrp="1"/>
          </p:cNvSpPr>
          <p:nvPr>
            <p:ph type="subTitle" idx="13"/>
          </p:nvPr>
        </p:nvSpPr>
        <p:spPr/>
        <p:txBody>
          <a:bodyPr>
            <a:normAutofit/>
          </a:bodyPr>
          <a:lstStyle/>
          <a:p>
            <a:r>
              <a:t>Upcoming Features, Roadmap, Community Contributions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lmq53fnk.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Anticipated Features</a:t>
            </a:r>
          </a:p>
          <a:p>
            <a:pPr algn="ctr">
              <a:spcAft>
                <a:spcPts val="1200"/>
              </a:spcAft>
            </a:pPr>
            <a:r>
              <a:rPr b="0" i="0" sz="1300">
                <a:solidFill>
                  <a:srgbClr val="616161"/>
                </a:solidFill>
                <a:latin typeface="Proxima Nova"/>
              </a:rPr>
              <a:t>The roadmap includes anticipated features based on user feedback and emerging trends, aiming to enhance functionality and user satisfaction in future updates.</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u9u62hdw.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Development Roadmap</a:t>
            </a:r>
          </a:p>
          <a:p>
            <a:pPr algn="ctr">
              <a:spcAft>
                <a:spcPts val="1200"/>
              </a:spcAft>
            </a:pPr>
            <a:r>
              <a:rPr b="0" i="0" sz="1300">
                <a:solidFill>
                  <a:srgbClr val="616161"/>
                </a:solidFill>
                <a:latin typeface="Proxima Nova"/>
              </a:rPr>
              <a:t>A clear developmental roadmap outlines the timeline for upcoming updates and features, assuring users of ongoing improvements to the Llama API.</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x68jzysr.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Community Involvement</a:t>
            </a:r>
          </a:p>
          <a:p>
            <a:pPr algn="ctr">
              <a:spcAft>
                <a:spcPts val="1200"/>
              </a:spcAft>
            </a:pPr>
            <a:r>
              <a:rPr b="0" i="0" sz="1300">
                <a:solidFill>
                  <a:srgbClr val="616161"/>
                </a:solidFill>
                <a:latin typeface="Proxima Nova"/>
              </a:rPr>
              <a:t>Encouraging community contributions promotes a collaborative atmosphere while yielding innovative ideas and solutions for continuous improvements.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Conclusion and Q&amp;A</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j2rww5jd.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Summary of Insights</a:t>
            </a:r>
          </a:p>
          <a:p>
            <a:pPr algn="ctr">
              <a:spcAft>
                <a:spcPts val="1200"/>
              </a:spcAft>
            </a:pPr>
            <a:r>
              <a:rPr b="0" i="0" sz="1300">
                <a:solidFill>
                  <a:srgbClr val="616161"/>
                </a:solidFill>
                <a:latin typeface="Proxima Nova"/>
              </a:rPr>
              <a:t>We will recap the primary insights discussed throughout the presentation, summarizing the value proposition and functionalities of Llama API.</a:t>
            </a:r>
          </a:p>
        </p:txBody>
      </p:sp>
      <p:sp>
        <p:nvSpPr>
          <p:cNvPr id="14" name="Rectangle 13"/>
          <p:cNvSpPr/>
          <p:nvPr/>
        </p:nvSpPr>
        <p:spPr>
          <a:xfrm>
            <a:off x="3225700" y="1508670"/>
            <a:ext cx="2692449"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2i6so6lk.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Key Takeaways</a:t>
            </a:r>
          </a:p>
          <a:p>
            <a:pPr algn="ctr">
              <a:spcAft>
                <a:spcPts val="1200"/>
              </a:spcAft>
            </a:pPr>
            <a:r>
              <a:rPr b="0" i="0" sz="1300">
                <a:solidFill>
                  <a:srgbClr val="616161"/>
                </a:solidFill>
                <a:latin typeface="Proxima Nova"/>
              </a:rPr>
              <a:t>Identifying the key takeaways from today’s session will reinforce our understanding and application of the Llama API in real-world scenarios.</a:t>
            </a:r>
          </a:p>
        </p:txBody>
      </p:sp>
      <p:sp>
        <p:nvSpPr>
          <p:cNvPr id="19" name="Rectangle 18"/>
          <p:cNvSpPr/>
          <p:nvPr/>
        </p:nvSpPr>
        <p:spPr>
          <a:xfrm>
            <a:off x="622295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yqbltws3.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Open Floor for Questions</a:t>
            </a:r>
          </a:p>
          <a:p>
            <a:pPr algn="ctr">
              <a:spcAft>
                <a:spcPts val="1200"/>
              </a:spcAft>
            </a:pPr>
            <a:r>
              <a:rPr b="0" i="0" sz="1300">
                <a:solidFill>
                  <a:srgbClr val="616161"/>
                </a:solidFill>
                <a:latin typeface="Proxima Nova"/>
              </a:rPr>
              <a:t>We invite attendees to engage in an interactive Q&amp;A session, fostering discussion and clarifying any remaining queries regarding the Llama API.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Agenda</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685800"/>
            <a:ext cx="8686800" cy="4343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685800"/>
            <a:ext cx="8686800" cy="4343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914400" y="685800"/>
            <a:ext cx="73152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1066800" y="6858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1066800" y="6858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162050" y="6858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ounded Rectangle 10"/>
          <p:cNvSpPr/>
          <p:nvPr/>
        </p:nvSpPr>
        <p:spPr>
          <a:xfrm>
            <a:off x="1066800" y="6858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1066800" y="6858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1</a:t>
            </a:r>
          </a:p>
        </p:txBody>
      </p:sp>
      <p:sp>
        <p:nvSpPr>
          <p:cNvPr id="13" name="Rectangle 12"/>
          <p:cNvSpPr/>
          <p:nvPr/>
        </p:nvSpPr>
        <p:spPr>
          <a:xfrm>
            <a:off x="1295400" y="6858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Rectangle 13"/>
          <p:cNvSpPr/>
          <p:nvPr/>
        </p:nvSpPr>
        <p:spPr>
          <a:xfrm>
            <a:off x="1447800" y="6858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1447800" y="6858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Introduction to Llama API</a:t>
            </a:r>
          </a:p>
        </p:txBody>
      </p:sp>
      <p:sp>
        <p:nvSpPr>
          <p:cNvPr id="16" name="Rectangle 15"/>
          <p:cNvSpPr/>
          <p:nvPr/>
        </p:nvSpPr>
        <p:spPr>
          <a:xfrm>
            <a:off x="1066800" y="9525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Rectangle 16"/>
          <p:cNvSpPr/>
          <p:nvPr/>
        </p:nvSpPr>
        <p:spPr>
          <a:xfrm>
            <a:off x="1066800" y="9525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Rectangle 17"/>
          <p:cNvSpPr/>
          <p:nvPr/>
        </p:nvSpPr>
        <p:spPr>
          <a:xfrm>
            <a:off x="1162050" y="9525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ounded Rectangle 18"/>
          <p:cNvSpPr/>
          <p:nvPr/>
        </p:nvSpPr>
        <p:spPr>
          <a:xfrm>
            <a:off x="1066800" y="9525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1066800" y="9525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2</a:t>
            </a:r>
          </a:p>
        </p:txBody>
      </p:sp>
      <p:sp>
        <p:nvSpPr>
          <p:cNvPr id="21" name="Rectangle 20"/>
          <p:cNvSpPr/>
          <p:nvPr/>
        </p:nvSpPr>
        <p:spPr>
          <a:xfrm>
            <a:off x="1295400" y="9525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ectangle 21"/>
          <p:cNvSpPr/>
          <p:nvPr/>
        </p:nvSpPr>
        <p:spPr>
          <a:xfrm>
            <a:off x="1447800" y="9525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1447800" y="9525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What is Llama API?</a:t>
            </a:r>
          </a:p>
        </p:txBody>
      </p:sp>
      <p:sp>
        <p:nvSpPr>
          <p:cNvPr id="24" name="Rectangle 23"/>
          <p:cNvSpPr/>
          <p:nvPr/>
        </p:nvSpPr>
        <p:spPr>
          <a:xfrm>
            <a:off x="1066800" y="12192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1066800" y="12192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ectangle 25"/>
          <p:cNvSpPr/>
          <p:nvPr/>
        </p:nvSpPr>
        <p:spPr>
          <a:xfrm>
            <a:off x="1162050" y="12192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ounded Rectangle 26"/>
          <p:cNvSpPr/>
          <p:nvPr/>
        </p:nvSpPr>
        <p:spPr>
          <a:xfrm>
            <a:off x="1066800" y="12192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1066800" y="12192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3</a:t>
            </a:r>
          </a:p>
        </p:txBody>
      </p:sp>
      <p:sp>
        <p:nvSpPr>
          <p:cNvPr id="29" name="Rectangle 28"/>
          <p:cNvSpPr/>
          <p:nvPr/>
        </p:nvSpPr>
        <p:spPr>
          <a:xfrm>
            <a:off x="1295400" y="12192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Rectangle 29"/>
          <p:cNvSpPr/>
          <p:nvPr/>
        </p:nvSpPr>
        <p:spPr>
          <a:xfrm>
            <a:off x="1447800" y="12192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1447800" y="12192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Architecture of Llama API</a:t>
            </a:r>
          </a:p>
        </p:txBody>
      </p:sp>
      <p:sp>
        <p:nvSpPr>
          <p:cNvPr id="32" name="Rectangle 31"/>
          <p:cNvSpPr/>
          <p:nvPr/>
        </p:nvSpPr>
        <p:spPr>
          <a:xfrm>
            <a:off x="1066800" y="14859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Rectangle 32"/>
          <p:cNvSpPr/>
          <p:nvPr/>
        </p:nvSpPr>
        <p:spPr>
          <a:xfrm>
            <a:off x="1066800" y="14859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1162050" y="14859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Rounded Rectangle 34"/>
          <p:cNvSpPr/>
          <p:nvPr/>
        </p:nvSpPr>
        <p:spPr>
          <a:xfrm>
            <a:off x="1066800" y="14859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TextBox 35"/>
          <p:cNvSpPr txBox="1"/>
          <p:nvPr/>
        </p:nvSpPr>
        <p:spPr>
          <a:xfrm>
            <a:off x="1066800" y="14859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4</a:t>
            </a:r>
          </a:p>
        </p:txBody>
      </p:sp>
      <p:sp>
        <p:nvSpPr>
          <p:cNvPr id="37" name="Rectangle 36"/>
          <p:cNvSpPr/>
          <p:nvPr/>
        </p:nvSpPr>
        <p:spPr>
          <a:xfrm>
            <a:off x="1295400" y="14859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ectangle 37"/>
          <p:cNvSpPr/>
          <p:nvPr/>
        </p:nvSpPr>
        <p:spPr>
          <a:xfrm>
            <a:off x="1447800" y="14859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TextBox 38"/>
          <p:cNvSpPr txBox="1"/>
          <p:nvPr/>
        </p:nvSpPr>
        <p:spPr>
          <a:xfrm>
            <a:off x="1447800" y="14859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Getting Started with Llama API</a:t>
            </a:r>
          </a:p>
        </p:txBody>
      </p:sp>
      <p:sp>
        <p:nvSpPr>
          <p:cNvPr id="40" name="Rectangle 39"/>
          <p:cNvSpPr/>
          <p:nvPr/>
        </p:nvSpPr>
        <p:spPr>
          <a:xfrm>
            <a:off x="1066800" y="17526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ectangle 40"/>
          <p:cNvSpPr/>
          <p:nvPr/>
        </p:nvSpPr>
        <p:spPr>
          <a:xfrm>
            <a:off x="1066800" y="17526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Rectangle 41"/>
          <p:cNvSpPr/>
          <p:nvPr/>
        </p:nvSpPr>
        <p:spPr>
          <a:xfrm>
            <a:off x="1162050" y="17526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ounded Rectangle 42"/>
          <p:cNvSpPr/>
          <p:nvPr/>
        </p:nvSpPr>
        <p:spPr>
          <a:xfrm>
            <a:off x="1066800" y="17526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1066800" y="17526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5</a:t>
            </a:r>
          </a:p>
        </p:txBody>
      </p:sp>
      <p:sp>
        <p:nvSpPr>
          <p:cNvPr id="45" name="Rectangle 44"/>
          <p:cNvSpPr/>
          <p:nvPr/>
        </p:nvSpPr>
        <p:spPr>
          <a:xfrm>
            <a:off x="1295400" y="17526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Rectangle 45"/>
          <p:cNvSpPr/>
          <p:nvPr/>
        </p:nvSpPr>
        <p:spPr>
          <a:xfrm>
            <a:off x="1447800" y="17526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TextBox 46"/>
          <p:cNvSpPr txBox="1"/>
          <p:nvPr/>
        </p:nvSpPr>
        <p:spPr>
          <a:xfrm>
            <a:off x="1447800" y="17526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Authentication and Security</a:t>
            </a:r>
          </a:p>
        </p:txBody>
      </p:sp>
      <p:sp>
        <p:nvSpPr>
          <p:cNvPr id="48" name="Rectangle 47"/>
          <p:cNvSpPr/>
          <p:nvPr/>
        </p:nvSpPr>
        <p:spPr>
          <a:xfrm>
            <a:off x="1066800" y="20193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Rectangle 48"/>
          <p:cNvSpPr/>
          <p:nvPr/>
        </p:nvSpPr>
        <p:spPr>
          <a:xfrm>
            <a:off x="1066800" y="20193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Rectangle 49"/>
          <p:cNvSpPr/>
          <p:nvPr/>
        </p:nvSpPr>
        <p:spPr>
          <a:xfrm>
            <a:off x="1162050" y="20193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Rounded Rectangle 50"/>
          <p:cNvSpPr/>
          <p:nvPr/>
        </p:nvSpPr>
        <p:spPr>
          <a:xfrm>
            <a:off x="1066800" y="20193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1066800" y="20193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6</a:t>
            </a:r>
          </a:p>
        </p:txBody>
      </p:sp>
      <p:sp>
        <p:nvSpPr>
          <p:cNvPr id="53" name="Rectangle 52"/>
          <p:cNvSpPr/>
          <p:nvPr/>
        </p:nvSpPr>
        <p:spPr>
          <a:xfrm>
            <a:off x="1295400" y="20193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Rectangle 53"/>
          <p:cNvSpPr/>
          <p:nvPr/>
        </p:nvSpPr>
        <p:spPr>
          <a:xfrm>
            <a:off x="1447800" y="20193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TextBox 54"/>
          <p:cNvSpPr txBox="1"/>
          <p:nvPr/>
        </p:nvSpPr>
        <p:spPr>
          <a:xfrm>
            <a:off x="1447800" y="20193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Core Functionalities of Llama API</a:t>
            </a:r>
          </a:p>
        </p:txBody>
      </p:sp>
      <p:sp>
        <p:nvSpPr>
          <p:cNvPr id="56" name="Rectangle 55"/>
          <p:cNvSpPr/>
          <p:nvPr/>
        </p:nvSpPr>
        <p:spPr>
          <a:xfrm>
            <a:off x="1066800" y="22860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7" name="Rectangle 56"/>
          <p:cNvSpPr/>
          <p:nvPr/>
        </p:nvSpPr>
        <p:spPr>
          <a:xfrm>
            <a:off x="1066800" y="22860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Rectangle 57"/>
          <p:cNvSpPr/>
          <p:nvPr/>
        </p:nvSpPr>
        <p:spPr>
          <a:xfrm>
            <a:off x="1162050" y="22860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Rounded Rectangle 58"/>
          <p:cNvSpPr/>
          <p:nvPr/>
        </p:nvSpPr>
        <p:spPr>
          <a:xfrm>
            <a:off x="1066800" y="22860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1066800" y="22860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7</a:t>
            </a:r>
          </a:p>
        </p:txBody>
      </p:sp>
      <p:sp>
        <p:nvSpPr>
          <p:cNvPr id="61" name="Rectangle 60"/>
          <p:cNvSpPr/>
          <p:nvPr/>
        </p:nvSpPr>
        <p:spPr>
          <a:xfrm>
            <a:off x="1295400" y="22860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Rectangle 61"/>
          <p:cNvSpPr/>
          <p:nvPr/>
        </p:nvSpPr>
        <p:spPr>
          <a:xfrm>
            <a:off x="1447800" y="22860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p:cNvSpPr txBox="1"/>
          <p:nvPr/>
        </p:nvSpPr>
        <p:spPr>
          <a:xfrm>
            <a:off x="1447800" y="22860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Error Handling and Debugging</a:t>
            </a:r>
          </a:p>
        </p:txBody>
      </p:sp>
      <p:sp>
        <p:nvSpPr>
          <p:cNvPr id="64" name="Rectangle 63"/>
          <p:cNvSpPr/>
          <p:nvPr/>
        </p:nvSpPr>
        <p:spPr>
          <a:xfrm>
            <a:off x="1066800" y="25527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Rectangle 64"/>
          <p:cNvSpPr/>
          <p:nvPr/>
        </p:nvSpPr>
        <p:spPr>
          <a:xfrm>
            <a:off x="1066800" y="25527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Rectangle 65"/>
          <p:cNvSpPr/>
          <p:nvPr/>
        </p:nvSpPr>
        <p:spPr>
          <a:xfrm>
            <a:off x="1162050" y="25527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Rounded Rectangle 66"/>
          <p:cNvSpPr/>
          <p:nvPr/>
        </p:nvSpPr>
        <p:spPr>
          <a:xfrm>
            <a:off x="1066800" y="25527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1066800" y="25527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8</a:t>
            </a:r>
          </a:p>
        </p:txBody>
      </p:sp>
      <p:sp>
        <p:nvSpPr>
          <p:cNvPr id="69" name="Rectangle 68"/>
          <p:cNvSpPr/>
          <p:nvPr/>
        </p:nvSpPr>
        <p:spPr>
          <a:xfrm>
            <a:off x="1295400" y="25527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Rectangle 69"/>
          <p:cNvSpPr/>
          <p:nvPr/>
        </p:nvSpPr>
        <p:spPr>
          <a:xfrm>
            <a:off x="1447800" y="25527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TextBox 70"/>
          <p:cNvSpPr txBox="1"/>
          <p:nvPr/>
        </p:nvSpPr>
        <p:spPr>
          <a:xfrm>
            <a:off x="1447800" y="25527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Performance Optimization</a:t>
            </a:r>
          </a:p>
        </p:txBody>
      </p:sp>
      <p:sp>
        <p:nvSpPr>
          <p:cNvPr id="72" name="Rectangle 71"/>
          <p:cNvSpPr/>
          <p:nvPr/>
        </p:nvSpPr>
        <p:spPr>
          <a:xfrm>
            <a:off x="1066800" y="28194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3" name="Rectangle 72"/>
          <p:cNvSpPr/>
          <p:nvPr/>
        </p:nvSpPr>
        <p:spPr>
          <a:xfrm>
            <a:off x="1066800" y="28194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Rectangle 73"/>
          <p:cNvSpPr/>
          <p:nvPr/>
        </p:nvSpPr>
        <p:spPr>
          <a:xfrm>
            <a:off x="1162050" y="28194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Rounded Rectangle 74"/>
          <p:cNvSpPr/>
          <p:nvPr/>
        </p:nvSpPr>
        <p:spPr>
          <a:xfrm>
            <a:off x="1066800" y="28194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TextBox 75"/>
          <p:cNvSpPr txBox="1"/>
          <p:nvPr/>
        </p:nvSpPr>
        <p:spPr>
          <a:xfrm>
            <a:off x="1066800" y="28194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9</a:t>
            </a:r>
          </a:p>
        </p:txBody>
      </p:sp>
      <p:sp>
        <p:nvSpPr>
          <p:cNvPr id="77" name="Rectangle 76"/>
          <p:cNvSpPr/>
          <p:nvPr/>
        </p:nvSpPr>
        <p:spPr>
          <a:xfrm>
            <a:off x="1295400" y="28194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Rectangle 77"/>
          <p:cNvSpPr/>
          <p:nvPr/>
        </p:nvSpPr>
        <p:spPr>
          <a:xfrm>
            <a:off x="1447800" y="28194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p:cNvSpPr txBox="1"/>
          <p:nvPr/>
        </p:nvSpPr>
        <p:spPr>
          <a:xfrm>
            <a:off x="1447800" y="28194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Integration with Other Services</a:t>
            </a:r>
          </a:p>
        </p:txBody>
      </p:sp>
      <p:sp>
        <p:nvSpPr>
          <p:cNvPr id="80" name="Rectangle 79"/>
          <p:cNvSpPr/>
          <p:nvPr/>
        </p:nvSpPr>
        <p:spPr>
          <a:xfrm>
            <a:off x="1066800" y="30861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Rectangle 80"/>
          <p:cNvSpPr/>
          <p:nvPr/>
        </p:nvSpPr>
        <p:spPr>
          <a:xfrm>
            <a:off x="1066800" y="30861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2" name="Rectangle 81"/>
          <p:cNvSpPr/>
          <p:nvPr/>
        </p:nvSpPr>
        <p:spPr>
          <a:xfrm>
            <a:off x="1162050" y="30861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Rounded Rectangle 82"/>
          <p:cNvSpPr/>
          <p:nvPr/>
        </p:nvSpPr>
        <p:spPr>
          <a:xfrm>
            <a:off x="1066800" y="30861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TextBox 83"/>
          <p:cNvSpPr txBox="1"/>
          <p:nvPr/>
        </p:nvSpPr>
        <p:spPr>
          <a:xfrm>
            <a:off x="1066800" y="30861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10</a:t>
            </a:r>
          </a:p>
        </p:txBody>
      </p:sp>
      <p:sp>
        <p:nvSpPr>
          <p:cNvPr id="85" name="Rectangle 84"/>
          <p:cNvSpPr/>
          <p:nvPr/>
        </p:nvSpPr>
        <p:spPr>
          <a:xfrm>
            <a:off x="1295400" y="30861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Rectangle 85"/>
          <p:cNvSpPr/>
          <p:nvPr/>
        </p:nvSpPr>
        <p:spPr>
          <a:xfrm>
            <a:off x="1447800" y="30861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7" name="TextBox 86"/>
          <p:cNvSpPr txBox="1"/>
          <p:nvPr/>
        </p:nvSpPr>
        <p:spPr>
          <a:xfrm>
            <a:off x="1447800" y="30861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Real-world Applications of Llama API</a:t>
            </a:r>
          </a:p>
        </p:txBody>
      </p:sp>
      <p:sp>
        <p:nvSpPr>
          <p:cNvPr id="88" name="Rectangle 87"/>
          <p:cNvSpPr/>
          <p:nvPr/>
        </p:nvSpPr>
        <p:spPr>
          <a:xfrm>
            <a:off x="1066800" y="33528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9" name="Rectangle 88"/>
          <p:cNvSpPr/>
          <p:nvPr/>
        </p:nvSpPr>
        <p:spPr>
          <a:xfrm>
            <a:off x="1066800" y="33528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Rectangle 89"/>
          <p:cNvSpPr/>
          <p:nvPr/>
        </p:nvSpPr>
        <p:spPr>
          <a:xfrm>
            <a:off x="1162050" y="33528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1" name="Rounded Rectangle 90"/>
          <p:cNvSpPr/>
          <p:nvPr/>
        </p:nvSpPr>
        <p:spPr>
          <a:xfrm>
            <a:off x="1066800" y="33528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2" name="TextBox 91"/>
          <p:cNvSpPr txBox="1"/>
          <p:nvPr/>
        </p:nvSpPr>
        <p:spPr>
          <a:xfrm>
            <a:off x="1066800" y="33528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11</a:t>
            </a:r>
          </a:p>
        </p:txBody>
      </p:sp>
      <p:sp>
        <p:nvSpPr>
          <p:cNvPr id="93" name="Rectangle 92"/>
          <p:cNvSpPr/>
          <p:nvPr/>
        </p:nvSpPr>
        <p:spPr>
          <a:xfrm>
            <a:off x="1295400" y="33528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 name="Rectangle 93"/>
          <p:cNvSpPr/>
          <p:nvPr/>
        </p:nvSpPr>
        <p:spPr>
          <a:xfrm>
            <a:off x="1447800" y="33528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 name="TextBox 94"/>
          <p:cNvSpPr txBox="1"/>
          <p:nvPr/>
        </p:nvSpPr>
        <p:spPr>
          <a:xfrm>
            <a:off x="1447800" y="33528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Future of Llama API</a:t>
            </a:r>
          </a:p>
        </p:txBody>
      </p:sp>
      <p:sp>
        <p:nvSpPr>
          <p:cNvPr id="96" name="Rectangle 95"/>
          <p:cNvSpPr/>
          <p:nvPr/>
        </p:nvSpPr>
        <p:spPr>
          <a:xfrm>
            <a:off x="1066800" y="36195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Rectangle 96"/>
          <p:cNvSpPr/>
          <p:nvPr/>
        </p:nvSpPr>
        <p:spPr>
          <a:xfrm>
            <a:off x="1066800" y="36195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8" name="Rectangle 97"/>
          <p:cNvSpPr/>
          <p:nvPr/>
        </p:nvSpPr>
        <p:spPr>
          <a:xfrm>
            <a:off x="1162050" y="36195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9" name="Rounded Rectangle 98"/>
          <p:cNvSpPr/>
          <p:nvPr/>
        </p:nvSpPr>
        <p:spPr>
          <a:xfrm>
            <a:off x="1066800" y="36195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0" name="TextBox 99"/>
          <p:cNvSpPr txBox="1"/>
          <p:nvPr/>
        </p:nvSpPr>
        <p:spPr>
          <a:xfrm>
            <a:off x="1066800" y="3619500"/>
            <a:ext cx="228600" cy="228600"/>
          </a:xfrm>
          <a:prstGeom prst="rect">
            <a:avLst/>
          </a:prstGeom>
          <a:noFill/>
          <a:ln>
            <a:noFill/>
          </a:ln>
        </p:spPr>
        <p:txBody>
          <a:bodyPr wrap="square" bIns="0" lIns="0" rIns="0" tIns="0" anchor="ctr">
            <a:spAutoFit/>
          </a:bodyPr>
          <a:lstStyle/>
          <a:p>
            <a:pPr algn="ctr"/>
            <a:r>
              <a:rPr b="0" i="0" sz="1300">
                <a:solidFill>
                  <a:srgbClr val="616161"/>
                </a:solidFill>
                <a:latin typeface="Proxima Nova"/>
              </a:rPr>
              <a:t>12</a:t>
            </a:r>
          </a:p>
        </p:txBody>
      </p:sp>
      <p:sp>
        <p:nvSpPr>
          <p:cNvPr id="101" name="Rectangle 100"/>
          <p:cNvSpPr/>
          <p:nvPr/>
        </p:nvSpPr>
        <p:spPr>
          <a:xfrm>
            <a:off x="1295400" y="36195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2" name="Rectangle 101"/>
          <p:cNvSpPr/>
          <p:nvPr/>
        </p:nvSpPr>
        <p:spPr>
          <a:xfrm>
            <a:off x="1447800" y="36195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3" name="TextBox 102"/>
          <p:cNvSpPr txBox="1"/>
          <p:nvPr/>
        </p:nvSpPr>
        <p:spPr>
          <a:xfrm>
            <a:off x="1447800" y="3619500"/>
            <a:ext cx="6629400" cy="228600"/>
          </a:xfrm>
          <a:prstGeom prst="rect">
            <a:avLst/>
          </a:prstGeom>
          <a:noFill/>
          <a:ln>
            <a:noFill/>
          </a:ln>
        </p:spPr>
        <p:txBody>
          <a:bodyPr wrap="square" bIns="0" lIns="0" rIns="0" tIns="0" anchor="t">
            <a:spAutoFit/>
          </a:bodyPr>
          <a:lstStyle/>
          <a:p>
            <a:pPr algn="l"/>
            <a:r>
              <a:rPr b="0" i="0" sz="1500">
                <a:solidFill>
                  <a:srgbClr val="616161"/>
                </a:solidFill>
                <a:latin typeface="Proxima Nova"/>
              </a:rPr>
              <a:t>Conclusion and Q&amp;A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Introduction to Llama API</a:t>
            </a:r>
          </a:p>
        </p:txBody>
      </p:sp>
      <p:sp>
        <p:nvSpPr>
          <p:cNvPr id="4" name="Subtitle 3"/>
          <p:cNvSpPr>
            <a:spLocks noGrp="1"/>
          </p:cNvSpPr>
          <p:nvPr>
            <p:ph type="subTitle" idx="13"/>
          </p:nvPr>
        </p:nvSpPr>
        <p:spPr/>
        <p:txBody>
          <a:bodyPr>
            <a:normAutofit/>
          </a:bodyPr>
          <a:lstStyle/>
          <a:p>
            <a:r>
              <a:t>Overview, Purpose, Importance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od2zy8_1.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Comprehensive Overview</a:t>
            </a:r>
          </a:p>
          <a:p>
            <a:pPr algn="ctr">
              <a:spcAft>
                <a:spcPts val="1200"/>
              </a:spcAft>
            </a:pPr>
            <a:r>
              <a:rPr b="0" i="0" sz="1300">
                <a:solidFill>
                  <a:srgbClr val="616161"/>
                </a:solidFill>
                <a:latin typeface="Proxima Nova"/>
              </a:rPr>
              <a:t>Llama API serves as a vital tool for developers, allowing for seamless integration with diverse applications, enhancing functionality and user experience.</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sji7tmja.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Purposeful Integration</a:t>
            </a:r>
          </a:p>
          <a:p>
            <a:pPr algn="ctr">
              <a:spcAft>
                <a:spcPts val="1200"/>
              </a:spcAft>
            </a:pPr>
            <a:r>
              <a:rPr b="0" i="0" sz="1300">
                <a:solidFill>
                  <a:srgbClr val="616161"/>
                </a:solidFill>
                <a:latin typeface="Proxima Nova"/>
              </a:rPr>
              <a:t>Designed to bridge various technologies and platforms, the Llama API facilitates interaction and data exchange, resulting in a more cohesive ecosystem.</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pizcyq4f.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Significance in Development</a:t>
            </a:r>
          </a:p>
          <a:p>
            <a:pPr algn="ctr">
              <a:spcAft>
                <a:spcPts val="1200"/>
              </a:spcAft>
            </a:pPr>
            <a:r>
              <a:rPr b="0" i="0" sz="1300">
                <a:solidFill>
                  <a:srgbClr val="616161"/>
                </a:solidFill>
                <a:latin typeface="Proxima Nova"/>
              </a:rPr>
              <a:t>The emergence of Llama API signifies a paradigm shift in software development, enabling greater innovation and collaboration among developers and users alike.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What is Llama API?</a:t>
            </a:r>
          </a:p>
        </p:txBody>
      </p:sp>
      <p:sp>
        <p:nvSpPr>
          <p:cNvPr id="4" name="Subtitle 3"/>
          <p:cNvSpPr>
            <a:spLocks noGrp="1"/>
          </p:cNvSpPr>
          <p:nvPr>
            <p:ph type="subTitle" idx="13"/>
          </p:nvPr>
        </p:nvSpPr>
        <p:spPr/>
        <p:txBody>
          <a:bodyPr>
            <a:normAutofit/>
          </a:bodyPr>
          <a:lstStyle/>
          <a:p>
            <a:r>
              <a:t>Definition, Key Features, Use Cases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s9vvcyr2.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Definitive Framework</a:t>
            </a:r>
          </a:p>
          <a:p>
            <a:pPr algn="ctr">
              <a:spcAft>
                <a:spcPts val="1200"/>
              </a:spcAft>
            </a:pPr>
            <a:r>
              <a:rPr b="0" i="0" sz="1300">
                <a:solidFill>
                  <a:srgbClr val="616161"/>
                </a:solidFill>
                <a:latin typeface="Proxima Nova"/>
              </a:rPr>
              <a:t>Llama API is a robust framework that allows developers to build, deploy, and manage applications efficiently, leveraging RESTful principles for ease of use.</a:t>
            </a:r>
          </a:p>
        </p:txBody>
      </p:sp>
      <p:sp>
        <p:nvSpPr>
          <p:cNvPr id="14" name="Rectangle 13"/>
          <p:cNvSpPr/>
          <p:nvPr/>
        </p:nvSpPr>
        <p:spPr>
          <a:xfrm>
            <a:off x="3225700" y="1508670"/>
            <a:ext cx="2692449"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qfw9ydp0.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Key Features</a:t>
            </a:r>
          </a:p>
          <a:p>
            <a:pPr algn="ctr">
              <a:spcAft>
                <a:spcPts val="1200"/>
              </a:spcAft>
            </a:pPr>
            <a:r>
              <a:rPr b="0" i="0" sz="1300">
                <a:solidFill>
                  <a:srgbClr val="616161"/>
                </a:solidFill>
                <a:latin typeface="Proxima Nova"/>
              </a:rPr>
              <a:t>Incorporating key features such as real-time data processing, high scalability, and flexibility across programming languages makes Llama API a versatile choice.</a:t>
            </a:r>
          </a:p>
        </p:txBody>
      </p:sp>
      <p:sp>
        <p:nvSpPr>
          <p:cNvPr id="19" name="Rectangle 18"/>
          <p:cNvSpPr/>
          <p:nvPr/>
        </p:nvSpPr>
        <p:spPr>
          <a:xfrm>
            <a:off x="622295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9cilicms.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Diverse Use Cases</a:t>
            </a:r>
          </a:p>
          <a:p>
            <a:pPr algn="ctr">
              <a:spcAft>
                <a:spcPts val="1200"/>
              </a:spcAft>
            </a:pPr>
            <a:r>
              <a:rPr b="0" i="0" sz="1300">
                <a:solidFill>
                  <a:srgbClr val="616161"/>
                </a:solidFill>
                <a:latin typeface="Proxima Nova"/>
              </a:rPr>
              <a:t>From simplifying eCommerce transactions to enhancing data analytics tools, Llama API caters to various industries, driving unparalleled growth and efficiency.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Architecture of Llama API</a:t>
            </a:r>
          </a:p>
        </p:txBody>
      </p:sp>
      <p:sp>
        <p:nvSpPr>
          <p:cNvPr id="4" name="Subtitle 3"/>
          <p:cNvSpPr>
            <a:spLocks noGrp="1"/>
          </p:cNvSpPr>
          <p:nvPr>
            <p:ph type="subTitle" idx="13"/>
          </p:nvPr>
        </p:nvSpPr>
        <p:spPr/>
        <p:txBody>
          <a:bodyPr>
            <a:normAutofit/>
          </a:bodyPr>
          <a:lstStyle/>
          <a:p>
            <a:r>
              <a:t>Components, Data Flow, Interaction with Other Systems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5r7u38qc.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Component Structure</a:t>
            </a:r>
          </a:p>
          <a:p>
            <a:pPr algn="ctr">
              <a:spcAft>
                <a:spcPts val="1200"/>
              </a:spcAft>
            </a:pPr>
            <a:r>
              <a:rPr b="0" i="0" sz="1300">
                <a:solidFill>
                  <a:srgbClr val="616161"/>
                </a:solidFill>
                <a:latin typeface="Proxima Nova"/>
              </a:rPr>
              <a:t>The Llama API architecture consists of several components including endpoints, authentication layers, data handlers, and user interfaces, which work in unison to deliver functionality.</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ksf0cpwj.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Data Flow Dynamics</a:t>
            </a:r>
          </a:p>
          <a:p>
            <a:pPr algn="ctr">
              <a:spcAft>
                <a:spcPts val="1200"/>
              </a:spcAft>
            </a:pPr>
            <a:r>
              <a:rPr b="0" i="0" sz="1300">
                <a:solidFill>
                  <a:srgbClr val="616161"/>
                </a:solidFill>
                <a:latin typeface="Proxima Nova"/>
              </a:rPr>
              <a:t>Data flows through various pipelines, from external requests to response generation, optimizing for performance and reliability across multiple platforms.</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yn6qmgpj.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System Interactivity</a:t>
            </a:r>
          </a:p>
          <a:p>
            <a:pPr algn="ctr">
              <a:spcAft>
                <a:spcPts val="1200"/>
              </a:spcAft>
            </a:pPr>
            <a:r>
              <a:rPr b="0" i="0" sz="1300">
                <a:solidFill>
                  <a:srgbClr val="616161"/>
                </a:solidFill>
                <a:latin typeface="Proxima Nova"/>
              </a:rPr>
              <a:t>Designed for extensive interconnectivity, Llama API engages seamlessly with third-party services, enhancing its capabilities through interaction and integration.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Getting Started with Llama API</a:t>
            </a:r>
          </a:p>
        </p:txBody>
      </p:sp>
      <p:sp>
        <p:nvSpPr>
          <p:cNvPr id="4" name="Subtitle 3"/>
          <p:cNvSpPr>
            <a:spLocks noGrp="1"/>
          </p:cNvSpPr>
          <p:nvPr>
            <p:ph type="subTitle" idx="13"/>
          </p:nvPr>
        </p:nvSpPr>
        <p:spPr/>
        <p:txBody>
          <a:bodyPr>
            <a:normAutofit/>
          </a:bodyPr>
          <a:lstStyle/>
          <a:p>
            <a:r>
              <a:t>Installation, Setup, Configuration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tue5q6ut.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Installation Process</a:t>
            </a:r>
          </a:p>
          <a:p>
            <a:pPr algn="ctr">
              <a:spcAft>
                <a:spcPts val="1200"/>
              </a:spcAft>
            </a:pPr>
            <a:r>
              <a:rPr b="0" i="0" sz="1300">
                <a:solidFill>
                  <a:srgbClr val="616161"/>
                </a:solidFill>
                <a:latin typeface="Proxima Nova"/>
              </a:rPr>
              <a:t>The installation process is straightforward, involving essential steps to ensure seamless integration with existing systems and frameworks, thereby reducing entry barriers for developers.</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image.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Setup Essentials</a:t>
            </a:r>
          </a:p>
          <a:p>
            <a:pPr algn="ctr">
              <a:spcAft>
                <a:spcPts val="1200"/>
              </a:spcAft>
            </a:pPr>
            <a:r>
              <a:rPr b="0" i="0" sz="1300">
                <a:solidFill>
                  <a:srgbClr val="616161"/>
                </a:solidFill>
                <a:latin typeface="Proxima Nova"/>
              </a:rPr>
              <a:t>Configuring Llama API after installation involves setting environment variables, API keys, and dependencies, ensuring that new users quickly achieve operational readiness.</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wuni7b9s.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Configuration Best Practices</a:t>
            </a:r>
          </a:p>
          <a:p>
            <a:pPr algn="ctr">
              <a:spcAft>
                <a:spcPts val="1200"/>
              </a:spcAft>
            </a:pPr>
            <a:r>
              <a:rPr b="0" i="0" sz="1300">
                <a:solidFill>
                  <a:srgbClr val="616161"/>
                </a:solidFill>
                <a:latin typeface="Proxima Nova"/>
              </a:rPr>
              <a:t>Adhering to best practices during configuration can significantly enhance performance and security, paving the way for a robust application environment.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Authentication and Security</a:t>
            </a:r>
          </a:p>
        </p:txBody>
      </p:sp>
      <p:sp>
        <p:nvSpPr>
          <p:cNvPr id="4" name="Subtitle 3"/>
          <p:cNvSpPr>
            <a:spLocks noGrp="1"/>
          </p:cNvSpPr>
          <p:nvPr>
            <p:ph type="subTitle" idx="13"/>
          </p:nvPr>
        </p:nvSpPr>
        <p:spPr/>
        <p:txBody>
          <a:bodyPr>
            <a:normAutofit/>
          </a:bodyPr>
          <a:lstStyle/>
          <a:p>
            <a:r>
              <a:t>API Keys, OAuth, Best Practices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wy4k4y_y.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API Key Management</a:t>
            </a:r>
          </a:p>
          <a:p>
            <a:pPr algn="ctr">
              <a:spcAft>
                <a:spcPts val="1200"/>
              </a:spcAft>
            </a:pPr>
            <a:r>
              <a:rPr b="0" i="0" sz="1300">
                <a:solidFill>
                  <a:srgbClr val="616161"/>
                </a:solidFill>
                <a:latin typeface="Proxima Nova"/>
              </a:rPr>
              <a:t>API keys serve as the primary mechanism for identifying users, requiring effective management strategies to avoid unauthorized access and ensure data integrity.</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rtmmw1iq.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OAuth Implementation</a:t>
            </a:r>
          </a:p>
          <a:p>
            <a:pPr algn="ctr">
              <a:spcAft>
                <a:spcPts val="1200"/>
              </a:spcAft>
            </a:pPr>
            <a:r>
              <a:rPr b="0" i="0" sz="1300">
                <a:solidFill>
                  <a:srgbClr val="616161"/>
                </a:solidFill>
                <a:latin typeface="Proxima Nova"/>
              </a:rPr>
              <a:t>Implementing OAuth allows for secure delegated access, enabling users to grant limited access to their data without sharing credentials, strengthening overall security.</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j58x4nfn.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Security Best Practices</a:t>
            </a:r>
          </a:p>
          <a:p>
            <a:pPr algn="ctr">
              <a:spcAft>
                <a:spcPts val="1200"/>
              </a:spcAft>
            </a:pPr>
            <a:r>
              <a:rPr b="0" i="0" sz="1300">
                <a:solidFill>
                  <a:srgbClr val="616161"/>
                </a:solidFill>
                <a:latin typeface="Proxima Nova"/>
              </a:rPr>
              <a:t>Establishing robust security best practices is vital to maintaining the integrity of APIs, including regular audits, rate limiting, and secure data transmission.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Core Functionalities of Llama API</a:t>
            </a:r>
          </a:p>
        </p:txBody>
      </p:sp>
      <p:sp>
        <p:nvSpPr>
          <p:cNvPr id="4" name="Subtitle 3"/>
          <p:cNvSpPr>
            <a:spLocks noGrp="1"/>
          </p:cNvSpPr>
          <p:nvPr>
            <p:ph type="subTitle" idx="13"/>
          </p:nvPr>
        </p:nvSpPr>
        <p:spPr/>
        <p:txBody>
          <a:bodyPr>
            <a:normAutofit/>
          </a:bodyPr>
          <a:lstStyle/>
          <a:p>
            <a:r>
              <a:t>Endpoints, Methods, Data Formats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e8t0tdb5.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Defined Endpoints</a:t>
            </a:r>
          </a:p>
          <a:p>
            <a:pPr algn="ctr">
              <a:spcAft>
                <a:spcPts val="1200"/>
              </a:spcAft>
            </a:pPr>
            <a:r>
              <a:rPr b="0" i="0" sz="1300">
                <a:solidFill>
                  <a:srgbClr val="616161"/>
                </a:solidFill>
                <a:latin typeface="Proxima Nova"/>
              </a:rPr>
              <a:t>Llama API offers well-defined endpoints that cater to specific functions, enabling seamless interaction and retrieval of desired information with minimal friction.</a:t>
            </a:r>
          </a:p>
        </p:txBody>
      </p:sp>
      <p:sp>
        <p:nvSpPr>
          <p:cNvPr id="14" name="Rectangle 13"/>
          <p:cNvSpPr/>
          <p:nvPr/>
        </p:nvSpPr>
        <p:spPr>
          <a:xfrm>
            <a:off x="3225700" y="1508670"/>
            <a:ext cx="2692449"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ovv0qvr7.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Versatile Methods</a:t>
            </a:r>
          </a:p>
          <a:p>
            <a:pPr algn="ctr">
              <a:spcAft>
                <a:spcPts val="1200"/>
              </a:spcAft>
            </a:pPr>
            <a:r>
              <a:rPr b="0" i="0" sz="1300">
                <a:solidFill>
                  <a:srgbClr val="616161"/>
                </a:solidFill>
                <a:latin typeface="Proxima Nova"/>
              </a:rPr>
              <a:t>Supporting both RESTful and GraphQL methods, Llama API facilitates flexible data interactions, allowing developers to choose the best approach for their application needs.</a:t>
            </a:r>
          </a:p>
        </p:txBody>
      </p:sp>
      <p:sp>
        <p:nvSpPr>
          <p:cNvPr id="19" name="Rectangle 18"/>
          <p:cNvSpPr/>
          <p:nvPr/>
        </p:nvSpPr>
        <p:spPr>
          <a:xfrm>
            <a:off x="6222950" y="1508670"/>
            <a:ext cx="2692300" cy="1896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pge3nosx.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Supported Data Formats</a:t>
            </a:r>
          </a:p>
          <a:p>
            <a:pPr algn="ctr">
              <a:spcAft>
                <a:spcPts val="1200"/>
              </a:spcAft>
            </a:pPr>
            <a:r>
              <a:rPr b="0" i="0" sz="1300">
                <a:solidFill>
                  <a:srgbClr val="616161"/>
                </a:solidFill>
                <a:latin typeface="Proxima Nova"/>
              </a:rPr>
              <a:t>Flexibility in data formats, such as JSON and XML, allows Llama API to cater to diverse programming environments and developer preferences, enhancing usability.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Error Handling and Debugging</a:t>
            </a:r>
          </a:p>
        </p:txBody>
      </p:sp>
      <p:sp>
        <p:nvSpPr>
          <p:cNvPr id="4" name="Subtitle 3"/>
          <p:cNvSpPr>
            <a:spLocks noGrp="1"/>
          </p:cNvSpPr>
          <p:nvPr>
            <p:ph type="subTitle" idx="13"/>
          </p:nvPr>
        </p:nvSpPr>
        <p:spPr/>
        <p:txBody>
          <a:bodyPr>
            <a:normAutofit/>
          </a:bodyPr>
          <a:lstStyle/>
          <a:p>
            <a:r>
              <a:t>Common Errors, Troubleshooting, Logging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16914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6914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69146"/>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Common Error Scenarios:</a:t>
            </a:r>
            <a:r>
              <a:rPr b="0" i="0" sz="1300">
                <a:solidFill>
                  <a:srgbClr val="616161"/>
                </a:solidFill>
                <a:latin typeface="Proxima Nova"/>
              </a:rPr>
              <a:t> Recognizing common error scenarios, such as authentication failures and rate limiting issues, aids developers in swiftly diagnosing problems and enhancing user experience.</a:t>
            </a:r>
          </a:p>
          <a:p>
            <a:pPr lvl="1" algn="l" marL="228600" indent="-91440">
              <a:spcBef>
                <a:spcPts val="1200"/>
              </a:spcBef>
              <a:spcAft>
                <a:spcPts val="0"/>
              </a:spcAft>
              <a:buSzPct val="100000"/>
              <a:buFont typeface="Arial"/>
              <a:buChar char="•"/>
            </a:pPr>
            <a:r>
              <a:rPr b="1" i="0" sz="1300">
                <a:solidFill>
                  <a:srgbClr val="616161"/>
                </a:solidFill>
                <a:latin typeface="Proxima Nova"/>
              </a:rPr>
              <a:t>Effective Troubleshooting:</a:t>
            </a:r>
            <a:r>
              <a:rPr b="0" i="0" sz="1300">
                <a:solidFill>
                  <a:srgbClr val="616161"/>
                </a:solidFill>
                <a:latin typeface="Proxima Nova"/>
              </a:rPr>
              <a:t> Implementing effective debugging practices enables rapid identification of issues, paving the way for efficient resolutions and maintaining application stability.</a:t>
            </a:r>
          </a:p>
          <a:p>
            <a:pPr lvl="1" algn="l" marL="228600" indent="-91440">
              <a:spcBef>
                <a:spcPts val="1200"/>
              </a:spcBef>
              <a:spcAft>
                <a:spcPts val="0"/>
              </a:spcAft>
              <a:buSzPct val="100000"/>
              <a:buFont typeface="Arial"/>
              <a:buChar char="•"/>
            </a:pPr>
            <a:r>
              <a:rPr b="1" i="0" sz="1300">
                <a:solidFill>
                  <a:srgbClr val="616161"/>
                </a:solidFill>
                <a:latin typeface="Proxima Nova"/>
              </a:rPr>
              <a:t>Logging Mechanisms:</a:t>
            </a:r>
            <a:r>
              <a:rPr b="0" i="0" sz="1300">
                <a:solidFill>
                  <a:srgbClr val="616161"/>
                </a:solidFill>
                <a:latin typeface="Proxima Nova"/>
              </a:rPr>
              <a:t> Robust logging practices are crucial for monitoring API performance, aiding in understanding failure patterns, and implementing necessary improvements.</a:t>
            </a:r>
          </a:p>
        </p:txBody>
      </p:sp>
      <p:sp>
        <p:nvSpPr>
          <p:cNvPr id="10" name="Rectangle 9"/>
          <p:cNvSpPr/>
          <p:nvPr/>
        </p:nvSpPr>
        <p:spPr>
          <a:xfrm>
            <a:off x="4724400" y="1508670"/>
            <a:ext cx="4190999" cy="316914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cej7njgg.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Christina @ wocintechchat.com on Unsplash</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