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8" r:id="rId7"/>
    <p:sldId id="258" r:id="rId8"/>
    <p:sldId id="280" r:id="rId9"/>
    <p:sldId id="281" r:id="rId10"/>
    <p:sldId id="287" r:id="rId11"/>
    <p:sldId id="288" r:id="rId12"/>
    <p:sldId id="283" r:id="rId13"/>
    <p:sldId id="289" r:id="rId14"/>
    <p:sldId id="285" r:id="rId15"/>
    <p:sldId id="290" r:id="rId16"/>
    <p:sldId id="298" r:id="rId17"/>
    <p:sldId id="294" r:id="rId18"/>
    <p:sldId id="293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74161-1692-F50C-B577-FB023CD34423}" v="28" dt="2025-06-05T22:58:15.947"/>
    <p1510:client id="{8F1A5504-8BF7-AACC-9DCE-7B005129BC4B}" v="1611" dt="2025-06-06T19:10:2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sprint teve como objetivo estabelecer a base do sistema com foco na segurança de acesso e estruturação dos perfis de usuário. Foram implementadas as funcionalidades de autenticação e controle de permissões, bem como os ajustes de compatibilidade e responsividade da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foco da segunda sprint foi a implementação das funcionalidades essenciais relacionadas à gestão de colaboradores, incluindo cadastro, edição e consulta. Também foram introduzidas melhorias relacionadas à usabilidade, validações de dados e segurança das informações manipuladas.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5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terceira sprint foi dedicada à implementação do gerenciamento do ciclo de vida dos colaboradores, incluindo a possibilidade de inativação ou exclusão de registros. Além disso, foram realizados testes de compatibilidade com diferentes dispositivos e sistemas operacionais, visando acessibilidade ampla.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quarta sprint abordou funcionalidades operacionais de rotina dos colaboradores. Foi desenvolvido o módulo de controle de frequência (entrada, saída e pausas) e o calendário com visualização de feriados, dias úteis e períodos de férias. A responsividade foi validada em cenários reais.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última sprint teve como foco o desenvolvimento da comunicação institucional entre gestão e colaboradores. Foram implementadas as funcionalidades de envio e leitura de comunicados, com reforço nas mensagens intuitivas e proteção final dos dados.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0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https://www.figma.com/proto/d7eZC0x6ZJCeZokFdYXJP4/Sistema-de-Gerenciamento?node-id=0-1&amp;t=jbj1Tmi7O3is4fSp-1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F0F0F-2F22-56B8-265C-0AF7D8F5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B7E99-398C-630B-6F3E-5BC8A6277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42B52-B663-ECD2-5F57-E17747C73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3129C-7816-64BA-9C83-A77A1A359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funcionários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E57-83C3-CACD-9C21-C85E694AC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287D6B2-94E0-62DE-2A2A-BDCC588D7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77CD2-E801-00B6-1624-1BD67613EB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m 6" descr="Diagrama&#10;&#10;O conteúdo gerado por IA pode estar incorreto., Imagem">
            <a:extLst>
              <a:ext uri="{FF2B5EF4-FFF2-40B4-BE49-F238E27FC236}">
                <a16:creationId xmlns:a16="http://schemas.microsoft.com/office/drawing/2014/main" id="{A3ED28D8-D12C-EBD1-B321-B0E37061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04" y="-1899"/>
            <a:ext cx="6729751" cy="68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5C21-D953-9962-1649-E14C9278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468" y="2665809"/>
            <a:ext cx="6056691" cy="1524735"/>
          </a:xfrm>
        </p:spPr>
        <p:txBody>
          <a:bodyPr/>
          <a:lstStyle/>
          <a:p>
            <a:r>
              <a:rPr lang="pt-BR" dirty="0"/>
              <a:t>Software e Abordagens de Gestão: Processo de Desenvolvimento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2AF5-FA1F-57A3-7003-B91A588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77FC-C7AA-2F6F-29C0-37D073CA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192"/>
            <a:ext cx="10501223" cy="136869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700"/>
              <a:t>O </a:t>
            </a:r>
            <a:r>
              <a:rPr lang="en-US" sz="2700" err="1"/>
              <a:t>projeto</a:t>
            </a:r>
            <a:r>
              <a:rPr lang="en-US" sz="2700"/>
              <a:t> </a:t>
            </a:r>
            <a:r>
              <a:rPr lang="en-US" sz="2700" err="1"/>
              <a:t>foi</a:t>
            </a:r>
            <a:r>
              <a:rPr lang="en-US" sz="2700"/>
              <a:t> </a:t>
            </a:r>
            <a:r>
              <a:rPr lang="en-US" sz="2700" err="1"/>
              <a:t>dividido</a:t>
            </a:r>
            <a:r>
              <a:rPr lang="en-US" sz="2700"/>
              <a:t> </a:t>
            </a:r>
            <a:r>
              <a:rPr lang="en-US" sz="2700" err="1"/>
              <a:t>em</a:t>
            </a:r>
            <a:r>
              <a:rPr lang="en-US" sz="2700"/>
              <a:t> cinco sprints, cada uma com escopo claramente definido e entregas incrementais, de acordo com os princípios da </a:t>
            </a:r>
            <a:r>
              <a:rPr lang="en-US" sz="2700" err="1"/>
              <a:t>metodologia</a:t>
            </a:r>
            <a:r>
              <a:rPr lang="en-US" sz="2700"/>
              <a:t> Scrum.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396E-C308-7D8A-221D-626231D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EB70-2D1E-6343-9FCE-9050056E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8E18FB-485D-E134-3DF9-72149E77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338"/>
            <a:ext cx="12192000" cy="5181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0C2762-2A07-8DD1-281E-7F6521204D11}"/>
              </a:ext>
            </a:extLst>
          </p:cNvPr>
          <p:cNvSpPr txBox="1"/>
          <p:nvPr/>
        </p:nvSpPr>
        <p:spPr>
          <a:xfrm>
            <a:off x="364328" y="649734"/>
            <a:ext cx="63615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Sprint 1 – </a:t>
            </a:r>
            <a:r>
              <a:rPr lang="en-US" sz="2800" err="1">
                <a:solidFill>
                  <a:schemeClr val="bg1"/>
                </a:solidFill>
                <a:latin typeface="Tenorite"/>
                <a:cs typeface="Times New Roman"/>
              </a:rPr>
              <a:t>Fundamentos</a:t>
            </a:r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 e </a:t>
            </a:r>
            <a:r>
              <a:rPr lang="en-US" sz="2800" err="1">
                <a:solidFill>
                  <a:schemeClr val="bg1"/>
                </a:solidFill>
                <a:latin typeface="Tenorite"/>
                <a:cs typeface="Times New Roman"/>
              </a:rPr>
              <a:t>Autenticação</a:t>
            </a:r>
            <a:endParaRPr lang="en-US" sz="2800" dirty="0">
              <a:solidFill>
                <a:schemeClr val="bg1"/>
              </a:solidFill>
              <a:latin typeface="Tenorite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CFA94-4125-42D0-2416-3C719CCCB698}"/>
              </a:ext>
            </a:extLst>
          </p:cNvPr>
          <p:cNvSpPr txBox="1"/>
          <p:nvPr/>
        </p:nvSpPr>
        <p:spPr>
          <a:xfrm>
            <a:off x="9606829" y="2654916"/>
            <a:ext cx="1720082" cy="223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/>
              <a:t>Requisitos</a:t>
            </a:r>
            <a:r>
              <a:rPr lang="en-US" sz="1600" dirty="0"/>
              <a:t> </a:t>
            </a:r>
            <a:r>
              <a:rPr lang="en-US" sz="1600" err="1"/>
              <a:t>atendidos</a:t>
            </a:r>
            <a:endParaRPr lang="en-US" sz="1600" dirty="0"/>
          </a:p>
          <a:p>
            <a:pPr algn="ctr"/>
            <a:r>
              <a:rPr lang="en-US" sz="1600" dirty="0"/>
              <a:t>RF005 </a:t>
            </a:r>
            <a:endParaRPr lang="en-US" sz="1600"/>
          </a:p>
          <a:p>
            <a:pPr algn="ctr"/>
            <a:r>
              <a:rPr lang="en-US" sz="1600" dirty="0"/>
              <a:t>RF006</a:t>
            </a:r>
          </a:p>
          <a:p>
            <a:pPr algn="ctr"/>
            <a:r>
              <a:rPr lang="en-US" sz="1600" dirty="0">
                <a:latin typeface="Tenorite"/>
                <a:cs typeface="Times New Roman"/>
              </a:rPr>
              <a:t>RNF004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RNF006</a:t>
            </a:r>
          </a:p>
          <a:p>
            <a:pPr algn="ctr"/>
            <a:r>
              <a:rPr lang="en-US" sz="1600" dirty="0"/>
              <a:t>RNF001</a:t>
            </a:r>
          </a:p>
          <a:p>
            <a:pPr algn="ctr"/>
            <a:r>
              <a:rPr lang="en-US" sz="1600" dirty="0"/>
              <a:t>RNF009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39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9094-5FA1-7FC4-80EA-D0BF6317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0471EFC2-A41F-5AD3-51DE-EA4667EE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26" y="1210118"/>
            <a:ext cx="12214824" cy="5137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6AB12-FA00-7F13-A2E7-EAE3EDF322CF}"/>
              </a:ext>
            </a:extLst>
          </p:cNvPr>
          <p:cNvSpPr txBox="1"/>
          <p:nvPr/>
        </p:nvSpPr>
        <p:spPr>
          <a:xfrm>
            <a:off x="364328" y="649734"/>
            <a:ext cx="63615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Sprint 2 – </a:t>
            </a:r>
            <a:r>
              <a:rPr lang="en-US" sz="2800" dirty="0" err="1">
                <a:solidFill>
                  <a:schemeClr val="bg1"/>
                </a:solidFill>
                <a:latin typeface="Tenorite"/>
                <a:cs typeface="Times New Roman"/>
              </a:rPr>
              <a:t>Gestão</a:t>
            </a:r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enorite"/>
                <a:cs typeface="Times New Roman"/>
              </a:rPr>
              <a:t>Colaboradores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BA835-3D45-E861-1B9E-96FBDBDE2FDB}"/>
              </a:ext>
            </a:extLst>
          </p:cNvPr>
          <p:cNvSpPr txBox="1"/>
          <p:nvPr/>
        </p:nvSpPr>
        <p:spPr>
          <a:xfrm>
            <a:off x="9606829" y="2654916"/>
            <a:ext cx="1720082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/>
              <a:t>Requisitos</a:t>
            </a:r>
            <a:r>
              <a:rPr lang="en-US" sz="1600" dirty="0"/>
              <a:t> </a:t>
            </a:r>
            <a:r>
              <a:rPr lang="en-US" sz="1600" err="1"/>
              <a:t>atendidos</a:t>
            </a:r>
            <a:endParaRPr lang="en-US" sz="1600" dirty="0"/>
          </a:p>
          <a:p>
            <a:pPr algn="ctr"/>
            <a:r>
              <a:rPr lang="en-US" sz="1600" dirty="0"/>
              <a:t>RF001 </a:t>
            </a:r>
          </a:p>
          <a:p>
            <a:pPr algn="ctr"/>
            <a:r>
              <a:rPr lang="en-US" sz="1600" dirty="0"/>
              <a:t>RF002</a:t>
            </a:r>
          </a:p>
          <a:p>
            <a:pPr algn="ctr"/>
            <a:r>
              <a:rPr lang="en-US" sz="1600" dirty="0">
                <a:latin typeface="Tenorite"/>
                <a:cs typeface="Times New Roman"/>
              </a:rPr>
              <a:t>RF004 </a:t>
            </a:r>
            <a:endParaRPr lang="en-US" sz="1600" dirty="0"/>
          </a:p>
          <a:p>
            <a:pPr algn="ctr"/>
            <a:r>
              <a:rPr lang="en-US" sz="1600" dirty="0"/>
              <a:t>RNF007</a:t>
            </a:r>
          </a:p>
          <a:p>
            <a:pPr algn="ctr"/>
            <a:r>
              <a:rPr lang="en-US" sz="1600" dirty="0"/>
              <a:t>RNF010 </a:t>
            </a:r>
          </a:p>
          <a:p>
            <a:pPr algn="ctr"/>
            <a:r>
              <a:rPr lang="en-US" sz="1600" dirty="0"/>
              <a:t>RNF005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108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623F1-A753-792F-0232-3AC4151B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0D97C-496B-6BFE-0224-64ED28A5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777C3BBE-A720-0CA1-C831-0B859944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" y="1365580"/>
            <a:ext cx="12191281" cy="4141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B1658-B0ED-8C06-F0D8-EF06DBF1DF01}"/>
              </a:ext>
            </a:extLst>
          </p:cNvPr>
          <p:cNvSpPr txBox="1"/>
          <p:nvPr/>
        </p:nvSpPr>
        <p:spPr>
          <a:xfrm>
            <a:off x="364328" y="649734"/>
            <a:ext cx="63615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Sprint 3 – Controle e Ciclo de Vida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E4016-6076-A5B5-B2C4-DBF42B8F03ED}"/>
              </a:ext>
            </a:extLst>
          </p:cNvPr>
          <p:cNvSpPr txBox="1"/>
          <p:nvPr/>
        </p:nvSpPr>
        <p:spPr>
          <a:xfrm>
            <a:off x="9606829" y="2654916"/>
            <a:ext cx="1720082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/>
              <a:t>Requisitos</a:t>
            </a:r>
            <a:r>
              <a:rPr lang="en-US" sz="1600" dirty="0"/>
              <a:t> </a:t>
            </a:r>
            <a:r>
              <a:rPr lang="en-US" sz="1600" err="1"/>
              <a:t>atendidos</a:t>
            </a:r>
            <a:endParaRPr lang="en-US" sz="1600" dirty="0"/>
          </a:p>
          <a:p>
            <a:pPr algn="ctr"/>
            <a:r>
              <a:rPr lang="en-US" sz="1600" dirty="0"/>
              <a:t>RF003</a:t>
            </a:r>
          </a:p>
          <a:p>
            <a:pPr algn="ctr"/>
            <a:r>
              <a:rPr lang="en-US" sz="1600" dirty="0"/>
              <a:t>RNF002</a:t>
            </a:r>
          </a:p>
          <a:p>
            <a:pPr algn="ctr"/>
            <a:r>
              <a:rPr lang="en-US" sz="1600" dirty="0">
                <a:latin typeface="Tenorite"/>
                <a:cs typeface="Times New Roman"/>
              </a:rPr>
              <a:t>RNF003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RNF008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657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EC77B-F484-52BF-8C5B-74A921B8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7D3F7-1BA4-8572-F103-C36C0540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61426BE4-4B81-9E35-42AB-4CC88544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" y="1370072"/>
            <a:ext cx="12205478" cy="4117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F1836-7857-38D6-24FA-774968EC2079}"/>
              </a:ext>
            </a:extLst>
          </p:cNvPr>
          <p:cNvSpPr txBox="1"/>
          <p:nvPr/>
        </p:nvSpPr>
        <p:spPr>
          <a:xfrm>
            <a:off x="364328" y="649734"/>
            <a:ext cx="63615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Sprint 3 – Controle e Ciclo de Vida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FC5D-628E-C114-ACE1-ABFC8538B278}"/>
              </a:ext>
            </a:extLst>
          </p:cNvPr>
          <p:cNvSpPr txBox="1"/>
          <p:nvPr/>
        </p:nvSpPr>
        <p:spPr>
          <a:xfrm>
            <a:off x="9606829" y="2654916"/>
            <a:ext cx="1720082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/>
              <a:t>Requisitos</a:t>
            </a:r>
            <a:r>
              <a:rPr lang="en-US" sz="1600" dirty="0"/>
              <a:t> </a:t>
            </a:r>
            <a:r>
              <a:rPr lang="en-US" sz="1600" err="1"/>
              <a:t>atendidos</a:t>
            </a:r>
            <a:endParaRPr lang="en-US" sz="1600" dirty="0"/>
          </a:p>
          <a:p>
            <a:pPr algn="ctr"/>
            <a:r>
              <a:rPr lang="en-US" sz="1600" dirty="0"/>
              <a:t>RF007</a:t>
            </a:r>
          </a:p>
          <a:p>
            <a:pPr algn="ctr"/>
            <a:r>
              <a:rPr lang="en-US" sz="1600" dirty="0"/>
              <a:t>RF008</a:t>
            </a:r>
          </a:p>
          <a:p>
            <a:pPr algn="ctr"/>
            <a:r>
              <a:rPr lang="en-US" sz="1600" dirty="0"/>
              <a:t>RNF007 </a:t>
            </a:r>
          </a:p>
          <a:p>
            <a:pPr algn="ctr"/>
            <a:r>
              <a:rPr lang="en-US" sz="1600" dirty="0"/>
              <a:t>RNF009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037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077E-323C-C2A8-6700-ECB4D70DE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F417-5B1E-4B5F-D705-9A3F9430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5A1EE2-1B2C-B21D-55DD-F8F1F8BC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" y="1870584"/>
            <a:ext cx="12200087" cy="310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C51FF-2BAF-D943-F11D-227F4A1EC821}"/>
              </a:ext>
            </a:extLst>
          </p:cNvPr>
          <p:cNvSpPr txBox="1"/>
          <p:nvPr/>
        </p:nvSpPr>
        <p:spPr>
          <a:xfrm>
            <a:off x="364328" y="649734"/>
            <a:ext cx="63615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Sprint 4 – </a:t>
            </a:r>
            <a:r>
              <a:rPr lang="en-US" sz="2800" dirty="0" err="1">
                <a:solidFill>
                  <a:schemeClr val="bg1"/>
                </a:solidFill>
                <a:latin typeface="Tenorite"/>
                <a:cs typeface="Times New Roman"/>
              </a:rPr>
              <a:t>Frequência</a:t>
            </a:r>
            <a:r>
              <a:rPr lang="en-US" sz="2800" dirty="0">
                <a:solidFill>
                  <a:schemeClr val="bg1"/>
                </a:solidFill>
                <a:latin typeface="Tenorite"/>
                <a:cs typeface="Times New Roman"/>
              </a:rPr>
              <a:t> e </a:t>
            </a:r>
            <a:r>
              <a:rPr lang="en-US" sz="2800" dirty="0" err="1">
                <a:solidFill>
                  <a:schemeClr val="bg1"/>
                </a:solidFill>
                <a:latin typeface="Tenorite"/>
                <a:cs typeface="Times New Roman"/>
              </a:rPr>
              <a:t>Calendário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813BA-49A5-9E5B-6612-4F8D9C94707B}"/>
              </a:ext>
            </a:extLst>
          </p:cNvPr>
          <p:cNvSpPr txBox="1"/>
          <p:nvPr/>
        </p:nvSpPr>
        <p:spPr>
          <a:xfrm>
            <a:off x="9578075" y="2654916"/>
            <a:ext cx="1777590" cy="223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/>
              <a:t>Requisitos</a:t>
            </a:r>
            <a:r>
              <a:rPr lang="en-US" sz="1600" dirty="0"/>
              <a:t> </a:t>
            </a:r>
            <a:r>
              <a:rPr lang="en-US" sz="1600" err="1"/>
              <a:t>atendidos</a:t>
            </a:r>
            <a:endParaRPr lang="en-US" sz="1600" dirty="0"/>
          </a:p>
          <a:p>
            <a:pPr algn="ctr"/>
            <a:r>
              <a:rPr lang="en-US" sz="1600" dirty="0"/>
              <a:t>RF009 </a:t>
            </a:r>
          </a:p>
          <a:p>
            <a:pPr algn="ctr"/>
            <a:r>
              <a:rPr lang="en-US" sz="1600" dirty="0"/>
              <a:t>RF010</a:t>
            </a:r>
          </a:p>
          <a:p>
            <a:pPr algn="ctr"/>
            <a:r>
              <a:rPr lang="en-US" sz="1600" dirty="0">
                <a:latin typeface="Tenorite"/>
                <a:cs typeface="Times New Roman"/>
              </a:rPr>
              <a:t>RNF010</a:t>
            </a:r>
            <a:endParaRPr lang="en-US" sz="1600" dirty="0"/>
          </a:p>
          <a:p>
            <a:pPr algn="ctr"/>
            <a:r>
              <a:rPr lang="en-US" sz="1600" dirty="0"/>
              <a:t>RNF005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265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4C6E-9B2F-21A8-FD7F-43EF59DA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556958" cy="1325563"/>
          </a:xfrm>
        </p:spPr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rastreabilidade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706CD-3C51-794E-E7F6-0B713682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43334"/>
            <a:ext cx="3413184" cy="3269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ligação</a:t>
            </a:r>
            <a:r>
              <a:rPr lang="en-US" dirty="0"/>
              <a:t> </a:t>
            </a:r>
            <a:r>
              <a:rPr lang="en-US" dirty="0" err="1"/>
              <a:t>bidirecional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(RF)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(RNF) </a:t>
            </a:r>
            <a:r>
              <a:rPr lang="en-US" dirty="0" err="1"/>
              <a:t>levantados</a:t>
            </a:r>
            <a:r>
              <a:rPr lang="en-US" dirty="0"/>
              <a:t> , </a:t>
            </a:r>
            <a:r>
              <a:rPr lang="en-US" dirty="0" err="1"/>
              <a:t>os</a:t>
            </a:r>
            <a:r>
              <a:rPr lang="en-US" dirty="0"/>
              <a:t> Casos de </a:t>
            </a:r>
            <a:r>
              <a:rPr lang="en-US" dirty="0" err="1"/>
              <a:t>Uso</a:t>
            </a:r>
            <a:r>
              <a:rPr lang="en-US" dirty="0"/>
              <a:t> que </a:t>
            </a:r>
            <a:r>
              <a:rPr lang="en-US" dirty="0" err="1"/>
              <a:t>detalham</a:t>
            </a:r>
            <a:r>
              <a:rPr lang="en-US" dirty="0"/>
              <a:t> a </a:t>
            </a:r>
            <a:r>
              <a:rPr lang="en-US" dirty="0" err="1"/>
              <a:t>interação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com o </a:t>
            </a:r>
            <a:r>
              <a:rPr lang="en-US" dirty="0" err="1"/>
              <a:t>sistema</a:t>
            </a:r>
            <a:r>
              <a:rPr lang="en-US" dirty="0"/>
              <a:t> e as Sprints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desenvolvidos</a:t>
            </a:r>
            <a:r>
              <a:rPr lang="en-US" dirty="0"/>
              <a:t>, </a:t>
            </a:r>
            <a:r>
              <a:rPr lang="en-US" dirty="0" err="1"/>
              <a:t>conforme</a:t>
            </a:r>
            <a:r>
              <a:rPr lang="en-US" dirty="0"/>
              <a:t> a </a:t>
            </a:r>
            <a:r>
              <a:rPr lang="en-US" dirty="0" err="1"/>
              <a:t>metodologia</a:t>
            </a:r>
            <a:r>
              <a:rPr lang="en-US" dirty="0"/>
              <a:t> Scrum </a:t>
            </a:r>
            <a:r>
              <a:rPr lang="en-US" dirty="0" err="1"/>
              <a:t>adotada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94843-829F-FA43-4771-CAB5FCB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33" y="544195"/>
            <a:ext cx="2895600" cy="1325563"/>
          </a:xfrm>
        </p:spPr>
        <p:txBody>
          <a:bodyPr/>
          <a:lstStyle/>
          <a:p>
            <a:r>
              <a:rPr lang="en-US" dirty="0"/>
              <a:t>EQUIPE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3" y="1954346"/>
            <a:ext cx="4599516" cy="3269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Scrum Master: Natan Fernandes</a:t>
            </a:r>
            <a:br>
              <a:rPr lang="en-US" sz="2400" dirty="0"/>
            </a:br>
            <a:r>
              <a:rPr lang="en-US" sz="2400" dirty="0"/>
              <a:t>Product Owner: Gabriela Alves</a:t>
            </a:r>
            <a:br>
              <a:rPr lang="en-US" sz="2400" dirty="0"/>
            </a:br>
            <a:r>
              <a:rPr lang="en-US" sz="2400" err="1"/>
              <a:t>Desenvolvedores</a:t>
            </a:r>
            <a:r>
              <a:rPr lang="en-US" sz="2400" dirty="0"/>
              <a:t>: Graziele Cristina Matsuzaki</a:t>
            </a:r>
          </a:p>
          <a:p>
            <a:r>
              <a:rPr lang="en-US" sz="2400" dirty="0"/>
              <a:t>Henryk </a:t>
            </a:r>
            <a:r>
              <a:rPr lang="en-US" sz="2400" err="1"/>
              <a:t>Bagdanovicius</a:t>
            </a:r>
            <a:r>
              <a:rPr lang="en-US" sz="2400" dirty="0"/>
              <a:t> Roza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96C469CD-C546-898A-6962-1FBA8A222C9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49785869"/>
              </p:ext>
            </p:extLst>
          </p:nvPr>
        </p:nvGraphicFramePr>
        <p:xfrm>
          <a:off x="162464" y="400469"/>
          <a:ext cx="11877538" cy="591141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99744">
                  <a:extLst>
                    <a:ext uri="{9D8B030D-6E8A-4147-A177-3AD203B41FA5}">
                      <a16:colId xmlns:a16="http://schemas.microsoft.com/office/drawing/2014/main" val="3695045359"/>
                    </a:ext>
                  </a:extLst>
                </a:gridCol>
                <a:gridCol w="3975033">
                  <a:extLst>
                    <a:ext uri="{9D8B030D-6E8A-4147-A177-3AD203B41FA5}">
                      <a16:colId xmlns:a16="http://schemas.microsoft.com/office/drawing/2014/main" val="3685992877"/>
                    </a:ext>
                  </a:extLst>
                </a:gridCol>
                <a:gridCol w="4750339">
                  <a:extLst>
                    <a:ext uri="{9D8B030D-6E8A-4147-A177-3AD203B41FA5}">
                      <a16:colId xmlns:a16="http://schemas.microsoft.com/office/drawing/2014/main" val="3075698958"/>
                    </a:ext>
                  </a:extLst>
                </a:gridCol>
                <a:gridCol w="1952422">
                  <a:extLst>
                    <a:ext uri="{9D8B030D-6E8A-4147-A177-3AD203B41FA5}">
                      <a16:colId xmlns:a16="http://schemas.microsoft.com/office/drawing/2014/main" val="24557808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ID do Requisito</a:t>
                      </a: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Descrição do Requisito</a:t>
                      </a: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Caso de Uso Correspondente</a:t>
                      </a: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de Implementação</a:t>
                      </a: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826492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Cadastro de colaboradores.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UC01: Cadastrar colaborador.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15051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RF002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Edição dos dados dos colaboradores.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UC02: Editar dados de Colaborador.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20641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Exclusão ou Inativação de colaboradores.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UC03: Excluir Funcionário.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1533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Consulta de colaboradores.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UC05: Consultar Funcionário.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842209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Login de Usuários.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UC06: Login.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65443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RF006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Controle de acessos e permissões.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UC06: Login (Pós-condição).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14109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RF007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Registro de frequência.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UC07: Registrar frequência.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046691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RF008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Consulta de calendário.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UC08: Consultar dias úteis do mês.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262465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RF009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Envio de comunicados.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UC04: Enviar comunicados aos colaboradores.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71626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RF010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Visualização de comunicados.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UC09: Visualizar comunicados da gestão.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663962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Compatibilidade com Navegadores WEB.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3022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RNF002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Suporte a dispositivos móveis.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5352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Suporte a sistemas operacionais.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05299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Autenticação obrigatória.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UC06: Login.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392733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Dados protegidos.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funcionalidades)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 e Sprint 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965159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RNF006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Senhas Criptografadas.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UC06: Login.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847990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RNF007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Fácil utilização.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 e Sprint 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42532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RNF008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Interface Acessível.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3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71869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RNF009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Interface responsiva.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1 e Sprint 4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00726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RNF010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Mensagens intuitivas.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N/A (Aplicável a todas as interfaces)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52"/>
                        </a:lnSpc>
                        <a:buNone/>
                      </a:pPr>
                      <a:r>
                        <a:rPr lang="pt-BR" sz="1200">
                          <a:effectLst/>
                        </a:rPr>
                        <a:t>Sprint 2 e Sprint 5 </a:t>
                      </a:r>
                      <a:endParaRPr lang="pt-BR">
                        <a:effectLst/>
                      </a:endParaRP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5542850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31DE-6A55-BA28-3207-D1D36E02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F5D5-38B5-A346-1DC8-9D4F3DB54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558" y="1903282"/>
            <a:ext cx="7946437" cy="152473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do Sistema: </a:t>
            </a:r>
            <a:br>
              <a:rPr lang="en-US" dirty="0"/>
            </a:br>
            <a:r>
              <a:rPr lang="en-US" dirty="0"/>
              <a:t>MVC (Model-View-Controller)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C7EB72B-9173-0D79-474B-3B3AA239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558" y="2806783"/>
            <a:ext cx="7285079" cy="28501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estruturado</a:t>
            </a:r>
            <a:r>
              <a:rPr lang="en-US" dirty="0"/>
              <a:t> no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arquitetural</a:t>
            </a:r>
            <a:r>
              <a:rPr lang="en-US" dirty="0"/>
              <a:t> MVC, que </a:t>
            </a:r>
            <a:r>
              <a:rPr lang="en-US" dirty="0" err="1"/>
              <a:t>separa</a:t>
            </a:r>
            <a:r>
              <a:rPr lang="en-US" dirty="0"/>
              <a:t> as </a:t>
            </a:r>
            <a:r>
              <a:rPr lang="en-US" dirty="0" err="1"/>
              <a:t>responsabilidades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para </a:t>
            </a:r>
            <a:r>
              <a:rPr lang="en-US" dirty="0" err="1"/>
              <a:t>promover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, </a:t>
            </a:r>
            <a:r>
              <a:rPr lang="en-US" dirty="0" err="1"/>
              <a:t>escalabilidade</a:t>
            </a:r>
            <a:r>
              <a:rPr lang="en-US" dirty="0"/>
              <a:t> e </a:t>
            </a:r>
            <a:r>
              <a:rPr lang="en-US" dirty="0" err="1"/>
              <a:t>facilidade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4B04A-EB92-F112-F669-781A2237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82" y="484019"/>
            <a:ext cx="7288282" cy="496536"/>
          </a:xfrm>
        </p:spPr>
        <p:txBody>
          <a:bodyPr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Model (Modelo)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652" y="479183"/>
            <a:ext cx="8251495" cy="176803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O que é:</a:t>
            </a:r>
            <a:r>
              <a:rPr lang="en-US" b="0" dirty="0"/>
              <a:t> A </a:t>
            </a:r>
            <a:r>
              <a:rPr lang="en-US" b="0" err="1"/>
              <a:t>camada</a:t>
            </a:r>
            <a:r>
              <a:rPr lang="en-US" b="0" dirty="0"/>
              <a:t> de dados e </a:t>
            </a:r>
            <a:r>
              <a:rPr lang="en-US" b="0" err="1"/>
              <a:t>lógica</a:t>
            </a:r>
            <a:r>
              <a:rPr lang="en-US" b="0" dirty="0"/>
              <a:t> de </a:t>
            </a:r>
            <a:r>
              <a:rPr lang="en-US" b="0" err="1"/>
              <a:t>negócio</a:t>
            </a:r>
            <a:r>
              <a:rPr lang="en-US" b="0" dirty="0"/>
              <a:t> do </a:t>
            </a:r>
            <a:r>
              <a:rPr lang="en-US" b="0" err="1"/>
              <a:t>sistema</a:t>
            </a:r>
            <a:r>
              <a:rPr lang="en-US" b="0" dirty="0"/>
              <a:t>.</a:t>
            </a:r>
            <a:endParaRPr lang="en-US" dirty="0"/>
          </a:p>
          <a:p>
            <a:r>
              <a:rPr lang="en-US" err="1"/>
              <a:t>Responsabilidades</a:t>
            </a:r>
            <a:r>
              <a:rPr lang="en-US" dirty="0"/>
              <a:t>:</a:t>
            </a:r>
            <a:r>
              <a:rPr lang="en-US" b="0" dirty="0"/>
              <a:t> </a:t>
            </a:r>
            <a:r>
              <a:rPr lang="en-US" b="0" err="1"/>
              <a:t>Gerencia</a:t>
            </a:r>
            <a:r>
              <a:rPr lang="en-US" b="0" dirty="0"/>
              <a:t> as </a:t>
            </a:r>
            <a:r>
              <a:rPr lang="en-US" b="0" err="1"/>
              <a:t>entidades</a:t>
            </a:r>
            <a:r>
              <a:rPr lang="en-US" b="0" dirty="0"/>
              <a:t> (</a:t>
            </a:r>
            <a:r>
              <a:rPr lang="en-US" b="0" err="1"/>
              <a:t>Colaborador</a:t>
            </a:r>
            <a:r>
              <a:rPr lang="en-US" b="0" dirty="0"/>
              <a:t>, </a:t>
            </a:r>
            <a:r>
              <a:rPr lang="en-US" b="0" err="1"/>
              <a:t>Comunicados</a:t>
            </a:r>
            <a:r>
              <a:rPr lang="en-US" b="0" dirty="0"/>
              <a:t>), </a:t>
            </a:r>
            <a:r>
              <a:rPr lang="en-US" b="0" err="1"/>
              <a:t>valida</a:t>
            </a:r>
            <a:r>
              <a:rPr lang="en-US" b="0" dirty="0"/>
              <a:t> dados (CPF, campos </a:t>
            </a:r>
            <a:r>
              <a:rPr lang="en-US" b="0" err="1"/>
              <a:t>obrigatórios</a:t>
            </a:r>
            <a:r>
              <a:rPr lang="en-US" b="0" dirty="0"/>
              <a:t>) e </a:t>
            </a:r>
            <a:r>
              <a:rPr lang="en-US" b="0" err="1"/>
              <a:t>interage</a:t>
            </a:r>
            <a:r>
              <a:rPr lang="en-US" b="0" dirty="0"/>
              <a:t> </a:t>
            </a:r>
            <a:r>
              <a:rPr lang="en-US" b="0" err="1"/>
              <a:t>diretamente</a:t>
            </a:r>
            <a:r>
              <a:rPr lang="en-US" b="0" dirty="0"/>
              <a:t> com o banco de dados.</a:t>
            </a:r>
            <a:endParaRPr lang="en-US" dirty="0"/>
          </a:p>
          <a:p>
            <a:endParaRPr lang="en-US"/>
          </a:p>
          <a:p>
            <a:endParaRPr lang="en-US" sz="24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731AD2-D4DD-5753-1319-AAB1C266463E}"/>
              </a:ext>
            </a:extLst>
          </p:cNvPr>
          <p:cNvSpPr txBox="1">
            <a:spLocks/>
          </p:cNvSpPr>
          <p:nvPr/>
        </p:nvSpPr>
        <p:spPr>
          <a:xfrm>
            <a:off x="1408582" y="2250331"/>
            <a:ext cx="7288282" cy="49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ea typeface="+mj-lt"/>
                <a:cs typeface="+mj-lt"/>
              </a:rPr>
              <a:t>View (Visão)</a:t>
            </a:r>
            <a:endParaRPr lang="en-US" sz="24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7CA696-2736-7174-4F37-9A49FA3D2438}"/>
              </a:ext>
            </a:extLst>
          </p:cNvPr>
          <p:cNvSpPr txBox="1">
            <a:spLocks/>
          </p:cNvSpPr>
          <p:nvPr/>
        </p:nvSpPr>
        <p:spPr>
          <a:xfrm>
            <a:off x="1408652" y="2734324"/>
            <a:ext cx="7288212" cy="1379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n-lt"/>
                <a:cs typeface="+mn-lt"/>
              </a:rPr>
              <a:t>O que é:</a:t>
            </a:r>
            <a:r>
              <a:rPr lang="pt-BR" b="0" dirty="0">
                <a:ea typeface="+mn-lt"/>
                <a:cs typeface="+mn-lt"/>
              </a:rPr>
              <a:t> A camada de apresentação e interface com o usuário (UI).</a:t>
            </a:r>
            <a:endParaRPr lang="en-US" dirty="0"/>
          </a:p>
          <a:p>
            <a:r>
              <a:rPr lang="pt-BR">
                <a:ea typeface="+mn-lt"/>
                <a:cs typeface="+mn-lt"/>
              </a:rPr>
              <a:t>Responsabilidades:</a:t>
            </a:r>
            <a:r>
              <a:rPr lang="pt-BR" b="0">
                <a:ea typeface="+mn-lt"/>
                <a:cs typeface="+mn-lt"/>
              </a:rPr>
              <a:t> Exibe as informações para o usuário de forma dinâmica, renderizando páginas, formulários e calendários com tecnologias como HTML, CSS e </a:t>
            </a:r>
            <a:r>
              <a:rPr lang="pt-BR" b="0" err="1">
                <a:ea typeface="+mn-lt"/>
                <a:cs typeface="+mn-lt"/>
              </a:rPr>
              <a:t>JavaScript</a:t>
            </a:r>
            <a:r>
              <a:rPr lang="pt-BR" b="0">
                <a:ea typeface="+mn-lt"/>
                <a:cs typeface="+mn-lt"/>
              </a:rPr>
              <a:t>.</a:t>
            </a:r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 b="0" dirty="0">
              <a:ea typeface="+mn-lt"/>
              <a:cs typeface="+mn-lt"/>
            </a:endParaRPr>
          </a:p>
          <a:p>
            <a:endParaRPr lang="pt-BR" sz="2400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DCBF3B-F33C-131E-CFBC-642D456C6359}"/>
              </a:ext>
            </a:extLst>
          </p:cNvPr>
          <p:cNvSpPr txBox="1">
            <a:spLocks/>
          </p:cNvSpPr>
          <p:nvPr/>
        </p:nvSpPr>
        <p:spPr>
          <a:xfrm>
            <a:off x="1408581" y="4119387"/>
            <a:ext cx="7158886" cy="118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err="1">
                <a:ea typeface="+mj-lt"/>
                <a:cs typeface="+mj-lt"/>
              </a:rPr>
              <a:t>Controller</a:t>
            </a:r>
            <a:r>
              <a:rPr lang="pt-BR" sz="2400" b="1">
                <a:ea typeface="+mj-lt"/>
                <a:cs typeface="+mj-lt"/>
              </a:rPr>
              <a:t> </a:t>
            </a:r>
            <a:r>
              <a:rPr lang="pt-BR" sz="2400" b="1" dirty="0">
                <a:ea typeface="+mj-lt"/>
                <a:cs typeface="+mj-lt"/>
              </a:rPr>
              <a:t>(</a:t>
            </a:r>
            <a:r>
              <a:rPr lang="pt-BR" sz="2400" b="1">
                <a:ea typeface="+mj-lt"/>
                <a:cs typeface="+mj-lt"/>
              </a:rPr>
              <a:t>Controlador</a:t>
            </a:r>
            <a:r>
              <a:rPr lang="pt-BR" sz="2400" b="1" dirty="0">
                <a:ea typeface="+mj-lt"/>
                <a:cs typeface="+mj-lt"/>
              </a:rPr>
              <a:t>)</a:t>
            </a:r>
            <a:endParaRPr lang="en-US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pt-BR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3193C-3F1D-1810-E673-95BC352DF48A}"/>
              </a:ext>
            </a:extLst>
          </p:cNvPr>
          <p:cNvSpPr txBox="1">
            <a:spLocks/>
          </p:cNvSpPr>
          <p:nvPr/>
        </p:nvSpPr>
        <p:spPr>
          <a:xfrm>
            <a:off x="1408651" y="4603380"/>
            <a:ext cx="7288212" cy="1379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n-lt"/>
                <a:cs typeface="+mn-lt"/>
              </a:rPr>
              <a:t>O que é:</a:t>
            </a:r>
            <a:r>
              <a:rPr lang="pt-BR" b="0" dirty="0">
                <a:ea typeface="+mn-lt"/>
                <a:cs typeface="+mn-lt"/>
              </a:rPr>
              <a:t> O intermediário entre o Model e a </a:t>
            </a:r>
            <a:r>
              <a:rPr lang="pt-BR" b="0" err="1">
                <a:ea typeface="+mn-lt"/>
                <a:cs typeface="+mn-lt"/>
              </a:rPr>
              <a:t>View</a:t>
            </a:r>
            <a:r>
              <a:rPr lang="pt-BR" b="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Responsabilidades:</a:t>
            </a:r>
            <a:r>
              <a:rPr lang="pt-BR" b="0" dirty="0">
                <a:ea typeface="+mn-lt"/>
                <a:cs typeface="+mn-lt"/>
              </a:rPr>
              <a:t> Recebe e trata as requisições do usuário (</a:t>
            </a:r>
            <a:r>
              <a:rPr lang="pt-BR" b="0" err="1">
                <a:ea typeface="+mn-lt"/>
                <a:cs typeface="+mn-lt"/>
              </a:rPr>
              <a:t>ex</a:t>
            </a:r>
            <a:r>
              <a:rPr lang="pt-BR" b="0" dirty="0">
                <a:ea typeface="+mn-lt"/>
                <a:cs typeface="+mn-lt"/>
              </a:rPr>
              <a:t>: cliques em botões), aciona as regras de negócio no Model e determina qual </a:t>
            </a:r>
            <a:r>
              <a:rPr lang="pt-BR" b="0" err="1">
                <a:ea typeface="+mn-lt"/>
                <a:cs typeface="+mn-lt"/>
              </a:rPr>
              <a:t>View</a:t>
            </a:r>
            <a:r>
              <a:rPr lang="pt-BR" b="0" dirty="0">
                <a:ea typeface="+mn-lt"/>
                <a:cs typeface="+mn-lt"/>
              </a:rPr>
              <a:t> será retornada como resposta.</a:t>
            </a:r>
            <a:endParaRPr lang="pt-BR" dirty="0">
              <a:ea typeface="+mn-lt"/>
              <a:cs typeface="+mn-lt"/>
            </a:endParaRPr>
          </a:p>
          <a:p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81266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A159-F78B-879F-D144-EAC0ED9F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Vantagens</a:t>
            </a:r>
            <a:r>
              <a:rPr lang="en-US">
                <a:ea typeface="+mj-lt"/>
                <a:cs typeface="+mj-lt"/>
              </a:rPr>
              <a:t> da </a:t>
            </a:r>
            <a:r>
              <a:rPr lang="en-US" err="1">
                <a:ea typeface="+mj-lt"/>
                <a:cs typeface="+mj-lt"/>
              </a:rPr>
              <a:t>Escolha</a:t>
            </a:r>
            <a:r>
              <a:rPr lang="en-US">
                <a:ea typeface="+mj-lt"/>
                <a:cs typeface="+mj-lt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6C6B-373F-CD6D-0EB0-83FC1C6D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B4FA-F06B-90C0-D2EC-0659CA9AC02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65537" y="2884397"/>
            <a:ext cx="5907176" cy="2220525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Manutenção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Simplificada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camadas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independentes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permitindo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alterações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impactar</a:t>
            </a:r>
            <a:r>
              <a:rPr lang="en-US" sz="2000" dirty="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 dirty="0" err="1">
                <a:ea typeface="+mn-lt"/>
                <a:cs typeface="+mn-lt"/>
              </a:rPr>
              <a:t>Desenvolvimento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Paralelo</a:t>
            </a:r>
            <a:r>
              <a:rPr lang="en-US" sz="2000" b="1" dirty="0">
                <a:ea typeface="+mn-lt"/>
                <a:cs typeface="+mn-lt"/>
              </a:rPr>
              <a:t> e </a:t>
            </a:r>
            <a:r>
              <a:rPr lang="en-US" sz="2000" b="1" dirty="0" err="1">
                <a:ea typeface="+mn-lt"/>
                <a:cs typeface="+mn-lt"/>
              </a:rPr>
              <a:t>Escalabilidade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Facilita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adição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novas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funcionalidades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maneira</a:t>
            </a:r>
            <a:r>
              <a:rPr lang="en-US" sz="2000" dirty="0">
                <a:ea typeface="+mn-lt"/>
                <a:cs typeface="+mn-lt"/>
              </a:rPr>
              <a:t> modular.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0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8BD1-D32E-FDA5-325D-779BC0AF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954" y="502057"/>
            <a:ext cx="4179570" cy="3376691"/>
          </a:xfrm>
        </p:spPr>
        <p:txBody>
          <a:bodyPr/>
          <a:lstStyle/>
          <a:p>
            <a:r>
              <a:rPr lang="en-US" sz="4000" dirty="0"/>
              <a:t>PROTÓTIPO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2550-BD2C-C674-D349-7CC2C4F39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60F59EFF-D905-80E6-23A8-F1ED3930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18" y="-3415"/>
            <a:ext cx="9700763" cy="6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9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443CB0-AF01-586D-B73C-A3C61A66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62" y="1348"/>
            <a:ext cx="9806077" cy="6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7EA2E1-6C1F-4B7C-9669-88D56D24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99" y="1348"/>
            <a:ext cx="9815602" cy="6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97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3706-46F6-3CCA-F90D-9056F5A09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513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916" y="990226"/>
            <a:ext cx="4179570" cy="3377354"/>
          </a:xfrm>
        </p:spPr>
        <p:txBody>
          <a:bodyPr/>
          <a:lstStyle/>
          <a:p>
            <a:r>
              <a:rPr lang="en-US" dirty="0" err="1"/>
              <a:t>Cliente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tecnologix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82" y="484019"/>
            <a:ext cx="7288282" cy="496536"/>
          </a:xfrm>
        </p:spPr>
        <p:txBody>
          <a:bodyPr/>
          <a:lstStyle/>
          <a:p>
            <a:r>
              <a:rPr lang="en-US" b="1"/>
              <a:t>Necessidade:</a:t>
            </a:r>
            <a:endParaRPr lang="pt-BR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652" y="968012"/>
            <a:ext cx="7058175" cy="18686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dirty="0"/>
              <a:t>A </a:t>
            </a:r>
            <a:r>
              <a:rPr lang="en-US" sz="2400" b="0" dirty="0" err="1"/>
              <a:t>empresa</a:t>
            </a:r>
            <a:r>
              <a:rPr lang="en-US" sz="2400" b="0" dirty="0"/>
              <a:t> </a:t>
            </a:r>
            <a:r>
              <a:rPr lang="en-US" sz="2400" b="0" dirty="0" err="1"/>
              <a:t>precisa</a:t>
            </a:r>
            <a:r>
              <a:rPr lang="en-US" sz="2400" b="0" dirty="0"/>
              <a:t> que </a:t>
            </a:r>
            <a:r>
              <a:rPr lang="en-US" sz="2400" b="0" dirty="0" err="1"/>
              <a:t>os</a:t>
            </a:r>
            <a:r>
              <a:rPr lang="en-US" sz="2400" b="0" dirty="0"/>
              <a:t> </a:t>
            </a:r>
            <a:r>
              <a:rPr lang="en-US" sz="2400" b="0" dirty="0" err="1"/>
              <a:t>administradores</a:t>
            </a:r>
            <a:r>
              <a:rPr lang="en-US" sz="2400" b="0" dirty="0"/>
              <a:t> </a:t>
            </a:r>
            <a:r>
              <a:rPr lang="en-US" sz="2400" b="0" dirty="0" err="1"/>
              <a:t>possam</a:t>
            </a:r>
            <a:r>
              <a:rPr lang="en-US" sz="2400" b="0" dirty="0"/>
              <a:t> </a:t>
            </a:r>
            <a:r>
              <a:rPr lang="en-US" sz="2400" b="0" dirty="0" err="1"/>
              <a:t>cadastrar</a:t>
            </a:r>
            <a:r>
              <a:rPr lang="en-US" sz="2400" b="0" dirty="0"/>
              <a:t> e </a:t>
            </a:r>
            <a:r>
              <a:rPr lang="en-US" sz="2400" b="0" dirty="0" err="1"/>
              <a:t>consultar</a:t>
            </a:r>
            <a:r>
              <a:rPr lang="en-US" sz="2400" b="0" dirty="0"/>
              <a:t> </a:t>
            </a:r>
            <a:r>
              <a:rPr lang="en-US" sz="2400" b="0" dirty="0" err="1"/>
              <a:t>informações</a:t>
            </a:r>
            <a:r>
              <a:rPr lang="en-US" sz="2400" b="0" dirty="0"/>
              <a:t> </a:t>
            </a:r>
            <a:r>
              <a:rPr lang="en-US" sz="2400" b="0" dirty="0" err="1"/>
              <a:t>detalhadas</a:t>
            </a:r>
            <a:r>
              <a:rPr lang="en-US" sz="2400" b="0" dirty="0"/>
              <a:t> dos </a:t>
            </a:r>
            <a:r>
              <a:rPr lang="en-US" sz="2400" b="0" dirty="0" err="1"/>
              <a:t>colaboradores</a:t>
            </a:r>
            <a:r>
              <a:rPr lang="en-US" sz="2400" b="0" dirty="0"/>
              <a:t>, </a:t>
            </a:r>
            <a:r>
              <a:rPr lang="en-US" sz="2400" b="0" dirty="0" err="1"/>
              <a:t>como</a:t>
            </a:r>
            <a:r>
              <a:rPr lang="en-US" sz="2400" b="0" dirty="0"/>
              <a:t> dados </a:t>
            </a:r>
            <a:r>
              <a:rPr lang="en-US" sz="2400" b="0" dirty="0" err="1"/>
              <a:t>pessoais</a:t>
            </a:r>
            <a:r>
              <a:rPr lang="en-US" sz="2400" b="0" dirty="0"/>
              <a:t>, cargos, </a:t>
            </a:r>
            <a:r>
              <a:rPr lang="en-US" sz="2400" b="0" dirty="0" err="1"/>
              <a:t>salários</a:t>
            </a:r>
            <a:r>
              <a:rPr lang="en-US" sz="2400" b="0" dirty="0"/>
              <a:t>, </a:t>
            </a:r>
            <a:r>
              <a:rPr lang="en-US" sz="2400" b="0" dirty="0" err="1"/>
              <a:t>benefícios</a:t>
            </a:r>
            <a:r>
              <a:rPr lang="en-US" sz="2400" b="0" dirty="0"/>
              <a:t> e histórico de </a:t>
            </a:r>
            <a:r>
              <a:rPr lang="en-US" sz="2400" b="0" dirty="0" err="1"/>
              <a:t>desempenho</a:t>
            </a:r>
            <a:r>
              <a:rPr lang="en-US" sz="2400" b="0" dirty="0"/>
              <a:t>, para </a:t>
            </a:r>
            <a:r>
              <a:rPr lang="en-US" sz="2400" b="0" dirty="0" err="1"/>
              <a:t>facilitar</a:t>
            </a:r>
            <a:r>
              <a:rPr lang="en-US" sz="2400" b="0" dirty="0"/>
              <a:t> o </a:t>
            </a:r>
            <a:r>
              <a:rPr lang="en-US" sz="2400" b="0" dirty="0" err="1"/>
              <a:t>controle</a:t>
            </a:r>
            <a:r>
              <a:rPr lang="en-US" sz="2400" b="0" dirty="0"/>
              <a:t> </a:t>
            </a:r>
            <a:r>
              <a:rPr lang="en-US" sz="2400" b="0" dirty="0" err="1"/>
              <a:t>interno</a:t>
            </a:r>
            <a:r>
              <a:rPr lang="en-US" sz="2400" b="0" dirty="0"/>
              <a:t>.</a:t>
            </a:r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731AD2-D4DD-5753-1319-AAB1C266463E}"/>
              </a:ext>
            </a:extLst>
          </p:cNvPr>
          <p:cNvSpPr txBox="1">
            <a:spLocks/>
          </p:cNvSpPr>
          <p:nvPr/>
        </p:nvSpPr>
        <p:spPr>
          <a:xfrm>
            <a:off x="1408582" y="2882934"/>
            <a:ext cx="7288282" cy="49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Por que?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7CA696-2736-7174-4F37-9A49FA3D2438}"/>
              </a:ext>
            </a:extLst>
          </p:cNvPr>
          <p:cNvSpPr txBox="1">
            <a:spLocks/>
          </p:cNvSpPr>
          <p:nvPr/>
        </p:nvSpPr>
        <p:spPr>
          <a:xfrm>
            <a:off x="1394275" y="3366927"/>
            <a:ext cx="7288212" cy="3407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/>
              <a:t>A empresa busca otimizar a gestão de pessoas, reduzir erros manuais, melhorar o controle e gestão de frequência de ponto e a comunicação entre funcionários, gestores e RH. O software permitirá automatizar processos, economizar tempo e garantir maior transparência e satisfação dos colaboradores.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funcionais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94E70B-C52E-9CA6-DBFE-092A500BE83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82989734"/>
              </p:ext>
            </p:extLst>
          </p:nvPr>
        </p:nvGraphicFramePr>
        <p:xfrm>
          <a:off x="838200" y="791814"/>
          <a:ext cx="10515599" cy="5956782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318959">
                  <a:extLst>
                    <a:ext uri="{9D8B030D-6E8A-4147-A177-3AD203B41FA5}">
                      <a16:colId xmlns:a16="http://schemas.microsoft.com/office/drawing/2014/main" val="4234218772"/>
                    </a:ext>
                  </a:extLst>
                </a:gridCol>
                <a:gridCol w="3487134">
                  <a:extLst>
                    <a:ext uri="{9D8B030D-6E8A-4147-A177-3AD203B41FA5}">
                      <a16:colId xmlns:a16="http://schemas.microsoft.com/office/drawing/2014/main" val="3914064531"/>
                    </a:ext>
                  </a:extLst>
                </a:gridCol>
                <a:gridCol w="5709506">
                  <a:extLst>
                    <a:ext uri="{9D8B030D-6E8A-4147-A177-3AD203B41FA5}">
                      <a16:colId xmlns:a16="http://schemas.microsoft.com/office/drawing/2014/main" val="3456489525"/>
                    </a:ext>
                  </a:extLst>
                </a:gridCol>
              </a:tblGrid>
              <a:tr h="2560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ID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Requisito Funcional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Descrição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28879296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RF001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Cadastro de colaboradores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gestores cadastrem novos colaboradores, preenchendo dados obrigatórios como CPF, Nome, cargo, e-mail.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842155727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RF002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Edição dos dados dos colaboradores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gestores editem os dados de colaboradores que estejam previamente cadastrados no sistema.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009527094"/>
                  </a:ext>
                </a:extLst>
              </a:tr>
              <a:tr h="53959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RF003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Exclusão ou Inativação de colaboradores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os gestores inativem ou excluam permanentemente um colaborador do sistema.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921894058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RF004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Consulta de colaboradores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os usuários visualizem informações básicas dos colaboradores cadastrados no sistema.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20867252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RF005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Login de Usuários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 usuários acessem o sistema através da autenticação de suas credenciais cadastradas no sistema.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49087803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RF006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Controle de acessos e permissões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restringir suas funcionalidades de acordo com o nível de permissão do perfil do usuário (Gestor ou funcionário).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477800200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RF007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Registro de frequência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colaboradores registrem sua frequência, sendo horário de entrada e saída.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776586857"/>
                  </a:ext>
                </a:extLst>
              </a:tr>
              <a:tr h="56702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RF008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Consulta de calendário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colaboradores consulte um calendário com seus horários e dias úteis no mês, além de feriados previstos e período de férias.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48637906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RF009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Envio de comunicados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gestores enviem comunicados para os colaboradores da empresa.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954969409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RF010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Visualização de comunicados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permitir que colaboradores visualizem os comunicados enviados pela gestão.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69460505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ECBB-1087-9A28-0CFD-3B6708A2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CD4B-7A51-E258-504E-F657E41E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8F07226-A70D-C0DC-8D36-8DF373D3A68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73264963"/>
              </p:ext>
            </p:extLst>
          </p:nvPr>
        </p:nvGraphicFramePr>
        <p:xfrm>
          <a:off x="455341" y="789878"/>
          <a:ext cx="11286394" cy="577636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476832413"/>
                    </a:ext>
                  </a:extLst>
                </a:gridCol>
                <a:gridCol w="3011862">
                  <a:extLst>
                    <a:ext uri="{9D8B030D-6E8A-4147-A177-3AD203B41FA5}">
                      <a16:colId xmlns:a16="http://schemas.microsoft.com/office/drawing/2014/main" val="1478007370"/>
                    </a:ext>
                  </a:extLst>
                </a:gridCol>
                <a:gridCol w="2633011">
                  <a:extLst>
                    <a:ext uri="{9D8B030D-6E8A-4147-A177-3AD203B41FA5}">
                      <a16:colId xmlns:a16="http://schemas.microsoft.com/office/drawing/2014/main" val="2339887379"/>
                    </a:ext>
                  </a:extLst>
                </a:gridCol>
                <a:gridCol w="4053703">
                  <a:extLst>
                    <a:ext uri="{9D8B030D-6E8A-4147-A177-3AD203B41FA5}">
                      <a16:colId xmlns:a16="http://schemas.microsoft.com/office/drawing/2014/main" val="4091087727"/>
                    </a:ext>
                  </a:extLst>
                </a:gridCol>
              </a:tblGrid>
              <a:tr h="2493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ID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Requisito não funcional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Tipo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Descrição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42480922"/>
                  </a:ext>
                </a:extLst>
              </a:tr>
              <a:tr h="41232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RNF001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Navegadores WEB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Compatibilidade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poder ser acessado através dos principais navegadores WEB modernos.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7567267"/>
                  </a:ext>
                </a:extLst>
              </a:tr>
              <a:tr h="41232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RNF002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Suporte a dispositivos móveis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Compatibilidade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poder ser acessado por dispositivos móveis via navegador;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687000548"/>
                  </a:ext>
                </a:extLst>
              </a:tr>
              <a:tr h="57533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RNF003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Suporte a sistemas operacionais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Compatibilidade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ser acessível através dos principais sistemas operacionais (Windows, Linux, Android, </a:t>
                      </a:r>
                      <a:r>
                        <a:rPr lang="pt-BR" sz="1600" err="1">
                          <a:effectLst/>
                        </a:rPr>
                        <a:t>Ios</a:t>
                      </a:r>
                      <a:r>
                        <a:rPr lang="pt-BR" sz="1600" dirty="0">
                          <a:effectLst/>
                        </a:rPr>
                        <a:t>) via navegador.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500550944"/>
                  </a:ext>
                </a:extLst>
              </a:tr>
              <a:tr h="57533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RNF004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Autenticação obrigatória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Segurança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Todos os usuários devem se autenticar com suas credenciais antes de acessar o sistema.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573802345"/>
                  </a:ext>
                </a:extLst>
              </a:tr>
              <a:tr h="53697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RNF005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Dados protegidos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Segurança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Os dados dos usuários devem ser protegidos e acessados somente com autorização.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912890288"/>
                  </a:ext>
                </a:extLst>
              </a:tr>
              <a:tr h="41232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RNF006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Senhas Criptografadas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Segurança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As senhas devem ser armazenadas no banco de dados utilizando criptografias.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48004939"/>
                  </a:ext>
                </a:extLst>
              </a:tr>
              <a:tr h="57533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RNF007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Fácil utilização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Usabilidade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ser intuitivo e de fácil navegação até mesmo para usuários iniciantes.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2460270"/>
                  </a:ext>
                </a:extLst>
              </a:tr>
              <a:tr h="41232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RNF008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Interface Acessível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Usabilidade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A interface deve seguir boas práticas de acessibilidade.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27404279"/>
                  </a:ext>
                </a:extLst>
              </a:tr>
              <a:tr h="57533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RNF009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Interface responsiva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Usabilidade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A interface do sistema deve ser responsiva, e se adequar a diferentes dispositivos móveis.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443729598"/>
                  </a:ext>
                </a:extLst>
              </a:tr>
              <a:tr h="57533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pt-BR" sz="1600" dirty="0">
                        <a:effectLst/>
                      </a:endParaRPr>
                    </a:p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RNF010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Mensagens intuitivas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Usabilidade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pt-BR" sz="1600" dirty="0">
                          <a:effectLst/>
                        </a:rPr>
                        <a:t>O sistema deve apresentar mensagens claras de validação, erro, sucesso, confirmação, cancelamento entre outros.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5105308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18737-1FAD-8849-8A6D-1E72796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85"/>
            <a:ext cx="10501223" cy="649827"/>
          </a:xfrm>
        </p:spPr>
        <p:txBody>
          <a:bodyPr>
            <a:normAutofit/>
          </a:bodyPr>
          <a:lstStyle/>
          <a:p>
            <a:r>
              <a:rPr lang="en-US"/>
              <a:t>BACKLOG de tarefas</a:t>
            </a:r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E17CB569-0CB9-CDEE-0044-43041E4A725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69118364"/>
              </p:ext>
            </p:extLst>
          </p:nvPr>
        </p:nvGraphicFramePr>
        <p:xfrm>
          <a:off x="421257" y="644884"/>
          <a:ext cx="11401542" cy="577772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90354">
                  <a:extLst>
                    <a:ext uri="{9D8B030D-6E8A-4147-A177-3AD203B41FA5}">
                      <a16:colId xmlns:a16="http://schemas.microsoft.com/office/drawing/2014/main" val="2252536343"/>
                    </a:ext>
                  </a:extLst>
                </a:gridCol>
                <a:gridCol w="2399489">
                  <a:extLst>
                    <a:ext uri="{9D8B030D-6E8A-4147-A177-3AD203B41FA5}">
                      <a16:colId xmlns:a16="http://schemas.microsoft.com/office/drawing/2014/main" val="3681419935"/>
                    </a:ext>
                  </a:extLst>
                </a:gridCol>
                <a:gridCol w="7652423">
                  <a:extLst>
                    <a:ext uri="{9D8B030D-6E8A-4147-A177-3AD203B41FA5}">
                      <a16:colId xmlns:a16="http://schemas.microsoft.com/office/drawing/2014/main" val="2364885087"/>
                    </a:ext>
                  </a:extLst>
                </a:gridCol>
                <a:gridCol w="859276">
                  <a:extLst>
                    <a:ext uri="{9D8B030D-6E8A-4147-A177-3AD203B41FA5}">
                      <a16:colId xmlns:a16="http://schemas.microsoft.com/office/drawing/2014/main" val="71655498"/>
                    </a:ext>
                  </a:extLst>
                </a:gridCol>
              </a:tblGrid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b="1" dirty="0">
                          <a:effectLst/>
                        </a:rPr>
                        <a:t>ID </a:t>
                      </a:r>
                      <a:endParaRPr lang="en-US" b="1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b="1" dirty="0" err="1">
                          <a:effectLst/>
                        </a:rPr>
                        <a:t>Funcionalidade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b="1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b="1" dirty="0" err="1">
                          <a:effectLst/>
                        </a:rPr>
                        <a:t>Descrição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Resumida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b="1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b="1" err="1">
                          <a:effectLst/>
                        </a:rPr>
                        <a:t>Prioridade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b="1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914945203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Cadastro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o </a:t>
                      </a:r>
                      <a:r>
                        <a:rPr lang="en-US" sz="1100" err="1">
                          <a:effectLst/>
                        </a:rPr>
                        <a:t>cadastro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novos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 no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068711460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2 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Edição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a </a:t>
                      </a:r>
                      <a:r>
                        <a:rPr lang="en-US" sz="1100" err="1">
                          <a:effectLst/>
                        </a:rPr>
                        <a:t>alteração</a:t>
                      </a:r>
                      <a:r>
                        <a:rPr lang="en-US" sz="1100" dirty="0">
                          <a:effectLst/>
                        </a:rPr>
                        <a:t> dos dados dos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cadastrados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30432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3 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Inativação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err="1">
                          <a:effectLst/>
                        </a:rPr>
                        <a:t>Exclusão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Gerencia</a:t>
                      </a:r>
                      <a:r>
                        <a:rPr lang="en-US" sz="1100" dirty="0">
                          <a:effectLst/>
                        </a:rPr>
                        <a:t> o </a:t>
                      </a:r>
                      <a:r>
                        <a:rPr lang="en-US" sz="1100" dirty="0" err="1">
                          <a:effectLst/>
                        </a:rPr>
                        <a:t>ciclo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vida</a:t>
                      </a:r>
                      <a:r>
                        <a:rPr lang="en-US" sz="1100" dirty="0">
                          <a:effectLst/>
                        </a:rPr>
                        <a:t> dos </a:t>
                      </a:r>
                      <a:r>
                        <a:rPr lang="en-US" sz="1100" dirty="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incluindo</a:t>
                      </a:r>
                      <a:r>
                        <a:rPr lang="en-US" sz="1100" dirty="0">
                          <a:effectLst/>
                        </a:rPr>
                        <a:t> a </a:t>
                      </a:r>
                      <a:r>
                        <a:rPr lang="en-US" sz="1100" dirty="0" err="1">
                          <a:effectLst/>
                        </a:rPr>
                        <a:t>inativação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exclusão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005851771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4 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Consulta de </a:t>
                      </a:r>
                      <a:r>
                        <a:rPr lang="en-US" sz="1100" dirty="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</a:t>
                      </a:r>
                      <a:r>
                        <a:rPr lang="en-US" sz="1100" err="1">
                          <a:effectLst/>
                        </a:rPr>
                        <a:t>visualizar</a:t>
                      </a:r>
                      <a:r>
                        <a:rPr lang="en-US" sz="1100" dirty="0">
                          <a:effectLst/>
                        </a:rPr>
                        <a:t> a </a:t>
                      </a:r>
                      <a:r>
                        <a:rPr lang="en-US" sz="1100" err="1">
                          <a:effectLst/>
                        </a:rPr>
                        <a:t>lista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cadastrados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057224633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5 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Login de </a:t>
                      </a:r>
                      <a:r>
                        <a:rPr lang="en-US" sz="1100" dirty="0" err="1">
                          <a:effectLst/>
                        </a:rPr>
                        <a:t>usuários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que </a:t>
                      </a:r>
                      <a:r>
                        <a:rPr lang="en-US" sz="1100" err="1">
                          <a:effectLst/>
                        </a:rPr>
                        <a:t>usuários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façam</a:t>
                      </a:r>
                      <a:r>
                        <a:rPr lang="en-US" sz="1100" dirty="0">
                          <a:effectLst/>
                        </a:rPr>
                        <a:t> login no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 de forma </a:t>
                      </a:r>
                      <a:r>
                        <a:rPr lang="en-US" sz="1100" err="1">
                          <a:effectLst/>
                        </a:rPr>
                        <a:t>segura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810762556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6 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Controle de </a:t>
                      </a:r>
                      <a:r>
                        <a:rPr lang="en-US" sz="1100" dirty="0" err="1">
                          <a:effectLst/>
                        </a:rPr>
                        <a:t>acessos</a:t>
                      </a:r>
                      <a:r>
                        <a:rPr lang="en-US" sz="1100" dirty="0">
                          <a:effectLst/>
                        </a:rPr>
                        <a:t> e </a:t>
                      </a:r>
                      <a:r>
                        <a:rPr lang="en-US" sz="1100" dirty="0" err="1">
                          <a:effectLst/>
                        </a:rPr>
                        <a:t>permissões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Gerencia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perfis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acesso</a:t>
                      </a:r>
                      <a:r>
                        <a:rPr lang="en-US" sz="1100" dirty="0">
                          <a:effectLst/>
                        </a:rPr>
                        <a:t> dos </a:t>
                      </a:r>
                      <a:r>
                        <a:rPr lang="en-US" sz="1100" err="1">
                          <a:effectLst/>
                        </a:rPr>
                        <a:t>usuários</a:t>
                      </a:r>
                      <a:r>
                        <a:rPr lang="en-US" sz="1100" dirty="0">
                          <a:effectLst/>
                        </a:rPr>
                        <a:t> no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65773284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7 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Registro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frequência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o </a:t>
                      </a:r>
                      <a:r>
                        <a:rPr lang="en-US" sz="1100" err="1">
                          <a:effectLst/>
                        </a:rPr>
                        <a:t>registro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horários</a:t>
                      </a:r>
                      <a:r>
                        <a:rPr lang="en-US" sz="1100" dirty="0">
                          <a:effectLst/>
                        </a:rPr>
                        <a:t> de entrada, </a:t>
                      </a:r>
                      <a:r>
                        <a:rPr lang="en-US" sz="1100" err="1">
                          <a:effectLst/>
                        </a:rPr>
                        <a:t>saída</a:t>
                      </a:r>
                      <a:r>
                        <a:rPr lang="en-US" sz="1100" dirty="0">
                          <a:effectLst/>
                        </a:rPr>
                        <a:t> e </a:t>
                      </a:r>
                      <a:r>
                        <a:rPr lang="en-US" sz="1100" err="1">
                          <a:effectLst/>
                        </a:rPr>
                        <a:t>pausas</a:t>
                      </a:r>
                      <a:r>
                        <a:rPr lang="en-US" sz="1100" dirty="0">
                          <a:effectLst/>
                        </a:rPr>
                        <a:t> dos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595339849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8 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Consulta de </a:t>
                      </a:r>
                      <a:r>
                        <a:rPr lang="en-US" sz="1100" dirty="0" err="1">
                          <a:effectLst/>
                        </a:rPr>
                        <a:t>calendário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Apresenta</a:t>
                      </a:r>
                      <a:r>
                        <a:rPr lang="en-US" sz="1100" dirty="0">
                          <a:effectLst/>
                        </a:rPr>
                        <a:t> um </a:t>
                      </a:r>
                      <a:r>
                        <a:rPr lang="en-US" sz="1100" err="1">
                          <a:effectLst/>
                        </a:rPr>
                        <a:t>calendário</a:t>
                      </a:r>
                      <a:r>
                        <a:rPr lang="en-US" sz="1100" dirty="0">
                          <a:effectLst/>
                        </a:rPr>
                        <a:t> com </a:t>
                      </a:r>
                      <a:r>
                        <a:rPr lang="en-US" sz="1100" err="1">
                          <a:effectLst/>
                        </a:rPr>
                        <a:t>feriados</a:t>
                      </a:r>
                      <a:r>
                        <a:rPr lang="en-US" sz="1100" dirty="0">
                          <a:effectLst/>
                        </a:rPr>
                        <a:t> e </a:t>
                      </a:r>
                      <a:r>
                        <a:rPr lang="en-US" sz="1100" err="1">
                          <a:effectLst/>
                        </a:rPr>
                        <a:t>períodos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férias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8110073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9 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Envio</a:t>
                      </a:r>
                      <a:r>
                        <a:rPr lang="en-US" sz="1100" dirty="0">
                          <a:effectLst/>
                        </a:rPr>
                        <a:t> e </a:t>
                      </a:r>
                      <a:r>
                        <a:rPr lang="en-US" sz="1100" dirty="0" err="1">
                          <a:effectLst/>
                        </a:rPr>
                        <a:t>visualização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comunicados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à </a:t>
                      </a:r>
                      <a:r>
                        <a:rPr lang="en-US" sz="1100" err="1">
                          <a:effectLst/>
                        </a:rPr>
                        <a:t>gestão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enviar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comunicados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internos</a:t>
                      </a:r>
                      <a:r>
                        <a:rPr lang="en-US" sz="1100" dirty="0">
                          <a:effectLst/>
                        </a:rPr>
                        <a:t> para </a:t>
                      </a:r>
                      <a:r>
                        <a:rPr lang="en-US" sz="1100" err="1">
                          <a:effectLst/>
                        </a:rPr>
                        <a:t>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30295724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10 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Visualização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comunicados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Permite </a:t>
                      </a:r>
                      <a:r>
                        <a:rPr lang="en-US" sz="1100" err="1">
                          <a:effectLst/>
                        </a:rPr>
                        <a:t>aos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colaboradores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visualizar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comunicados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enviados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4193977591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11 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Navegadores</a:t>
                      </a:r>
                      <a:r>
                        <a:rPr lang="en-US" sz="1100" dirty="0">
                          <a:effectLst/>
                        </a:rPr>
                        <a:t> WEB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Compatibilidade</a:t>
                      </a:r>
                      <a:r>
                        <a:rPr lang="en-US" sz="1100" dirty="0">
                          <a:effectLst/>
                        </a:rPr>
                        <a:t> do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 com </a:t>
                      </a:r>
                      <a:r>
                        <a:rPr lang="en-US" sz="1100" err="1">
                          <a:effectLst/>
                        </a:rPr>
                        <a:t>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principais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navegadores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modernos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49091804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12 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Suporte</a:t>
                      </a:r>
                      <a:r>
                        <a:rPr lang="en-US" sz="1100" dirty="0">
                          <a:effectLst/>
                        </a:rPr>
                        <a:t> a </a:t>
                      </a:r>
                      <a:r>
                        <a:rPr lang="en-US" sz="1100" dirty="0" err="1">
                          <a:effectLst/>
                        </a:rPr>
                        <a:t>dispositivos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móveis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Garantia de </a:t>
                      </a:r>
                      <a:r>
                        <a:rPr lang="en-US" sz="1100" err="1">
                          <a:effectLst/>
                        </a:rPr>
                        <a:t>funcionamento</a:t>
                      </a:r>
                      <a:r>
                        <a:rPr lang="en-US" sz="1100" dirty="0">
                          <a:effectLst/>
                        </a:rPr>
                        <a:t> do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dispositivos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móveis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018543587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13 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Suporte</a:t>
                      </a:r>
                      <a:r>
                        <a:rPr lang="en-US" sz="1100" dirty="0">
                          <a:effectLst/>
                        </a:rPr>
                        <a:t> a </a:t>
                      </a:r>
                      <a:r>
                        <a:rPr lang="en-US" sz="1100" dirty="0" err="1">
                          <a:effectLst/>
                        </a:rPr>
                        <a:t>sistemas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operacionais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Compatibilidade</a:t>
                      </a:r>
                      <a:r>
                        <a:rPr lang="en-US" sz="1100" dirty="0">
                          <a:effectLst/>
                        </a:rPr>
                        <a:t> do </a:t>
                      </a:r>
                      <a:r>
                        <a:rPr lang="en-US" sz="110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 com </a:t>
                      </a:r>
                      <a:r>
                        <a:rPr lang="en-US" sz="1100" err="1">
                          <a:effectLst/>
                        </a:rPr>
                        <a:t>diferentes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sistemas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operacionais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4077346188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14 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Autenticação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obrigatória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Exige </a:t>
                      </a:r>
                      <a:r>
                        <a:rPr lang="en-US" sz="1100" dirty="0" err="1">
                          <a:effectLst/>
                        </a:rPr>
                        <a:t>autenticação</a:t>
                      </a:r>
                      <a:r>
                        <a:rPr lang="en-US" sz="1100" dirty="0">
                          <a:effectLst/>
                        </a:rPr>
                        <a:t> para </a:t>
                      </a:r>
                      <a:r>
                        <a:rPr lang="en-US" sz="1100" dirty="0" err="1">
                          <a:effectLst/>
                        </a:rPr>
                        <a:t>acessar</a:t>
                      </a:r>
                      <a:r>
                        <a:rPr lang="en-US" sz="1100" dirty="0">
                          <a:effectLst/>
                        </a:rPr>
                        <a:t> as </a:t>
                      </a:r>
                      <a:r>
                        <a:rPr lang="en-US" sz="1100" dirty="0" err="1">
                          <a:effectLst/>
                        </a:rPr>
                        <a:t>funcionalidades</a:t>
                      </a:r>
                      <a:r>
                        <a:rPr lang="en-US" sz="1100" dirty="0">
                          <a:effectLst/>
                        </a:rPr>
                        <a:t> do </a:t>
                      </a:r>
                      <a:r>
                        <a:rPr lang="en-US" sz="1100" dirty="0" err="1">
                          <a:effectLst/>
                        </a:rPr>
                        <a:t>sistema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827371239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15 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Dados </a:t>
                      </a:r>
                      <a:r>
                        <a:rPr lang="en-US" sz="1100" dirty="0" err="1">
                          <a:effectLst/>
                        </a:rPr>
                        <a:t>protegidos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Assegura</a:t>
                      </a:r>
                      <a:r>
                        <a:rPr lang="en-US" sz="1100" dirty="0">
                          <a:effectLst/>
                        </a:rPr>
                        <a:t> a </a:t>
                      </a:r>
                      <a:r>
                        <a:rPr lang="en-US" sz="1100" dirty="0" err="1">
                          <a:effectLst/>
                        </a:rPr>
                        <a:t>integridade</a:t>
                      </a:r>
                      <a:r>
                        <a:rPr lang="en-US" sz="1100" dirty="0">
                          <a:effectLst/>
                        </a:rPr>
                        <a:t> e a </a:t>
                      </a:r>
                      <a:r>
                        <a:rPr lang="en-US" sz="1100" dirty="0" err="1">
                          <a:effectLst/>
                        </a:rPr>
                        <a:t>proteção</a:t>
                      </a:r>
                      <a:r>
                        <a:rPr lang="en-US" sz="1100" dirty="0">
                          <a:effectLst/>
                        </a:rPr>
                        <a:t> das </a:t>
                      </a:r>
                      <a:r>
                        <a:rPr lang="en-US" sz="1100" dirty="0" err="1">
                          <a:effectLst/>
                        </a:rPr>
                        <a:t>informações</a:t>
                      </a:r>
                      <a:r>
                        <a:rPr lang="en-US" sz="1100" dirty="0">
                          <a:effectLst/>
                        </a:rPr>
                        <a:t> dos </a:t>
                      </a:r>
                      <a:r>
                        <a:rPr lang="en-US" sz="1100" dirty="0" err="1">
                          <a:effectLst/>
                        </a:rPr>
                        <a:t>usuários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031287771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16 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Senhas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criptografadas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Armazena</a:t>
                      </a:r>
                      <a:r>
                        <a:rPr lang="en-US" sz="1100" dirty="0">
                          <a:effectLst/>
                        </a:rPr>
                        <a:t> as </a:t>
                      </a:r>
                      <a:r>
                        <a:rPr lang="en-US" sz="1100" dirty="0" err="1">
                          <a:effectLst/>
                        </a:rPr>
                        <a:t>senhas</a:t>
                      </a:r>
                      <a:r>
                        <a:rPr lang="en-US" sz="1100" dirty="0">
                          <a:effectLst/>
                        </a:rPr>
                        <a:t> dos </a:t>
                      </a:r>
                      <a:r>
                        <a:rPr lang="en-US" sz="1100" dirty="0" err="1">
                          <a:effectLst/>
                        </a:rPr>
                        <a:t>usuários</a:t>
                      </a:r>
                      <a:r>
                        <a:rPr lang="en-US" sz="1100" dirty="0">
                          <a:effectLst/>
                        </a:rPr>
                        <a:t> de forma </a:t>
                      </a:r>
                      <a:r>
                        <a:rPr lang="en-US" sz="1100" dirty="0" err="1">
                          <a:effectLst/>
                        </a:rPr>
                        <a:t>criptografada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4012386347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17 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Fácil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utilização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Interface </a:t>
                      </a:r>
                      <a:r>
                        <a:rPr lang="en-US" sz="1100" err="1">
                          <a:effectLst/>
                        </a:rPr>
                        <a:t>desenvolvida</a:t>
                      </a:r>
                      <a:r>
                        <a:rPr lang="en-US" sz="1100" dirty="0">
                          <a:effectLst/>
                        </a:rPr>
                        <a:t> com </a:t>
                      </a:r>
                      <a:r>
                        <a:rPr lang="en-US" sz="1100" err="1">
                          <a:effectLst/>
                        </a:rPr>
                        <a:t>foco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experiência</a:t>
                      </a:r>
                      <a:r>
                        <a:rPr lang="en-US" sz="1100" dirty="0">
                          <a:effectLst/>
                        </a:rPr>
                        <a:t> do </a:t>
                      </a:r>
                      <a:r>
                        <a:rPr lang="en-US" sz="1100" err="1">
                          <a:effectLst/>
                        </a:rPr>
                        <a:t>usuário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575357187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18 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Interface </a:t>
                      </a:r>
                      <a:r>
                        <a:rPr lang="en-US" sz="1100" dirty="0" err="1">
                          <a:effectLst/>
                        </a:rPr>
                        <a:t>acessível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Sistema com </a:t>
                      </a:r>
                      <a:r>
                        <a:rPr lang="en-US" sz="1100" err="1">
                          <a:effectLst/>
                        </a:rPr>
                        <a:t>acessibilidade</a:t>
                      </a:r>
                      <a:r>
                        <a:rPr lang="en-US" sz="1100" dirty="0">
                          <a:effectLst/>
                        </a:rPr>
                        <a:t> para </a:t>
                      </a:r>
                      <a:r>
                        <a:rPr lang="en-US" sz="1100" err="1">
                          <a:effectLst/>
                        </a:rPr>
                        <a:t>diferentes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públicos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Média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840574745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19 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Interface </a:t>
                      </a:r>
                      <a:r>
                        <a:rPr lang="en-US" sz="1100" dirty="0" err="1">
                          <a:effectLst/>
                        </a:rPr>
                        <a:t>responsiva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Adaptação</a:t>
                      </a:r>
                      <a:r>
                        <a:rPr lang="en-US" sz="1100" dirty="0">
                          <a:effectLst/>
                        </a:rPr>
                        <a:t> do layout para </a:t>
                      </a:r>
                      <a:r>
                        <a:rPr lang="en-US" sz="1100" err="1">
                          <a:effectLst/>
                        </a:rPr>
                        <a:t>diferentes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tamanhos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err="1">
                          <a:effectLst/>
                        </a:rPr>
                        <a:t>tela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4292813974"/>
                  </a:ext>
                </a:extLst>
              </a:tr>
              <a:tr h="2678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20 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Mensagens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intuitivas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err="1">
                          <a:effectLst/>
                        </a:rPr>
                        <a:t>Mensagens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err="1">
                          <a:effectLst/>
                        </a:rPr>
                        <a:t>claras</a:t>
                      </a:r>
                      <a:r>
                        <a:rPr lang="en-US" sz="1100" dirty="0">
                          <a:effectLst/>
                        </a:rPr>
                        <a:t> e </a:t>
                      </a:r>
                      <a:r>
                        <a:rPr lang="en-US" sz="1100" err="1">
                          <a:effectLst/>
                        </a:rPr>
                        <a:t>informativas</a:t>
                      </a:r>
                      <a:r>
                        <a:rPr lang="en-US" sz="1100" dirty="0">
                          <a:effectLst/>
                        </a:rPr>
                        <a:t> para </a:t>
                      </a:r>
                      <a:r>
                        <a:rPr lang="en-US" sz="1100" err="1">
                          <a:effectLst/>
                        </a:rPr>
                        <a:t>facilitar</a:t>
                      </a:r>
                      <a:r>
                        <a:rPr lang="en-US" sz="1100" dirty="0">
                          <a:effectLst/>
                        </a:rPr>
                        <a:t> o </a:t>
                      </a:r>
                      <a:r>
                        <a:rPr lang="en-US" sz="1100" err="1">
                          <a:effectLst/>
                        </a:rPr>
                        <a:t>uso</a:t>
                      </a:r>
                      <a:r>
                        <a:rPr lang="en-US" sz="1100" dirty="0">
                          <a:effectLst/>
                        </a:rPr>
                        <a:t>.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Alta 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99685701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</vt:lpstr>
      <vt:lpstr>GestÃo de funcionários</vt:lpstr>
      <vt:lpstr>EQUIPE</vt:lpstr>
      <vt:lpstr>Cliente: tecnologix</vt:lpstr>
      <vt:lpstr>Necessidade:</vt:lpstr>
      <vt:lpstr>Requisitos funcionais</vt:lpstr>
      <vt:lpstr>PowerPoint Presentation</vt:lpstr>
      <vt:lpstr>Requisitos nÃo funcionais</vt:lpstr>
      <vt:lpstr>PowerPoint Presentation</vt:lpstr>
      <vt:lpstr>BACKLOG de tarefas</vt:lpstr>
      <vt:lpstr>Diagrama de caso de uso</vt:lpstr>
      <vt:lpstr>PowerPoint Presentation</vt:lpstr>
      <vt:lpstr>Software e Abordagens de Gestão: Processo de Desenvolvimento </vt:lpstr>
      <vt:lpstr>O projeto foi dividido em cinco sprints, cada uma com escopo claramente definido e entregas incrementais, de acordo com os princípios da metodologia Scrum.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Matriz de rastreabilidade</vt:lpstr>
      <vt:lpstr>PowerPoint Presentation</vt:lpstr>
      <vt:lpstr>Arquitetura do Sistema:  MVC (Model-View-Controller)</vt:lpstr>
      <vt:lpstr>Model (Modelo)</vt:lpstr>
      <vt:lpstr>Vantagens da Escolha:</vt:lpstr>
      <vt:lpstr>PROTÓTIPO</vt:lpstr>
      <vt:lpstr>PowerPoint Presentation</vt:lpstr>
      <vt:lpstr>PowerPoint Presentation</vt:lpstr>
      <vt:lpstr>PowerPoint Presentation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773</cp:revision>
  <dcterms:created xsi:type="dcterms:W3CDTF">2025-06-03T20:49:48Z</dcterms:created>
  <dcterms:modified xsi:type="dcterms:W3CDTF">2025-06-06T19:39:46Z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