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handoutMasterIdLst>
    <p:handoutMasterId r:id="rId47"/>
  </p:handoutMasterIdLst>
  <p:sldIdLst>
    <p:sldId id="463" r:id="rId5"/>
    <p:sldId id="560" r:id="rId6"/>
    <p:sldId id="357" r:id="rId7"/>
    <p:sldId id="561" r:id="rId8"/>
    <p:sldId id="562" r:id="rId9"/>
    <p:sldId id="567" r:id="rId10"/>
    <p:sldId id="568" r:id="rId11"/>
    <p:sldId id="569" r:id="rId12"/>
    <p:sldId id="570" r:id="rId13"/>
    <p:sldId id="571" r:id="rId14"/>
    <p:sldId id="572" r:id="rId15"/>
    <p:sldId id="573" r:id="rId16"/>
    <p:sldId id="574" r:id="rId17"/>
    <p:sldId id="575" r:id="rId18"/>
    <p:sldId id="563" r:id="rId19"/>
    <p:sldId id="576" r:id="rId20"/>
    <p:sldId id="577" r:id="rId21"/>
    <p:sldId id="578" r:id="rId22"/>
    <p:sldId id="579" r:id="rId23"/>
    <p:sldId id="581" r:id="rId24"/>
    <p:sldId id="582" r:id="rId25"/>
    <p:sldId id="583" r:id="rId26"/>
    <p:sldId id="564" r:id="rId27"/>
    <p:sldId id="580" r:id="rId28"/>
    <p:sldId id="584" r:id="rId29"/>
    <p:sldId id="586" r:id="rId30"/>
    <p:sldId id="587" r:id="rId31"/>
    <p:sldId id="588" r:id="rId32"/>
    <p:sldId id="585" r:id="rId33"/>
    <p:sldId id="565" r:id="rId34"/>
    <p:sldId id="589" r:id="rId35"/>
    <p:sldId id="590" r:id="rId36"/>
    <p:sldId id="592" r:id="rId37"/>
    <p:sldId id="566" r:id="rId38"/>
    <p:sldId id="593" r:id="rId39"/>
    <p:sldId id="594" r:id="rId40"/>
    <p:sldId id="595" r:id="rId41"/>
    <p:sldId id="596" r:id="rId42"/>
    <p:sldId id="543" r:id="rId43"/>
    <p:sldId id="546" r:id="rId44"/>
    <p:sldId id="550" r:id="rId45"/>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463"/>
            <p14:sldId id="560"/>
            <p14:sldId id="357"/>
            <p14:sldId id="561"/>
            <p14:sldId id="562"/>
            <p14:sldId id="567"/>
            <p14:sldId id="568"/>
            <p14:sldId id="569"/>
            <p14:sldId id="570"/>
            <p14:sldId id="571"/>
            <p14:sldId id="572"/>
            <p14:sldId id="573"/>
            <p14:sldId id="574"/>
            <p14:sldId id="575"/>
            <p14:sldId id="563"/>
            <p14:sldId id="576"/>
            <p14:sldId id="577"/>
            <p14:sldId id="578"/>
            <p14:sldId id="579"/>
            <p14:sldId id="581"/>
            <p14:sldId id="582"/>
            <p14:sldId id="583"/>
            <p14:sldId id="564"/>
            <p14:sldId id="580"/>
            <p14:sldId id="584"/>
            <p14:sldId id="586"/>
            <p14:sldId id="587"/>
            <p14:sldId id="588"/>
            <p14:sldId id="585"/>
            <p14:sldId id="565"/>
            <p14:sldId id="589"/>
            <p14:sldId id="590"/>
            <p14:sldId id="592"/>
            <p14:sldId id="566"/>
            <p14:sldId id="593"/>
            <p14:sldId id="594"/>
            <p14:sldId id="595"/>
            <p14:sldId id="596"/>
            <p14:sldId id="543"/>
            <p14:sldId id="546"/>
            <p14:sldId id="55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F32"/>
    <a:srgbClr val="418F89"/>
    <a:srgbClr val="133D80"/>
    <a:srgbClr val="882483"/>
    <a:srgbClr val="8935C8"/>
    <a:srgbClr val="22AFE7"/>
    <a:srgbClr val="005087"/>
    <a:srgbClr val="336699"/>
    <a:srgbClr val="FFFFCC"/>
    <a:srgbClr val="EF8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83878" autoAdjust="0"/>
  </p:normalViewPr>
  <p:slideViewPr>
    <p:cSldViewPr>
      <p:cViewPr>
        <p:scale>
          <a:sx n="123" d="100"/>
          <a:sy n="123" d="100"/>
        </p:scale>
        <p:origin x="233"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p:scale>
          <a:sx n="100" d="100"/>
          <a:sy n="100" d="100"/>
        </p:scale>
        <p:origin x="-340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 y="9120190"/>
            <a:ext cx="731361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8915400"/>
            <a:ext cx="1219200" cy="516610"/>
          </a:xfrm>
          <a:prstGeom prst="rect">
            <a:avLst/>
          </a:prstGeom>
        </p:spPr>
      </p:pic>
      <p:cxnSp>
        <p:nvCxnSpPr>
          <p:cNvPr id="10" name="Straight Connector 9"/>
          <p:cNvCxnSpPr/>
          <p:nvPr/>
        </p:nvCxnSpPr>
        <p:spPr>
          <a:xfrm>
            <a:off x="434340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endParaRPr lang="en-US" sz="1400"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0FE70-1DE4-874A-9DEA-F391709C6769}"/>
              </a:ext>
            </a:extLst>
          </p:cNvPr>
          <p:cNvPicPr>
            <a:picLocks noChangeAspect="1"/>
          </p:cNvPicPr>
          <p:nvPr userDrawn="1"/>
        </p:nvPicPr>
        <p:blipFill rotWithShape="1">
          <a:blip r:embed="rId2"/>
          <a:srcRect l="11022" r="729" b="6645"/>
          <a:stretch/>
        </p:blipFill>
        <p:spPr>
          <a:xfrm rot="10800000">
            <a:off x="-76200" y="-95250"/>
            <a:ext cx="9220200" cy="5351904"/>
          </a:xfrm>
          <a:prstGeom prst="rect">
            <a:avLst/>
          </a:prstGeom>
        </p:spPr>
      </p:pic>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solidFill>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solidFill>
                  <a:schemeClr val="bg1"/>
                </a:solidFill>
                <a:latin typeface="Calibri Light" pitchFamily="34" charset="0"/>
                <a:cs typeface="Segoe UI" pitchFamily="34" charset="0"/>
              </a:defRPr>
            </a:lvl1pPr>
          </a:lstStyle>
          <a:p>
            <a:r>
              <a:rPr lang="en-US" dirty="0"/>
              <a:t>Click to edit Master subtitle style</a:t>
            </a:r>
          </a:p>
        </p:txBody>
      </p:sp>
      <p:pic>
        <p:nvPicPr>
          <p:cNvPr id="4" name="Picture 3">
            <a:extLst>
              <a:ext uri="{FF2B5EF4-FFF2-40B4-BE49-F238E27FC236}">
                <a16:creationId xmlns:a16="http://schemas.microsoft.com/office/drawing/2014/main" id="{1530F127-F4ED-7B47-9171-251A796E4531}"/>
              </a:ext>
            </a:extLst>
          </p:cNvPr>
          <p:cNvPicPr>
            <a:picLocks noChangeAspect="1"/>
          </p:cNvPicPr>
          <p:nvPr userDrawn="1"/>
        </p:nvPicPr>
        <p:blipFill>
          <a:blip r:embed="rId3"/>
          <a:stretch>
            <a:fillRect/>
          </a:stretch>
        </p:blipFill>
        <p:spPr>
          <a:xfrm>
            <a:off x="381000" y="3790950"/>
            <a:ext cx="2628450" cy="112395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6F9B3-E657-E143-B07D-EFBEFF5EA3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a:extLst>
              <a:ext uri="{FF2B5EF4-FFF2-40B4-BE49-F238E27FC236}">
                <a16:creationId xmlns:a16="http://schemas.microsoft.com/office/drawing/2014/main" id="{FB9BB61D-E226-BA45-85DD-587D8E4FE720}"/>
              </a:ext>
            </a:extLst>
          </p:cNvPr>
          <p:cNvPicPr>
            <a:picLocks noChangeAspect="1"/>
          </p:cNvPicPr>
          <p:nvPr userDrawn="1"/>
        </p:nvPicPr>
        <p:blipFill rotWithShape="1">
          <a:blip r:embed="rId3"/>
          <a:srcRect l="27424" t="70194" r="19361" b="4281"/>
          <a:stretch/>
        </p:blipFill>
        <p:spPr>
          <a:xfrm rot="10800000">
            <a:off x="0" y="590550"/>
            <a:ext cx="9144000" cy="1219200"/>
          </a:xfrm>
          <a:prstGeom prst="rect">
            <a:avLst/>
          </a:prstGeom>
        </p:spPr>
      </p:pic>
      <p:sp>
        <p:nvSpPr>
          <p:cNvPr id="5" name="TextBox 4">
            <a:extLst>
              <a:ext uri="{FF2B5EF4-FFF2-40B4-BE49-F238E27FC236}">
                <a16:creationId xmlns:a16="http://schemas.microsoft.com/office/drawing/2014/main" id="{E6988257-3874-F14D-9DBE-23AADC4D2AC7}"/>
              </a:ext>
            </a:extLst>
          </p:cNvPr>
          <p:cNvSpPr txBox="1"/>
          <p:nvPr userDrawn="1"/>
        </p:nvSpPr>
        <p:spPr bwMode="auto">
          <a:xfrm>
            <a:off x="533400" y="992401"/>
            <a:ext cx="2057400" cy="415498"/>
          </a:xfrm>
          <a:prstGeom prst="rect">
            <a:avLst/>
          </a:prstGeom>
          <a:noFill/>
          <a:ln w="9525">
            <a:noFill/>
            <a:miter lim="800000"/>
            <a:headEnd/>
            <a:tailEnd/>
          </a:ln>
        </p:spPr>
        <p:txBody>
          <a:bodyPr wrap="square">
            <a:spAutoFit/>
          </a:bodyPr>
          <a:lstStyle/>
          <a:p>
            <a:r>
              <a:rPr lang="en-US" sz="2100" b="1" dirty="0">
                <a:solidFill>
                  <a:schemeClr val="bg1"/>
                </a:solidFill>
                <a:effectLst/>
                <a:latin typeface="Calibri" panose="020F0502020204030204" pitchFamily="34" charset="0"/>
                <a:cs typeface="Calibri" panose="020F0502020204030204" pitchFamily="34" charset="0"/>
              </a:rPr>
              <a:t>APRIL 5-7, 2022</a:t>
            </a:r>
            <a:endParaRPr lang="en-US" sz="2100" b="1"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4F11F8B-D680-EA44-BA6C-292BE82172BE}"/>
              </a:ext>
            </a:extLst>
          </p:cNvPr>
          <p:cNvSpPr txBox="1"/>
          <p:nvPr userDrawn="1"/>
        </p:nvSpPr>
        <p:spPr bwMode="auto">
          <a:xfrm>
            <a:off x="6580517" y="900618"/>
            <a:ext cx="2057400" cy="630942"/>
          </a:xfrm>
          <a:prstGeom prst="rect">
            <a:avLst/>
          </a:prstGeom>
          <a:noFill/>
          <a:ln w="9525">
            <a:noFill/>
            <a:miter lim="800000"/>
            <a:headEnd/>
            <a:tailEnd/>
          </a:ln>
        </p:spPr>
        <p:txBody>
          <a:bodyPr wrap="square">
            <a:spAutoFit/>
          </a:bodyPr>
          <a:lstStyle/>
          <a:p>
            <a:pPr algn="ctr"/>
            <a:r>
              <a:rPr lang="en-US" sz="2100" b="1" dirty="0">
                <a:solidFill>
                  <a:schemeClr val="bg1"/>
                </a:solidFill>
                <a:effectLst/>
                <a:latin typeface="Calibri" panose="020F0502020204030204" pitchFamily="34" charset="0"/>
                <a:cs typeface="Calibri" panose="020F0502020204030204" pitchFamily="34" charset="0"/>
              </a:rPr>
              <a:t>LAS VEGAS, NV</a:t>
            </a:r>
          </a:p>
          <a:p>
            <a:pPr algn="ctr"/>
            <a:r>
              <a:rPr lang="en-US" sz="1400" b="1" dirty="0">
                <a:solidFill>
                  <a:schemeClr val="bg1"/>
                </a:solidFill>
                <a:latin typeface="Calibri" panose="020F0502020204030204" pitchFamily="34" charset="0"/>
                <a:cs typeface="Calibri" panose="020F0502020204030204" pitchFamily="34" charset="0"/>
              </a:rPr>
              <a:t>MGM GRAND</a:t>
            </a:r>
            <a:endParaRPr lang="en-US" sz="1600" b="1" dirty="0">
              <a:solidFill>
                <a:schemeClr val="bg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DD8684E-25C8-0B47-A9DC-FC18FEE3DB9A}"/>
              </a:ext>
            </a:extLst>
          </p:cNvPr>
          <p:cNvPicPr>
            <a:picLocks noChangeAspect="1"/>
          </p:cNvPicPr>
          <p:nvPr userDrawn="1"/>
        </p:nvPicPr>
        <p:blipFill>
          <a:blip r:embed="rId4"/>
          <a:stretch>
            <a:fillRect/>
          </a:stretch>
        </p:blipFill>
        <p:spPr>
          <a:xfrm>
            <a:off x="3879227" y="882650"/>
            <a:ext cx="1529550" cy="654050"/>
          </a:xfrm>
          <a:prstGeom prst="rect">
            <a:avLst/>
          </a:prstGeom>
        </p:spPr>
      </p:pic>
    </p:spTree>
    <p:extLst>
      <p:ext uri="{BB962C8B-B14F-4D97-AF65-F5344CB8AC3E}">
        <p14:creationId xmlns:p14="http://schemas.microsoft.com/office/powerpoint/2010/main" val="26951815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solidFill>
                  <a:schemeClr val="tx2"/>
                </a:solidFill>
                <a:latin typeface="Calibri" pitchFamily="34" charset="0"/>
              </a:defRPr>
            </a:lvl1pPr>
            <a:lvl2pPr>
              <a:buClrTx/>
              <a:buFont typeface="Wingdings" pitchFamily="2" charset="2"/>
              <a:buChar char="o"/>
              <a:defRPr sz="1900" b="0">
                <a:solidFill>
                  <a:schemeClr val="tx2"/>
                </a:solidFill>
                <a:latin typeface="Calibri Light" pitchFamily="34" charset="0"/>
              </a:defRPr>
            </a:lvl2pPr>
            <a:lvl3pPr>
              <a:buClrTx/>
              <a:buFont typeface="Wingdings" pitchFamily="2" charset="2"/>
              <a:buChar char="o"/>
              <a:defRPr sz="1700" b="0">
                <a:solidFill>
                  <a:schemeClr val="tx2"/>
                </a:solidFill>
                <a:latin typeface="Calibri Light" pitchFamily="34" charset="0"/>
              </a:defRPr>
            </a:lvl3pPr>
            <a:lvl4pPr>
              <a:buClrTx/>
              <a:buFont typeface="Wingdings" pitchFamily="2" charset="2"/>
              <a:buChar char="o"/>
              <a:defRPr sz="1500" b="0">
                <a:solidFill>
                  <a:schemeClr val="tx2"/>
                </a:solidFill>
                <a:latin typeface="Calibri Light" pitchFamily="34" charset="0"/>
              </a:defRPr>
            </a:lvl4pPr>
            <a:lvl5pPr>
              <a:buClrTx/>
              <a:buFont typeface="Wingdings" pitchFamily="2" charset="2"/>
              <a:buChar char="o"/>
              <a:defRPr sz="1300" b="0">
                <a:solidFill>
                  <a:schemeClr val="tx2"/>
                </a:solidFill>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5" name="Picture 4">
            <a:extLst>
              <a:ext uri="{FF2B5EF4-FFF2-40B4-BE49-F238E27FC236}">
                <a16:creationId xmlns:a16="http://schemas.microsoft.com/office/drawing/2014/main" id="{DE7A6B1D-F001-6E40-9E26-EDC3D84311C5}"/>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solidFill>
                  <a:schemeClr val="tx2"/>
                </a:solidFill>
                <a:latin typeface="Calibri" pitchFamily="34" charset="0"/>
              </a:defRPr>
            </a:lvl1pPr>
            <a:lvl2pPr>
              <a:buClrTx/>
              <a:buFont typeface="Wingdings" pitchFamily="2" charset="2"/>
              <a:buChar char="o"/>
              <a:defRPr sz="1900" b="0">
                <a:solidFill>
                  <a:schemeClr val="tx2"/>
                </a:solidFill>
                <a:latin typeface="Calibri Light" pitchFamily="34" charset="0"/>
              </a:defRPr>
            </a:lvl2pPr>
            <a:lvl3pPr>
              <a:buClrTx/>
              <a:buFont typeface="Wingdings" pitchFamily="2" charset="2"/>
              <a:buChar char="o"/>
              <a:defRPr sz="1700" b="0">
                <a:solidFill>
                  <a:schemeClr val="tx2"/>
                </a:solidFill>
                <a:latin typeface="Calibri Light" pitchFamily="34" charset="0"/>
              </a:defRPr>
            </a:lvl3pPr>
            <a:lvl4pPr>
              <a:buClrTx/>
              <a:buFont typeface="Wingdings" pitchFamily="2" charset="2"/>
              <a:buChar char="o"/>
              <a:defRPr sz="1500" b="0">
                <a:solidFill>
                  <a:schemeClr val="tx2"/>
                </a:solidFill>
                <a:latin typeface="Calibri Light" pitchFamily="34" charset="0"/>
              </a:defRPr>
            </a:lvl4pPr>
            <a:lvl5pPr>
              <a:buClrTx/>
              <a:buFont typeface="Wingdings" pitchFamily="2" charset="2"/>
              <a:buChar char="o"/>
              <a:defRPr sz="1300" b="0">
                <a:solidFill>
                  <a:schemeClr val="tx2"/>
                </a:solidFill>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6" name="Picture 5">
            <a:extLst>
              <a:ext uri="{FF2B5EF4-FFF2-40B4-BE49-F238E27FC236}">
                <a16:creationId xmlns:a16="http://schemas.microsoft.com/office/drawing/2014/main" id="{DB1E7C9F-6910-3840-A899-937F620E4AA4}"/>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8" name="TextBox 7"/>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5" name="Picture 4">
            <a:extLst>
              <a:ext uri="{FF2B5EF4-FFF2-40B4-BE49-F238E27FC236}">
                <a16:creationId xmlns:a16="http://schemas.microsoft.com/office/drawing/2014/main" id="{39BAA475-9A2C-5E42-9469-C17A6EEF09D7}"/>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r>
              <a:rPr lang="en-US" dirty="0"/>
              <a:t>Click to edit Master title style</a:t>
            </a:r>
          </a:p>
        </p:txBody>
      </p:sp>
      <p:sp>
        <p:nvSpPr>
          <p:cNvPr id="6" name="TextBox 5"/>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5" name="Picture 4">
            <a:extLst>
              <a:ext uri="{FF2B5EF4-FFF2-40B4-BE49-F238E27FC236}">
                <a16:creationId xmlns:a16="http://schemas.microsoft.com/office/drawing/2014/main" id="{1FB12437-3080-7C49-A31E-0CBB83334BCC}"/>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2"/>
                </a:solidFill>
              </a:defRPr>
            </a:lvl1pPr>
          </a:lstStyle>
          <a:p>
            <a:r>
              <a:rPr lang="en-US" dirty="0"/>
              <a:t>Click to edit Master title style</a:t>
            </a:r>
          </a:p>
        </p:txBody>
      </p:sp>
      <p:sp>
        <p:nvSpPr>
          <p:cNvPr id="6" name="TextBox 5"/>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7" name="Picture 6">
            <a:extLst>
              <a:ext uri="{FF2B5EF4-FFF2-40B4-BE49-F238E27FC236}">
                <a16:creationId xmlns:a16="http://schemas.microsoft.com/office/drawing/2014/main" id="{EB39B20B-3F1A-2F4B-B122-CEB74E4B534B}"/>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2"/>
                </a:solidFill>
              </a:defRPr>
            </a:lvl1pPr>
          </a:lstStyle>
          <a:p>
            <a:r>
              <a:rPr lang="en-US" dirty="0"/>
              <a:t>Click to edit Master title style</a:t>
            </a:r>
          </a:p>
        </p:txBody>
      </p:sp>
      <p:sp>
        <p:nvSpPr>
          <p:cNvPr id="7" name="TextBox 6"/>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6" name="Picture 5">
            <a:extLst>
              <a:ext uri="{FF2B5EF4-FFF2-40B4-BE49-F238E27FC236}">
                <a16:creationId xmlns:a16="http://schemas.microsoft.com/office/drawing/2014/main" id="{CC34EFC6-33C6-2C41-A422-9CF2AA3C4F15}"/>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900" b="1" dirty="0">
                <a:solidFill>
                  <a:schemeClr val="tx2"/>
                </a:solidFill>
                <a:latin typeface="+mj-lt"/>
                <a:ea typeface="+mj-ea"/>
                <a:cs typeface="Segoe UI" pitchFamily="34" charset="0"/>
              </a:defRPr>
            </a:lvl1pPr>
          </a:lstStyle>
          <a:p>
            <a:r>
              <a:rPr lang="en-US" dirty="0"/>
              <a:t>Click to edit Master title style</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solidFill>
                  <a:schemeClr val="tx2"/>
                </a:solidFill>
                <a:latin typeface="Calibri" pitchFamily="34" charset="0"/>
              </a:defRPr>
            </a:lvl1pPr>
            <a:lvl2pPr>
              <a:buClrTx/>
              <a:buFont typeface="Wingdings" pitchFamily="2" charset="2"/>
              <a:buChar char="o"/>
              <a:defRPr sz="1900" b="0">
                <a:solidFill>
                  <a:schemeClr val="tx2"/>
                </a:solidFill>
                <a:latin typeface="Calibri Light" pitchFamily="34" charset="0"/>
              </a:defRPr>
            </a:lvl2pPr>
            <a:lvl3pPr>
              <a:buClrTx/>
              <a:buFont typeface="Wingdings" pitchFamily="2" charset="2"/>
              <a:buChar char="o"/>
              <a:defRPr sz="1700" b="0">
                <a:solidFill>
                  <a:schemeClr val="tx2"/>
                </a:solidFill>
                <a:latin typeface="Calibri Light" pitchFamily="34" charset="0"/>
              </a:defRPr>
            </a:lvl3pPr>
            <a:lvl4pPr>
              <a:buClrTx/>
              <a:buFont typeface="Wingdings" pitchFamily="2" charset="2"/>
              <a:buChar char="o"/>
              <a:defRPr sz="1500" b="0">
                <a:solidFill>
                  <a:schemeClr val="tx2"/>
                </a:solidFill>
                <a:latin typeface="Calibri Light" pitchFamily="34" charset="0"/>
              </a:defRPr>
            </a:lvl4pPr>
            <a:lvl5pPr>
              <a:buClrTx/>
              <a:buFont typeface="Wingdings" pitchFamily="2" charset="2"/>
              <a:buChar char="o"/>
              <a:defRPr sz="1300" b="0">
                <a:solidFill>
                  <a:schemeClr val="tx2"/>
                </a:solidFill>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6" name="Picture 5">
            <a:extLst>
              <a:ext uri="{FF2B5EF4-FFF2-40B4-BE49-F238E27FC236}">
                <a16:creationId xmlns:a16="http://schemas.microsoft.com/office/drawing/2014/main" id="{1EE94398-45A8-0445-8E0D-FD8E2CA21962}"/>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18774668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chemeClr val="tx2"/>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solidFill>
                  <a:schemeClr val="tx2"/>
                </a:solidFill>
                <a:latin typeface="Calibri" pitchFamily="34" charset="0"/>
              </a:defRPr>
            </a:lvl1pPr>
            <a:lvl2pPr>
              <a:buClrTx/>
              <a:buFont typeface="Wingdings" pitchFamily="2" charset="2"/>
              <a:buChar char="o"/>
              <a:defRPr sz="1900" b="0">
                <a:solidFill>
                  <a:schemeClr val="tx2"/>
                </a:solidFill>
                <a:latin typeface="Calibri Light" pitchFamily="34" charset="0"/>
              </a:defRPr>
            </a:lvl2pPr>
            <a:lvl3pPr>
              <a:buClrTx/>
              <a:buFont typeface="Wingdings" pitchFamily="2" charset="2"/>
              <a:buChar char="o"/>
              <a:defRPr sz="1700" b="0">
                <a:solidFill>
                  <a:schemeClr val="tx2"/>
                </a:solidFill>
                <a:latin typeface="Calibri Light" pitchFamily="34" charset="0"/>
              </a:defRPr>
            </a:lvl3pPr>
            <a:lvl4pPr>
              <a:buClrTx/>
              <a:buFont typeface="Wingdings" pitchFamily="2" charset="2"/>
              <a:buChar char="o"/>
              <a:defRPr sz="1500" b="0">
                <a:solidFill>
                  <a:schemeClr val="tx2"/>
                </a:solidFill>
                <a:latin typeface="Calibri Light" pitchFamily="34" charset="0"/>
              </a:defRPr>
            </a:lvl4pPr>
            <a:lvl5pPr>
              <a:buClrTx/>
              <a:buFont typeface="Wingdings" pitchFamily="2" charset="2"/>
              <a:buChar char="o"/>
              <a:defRPr sz="1300" b="0">
                <a:solidFill>
                  <a:schemeClr val="tx2"/>
                </a:solidFill>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5867400" y="4850349"/>
            <a:ext cx="3276600" cy="2308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Microsoft Azure + </a:t>
            </a:r>
            <a:r>
              <a:rPr lang="en-US" sz="900" b="0" u="none">
                <a:solidFill>
                  <a:srgbClr val="000000"/>
                </a:solidFill>
                <a:latin typeface="Calibri"/>
                <a:cs typeface="Mangal" pitchFamily="18" charset="0"/>
              </a:rPr>
              <a:t>AI Conference </a:t>
            </a:r>
            <a:r>
              <a:rPr lang="en-US" sz="900" b="0" u="none" baseline="0">
                <a:solidFill>
                  <a:srgbClr val="000000"/>
                </a:solidFill>
                <a:latin typeface="Calibri"/>
                <a:cs typeface="Mangal" pitchFamily="18" charset="0"/>
              </a:rPr>
              <a:t> </a:t>
            </a:r>
            <a:r>
              <a:rPr lang="en-US" sz="900" b="0" u="none" dirty="0">
                <a:solidFill>
                  <a:srgbClr val="000000"/>
                </a:solidFill>
                <a:latin typeface="Calibri"/>
                <a:cs typeface="Mangal" pitchFamily="18" charset="0"/>
              </a:rPr>
              <a:t>All rights reserved.</a:t>
            </a:r>
          </a:p>
        </p:txBody>
      </p:sp>
      <p:pic>
        <p:nvPicPr>
          <p:cNvPr id="6" name="Picture 5">
            <a:extLst>
              <a:ext uri="{FF2B5EF4-FFF2-40B4-BE49-F238E27FC236}">
                <a16:creationId xmlns:a16="http://schemas.microsoft.com/office/drawing/2014/main" id="{48429163-CDAB-F346-95D3-8E1E311D5AEF}"/>
              </a:ext>
            </a:extLst>
          </p:cNvPr>
          <p:cNvPicPr>
            <a:picLocks noChangeAspect="1"/>
          </p:cNvPicPr>
          <p:nvPr userDrawn="1"/>
        </p:nvPicPr>
        <p:blipFill>
          <a:blip r:embed="rId2"/>
          <a:stretch>
            <a:fillRect/>
          </a:stretch>
        </p:blipFill>
        <p:spPr>
          <a:xfrm>
            <a:off x="228600" y="4365805"/>
            <a:ext cx="1447800" cy="617046"/>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028700"/>
            <a:ext cx="82296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p:transition>
  <p:hf hdr="0" ftr="0" dt="0"/>
  <p:txStyles>
    <p:titleStyle>
      <a:lvl1pPr marL="0" indent="0" algn="ctr" defTabSz="-13873163" rtl="0" eaLnBrk="1" fontAlgn="base" hangingPunct="1">
        <a:spcBef>
          <a:spcPct val="0"/>
        </a:spcBef>
        <a:spcAft>
          <a:spcPct val="0"/>
        </a:spcAft>
        <a:defRPr lang="en-US" sz="2900" b="1" dirty="0" smtClean="0">
          <a:solidFill>
            <a:schemeClr val="accent2"/>
          </a:solidFill>
          <a:latin typeface="Calibri"/>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1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sz="1900">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70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50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30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uratedsq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azure/data-explorer/kusto/query/best-practices?context=/azure/synapse-analytics/context/contex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zure/data-explorer/kusto/concepts/querylimits?context=/azure/synapse-analytics/context/contex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azure/data-explorer/kusto/query/sqlcheatshe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mailto:feaselkl@solliance.net" TargetMode="External"/><Relationship Id="rId2" Type="http://schemas.openxmlformats.org/officeDocument/2006/relationships/hyperlink" Target="https://csmore.info/on/synapsekql" TargetMode="External"/><Relationship Id="rId1" Type="http://schemas.openxmlformats.org/officeDocument/2006/relationships/slideLayout" Target="../slideLayouts/slideLayout2.xml"/><Relationship Id="rId4" Type="http://schemas.openxmlformats.org/officeDocument/2006/relationships/hyperlink" Target="https://www.twitter.com/feaselk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0.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0050"/>
            <a:ext cx="7772400" cy="1543050"/>
          </a:xfrm>
        </p:spPr>
        <p:txBody>
          <a:bodyPr/>
          <a:lstStyle/>
          <a:p>
            <a:br>
              <a:rPr lang="en-US" sz="3600" dirty="0">
                <a:solidFill>
                  <a:srgbClr val="133D80"/>
                </a:solidFill>
              </a:rPr>
            </a:br>
            <a:r>
              <a:rPr lang="en-US" sz="3600" dirty="0"/>
              <a:t>Data Exploration with Synapse and KQL</a:t>
            </a:r>
          </a:p>
        </p:txBody>
      </p:sp>
      <p:sp>
        <p:nvSpPr>
          <p:cNvPr id="3" name="Subtitle 2"/>
          <p:cNvSpPr>
            <a:spLocks noGrp="1"/>
          </p:cNvSpPr>
          <p:nvPr>
            <p:ph type="subTitle" idx="1"/>
          </p:nvPr>
        </p:nvSpPr>
        <p:spPr>
          <a:xfrm>
            <a:off x="2057400" y="2000250"/>
            <a:ext cx="6400800" cy="971550"/>
          </a:xfrm>
        </p:spPr>
        <p:txBody>
          <a:bodyPr/>
          <a:lstStyle/>
          <a:p>
            <a:r>
              <a:rPr lang="en-US" dirty="0"/>
              <a:t>Kevin Feasel</a:t>
            </a:r>
          </a:p>
          <a:p>
            <a:r>
              <a:rPr lang="en-US" dirty="0"/>
              <a:t>CTO, </a:t>
            </a:r>
            <a:r>
              <a:rPr lang="en-US" dirty="0" err="1"/>
              <a:t>Faregame</a:t>
            </a:r>
            <a:r>
              <a:rPr lang="en-US" dirty="0"/>
              <a:t> Inc</a:t>
            </a:r>
          </a:p>
        </p:txBody>
      </p:sp>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mp:transition xmlns:mp="http://schemas.microsoft.com/office/mac/powerpoint/2008/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FA-E7C7-414E-84BE-08A8F0C4D658}"/>
              </a:ext>
            </a:extLst>
          </p:cNvPr>
          <p:cNvSpPr>
            <a:spLocks noGrp="1"/>
          </p:cNvSpPr>
          <p:nvPr>
            <p:ph type="title"/>
          </p:nvPr>
        </p:nvSpPr>
        <p:spPr/>
        <p:txBody>
          <a:bodyPr/>
          <a:lstStyle/>
          <a:p>
            <a:r>
              <a:rPr lang="en-US" dirty="0"/>
              <a:t>Data Explorer pools</a:t>
            </a:r>
          </a:p>
        </p:txBody>
      </p:sp>
      <p:sp>
        <p:nvSpPr>
          <p:cNvPr id="3" name="Text Placeholder 2">
            <a:extLst>
              <a:ext uri="{FF2B5EF4-FFF2-40B4-BE49-F238E27FC236}">
                <a16:creationId xmlns:a16="http://schemas.microsoft.com/office/drawing/2014/main" id="{6E26709B-9DB6-4D20-AE83-933D53C4CF44}"/>
              </a:ext>
            </a:extLst>
          </p:cNvPr>
          <p:cNvSpPr>
            <a:spLocks noGrp="1"/>
          </p:cNvSpPr>
          <p:nvPr>
            <p:ph type="body" idx="1"/>
          </p:nvPr>
        </p:nvSpPr>
        <p:spPr/>
        <p:txBody>
          <a:bodyPr/>
          <a:lstStyle/>
          <a:p>
            <a:pPr marL="0" indent="0">
              <a:buNone/>
            </a:pPr>
            <a:r>
              <a:rPr lang="en-US" dirty="0"/>
              <a:t>Data Explorer pools allow you to perform real-time analysis on large volumes of data. The initial use case of this was to process log data, but using the Kusto Query Language (KQL), we can also perform detailed time series analysis, whether real-time or off of already-stored data.</a:t>
            </a:r>
          </a:p>
        </p:txBody>
      </p:sp>
    </p:spTree>
    <p:extLst>
      <p:ext uri="{BB962C8B-B14F-4D97-AF65-F5344CB8AC3E}">
        <p14:creationId xmlns:p14="http://schemas.microsoft.com/office/powerpoint/2010/main" val="425267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FA-E7C7-414E-84BE-08A8F0C4D658}"/>
              </a:ext>
            </a:extLst>
          </p:cNvPr>
          <p:cNvSpPr>
            <a:spLocks noGrp="1"/>
          </p:cNvSpPr>
          <p:nvPr>
            <p:ph type="title"/>
          </p:nvPr>
        </p:nvSpPr>
        <p:spPr/>
        <p:txBody>
          <a:bodyPr/>
          <a:lstStyle/>
          <a:p>
            <a:r>
              <a:rPr lang="en-US" dirty="0"/>
              <a:t>Pricing Data Explorer pools</a:t>
            </a:r>
          </a:p>
        </p:txBody>
      </p:sp>
      <p:sp>
        <p:nvSpPr>
          <p:cNvPr id="3" name="Text Placeholder 2">
            <a:extLst>
              <a:ext uri="{FF2B5EF4-FFF2-40B4-BE49-F238E27FC236}">
                <a16:creationId xmlns:a16="http://schemas.microsoft.com/office/drawing/2014/main" id="{6E26709B-9DB6-4D20-AE83-933D53C4CF44}"/>
              </a:ext>
            </a:extLst>
          </p:cNvPr>
          <p:cNvSpPr>
            <a:spLocks noGrp="1"/>
          </p:cNvSpPr>
          <p:nvPr>
            <p:ph type="body" idx="1"/>
          </p:nvPr>
        </p:nvSpPr>
        <p:spPr/>
        <p:txBody>
          <a:bodyPr/>
          <a:lstStyle/>
          <a:p>
            <a:pPr marL="0" indent="0">
              <a:buNone/>
            </a:pPr>
            <a:r>
              <a:rPr lang="en-US" dirty="0"/>
              <a:t>Azure Synapse Analytics pools typically price on two things:  compute and storage.  For Data Explorer pools:</a:t>
            </a:r>
          </a:p>
          <a:p>
            <a:r>
              <a:rPr lang="en-US" dirty="0"/>
              <a:t>Compute based on </a:t>
            </a:r>
            <a:r>
              <a:rPr lang="en-US" dirty="0" err="1"/>
              <a:t>vCore</a:t>
            </a:r>
            <a:r>
              <a:rPr lang="en-US" dirty="0"/>
              <a:t>-hours</a:t>
            </a:r>
          </a:p>
          <a:p>
            <a:r>
              <a:rPr lang="en-US" dirty="0"/>
              <a:t>Storage based on TB stored per month</a:t>
            </a:r>
          </a:p>
          <a:p>
            <a:pPr marL="0" indent="0">
              <a:buNone/>
            </a:pPr>
            <a:r>
              <a:rPr lang="en-US" dirty="0"/>
              <a:t>Ex:  $0.219 per </a:t>
            </a:r>
            <a:r>
              <a:rPr lang="en-US" dirty="0" err="1"/>
              <a:t>vCore</a:t>
            </a:r>
            <a:r>
              <a:rPr lang="en-US" dirty="0"/>
              <a:t>-hour, $23.04 TB/month, 8 </a:t>
            </a:r>
            <a:r>
              <a:rPr lang="en-US" dirty="0" err="1"/>
              <a:t>vCores</a:t>
            </a:r>
            <a:r>
              <a:rPr lang="en-US" dirty="0"/>
              <a:t> &amp; 50 TB on one instance:</a:t>
            </a:r>
          </a:p>
          <a:p>
            <a:pPr marL="0" indent="0">
              <a:buNone/>
            </a:pPr>
            <a:r>
              <a:rPr lang="en-US" dirty="0"/>
              <a:t>$0.219 * 8 * 720 ~= $1261</a:t>
            </a:r>
          </a:p>
          <a:p>
            <a:pPr marL="0" indent="0">
              <a:buNone/>
            </a:pPr>
            <a:r>
              <a:rPr lang="en-US" dirty="0"/>
              <a:t>$23.04 * 50 = $1152</a:t>
            </a:r>
          </a:p>
          <a:p>
            <a:pPr marL="0" indent="0">
              <a:buNone/>
            </a:pPr>
            <a:r>
              <a:rPr lang="en-US" dirty="0"/>
              <a:t>Total:  $2413 per month</a:t>
            </a:r>
          </a:p>
          <a:p>
            <a:endParaRPr lang="en-US" dirty="0"/>
          </a:p>
        </p:txBody>
      </p:sp>
    </p:spTree>
    <p:extLst>
      <p:ext uri="{BB962C8B-B14F-4D97-AF65-F5344CB8AC3E}">
        <p14:creationId xmlns:p14="http://schemas.microsoft.com/office/powerpoint/2010/main" val="3698317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12E2-0263-44AA-BB33-381CFC218361}"/>
              </a:ext>
            </a:extLst>
          </p:cNvPr>
          <p:cNvSpPr>
            <a:spLocks noGrp="1"/>
          </p:cNvSpPr>
          <p:nvPr>
            <p:ph type="title"/>
          </p:nvPr>
        </p:nvSpPr>
        <p:spPr/>
        <p:txBody>
          <a:bodyPr/>
          <a:lstStyle/>
          <a:p>
            <a:r>
              <a:rPr lang="en-US" dirty="0"/>
              <a:t>Setup and Configuration</a:t>
            </a:r>
          </a:p>
        </p:txBody>
      </p:sp>
      <p:sp>
        <p:nvSpPr>
          <p:cNvPr id="3" name="Text Placeholder 2">
            <a:extLst>
              <a:ext uri="{FF2B5EF4-FFF2-40B4-BE49-F238E27FC236}">
                <a16:creationId xmlns:a16="http://schemas.microsoft.com/office/drawing/2014/main" id="{48109EC0-2218-415D-84CF-78E12B095D22}"/>
              </a:ext>
            </a:extLst>
          </p:cNvPr>
          <p:cNvSpPr>
            <a:spLocks noGrp="1"/>
          </p:cNvSpPr>
          <p:nvPr>
            <p:ph type="body" idx="1"/>
          </p:nvPr>
        </p:nvSpPr>
        <p:spPr/>
        <p:txBody>
          <a:bodyPr/>
          <a:lstStyle/>
          <a:p>
            <a:r>
              <a:rPr lang="en-US" dirty="0"/>
              <a:t>Pre-requisite:  you’ve created a Synapse workspace</a:t>
            </a:r>
          </a:p>
          <a:p>
            <a:r>
              <a:rPr lang="en-US" dirty="0"/>
              <a:t>Create a new Data Explorer pool</a:t>
            </a:r>
          </a:p>
        </p:txBody>
      </p:sp>
      <p:pic>
        <p:nvPicPr>
          <p:cNvPr id="1026" name="Picture 2">
            <a:extLst>
              <a:ext uri="{FF2B5EF4-FFF2-40B4-BE49-F238E27FC236}">
                <a16:creationId xmlns:a16="http://schemas.microsoft.com/office/drawing/2014/main" id="{90DEBDCC-31FC-4C1A-9061-A8B20D0D5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2" y="1885950"/>
            <a:ext cx="5972175" cy="25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1712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12E2-0263-44AA-BB33-381CFC218361}"/>
              </a:ext>
            </a:extLst>
          </p:cNvPr>
          <p:cNvSpPr>
            <a:spLocks noGrp="1"/>
          </p:cNvSpPr>
          <p:nvPr>
            <p:ph type="title"/>
          </p:nvPr>
        </p:nvSpPr>
        <p:spPr/>
        <p:txBody>
          <a:bodyPr/>
          <a:lstStyle/>
          <a:p>
            <a:r>
              <a:rPr lang="en-US" dirty="0"/>
              <a:t>Name and Workload</a:t>
            </a:r>
          </a:p>
        </p:txBody>
      </p:sp>
      <p:sp>
        <p:nvSpPr>
          <p:cNvPr id="3" name="Text Placeholder 2">
            <a:extLst>
              <a:ext uri="{FF2B5EF4-FFF2-40B4-BE49-F238E27FC236}">
                <a16:creationId xmlns:a16="http://schemas.microsoft.com/office/drawing/2014/main" id="{48109EC0-2218-415D-84CF-78E12B095D22}"/>
              </a:ext>
            </a:extLst>
          </p:cNvPr>
          <p:cNvSpPr>
            <a:spLocks noGrp="1"/>
          </p:cNvSpPr>
          <p:nvPr>
            <p:ph type="body" idx="1"/>
          </p:nvPr>
        </p:nvSpPr>
        <p:spPr/>
        <p:txBody>
          <a:bodyPr/>
          <a:lstStyle/>
          <a:p>
            <a:pPr marL="0" indent="0">
              <a:buNone/>
            </a:pPr>
            <a:endParaRPr lang="en-US" dirty="0"/>
          </a:p>
        </p:txBody>
      </p:sp>
      <p:pic>
        <p:nvPicPr>
          <p:cNvPr id="2050" name="Picture 2">
            <a:extLst>
              <a:ext uri="{FF2B5EF4-FFF2-40B4-BE49-F238E27FC236}">
                <a16:creationId xmlns:a16="http://schemas.microsoft.com/office/drawing/2014/main" id="{DE7BB166-DCB8-409E-A1A6-76CB89C6A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349" y="910886"/>
            <a:ext cx="5165302"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553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12E2-0263-44AA-BB33-381CFC218361}"/>
              </a:ext>
            </a:extLst>
          </p:cNvPr>
          <p:cNvSpPr>
            <a:spLocks noGrp="1"/>
          </p:cNvSpPr>
          <p:nvPr>
            <p:ph type="title"/>
          </p:nvPr>
        </p:nvSpPr>
        <p:spPr>
          <a:xfrm>
            <a:off x="457200" y="193089"/>
            <a:ext cx="8229600" cy="571500"/>
          </a:xfrm>
        </p:spPr>
        <p:txBody>
          <a:bodyPr/>
          <a:lstStyle/>
          <a:p>
            <a:r>
              <a:rPr lang="en-US" dirty="0"/>
              <a:t>Scaling and Instances</a:t>
            </a:r>
          </a:p>
        </p:txBody>
      </p:sp>
      <p:sp>
        <p:nvSpPr>
          <p:cNvPr id="3" name="Text Placeholder 2">
            <a:extLst>
              <a:ext uri="{FF2B5EF4-FFF2-40B4-BE49-F238E27FC236}">
                <a16:creationId xmlns:a16="http://schemas.microsoft.com/office/drawing/2014/main" id="{48109EC0-2218-415D-84CF-78E12B095D22}"/>
              </a:ext>
            </a:extLst>
          </p:cNvPr>
          <p:cNvSpPr>
            <a:spLocks noGrp="1"/>
          </p:cNvSpPr>
          <p:nvPr>
            <p:ph type="body" idx="1"/>
          </p:nvPr>
        </p:nvSpPr>
        <p:spPr/>
        <p:txBody>
          <a:bodyPr/>
          <a:lstStyle/>
          <a:p>
            <a:pPr marL="0" indent="0">
              <a:buNone/>
            </a:pPr>
            <a:endParaRPr lang="en-US" dirty="0"/>
          </a:p>
        </p:txBody>
      </p:sp>
      <p:pic>
        <p:nvPicPr>
          <p:cNvPr id="3074" name="Picture 2">
            <a:extLst>
              <a:ext uri="{FF2B5EF4-FFF2-40B4-BE49-F238E27FC236}">
                <a16:creationId xmlns:a16="http://schemas.microsoft.com/office/drawing/2014/main" id="{7731384B-CDEE-4F37-8116-150222674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688" y="782530"/>
            <a:ext cx="3580624"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96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b="0" dirty="0"/>
              <a:t>What is Azure Synapse Data Explorer?</a:t>
            </a:r>
          </a:p>
          <a:p>
            <a:r>
              <a:rPr lang="en-US" dirty="0"/>
              <a:t>Loading Data</a:t>
            </a:r>
          </a:p>
          <a:p>
            <a:r>
              <a:rPr lang="en-US" b="0" dirty="0"/>
              <a:t>Querying Data – KQL</a:t>
            </a:r>
          </a:p>
          <a:p>
            <a:r>
              <a:rPr lang="en-US" b="0" dirty="0"/>
              <a:t>Fun with KQL</a:t>
            </a:r>
          </a:p>
          <a:p>
            <a:r>
              <a:rPr lang="en-US" b="0" dirty="0"/>
              <a:t>Query Recommendations</a:t>
            </a:r>
          </a:p>
        </p:txBody>
      </p:sp>
    </p:spTree>
    <p:extLst>
      <p:ext uri="{BB962C8B-B14F-4D97-AF65-F5344CB8AC3E}">
        <p14:creationId xmlns:p14="http://schemas.microsoft.com/office/powerpoint/2010/main" val="3570068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852E-FCA4-45C5-AA6E-D6B3D1D1A8E1}"/>
              </a:ext>
            </a:extLst>
          </p:cNvPr>
          <p:cNvSpPr>
            <a:spLocks noGrp="1"/>
          </p:cNvSpPr>
          <p:nvPr>
            <p:ph type="title"/>
          </p:nvPr>
        </p:nvSpPr>
        <p:spPr/>
        <p:txBody>
          <a:bodyPr/>
          <a:lstStyle/>
          <a:p>
            <a:r>
              <a:rPr lang="en-US" dirty="0"/>
              <a:t>Get a Database</a:t>
            </a:r>
          </a:p>
        </p:txBody>
      </p:sp>
      <p:sp>
        <p:nvSpPr>
          <p:cNvPr id="3" name="Text Placeholder 2">
            <a:extLst>
              <a:ext uri="{FF2B5EF4-FFF2-40B4-BE49-F238E27FC236}">
                <a16:creationId xmlns:a16="http://schemas.microsoft.com/office/drawing/2014/main" id="{86CB11EA-2ADD-4171-A933-13882A6BD7DB}"/>
              </a:ext>
            </a:extLst>
          </p:cNvPr>
          <p:cNvSpPr>
            <a:spLocks noGrp="1"/>
          </p:cNvSpPr>
          <p:nvPr>
            <p:ph type="body" idx="1"/>
          </p:nvPr>
        </p:nvSpPr>
        <p:spPr/>
        <p:txBody>
          <a:bodyPr/>
          <a:lstStyle/>
          <a:p>
            <a:endParaRPr lang="en-US" dirty="0"/>
          </a:p>
        </p:txBody>
      </p:sp>
      <p:pic>
        <p:nvPicPr>
          <p:cNvPr id="4098" name="Picture 2">
            <a:extLst>
              <a:ext uri="{FF2B5EF4-FFF2-40B4-BE49-F238E27FC236}">
                <a16:creationId xmlns:a16="http://schemas.microsoft.com/office/drawing/2014/main" id="{A5A77BDD-D5A7-483C-AEDB-51805BC6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800100"/>
            <a:ext cx="5105400" cy="394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67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852E-FCA4-45C5-AA6E-D6B3D1D1A8E1}"/>
              </a:ext>
            </a:extLst>
          </p:cNvPr>
          <p:cNvSpPr>
            <a:spLocks noGrp="1"/>
          </p:cNvSpPr>
          <p:nvPr>
            <p:ph type="title"/>
          </p:nvPr>
        </p:nvSpPr>
        <p:spPr/>
        <p:txBody>
          <a:bodyPr/>
          <a:lstStyle/>
          <a:p>
            <a:r>
              <a:rPr lang="en-US" dirty="0"/>
              <a:t>What Makes a Database?</a:t>
            </a:r>
          </a:p>
        </p:txBody>
      </p:sp>
      <p:sp>
        <p:nvSpPr>
          <p:cNvPr id="3" name="Text Placeholder 2">
            <a:extLst>
              <a:ext uri="{FF2B5EF4-FFF2-40B4-BE49-F238E27FC236}">
                <a16:creationId xmlns:a16="http://schemas.microsoft.com/office/drawing/2014/main" id="{86CB11EA-2ADD-4171-A933-13882A6BD7DB}"/>
              </a:ext>
            </a:extLst>
          </p:cNvPr>
          <p:cNvSpPr>
            <a:spLocks noGrp="1"/>
          </p:cNvSpPr>
          <p:nvPr>
            <p:ph type="body" idx="1"/>
          </p:nvPr>
        </p:nvSpPr>
        <p:spPr/>
        <p:txBody>
          <a:bodyPr/>
          <a:lstStyle/>
          <a:p>
            <a:endParaRPr lang="en-US" dirty="0"/>
          </a:p>
        </p:txBody>
      </p:sp>
      <p:pic>
        <p:nvPicPr>
          <p:cNvPr id="5122" name="Picture 2">
            <a:extLst>
              <a:ext uri="{FF2B5EF4-FFF2-40B4-BE49-F238E27FC236}">
                <a16:creationId xmlns:a16="http://schemas.microsoft.com/office/drawing/2014/main" id="{407F31D0-DD9D-4EB5-87C7-7D165ECEC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894" y="895350"/>
            <a:ext cx="4940211" cy="389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527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F81C-4746-4B52-B7DE-11FE0C960C67}"/>
              </a:ext>
            </a:extLst>
          </p:cNvPr>
          <p:cNvSpPr>
            <a:spLocks noGrp="1"/>
          </p:cNvSpPr>
          <p:nvPr>
            <p:ph type="title"/>
          </p:nvPr>
        </p:nvSpPr>
        <p:spPr/>
        <p:txBody>
          <a:bodyPr/>
          <a:lstStyle/>
          <a:p>
            <a:r>
              <a:rPr lang="en-US" dirty="0"/>
              <a:t>Ingesting Data</a:t>
            </a:r>
          </a:p>
        </p:txBody>
      </p:sp>
      <p:sp>
        <p:nvSpPr>
          <p:cNvPr id="3" name="Text Placeholder 2">
            <a:extLst>
              <a:ext uri="{FF2B5EF4-FFF2-40B4-BE49-F238E27FC236}">
                <a16:creationId xmlns:a16="http://schemas.microsoft.com/office/drawing/2014/main" id="{AF7D6E0E-2BD1-49C1-9A88-EAEAAF9358E5}"/>
              </a:ext>
            </a:extLst>
          </p:cNvPr>
          <p:cNvSpPr>
            <a:spLocks noGrp="1"/>
          </p:cNvSpPr>
          <p:nvPr>
            <p:ph type="body" idx="1"/>
          </p:nvPr>
        </p:nvSpPr>
        <p:spPr>
          <a:xfrm>
            <a:off x="457199" y="1028699"/>
            <a:ext cx="8229600" cy="3200400"/>
          </a:xfrm>
        </p:spPr>
        <p:txBody>
          <a:bodyPr/>
          <a:lstStyle/>
          <a:p>
            <a:pPr marL="0" indent="0">
              <a:buNone/>
            </a:pPr>
            <a:endParaRPr lang="en-US" dirty="0"/>
          </a:p>
        </p:txBody>
      </p:sp>
      <p:pic>
        <p:nvPicPr>
          <p:cNvPr id="6146" name="Picture 2">
            <a:extLst>
              <a:ext uri="{FF2B5EF4-FFF2-40B4-BE49-F238E27FC236}">
                <a16:creationId xmlns:a16="http://schemas.microsoft.com/office/drawing/2014/main" id="{D95E19CB-240C-4147-AF84-A2F7A62E5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6" y="914401"/>
            <a:ext cx="36671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24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B30AD8-BC84-48F7-91B7-7F8CC8D8AE57}"/>
              </a:ext>
            </a:extLst>
          </p:cNvPr>
          <p:cNvSpPr>
            <a:spLocks noGrp="1"/>
          </p:cNvSpPr>
          <p:nvPr>
            <p:ph type="body" idx="1"/>
          </p:nvPr>
        </p:nvSpPr>
        <p:spPr/>
        <p:txBody>
          <a:bodyPr/>
          <a:lstStyle/>
          <a:p>
            <a:endParaRPr lang="en-US" dirty="0"/>
          </a:p>
        </p:txBody>
      </p:sp>
      <p:sp>
        <p:nvSpPr>
          <p:cNvPr id="4" name="Title 3">
            <a:extLst>
              <a:ext uri="{FF2B5EF4-FFF2-40B4-BE49-F238E27FC236}">
                <a16:creationId xmlns:a16="http://schemas.microsoft.com/office/drawing/2014/main" id="{6B61FCA1-06A4-4ACA-9FED-F02E70570C49}"/>
              </a:ext>
            </a:extLst>
          </p:cNvPr>
          <p:cNvSpPr>
            <a:spLocks noGrp="1"/>
          </p:cNvSpPr>
          <p:nvPr>
            <p:ph type="title"/>
          </p:nvPr>
        </p:nvSpPr>
        <p:spPr/>
        <p:txBody>
          <a:bodyPr/>
          <a:lstStyle/>
          <a:p>
            <a:r>
              <a:rPr lang="en-US" dirty="0"/>
              <a:t>DEMO TIME</a:t>
            </a:r>
          </a:p>
        </p:txBody>
      </p:sp>
    </p:spTree>
    <p:extLst>
      <p:ext uri="{BB962C8B-B14F-4D97-AF65-F5344CB8AC3E}">
        <p14:creationId xmlns:p14="http://schemas.microsoft.com/office/powerpoint/2010/main" val="17512311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7619CD73-E96F-47E0-864F-D2E9F4985C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1" y="0"/>
            <a:ext cx="9135879" cy="5143500"/>
          </a:xfrm>
          <a:prstGeom prst="rect">
            <a:avLst/>
          </a:prstGeom>
        </p:spPr>
      </p:pic>
      <p:sp>
        <p:nvSpPr>
          <p:cNvPr id="4" name="TextBox 3">
            <a:extLst>
              <a:ext uri="{FF2B5EF4-FFF2-40B4-BE49-F238E27FC236}">
                <a16:creationId xmlns:a16="http://schemas.microsoft.com/office/drawing/2014/main" id="{F91D0938-78DA-A449-B692-53730197BC07}"/>
              </a:ext>
            </a:extLst>
          </p:cNvPr>
          <p:cNvSpPr txBox="1"/>
          <p:nvPr/>
        </p:nvSpPr>
        <p:spPr>
          <a:xfrm>
            <a:off x="3102318" y="-608443"/>
            <a:ext cx="4573544" cy="507831"/>
          </a:xfrm>
          <a:prstGeom prst="rect">
            <a:avLst/>
          </a:prstGeom>
          <a:noFill/>
        </p:spPr>
        <p:txBody>
          <a:bodyPr wrap="square">
            <a:spAutoFit/>
          </a:bodyPr>
          <a:lstStyle/>
          <a:p>
            <a:pPr>
              <a:spcBef>
                <a:spcPts val="0"/>
              </a:spcBef>
              <a:spcAft>
                <a:spcPts val="0"/>
              </a:spcAft>
            </a:pPr>
            <a:r>
              <a:rPr lang="en-US" sz="1350" dirty="0">
                <a:solidFill>
                  <a:srgbClr val="000000"/>
                </a:solidFill>
                <a:latin typeface="Calibri" panose="020F0502020204030204" pitchFamily="34" charset="0"/>
              </a:rPr>
              <a:t>M365:  </a:t>
            </a:r>
            <a:r>
              <a:rPr lang="en-US" sz="1350" b="1" dirty="0">
                <a:solidFill>
                  <a:srgbClr val="000000"/>
                </a:solidFill>
                <a:latin typeface="Calibri" panose="020F0502020204030204" pitchFamily="34" charset="0"/>
              </a:rPr>
              <a:t>M365Spring22</a:t>
            </a:r>
            <a:endParaRPr lang="en-US" sz="1350" dirty="0">
              <a:solidFill>
                <a:srgbClr val="000000"/>
              </a:solidFill>
              <a:latin typeface="Calibri" panose="020F0502020204030204" pitchFamily="34" charset="0"/>
            </a:endParaRPr>
          </a:p>
          <a:p>
            <a:pPr>
              <a:spcBef>
                <a:spcPts val="0"/>
              </a:spcBef>
              <a:spcAft>
                <a:spcPts val="0"/>
              </a:spcAft>
            </a:pPr>
            <a:r>
              <a:rPr lang="en-US" sz="1350" dirty="0">
                <a:solidFill>
                  <a:srgbClr val="000000"/>
                </a:solidFill>
                <a:latin typeface="Calibri" panose="020F0502020204030204" pitchFamily="34" charset="0"/>
              </a:rPr>
              <a:t>Dev/Azure AI/SQL:  </a:t>
            </a:r>
            <a:r>
              <a:rPr lang="en-US" sz="1350" b="1" dirty="0">
                <a:solidFill>
                  <a:srgbClr val="000000"/>
                </a:solidFill>
                <a:latin typeface="Calibri" panose="020F0502020204030204" pitchFamily="34" charset="0"/>
              </a:rPr>
              <a:t>DEVSpring22m</a:t>
            </a:r>
            <a:endParaRPr lang="en-US" sz="1350" dirty="0">
              <a:solidFill>
                <a:srgbClr val="000000"/>
              </a:solidFill>
              <a:latin typeface="Calibri" panose="020F0502020204030204" pitchFamily="34" charset="0"/>
            </a:endParaRPr>
          </a:p>
        </p:txBody>
      </p:sp>
      <p:sp>
        <p:nvSpPr>
          <p:cNvPr id="5" name="Rectangle 4">
            <a:extLst>
              <a:ext uri="{FF2B5EF4-FFF2-40B4-BE49-F238E27FC236}">
                <a16:creationId xmlns:a16="http://schemas.microsoft.com/office/drawing/2014/main" id="{AC2707F2-A676-B641-AB80-2179BDA08D5B}"/>
              </a:ext>
            </a:extLst>
          </p:cNvPr>
          <p:cNvSpPr/>
          <p:nvPr/>
        </p:nvSpPr>
        <p:spPr>
          <a:xfrm>
            <a:off x="5124965" y="4142603"/>
            <a:ext cx="908222" cy="259492"/>
          </a:xfrm>
          <a:prstGeom prst="rect">
            <a:avLst/>
          </a:prstGeom>
          <a:solidFill>
            <a:srgbClr val="720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22A215-5A71-384D-9FF6-9E01F116B545}"/>
              </a:ext>
            </a:extLst>
          </p:cNvPr>
          <p:cNvSpPr txBox="1"/>
          <p:nvPr/>
        </p:nvSpPr>
        <p:spPr>
          <a:xfrm>
            <a:off x="4863216" y="4087683"/>
            <a:ext cx="1431720" cy="369332"/>
          </a:xfrm>
          <a:prstGeom prst="rect">
            <a:avLst/>
          </a:prstGeom>
          <a:noFill/>
        </p:spPr>
        <p:txBody>
          <a:bodyPr wrap="square">
            <a:spAutoFit/>
          </a:bodyPr>
          <a:lstStyle/>
          <a:p>
            <a:r>
              <a:rPr lang="en-US" b="1" dirty="0">
                <a:solidFill>
                  <a:schemeClr val="bg1"/>
                </a:solidFill>
                <a:latin typeface="Calibri" panose="020F0502020204030204" pitchFamily="34" charset="0"/>
              </a:rPr>
              <a:t>DEVSpring22</a:t>
            </a:r>
            <a:endParaRPr lang="en-US" sz="1350" dirty="0">
              <a:solidFill>
                <a:schemeClr val="bg1"/>
              </a:solidFill>
              <a:latin typeface="Calibri" panose="020F0502020204030204" pitchFamily="34" charset="0"/>
            </a:endParaRPr>
          </a:p>
        </p:txBody>
      </p:sp>
      <p:sp>
        <p:nvSpPr>
          <p:cNvPr id="7" name="Rectangle 6">
            <a:extLst>
              <a:ext uri="{FF2B5EF4-FFF2-40B4-BE49-F238E27FC236}">
                <a16:creationId xmlns:a16="http://schemas.microsoft.com/office/drawing/2014/main" id="{73F8770F-4087-D84E-A29E-0940FFAFEB95}"/>
              </a:ext>
            </a:extLst>
          </p:cNvPr>
          <p:cNvSpPr/>
          <p:nvPr/>
        </p:nvSpPr>
        <p:spPr>
          <a:xfrm>
            <a:off x="7115175" y="741406"/>
            <a:ext cx="906236" cy="299541"/>
          </a:xfrm>
          <a:prstGeom prst="rect">
            <a:avLst/>
          </a:prstGeom>
          <a:solidFill>
            <a:srgbClr val="720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666800D-AC99-394E-B80C-631C3B2C0ECB}"/>
              </a:ext>
            </a:extLst>
          </p:cNvPr>
          <p:cNvSpPr txBox="1"/>
          <p:nvPr/>
        </p:nvSpPr>
        <p:spPr>
          <a:xfrm>
            <a:off x="7115175" y="735238"/>
            <a:ext cx="1708627" cy="323165"/>
          </a:xfrm>
          <a:prstGeom prst="rect">
            <a:avLst/>
          </a:prstGeom>
          <a:noFill/>
        </p:spPr>
        <p:txBody>
          <a:bodyPr wrap="square">
            <a:spAutoFit/>
          </a:bodyPr>
          <a:lstStyle/>
          <a:p>
            <a:r>
              <a:rPr lang="en-US" sz="1500" b="1" dirty="0">
                <a:solidFill>
                  <a:schemeClr val="bg1"/>
                </a:solidFill>
                <a:latin typeface="Calibri" panose="020F0502020204030204" pitchFamily="34" charset="0"/>
              </a:rPr>
              <a:t>DEVSpring22</a:t>
            </a:r>
            <a:endParaRPr lang="en-US" sz="15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8222948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1DD01-C6A7-47F0-89EE-5AD4F5688589}"/>
              </a:ext>
            </a:extLst>
          </p:cNvPr>
          <p:cNvSpPr>
            <a:spLocks noGrp="1"/>
          </p:cNvSpPr>
          <p:nvPr>
            <p:ph type="title"/>
          </p:nvPr>
        </p:nvSpPr>
        <p:spPr/>
        <p:txBody>
          <a:bodyPr/>
          <a:lstStyle/>
          <a:p>
            <a:r>
              <a:rPr lang="en-US" dirty="0"/>
              <a:t>Review: Data Formats</a:t>
            </a:r>
          </a:p>
        </p:txBody>
      </p:sp>
      <p:sp>
        <p:nvSpPr>
          <p:cNvPr id="5" name="Text Placeholder 4">
            <a:extLst>
              <a:ext uri="{FF2B5EF4-FFF2-40B4-BE49-F238E27FC236}">
                <a16:creationId xmlns:a16="http://schemas.microsoft.com/office/drawing/2014/main" id="{CD86B300-7FAB-409B-980A-EA241022577A}"/>
              </a:ext>
            </a:extLst>
          </p:cNvPr>
          <p:cNvSpPr>
            <a:spLocks noGrp="1"/>
          </p:cNvSpPr>
          <p:nvPr>
            <p:ph type="body" idx="1"/>
          </p:nvPr>
        </p:nvSpPr>
        <p:spPr/>
        <p:txBody>
          <a:bodyPr/>
          <a:lstStyle/>
          <a:p>
            <a:r>
              <a:rPr lang="en-US" dirty="0"/>
              <a:t>Various text formats:  CSV, SCSV (semi-colon), TSV (tab), TXT (non-structured text)</a:t>
            </a:r>
          </a:p>
          <a:p>
            <a:r>
              <a:rPr lang="en-US" dirty="0"/>
              <a:t>JSON</a:t>
            </a:r>
          </a:p>
          <a:p>
            <a:r>
              <a:rPr lang="en-US" dirty="0"/>
              <a:t>Avro</a:t>
            </a:r>
          </a:p>
          <a:p>
            <a:r>
              <a:rPr lang="en-US" dirty="0"/>
              <a:t>Parquet</a:t>
            </a:r>
          </a:p>
          <a:p>
            <a:r>
              <a:rPr lang="en-US" dirty="0"/>
              <a:t>ORC</a:t>
            </a:r>
          </a:p>
        </p:txBody>
      </p:sp>
    </p:spTree>
    <p:extLst>
      <p:ext uri="{BB962C8B-B14F-4D97-AF65-F5344CB8AC3E}">
        <p14:creationId xmlns:p14="http://schemas.microsoft.com/office/powerpoint/2010/main" val="36410210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1DD01-C6A7-47F0-89EE-5AD4F5688589}"/>
              </a:ext>
            </a:extLst>
          </p:cNvPr>
          <p:cNvSpPr>
            <a:spLocks noGrp="1"/>
          </p:cNvSpPr>
          <p:nvPr>
            <p:ph type="title"/>
          </p:nvPr>
        </p:nvSpPr>
        <p:spPr/>
        <p:txBody>
          <a:bodyPr/>
          <a:lstStyle/>
          <a:p>
            <a:r>
              <a:rPr lang="en-US" dirty="0"/>
              <a:t>Review: Streaming Ingestion</a:t>
            </a:r>
          </a:p>
        </p:txBody>
      </p:sp>
      <p:sp>
        <p:nvSpPr>
          <p:cNvPr id="5" name="Text Placeholder 4">
            <a:extLst>
              <a:ext uri="{FF2B5EF4-FFF2-40B4-BE49-F238E27FC236}">
                <a16:creationId xmlns:a16="http://schemas.microsoft.com/office/drawing/2014/main" id="{CD86B300-7FAB-409B-980A-EA241022577A}"/>
              </a:ext>
            </a:extLst>
          </p:cNvPr>
          <p:cNvSpPr>
            <a:spLocks noGrp="1"/>
          </p:cNvSpPr>
          <p:nvPr>
            <p:ph type="body" idx="1"/>
          </p:nvPr>
        </p:nvSpPr>
        <p:spPr/>
        <p:txBody>
          <a:bodyPr/>
          <a:lstStyle/>
          <a:p>
            <a:r>
              <a:rPr lang="en-US" dirty="0"/>
              <a:t>Event Hub</a:t>
            </a:r>
          </a:p>
          <a:p>
            <a:r>
              <a:rPr lang="en-US" dirty="0"/>
              <a:t>Event Grid</a:t>
            </a:r>
          </a:p>
          <a:p>
            <a:r>
              <a:rPr lang="en-US" dirty="0"/>
              <a:t>IoT Hub</a:t>
            </a:r>
          </a:p>
        </p:txBody>
      </p:sp>
    </p:spTree>
    <p:extLst>
      <p:ext uri="{BB962C8B-B14F-4D97-AF65-F5344CB8AC3E}">
        <p14:creationId xmlns:p14="http://schemas.microsoft.com/office/powerpoint/2010/main" val="3147094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1DD01-C6A7-47F0-89EE-5AD4F5688589}"/>
              </a:ext>
            </a:extLst>
          </p:cNvPr>
          <p:cNvSpPr>
            <a:spLocks noGrp="1"/>
          </p:cNvSpPr>
          <p:nvPr>
            <p:ph type="title"/>
          </p:nvPr>
        </p:nvSpPr>
        <p:spPr/>
        <p:txBody>
          <a:bodyPr/>
          <a:lstStyle/>
          <a:p>
            <a:r>
              <a:rPr lang="en-US" dirty="0"/>
              <a:t>Review: Batch Ingestion</a:t>
            </a:r>
          </a:p>
        </p:txBody>
      </p:sp>
      <p:sp>
        <p:nvSpPr>
          <p:cNvPr id="5" name="Text Placeholder 4">
            <a:extLst>
              <a:ext uri="{FF2B5EF4-FFF2-40B4-BE49-F238E27FC236}">
                <a16:creationId xmlns:a16="http://schemas.microsoft.com/office/drawing/2014/main" id="{CD86B300-7FAB-409B-980A-EA241022577A}"/>
              </a:ext>
            </a:extLst>
          </p:cNvPr>
          <p:cNvSpPr>
            <a:spLocks noGrp="1"/>
          </p:cNvSpPr>
          <p:nvPr>
            <p:ph type="body" idx="1"/>
          </p:nvPr>
        </p:nvSpPr>
        <p:spPr/>
        <p:txBody>
          <a:bodyPr/>
          <a:lstStyle/>
          <a:p>
            <a:r>
              <a:rPr lang="en-US" dirty="0"/>
              <a:t>Bulk load from data lake</a:t>
            </a:r>
          </a:p>
          <a:p>
            <a:r>
              <a:rPr lang="en-US" dirty="0"/>
              <a:t>Preferred method</a:t>
            </a:r>
          </a:p>
          <a:p>
            <a:r>
              <a:rPr lang="en-US" dirty="0"/>
              <a:t>Maximum value in a batch:  5 minutes, 1000 items, 1 GB of data</a:t>
            </a:r>
          </a:p>
        </p:txBody>
      </p:sp>
    </p:spTree>
    <p:extLst>
      <p:ext uri="{BB962C8B-B14F-4D97-AF65-F5344CB8AC3E}">
        <p14:creationId xmlns:p14="http://schemas.microsoft.com/office/powerpoint/2010/main" val="3401501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b="0" dirty="0"/>
              <a:t>What is Azure Synapse Data Explorer?</a:t>
            </a:r>
          </a:p>
          <a:p>
            <a:r>
              <a:rPr lang="en-US" b="0" dirty="0"/>
              <a:t>Loading Data</a:t>
            </a:r>
          </a:p>
          <a:p>
            <a:r>
              <a:rPr lang="en-US" dirty="0"/>
              <a:t>Querying Data – KQL</a:t>
            </a:r>
          </a:p>
          <a:p>
            <a:r>
              <a:rPr lang="en-US" b="0" dirty="0"/>
              <a:t>Fun with KQL</a:t>
            </a:r>
          </a:p>
          <a:p>
            <a:r>
              <a:rPr lang="en-US" b="0" dirty="0"/>
              <a:t>Query Recommendations</a:t>
            </a:r>
          </a:p>
        </p:txBody>
      </p:sp>
    </p:spTree>
    <p:extLst>
      <p:ext uri="{BB962C8B-B14F-4D97-AF65-F5344CB8AC3E}">
        <p14:creationId xmlns:p14="http://schemas.microsoft.com/office/powerpoint/2010/main" val="9489925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CE26-4EF6-4AD2-B6EE-C3E4B5A4A900}"/>
              </a:ext>
            </a:extLst>
          </p:cNvPr>
          <p:cNvSpPr>
            <a:spLocks noGrp="1"/>
          </p:cNvSpPr>
          <p:nvPr>
            <p:ph type="title"/>
          </p:nvPr>
        </p:nvSpPr>
        <p:spPr/>
        <p:txBody>
          <a:bodyPr/>
          <a:lstStyle/>
          <a:p>
            <a:r>
              <a:rPr lang="en-US" dirty="0"/>
              <a:t>Kusto Query Language (KQL)</a:t>
            </a:r>
          </a:p>
        </p:txBody>
      </p:sp>
      <p:sp>
        <p:nvSpPr>
          <p:cNvPr id="3" name="Text Placeholder 2">
            <a:extLst>
              <a:ext uri="{FF2B5EF4-FFF2-40B4-BE49-F238E27FC236}">
                <a16:creationId xmlns:a16="http://schemas.microsoft.com/office/drawing/2014/main" id="{567B3ED4-1E4A-42FE-B06E-928F634DAA63}"/>
              </a:ext>
            </a:extLst>
          </p:cNvPr>
          <p:cNvSpPr>
            <a:spLocks noGrp="1"/>
          </p:cNvSpPr>
          <p:nvPr>
            <p:ph type="body" idx="1"/>
          </p:nvPr>
        </p:nvSpPr>
        <p:spPr/>
        <p:txBody>
          <a:bodyPr/>
          <a:lstStyle/>
          <a:p>
            <a:r>
              <a:rPr lang="en-US" dirty="0"/>
              <a:t>Language for log exploration—similar to Splunk’s query language</a:t>
            </a:r>
          </a:p>
          <a:p>
            <a:r>
              <a:rPr lang="en-US" dirty="0" err="1"/>
              <a:t>Kinda-sorta</a:t>
            </a:r>
            <a:r>
              <a:rPr lang="en-US" dirty="0"/>
              <a:t> not really like SQL</a:t>
            </a:r>
          </a:p>
          <a:p>
            <a:r>
              <a:rPr lang="en-US" dirty="0"/>
              <a:t>Case-sensitive!</a:t>
            </a:r>
          </a:p>
        </p:txBody>
      </p:sp>
    </p:spTree>
    <p:extLst>
      <p:ext uri="{BB962C8B-B14F-4D97-AF65-F5344CB8AC3E}">
        <p14:creationId xmlns:p14="http://schemas.microsoft.com/office/powerpoint/2010/main" val="20806491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DC5D-87BF-4ACE-AF14-841CBBD7075A}"/>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E5336512-14B6-4524-995C-7E6504197AB9}"/>
              </a:ext>
            </a:extLst>
          </p:cNvPr>
          <p:cNvSpPr>
            <a:spLocks noGrp="1"/>
          </p:cNvSpPr>
          <p:nvPr>
            <p:ph type="body" idx="1"/>
          </p:nvPr>
        </p:nvSpPr>
        <p:spPr/>
        <p:txBody>
          <a:bodyPr/>
          <a:lstStyle/>
          <a:p>
            <a:pPr marL="0" indent="0">
              <a:buNone/>
            </a:pPr>
            <a:r>
              <a:rPr lang="en-US" b="0" dirty="0" err="1">
                <a:latin typeface="Consolas" panose="020B0609020204030204" pitchFamily="49" charset="0"/>
              </a:rPr>
              <a:t>MyTableName</a:t>
            </a:r>
            <a:br>
              <a:rPr lang="en-US" b="0" dirty="0">
                <a:latin typeface="Consolas" panose="020B0609020204030204" pitchFamily="49" charset="0"/>
              </a:rPr>
            </a:br>
            <a:r>
              <a:rPr lang="en-US" b="0" dirty="0">
                <a:latin typeface="Consolas" panose="020B0609020204030204" pitchFamily="49" charset="0"/>
              </a:rPr>
              <a:t>| where </a:t>
            </a:r>
            <a:r>
              <a:rPr lang="en-US" b="0" dirty="0" err="1">
                <a:latin typeface="Consolas" panose="020B0609020204030204" pitchFamily="49" charset="0"/>
              </a:rPr>
              <a:t>EventTypeID</a:t>
            </a:r>
            <a:r>
              <a:rPr lang="en-US" b="0" dirty="0">
                <a:latin typeface="Consolas" panose="020B0609020204030204" pitchFamily="49" charset="0"/>
              </a:rPr>
              <a:t> == 14</a:t>
            </a:r>
          </a:p>
          <a:p>
            <a:pPr marL="0" indent="0">
              <a:buNone/>
            </a:pPr>
            <a:r>
              <a:rPr lang="en-US" b="0" dirty="0">
                <a:latin typeface="Consolas" panose="020B0609020204030204" pitchFamily="49" charset="0"/>
              </a:rPr>
              <a:t>    AND </a:t>
            </a:r>
            <a:r>
              <a:rPr lang="en-US" b="0" dirty="0" err="1">
                <a:latin typeface="Consolas" panose="020B0609020204030204" pitchFamily="49" charset="0"/>
              </a:rPr>
              <a:t>DurationMS</a:t>
            </a:r>
            <a:r>
              <a:rPr lang="en-US" b="0" dirty="0">
                <a:latin typeface="Consolas" panose="020B0609020204030204" pitchFamily="49" charset="0"/>
              </a:rPr>
              <a:t> &gt; 100</a:t>
            </a:r>
          </a:p>
          <a:p>
            <a:pPr marL="0" indent="0">
              <a:buNone/>
            </a:pPr>
            <a:r>
              <a:rPr lang="en-US" b="0" dirty="0">
                <a:latin typeface="Consolas" panose="020B0609020204030204" pitchFamily="49" charset="0"/>
              </a:rPr>
              <a:t>| project </a:t>
            </a:r>
            <a:r>
              <a:rPr lang="en-US" b="0" dirty="0" err="1">
                <a:latin typeface="Consolas" panose="020B0609020204030204" pitchFamily="49" charset="0"/>
              </a:rPr>
              <a:t>EventType</a:t>
            </a:r>
            <a:r>
              <a:rPr lang="en-US" b="0" dirty="0">
                <a:latin typeface="Consolas" panose="020B0609020204030204" pitchFamily="49" charset="0"/>
              </a:rPr>
              <a:t>, </a:t>
            </a:r>
            <a:r>
              <a:rPr lang="en-US" b="0" dirty="0" err="1">
                <a:latin typeface="Consolas" panose="020B0609020204030204" pitchFamily="49" charset="0"/>
              </a:rPr>
              <a:t>DurationMS</a:t>
            </a:r>
            <a:r>
              <a:rPr lang="en-US" b="0" dirty="0">
                <a:latin typeface="Consolas" panose="020B0609020204030204" pitchFamily="49" charset="0"/>
              </a:rPr>
              <a:t>, </a:t>
            </a:r>
            <a:r>
              <a:rPr lang="en-US" b="0" dirty="0" err="1">
                <a:latin typeface="Consolas" panose="020B0609020204030204" pitchFamily="49" charset="0"/>
              </a:rPr>
              <a:t>NumEvents</a:t>
            </a:r>
            <a:endParaRPr lang="en-US" b="0" dirty="0">
              <a:latin typeface="Consolas" panose="020B0609020204030204" pitchFamily="49" charset="0"/>
            </a:endParaRPr>
          </a:p>
          <a:p>
            <a:pPr marL="0" indent="0">
              <a:buNone/>
            </a:pPr>
            <a:r>
              <a:rPr lang="en-US" b="0" dirty="0">
                <a:latin typeface="Consolas" panose="020B0609020204030204" pitchFamily="49" charset="0"/>
              </a:rPr>
              <a:t>| top 10 by </a:t>
            </a:r>
            <a:r>
              <a:rPr lang="en-US" b="0" dirty="0" err="1">
                <a:latin typeface="Consolas" panose="020B0609020204030204" pitchFamily="49" charset="0"/>
              </a:rPr>
              <a:t>DurationMS</a:t>
            </a:r>
            <a:r>
              <a:rPr lang="en-US" b="0" dirty="0">
                <a:latin typeface="Consolas" panose="020B0609020204030204" pitchFamily="49" charset="0"/>
              </a:rPr>
              <a:t> desc</a:t>
            </a:r>
          </a:p>
        </p:txBody>
      </p:sp>
    </p:spTree>
    <p:extLst>
      <p:ext uri="{BB962C8B-B14F-4D97-AF65-F5344CB8AC3E}">
        <p14:creationId xmlns:p14="http://schemas.microsoft.com/office/powerpoint/2010/main" val="13074823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CE26-4EF6-4AD2-B6EE-C3E4B5A4A900}"/>
              </a:ext>
            </a:extLst>
          </p:cNvPr>
          <p:cNvSpPr>
            <a:spLocks noGrp="1"/>
          </p:cNvSpPr>
          <p:nvPr>
            <p:ph type="title"/>
          </p:nvPr>
        </p:nvSpPr>
        <p:spPr/>
        <p:txBody>
          <a:bodyPr/>
          <a:lstStyle/>
          <a:p>
            <a:r>
              <a:rPr lang="en-US" dirty="0"/>
              <a:t>It’s Not Just for Logs!</a:t>
            </a:r>
          </a:p>
        </p:txBody>
      </p:sp>
      <p:sp>
        <p:nvSpPr>
          <p:cNvPr id="3" name="Text Placeholder 2">
            <a:extLst>
              <a:ext uri="{FF2B5EF4-FFF2-40B4-BE49-F238E27FC236}">
                <a16:creationId xmlns:a16="http://schemas.microsoft.com/office/drawing/2014/main" id="{567B3ED4-1E4A-42FE-B06E-928F634DAA63}"/>
              </a:ext>
            </a:extLst>
          </p:cNvPr>
          <p:cNvSpPr>
            <a:spLocks noGrp="1"/>
          </p:cNvSpPr>
          <p:nvPr>
            <p:ph type="body" idx="1"/>
          </p:nvPr>
        </p:nvSpPr>
        <p:spPr/>
        <p:txBody>
          <a:bodyPr/>
          <a:lstStyle/>
          <a:p>
            <a:r>
              <a:rPr lang="en-US" dirty="0"/>
              <a:t>Language for log exploration—similar to Splunk’s query language</a:t>
            </a:r>
          </a:p>
          <a:p>
            <a:r>
              <a:rPr lang="en-US" dirty="0" err="1"/>
              <a:t>Kinda-sorta</a:t>
            </a:r>
            <a:r>
              <a:rPr lang="en-US" dirty="0"/>
              <a:t> not really like SQL</a:t>
            </a:r>
          </a:p>
          <a:p>
            <a:r>
              <a:rPr lang="en-US" dirty="0"/>
              <a:t>Case-sensitive!</a:t>
            </a:r>
          </a:p>
        </p:txBody>
      </p:sp>
      <p:sp>
        <p:nvSpPr>
          <p:cNvPr id="4" name="Speech Bubble: Rectangle with Corners Rounded 3">
            <a:extLst>
              <a:ext uri="{FF2B5EF4-FFF2-40B4-BE49-F238E27FC236}">
                <a16:creationId xmlns:a16="http://schemas.microsoft.com/office/drawing/2014/main" id="{84693DD7-0A11-4F2D-9C1B-4068E8A9DB08}"/>
              </a:ext>
            </a:extLst>
          </p:cNvPr>
          <p:cNvSpPr/>
          <p:nvPr/>
        </p:nvSpPr>
        <p:spPr bwMode="auto">
          <a:xfrm>
            <a:off x="4343400" y="1828800"/>
            <a:ext cx="2819400" cy="1600200"/>
          </a:xfrm>
          <a:prstGeom prst="wedgeRoundRectCallout">
            <a:avLst>
              <a:gd name="adj1" fmla="val -63499"/>
              <a:gd name="adj2" fmla="val -80080"/>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000" dirty="0">
                <a:latin typeface="Tekton Pro" pitchFamily="34" charset="0"/>
              </a:rPr>
              <a:t>MORE THAN</a:t>
            </a:r>
          </a:p>
        </p:txBody>
      </p:sp>
    </p:spTree>
    <p:extLst>
      <p:ext uri="{BB962C8B-B14F-4D97-AF65-F5344CB8AC3E}">
        <p14:creationId xmlns:p14="http://schemas.microsoft.com/office/powerpoint/2010/main" val="35999343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AB6B-1ED0-406F-B647-C2C4F1C06FB3}"/>
              </a:ext>
            </a:extLst>
          </p:cNvPr>
          <p:cNvSpPr>
            <a:spLocks noGrp="1"/>
          </p:cNvSpPr>
          <p:nvPr>
            <p:ph type="title"/>
          </p:nvPr>
        </p:nvSpPr>
        <p:spPr/>
        <p:txBody>
          <a:bodyPr/>
          <a:lstStyle/>
          <a:p>
            <a:r>
              <a:rPr lang="en-US" dirty="0"/>
              <a:t>Our Demo</a:t>
            </a:r>
          </a:p>
        </p:txBody>
      </p:sp>
      <p:sp>
        <p:nvSpPr>
          <p:cNvPr id="3" name="Text Placeholder 2">
            <a:extLst>
              <a:ext uri="{FF2B5EF4-FFF2-40B4-BE49-F238E27FC236}">
                <a16:creationId xmlns:a16="http://schemas.microsoft.com/office/drawing/2014/main" id="{19CCD52F-093D-405D-8F17-852EFCAC6590}"/>
              </a:ext>
            </a:extLst>
          </p:cNvPr>
          <p:cNvSpPr>
            <a:spLocks noGrp="1"/>
          </p:cNvSpPr>
          <p:nvPr>
            <p:ph type="body" idx="1"/>
          </p:nvPr>
        </p:nvSpPr>
        <p:spPr/>
        <p:txBody>
          <a:bodyPr/>
          <a:lstStyle/>
          <a:p>
            <a:r>
              <a:rPr lang="en-US" dirty="0"/>
              <a:t>Wake County, North Carolina food service inspections</a:t>
            </a:r>
          </a:p>
          <a:p>
            <a:endParaRPr lang="en-US" dirty="0"/>
          </a:p>
        </p:txBody>
      </p:sp>
      <p:pic>
        <p:nvPicPr>
          <p:cNvPr id="7170" name="Picture 2">
            <a:extLst>
              <a:ext uri="{FF2B5EF4-FFF2-40B4-BE49-F238E27FC236}">
                <a16:creationId xmlns:a16="http://schemas.microsoft.com/office/drawing/2014/main" id="{5C55F4C7-FF13-48DE-828A-1AEA3F41E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381125"/>
            <a:ext cx="54768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446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AB6B-1ED0-406F-B647-C2C4F1C06FB3}"/>
              </a:ext>
            </a:extLst>
          </p:cNvPr>
          <p:cNvSpPr>
            <a:spLocks noGrp="1"/>
          </p:cNvSpPr>
          <p:nvPr>
            <p:ph type="title"/>
          </p:nvPr>
        </p:nvSpPr>
        <p:spPr/>
        <p:txBody>
          <a:bodyPr/>
          <a:lstStyle/>
          <a:p>
            <a:r>
              <a:rPr lang="en-US" dirty="0"/>
              <a:t>Our Demo</a:t>
            </a:r>
          </a:p>
        </p:txBody>
      </p:sp>
      <p:sp>
        <p:nvSpPr>
          <p:cNvPr id="3" name="Text Placeholder 2">
            <a:extLst>
              <a:ext uri="{FF2B5EF4-FFF2-40B4-BE49-F238E27FC236}">
                <a16:creationId xmlns:a16="http://schemas.microsoft.com/office/drawing/2014/main" id="{19CCD52F-093D-405D-8F17-852EFCAC6590}"/>
              </a:ext>
            </a:extLst>
          </p:cNvPr>
          <p:cNvSpPr>
            <a:spLocks noGrp="1"/>
          </p:cNvSpPr>
          <p:nvPr>
            <p:ph type="body" idx="1"/>
          </p:nvPr>
        </p:nvSpPr>
        <p:spPr/>
        <p:txBody>
          <a:bodyPr/>
          <a:lstStyle/>
          <a:p>
            <a:r>
              <a:rPr lang="en-US" dirty="0"/>
              <a:t>County inspectors visit restaurants, food trucks, school cafeterias, and more and score facility cleanliness</a:t>
            </a:r>
          </a:p>
          <a:p>
            <a:r>
              <a:rPr lang="en-US" dirty="0"/>
              <a:t>Score technically ranges from 0-100</a:t>
            </a:r>
          </a:p>
          <a:p>
            <a:r>
              <a:rPr lang="en-US" dirty="0"/>
              <a:t>Data we collect:</a:t>
            </a:r>
          </a:p>
          <a:p>
            <a:pPr lvl="1"/>
            <a:r>
              <a:rPr lang="en-US" dirty="0"/>
              <a:t>Date and time of inspection</a:t>
            </a:r>
          </a:p>
          <a:p>
            <a:pPr lvl="1"/>
            <a:r>
              <a:rPr lang="en-US" dirty="0"/>
              <a:t>Inspector</a:t>
            </a:r>
          </a:p>
          <a:p>
            <a:pPr lvl="1"/>
            <a:r>
              <a:rPr lang="en-US" dirty="0"/>
              <a:t>Location inspected</a:t>
            </a:r>
          </a:p>
          <a:p>
            <a:pPr lvl="1"/>
            <a:r>
              <a:rPr lang="en-US" dirty="0"/>
              <a:t>Overall score</a:t>
            </a:r>
          </a:p>
          <a:p>
            <a:pPr lvl="1"/>
            <a:r>
              <a:rPr lang="en-US" dirty="0"/>
              <a:t>Details on inspection deficiencies</a:t>
            </a:r>
          </a:p>
        </p:txBody>
      </p:sp>
    </p:spTree>
    <p:extLst>
      <p:ext uri="{BB962C8B-B14F-4D97-AF65-F5344CB8AC3E}">
        <p14:creationId xmlns:p14="http://schemas.microsoft.com/office/powerpoint/2010/main" val="7169663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B30AD8-BC84-48F7-91B7-7F8CC8D8AE57}"/>
              </a:ext>
            </a:extLst>
          </p:cNvPr>
          <p:cNvSpPr>
            <a:spLocks noGrp="1"/>
          </p:cNvSpPr>
          <p:nvPr>
            <p:ph type="body" idx="1"/>
          </p:nvPr>
        </p:nvSpPr>
        <p:spPr/>
        <p:txBody>
          <a:bodyPr/>
          <a:lstStyle/>
          <a:p>
            <a:endParaRPr lang="en-US" dirty="0"/>
          </a:p>
        </p:txBody>
      </p:sp>
      <p:sp>
        <p:nvSpPr>
          <p:cNvPr id="4" name="Title 3">
            <a:extLst>
              <a:ext uri="{FF2B5EF4-FFF2-40B4-BE49-F238E27FC236}">
                <a16:creationId xmlns:a16="http://schemas.microsoft.com/office/drawing/2014/main" id="{6B61FCA1-06A4-4ACA-9FED-F02E70570C49}"/>
              </a:ext>
            </a:extLst>
          </p:cNvPr>
          <p:cNvSpPr>
            <a:spLocks noGrp="1"/>
          </p:cNvSpPr>
          <p:nvPr>
            <p:ph type="title"/>
          </p:nvPr>
        </p:nvSpPr>
        <p:spPr/>
        <p:txBody>
          <a:bodyPr/>
          <a:lstStyle/>
          <a:p>
            <a:r>
              <a:rPr lang="en-US" dirty="0"/>
              <a:t>DEMO TIME</a:t>
            </a:r>
          </a:p>
        </p:txBody>
      </p:sp>
    </p:spTree>
    <p:extLst>
      <p:ext uri="{BB962C8B-B14F-4D97-AF65-F5344CB8AC3E}">
        <p14:creationId xmlns:p14="http://schemas.microsoft.com/office/powerpoint/2010/main" val="22336703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  What am I doing here?</a:t>
            </a:r>
          </a:p>
        </p:txBody>
      </p:sp>
      <p:sp>
        <p:nvSpPr>
          <p:cNvPr id="3" name="Text Placeholder 2"/>
          <p:cNvSpPr>
            <a:spLocks noGrp="1"/>
          </p:cNvSpPr>
          <p:nvPr>
            <p:ph type="body" idx="1"/>
          </p:nvPr>
        </p:nvSpPr>
        <p:spPr>
          <a:xfrm>
            <a:off x="457200" y="1028700"/>
            <a:ext cx="4038600" cy="3200400"/>
          </a:xfrm>
        </p:spPr>
        <p:txBody>
          <a:bodyPr/>
          <a:lstStyle/>
          <a:p>
            <a:r>
              <a:rPr lang="en-US" dirty="0"/>
              <a:t>Data &amp; AI Partner @ </a:t>
            </a:r>
            <a:r>
              <a:rPr lang="en-US" dirty="0" err="1"/>
              <a:t>Solliance</a:t>
            </a:r>
            <a:endParaRPr lang="en-US" dirty="0"/>
          </a:p>
          <a:p>
            <a:r>
              <a:rPr lang="en-US" dirty="0"/>
              <a:t>CTO @ </a:t>
            </a:r>
            <a:r>
              <a:rPr lang="en-US" dirty="0" err="1"/>
              <a:t>Faregame</a:t>
            </a:r>
            <a:r>
              <a:rPr lang="en-US" dirty="0"/>
              <a:t> Inc</a:t>
            </a:r>
          </a:p>
          <a:p>
            <a:r>
              <a:rPr lang="en-US" dirty="0"/>
              <a:t>Curated SQL @ </a:t>
            </a:r>
            <a:r>
              <a:rPr lang="en-US" dirty="0">
                <a:hlinkClick r:id="rId2"/>
              </a:rPr>
              <a:t>https://curatedsql.com</a:t>
            </a:r>
            <a:r>
              <a:rPr lang="en-US" dirty="0"/>
              <a:t> </a:t>
            </a:r>
          </a:p>
          <a:p>
            <a:endParaRPr lang="en-US" dirty="0"/>
          </a:p>
        </p:txBody>
      </p:sp>
      <p:pic>
        <p:nvPicPr>
          <p:cNvPr id="7" name="Picture 6">
            <a:extLst>
              <a:ext uri="{FF2B5EF4-FFF2-40B4-BE49-F238E27FC236}">
                <a16:creationId xmlns:a16="http://schemas.microsoft.com/office/drawing/2014/main" id="{AED82CC3-EC96-4FEF-A04D-4230145C4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895350"/>
            <a:ext cx="3581400" cy="3891260"/>
          </a:xfrm>
          <a:prstGeom prst="rect">
            <a:avLst/>
          </a:prstGeom>
        </p:spPr>
      </p:pic>
    </p:spTree>
    <p:extLst>
      <p:ext uri="{BB962C8B-B14F-4D97-AF65-F5344CB8AC3E}">
        <p14:creationId xmlns:p14="http://schemas.microsoft.com/office/powerpoint/2010/main" val="14553656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b="0" dirty="0"/>
              <a:t>What is Azure Synapse Data Explorer?</a:t>
            </a:r>
          </a:p>
          <a:p>
            <a:r>
              <a:rPr lang="en-US" b="0" dirty="0"/>
              <a:t>Loading Data</a:t>
            </a:r>
          </a:p>
          <a:p>
            <a:r>
              <a:rPr lang="en-US" b="0" dirty="0"/>
              <a:t>Querying Data – KQL</a:t>
            </a:r>
          </a:p>
          <a:p>
            <a:r>
              <a:rPr lang="en-US" dirty="0"/>
              <a:t>Fun with KQL</a:t>
            </a:r>
          </a:p>
          <a:p>
            <a:r>
              <a:rPr lang="en-US" b="0" dirty="0"/>
              <a:t>Query Recommendations</a:t>
            </a:r>
          </a:p>
        </p:txBody>
      </p:sp>
    </p:spTree>
    <p:extLst>
      <p:ext uri="{BB962C8B-B14F-4D97-AF65-F5344CB8AC3E}">
        <p14:creationId xmlns:p14="http://schemas.microsoft.com/office/powerpoint/2010/main" val="23375677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2A87-EE3E-4C2C-9813-9E346AD26609}"/>
              </a:ext>
            </a:extLst>
          </p:cNvPr>
          <p:cNvSpPr>
            <a:spLocks noGrp="1"/>
          </p:cNvSpPr>
          <p:nvPr>
            <p:ph type="title"/>
          </p:nvPr>
        </p:nvSpPr>
        <p:spPr/>
        <p:txBody>
          <a:bodyPr/>
          <a:lstStyle/>
          <a:p>
            <a:r>
              <a:rPr lang="en-US" dirty="0"/>
              <a:t>Fun with KQL</a:t>
            </a:r>
          </a:p>
        </p:txBody>
      </p:sp>
      <p:sp>
        <p:nvSpPr>
          <p:cNvPr id="3" name="Text Placeholder 2">
            <a:extLst>
              <a:ext uri="{FF2B5EF4-FFF2-40B4-BE49-F238E27FC236}">
                <a16:creationId xmlns:a16="http://schemas.microsoft.com/office/drawing/2014/main" id="{55223C70-9D50-470F-8D20-19A7D025A68C}"/>
              </a:ext>
            </a:extLst>
          </p:cNvPr>
          <p:cNvSpPr>
            <a:spLocks noGrp="1"/>
          </p:cNvSpPr>
          <p:nvPr>
            <p:ph type="body" idx="1"/>
          </p:nvPr>
        </p:nvSpPr>
        <p:spPr/>
        <p:txBody>
          <a:bodyPr/>
          <a:lstStyle/>
          <a:p>
            <a:r>
              <a:rPr lang="en-US" dirty="0"/>
              <a:t>Time series analysis</a:t>
            </a:r>
          </a:p>
          <a:p>
            <a:r>
              <a:rPr lang="en-US" dirty="0"/>
              <a:t>Machine learning</a:t>
            </a:r>
          </a:p>
          <a:p>
            <a:r>
              <a:rPr lang="en-US" dirty="0"/>
              <a:t>Power BI integration</a:t>
            </a:r>
          </a:p>
        </p:txBody>
      </p:sp>
    </p:spTree>
    <p:extLst>
      <p:ext uri="{BB962C8B-B14F-4D97-AF65-F5344CB8AC3E}">
        <p14:creationId xmlns:p14="http://schemas.microsoft.com/office/powerpoint/2010/main" val="3916519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B30AD8-BC84-48F7-91B7-7F8CC8D8AE57}"/>
              </a:ext>
            </a:extLst>
          </p:cNvPr>
          <p:cNvSpPr>
            <a:spLocks noGrp="1"/>
          </p:cNvSpPr>
          <p:nvPr>
            <p:ph type="body" idx="1"/>
          </p:nvPr>
        </p:nvSpPr>
        <p:spPr/>
        <p:txBody>
          <a:bodyPr/>
          <a:lstStyle/>
          <a:p>
            <a:endParaRPr lang="en-US" dirty="0"/>
          </a:p>
        </p:txBody>
      </p:sp>
      <p:sp>
        <p:nvSpPr>
          <p:cNvPr id="4" name="Title 3">
            <a:extLst>
              <a:ext uri="{FF2B5EF4-FFF2-40B4-BE49-F238E27FC236}">
                <a16:creationId xmlns:a16="http://schemas.microsoft.com/office/drawing/2014/main" id="{6B61FCA1-06A4-4ACA-9FED-F02E70570C49}"/>
              </a:ext>
            </a:extLst>
          </p:cNvPr>
          <p:cNvSpPr>
            <a:spLocks noGrp="1"/>
          </p:cNvSpPr>
          <p:nvPr>
            <p:ph type="title"/>
          </p:nvPr>
        </p:nvSpPr>
        <p:spPr/>
        <p:txBody>
          <a:bodyPr/>
          <a:lstStyle/>
          <a:p>
            <a:r>
              <a:rPr lang="en-US" dirty="0"/>
              <a:t>DEMO TIME – Time Series</a:t>
            </a:r>
          </a:p>
        </p:txBody>
      </p:sp>
    </p:spTree>
    <p:extLst>
      <p:ext uri="{BB962C8B-B14F-4D97-AF65-F5344CB8AC3E}">
        <p14:creationId xmlns:p14="http://schemas.microsoft.com/office/powerpoint/2010/main" val="37335870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B30AD8-BC84-48F7-91B7-7F8CC8D8AE57}"/>
              </a:ext>
            </a:extLst>
          </p:cNvPr>
          <p:cNvSpPr>
            <a:spLocks noGrp="1"/>
          </p:cNvSpPr>
          <p:nvPr>
            <p:ph type="body" idx="1"/>
          </p:nvPr>
        </p:nvSpPr>
        <p:spPr/>
        <p:txBody>
          <a:bodyPr/>
          <a:lstStyle/>
          <a:p>
            <a:endParaRPr lang="en-US" dirty="0"/>
          </a:p>
        </p:txBody>
      </p:sp>
      <p:sp>
        <p:nvSpPr>
          <p:cNvPr id="4" name="Title 3">
            <a:extLst>
              <a:ext uri="{FF2B5EF4-FFF2-40B4-BE49-F238E27FC236}">
                <a16:creationId xmlns:a16="http://schemas.microsoft.com/office/drawing/2014/main" id="{6B61FCA1-06A4-4ACA-9FED-F02E70570C49}"/>
              </a:ext>
            </a:extLst>
          </p:cNvPr>
          <p:cNvSpPr>
            <a:spLocks noGrp="1"/>
          </p:cNvSpPr>
          <p:nvPr>
            <p:ph type="title"/>
          </p:nvPr>
        </p:nvSpPr>
        <p:spPr/>
        <p:txBody>
          <a:bodyPr/>
          <a:lstStyle/>
          <a:p>
            <a:r>
              <a:rPr lang="en-US" dirty="0"/>
              <a:t>DEMO TIME – Power BI</a:t>
            </a:r>
          </a:p>
        </p:txBody>
      </p:sp>
    </p:spTree>
    <p:extLst>
      <p:ext uri="{BB962C8B-B14F-4D97-AF65-F5344CB8AC3E}">
        <p14:creationId xmlns:p14="http://schemas.microsoft.com/office/powerpoint/2010/main" val="2160600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b="0" dirty="0"/>
              <a:t>What is Azure Synapse Data Explorer?</a:t>
            </a:r>
          </a:p>
          <a:p>
            <a:r>
              <a:rPr lang="en-US" b="0" dirty="0"/>
              <a:t>Loading Data</a:t>
            </a:r>
          </a:p>
          <a:p>
            <a:r>
              <a:rPr lang="en-US" b="0" dirty="0"/>
              <a:t>Querying Data – KQL</a:t>
            </a:r>
          </a:p>
          <a:p>
            <a:r>
              <a:rPr lang="en-US" b="0" dirty="0"/>
              <a:t>Fun with KQL</a:t>
            </a:r>
          </a:p>
          <a:p>
            <a:r>
              <a:rPr lang="en-US" dirty="0"/>
              <a:t>Query Recommendations</a:t>
            </a:r>
          </a:p>
        </p:txBody>
      </p:sp>
    </p:spTree>
    <p:extLst>
      <p:ext uri="{BB962C8B-B14F-4D97-AF65-F5344CB8AC3E}">
        <p14:creationId xmlns:p14="http://schemas.microsoft.com/office/powerpoint/2010/main" val="409578629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20F9-4C5B-487C-AF0C-DA1359016C05}"/>
              </a:ext>
            </a:extLst>
          </p:cNvPr>
          <p:cNvSpPr>
            <a:spLocks noGrp="1"/>
          </p:cNvSpPr>
          <p:nvPr>
            <p:ph type="title"/>
          </p:nvPr>
        </p:nvSpPr>
        <p:spPr/>
        <p:txBody>
          <a:bodyPr/>
          <a:lstStyle/>
          <a:p>
            <a:r>
              <a:rPr lang="en-US" dirty="0"/>
              <a:t>Performance Tips and Tricks</a:t>
            </a:r>
          </a:p>
        </p:txBody>
      </p:sp>
      <p:sp>
        <p:nvSpPr>
          <p:cNvPr id="3" name="Text Placeholder 2">
            <a:extLst>
              <a:ext uri="{FF2B5EF4-FFF2-40B4-BE49-F238E27FC236}">
                <a16:creationId xmlns:a16="http://schemas.microsoft.com/office/drawing/2014/main" id="{BC50921E-081A-4519-9D91-B940829ED090}"/>
              </a:ext>
            </a:extLst>
          </p:cNvPr>
          <p:cNvSpPr>
            <a:spLocks noGrp="1"/>
          </p:cNvSpPr>
          <p:nvPr>
            <p:ph type="body" idx="1"/>
          </p:nvPr>
        </p:nvSpPr>
        <p:spPr/>
        <p:txBody>
          <a:bodyPr/>
          <a:lstStyle/>
          <a:p>
            <a:r>
              <a:rPr lang="en-US" dirty="0">
                <a:hlinkClick r:id="rId2"/>
              </a:rPr>
              <a:t>Microsoft guidance</a:t>
            </a:r>
            <a:endParaRPr lang="en-US" dirty="0"/>
          </a:p>
          <a:p>
            <a:r>
              <a:rPr lang="en-US" dirty="0"/>
              <a:t>Filters first, especially time:  filter placement matters!</a:t>
            </a:r>
          </a:p>
          <a:p>
            <a:r>
              <a:rPr lang="en-US" dirty="0"/>
              <a:t>Use case-sensitive operators</a:t>
            </a:r>
          </a:p>
          <a:p>
            <a:r>
              <a:rPr lang="en-US" dirty="0"/>
              <a:t>Search in specific columns, not across all columns</a:t>
            </a:r>
          </a:p>
          <a:p>
            <a:r>
              <a:rPr lang="en-US" dirty="0"/>
              <a:t>Materialize results of complex calculations using </a:t>
            </a:r>
            <a:r>
              <a:rPr lang="en-US" dirty="0">
                <a:latin typeface="Consolas" panose="020B0609020204030204" pitchFamily="49" charset="0"/>
              </a:rPr>
              <a:t>materialize()</a:t>
            </a:r>
          </a:p>
          <a:p>
            <a:r>
              <a:rPr lang="en-US" dirty="0"/>
              <a:t>Remember </a:t>
            </a:r>
            <a:r>
              <a:rPr lang="en-US" dirty="0">
                <a:latin typeface="Consolas" panose="020B0609020204030204" pitchFamily="49" charset="0"/>
              </a:rPr>
              <a:t>take 10</a:t>
            </a:r>
            <a:r>
              <a:rPr lang="en-US" dirty="0"/>
              <a:t> (equivalent of </a:t>
            </a:r>
            <a:r>
              <a:rPr lang="en-US" dirty="0">
                <a:latin typeface="Consolas" panose="020B0609020204030204" pitchFamily="49" charset="0"/>
              </a:rPr>
              <a:t>TOP 10</a:t>
            </a:r>
            <a:r>
              <a:rPr lang="en-US" dirty="0"/>
              <a:t>)</a:t>
            </a:r>
          </a:p>
        </p:txBody>
      </p:sp>
    </p:spTree>
    <p:extLst>
      <p:ext uri="{BB962C8B-B14F-4D97-AF65-F5344CB8AC3E}">
        <p14:creationId xmlns:p14="http://schemas.microsoft.com/office/powerpoint/2010/main" val="26641970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20F9-4C5B-487C-AF0C-DA1359016C05}"/>
              </a:ext>
            </a:extLst>
          </p:cNvPr>
          <p:cNvSpPr>
            <a:spLocks noGrp="1"/>
          </p:cNvSpPr>
          <p:nvPr>
            <p:ph type="title"/>
          </p:nvPr>
        </p:nvSpPr>
        <p:spPr/>
        <p:txBody>
          <a:bodyPr/>
          <a:lstStyle/>
          <a:p>
            <a:r>
              <a:rPr lang="en-US" dirty="0"/>
              <a:t>Query Limitations</a:t>
            </a:r>
          </a:p>
        </p:txBody>
      </p:sp>
      <p:sp>
        <p:nvSpPr>
          <p:cNvPr id="3" name="Text Placeholder 2">
            <a:extLst>
              <a:ext uri="{FF2B5EF4-FFF2-40B4-BE49-F238E27FC236}">
                <a16:creationId xmlns:a16="http://schemas.microsoft.com/office/drawing/2014/main" id="{BC50921E-081A-4519-9D91-B940829ED090}"/>
              </a:ext>
            </a:extLst>
          </p:cNvPr>
          <p:cNvSpPr>
            <a:spLocks noGrp="1"/>
          </p:cNvSpPr>
          <p:nvPr>
            <p:ph type="body" idx="1"/>
          </p:nvPr>
        </p:nvSpPr>
        <p:spPr/>
        <p:txBody>
          <a:bodyPr/>
          <a:lstStyle/>
          <a:p>
            <a:r>
              <a:rPr lang="en-US" dirty="0">
                <a:hlinkClick r:id="rId2"/>
              </a:rPr>
              <a:t>Microsoft guidance on query limits</a:t>
            </a:r>
            <a:endParaRPr lang="en-US" dirty="0"/>
          </a:p>
          <a:p>
            <a:r>
              <a:rPr lang="en-US" dirty="0"/>
              <a:t>No more than 10 concurrent requests per </a:t>
            </a:r>
            <a:r>
              <a:rPr lang="en-US" dirty="0" err="1"/>
              <a:t>vCore</a:t>
            </a:r>
            <a:endParaRPr lang="en-US" dirty="0"/>
          </a:p>
          <a:p>
            <a:r>
              <a:rPr lang="en-US" dirty="0"/>
              <a:t>No more than 500,000 records or 64MB of data returned to client</a:t>
            </a:r>
          </a:p>
          <a:p>
            <a:pPr lvl="1"/>
            <a:r>
              <a:rPr lang="en-US" dirty="0"/>
              <a:t>Can be disabled with </a:t>
            </a:r>
            <a:r>
              <a:rPr lang="en-US" dirty="0">
                <a:latin typeface="Consolas" panose="020B0609020204030204" pitchFamily="49" charset="0"/>
              </a:rPr>
              <a:t>set </a:t>
            </a:r>
            <a:r>
              <a:rPr lang="en-US" dirty="0" err="1">
                <a:latin typeface="Consolas" panose="020B0609020204030204" pitchFamily="49" charset="0"/>
              </a:rPr>
              <a:t>notruncation</a:t>
            </a:r>
            <a:r>
              <a:rPr lang="en-US" dirty="0">
                <a:latin typeface="Consolas" panose="020B0609020204030204" pitchFamily="49" charset="0"/>
              </a:rPr>
              <a:t>;</a:t>
            </a:r>
          </a:p>
          <a:p>
            <a:pPr lvl="1"/>
            <a:r>
              <a:rPr lang="en-US" dirty="0"/>
              <a:t>Can be modified with </a:t>
            </a:r>
            <a:r>
              <a:rPr lang="en-US" dirty="0" err="1">
                <a:latin typeface="Consolas" panose="020B0609020204030204" pitchFamily="49" charset="0"/>
              </a:rPr>
              <a:t>truncationmaxsize</a:t>
            </a:r>
            <a:r>
              <a:rPr lang="en-US" dirty="0">
                <a:latin typeface="Consolas" panose="020B0609020204030204" pitchFamily="49" charset="0"/>
              </a:rPr>
              <a:t>;</a:t>
            </a:r>
            <a:r>
              <a:rPr lang="en-US" dirty="0"/>
              <a:t> and </a:t>
            </a:r>
            <a:r>
              <a:rPr lang="en-US" dirty="0" err="1">
                <a:latin typeface="Consolas" panose="020B0609020204030204" pitchFamily="49" charset="0"/>
              </a:rPr>
              <a:t>truncationmaxrecords</a:t>
            </a:r>
            <a:r>
              <a:rPr lang="en-US" dirty="0">
                <a:latin typeface="Consolas" panose="020B0609020204030204" pitchFamily="49" charset="0"/>
              </a:rPr>
              <a:t>;</a:t>
            </a:r>
          </a:p>
          <a:p>
            <a:r>
              <a:rPr lang="en-US" dirty="0"/>
              <a:t>Max memory consumption per operator—prevents runaway queries</a:t>
            </a:r>
          </a:p>
          <a:p>
            <a:pPr lvl="1"/>
            <a:r>
              <a:rPr lang="en-US" dirty="0"/>
              <a:t>Defaults to 5GB</a:t>
            </a:r>
          </a:p>
          <a:p>
            <a:r>
              <a:rPr lang="en-US" dirty="0"/>
              <a:t>Server timeout configurable</a:t>
            </a:r>
          </a:p>
        </p:txBody>
      </p:sp>
    </p:spTree>
    <p:extLst>
      <p:ext uri="{BB962C8B-B14F-4D97-AF65-F5344CB8AC3E}">
        <p14:creationId xmlns:p14="http://schemas.microsoft.com/office/powerpoint/2010/main" val="348828947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20F9-4C5B-487C-AF0C-DA1359016C05}"/>
              </a:ext>
            </a:extLst>
          </p:cNvPr>
          <p:cNvSpPr>
            <a:spLocks noGrp="1"/>
          </p:cNvSpPr>
          <p:nvPr>
            <p:ph type="title"/>
          </p:nvPr>
        </p:nvSpPr>
        <p:spPr/>
        <p:txBody>
          <a:bodyPr/>
          <a:lstStyle/>
          <a:p>
            <a:r>
              <a:rPr lang="en-US" dirty="0"/>
              <a:t>EXPLAIN</a:t>
            </a:r>
          </a:p>
        </p:txBody>
      </p:sp>
      <p:sp>
        <p:nvSpPr>
          <p:cNvPr id="3" name="Text Placeholder 2">
            <a:extLst>
              <a:ext uri="{FF2B5EF4-FFF2-40B4-BE49-F238E27FC236}">
                <a16:creationId xmlns:a16="http://schemas.microsoft.com/office/drawing/2014/main" id="{BC50921E-081A-4519-9D91-B940829ED090}"/>
              </a:ext>
            </a:extLst>
          </p:cNvPr>
          <p:cNvSpPr>
            <a:spLocks noGrp="1"/>
          </p:cNvSpPr>
          <p:nvPr>
            <p:ph type="body" idx="1"/>
          </p:nvPr>
        </p:nvSpPr>
        <p:spPr>
          <a:xfrm>
            <a:off x="457200" y="1028700"/>
            <a:ext cx="8229600" cy="1085850"/>
          </a:xfrm>
        </p:spPr>
        <p:txBody>
          <a:bodyPr/>
          <a:lstStyle/>
          <a:p>
            <a:r>
              <a:rPr lang="en-US" dirty="0">
                <a:hlinkClick r:id="rId2"/>
              </a:rPr>
              <a:t>SQL to Kusto query cheat sheet</a:t>
            </a:r>
            <a:endParaRPr lang="en-US" dirty="0"/>
          </a:p>
          <a:p>
            <a:r>
              <a:rPr lang="en-US" dirty="0"/>
              <a:t>ONLY supported in Azure Data Explorer right now</a:t>
            </a:r>
          </a:p>
        </p:txBody>
      </p:sp>
      <p:pic>
        <p:nvPicPr>
          <p:cNvPr id="5" name="Picture 4">
            <a:extLst>
              <a:ext uri="{FF2B5EF4-FFF2-40B4-BE49-F238E27FC236}">
                <a16:creationId xmlns:a16="http://schemas.microsoft.com/office/drawing/2014/main" id="{EE7014AB-F6E7-4FC5-92A5-9820CD1F7E0E}"/>
              </a:ext>
            </a:extLst>
          </p:cNvPr>
          <p:cNvPicPr>
            <a:picLocks noChangeAspect="1"/>
          </p:cNvPicPr>
          <p:nvPr/>
        </p:nvPicPr>
        <p:blipFill>
          <a:blip r:embed="rId3"/>
          <a:stretch>
            <a:fillRect/>
          </a:stretch>
        </p:blipFill>
        <p:spPr>
          <a:xfrm>
            <a:off x="0" y="2051146"/>
            <a:ext cx="9144000" cy="3092354"/>
          </a:xfrm>
          <a:prstGeom prst="rect">
            <a:avLst/>
          </a:prstGeom>
        </p:spPr>
      </p:pic>
    </p:spTree>
    <p:extLst>
      <p:ext uri="{BB962C8B-B14F-4D97-AF65-F5344CB8AC3E}">
        <p14:creationId xmlns:p14="http://schemas.microsoft.com/office/powerpoint/2010/main" val="4214116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B30AD8-BC84-48F7-91B7-7F8CC8D8AE57}"/>
              </a:ext>
            </a:extLst>
          </p:cNvPr>
          <p:cNvSpPr>
            <a:spLocks noGrp="1"/>
          </p:cNvSpPr>
          <p:nvPr>
            <p:ph type="body" idx="1"/>
          </p:nvPr>
        </p:nvSpPr>
        <p:spPr/>
        <p:txBody>
          <a:bodyPr/>
          <a:lstStyle/>
          <a:p>
            <a:endParaRPr lang="en-US" dirty="0"/>
          </a:p>
        </p:txBody>
      </p:sp>
      <p:sp>
        <p:nvSpPr>
          <p:cNvPr id="4" name="Title 3">
            <a:extLst>
              <a:ext uri="{FF2B5EF4-FFF2-40B4-BE49-F238E27FC236}">
                <a16:creationId xmlns:a16="http://schemas.microsoft.com/office/drawing/2014/main" id="{6B61FCA1-06A4-4ACA-9FED-F02E70570C49}"/>
              </a:ext>
            </a:extLst>
          </p:cNvPr>
          <p:cNvSpPr>
            <a:spLocks noGrp="1"/>
          </p:cNvSpPr>
          <p:nvPr>
            <p:ph type="title"/>
          </p:nvPr>
        </p:nvSpPr>
        <p:spPr/>
        <p:txBody>
          <a:bodyPr/>
          <a:lstStyle/>
          <a:p>
            <a:r>
              <a:rPr lang="en-US" dirty="0"/>
              <a:t>DEMO TIME – EXPLAIN</a:t>
            </a:r>
          </a:p>
        </p:txBody>
      </p:sp>
    </p:spTree>
    <p:extLst>
      <p:ext uri="{BB962C8B-B14F-4D97-AF65-F5344CB8AC3E}">
        <p14:creationId xmlns:p14="http://schemas.microsoft.com/office/powerpoint/2010/main" val="27697645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Wrapping Up</a:t>
            </a:r>
          </a:p>
        </p:txBody>
      </p:sp>
      <p:sp>
        <p:nvSpPr>
          <p:cNvPr id="5" name="Text Placeholder 4"/>
          <p:cNvSpPr>
            <a:spLocks noGrp="1"/>
          </p:cNvSpPr>
          <p:nvPr>
            <p:ph type="body" idx="1"/>
          </p:nvPr>
        </p:nvSpPr>
        <p:spPr/>
        <p:txBody>
          <a:bodyPr/>
          <a:lstStyle/>
          <a:p>
            <a:r>
              <a:rPr lang="en-US" dirty="0"/>
              <a:t>To learn more, go here:</a:t>
            </a:r>
          </a:p>
          <a:p>
            <a:pPr lvl="1"/>
            <a:r>
              <a:rPr lang="en-US" dirty="0">
                <a:hlinkClick r:id="rId2"/>
              </a:rPr>
              <a:t>https://csmore.info/on/synapsekql</a:t>
            </a:r>
            <a:endParaRPr lang="en-US" dirty="0"/>
          </a:p>
          <a:p>
            <a:r>
              <a:rPr lang="en-US" dirty="0"/>
              <a:t>And for help, contact me:</a:t>
            </a:r>
          </a:p>
          <a:p>
            <a:pPr lvl="1"/>
            <a:r>
              <a:rPr lang="en-US" dirty="0">
                <a:hlinkClick r:id="rId3"/>
              </a:rPr>
              <a:t>feaselkl@solliance.net</a:t>
            </a:r>
            <a:endParaRPr lang="en-US" dirty="0"/>
          </a:p>
          <a:p>
            <a:pPr lvl="1"/>
            <a:r>
              <a:rPr lang="en-US" dirty="0">
                <a:hlinkClick r:id="rId4"/>
              </a:rPr>
              <a:t>@feaselkl</a:t>
            </a:r>
            <a:endParaRPr lang="en-US" dirty="0"/>
          </a:p>
        </p:txBody>
      </p:sp>
    </p:spTree>
    <p:extLst>
      <p:ext uri="{BB962C8B-B14F-4D97-AF65-F5344CB8AC3E}">
        <p14:creationId xmlns:p14="http://schemas.microsoft.com/office/powerpoint/2010/main" val="39865419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p:txBody>
          <a:bodyPr/>
          <a:lstStyle/>
          <a:p>
            <a:r>
              <a:rPr lang="en-US" dirty="0"/>
              <a:t>Introduce Azure Synapse Data Explorer</a:t>
            </a:r>
          </a:p>
          <a:p>
            <a:r>
              <a:rPr lang="en-US" dirty="0"/>
              <a:t>Explain why Data Explorer makes sense in a warehouse</a:t>
            </a:r>
          </a:p>
          <a:p>
            <a:r>
              <a:rPr lang="en-US" dirty="0"/>
              <a:t>Introduce KQL</a:t>
            </a:r>
          </a:p>
          <a:p>
            <a:r>
              <a:rPr lang="en-US" dirty="0"/>
              <a:t>Perform time series analysis with KQL</a:t>
            </a:r>
          </a:p>
          <a:p>
            <a:r>
              <a:rPr lang="en-US" dirty="0"/>
              <a:t>Recommendations on writing queries</a:t>
            </a:r>
          </a:p>
        </p:txBody>
      </p:sp>
    </p:spTree>
    <p:extLst>
      <p:ext uri="{BB962C8B-B14F-4D97-AF65-F5344CB8AC3E}">
        <p14:creationId xmlns:p14="http://schemas.microsoft.com/office/powerpoint/2010/main" val="8037040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9DC33173-4253-0140-A4F8-7FD2599C5B41}"/>
              </a:ext>
            </a:extLst>
          </p:cNvPr>
          <p:cNvSpPr txBox="1">
            <a:spLocks/>
          </p:cNvSpPr>
          <p:nvPr/>
        </p:nvSpPr>
        <p:spPr bwMode="auto">
          <a:xfrm>
            <a:off x="1600200" y="590550"/>
            <a:ext cx="617220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Data Exploration with Synapse and KQL</a:t>
            </a:r>
          </a:p>
          <a:p>
            <a:pPr algn="ctr" defTabSz="-13872816">
              <a:lnSpc>
                <a:spcPct val="90000"/>
              </a:lnSpc>
              <a:spcBef>
                <a:spcPts val="0"/>
              </a:spcBef>
              <a:defRPr/>
            </a:pP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7" name="Title 3">
            <a:extLst>
              <a:ext uri="{FF2B5EF4-FFF2-40B4-BE49-F238E27FC236}">
                <a16:creationId xmlns:a16="http://schemas.microsoft.com/office/drawing/2014/main" id="{5B7BA528-50AB-7C4E-866E-C346B47752AC}"/>
              </a:ext>
            </a:extLst>
          </p:cNvPr>
          <p:cNvSpPr txBox="1">
            <a:spLocks/>
          </p:cNvSpPr>
          <p:nvPr/>
        </p:nvSpPr>
        <p:spPr bwMode="auto">
          <a:xfrm>
            <a:off x="3200400" y="3494578"/>
            <a:ext cx="2971800" cy="982172"/>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chemeClr val="accent2"/>
                </a:solidFill>
                <a:latin typeface="Calibri"/>
                <a:cs typeface="Mangal" pitchFamily="18" charset="0"/>
              </a:rPr>
              <a:t>Thank you!</a:t>
            </a:r>
          </a:p>
        </p:txBody>
      </p:sp>
    </p:spTree>
    <p:extLst>
      <p:ext uri="{BB962C8B-B14F-4D97-AF65-F5344CB8AC3E}">
        <p14:creationId xmlns:p14="http://schemas.microsoft.com/office/powerpoint/2010/main" val="2303931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BCF743-33AE-E940-99ED-012AF6643319}"/>
              </a:ext>
            </a:extLst>
          </p:cNvPr>
          <p:cNvPicPr>
            <a:picLocks noChangeAspect="1"/>
          </p:cNvPicPr>
          <p:nvPr/>
        </p:nvPicPr>
        <p:blipFill>
          <a:blip r:embed="rId2"/>
          <a:stretch>
            <a:fillRect/>
          </a:stretch>
        </p:blipFill>
        <p:spPr>
          <a:xfrm flipV="1">
            <a:off x="-76200" y="133350"/>
            <a:ext cx="9296400" cy="1752600"/>
          </a:xfrm>
          <a:prstGeom prst="rect">
            <a:avLst/>
          </a:prstGeom>
        </p:spPr>
      </p:pic>
      <p:pic>
        <p:nvPicPr>
          <p:cNvPr id="3" name="Picture 2">
            <a:extLst>
              <a:ext uri="{FF2B5EF4-FFF2-40B4-BE49-F238E27FC236}">
                <a16:creationId xmlns:a16="http://schemas.microsoft.com/office/drawing/2014/main" id="{2E69B157-A1CA-1141-B105-40F69A4D5AF7}"/>
              </a:ext>
            </a:extLst>
          </p:cNvPr>
          <p:cNvPicPr>
            <a:picLocks noChangeAspect="1"/>
          </p:cNvPicPr>
          <p:nvPr/>
        </p:nvPicPr>
        <p:blipFill>
          <a:blip r:embed="rId3"/>
          <a:stretch>
            <a:fillRect/>
          </a:stretch>
        </p:blipFill>
        <p:spPr>
          <a:xfrm>
            <a:off x="5715000" y="590550"/>
            <a:ext cx="1967442" cy="838200"/>
          </a:xfrm>
          <a:prstGeom prst="rect">
            <a:avLst/>
          </a:prstGeom>
        </p:spPr>
      </p:pic>
      <p:sp>
        <p:nvSpPr>
          <p:cNvPr id="7" name="TextBox 6">
            <a:extLst>
              <a:ext uri="{FF2B5EF4-FFF2-40B4-BE49-F238E27FC236}">
                <a16:creationId xmlns:a16="http://schemas.microsoft.com/office/drawing/2014/main" id="{6C1D4BA1-C725-E647-8EA2-5B9E2649723A}"/>
              </a:ext>
            </a:extLst>
          </p:cNvPr>
          <p:cNvSpPr txBox="1"/>
          <p:nvPr/>
        </p:nvSpPr>
        <p:spPr bwMode="auto">
          <a:xfrm>
            <a:off x="810706" y="520438"/>
            <a:ext cx="3962399" cy="584775"/>
          </a:xfrm>
          <a:prstGeom prst="rect">
            <a:avLst/>
          </a:prstGeom>
          <a:noFill/>
          <a:ln w="9525">
            <a:noFill/>
            <a:miter lim="800000"/>
            <a:headEnd/>
            <a:tailEnd/>
          </a:ln>
        </p:spPr>
        <p:txBody>
          <a:bodyPr wrap="square" rtlCol="0">
            <a:spAutoFit/>
          </a:bodyPr>
          <a:lstStyle/>
          <a:p>
            <a:r>
              <a:rPr lang="en-US" sz="1600" dirty="0">
                <a:solidFill>
                  <a:schemeClr val="bg1"/>
                </a:solidFill>
                <a:latin typeface="Tekton Pro" pitchFamily="34" charset="0"/>
              </a:rPr>
              <a:t>FOR INFORMATION ABOUT OUR NEXT IN PERSON EVENT, VISIT OUR WEBSITE AT</a:t>
            </a:r>
          </a:p>
        </p:txBody>
      </p:sp>
      <p:pic>
        <p:nvPicPr>
          <p:cNvPr id="4" name="Picture 3">
            <a:extLst>
              <a:ext uri="{FF2B5EF4-FFF2-40B4-BE49-F238E27FC236}">
                <a16:creationId xmlns:a16="http://schemas.microsoft.com/office/drawing/2014/main" id="{59384C16-CDCC-BB48-A842-AECBCB926629}"/>
              </a:ext>
            </a:extLst>
          </p:cNvPr>
          <p:cNvPicPr>
            <a:picLocks noChangeAspect="1"/>
          </p:cNvPicPr>
          <p:nvPr/>
        </p:nvPicPr>
        <p:blipFill>
          <a:blip r:embed="rId4"/>
          <a:stretch>
            <a:fillRect/>
          </a:stretch>
        </p:blipFill>
        <p:spPr>
          <a:xfrm>
            <a:off x="914400" y="1209883"/>
            <a:ext cx="1828800" cy="224955"/>
          </a:xfrm>
          <a:prstGeom prst="rect">
            <a:avLst/>
          </a:prstGeom>
        </p:spPr>
      </p:pic>
    </p:spTree>
    <p:extLst>
      <p:ext uri="{BB962C8B-B14F-4D97-AF65-F5344CB8AC3E}">
        <p14:creationId xmlns:p14="http://schemas.microsoft.com/office/powerpoint/2010/main" val="13778679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t>What is Azure Synapse Data Explorer?</a:t>
            </a:r>
          </a:p>
          <a:p>
            <a:r>
              <a:rPr lang="en-US" b="0" dirty="0"/>
              <a:t>Loading Data</a:t>
            </a:r>
          </a:p>
          <a:p>
            <a:r>
              <a:rPr lang="en-US" b="0" dirty="0"/>
              <a:t>Querying Data – KQL</a:t>
            </a:r>
          </a:p>
          <a:p>
            <a:r>
              <a:rPr lang="en-US" b="0" dirty="0"/>
              <a:t>Fun with KQL</a:t>
            </a:r>
          </a:p>
          <a:p>
            <a:r>
              <a:rPr lang="en-US" b="0" dirty="0"/>
              <a:t>Query Recommendations</a:t>
            </a:r>
          </a:p>
        </p:txBody>
      </p:sp>
    </p:spTree>
    <p:extLst>
      <p:ext uri="{BB962C8B-B14F-4D97-AF65-F5344CB8AC3E}">
        <p14:creationId xmlns:p14="http://schemas.microsoft.com/office/powerpoint/2010/main" val="3557257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9883-1348-496A-ABE3-4CEF41388F08}"/>
              </a:ext>
            </a:extLst>
          </p:cNvPr>
          <p:cNvSpPr>
            <a:spLocks noGrp="1"/>
          </p:cNvSpPr>
          <p:nvPr>
            <p:ph type="title"/>
          </p:nvPr>
        </p:nvSpPr>
        <p:spPr/>
        <p:txBody>
          <a:bodyPr/>
          <a:lstStyle/>
          <a:p>
            <a:r>
              <a:rPr lang="en-US" dirty="0"/>
              <a:t>Azure Synapse Analytics</a:t>
            </a:r>
          </a:p>
        </p:txBody>
      </p:sp>
      <p:sp>
        <p:nvSpPr>
          <p:cNvPr id="3" name="Text Placeholder 2">
            <a:extLst>
              <a:ext uri="{FF2B5EF4-FFF2-40B4-BE49-F238E27FC236}">
                <a16:creationId xmlns:a16="http://schemas.microsoft.com/office/drawing/2014/main" id="{FC34E201-4959-42A8-B84D-4289C34D6847}"/>
              </a:ext>
            </a:extLst>
          </p:cNvPr>
          <p:cNvSpPr>
            <a:spLocks noGrp="1"/>
          </p:cNvSpPr>
          <p:nvPr>
            <p:ph type="body" idx="1"/>
          </p:nvPr>
        </p:nvSpPr>
        <p:spPr>
          <a:xfrm>
            <a:off x="457200" y="1028700"/>
            <a:ext cx="8229600" cy="781050"/>
          </a:xfrm>
        </p:spPr>
        <p:txBody>
          <a:bodyPr/>
          <a:lstStyle/>
          <a:p>
            <a:pPr marL="0" indent="0">
              <a:buNone/>
            </a:pPr>
            <a:r>
              <a:rPr lang="en-US" dirty="0"/>
              <a:t>Azure Synapse Analytics is Microsoft's platform for modern data warehousing. It is made up of four components:</a:t>
            </a:r>
          </a:p>
          <a:p>
            <a:pPr marL="0" indent="0">
              <a:buNone/>
            </a:pPr>
            <a:endParaRPr lang="en-US" dirty="0"/>
          </a:p>
        </p:txBody>
      </p:sp>
      <p:sp>
        <p:nvSpPr>
          <p:cNvPr id="4" name="Text Placeholder 2">
            <a:extLst>
              <a:ext uri="{FF2B5EF4-FFF2-40B4-BE49-F238E27FC236}">
                <a16:creationId xmlns:a16="http://schemas.microsoft.com/office/drawing/2014/main" id="{7DC18591-1AC5-4014-8563-1063E4742D78}"/>
              </a:ext>
            </a:extLst>
          </p:cNvPr>
          <p:cNvSpPr txBox="1">
            <a:spLocks/>
          </p:cNvSpPr>
          <p:nvPr/>
        </p:nvSpPr>
        <p:spPr bwMode="auto">
          <a:xfrm>
            <a:off x="457200" y="1885950"/>
            <a:ext cx="4191000" cy="2362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100" b="1">
                <a:solidFill>
                  <a:schemeClr val="tx2"/>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900" b="0">
                <a:solidFill>
                  <a:schemeClr val="tx2"/>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700" b="0">
                <a:solidFill>
                  <a:schemeClr val="tx2"/>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500" b="0">
                <a:solidFill>
                  <a:schemeClr val="tx2"/>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300" b="0">
                <a:solidFill>
                  <a:schemeClr val="tx2"/>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r>
              <a:rPr lang="en-US" kern="0" dirty="0"/>
              <a:t>Dedicated SQL pools</a:t>
            </a:r>
          </a:p>
          <a:p>
            <a:r>
              <a:rPr lang="en-US" kern="0" dirty="0"/>
              <a:t>Spark pools</a:t>
            </a:r>
          </a:p>
          <a:p>
            <a:r>
              <a:rPr lang="en-US" kern="0" dirty="0"/>
              <a:t>Serverless SQL pool</a:t>
            </a:r>
          </a:p>
          <a:p>
            <a:r>
              <a:rPr lang="en-US" kern="0" dirty="0"/>
              <a:t>Data Explorer pools</a:t>
            </a:r>
          </a:p>
        </p:txBody>
      </p:sp>
      <p:pic>
        <p:nvPicPr>
          <p:cNvPr id="1026" name="Picture 2">
            <a:extLst>
              <a:ext uri="{FF2B5EF4-FFF2-40B4-BE49-F238E27FC236}">
                <a16:creationId xmlns:a16="http://schemas.microsoft.com/office/drawing/2014/main" id="{02C65534-137F-4190-9E02-611D9B480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981" y="1885950"/>
            <a:ext cx="5817019" cy="177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904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FA-E7C7-414E-84BE-08A8F0C4D658}"/>
              </a:ext>
            </a:extLst>
          </p:cNvPr>
          <p:cNvSpPr>
            <a:spLocks noGrp="1"/>
          </p:cNvSpPr>
          <p:nvPr>
            <p:ph type="title"/>
          </p:nvPr>
        </p:nvSpPr>
        <p:spPr/>
        <p:txBody>
          <a:bodyPr/>
          <a:lstStyle/>
          <a:p>
            <a:r>
              <a:rPr lang="en-US" dirty="0"/>
              <a:t>Dedicated SQL pools</a:t>
            </a:r>
          </a:p>
        </p:txBody>
      </p:sp>
      <p:sp>
        <p:nvSpPr>
          <p:cNvPr id="3" name="Text Placeholder 2">
            <a:extLst>
              <a:ext uri="{FF2B5EF4-FFF2-40B4-BE49-F238E27FC236}">
                <a16:creationId xmlns:a16="http://schemas.microsoft.com/office/drawing/2014/main" id="{6E26709B-9DB6-4D20-AE83-933D53C4CF44}"/>
              </a:ext>
            </a:extLst>
          </p:cNvPr>
          <p:cNvSpPr>
            <a:spLocks noGrp="1"/>
          </p:cNvSpPr>
          <p:nvPr>
            <p:ph type="body" idx="1"/>
          </p:nvPr>
        </p:nvSpPr>
        <p:spPr/>
        <p:txBody>
          <a:bodyPr/>
          <a:lstStyle/>
          <a:p>
            <a:pPr marL="0" indent="0">
              <a:buNone/>
            </a:pPr>
            <a:r>
              <a:rPr lang="en-US" sz="2000" dirty="0"/>
              <a:t>Azure Synapse Analytics dedicated SQL pools, nee Azure SQL Data Warehouse, offer up a Massive Parallel Processing approach to data warehousing and work best in classic data warehousing scenarios:</a:t>
            </a:r>
          </a:p>
          <a:p>
            <a:r>
              <a:rPr lang="en-US" sz="2000" dirty="0"/>
              <a:t>You are using the Kimball model of facts and dimensions.</a:t>
            </a:r>
          </a:p>
          <a:p>
            <a:r>
              <a:rPr lang="en-US" sz="2000" dirty="0"/>
              <a:t>Your total data size is at least 1 TB.</a:t>
            </a:r>
          </a:p>
          <a:p>
            <a:r>
              <a:rPr lang="en-US" sz="2000" dirty="0"/>
              <a:t>Your major fact tables have at least 1 billion rows of date and numeric data.</a:t>
            </a:r>
          </a:p>
          <a:p>
            <a:r>
              <a:rPr lang="en-US" sz="2000" dirty="0"/>
              <a:t>Your major dimension tables are relatively small but wide.</a:t>
            </a:r>
          </a:p>
          <a:p>
            <a:r>
              <a:rPr lang="en-US" sz="2000" dirty="0"/>
              <a:t>Users typically work off of a set number of queries.</a:t>
            </a:r>
          </a:p>
        </p:txBody>
      </p:sp>
    </p:spTree>
    <p:extLst>
      <p:ext uri="{BB962C8B-B14F-4D97-AF65-F5344CB8AC3E}">
        <p14:creationId xmlns:p14="http://schemas.microsoft.com/office/powerpoint/2010/main" val="639258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FA-E7C7-414E-84BE-08A8F0C4D658}"/>
              </a:ext>
            </a:extLst>
          </p:cNvPr>
          <p:cNvSpPr>
            <a:spLocks noGrp="1"/>
          </p:cNvSpPr>
          <p:nvPr>
            <p:ph type="title"/>
          </p:nvPr>
        </p:nvSpPr>
        <p:spPr/>
        <p:txBody>
          <a:bodyPr/>
          <a:lstStyle/>
          <a:p>
            <a:r>
              <a:rPr lang="en-US" dirty="0"/>
              <a:t>Spark pools</a:t>
            </a:r>
          </a:p>
        </p:txBody>
      </p:sp>
      <p:sp>
        <p:nvSpPr>
          <p:cNvPr id="3" name="Text Placeholder 2">
            <a:extLst>
              <a:ext uri="{FF2B5EF4-FFF2-40B4-BE49-F238E27FC236}">
                <a16:creationId xmlns:a16="http://schemas.microsoft.com/office/drawing/2014/main" id="{6E26709B-9DB6-4D20-AE83-933D53C4CF44}"/>
              </a:ext>
            </a:extLst>
          </p:cNvPr>
          <p:cNvSpPr>
            <a:spLocks noGrp="1"/>
          </p:cNvSpPr>
          <p:nvPr>
            <p:ph type="body" idx="1"/>
          </p:nvPr>
        </p:nvSpPr>
        <p:spPr/>
        <p:txBody>
          <a:bodyPr/>
          <a:lstStyle/>
          <a:p>
            <a:pPr marL="0" indent="0">
              <a:buNone/>
            </a:pPr>
            <a:r>
              <a:rPr lang="en-US" dirty="0"/>
              <a:t>Azure Synapse Analytics Spark pools allow you to spin up Apache Spark clusters. Key use cases for these Spark clusters include:</a:t>
            </a:r>
          </a:p>
          <a:p>
            <a:pPr marL="0" indent="0">
              <a:buNone/>
            </a:pPr>
            <a:endParaRPr lang="en-US" dirty="0"/>
          </a:p>
          <a:p>
            <a:r>
              <a:rPr lang="en-US" dirty="0"/>
              <a:t>Complicated data transformation projects, such as working with regular expressions.</a:t>
            </a:r>
          </a:p>
          <a:p>
            <a:r>
              <a:rPr lang="en-US" dirty="0"/>
              <a:t>Distributed machine learning tasks not suited for Azure Machine Learning.</a:t>
            </a:r>
          </a:p>
          <a:p>
            <a:r>
              <a:rPr lang="en-US" dirty="0"/>
              <a:t>Migrating work from on-premises Apache spark clusters or HDInsight clusters.</a:t>
            </a:r>
          </a:p>
        </p:txBody>
      </p:sp>
    </p:spTree>
    <p:extLst>
      <p:ext uri="{BB962C8B-B14F-4D97-AF65-F5344CB8AC3E}">
        <p14:creationId xmlns:p14="http://schemas.microsoft.com/office/powerpoint/2010/main" val="190917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FA-E7C7-414E-84BE-08A8F0C4D658}"/>
              </a:ext>
            </a:extLst>
          </p:cNvPr>
          <p:cNvSpPr>
            <a:spLocks noGrp="1"/>
          </p:cNvSpPr>
          <p:nvPr>
            <p:ph type="title"/>
          </p:nvPr>
        </p:nvSpPr>
        <p:spPr/>
        <p:txBody>
          <a:bodyPr/>
          <a:lstStyle/>
          <a:p>
            <a:r>
              <a:rPr lang="en-US" dirty="0"/>
              <a:t>Serverless SQL pool</a:t>
            </a:r>
          </a:p>
        </p:txBody>
      </p:sp>
      <p:sp>
        <p:nvSpPr>
          <p:cNvPr id="3" name="Text Placeholder 2">
            <a:extLst>
              <a:ext uri="{FF2B5EF4-FFF2-40B4-BE49-F238E27FC236}">
                <a16:creationId xmlns:a16="http://schemas.microsoft.com/office/drawing/2014/main" id="{6E26709B-9DB6-4D20-AE83-933D53C4CF44}"/>
              </a:ext>
            </a:extLst>
          </p:cNvPr>
          <p:cNvSpPr>
            <a:spLocks noGrp="1"/>
          </p:cNvSpPr>
          <p:nvPr>
            <p:ph type="body" idx="1"/>
          </p:nvPr>
        </p:nvSpPr>
        <p:spPr/>
        <p:txBody>
          <a:bodyPr/>
          <a:lstStyle/>
          <a:p>
            <a:pPr marL="0" indent="0">
              <a:buNone/>
            </a:pPr>
            <a:r>
              <a:rPr lang="en-US" dirty="0"/>
              <a:t>The serverless SQL pool is a bit different from a dedicated SQL pool in the following ways:</a:t>
            </a:r>
          </a:p>
          <a:p>
            <a:pPr marL="0" indent="0">
              <a:buNone/>
            </a:pPr>
            <a:endParaRPr lang="en-US" dirty="0"/>
          </a:p>
          <a:p>
            <a:r>
              <a:rPr lang="en-US" dirty="0"/>
              <a:t>Serverless SQL pools do not store data. They read files directly from your data lake and expose them as SQL tables.</a:t>
            </a:r>
          </a:p>
          <a:p>
            <a:r>
              <a:rPr lang="en-US" dirty="0"/>
              <a:t>The serverless SQL pool requires no infrastructure or resource reservation and has no up-front costs.</a:t>
            </a:r>
          </a:p>
          <a:p>
            <a:r>
              <a:rPr lang="en-US" dirty="0"/>
              <a:t>The pricing model for the serverless SQL pool is based on data utilization: approximately $5 per terabyte of data processed.</a:t>
            </a:r>
          </a:p>
        </p:txBody>
      </p:sp>
    </p:spTree>
    <p:extLst>
      <p:ext uri="{BB962C8B-B14F-4D97-AF65-F5344CB8AC3E}">
        <p14:creationId xmlns:p14="http://schemas.microsoft.com/office/powerpoint/2010/main" val="3261828567"/>
      </p:ext>
    </p:extLst>
  </p:cSld>
  <p:clrMapOvr>
    <a:masterClrMapping/>
  </p:clrMapOvr>
  <p:transition>
    <p:fade/>
  </p:transition>
</p:sld>
</file>

<file path=ppt/theme/theme1.xml><?xml version="1.0" encoding="utf-8"?>
<a:theme xmlns:a="http://schemas.openxmlformats.org/drawingml/2006/main" name="SQLintersection">
  <a:themeElements>
    <a:clrScheme name="Azure_AI">
      <a:dk1>
        <a:srgbClr val="000000"/>
      </a:dk1>
      <a:lt1>
        <a:srgbClr val="FEFFFE"/>
      </a:lt1>
      <a:dk2>
        <a:srgbClr val="002E56"/>
      </a:dk2>
      <a:lt2>
        <a:srgbClr val="FEFFFE"/>
      </a:lt2>
      <a:accent1>
        <a:srgbClr val="00ECFF"/>
      </a:accent1>
      <a:accent2>
        <a:srgbClr val="008FD1"/>
      </a:accent2>
      <a:accent3>
        <a:srgbClr val="333432"/>
      </a:accent3>
      <a:accent4>
        <a:srgbClr val="000000"/>
      </a:accent4>
      <a:accent5>
        <a:srgbClr val="0095A8"/>
      </a:accent5>
      <a:accent6>
        <a:srgbClr val="2752B5"/>
      </a:accent6>
      <a:hlink>
        <a:srgbClr val="6BC6FF"/>
      </a:hlink>
      <a:folHlink>
        <a:srgbClr val="3978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1835</TotalTime>
  <Words>1024</Words>
  <Application>Microsoft Office PowerPoint</Application>
  <PresentationFormat>On-screen Show (16:9)</PresentationFormat>
  <Paragraphs>171</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Cambria</vt:lpstr>
      <vt:lpstr>Consolas</vt:lpstr>
      <vt:lpstr>Myriad Pro</vt:lpstr>
      <vt:lpstr>Tekton Pro</vt:lpstr>
      <vt:lpstr>Verdana</vt:lpstr>
      <vt:lpstr>Wingdings</vt:lpstr>
      <vt:lpstr>SQLintersection</vt:lpstr>
      <vt:lpstr> Data Exploration with Synapse and KQL</vt:lpstr>
      <vt:lpstr>PowerPoint Presentation</vt:lpstr>
      <vt:lpstr>Who am I?  What am I doing here?</vt:lpstr>
      <vt:lpstr>Motivation</vt:lpstr>
      <vt:lpstr>Agenda</vt:lpstr>
      <vt:lpstr>Azure Synapse Analytics</vt:lpstr>
      <vt:lpstr>Dedicated SQL pools</vt:lpstr>
      <vt:lpstr>Spark pools</vt:lpstr>
      <vt:lpstr>Serverless SQL pool</vt:lpstr>
      <vt:lpstr>Data Explorer pools</vt:lpstr>
      <vt:lpstr>Pricing Data Explorer pools</vt:lpstr>
      <vt:lpstr>Setup and Configuration</vt:lpstr>
      <vt:lpstr>Name and Workload</vt:lpstr>
      <vt:lpstr>Scaling and Instances</vt:lpstr>
      <vt:lpstr>Agenda</vt:lpstr>
      <vt:lpstr>Get a Database</vt:lpstr>
      <vt:lpstr>What Makes a Database?</vt:lpstr>
      <vt:lpstr>Ingesting Data</vt:lpstr>
      <vt:lpstr>DEMO TIME</vt:lpstr>
      <vt:lpstr>Review: Data Formats</vt:lpstr>
      <vt:lpstr>Review: Streaming Ingestion</vt:lpstr>
      <vt:lpstr>Review: Batch Ingestion</vt:lpstr>
      <vt:lpstr>Agenda</vt:lpstr>
      <vt:lpstr>Kusto Query Language (KQL)</vt:lpstr>
      <vt:lpstr>Pipes</vt:lpstr>
      <vt:lpstr>It’s Not Just for Logs!</vt:lpstr>
      <vt:lpstr>Our Demo</vt:lpstr>
      <vt:lpstr>Our Demo</vt:lpstr>
      <vt:lpstr>DEMO TIME</vt:lpstr>
      <vt:lpstr>Agenda</vt:lpstr>
      <vt:lpstr>Fun with KQL</vt:lpstr>
      <vt:lpstr>DEMO TIME – Time Series</vt:lpstr>
      <vt:lpstr>DEMO TIME – Power BI</vt:lpstr>
      <vt:lpstr>Agenda</vt:lpstr>
      <vt:lpstr>Performance Tips and Tricks</vt:lpstr>
      <vt:lpstr>Query Limitations</vt:lpstr>
      <vt:lpstr>EXPLAIN</vt:lpstr>
      <vt:lpstr>DEMO TIME – EXPLAIN</vt:lpstr>
      <vt:lpstr>Wrapping Up</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Kevin Feasel</cp:lastModifiedBy>
  <cp:revision>69</cp:revision>
  <cp:lastPrinted>2012-12-21T20:05:00Z</cp:lastPrinted>
  <dcterms:created xsi:type="dcterms:W3CDTF">2014-10-22T19:18:01Z</dcterms:created>
  <dcterms:modified xsi:type="dcterms:W3CDTF">2022-04-05T02:56:24Z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