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3" r:id="rId8"/>
    <p:sldId id="262" r:id="rId9"/>
    <p:sldId id="267" r:id="rId10"/>
    <p:sldId id="273" r:id="rId11"/>
    <p:sldId id="264" r:id="rId12"/>
    <p:sldId id="266" r:id="rId13"/>
    <p:sldId id="265" r:id="rId14"/>
    <p:sldId id="268" r:id="rId15"/>
    <p:sldId id="272" r:id="rId16"/>
    <p:sldId id="269" r:id="rId17"/>
    <p:sldId id="270" r:id="rId18"/>
    <p:sldId id="271" r:id="rId19"/>
  </p:sldIdLst>
  <p:sldSz cx="9144000" cy="5143500" type="screen16x9"/>
  <p:notesSz cx="6858000" cy="9144000"/>
  <p:embeddedFontLst>
    <p:embeddedFont>
      <p:font typeface="Calibri" panose="020F0502020204030204" pitchFamily="34" charset="0"/>
      <p:regular r:id="rId21"/>
      <p:bold r:id="rId22"/>
      <p:italic r:id="rId23"/>
      <p:boldItalic r:id="rId24"/>
    </p:embeddedFont>
    <p:embeddedFont>
      <p:font typeface="Roboto" panose="02020500000000000000"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3">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2BC991-16E8-44A0-B1CC-DED9B2C0A286}">
  <a:tblStyle styleId="{692BC991-16E8-44A0-B1CC-DED9B2C0A28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136" y="72"/>
      </p:cViewPr>
      <p:guideLst>
        <p:guide orient="horz" pos="283"/>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abea1f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abea1f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df76cd58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df76cd58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df76cd58c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df76cd58c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dec587a48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dec587a48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decd9daa22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ecd9daa22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bd16841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bd16841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ecd9daa22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ecd9daa22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df76cd58c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df76cd58c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zh-TW"/>
              <a:t>金融科技期末報告</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358"/>
              <a:buNone/>
            </a:pPr>
            <a:r>
              <a:rPr lang="zh-TW" sz="1682" dirty="0"/>
              <a:t>第二組  張恩睿 林宇哲</a:t>
            </a:r>
            <a:endParaRPr lang="en-US" altLang="zh-TW" sz="1682" dirty="0"/>
          </a:p>
          <a:p>
            <a:pPr marL="0" lvl="0" indent="0" algn="l" rtl="0">
              <a:lnSpc>
                <a:spcPct val="80000"/>
              </a:lnSpc>
              <a:spcBef>
                <a:spcPts val="0"/>
              </a:spcBef>
              <a:spcAft>
                <a:spcPts val="0"/>
              </a:spcAft>
              <a:buSzPts val="358"/>
              <a:buNone/>
            </a:pPr>
            <a:endParaRPr lang="en-US" altLang="zh-TW" sz="1682" dirty="0"/>
          </a:p>
          <a:p>
            <a:pPr marL="0" lvl="0" indent="0" algn="l" rtl="0">
              <a:lnSpc>
                <a:spcPct val="80000"/>
              </a:lnSpc>
              <a:spcBef>
                <a:spcPts val="0"/>
              </a:spcBef>
              <a:spcAft>
                <a:spcPts val="0"/>
              </a:spcAft>
              <a:buSzPts val="358"/>
              <a:buNone/>
            </a:pPr>
            <a:r>
              <a:rPr lang="zh-TW" sz="1682" dirty="0"/>
              <a:t>2021/06/10</a:t>
            </a:r>
            <a:endParaRPr sz="1682" dirty="0"/>
          </a:p>
          <a:p>
            <a:pPr marL="0" lvl="0" indent="0" algn="l" rtl="0">
              <a:lnSpc>
                <a:spcPct val="80000"/>
              </a:lnSpc>
              <a:spcBef>
                <a:spcPts val="0"/>
              </a:spcBef>
              <a:spcAft>
                <a:spcPts val="0"/>
              </a:spcAft>
              <a:buSzPts val="358"/>
              <a:buNone/>
            </a:pPr>
            <a:endParaRPr sz="1682"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D4A59D3-337C-4A49-8425-A73E75849B9A}"/>
              </a:ext>
            </a:extLst>
          </p:cNvPr>
          <p:cNvSpPr>
            <a:spLocks noGrp="1"/>
          </p:cNvSpPr>
          <p:nvPr>
            <p:ph type="title"/>
          </p:nvPr>
        </p:nvSpPr>
        <p:spPr/>
        <p:txBody>
          <a:bodyPr>
            <a:normAutofit fontScale="90000"/>
          </a:bodyPr>
          <a:lstStyle/>
          <a:p>
            <a:r>
              <a:rPr lang="zh-TW" altLang="en-US" dirty="0"/>
              <a:t>決策樹</a:t>
            </a:r>
          </a:p>
        </p:txBody>
      </p:sp>
      <p:sp>
        <p:nvSpPr>
          <p:cNvPr id="3" name="文字版面配置區 2">
            <a:extLst>
              <a:ext uri="{FF2B5EF4-FFF2-40B4-BE49-F238E27FC236}">
                <a16:creationId xmlns:a16="http://schemas.microsoft.com/office/drawing/2014/main" id="{411AB896-F093-40FF-80B0-DC065E2AED07}"/>
              </a:ext>
            </a:extLst>
          </p:cNvPr>
          <p:cNvSpPr>
            <a:spLocks noGrp="1"/>
          </p:cNvSpPr>
          <p:nvPr>
            <p:ph type="body" idx="1"/>
          </p:nvPr>
        </p:nvSpPr>
        <p:spPr/>
        <p:txBody>
          <a:bodyPr/>
          <a:lstStyle/>
          <a:p>
            <a:endParaRPr lang="zh-TW" altLang="en-US"/>
          </a:p>
        </p:txBody>
      </p:sp>
      <p:pic>
        <p:nvPicPr>
          <p:cNvPr id="5" name="圖片 4">
            <a:extLst>
              <a:ext uri="{FF2B5EF4-FFF2-40B4-BE49-F238E27FC236}">
                <a16:creationId xmlns:a16="http://schemas.microsoft.com/office/drawing/2014/main" id="{9BC42458-80F2-4542-B566-604D95B5817B}"/>
              </a:ext>
            </a:extLst>
          </p:cNvPr>
          <p:cNvPicPr>
            <a:picLocks noChangeAspect="1"/>
          </p:cNvPicPr>
          <p:nvPr/>
        </p:nvPicPr>
        <p:blipFill>
          <a:blip r:embed="rId2"/>
          <a:stretch>
            <a:fillRect/>
          </a:stretch>
        </p:blipFill>
        <p:spPr>
          <a:xfrm>
            <a:off x="771525" y="1640609"/>
            <a:ext cx="3496571" cy="2517531"/>
          </a:xfrm>
          <a:prstGeom prst="rect">
            <a:avLst/>
          </a:prstGeom>
        </p:spPr>
      </p:pic>
      <p:sp>
        <p:nvSpPr>
          <p:cNvPr id="6" name="文字方塊 5">
            <a:extLst>
              <a:ext uri="{FF2B5EF4-FFF2-40B4-BE49-F238E27FC236}">
                <a16:creationId xmlns:a16="http://schemas.microsoft.com/office/drawing/2014/main" id="{74652C8E-0CAD-4F18-BCD7-2D8D9DBC8BD6}"/>
              </a:ext>
            </a:extLst>
          </p:cNvPr>
          <p:cNvSpPr txBox="1"/>
          <p:nvPr/>
        </p:nvSpPr>
        <p:spPr>
          <a:xfrm>
            <a:off x="5706727" y="1768785"/>
            <a:ext cx="2964900" cy="698974"/>
          </a:xfrm>
          <a:prstGeom prst="rect">
            <a:avLst/>
          </a:prstGeom>
          <a:noFill/>
        </p:spPr>
        <p:txBody>
          <a:bodyPr wrap="square" rtlCol="0">
            <a:spAutoFit/>
          </a:bodyPr>
          <a:lstStyle/>
          <a:p>
            <a:pPr>
              <a:lnSpc>
                <a:spcPct val="150000"/>
              </a:lnSpc>
            </a:pPr>
            <a:r>
              <a:rPr lang="zh-TW" altLang="en-US" dirty="0"/>
              <a:t>以</a:t>
            </a:r>
            <a:r>
              <a:rPr lang="zh-TW" altLang="en-US" dirty="0">
                <a:solidFill>
                  <a:srgbClr val="FF0000"/>
                </a:solidFill>
              </a:rPr>
              <a:t>近</a:t>
            </a:r>
            <a:r>
              <a:rPr lang="en-US" altLang="zh-TW" dirty="0">
                <a:solidFill>
                  <a:srgbClr val="FF0000"/>
                </a:solidFill>
              </a:rPr>
              <a:t>12</a:t>
            </a:r>
            <a:r>
              <a:rPr lang="zh-TW" altLang="en-US" dirty="0">
                <a:solidFill>
                  <a:srgbClr val="FF0000"/>
                </a:solidFill>
              </a:rPr>
              <a:t>月內是否有舞弊</a:t>
            </a:r>
            <a:r>
              <a:rPr lang="zh-TW" altLang="en-US" dirty="0"/>
              <a:t>最為分類可以明確分出有舞弊及沒舞弊</a:t>
            </a:r>
            <a:r>
              <a:rPr lang="en-US" altLang="zh-TW" dirty="0"/>
              <a:t>AG</a:t>
            </a:r>
            <a:endParaRPr lang="zh-TW" altLang="en-US" dirty="0">
              <a:solidFill>
                <a:srgbClr val="FF0000"/>
              </a:solidFill>
            </a:endParaRPr>
          </a:p>
        </p:txBody>
      </p:sp>
    </p:spTree>
    <p:extLst>
      <p:ext uri="{BB962C8B-B14F-4D97-AF65-F5344CB8AC3E}">
        <p14:creationId xmlns:p14="http://schemas.microsoft.com/office/powerpoint/2010/main" val="8870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預測結果</a:t>
            </a:r>
            <a:endParaRPr/>
          </a:p>
        </p:txBody>
      </p:sp>
      <p:sp>
        <p:nvSpPr>
          <p:cNvPr id="141" name="Google Shape;141;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42" name="Google Shape;142;p21"/>
          <p:cNvPicPr preferRelativeResize="0"/>
          <p:nvPr/>
        </p:nvPicPr>
        <p:blipFill>
          <a:blip r:embed="rId3">
            <a:alphaModFix/>
          </a:blip>
          <a:stretch>
            <a:fillRect/>
          </a:stretch>
        </p:blipFill>
        <p:spPr>
          <a:xfrm>
            <a:off x="562650" y="1166224"/>
            <a:ext cx="4651325" cy="3466300"/>
          </a:xfrm>
          <a:prstGeom prst="rect">
            <a:avLst/>
          </a:prstGeom>
          <a:noFill/>
          <a:ln>
            <a:noFill/>
          </a:ln>
        </p:spPr>
      </p:pic>
      <p:sp>
        <p:nvSpPr>
          <p:cNvPr id="143" name="Google Shape;143;p21"/>
          <p:cNvSpPr txBox="1"/>
          <p:nvPr/>
        </p:nvSpPr>
        <p:spPr>
          <a:xfrm>
            <a:off x="5510075" y="1601700"/>
            <a:ext cx="2597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a:latin typeface="Roboto"/>
                <a:ea typeface="Roboto"/>
                <a:cs typeface="Roboto"/>
                <a:sym typeface="Roboto"/>
              </a:rPr>
              <a:t>實務上我們以前5%的舞弊捕捉率作為benchmark</a:t>
            </a:r>
            <a:endParaRPr>
              <a:latin typeface="Roboto"/>
              <a:ea typeface="Roboto"/>
              <a:cs typeface="Roboto"/>
              <a:sym typeface="Roboto"/>
            </a:endParaRPr>
          </a:p>
        </p:txBody>
      </p:sp>
      <p:sp>
        <p:nvSpPr>
          <p:cNvPr id="144" name="Google Shape;144;p21"/>
          <p:cNvSpPr/>
          <p:nvPr/>
        </p:nvSpPr>
        <p:spPr>
          <a:xfrm>
            <a:off x="2794525" y="2363075"/>
            <a:ext cx="490800" cy="18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4723175" y="2363075"/>
            <a:ext cx="490800" cy="186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0B2F53E0-2452-4919-B4AA-AD70B8368BE4}"/>
              </a:ext>
            </a:extLst>
          </p:cNvPr>
          <p:cNvSpPr txBox="1"/>
          <p:nvPr/>
        </p:nvSpPr>
        <p:spPr>
          <a:xfrm>
            <a:off x="2841356" y="1986975"/>
            <a:ext cx="3946902" cy="584775"/>
          </a:xfrm>
          <a:prstGeom prst="rect">
            <a:avLst/>
          </a:prstGeom>
          <a:noFill/>
        </p:spPr>
        <p:txBody>
          <a:bodyPr wrap="square" rtlCol="0">
            <a:spAutoFit/>
          </a:bodyPr>
          <a:lstStyle/>
          <a:p>
            <a:r>
              <a:rPr lang="zh-TW" altLang="en-US" sz="3200" dirty="0"/>
              <a:t>特徵視覺化分析</a:t>
            </a:r>
          </a:p>
        </p:txBody>
      </p:sp>
    </p:spTree>
    <p:extLst>
      <p:ext uri="{BB962C8B-B14F-4D97-AF65-F5344CB8AC3E}">
        <p14:creationId xmlns:p14="http://schemas.microsoft.com/office/powerpoint/2010/main" val="63740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CE65E1-CE7C-4049-9D53-8AD335C3022A}"/>
              </a:ext>
            </a:extLst>
          </p:cNvPr>
          <p:cNvSpPr>
            <a:spLocks noGrp="1"/>
          </p:cNvSpPr>
          <p:nvPr>
            <p:ph type="title"/>
          </p:nvPr>
        </p:nvSpPr>
        <p:spPr/>
        <p:txBody>
          <a:bodyPr>
            <a:normAutofit fontScale="90000"/>
          </a:bodyPr>
          <a:lstStyle/>
          <a:p>
            <a:pPr>
              <a:lnSpc>
                <a:spcPct val="150000"/>
              </a:lnSpc>
            </a:pPr>
            <a:r>
              <a:rPr lang="zh-TW" altLang="en-US" dirty="0"/>
              <a:t>業務員職級</a:t>
            </a:r>
          </a:p>
        </p:txBody>
      </p:sp>
      <p:pic>
        <p:nvPicPr>
          <p:cNvPr id="5" name="圖片 4">
            <a:extLst>
              <a:ext uri="{FF2B5EF4-FFF2-40B4-BE49-F238E27FC236}">
                <a16:creationId xmlns:a16="http://schemas.microsoft.com/office/drawing/2014/main" id="{43C478EC-A2E8-4F61-9C0E-0BB986C73F3B}"/>
              </a:ext>
            </a:extLst>
          </p:cNvPr>
          <p:cNvPicPr/>
          <p:nvPr/>
        </p:nvPicPr>
        <p:blipFill>
          <a:blip r:embed="rId2"/>
          <a:stretch>
            <a:fillRect/>
          </a:stretch>
        </p:blipFill>
        <p:spPr>
          <a:xfrm>
            <a:off x="385478" y="1282491"/>
            <a:ext cx="3423920" cy="3270885"/>
          </a:xfrm>
          <a:prstGeom prst="rect">
            <a:avLst/>
          </a:prstGeom>
        </p:spPr>
      </p:pic>
      <p:sp>
        <p:nvSpPr>
          <p:cNvPr id="4" name="文字方塊 3">
            <a:extLst>
              <a:ext uri="{FF2B5EF4-FFF2-40B4-BE49-F238E27FC236}">
                <a16:creationId xmlns:a16="http://schemas.microsoft.com/office/drawing/2014/main" id="{14D16F12-1FA4-4A03-A761-2E1C541F7A2B}"/>
              </a:ext>
            </a:extLst>
          </p:cNvPr>
          <p:cNvSpPr txBox="1"/>
          <p:nvPr/>
        </p:nvSpPr>
        <p:spPr>
          <a:xfrm>
            <a:off x="4572000" y="1436176"/>
            <a:ext cx="2986007" cy="375552"/>
          </a:xfrm>
          <a:prstGeom prst="rect">
            <a:avLst/>
          </a:prstGeom>
          <a:noFill/>
        </p:spPr>
        <p:txBody>
          <a:bodyPr wrap="square" rtlCol="0">
            <a:spAutoFit/>
          </a:bodyPr>
          <a:lstStyle/>
          <a:p>
            <a:pPr>
              <a:lnSpc>
                <a:spcPct val="150000"/>
              </a:lnSpc>
            </a:pPr>
            <a:endParaRPr lang="zh-TW" altLang="en-US" dirty="0"/>
          </a:p>
        </p:txBody>
      </p:sp>
      <p:sp>
        <p:nvSpPr>
          <p:cNvPr id="6" name="矩形 5">
            <a:extLst>
              <a:ext uri="{FF2B5EF4-FFF2-40B4-BE49-F238E27FC236}">
                <a16:creationId xmlns:a16="http://schemas.microsoft.com/office/drawing/2014/main" id="{43478A4E-6D02-463E-9856-6C788058DEED}"/>
              </a:ext>
            </a:extLst>
          </p:cNvPr>
          <p:cNvSpPr/>
          <p:nvPr/>
        </p:nvSpPr>
        <p:spPr>
          <a:xfrm>
            <a:off x="1542082" y="1348353"/>
            <a:ext cx="1110712" cy="258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TW" altLang="en-US" dirty="0"/>
              <a:t>訓練集</a:t>
            </a:r>
          </a:p>
        </p:txBody>
      </p:sp>
      <p:sp>
        <p:nvSpPr>
          <p:cNvPr id="8" name="矩形 7">
            <a:extLst>
              <a:ext uri="{FF2B5EF4-FFF2-40B4-BE49-F238E27FC236}">
                <a16:creationId xmlns:a16="http://schemas.microsoft.com/office/drawing/2014/main" id="{4CD04713-B4C2-40A1-95A2-8AFD3226DF16}"/>
              </a:ext>
            </a:extLst>
          </p:cNvPr>
          <p:cNvSpPr/>
          <p:nvPr/>
        </p:nvSpPr>
        <p:spPr>
          <a:xfrm>
            <a:off x="1542082" y="2917933"/>
            <a:ext cx="1110712" cy="258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TW" altLang="en-US" dirty="0"/>
              <a:t>驗證集</a:t>
            </a:r>
          </a:p>
        </p:txBody>
      </p:sp>
      <p:sp>
        <p:nvSpPr>
          <p:cNvPr id="7" name="文字方塊 6">
            <a:extLst>
              <a:ext uri="{FF2B5EF4-FFF2-40B4-BE49-F238E27FC236}">
                <a16:creationId xmlns:a16="http://schemas.microsoft.com/office/drawing/2014/main" id="{D7452351-3833-4CD2-91AC-183CBB5E3924}"/>
              </a:ext>
            </a:extLst>
          </p:cNvPr>
          <p:cNvSpPr txBox="1"/>
          <p:nvPr/>
        </p:nvSpPr>
        <p:spPr>
          <a:xfrm>
            <a:off x="4809641" y="1282491"/>
            <a:ext cx="2792277" cy="1022139"/>
          </a:xfrm>
          <a:prstGeom prst="rect">
            <a:avLst/>
          </a:prstGeom>
          <a:noFill/>
        </p:spPr>
        <p:txBody>
          <a:bodyPr wrap="square" rtlCol="0">
            <a:spAutoFit/>
          </a:bodyPr>
          <a:lstStyle/>
          <a:p>
            <a:pPr>
              <a:lnSpc>
                <a:spcPct val="150000"/>
              </a:lnSpc>
            </a:pPr>
            <a:r>
              <a:rPr lang="zh-TW" altLang="en-US" dirty="0"/>
              <a:t>我們可以發現職級最初階的業務代表幾乎在舞弊中佔了近一半的比例</a:t>
            </a:r>
            <a:r>
              <a:rPr lang="en-US" altLang="zh-TW" dirty="0"/>
              <a:t>,</a:t>
            </a:r>
            <a:r>
              <a:rPr lang="zh-TW" altLang="en-US" dirty="0"/>
              <a:t>區經理比例竟比襄理高</a:t>
            </a:r>
          </a:p>
        </p:txBody>
      </p:sp>
      <p:sp>
        <p:nvSpPr>
          <p:cNvPr id="9" name="矩形 8">
            <a:extLst>
              <a:ext uri="{FF2B5EF4-FFF2-40B4-BE49-F238E27FC236}">
                <a16:creationId xmlns:a16="http://schemas.microsoft.com/office/drawing/2014/main" id="{10756221-664A-41FC-A408-F95832B726BA}"/>
              </a:ext>
            </a:extLst>
          </p:cNvPr>
          <p:cNvSpPr/>
          <p:nvPr/>
        </p:nvSpPr>
        <p:spPr>
          <a:xfrm>
            <a:off x="4809641" y="878237"/>
            <a:ext cx="1028054" cy="242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TW" altLang="en-US" dirty="0"/>
              <a:t>圖說</a:t>
            </a:r>
          </a:p>
        </p:txBody>
      </p:sp>
      <p:sp>
        <p:nvSpPr>
          <p:cNvPr id="11" name="矩形 10">
            <a:extLst>
              <a:ext uri="{FF2B5EF4-FFF2-40B4-BE49-F238E27FC236}">
                <a16:creationId xmlns:a16="http://schemas.microsoft.com/office/drawing/2014/main" id="{9AA9F4D4-C189-4BE4-A70B-93615582B9C1}"/>
              </a:ext>
            </a:extLst>
          </p:cNvPr>
          <p:cNvSpPr/>
          <p:nvPr/>
        </p:nvSpPr>
        <p:spPr>
          <a:xfrm>
            <a:off x="4799309" y="2421928"/>
            <a:ext cx="971227" cy="258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zh-TW" altLang="en-US" dirty="0"/>
              <a:t>推論</a:t>
            </a:r>
          </a:p>
        </p:txBody>
      </p:sp>
      <p:sp>
        <p:nvSpPr>
          <p:cNvPr id="12" name="文字方塊 11">
            <a:extLst>
              <a:ext uri="{FF2B5EF4-FFF2-40B4-BE49-F238E27FC236}">
                <a16:creationId xmlns:a16="http://schemas.microsoft.com/office/drawing/2014/main" id="{776B951A-25ED-4B3D-998C-9871CFADC47B}"/>
              </a:ext>
            </a:extLst>
          </p:cNvPr>
          <p:cNvSpPr txBox="1"/>
          <p:nvPr/>
        </p:nvSpPr>
        <p:spPr>
          <a:xfrm>
            <a:off x="4799309" y="2808842"/>
            <a:ext cx="3755755" cy="1021883"/>
          </a:xfrm>
          <a:prstGeom prst="rect">
            <a:avLst/>
          </a:prstGeom>
          <a:noFill/>
        </p:spPr>
        <p:txBody>
          <a:bodyPr wrap="square" rtlCol="0">
            <a:spAutoFit/>
          </a:bodyPr>
          <a:lstStyle/>
          <a:p>
            <a:pPr marL="342900" indent="-342900">
              <a:lnSpc>
                <a:spcPct val="150000"/>
              </a:lnSpc>
              <a:buAutoNum type="arabicPeriod"/>
            </a:pPr>
            <a:r>
              <a:rPr lang="zh-TW" altLang="en-US" dirty="0"/>
              <a:t>業務代表人數最多</a:t>
            </a:r>
            <a:r>
              <a:rPr lang="en-US" altLang="zh-TW" dirty="0"/>
              <a:t>,</a:t>
            </a:r>
            <a:r>
              <a:rPr lang="zh-TW" altLang="en-US" dirty="0"/>
              <a:t>自然舞弊數會較多</a:t>
            </a:r>
            <a:endParaRPr lang="en-US" altLang="zh-TW" dirty="0"/>
          </a:p>
          <a:p>
            <a:pPr marL="342900" indent="-342900">
              <a:lnSpc>
                <a:spcPct val="150000"/>
              </a:lnSpc>
              <a:buAutoNum type="arabicPeriod"/>
            </a:pPr>
            <a:r>
              <a:rPr lang="zh-TW" altLang="en-US" dirty="0"/>
              <a:t>區經理熟悉制度</a:t>
            </a:r>
            <a:r>
              <a:rPr lang="en-US" altLang="zh-TW" dirty="0"/>
              <a:t>,</a:t>
            </a:r>
            <a:r>
              <a:rPr lang="zh-TW" altLang="en-US" dirty="0"/>
              <a:t>可能較易一手遮天</a:t>
            </a:r>
            <a:endParaRPr lang="en-US" altLang="zh-TW" dirty="0"/>
          </a:p>
          <a:p>
            <a:pPr marL="342900" indent="-342900">
              <a:lnSpc>
                <a:spcPct val="150000"/>
              </a:lnSpc>
              <a:buAutoNum type="arabicPeriod"/>
            </a:pPr>
            <a:endParaRPr lang="zh-TW" altLang="en-US" dirty="0"/>
          </a:p>
        </p:txBody>
      </p:sp>
    </p:spTree>
    <p:extLst>
      <p:ext uri="{BB962C8B-B14F-4D97-AF65-F5344CB8AC3E}">
        <p14:creationId xmlns:p14="http://schemas.microsoft.com/office/powerpoint/2010/main" val="324022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860B2A-D394-4459-B7B5-EFB666585640}"/>
              </a:ext>
            </a:extLst>
          </p:cNvPr>
          <p:cNvSpPr>
            <a:spLocks noGrp="1"/>
          </p:cNvSpPr>
          <p:nvPr>
            <p:ph type="title"/>
          </p:nvPr>
        </p:nvSpPr>
        <p:spPr/>
        <p:txBody>
          <a:bodyPr>
            <a:normAutofit fontScale="90000"/>
          </a:bodyPr>
          <a:lstStyle/>
          <a:p>
            <a:r>
              <a:rPr lang="zh-TW" altLang="en-US" dirty="0"/>
              <a:t>保單解約總數</a:t>
            </a:r>
          </a:p>
        </p:txBody>
      </p:sp>
      <p:sp>
        <p:nvSpPr>
          <p:cNvPr id="6" name="文字方塊 5">
            <a:extLst>
              <a:ext uri="{FF2B5EF4-FFF2-40B4-BE49-F238E27FC236}">
                <a16:creationId xmlns:a16="http://schemas.microsoft.com/office/drawing/2014/main" id="{E5E3FD79-51CF-4BEB-B75D-316D2A69E73F}"/>
              </a:ext>
            </a:extLst>
          </p:cNvPr>
          <p:cNvSpPr txBox="1"/>
          <p:nvPr/>
        </p:nvSpPr>
        <p:spPr>
          <a:xfrm>
            <a:off x="4572000" y="1436176"/>
            <a:ext cx="2986007" cy="1828800"/>
          </a:xfrm>
          <a:prstGeom prst="rect">
            <a:avLst/>
          </a:prstGeom>
          <a:noFill/>
        </p:spPr>
        <p:txBody>
          <a:bodyPr wrap="square" rtlCol="0">
            <a:spAutoFit/>
          </a:bodyPr>
          <a:lstStyle/>
          <a:p>
            <a:endParaRPr lang="zh-TW" altLang="en-US" dirty="0"/>
          </a:p>
        </p:txBody>
      </p:sp>
      <p:sp>
        <p:nvSpPr>
          <p:cNvPr id="7" name="文字方塊 6">
            <a:extLst>
              <a:ext uri="{FF2B5EF4-FFF2-40B4-BE49-F238E27FC236}">
                <a16:creationId xmlns:a16="http://schemas.microsoft.com/office/drawing/2014/main" id="{C9C3AFD3-9102-4579-BD9E-AC1D3E698201}"/>
              </a:ext>
            </a:extLst>
          </p:cNvPr>
          <p:cNvSpPr txBox="1"/>
          <p:nvPr/>
        </p:nvSpPr>
        <p:spPr>
          <a:xfrm>
            <a:off x="5491962" y="1673280"/>
            <a:ext cx="3340338" cy="307777"/>
          </a:xfrm>
          <a:prstGeom prst="rect">
            <a:avLst/>
          </a:prstGeom>
          <a:noFill/>
        </p:spPr>
        <p:txBody>
          <a:bodyPr wrap="square" rtlCol="0">
            <a:spAutoFit/>
          </a:bodyPr>
          <a:lstStyle/>
          <a:p>
            <a:r>
              <a:rPr lang="zh-TW" altLang="en-US" dirty="0"/>
              <a:t>有舞弊業務員其保單解約總數偏多</a:t>
            </a:r>
            <a:endParaRPr lang="en-US" altLang="zh-TW" dirty="0"/>
          </a:p>
        </p:txBody>
      </p:sp>
      <p:sp>
        <p:nvSpPr>
          <p:cNvPr id="8" name="矩形 7">
            <a:extLst>
              <a:ext uri="{FF2B5EF4-FFF2-40B4-BE49-F238E27FC236}">
                <a16:creationId xmlns:a16="http://schemas.microsoft.com/office/drawing/2014/main" id="{E0C40DFD-46AF-4ECD-B602-C609ABDB9E38}"/>
              </a:ext>
            </a:extLst>
          </p:cNvPr>
          <p:cNvSpPr/>
          <p:nvPr/>
        </p:nvSpPr>
        <p:spPr>
          <a:xfrm>
            <a:off x="5491962" y="1269026"/>
            <a:ext cx="1028054" cy="242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圖說</a:t>
            </a:r>
          </a:p>
        </p:txBody>
      </p:sp>
      <p:sp>
        <p:nvSpPr>
          <p:cNvPr id="9" name="矩形 8">
            <a:extLst>
              <a:ext uri="{FF2B5EF4-FFF2-40B4-BE49-F238E27FC236}">
                <a16:creationId xmlns:a16="http://schemas.microsoft.com/office/drawing/2014/main" id="{CF63574D-017C-48DD-AFBF-5DF3D98F3071}"/>
              </a:ext>
            </a:extLst>
          </p:cNvPr>
          <p:cNvSpPr/>
          <p:nvPr/>
        </p:nvSpPr>
        <p:spPr>
          <a:xfrm>
            <a:off x="5491962" y="2676635"/>
            <a:ext cx="971227" cy="258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推論</a:t>
            </a:r>
          </a:p>
        </p:txBody>
      </p:sp>
      <p:pic>
        <p:nvPicPr>
          <p:cNvPr id="4" name="圖片 3">
            <a:extLst>
              <a:ext uri="{FF2B5EF4-FFF2-40B4-BE49-F238E27FC236}">
                <a16:creationId xmlns:a16="http://schemas.microsoft.com/office/drawing/2014/main" id="{92B5F065-1FFE-4CCC-94E3-5CE6D682DD5A}"/>
              </a:ext>
            </a:extLst>
          </p:cNvPr>
          <p:cNvPicPr>
            <a:picLocks noChangeAspect="1"/>
          </p:cNvPicPr>
          <p:nvPr/>
        </p:nvPicPr>
        <p:blipFill>
          <a:blip r:embed="rId2"/>
          <a:stretch>
            <a:fillRect/>
          </a:stretch>
        </p:blipFill>
        <p:spPr>
          <a:xfrm>
            <a:off x="0" y="1409664"/>
            <a:ext cx="5331749" cy="2596373"/>
          </a:xfrm>
          <a:prstGeom prst="rect">
            <a:avLst/>
          </a:prstGeom>
        </p:spPr>
      </p:pic>
      <p:sp>
        <p:nvSpPr>
          <p:cNvPr id="5" name="文字方塊 4">
            <a:extLst>
              <a:ext uri="{FF2B5EF4-FFF2-40B4-BE49-F238E27FC236}">
                <a16:creationId xmlns:a16="http://schemas.microsoft.com/office/drawing/2014/main" id="{6FEF077E-956E-4C85-83B9-22E8AED852FE}"/>
              </a:ext>
            </a:extLst>
          </p:cNvPr>
          <p:cNvSpPr txBox="1"/>
          <p:nvPr/>
        </p:nvSpPr>
        <p:spPr>
          <a:xfrm>
            <a:off x="5491962" y="3071446"/>
            <a:ext cx="3200700" cy="307777"/>
          </a:xfrm>
          <a:prstGeom prst="rect">
            <a:avLst/>
          </a:prstGeom>
          <a:noFill/>
        </p:spPr>
        <p:txBody>
          <a:bodyPr wrap="square" rtlCol="0">
            <a:spAutoFit/>
          </a:bodyPr>
          <a:lstStyle/>
          <a:p>
            <a:r>
              <a:rPr lang="zh-TW" altLang="en-US" dirty="0"/>
              <a:t>可能是業務員自行解約以防東窗事發</a:t>
            </a:r>
          </a:p>
        </p:txBody>
      </p:sp>
    </p:spTree>
    <p:extLst>
      <p:ext uri="{BB962C8B-B14F-4D97-AF65-F5344CB8AC3E}">
        <p14:creationId xmlns:p14="http://schemas.microsoft.com/office/powerpoint/2010/main" val="72465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95488D-EC7A-49FB-9EE1-74729886BA68}"/>
              </a:ext>
            </a:extLst>
          </p:cNvPr>
          <p:cNvSpPr>
            <a:spLocks noGrp="1"/>
          </p:cNvSpPr>
          <p:nvPr>
            <p:ph type="title"/>
          </p:nvPr>
        </p:nvSpPr>
        <p:spPr/>
        <p:txBody>
          <a:bodyPr>
            <a:normAutofit fontScale="90000"/>
          </a:bodyPr>
          <a:lstStyle/>
          <a:p>
            <a:r>
              <a:rPr lang="zh-TW" altLang="en-US" dirty="0"/>
              <a:t>客戶自行繳費比例</a:t>
            </a:r>
          </a:p>
        </p:txBody>
      </p:sp>
      <p:pic>
        <p:nvPicPr>
          <p:cNvPr id="4" name="圖片 3">
            <a:extLst>
              <a:ext uri="{FF2B5EF4-FFF2-40B4-BE49-F238E27FC236}">
                <a16:creationId xmlns:a16="http://schemas.microsoft.com/office/drawing/2014/main" id="{DBE8657A-5EEC-46F0-B85B-88A44A718AC1}"/>
              </a:ext>
            </a:extLst>
          </p:cNvPr>
          <p:cNvPicPr>
            <a:picLocks noChangeAspect="1"/>
          </p:cNvPicPr>
          <p:nvPr/>
        </p:nvPicPr>
        <p:blipFill>
          <a:blip r:embed="rId2"/>
          <a:stretch>
            <a:fillRect/>
          </a:stretch>
        </p:blipFill>
        <p:spPr>
          <a:xfrm>
            <a:off x="474975" y="1564314"/>
            <a:ext cx="4315685" cy="2759208"/>
          </a:xfrm>
          <a:prstGeom prst="rect">
            <a:avLst/>
          </a:prstGeom>
        </p:spPr>
      </p:pic>
      <p:sp>
        <p:nvSpPr>
          <p:cNvPr id="3" name="文字版面配置區 2">
            <a:extLst>
              <a:ext uri="{FF2B5EF4-FFF2-40B4-BE49-F238E27FC236}">
                <a16:creationId xmlns:a16="http://schemas.microsoft.com/office/drawing/2014/main" id="{D660668A-C2F2-42D8-9B38-5FE116E9D4D7}"/>
              </a:ext>
            </a:extLst>
          </p:cNvPr>
          <p:cNvSpPr>
            <a:spLocks noGrp="1"/>
          </p:cNvSpPr>
          <p:nvPr>
            <p:ph type="body" idx="1"/>
          </p:nvPr>
        </p:nvSpPr>
        <p:spPr/>
        <p:txBody>
          <a:bodyPr/>
          <a:lstStyle/>
          <a:p>
            <a:pPr marL="114300" indent="0">
              <a:buNone/>
            </a:pPr>
            <a:endParaRPr lang="zh-TW" altLang="en-US" dirty="0"/>
          </a:p>
        </p:txBody>
      </p:sp>
      <p:sp>
        <p:nvSpPr>
          <p:cNvPr id="5" name="矩形 4">
            <a:extLst>
              <a:ext uri="{FF2B5EF4-FFF2-40B4-BE49-F238E27FC236}">
                <a16:creationId xmlns:a16="http://schemas.microsoft.com/office/drawing/2014/main" id="{EA130991-0DBF-458C-B3D4-4CC2A8FC3005}"/>
              </a:ext>
            </a:extLst>
          </p:cNvPr>
          <p:cNvSpPr/>
          <p:nvPr/>
        </p:nvSpPr>
        <p:spPr>
          <a:xfrm>
            <a:off x="5147018" y="1505119"/>
            <a:ext cx="1028054" cy="242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圖說</a:t>
            </a:r>
          </a:p>
        </p:txBody>
      </p:sp>
      <p:sp>
        <p:nvSpPr>
          <p:cNvPr id="6" name="矩形 5">
            <a:extLst>
              <a:ext uri="{FF2B5EF4-FFF2-40B4-BE49-F238E27FC236}">
                <a16:creationId xmlns:a16="http://schemas.microsoft.com/office/drawing/2014/main" id="{C6EB4B82-C2F9-47D6-8FB1-F67A984B19B4}"/>
              </a:ext>
            </a:extLst>
          </p:cNvPr>
          <p:cNvSpPr/>
          <p:nvPr/>
        </p:nvSpPr>
        <p:spPr>
          <a:xfrm>
            <a:off x="5147018" y="2912728"/>
            <a:ext cx="971227" cy="258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推論</a:t>
            </a:r>
          </a:p>
        </p:txBody>
      </p:sp>
      <p:sp>
        <p:nvSpPr>
          <p:cNvPr id="7" name="文字方塊 6">
            <a:extLst>
              <a:ext uri="{FF2B5EF4-FFF2-40B4-BE49-F238E27FC236}">
                <a16:creationId xmlns:a16="http://schemas.microsoft.com/office/drawing/2014/main" id="{2AB2B24D-A45C-473C-8387-78E4F722EFA9}"/>
              </a:ext>
            </a:extLst>
          </p:cNvPr>
          <p:cNvSpPr txBox="1"/>
          <p:nvPr/>
        </p:nvSpPr>
        <p:spPr>
          <a:xfrm>
            <a:off x="5302526" y="1878496"/>
            <a:ext cx="2877378" cy="307777"/>
          </a:xfrm>
          <a:prstGeom prst="rect">
            <a:avLst/>
          </a:prstGeom>
          <a:noFill/>
        </p:spPr>
        <p:txBody>
          <a:bodyPr wrap="square" rtlCol="0">
            <a:spAutoFit/>
          </a:bodyPr>
          <a:lstStyle/>
          <a:p>
            <a:r>
              <a:rPr lang="zh-TW" altLang="en-US" dirty="0"/>
              <a:t>舞弊業務員自行繳費比例較高</a:t>
            </a:r>
          </a:p>
        </p:txBody>
      </p:sp>
      <p:sp>
        <p:nvSpPr>
          <p:cNvPr id="8" name="文字方塊 7">
            <a:extLst>
              <a:ext uri="{FF2B5EF4-FFF2-40B4-BE49-F238E27FC236}">
                <a16:creationId xmlns:a16="http://schemas.microsoft.com/office/drawing/2014/main" id="{C0D2AE41-E995-42DD-BDD1-24EFDA174221}"/>
              </a:ext>
            </a:extLst>
          </p:cNvPr>
          <p:cNvSpPr txBox="1"/>
          <p:nvPr/>
        </p:nvSpPr>
        <p:spPr>
          <a:xfrm>
            <a:off x="5396948" y="3289852"/>
            <a:ext cx="2976769" cy="307777"/>
          </a:xfrm>
          <a:prstGeom prst="rect">
            <a:avLst/>
          </a:prstGeom>
          <a:noFill/>
        </p:spPr>
        <p:txBody>
          <a:bodyPr wrap="square" rtlCol="0">
            <a:spAutoFit/>
          </a:bodyPr>
          <a:lstStyle/>
          <a:p>
            <a:r>
              <a:rPr lang="zh-TW" altLang="en-US" dirty="0"/>
              <a:t>透過交現金給業務員容易中飽私囊</a:t>
            </a:r>
          </a:p>
        </p:txBody>
      </p:sp>
    </p:spTree>
    <p:extLst>
      <p:ext uri="{BB962C8B-B14F-4D97-AF65-F5344CB8AC3E}">
        <p14:creationId xmlns:p14="http://schemas.microsoft.com/office/powerpoint/2010/main" val="91578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DC7577-3813-4A39-BCF5-74AC2CA0B330}"/>
              </a:ext>
            </a:extLst>
          </p:cNvPr>
          <p:cNvSpPr>
            <a:spLocks noGrp="1"/>
          </p:cNvSpPr>
          <p:nvPr>
            <p:ph type="title"/>
          </p:nvPr>
        </p:nvSpPr>
        <p:spPr>
          <a:xfrm>
            <a:off x="226374" y="265130"/>
            <a:ext cx="8520600" cy="607800"/>
          </a:xfrm>
        </p:spPr>
        <p:txBody>
          <a:bodyPr>
            <a:normAutofit fontScale="90000"/>
          </a:bodyPr>
          <a:lstStyle/>
          <a:p>
            <a:r>
              <a:rPr lang="zh-TW" altLang="en-US" dirty="0"/>
              <a:t>同一電話客戶數超過兩人比例</a:t>
            </a:r>
          </a:p>
        </p:txBody>
      </p:sp>
      <p:sp>
        <p:nvSpPr>
          <p:cNvPr id="3" name="文字版面配置區 2">
            <a:extLst>
              <a:ext uri="{FF2B5EF4-FFF2-40B4-BE49-F238E27FC236}">
                <a16:creationId xmlns:a16="http://schemas.microsoft.com/office/drawing/2014/main" id="{37F785FD-7C46-46AE-9498-BC70B4A1B642}"/>
              </a:ext>
            </a:extLst>
          </p:cNvPr>
          <p:cNvSpPr>
            <a:spLocks noGrp="1"/>
          </p:cNvSpPr>
          <p:nvPr>
            <p:ph type="body" idx="1"/>
          </p:nvPr>
        </p:nvSpPr>
        <p:spPr>
          <a:xfrm>
            <a:off x="568720" y="1754812"/>
            <a:ext cx="3631242" cy="2033116"/>
          </a:xfrm>
        </p:spPr>
        <p:txBody>
          <a:bodyPr/>
          <a:lstStyle/>
          <a:p>
            <a:pPr marL="114300" indent="0">
              <a:buNone/>
            </a:pPr>
            <a:endParaRPr lang="zh-TW" altLang="en-US" dirty="0"/>
          </a:p>
        </p:txBody>
      </p:sp>
      <p:pic>
        <p:nvPicPr>
          <p:cNvPr id="3074" name="Picture 2" descr="https://lh4.googleusercontent.com/YKzLRBAERj21BSXrkPWaHGw6YNhWnjA-3RcvkSx89LLHWR8O4AB3T74VFzakgsPcefO8bZaKepM8hTU6uSFxkNpU2Psdw7BRD-xed9yO_U4qisE46-6Yg81znV5jyUI0WXFoXX1vomW7R34WLQ">
            <a:extLst>
              <a:ext uri="{FF2B5EF4-FFF2-40B4-BE49-F238E27FC236}">
                <a16:creationId xmlns:a16="http://schemas.microsoft.com/office/drawing/2014/main" id="{10DF833D-CC86-4859-B250-60491A4C33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070" y="1556534"/>
            <a:ext cx="5021487" cy="25107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a:extLst>
              <a:ext uri="{FF2B5EF4-FFF2-40B4-BE49-F238E27FC236}">
                <a16:creationId xmlns:a16="http://schemas.microsoft.com/office/drawing/2014/main" id="{4040E260-938F-4512-B4A3-9A6B3FFFBF0C}"/>
              </a:ext>
            </a:extLst>
          </p:cNvPr>
          <p:cNvSpPr txBox="1"/>
          <p:nvPr/>
        </p:nvSpPr>
        <p:spPr>
          <a:xfrm>
            <a:off x="5590207" y="1710219"/>
            <a:ext cx="2986007" cy="1828800"/>
          </a:xfrm>
          <a:prstGeom prst="rect">
            <a:avLst/>
          </a:prstGeom>
          <a:noFill/>
        </p:spPr>
        <p:txBody>
          <a:bodyPr wrap="square" rtlCol="0">
            <a:spAutoFit/>
          </a:bodyPr>
          <a:lstStyle/>
          <a:p>
            <a:endParaRPr lang="zh-TW" altLang="en-US" dirty="0"/>
          </a:p>
        </p:txBody>
      </p:sp>
      <p:sp>
        <p:nvSpPr>
          <p:cNvPr id="6" name="文字方塊 5">
            <a:extLst>
              <a:ext uri="{FF2B5EF4-FFF2-40B4-BE49-F238E27FC236}">
                <a16:creationId xmlns:a16="http://schemas.microsoft.com/office/drawing/2014/main" id="{7A12AD6C-66C9-482C-BF41-05DAA1F09F20}"/>
              </a:ext>
            </a:extLst>
          </p:cNvPr>
          <p:cNvSpPr txBox="1"/>
          <p:nvPr/>
        </p:nvSpPr>
        <p:spPr>
          <a:xfrm>
            <a:off x="5827848" y="1556534"/>
            <a:ext cx="2792277" cy="307777"/>
          </a:xfrm>
          <a:prstGeom prst="rect">
            <a:avLst/>
          </a:prstGeom>
          <a:noFill/>
        </p:spPr>
        <p:txBody>
          <a:bodyPr wrap="square" rtlCol="0">
            <a:spAutoFit/>
          </a:bodyPr>
          <a:lstStyle/>
          <a:p>
            <a:r>
              <a:rPr lang="zh-TW" altLang="en-US" dirty="0"/>
              <a:t>有舞弊的個案比例偏高</a:t>
            </a:r>
          </a:p>
        </p:txBody>
      </p:sp>
      <p:sp>
        <p:nvSpPr>
          <p:cNvPr id="7" name="矩形 6">
            <a:extLst>
              <a:ext uri="{FF2B5EF4-FFF2-40B4-BE49-F238E27FC236}">
                <a16:creationId xmlns:a16="http://schemas.microsoft.com/office/drawing/2014/main" id="{FB86686D-5410-4EC2-9A74-3048EB399CA3}"/>
              </a:ext>
            </a:extLst>
          </p:cNvPr>
          <p:cNvSpPr/>
          <p:nvPr/>
        </p:nvSpPr>
        <p:spPr>
          <a:xfrm>
            <a:off x="5827848" y="1152280"/>
            <a:ext cx="1028054" cy="242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圖說</a:t>
            </a:r>
          </a:p>
        </p:txBody>
      </p:sp>
      <p:sp>
        <p:nvSpPr>
          <p:cNvPr id="8" name="矩形 7">
            <a:extLst>
              <a:ext uri="{FF2B5EF4-FFF2-40B4-BE49-F238E27FC236}">
                <a16:creationId xmlns:a16="http://schemas.microsoft.com/office/drawing/2014/main" id="{F5B102F8-D7FD-4356-86EE-B850D6196D0C}"/>
              </a:ext>
            </a:extLst>
          </p:cNvPr>
          <p:cNvSpPr/>
          <p:nvPr/>
        </p:nvSpPr>
        <p:spPr>
          <a:xfrm>
            <a:off x="5827848" y="2559889"/>
            <a:ext cx="971227" cy="258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推論</a:t>
            </a:r>
          </a:p>
        </p:txBody>
      </p:sp>
      <p:sp>
        <p:nvSpPr>
          <p:cNvPr id="9" name="文字方塊 8">
            <a:extLst>
              <a:ext uri="{FF2B5EF4-FFF2-40B4-BE49-F238E27FC236}">
                <a16:creationId xmlns:a16="http://schemas.microsoft.com/office/drawing/2014/main" id="{DD16F377-D07D-41B0-B15A-9D025AC128B1}"/>
              </a:ext>
            </a:extLst>
          </p:cNvPr>
          <p:cNvSpPr txBox="1"/>
          <p:nvPr/>
        </p:nvSpPr>
        <p:spPr>
          <a:xfrm>
            <a:off x="5827848" y="3113448"/>
            <a:ext cx="3120887" cy="698974"/>
          </a:xfrm>
          <a:prstGeom prst="rect">
            <a:avLst/>
          </a:prstGeom>
          <a:noFill/>
        </p:spPr>
        <p:txBody>
          <a:bodyPr wrap="square" rtlCol="0">
            <a:spAutoFit/>
          </a:bodyPr>
          <a:lstStyle/>
          <a:p>
            <a:pPr>
              <a:lnSpc>
                <a:spcPct val="150000"/>
              </a:lnSpc>
            </a:pPr>
            <a:r>
              <a:rPr lang="zh-TW" altLang="en-US" dirty="0"/>
              <a:t>家人比例偏高或者都是假電話</a:t>
            </a:r>
            <a:endParaRPr lang="en-US" altLang="zh-TW" dirty="0"/>
          </a:p>
          <a:p>
            <a:pPr>
              <a:lnSpc>
                <a:spcPct val="150000"/>
              </a:lnSpc>
            </a:pPr>
            <a:r>
              <a:rPr lang="zh-TW" altLang="en-US" dirty="0"/>
              <a:t>如此舞弊情況機率增加</a:t>
            </a:r>
          </a:p>
        </p:txBody>
      </p:sp>
    </p:spTree>
    <p:extLst>
      <p:ext uri="{BB962C8B-B14F-4D97-AF65-F5344CB8AC3E}">
        <p14:creationId xmlns:p14="http://schemas.microsoft.com/office/powerpoint/2010/main" val="3928624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ED31B2-C9B5-4FD1-B3C6-B72C227C760E}"/>
              </a:ext>
            </a:extLst>
          </p:cNvPr>
          <p:cNvSpPr>
            <a:spLocks noGrp="1"/>
          </p:cNvSpPr>
          <p:nvPr>
            <p:ph type="title"/>
          </p:nvPr>
        </p:nvSpPr>
        <p:spPr/>
        <p:txBody>
          <a:bodyPr>
            <a:normAutofit fontScale="90000"/>
          </a:bodyPr>
          <a:lstStyle/>
          <a:p>
            <a:r>
              <a:rPr lang="zh-TW" altLang="en-US" dirty="0"/>
              <a:t>客戶種類</a:t>
            </a:r>
          </a:p>
        </p:txBody>
      </p:sp>
      <p:pic>
        <p:nvPicPr>
          <p:cNvPr id="4098" name="Picture 2" descr="https://lh4.googleusercontent.com/0skE-DJRfNIiE6WytPDcuBeuwa5PqQ4Grka33-EqvPRJIWLk5Lu-al53wqZ8jSHC9szQZG7f_YRkRgul8c6hFp4rndDj898OZmaxG6WfGW0w0l1kLf6jxTY9jNVNCQEUQ95mWmoXF6KuOcfRWw">
            <a:extLst>
              <a:ext uri="{FF2B5EF4-FFF2-40B4-BE49-F238E27FC236}">
                <a16:creationId xmlns:a16="http://schemas.microsoft.com/office/drawing/2014/main" id="{00A36B6F-73C6-4EE5-9297-8DBE21ADC4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538" y="1316034"/>
            <a:ext cx="5638555" cy="2023514"/>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a:extLst>
              <a:ext uri="{FF2B5EF4-FFF2-40B4-BE49-F238E27FC236}">
                <a16:creationId xmlns:a16="http://schemas.microsoft.com/office/drawing/2014/main" id="{7C3A36A5-5232-44F6-9939-77E31E5361B9}"/>
              </a:ext>
            </a:extLst>
          </p:cNvPr>
          <p:cNvSpPr txBox="1"/>
          <p:nvPr/>
        </p:nvSpPr>
        <p:spPr>
          <a:xfrm>
            <a:off x="5590207" y="1710219"/>
            <a:ext cx="2986007" cy="1828800"/>
          </a:xfrm>
          <a:prstGeom prst="rect">
            <a:avLst/>
          </a:prstGeom>
          <a:noFill/>
        </p:spPr>
        <p:txBody>
          <a:bodyPr wrap="square" rtlCol="0">
            <a:spAutoFit/>
          </a:bodyPr>
          <a:lstStyle/>
          <a:p>
            <a:endParaRPr lang="zh-TW" altLang="en-US" dirty="0"/>
          </a:p>
        </p:txBody>
      </p:sp>
      <p:sp>
        <p:nvSpPr>
          <p:cNvPr id="8" name="文字方塊 7">
            <a:extLst>
              <a:ext uri="{FF2B5EF4-FFF2-40B4-BE49-F238E27FC236}">
                <a16:creationId xmlns:a16="http://schemas.microsoft.com/office/drawing/2014/main" id="{F29C3412-EEC3-4F64-AC98-600CBBB54752}"/>
              </a:ext>
            </a:extLst>
          </p:cNvPr>
          <p:cNvSpPr txBox="1"/>
          <p:nvPr/>
        </p:nvSpPr>
        <p:spPr>
          <a:xfrm>
            <a:off x="5827848" y="1556534"/>
            <a:ext cx="2792277" cy="523220"/>
          </a:xfrm>
          <a:prstGeom prst="rect">
            <a:avLst/>
          </a:prstGeom>
          <a:noFill/>
        </p:spPr>
        <p:txBody>
          <a:bodyPr wrap="square" rtlCol="0">
            <a:spAutoFit/>
          </a:bodyPr>
          <a:lstStyle/>
          <a:p>
            <a:r>
              <a:rPr lang="zh-TW" altLang="en-US" dirty="0"/>
              <a:t>舞弊業務員通常擁有較多普客與鐵粉</a:t>
            </a:r>
          </a:p>
        </p:txBody>
      </p:sp>
      <p:sp>
        <p:nvSpPr>
          <p:cNvPr id="9" name="矩形 8">
            <a:extLst>
              <a:ext uri="{FF2B5EF4-FFF2-40B4-BE49-F238E27FC236}">
                <a16:creationId xmlns:a16="http://schemas.microsoft.com/office/drawing/2014/main" id="{DC0DEECB-DF32-4B98-8A25-E132E1774CF1}"/>
              </a:ext>
            </a:extLst>
          </p:cNvPr>
          <p:cNvSpPr/>
          <p:nvPr/>
        </p:nvSpPr>
        <p:spPr>
          <a:xfrm>
            <a:off x="5827848" y="1152280"/>
            <a:ext cx="1028054" cy="242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圖說</a:t>
            </a:r>
          </a:p>
        </p:txBody>
      </p:sp>
      <p:sp>
        <p:nvSpPr>
          <p:cNvPr id="10" name="矩形 9">
            <a:extLst>
              <a:ext uri="{FF2B5EF4-FFF2-40B4-BE49-F238E27FC236}">
                <a16:creationId xmlns:a16="http://schemas.microsoft.com/office/drawing/2014/main" id="{E6704A46-FE82-471B-91B7-6703F004B4FC}"/>
              </a:ext>
            </a:extLst>
          </p:cNvPr>
          <p:cNvSpPr/>
          <p:nvPr/>
        </p:nvSpPr>
        <p:spPr>
          <a:xfrm>
            <a:off x="5827848" y="2559889"/>
            <a:ext cx="971227" cy="258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推論</a:t>
            </a:r>
          </a:p>
        </p:txBody>
      </p:sp>
      <p:sp>
        <p:nvSpPr>
          <p:cNvPr id="4" name="文字方塊 3">
            <a:extLst>
              <a:ext uri="{FF2B5EF4-FFF2-40B4-BE49-F238E27FC236}">
                <a16:creationId xmlns:a16="http://schemas.microsoft.com/office/drawing/2014/main" id="{0CE9416A-2CBF-46B7-A6A0-F1EDA40EC045}"/>
              </a:ext>
            </a:extLst>
          </p:cNvPr>
          <p:cNvSpPr txBox="1"/>
          <p:nvPr/>
        </p:nvSpPr>
        <p:spPr>
          <a:xfrm>
            <a:off x="5877092" y="2907196"/>
            <a:ext cx="2986007" cy="738664"/>
          </a:xfrm>
          <a:prstGeom prst="rect">
            <a:avLst/>
          </a:prstGeom>
          <a:noFill/>
        </p:spPr>
        <p:txBody>
          <a:bodyPr wrap="square" rtlCol="0">
            <a:spAutoFit/>
          </a:bodyPr>
          <a:lstStyle/>
          <a:p>
            <a:r>
              <a:rPr lang="zh-TW" altLang="en-US" dirty="0"/>
              <a:t>鐵粉較容易完全信任業務員</a:t>
            </a:r>
            <a:endParaRPr lang="en-US" altLang="zh-TW" dirty="0"/>
          </a:p>
          <a:p>
            <a:r>
              <a:rPr lang="zh-TW" altLang="en-US" dirty="0"/>
              <a:t>普客可能向多家機構買保險或者對保險較不在乎因而較難注意細節</a:t>
            </a:r>
          </a:p>
        </p:txBody>
      </p:sp>
    </p:spTree>
    <p:extLst>
      <p:ext uri="{BB962C8B-B14F-4D97-AF65-F5344CB8AC3E}">
        <p14:creationId xmlns:p14="http://schemas.microsoft.com/office/powerpoint/2010/main" val="3934419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18073E-CF62-4178-B65A-6113CCCA279F}"/>
              </a:ext>
            </a:extLst>
          </p:cNvPr>
          <p:cNvSpPr>
            <a:spLocks noGrp="1"/>
          </p:cNvSpPr>
          <p:nvPr>
            <p:ph type="title"/>
          </p:nvPr>
        </p:nvSpPr>
        <p:spPr/>
        <p:txBody>
          <a:bodyPr>
            <a:normAutofit fontScale="90000"/>
          </a:bodyPr>
          <a:lstStyle/>
          <a:p>
            <a:r>
              <a:rPr lang="zh-TW" altLang="en-US" dirty="0"/>
              <a:t>住院醫療保單數</a:t>
            </a:r>
          </a:p>
        </p:txBody>
      </p:sp>
      <p:pic>
        <p:nvPicPr>
          <p:cNvPr id="4" name="圖片 3">
            <a:extLst>
              <a:ext uri="{FF2B5EF4-FFF2-40B4-BE49-F238E27FC236}">
                <a16:creationId xmlns:a16="http://schemas.microsoft.com/office/drawing/2014/main" id="{6AC8CF12-E2AB-4029-AB21-3A083877507D}"/>
              </a:ext>
            </a:extLst>
          </p:cNvPr>
          <p:cNvPicPr>
            <a:picLocks noChangeAspect="1"/>
          </p:cNvPicPr>
          <p:nvPr/>
        </p:nvPicPr>
        <p:blipFill>
          <a:blip r:embed="rId2"/>
          <a:stretch>
            <a:fillRect/>
          </a:stretch>
        </p:blipFill>
        <p:spPr>
          <a:xfrm>
            <a:off x="429627" y="1709530"/>
            <a:ext cx="4231099" cy="2901860"/>
          </a:xfrm>
          <a:prstGeom prst="rect">
            <a:avLst/>
          </a:prstGeom>
        </p:spPr>
      </p:pic>
      <p:sp>
        <p:nvSpPr>
          <p:cNvPr id="3" name="文字版面配置區 2">
            <a:extLst>
              <a:ext uri="{FF2B5EF4-FFF2-40B4-BE49-F238E27FC236}">
                <a16:creationId xmlns:a16="http://schemas.microsoft.com/office/drawing/2014/main" id="{BAC67F0F-4799-4370-AA2C-EA33BB0A484E}"/>
              </a:ext>
            </a:extLst>
          </p:cNvPr>
          <p:cNvSpPr>
            <a:spLocks noGrp="1"/>
          </p:cNvSpPr>
          <p:nvPr>
            <p:ph type="body" idx="1"/>
          </p:nvPr>
        </p:nvSpPr>
        <p:spPr/>
        <p:txBody>
          <a:bodyPr/>
          <a:lstStyle/>
          <a:p>
            <a:pPr marL="114300" indent="0">
              <a:buNone/>
            </a:pPr>
            <a:endParaRPr lang="zh-TW" altLang="en-US" dirty="0"/>
          </a:p>
        </p:txBody>
      </p:sp>
      <p:sp>
        <p:nvSpPr>
          <p:cNvPr id="5" name="文字方塊 4">
            <a:extLst>
              <a:ext uri="{FF2B5EF4-FFF2-40B4-BE49-F238E27FC236}">
                <a16:creationId xmlns:a16="http://schemas.microsoft.com/office/drawing/2014/main" id="{AA7B2661-B5DC-4647-A13D-3E5BA9F090C8}"/>
              </a:ext>
            </a:extLst>
          </p:cNvPr>
          <p:cNvSpPr txBox="1"/>
          <p:nvPr/>
        </p:nvSpPr>
        <p:spPr>
          <a:xfrm>
            <a:off x="5350374" y="1591614"/>
            <a:ext cx="2792277" cy="307777"/>
          </a:xfrm>
          <a:prstGeom prst="rect">
            <a:avLst/>
          </a:prstGeom>
          <a:noFill/>
        </p:spPr>
        <p:txBody>
          <a:bodyPr wrap="square" rtlCol="0">
            <a:spAutoFit/>
          </a:bodyPr>
          <a:lstStyle/>
          <a:p>
            <a:r>
              <a:rPr lang="zh-TW" altLang="en-US" dirty="0"/>
              <a:t>舞弊業務員擁有較多醫療保單數</a:t>
            </a:r>
          </a:p>
        </p:txBody>
      </p:sp>
      <p:sp>
        <p:nvSpPr>
          <p:cNvPr id="6" name="矩形 5">
            <a:extLst>
              <a:ext uri="{FF2B5EF4-FFF2-40B4-BE49-F238E27FC236}">
                <a16:creationId xmlns:a16="http://schemas.microsoft.com/office/drawing/2014/main" id="{4D326AD5-1B85-4152-9738-EDA3D0568943}"/>
              </a:ext>
            </a:extLst>
          </p:cNvPr>
          <p:cNvSpPr/>
          <p:nvPr/>
        </p:nvSpPr>
        <p:spPr>
          <a:xfrm>
            <a:off x="5350374" y="1187360"/>
            <a:ext cx="1028054" cy="2428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圖說</a:t>
            </a:r>
          </a:p>
        </p:txBody>
      </p:sp>
      <p:sp>
        <p:nvSpPr>
          <p:cNvPr id="7" name="矩形 6">
            <a:extLst>
              <a:ext uri="{FF2B5EF4-FFF2-40B4-BE49-F238E27FC236}">
                <a16:creationId xmlns:a16="http://schemas.microsoft.com/office/drawing/2014/main" id="{297CDFAF-889E-43E6-BAE9-77393F89B058}"/>
              </a:ext>
            </a:extLst>
          </p:cNvPr>
          <p:cNvSpPr/>
          <p:nvPr/>
        </p:nvSpPr>
        <p:spPr>
          <a:xfrm>
            <a:off x="5350374" y="2594969"/>
            <a:ext cx="971227" cy="2583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TW" altLang="en-US" dirty="0"/>
              <a:t>推論</a:t>
            </a:r>
          </a:p>
        </p:txBody>
      </p:sp>
      <p:sp>
        <p:nvSpPr>
          <p:cNvPr id="8" name="文字方塊 7">
            <a:extLst>
              <a:ext uri="{FF2B5EF4-FFF2-40B4-BE49-F238E27FC236}">
                <a16:creationId xmlns:a16="http://schemas.microsoft.com/office/drawing/2014/main" id="{13C4704E-AD95-4B89-8D1A-947801F64802}"/>
              </a:ext>
            </a:extLst>
          </p:cNvPr>
          <p:cNvSpPr txBox="1"/>
          <p:nvPr/>
        </p:nvSpPr>
        <p:spPr>
          <a:xfrm>
            <a:off x="5399619" y="3065349"/>
            <a:ext cx="2546320" cy="738664"/>
          </a:xfrm>
          <a:prstGeom prst="rect">
            <a:avLst/>
          </a:prstGeom>
          <a:noFill/>
        </p:spPr>
        <p:txBody>
          <a:bodyPr wrap="square" rtlCol="0">
            <a:spAutoFit/>
          </a:bodyPr>
          <a:lstStyle/>
          <a:p>
            <a:r>
              <a:rPr lang="en-US" altLang="zh-TW" dirty="0"/>
              <a:t>AH</a:t>
            </a:r>
            <a:r>
              <a:rPr lang="zh-TW" altLang="zh-TW" dirty="0"/>
              <a:t>會賣住院醫療</a:t>
            </a:r>
            <a:r>
              <a:rPr lang="en-US" altLang="zh-TW" dirty="0"/>
              <a:t>(</a:t>
            </a:r>
            <a:r>
              <a:rPr lang="zh-TW" altLang="zh-TW" dirty="0"/>
              <a:t>保單費用比較高</a:t>
            </a:r>
            <a:r>
              <a:rPr lang="en-US" altLang="zh-TW" dirty="0"/>
              <a:t>)</a:t>
            </a:r>
            <a:r>
              <a:rPr lang="zh-TW" altLang="en-US" dirty="0"/>
              <a:t> </a:t>
            </a:r>
            <a:r>
              <a:rPr lang="zh-TW" altLang="zh-TW" dirty="0"/>
              <a:t>期繳比較有機會操作</a:t>
            </a:r>
          </a:p>
          <a:p>
            <a:endParaRPr lang="zh-TW" altLang="en-US" dirty="0"/>
          </a:p>
        </p:txBody>
      </p:sp>
    </p:spTree>
    <p:extLst>
      <p:ext uri="{BB962C8B-B14F-4D97-AF65-F5344CB8AC3E}">
        <p14:creationId xmlns:p14="http://schemas.microsoft.com/office/powerpoint/2010/main" val="293160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目錄</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TW" dirty="0"/>
              <a:t>目標說明</a:t>
            </a:r>
            <a:endParaRPr dirty="0"/>
          </a:p>
          <a:p>
            <a:pPr marL="0" lvl="0" indent="0" algn="l" rtl="0">
              <a:spcBef>
                <a:spcPts val="1200"/>
              </a:spcBef>
              <a:spcAft>
                <a:spcPts val="0"/>
              </a:spcAft>
              <a:buNone/>
            </a:pPr>
            <a:r>
              <a:rPr lang="zh-TW" dirty="0"/>
              <a:t>資料說明</a:t>
            </a:r>
            <a:endParaRPr dirty="0"/>
          </a:p>
          <a:p>
            <a:pPr marL="0" lvl="0" indent="0" algn="l" rtl="0">
              <a:spcBef>
                <a:spcPts val="1200"/>
              </a:spcBef>
              <a:spcAft>
                <a:spcPts val="0"/>
              </a:spcAft>
              <a:buNone/>
            </a:pPr>
            <a:r>
              <a:rPr lang="zh-TW" dirty="0"/>
              <a:t>資料前處理</a:t>
            </a:r>
            <a:endParaRPr dirty="0"/>
          </a:p>
          <a:p>
            <a:pPr marL="0" lvl="0" indent="0" algn="l" rtl="0">
              <a:spcBef>
                <a:spcPts val="1200"/>
              </a:spcBef>
              <a:spcAft>
                <a:spcPts val="0"/>
              </a:spcAft>
              <a:buNone/>
            </a:pPr>
            <a:r>
              <a:rPr lang="zh-TW" dirty="0"/>
              <a:t>預測模型建置</a:t>
            </a:r>
            <a:endParaRPr lang="en-US" altLang="zh-TW" dirty="0"/>
          </a:p>
          <a:p>
            <a:pPr marL="0" lvl="0" indent="0" algn="l" rtl="0">
              <a:spcBef>
                <a:spcPts val="1200"/>
              </a:spcBef>
              <a:spcAft>
                <a:spcPts val="0"/>
              </a:spcAft>
              <a:buNone/>
            </a:pPr>
            <a:r>
              <a:rPr lang="zh-TW" altLang="en-US" dirty="0"/>
              <a:t>決策樹說明</a:t>
            </a:r>
            <a:endParaRPr dirty="0"/>
          </a:p>
          <a:p>
            <a:pPr marL="0" lvl="0" indent="0" algn="l" rtl="0">
              <a:spcBef>
                <a:spcPts val="1200"/>
              </a:spcBef>
              <a:spcAft>
                <a:spcPts val="0"/>
              </a:spcAft>
              <a:buNone/>
            </a:pPr>
            <a:r>
              <a:rPr lang="zh-TW" dirty="0"/>
              <a:t>預測結果</a:t>
            </a: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目標說明</a:t>
            </a:r>
            <a:endParaRPr/>
          </a:p>
        </p:txBody>
      </p:sp>
      <p:sp>
        <p:nvSpPr>
          <p:cNvPr id="98" name="Google Shape;98;p15"/>
          <p:cNvSpPr txBox="1">
            <a:spLocks noGrp="1"/>
          </p:cNvSpPr>
          <p:nvPr>
            <p:ph type="body" idx="1"/>
          </p:nvPr>
        </p:nvSpPr>
        <p:spPr>
          <a:xfrm>
            <a:off x="311700" y="1229875"/>
            <a:ext cx="8520600" cy="3339000"/>
          </a:xfrm>
          <a:prstGeom prst="rect">
            <a:avLst/>
          </a:prstGeom>
          <a:ln w="9525" cap="flat" cmpd="sng">
            <a:no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None/>
            </a:pPr>
            <a:r>
              <a:rPr lang="zh-TW" dirty="0">
                <a:solidFill>
                  <a:srgbClr val="3F3F3F"/>
                </a:solidFill>
                <a:latin typeface="Arial"/>
                <a:ea typeface="Arial"/>
                <a:cs typeface="Arial"/>
                <a:sym typeface="Arial"/>
              </a:rPr>
              <a:t>壽險業務員若有不當行為會對公司造成名譽上</a:t>
            </a:r>
            <a:r>
              <a:rPr lang="zh-TW" altLang="en-US" dirty="0">
                <a:solidFill>
                  <a:srgbClr val="3F3F3F"/>
                </a:solidFill>
                <a:latin typeface="Arial"/>
                <a:ea typeface="Arial"/>
                <a:cs typeface="Arial"/>
                <a:sym typeface="Arial"/>
              </a:rPr>
              <a:t>之</a:t>
            </a:r>
            <a:r>
              <a:rPr lang="zh-TW" dirty="0">
                <a:solidFill>
                  <a:srgbClr val="3F3F3F"/>
                </a:solidFill>
                <a:latin typeface="Arial"/>
                <a:ea typeface="Arial"/>
                <a:cs typeface="Arial"/>
                <a:sym typeface="Arial"/>
              </a:rPr>
              <a:t>受損</a:t>
            </a:r>
            <a:endParaRPr dirty="0">
              <a:solidFill>
                <a:srgbClr val="3F3F3F"/>
              </a:solidFill>
              <a:latin typeface="Arial"/>
              <a:ea typeface="Arial"/>
              <a:cs typeface="Arial"/>
              <a:sym typeface="Arial"/>
            </a:endParaRPr>
          </a:p>
          <a:p>
            <a:pPr marL="0" lvl="0" indent="0" algn="l" rtl="0">
              <a:lnSpc>
                <a:spcPct val="100000"/>
              </a:lnSpc>
              <a:spcBef>
                <a:spcPts val="0"/>
              </a:spcBef>
              <a:spcAft>
                <a:spcPts val="0"/>
              </a:spcAft>
              <a:buNone/>
            </a:pPr>
            <a:r>
              <a:rPr lang="zh-TW" dirty="0">
                <a:solidFill>
                  <a:srgbClr val="3F3F3F"/>
                </a:solidFill>
                <a:latin typeface="Arial"/>
                <a:ea typeface="Arial"/>
                <a:cs typeface="Arial"/>
                <a:sym typeface="Arial"/>
              </a:rPr>
              <a:t>進而影響保戶與業務員對其之信任</a:t>
            </a:r>
            <a:endParaRPr dirty="0">
              <a:solidFill>
                <a:srgbClr val="3F3F3F"/>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3F3F3F"/>
              </a:solidFill>
              <a:latin typeface="Arial"/>
              <a:ea typeface="Arial"/>
              <a:cs typeface="Arial"/>
              <a:sym typeface="Arial"/>
            </a:endParaRPr>
          </a:p>
          <a:p>
            <a:pPr marL="0" lvl="0" indent="0" algn="l" rtl="0">
              <a:lnSpc>
                <a:spcPct val="100000"/>
              </a:lnSpc>
              <a:spcBef>
                <a:spcPts val="0"/>
              </a:spcBef>
              <a:spcAft>
                <a:spcPts val="0"/>
              </a:spcAft>
              <a:buNone/>
            </a:pPr>
            <a:r>
              <a:rPr lang="zh-TW" dirty="0">
                <a:solidFill>
                  <a:srgbClr val="3F3F3F"/>
                </a:solidFill>
                <a:latin typeface="Arial"/>
                <a:ea typeface="Arial"/>
                <a:cs typeface="Arial"/>
                <a:sym typeface="Arial"/>
              </a:rPr>
              <a:t>傳統採用電話訪問與業務規則的方式都有其限制</a:t>
            </a:r>
            <a:endParaRPr dirty="0">
              <a:solidFill>
                <a:srgbClr val="3F3F3F"/>
              </a:solidFill>
              <a:latin typeface="Arial"/>
              <a:ea typeface="Arial"/>
              <a:cs typeface="Arial"/>
              <a:sym typeface="Arial"/>
            </a:endParaRPr>
          </a:p>
          <a:p>
            <a:pPr marL="0" lvl="0" indent="0" algn="l" rtl="0">
              <a:lnSpc>
                <a:spcPct val="100000"/>
              </a:lnSpc>
              <a:spcBef>
                <a:spcPts val="0"/>
              </a:spcBef>
              <a:spcAft>
                <a:spcPts val="0"/>
              </a:spcAft>
              <a:buNone/>
            </a:pPr>
            <a:r>
              <a:rPr lang="zh-TW" dirty="0">
                <a:solidFill>
                  <a:srgbClr val="3F3F3F"/>
                </a:solidFill>
                <a:latin typeface="Arial"/>
                <a:ea typeface="Arial"/>
                <a:cs typeface="Arial"/>
                <a:sym typeface="Arial"/>
              </a:rPr>
              <a:t>若能</a:t>
            </a:r>
            <a:r>
              <a:rPr lang="zh-TW" dirty="0">
                <a:solidFill>
                  <a:srgbClr val="FF0000"/>
                </a:solidFill>
                <a:latin typeface="Arial"/>
                <a:ea typeface="Arial"/>
                <a:cs typeface="Arial"/>
                <a:sym typeface="Arial"/>
              </a:rPr>
              <a:t>採用機器學習建模有機會得到更高的準確度與解釋性</a:t>
            </a:r>
            <a:endParaRPr dirty="0">
              <a:solidFill>
                <a:srgbClr val="FF0000"/>
              </a:solidFill>
              <a:latin typeface="Arial"/>
              <a:ea typeface="Arial"/>
              <a:cs typeface="Arial"/>
              <a:sym typeface="Arial"/>
            </a:endParaRPr>
          </a:p>
          <a:p>
            <a:pPr marL="0" lvl="0" indent="0" algn="l" rtl="0">
              <a:lnSpc>
                <a:spcPct val="100000"/>
              </a:lnSpc>
              <a:spcBef>
                <a:spcPts val="0"/>
              </a:spcBef>
              <a:spcAft>
                <a:spcPts val="0"/>
              </a:spcAft>
              <a:buNone/>
            </a:pPr>
            <a:endParaRPr dirty="0">
              <a:solidFill>
                <a:srgbClr val="3F3F3F"/>
              </a:solidFill>
              <a:latin typeface="Arial"/>
              <a:ea typeface="Arial"/>
              <a:cs typeface="Arial"/>
              <a:sym typeface="Arial"/>
            </a:endParaRPr>
          </a:p>
          <a:p>
            <a:pPr marL="0" lvl="0" indent="0" algn="l" rtl="0">
              <a:lnSpc>
                <a:spcPct val="100000"/>
              </a:lnSpc>
              <a:spcBef>
                <a:spcPts val="0"/>
              </a:spcBef>
              <a:spcAft>
                <a:spcPts val="0"/>
              </a:spcAft>
              <a:buNone/>
            </a:pPr>
            <a:r>
              <a:rPr lang="zh-TW" dirty="0">
                <a:solidFill>
                  <a:srgbClr val="3F3F3F"/>
                </a:solidFill>
                <a:latin typeface="Arial"/>
                <a:ea typeface="Arial"/>
                <a:cs typeface="Arial"/>
                <a:sym typeface="Arial"/>
              </a:rPr>
              <a:t>我們透過南山人壽提供</a:t>
            </a:r>
            <a:r>
              <a:rPr lang="zh-TW" dirty="0">
                <a:solidFill>
                  <a:srgbClr val="FF0000"/>
                </a:solidFill>
                <a:latin typeface="Arial"/>
                <a:ea typeface="Arial"/>
                <a:cs typeface="Arial"/>
                <a:sym typeface="Arial"/>
              </a:rPr>
              <a:t>過去的業務員保單資料</a:t>
            </a:r>
            <a:r>
              <a:rPr lang="zh-TW" dirty="0">
                <a:solidFill>
                  <a:srgbClr val="3F3F3F"/>
                </a:solidFill>
                <a:latin typeface="Arial"/>
                <a:ea typeface="Arial"/>
                <a:cs typeface="Arial"/>
                <a:sym typeface="Arial"/>
              </a:rPr>
              <a:t>來預測其有不當行為的可能性</a:t>
            </a:r>
            <a:endParaRPr dirty="0">
              <a:solidFill>
                <a:srgbClr val="3F3F3F"/>
              </a:solidFill>
              <a:latin typeface="Arial"/>
              <a:ea typeface="Arial"/>
              <a:cs typeface="Arial"/>
              <a:sym typeface="Arial"/>
            </a:endParaRPr>
          </a:p>
          <a:p>
            <a:pPr marL="0" lvl="0" indent="0" algn="l" rtl="0">
              <a:lnSpc>
                <a:spcPct val="100000"/>
              </a:lnSpc>
              <a:spcBef>
                <a:spcPts val="0"/>
              </a:spcBef>
              <a:spcAft>
                <a:spcPts val="0"/>
              </a:spcAft>
              <a:buClr>
                <a:srgbClr val="3F3F3F"/>
              </a:buClr>
              <a:buSzPts val="1800"/>
              <a:buFont typeface="Arial"/>
              <a:buNone/>
            </a:pPr>
            <a:endParaRPr dirty="0">
              <a:solidFill>
                <a:srgbClr val="3F3F3F"/>
              </a:solidFill>
              <a:latin typeface="Arial"/>
              <a:ea typeface="Arial"/>
              <a:cs typeface="Arial"/>
              <a:sym typeface="Arial"/>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資料說明</a:t>
            </a:r>
            <a:endParaRPr/>
          </a:p>
        </p:txBody>
      </p:sp>
      <p:graphicFrame>
        <p:nvGraphicFramePr>
          <p:cNvPr id="2" name="表格 1">
            <a:extLst>
              <a:ext uri="{FF2B5EF4-FFF2-40B4-BE49-F238E27FC236}">
                <a16:creationId xmlns:a16="http://schemas.microsoft.com/office/drawing/2014/main" id="{70A85807-9446-4A92-BB6C-E9279A7E1007}"/>
              </a:ext>
            </a:extLst>
          </p:cNvPr>
          <p:cNvGraphicFramePr>
            <a:graphicFrameLocks noGrp="1"/>
          </p:cNvGraphicFramePr>
          <p:nvPr>
            <p:extLst>
              <p:ext uri="{D42A27DB-BD31-4B8C-83A1-F6EECF244321}">
                <p14:modId xmlns:p14="http://schemas.microsoft.com/office/powerpoint/2010/main" val="102657528"/>
              </p:ext>
            </p:extLst>
          </p:nvPr>
        </p:nvGraphicFramePr>
        <p:xfrm>
          <a:off x="715108" y="2236614"/>
          <a:ext cx="3048000" cy="1467376"/>
        </p:xfrm>
        <a:graphic>
          <a:graphicData uri="http://schemas.openxmlformats.org/drawingml/2006/table">
            <a:tbl>
              <a:tblPr firstRow="1" bandRow="1">
                <a:tableStyleId>{692BC991-16E8-44A0-B1CC-DED9B2C0A286}</a:tableStyleId>
              </a:tblPr>
              <a:tblGrid>
                <a:gridCol w="1524000">
                  <a:extLst>
                    <a:ext uri="{9D8B030D-6E8A-4147-A177-3AD203B41FA5}">
                      <a16:colId xmlns:a16="http://schemas.microsoft.com/office/drawing/2014/main" val="2917018600"/>
                    </a:ext>
                  </a:extLst>
                </a:gridCol>
                <a:gridCol w="1524000">
                  <a:extLst>
                    <a:ext uri="{9D8B030D-6E8A-4147-A177-3AD203B41FA5}">
                      <a16:colId xmlns:a16="http://schemas.microsoft.com/office/drawing/2014/main" val="3514413197"/>
                    </a:ext>
                  </a:extLst>
                </a:gridCol>
              </a:tblGrid>
              <a:tr h="348505">
                <a:tc>
                  <a:txBody>
                    <a:bodyPr/>
                    <a:lstStyle/>
                    <a:p>
                      <a:r>
                        <a:rPr lang="zh-TW" altLang="en-US" dirty="0"/>
                        <a:t>特徵數</a:t>
                      </a:r>
                    </a:p>
                  </a:txBody>
                  <a:tcPr/>
                </a:tc>
                <a:tc>
                  <a:txBody>
                    <a:bodyPr/>
                    <a:lstStyle/>
                    <a:p>
                      <a:r>
                        <a:rPr lang="en-US" altLang="zh-TW" dirty="0"/>
                        <a:t>391</a:t>
                      </a:r>
                      <a:endParaRPr lang="zh-TW" altLang="en-US" dirty="0"/>
                    </a:p>
                  </a:txBody>
                  <a:tcPr/>
                </a:tc>
                <a:extLst>
                  <a:ext uri="{0D108BD9-81ED-4DB2-BD59-A6C34878D82A}">
                    <a16:rowId xmlns:a16="http://schemas.microsoft.com/office/drawing/2014/main" val="1933866067"/>
                  </a:ext>
                </a:extLst>
              </a:tr>
              <a:tr h="372957">
                <a:tc>
                  <a:txBody>
                    <a:bodyPr/>
                    <a:lstStyle/>
                    <a:p>
                      <a:r>
                        <a:rPr lang="zh-TW" altLang="en-US" dirty="0"/>
                        <a:t>筆數</a:t>
                      </a:r>
                    </a:p>
                  </a:txBody>
                  <a:tcPr/>
                </a:tc>
                <a:tc>
                  <a:txBody>
                    <a:bodyPr/>
                    <a:lstStyle/>
                    <a:p>
                      <a:r>
                        <a:rPr lang="en-US" altLang="zh-TW" dirty="0"/>
                        <a:t>30,000</a:t>
                      </a:r>
                      <a:endParaRPr lang="zh-TW" altLang="en-US" dirty="0"/>
                    </a:p>
                  </a:txBody>
                  <a:tcPr/>
                </a:tc>
                <a:extLst>
                  <a:ext uri="{0D108BD9-81ED-4DB2-BD59-A6C34878D82A}">
                    <a16:rowId xmlns:a16="http://schemas.microsoft.com/office/drawing/2014/main" val="2661352859"/>
                  </a:ext>
                </a:extLst>
              </a:tr>
              <a:tr h="372957">
                <a:tc>
                  <a:txBody>
                    <a:bodyPr/>
                    <a:lstStyle/>
                    <a:p>
                      <a:r>
                        <a:rPr lang="zh-TW" altLang="en-US" dirty="0"/>
                        <a:t>日期</a:t>
                      </a:r>
                    </a:p>
                  </a:txBody>
                  <a:tcPr/>
                </a:tc>
                <a:tc>
                  <a:txBody>
                    <a:bodyPr/>
                    <a:lstStyle/>
                    <a:p>
                      <a:r>
                        <a:rPr lang="en-US" altLang="zh-TW" dirty="0"/>
                        <a:t>201912</a:t>
                      </a:r>
                      <a:endParaRPr lang="zh-TW" altLang="en-US" dirty="0"/>
                    </a:p>
                  </a:txBody>
                  <a:tcPr/>
                </a:tc>
                <a:extLst>
                  <a:ext uri="{0D108BD9-81ED-4DB2-BD59-A6C34878D82A}">
                    <a16:rowId xmlns:a16="http://schemas.microsoft.com/office/drawing/2014/main" val="2867281424"/>
                  </a:ext>
                </a:extLst>
              </a:tr>
              <a:tr h="372957">
                <a:tc>
                  <a:txBody>
                    <a:bodyPr/>
                    <a:lstStyle/>
                    <a:p>
                      <a:r>
                        <a:rPr lang="zh-TW" altLang="en-US" dirty="0"/>
                        <a:t>舞弊</a:t>
                      </a:r>
                    </a:p>
                  </a:txBody>
                  <a:tcPr/>
                </a:tc>
                <a:tc>
                  <a:txBody>
                    <a:bodyPr/>
                    <a:lstStyle/>
                    <a:p>
                      <a:r>
                        <a:rPr lang="en-US" altLang="zh-TW" dirty="0"/>
                        <a:t>195</a:t>
                      </a:r>
                    </a:p>
                  </a:txBody>
                  <a:tcPr/>
                </a:tc>
                <a:extLst>
                  <a:ext uri="{0D108BD9-81ED-4DB2-BD59-A6C34878D82A}">
                    <a16:rowId xmlns:a16="http://schemas.microsoft.com/office/drawing/2014/main" val="121638313"/>
                  </a:ext>
                </a:extLst>
              </a:tr>
            </a:tbl>
          </a:graphicData>
        </a:graphic>
      </p:graphicFrame>
      <p:graphicFrame>
        <p:nvGraphicFramePr>
          <p:cNvPr id="6" name="表格 5">
            <a:extLst>
              <a:ext uri="{FF2B5EF4-FFF2-40B4-BE49-F238E27FC236}">
                <a16:creationId xmlns:a16="http://schemas.microsoft.com/office/drawing/2014/main" id="{383D99F4-9305-4A83-8C23-66A62F1E5368}"/>
              </a:ext>
            </a:extLst>
          </p:cNvPr>
          <p:cNvGraphicFramePr>
            <a:graphicFrameLocks noGrp="1"/>
          </p:cNvGraphicFramePr>
          <p:nvPr>
            <p:extLst>
              <p:ext uri="{D42A27DB-BD31-4B8C-83A1-F6EECF244321}">
                <p14:modId xmlns:p14="http://schemas.microsoft.com/office/powerpoint/2010/main" val="3169836884"/>
              </p:ext>
            </p:extLst>
          </p:nvPr>
        </p:nvGraphicFramePr>
        <p:xfrm>
          <a:off x="4407878" y="2239545"/>
          <a:ext cx="3048000" cy="1461514"/>
        </p:xfrm>
        <a:graphic>
          <a:graphicData uri="http://schemas.openxmlformats.org/drawingml/2006/table">
            <a:tbl>
              <a:tblPr firstRow="1" bandRow="1">
                <a:tableStyleId>{692BC991-16E8-44A0-B1CC-DED9B2C0A286}</a:tableStyleId>
              </a:tblPr>
              <a:tblGrid>
                <a:gridCol w="1524000">
                  <a:extLst>
                    <a:ext uri="{9D8B030D-6E8A-4147-A177-3AD203B41FA5}">
                      <a16:colId xmlns:a16="http://schemas.microsoft.com/office/drawing/2014/main" val="2917018600"/>
                    </a:ext>
                  </a:extLst>
                </a:gridCol>
                <a:gridCol w="1524000">
                  <a:extLst>
                    <a:ext uri="{9D8B030D-6E8A-4147-A177-3AD203B41FA5}">
                      <a16:colId xmlns:a16="http://schemas.microsoft.com/office/drawing/2014/main" val="3514413197"/>
                    </a:ext>
                  </a:extLst>
                </a:gridCol>
              </a:tblGrid>
              <a:tr h="342643">
                <a:tc>
                  <a:txBody>
                    <a:bodyPr/>
                    <a:lstStyle/>
                    <a:p>
                      <a:r>
                        <a:rPr lang="zh-TW" altLang="en-US" dirty="0"/>
                        <a:t>特徵數</a:t>
                      </a:r>
                    </a:p>
                  </a:txBody>
                  <a:tcPr/>
                </a:tc>
                <a:tc>
                  <a:txBody>
                    <a:bodyPr/>
                    <a:lstStyle/>
                    <a:p>
                      <a:r>
                        <a:rPr lang="en-US" altLang="zh-TW" dirty="0"/>
                        <a:t>391</a:t>
                      </a:r>
                      <a:endParaRPr lang="zh-TW" altLang="en-US" dirty="0"/>
                    </a:p>
                  </a:txBody>
                  <a:tcPr/>
                </a:tc>
                <a:extLst>
                  <a:ext uri="{0D108BD9-81ED-4DB2-BD59-A6C34878D82A}">
                    <a16:rowId xmlns:a16="http://schemas.microsoft.com/office/drawing/2014/main" val="1933866067"/>
                  </a:ext>
                </a:extLst>
              </a:tr>
              <a:tr h="372957">
                <a:tc>
                  <a:txBody>
                    <a:bodyPr/>
                    <a:lstStyle/>
                    <a:p>
                      <a:r>
                        <a:rPr lang="zh-TW" altLang="en-US" dirty="0"/>
                        <a:t>筆數</a:t>
                      </a:r>
                    </a:p>
                  </a:txBody>
                  <a:tcPr/>
                </a:tc>
                <a:tc>
                  <a:txBody>
                    <a:bodyPr/>
                    <a:lstStyle/>
                    <a:p>
                      <a:r>
                        <a:rPr lang="en-US" altLang="zh-TW" dirty="0"/>
                        <a:t>30,000</a:t>
                      </a:r>
                      <a:endParaRPr lang="zh-TW" altLang="en-US" dirty="0"/>
                    </a:p>
                  </a:txBody>
                  <a:tcPr/>
                </a:tc>
                <a:extLst>
                  <a:ext uri="{0D108BD9-81ED-4DB2-BD59-A6C34878D82A}">
                    <a16:rowId xmlns:a16="http://schemas.microsoft.com/office/drawing/2014/main" val="2661352859"/>
                  </a:ext>
                </a:extLst>
              </a:tr>
              <a:tr h="372957">
                <a:tc>
                  <a:txBody>
                    <a:bodyPr/>
                    <a:lstStyle/>
                    <a:p>
                      <a:r>
                        <a:rPr lang="zh-TW" altLang="en-US" dirty="0"/>
                        <a:t>日期</a:t>
                      </a:r>
                    </a:p>
                  </a:txBody>
                  <a:tcPr/>
                </a:tc>
                <a:tc>
                  <a:txBody>
                    <a:bodyPr/>
                    <a:lstStyle/>
                    <a:p>
                      <a:r>
                        <a:rPr lang="en-US" altLang="zh-TW" dirty="0"/>
                        <a:t>202012</a:t>
                      </a:r>
                      <a:endParaRPr lang="zh-TW" altLang="en-US" dirty="0"/>
                    </a:p>
                  </a:txBody>
                  <a:tcPr/>
                </a:tc>
                <a:extLst>
                  <a:ext uri="{0D108BD9-81ED-4DB2-BD59-A6C34878D82A}">
                    <a16:rowId xmlns:a16="http://schemas.microsoft.com/office/drawing/2014/main" val="2867281424"/>
                  </a:ext>
                </a:extLst>
              </a:tr>
              <a:tr h="372957">
                <a:tc>
                  <a:txBody>
                    <a:bodyPr/>
                    <a:lstStyle/>
                    <a:p>
                      <a:r>
                        <a:rPr lang="zh-TW" altLang="en-US" dirty="0"/>
                        <a:t>舞弊</a:t>
                      </a:r>
                    </a:p>
                  </a:txBody>
                  <a:tcPr/>
                </a:tc>
                <a:tc>
                  <a:txBody>
                    <a:bodyPr/>
                    <a:lstStyle/>
                    <a:p>
                      <a:r>
                        <a:rPr lang="en-US" altLang="zh-TW" dirty="0"/>
                        <a:t>55</a:t>
                      </a:r>
                      <a:endParaRPr lang="zh-TW" altLang="en-US" dirty="0"/>
                    </a:p>
                  </a:txBody>
                  <a:tcPr/>
                </a:tc>
                <a:extLst>
                  <a:ext uri="{0D108BD9-81ED-4DB2-BD59-A6C34878D82A}">
                    <a16:rowId xmlns:a16="http://schemas.microsoft.com/office/drawing/2014/main" val="3608594366"/>
                  </a:ext>
                </a:extLst>
              </a:tr>
            </a:tbl>
          </a:graphicData>
        </a:graphic>
      </p:graphicFrame>
      <p:sp>
        <p:nvSpPr>
          <p:cNvPr id="4" name="文字方塊 3">
            <a:extLst>
              <a:ext uri="{FF2B5EF4-FFF2-40B4-BE49-F238E27FC236}">
                <a16:creationId xmlns:a16="http://schemas.microsoft.com/office/drawing/2014/main" id="{B9645483-1EF8-4BFE-BA10-ECFD787A6DFF}"/>
              </a:ext>
            </a:extLst>
          </p:cNvPr>
          <p:cNvSpPr txBox="1"/>
          <p:nvPr/>
        </p:nvSpPr>
        <p:spPr>
          <a:xfrm>
            <a:off x="1764323" y="1691009"/>
            <a:ext cx="1975338" cy="307777"/>
          </a:xfrm>
          <a:prstGeom prst="rect">
            <a:avLst/>
          </a:prstGeom>
          <a:noFill/>
        </p:spPr>
        <p:txBody>
          <a:bodyPr wrap="square" rtlCol="0">
            <a:spAutoFit/>
          </a:bodyPr>
          <a:lstStyle/>
          <a:p>
            <a:r>
              <a:rPr lang="zh-TW" altLang="en-US" dirty="0"/>
              <a:t>訓練集</a:t>
            </a:r>
          </a:p>
        </p:txBody>
      </p:sp>
      <p:sp>
        <p:nvSpPr>
          <p:cNvPr id="8" name="文字方塊 7">
            <a:extLst>
              <a:ext uri="{FF2B5EF4-FFF2-40B4-BE49-F238E27FC236}">
                <a16:creationId xmlns:a16="http://schemas.microsoft.com/office/drawing/2014/main" id="{69D7D181-E8C0-47DE-B639-7B99EBD6FD59}"/>
              </a:ext>
            </a:extLst>
          </p:cNvPr>
          <p:cNvSpPr txBox="1"/>
          <p:nvPr/>
        </p:nvSpPr>
        <p:spPr>
          <a:xfrm>
            <a:off x="5597770" y="1645605"/>
            <a:ext cx="1975338" cy="307777"/>
          </a:xfrm>
          <a:prstGeom prst="rect">
            <a:avLst/>
          </a:prstGeom>
          <a:noFill/>
        </p:spPr>
        <p:txBody>
          <a:bodyPr wrap="square" rtlCol="0">
            <a:spAutoFit/>
          </a:bodyPr>
          <a:lstStyle/>
          <a:p>
            <a:r>
              <a:rPr lang="zh-TW" altLang="en-US" dirty="0"/>
              <a:t>測試集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None/>
            </a:pPr>
            <a:r>
              <a:rPr lang="zh-TW"/>
              <a:t>遺漏值填補與組合特徵</a:t>
            </a:r>
            <a:endParaRPr/>
          </a:p>
          <a:p>
            <a:pPr marL="0" lvl="0" indent="0" algn="l" rtl="0">
              <a:spcBef>
                <a:spcPts val="0"/>
              </a:spcBef>
              <a:spcAft>
                <a:spcPts val="0"/>
              </a:spcAft>
              <a:buNone/>
            </a:pPr>
            <a:endParaRPr/>
          </a:p>
        </p:txBody>
      </p:sp>
      <p:sp>
        <p:nvSpPr>
          <p:cNvPr id="110" name="Google Shape;110;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17"/>
          <p:cNvPicPr preferRelativeResize="0"/>
          <p:nvPr/>
        </p:nvPicPr>
        <p:blipFill>
          <a:blip r:embed="rId3">
            <a:alphaModFix/>
          </a:blip>
          <a:stretch>
            <a:fillRect/>
          </a:stretch>
        </p:blipFill>
        <p:spPr>
          <a:xfrm>
            <a:off x="0" y="1584783"/>
            <a:ext cx="9144002" cy="21433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處理Imbalanced Data</a:t>
            </a:r>
            <a:endParaRPr/>
          </a:p>
        </p:txBody>
      </p:sp>
      <p:sp>
        <p:nvSpPr>
          <p:cNvPr id="117" name="Google Shape;117;p18"/>
          <p:cNvSpPr txBox="1">
            <a:spLocks noGrp="1"/>
          </p:cNvSpPr>
          <p:nvPr>
            <p:ph type="body" idx="1"/>
          </p:nvPr>
        </p:nvSpPr>
        <p:spPr>
          <a:xfrm>
            <a:off x="311700" y="1229875"/>
            <a:ext cx="6114000" cy="13419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Clr>
                <a:srgbClr val="000000"/>
              </a:buClr>
              <a:buSzPts val="770"/>
              <a:buFont typeface="Arial"/>
              <a:buNone/>
            </a:pPr>
            <a:r>
              <a:rPr lang="zh-TW" sz="1690">
                <a:solidFill>
                  <a:srgbClr val="000000"/>
                </a:solidFill>
                <a:latin typeface="Arial"/>
                <a:ea typeface="Arial"/>
                <a:cs typeface="Arial"/>
                <a:sym typeface="Arial"/>
              </a:rPr>
              <a:t>使用Oversample</a:t>
            </a:r>
            <a:endParaRPr sz="1690">
              <a:solidFill>
                <a:srgbClr val="000000"/>
              </a:solidFill>
              <a:latin typeface="Arial"/>
              <a:ea typeface="Arial"/>
              <a:cs typeface="Arial"/>
              <a:sym typeface="Arial"/>
            </a:endParaRPr>
          </a:p>
          <a:p>
            <a:pPr marL="0" lvl="0" indent="0" algn="l" rtl="0">
              <a:lnSpc>
                <a:spcPct val="130000"/>
              </a:lnSpc>
              <a:spcBef>
                <a:spcPts val="0"/>
              </a:spcBef>
              <a:spcAft>
                <a:spcPts val="0"/>
              </a:spcAft>
              <a:buClr>
                <a:srgbClr val="000000"/>
              </a:buClr>
              <a:buSzPts val="770"/>
              <a:buFont typeface="Arial"/>
              <a:buNone/>
            </a:pPr>
            <a:r>
              <a:rPr lang="zh-TW" sz="1690">
                <a:solidFill>
                  <a:srgbClr val="000000"/>
                </a:solidFill>
                <a:latin typeface="Arial"/>
                <a:ea typeface="Arial"/>
                <a:cs typeface="Arial"/>
                <a:sym typeface="Arial"/>
              </a:rPr>
              <a:t>從少數的正樣本</a:t>
            </a:r>
            <a:r>
              <a:rPr lang="zh-TW" sz="1690">
                <a:solidFill>
                  <a:srgbClr val="FF0000"/>
                </a:solidFill>
                <a:latin typeface="Arial"/>
                <a:ea typeface="Arial"/>
                <a:cs typeface="Arial"/>
                <a:sym typeface="Arial"/>
              </a:rPr>
              <a:t>隨機重複抽取</a:t>
            </a:r>
            <a:r>
              <a:rPr lang="zh-TW" sz="1690">
                <a:solidFill>
                  <a:srgbClr val="000000"/>
                </a:solidFill>
                <a:latin typeface="Arial"/>
                <a:ea typeface="Arial"/>
                <a:cs typeface="Arial"/>
                <a:sym typeface="Arial"/>
              </a:rPr>
              <a:t>複製成與負樣本數目相同。</a:t>
            </a:r>
            <a:endParaRPr sz="1690">
              <a:solidFill>
                <a:srgbClr val="000000"/>
              </a:solidFill>
              <a:latin typeface="Arial"/>
              <a:ea typeface="Arial"/>
              <a:cs typeface="Arial"/>
              <a:sym typeface="Arial"/>
            </a:endParaRPr>
          </a:p>
          <a:p>
            <a:pPr marL="0" lvl="0" indent="0" algn="l" rtl="0">
              <a:lnSpc>
                <a:spcPct val="130000"/>
              </a:lnSpc>
              <a:spcBef>
                <a:spcPts val="0"/>
              </a:spcBef>
              <a:spcAft>
                <a:spcPts val="0"/>
              </a:spcAft>
              <a:buClr>
                <a:srgbClr val="000000"/>
              </a:buClr>
              <a:buSzPts val="770"/>
              <a:buFont typeface="Arial"/>
              <a:buNone/>
            </a:pPr>
            <a:endParaRPr sz="1690">
              <a:solidFill>
                <a:srgbClr val="000000"/>
              </a:solidFill>
              <a:latin typeface="Arial"/>
              <a:ea typeface="Arial"/>
              <a:cs typeface="Arial"/>
              <a:sym typeface="Arial"/>
            </a:endParaRPr>
          </a:p>
          <a:p>
            <a:pPr marL="0" lvl="0" indent="0" algn="l" rtl="0">
              <a:lnSpc>
                <a:spcPct val="130000"/>
              </a:lnSpc>
              <a:spcBef>
                <a:spcPts val="0"/>
              </a:spcBef>
              <a:spcAft>
                <a:spcPts val="0"/>
              </a:spcAft>
              <a:buClr>
                <a:srgbClr val="000000"/>
              </a:buClr>
              <a:buSzPts val="770"/>
              <a:buFont typeface="Arial"/>
              <a:buNone/>
            </a:pPr>
            <a:endParaRPr sz="1690">
              <a:solidFill>
                <a:srgbClr val="000000"/>
              </a:solidFill>
              <a:latin typeface="Arial"/>
              <a:ea typeface="Arial"/>
              <a:cs typeface="Arial"/>
              <a:sym typeface="Arial"/>
            </a:endParaRPr>
          </a:p>
          <a:p>
            <a:pPr marL="0" lvl="0" indent="0" algn="l" rtl="0">
              <a:lnSpc>
                <a:spcPct val="95000"/>
              </a:lnSpc>
              <a:spcBef>
                <a:spcPts val="0"/>
              </a:spcBef>
              <a:spcAft>
                <a:spcPts val="1200"/>
              </a:spcAft>
              <a:buSzPts val="770"/>
              <a:buNone/>
            </a:pPr>
            <a:endParaRPr sz="1550"/>
          </a:p>
        </p:txBody>
      </p:sp>
      <p:graphicFrame>
        <p:nvGraphicFramePr>
          <p:cNvPr id="118" name="Google Shape;118;p18"/>
          <p:cNvGraphicFramePr/>
          <p:nvPr/>
        </p:nvGraphicFramePr>
        <p:xfrm>
          <a:off x="110075" y="2894720"/>
          <a:ext cx="2668750" cy="1259370"/>
        </p:xfrm>
        <a:graphic>
          <a:graphicData uri="http://schemas.openxmlformats.org/drawingml/2006/table">
            <a:tbl>
              <a:tblPr>
                <a:noFill/>
                <a:tableStyleId>{692BC991-16E8-44A0-B1CC-DED9B2C0A286}</a:tableStyleId>
              </a:tblPr>
              <a:tblGrid>
                <a:gridCol w="1334375">
                  <a:extLst>
                    <a:ext uri="{9D8B030D-6E8A-4147-A177-3AD203B41FA5}">
                      <a16:colId xmlns:a16="http://schemas.microsoft.com/office/drawing/2014/main" val="20000"/>
                    </a:ext>
                  </a:extLst>
                </a:gridCol>
                <a:gridCol w="1334375">
                  <a:extLst>
                    <a:ext uri="{9D8B030D-6E8A-4147-A177-3AD203B41FA5}">
                      <a16:colId xmlns:a16="http://schemas.microsoft.com/office/drawing/2014/main" val="20001"/>
                    </a:ext>
                  </a:extLst>
                </a:gridCol>
              </a:tblGrid>
              <a:tr h="339650">
                <a:tc>
                  <a:txBody>
                    <a:bodyPr/>
                    <a:lstStyle/>
                    <a:p>
                      <a:pPr marL="0" lvl="0" indent="0" algn="ctr" rtl="0">
                        <a:spcBef>
                          <a:spcPts val="0"/>
                        </a:spcBef>
                        <a:spcAft>
                          <a:spcPts val="0"/>
                        </a:spcAft>
                        <a:buNone/>
                      </a:pPr>
                      <a:r>
                        <a:rPr lang="zh-TW"/>
                        <a:t>Label</a:t>
                      </a:r>
                      <a:endParaRPr/>
                    </a:p>
                  </a:txBody>
                  <a:tcPr marL="91425" marR="91425" marT="91425" marB="91425"/>
                </a:tc>
                <a:tc>
                  <a:txBody>
                    <a:bodyPr/>
                    <a:lstStyle/>
                    <a:p>
                      <a:pPr marL="0" lvl="0" indent="0" algn="ctr" rtl="0">
                        <a:spcBef>
                          <a:spcPts val="0"/>
                        </a:spcBef>
                        <a:spcAft>
                          <a:spcPts val="0"/>
                        </a:spcAft>
                        <a:buNone/>
                      </a:pPr>
                      <a:r>
                        <a:rPr lang="zh-TW"/>
                        <a:t>Number</a:t>
                      </a:r>
                      <a:endParaRPr/>
                    </a:p>
                  </a:txBody>
                  <a:tcPr marL="91425" marR="91425" marT="91425" marB="91425"/>
                </a:tc>
                <a:extLst>
                  <a:ext uri="{0D108BD9-81ED-4DB2-BD59-A6C34878D82A}">
                    <a16:rowId xmlns:a16="http://schemas.microsoft.com/office/drawing/2014/main" val="10000"/>
                  </a:ext>
                </a:extLst>
              </a:tr>
              <a:tr h="339650">
                <a:tc>
                  <a:txBody>
                    <a:bodyPr/>
                    <a:lstStyle/>
                    <a:p>
                      <a:pPr marL="0" lvl="0" indent="0" algn="ctr" rtl="0">
                        <a:spcBef>
                          <a:spcPts val="0"/>
                        </a:spcBef>
                        <a:spcAft>
                          <a:spcPts val="0"/>
                        </a:spcAft>
                        <a:buNone/>
                      </a:pPr>
                      <a:r>
                        <a:rPr lang="zh-TW"/>
                        <a:t>正常(0)</a:t>
                      </a:r>
                      <a:endParaRPr/>
                    </a:p>
                  </a:txBody>
                  <a:tcPr marL="91425" marR="91425" marT="91425" marB="91425"/>
                </a:tc>
                <a:tc>
                  <a:txBody>
                    <a:bodyPr/>
                    <a:lstStyle/>
                    <a:p>
                      <a:pPr marL="0" lvl="0" indent="0" algn="ctr" rtl="0">
                        <a:spcBef>
                          <a:spcPts val="0"/>
                        </a:spcBef>
                        <a:spcAft>
                          <a:spcPts val="0"/>
                        </a:spcAft>
                        <a:buNone/>
                      </a:pPr>
                      <a:r>
                        <a:rPr lang="zh-TW"/>
                        <a:t>29805</a:t>
                      </a:r>
                      <a:endParaRPr/>
                    </a:p>
                  </a:txBody>
                  <a:tcPr marL="91425" marR="91425" marT="91425" marB="91425"/>
                </a:tc>
                <a:extLst>
                  <a:ext uri="{0D108BD9-81ED-4DB2-BD59-A6C34878D82A}">
                    <a16:rowId xmlns:a16="http://schemas.microsoft.com/office/drawing/2014/main" val="10001"/>
                  </a:ext>
                </a:extLst>
              </a:tr>
              <a:tr h="466950">
                <a:tc>
                  <a:txBody>
                    <a:bodyPr/>
                    <a:lstStyle/>
                    <a:p>
                      <a:pPr marL="0" lvl="0" indent="0" algn="ctr" rtl="0">
                        <a:spcBef>
                          <a:spcPts val="0"/>
                        </a:spcBef>
                        <a:spcAft>
                          <a:spcPts val="0"/>
                        </a:spcAft>
                        <a:buNone/>
                      </a:pPr>
                      <a:r>
                        <a:rPr lang="zh-TW"/>
                        <a:t>舞弊(1)</a:t>
                      </a:r>
                      <a:endParaRPr/>
                    </a:p>
                  </a:txBody>
                  <a:tcPr marL="91425" marR="91425" marT="91425" marB="91425"/>
                </a:tc>
                <a:tc>
                  <a:txBody>
                    <a:bodyPr/>
                    <a:lstStyle/>
                    <a:p>
                      <a:pPr marL="0" lvl="0" indent="0" algn="ctr" rtl="0">
                        <a:spcBef>
                          <a:spcPts val="0"/>
                        </a:spcBef>
                        <a:spcAft>
                          <a:spcPts val="0"/>
                        </a:spcAft>
                        <a:buNone/>
                      </a:pPr>
                      <a:r>
                        <a:rPr lang="zh-TW"/>
                        <a:t>195</a:t>
                      </a:r>
                      <a:endParaRPr/>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119" name="Google Shape;119;p18"/>
          <p:cNvGraphicFramePr/>
          <p:nvPr/>
        </p:nvGraphicFramePr>
        <p:xfrm>
          <a:off x="3642700" y="2947195"/>
          <a:ext cx="2856400" cy="1248070"/>
        </p:xfrm>
        <a:graphic>
          <a:graphicData uri="http://schemas.openxmlformats.org/drawingml/2006/table">
            <a:tbl>
              <a:tblPr>
                <a:noFill/>
                <a:tableStyleId>{692BC991-16E8-44A0-B1CC-DED9B2C0A286}</a:tableStyleId>
              </a:tblPr>
              <a:tblGrid>
                <a:gridCol w="1428200">
                  <a:extLst>
                    <a:ext uri="{9D8B030D-6E8A-4147-A177-3AD203B41FA5}">
                      <a16:colId xmlns:a16="http://schemas.microsoft.com/office/drawing/2014/main" val="20000"/>
                    </a:ext>
                  </a:extLst>
                </a:gridCol>
                <a:gridCol w="1428200">
                  <a:extLst>
                    <a:ext uri="{9D8B030D-6E8A-4147-A177-3AD203B41FA5}">
                      <a16:colId xmlns:a16="http://schemas.microsoft.com/office/drawing/2014/main" val="20001"/>
                    </a:ext>
                  </a:extLst>
                </a:gridCol>
              </a:tblGrid>
              <a:tr h="385850">
                <a:tc>
                  <a:txBody>
                    <a:bodyPr/>
                    <a:lstStyle/>
                    <a:p>
                      <a:pPr marL="0" lvl="0" indent="0" algn="ctr" rtl="0">
                        <a:spcBef>
                          <a:spcPts val="0"/>
                        </a:spcBef>
                        <a:spcAft>
                          <a:spcPts val="0"/>
                        </a:spcAft>
                        <a:buNone/>
                      </a:pPr>
                      <a:r>
                        <a:rPr lang="zh-TW"/>
                        <a:t>Label</a:t>
                      </a:r>
                      <a:endParaRPr/>
                    </a:p>
                  </a:txBody>
                  <a:tcPr marL="91425" marR="91425" marT="91425" marB="91425"/>
                </a:tc>
                <a:tc>
                  <a:txBody>
                    <a:bodyPr/>
                    <a:lstStyle/>
                    <a:p>
                      <a:pPr marL="0" lvl="0" indent="0" algn="ctr" rtl="0">
                        <a:spcBef>
                          <a:spcPts val="0"/>
                        </a:spcBef>
                        <a:spcAft>
                          <a:spcPts val="0"/>
                        </a:spcAft>
                        <a:buNone/>
                      </a:pPr>
                      <a:r>
                        <a:rPr lang="zh-TW"/>
                        <a:t>Number</a:t>
                      </a:r>
                      <a:endParaRPr/>
                    </a:p>
                  </a:txBody>
                  <a:tcPr marL="91425" marR="91425" marT="91425" marB="91425"/>
                </a:tc>
                <a:extLst>
                  <a:ext uri="{0D108BD9-81ED-4DB2-BD59-A6C34878D82A}">
                    <a16:rowId xmlns:a16="http://schemas.microsoft.com/office/drawing/2014/main" val="10000"/>
                  </a:ext>
                </a:extLst>
              </a:tr>
              <a:tr h="376550">
                <a:tc>
                  <a:txBody>
                    <a:bodyPr/>
                    <a:lstStyle/>
                    <a:p>
                      <a:pPr marL="0" lvl="0" indent="0" algn="ctr" rtl="0">
                        <a:spcBef>
                          <a:spcPts val="0"/>
                        </a:spcBef>
                        <a:spcAft>
                          <a:spcPts val="0"/>
                        </a:spcAft>
                        <a:buNone/>
                      </a:pPr>
                      <a:r>
                        <a:rPr lang="zh-TW"/>
                        <a:t>正常(0)</a:t>
                      </a:r>
                      <a:endParaRPr/>
                    </a:p>
                  </a:txBody>
                  <a:tcPr marL="91425" marR="91425" marT="91425" marB="91425"/>
                </a:tc>
                <a:tc>
                  <a:txBody>
                    <a:bodyPr/>
                    <a:lstStyle/>
                    <a:p>
                      <a:pPr marL="0" lvl="0" indent="0" algn="ctr" rtl="0">
                        <a:spcBef>
                          <a:spcPts val="0"/>
                        </a:spcBef>
                        <a:spcAft>
                          <a:spcPts val="0"/>
                        </a:spcAft>
                        <a:buNone/>
                      </a:pPr>
                      <a:r>
                        <a:rPr lang="zh-TW"/>
                        <a:t>29805</a:t>
                      </a:r>
                      <a:endParaRPr/>
                    </a:p>
                  </a:txBody>
                  <a:tcPr marL="91425" marR="91425" marT="91425" marB="91425"/>
                </a:tc>
                <a:extLst>
                  <a:ext uri="{0D108BD9-81ED-4DB2-BD59-A6C34878D82A}">
                    <a16:rowId xmlns:a16="http://schemas.microsoft.com/office/drawing/2014/main" val="10001"/>
                  </a:ext>
                </a:extLst>
              </a:tr>
              <a:tr h="455650">
                <a:tc>
                  <a:txBody>
                    <a:bodyPr/>
                    <a:lstStyle/>
                    <a:p>
                      <a:pPr marL="0" lvl="0" indent="0" algn="ctr" rtl="0">
                        <a:spcBef>
                          <a:spcPts val="0"/>
                        </a:spcBef>
                        <a:spcAft>
                          <a:spcPts val="0"/>
                        </a:spcAft>
                        <a:buNone/>
                      </a:pPr>
                      <a:r>
                        <a:rPr lang="zh-TW"/>
                        <a:t>舞弊(1)</a:t>
                      </a:r>
                      <a:endParaRPr/>
                    </a:p>
                  </a:txBody>
                  <a:tcPr marL="91425" marR="91425" marT="91425" marB="91425"/>
                </a:tc>
                <a:tc>
                  <a:txBody>
                    <a:bodyPr/>
                    <a:lstStyle/>
                    <a:p>
                      <a:pPr marL="0" lvl="0" indent="0" algn="ctr" rtl="0">
                        <a:spcBef>
                          <a:spcPts val="0"/>
                        </a:spcBef>
                        <a:spcAft>
                          <a:spcPts val="0"/>
                        </a:spcAft>
                        <a:buNone/>
                      </a:pPr>
                      <a:r>
                        <a:rPr lang="zh-TW">
                          <a:solidFill>
                            <a:srgbClr val="FF0000"/>
                          </a:solidFill>
                        </a:rPr>
                        <a:t>29805</a:t>
                      </a:r>
                      <a:endParaRPr>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sp>
        <p:nvSpPr>
          <p:cNvPr id="120" name="Google Shape;120;p18"/>
          <p:cNvSpPr/>
          <p:nvPr/>
        </p:nvSpPr>
        <p:spPr>
          <a:xfrm>
            <a:off x="2920725" y="3290925"/>
            <a:ext cx="558000" cy="321600"/>
          </a:xfrm>
          <a:prstGeom prst="rightArrow">
            <a:avLst>
              <a:gd name="adj1" fmla="val 50000"/>
              <a:gd name="adj2" fmla="val 50000"/>
            </a:avLst>
          </a:prstGeom>
          <a:solidFill>
            <a:srgbClr val="3C78D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1" name="Google Shape;121;p18"/>
          <p:cNvPicPr preferRelativeResize="0"/>
          <p:nvPr/>
        </p:nvPicPr>
        <p:blipFill>
          <a:blip r:embed="rId3">
            <a:alphaModFix/>
          </a:blip>
          <a:stretch>
            <a:fillRect/>
          </a:stretch>
        </p:blipFill>
        <p:spPr>
          <a:xfrm>
            <a:off x="5627575" y="410000"/>
            <a:ext cx="3516425" cy="2014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t>模型選擇</a:t>
            </a:r>
            <a:endParaRPr/>
          </a:p>
        </p:txBody>
      </p:sp>
      <p:sp>
        <p:nvSpPr>
          <p:cNvPr id="133" name="Google Shape;133;p20"/>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34" name="Google Shape;134;p20"/>
          <p:cNvPicPr preferRelativeResize="0"/>
          <p:nvPr/>
        </p:nvPicPr>
        <p:blipFill>
          <a:blip r:embed="rId3">
            <a:alphaModFix/>
          </a:blip>
          <a:stretch>
            <a:fillRect/>
          </a:stretch>
        </p:blipFill>
        <p:spPr>
          <a:xfrm>
            <a:off x="311700" y="1372250"/>
            <a:ext cx="5067375" cy="3196625"/>
          </a:xfrm>
          <a:prstGeom prst="rect">
            <a:avLst/>
          </a:prstGeom>
          <a:noFill/>
          <a:ln>
            <a:noFill/>
          </a:ln>
        </p:spPr>
      </p:pic>
      <p:sp>
        <p:nvSpPr>
          <p:cNvPr id="135" name="Google Shape;135;p20"/>
          <p:cNvSpPr txBox="1"/>
          <p:nvPr/>
        </p:nvSpPr>
        <p:spPr>
          <a:xfrm>
            <a:off x="5831550" y="1615800"/>
            <a:ext cx="2732400" cy="212362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TW" dirty="0">
                <a:latin typeface="Roboto"/>
                <a:ea typeface="Roboto"/>
                <a:cs typeface="Roboto"/>
                <a:sym typeface="Roboto"/>
              </a:rPr>
              <a:t>在金融業訴求的是一個能夠</a:t>
            </a:r>
            <a:endParaRPr lang="en-US" altLang="zh-TW" dirty="0">
              <a:latin typeface="Roboto"/>
              <a:ea typeface="Roboto"/>
              <a:cs typeface="Roboto"/>
              <a:sym typeface="Roboto"/>
            </a:endParaRPr>
          </a:p>
          <a:p>
            <a:pPr marL="0" lvl="0" indent="0" algn="l" rtl="0">
              <a:lnSpc>
                <a:spcPct val="150000"/>
              </a:lnSpc>
              <a:spcBef>
                <a:spcPts val="0"/>
              </a:spcBef>
              <a:spcAft>
                <a:spcPts val="0"/>
              </a:spcAft>
              <a:buNone/>
            </a:pPr>
            <a:r>
              <a:rPr lang="zh-TW" dirty="0">
                <a:solidFill>
                  <a:srgbClr val="FF0000"/>
                </a:solidFill>
                <a:latin typeface="Roboto"/>
                <a:ea typeface="Roboto"/>
                <a:cs typeface="Roboto"/>
                <a:sym typeface="Roboto"/>
              </a:rPr>
              <a:t>透明化能解釋的模型</a:t>
            </a:r>
            <a:endParaRPr dirty="0">
              <a:solidFill>
                <a:srgbClr val="FF0000"/>
              </a:solidFill>
              <a:latin typeface="Roboto"/>
              <a:ea typeface="Roboto"/>
              <a:cs typeface="Roboto"/>
              <a:sym typeface="Roboto"/>
            </a:endParaRPr>
          </a:p>
          <a:p>
            <a:pPr marL="0" lvl="0" indent="0" algn="l" rtl="0">
              <a:lnSpc>
                <a:spcPct val="150000"/>
              </a:lnSpc>
              <a:spcBef>
                <a:spcPts val="0"/>
              </a:spcBef>
              <a:spcAft>
                <a:spcPts val="0"/>
              </a:spcAft>
              <a:buNone/>
            </a:pPr>
            <a:r>
              <a:rPr lang="zh-TW" dirty="0">
                <a:latin typeface="Roboto"/>
                <a:ea typeface="Roboto"/>
                <a:cs typeface="Roboto"/>
                <a:sym typeface="Roboto"/>
              </a:rPr>
              <a:t>因此像擁有高精準度的複雜模型</a:t>
            </a:r>
            <a:endParaRPr dirty="0">
              <a:latin typeface="Roboto"/>
              <a:ea typeface="Roboto"/>
              <a:cs typeface="Roboto"/>
              <a:sym typeface="Roboto"/>
            </a:endParaRPr>
          </a:p>
          <a:p>
            <a:pPr marL="0" lvl="0" indent="0" algn="l" rtl="0">
              <a:lnSpc>
                <a:spcPct val="150000"/>
              </a:lnSpc>
              <a:spcBef>
                <a:spcPts val="0"/>
              </a:spcBef>
              <a:spcAft>
                <a:spcPts val="0"/>
              </a:spcAft>
              <a:buNone/>
            </a:pPr>
            <a:r>
              <a:rPr lang="zh-TW" dirty="0">
                <a:latin typeface="Roboto"/>
                <a:ea typeface="Roboto"/>
                <a:cs typeface="Roboto"/>
                <a:sym typeface="Roboto"/>
              </a:rPr>
              <a:t>如深度學習或集成樹就不適合</a:t>
            </a:r>
            <a:endParaRPr dirty="0">
              <a:latin typeface="Roboto"/>
              <a:ea typeface="Roboto"/>
              <a:cs typeface="Roboto"/>
              <a:sym typeface="Roboto"/>
            </a:endParaRPr>
          </a:p>
          <a:p>
            <a:pPr marL="0" lvl="0" indent="0" algn="l" rtl="0">
              <a:lnSpc>
                <a:spcPct val="150000"/>
              </a:lnSpc>
              <a:spcBef>
                <a:spcPts val="0"/>
              </a:spcBef>
              <a:spcAft>
                <a:spcPts val="0"/>
              </a:spcAft>
              <a:buNone/>
            </a:pPr>
            <a:r>
              <a:rPr lang="zh-TW" altLang="en-US" dirty="0">
                <a:latin typeface="Roboto"/>
                <a:ea typeface="Roboto"/>
                <a:cs typeface="Roboto"/>
                <a:sym typeface="Roboto"/>
              </a:rPr>
              <a:t>因此</a:t>
            </a:r>
            <a:r>
              <a:rPr lang="zh-TW" altLang="en-US" dirty="0">
                <a:solidFill>
                  <a:srgbClr val="FF0000"/>
                </a:solidFill>
                <a:latin typeface="Roboto"/>
                <a:ea typeface="Roboto"/>
                <a:cs typeface="Roboto"/>
                <a:sym typeface="Roboto"/>
              </a:rPr>
              <a:t>決策樹能夠兼顧準確性與</a:t>
            </a:r>
            <a:endParaRPr lang="en-US" altLang="zh-TW" dirty="0">
              <a:solidFill>
                <a:srgbClr val="FF0000"/>
              </a:solidFill>
              <a:latin typeface="Roboto"/>
              <a:ea typeface="Roboto"/>
              <a:cs typeface="Roboto"/>
              <a:sym typeface="Roboto"/>
            </a:endParaRPr>
          </a:p>
          <a:p>
            <a:pPr marL="0" lvl="0" indent="0" algn="l" rtl="0">
              <a:lnSpc>
                <a:spcPct val="150000"/>
              </a:lnSpc>
              <a:spcBef>
                <a:spcPts val="0"/>
              </a:spcBef>
              <a:spcAft>
                <a:spcPts val="0"/>
              </a:spcAft>
              <a:buNone/>
            </a:pPr>
            <a:r>
              <a:rPr lang="zh-TW" altLang="en-US" dirty="0">
                <a:solidFill>
                  <a:srgbClr val="FF0000"/>
                </a:solidFill>
                <a:latin typeface="Roboto"/>
                <a:ea typeface="Roboto"/>
                <a:cs typeface="Roboto"/>
                <a:sym typeface="Roboto"/>
              </a:rPr>
              <a:t>解釋性</a:t>
            </a:r>
            <a:r>
              <a:rPr lang="zh-TW" altLang="en-US" dirty="0">
                <a:latin typeface="Roboto"/>
                <a:ea typeface="Roboto"/>
                <a:cs typeface="Roboto"/>
                <a:sym typeface="Roboto"/>
              </a:rPr>
              <a:t>是本次分析的最佳選擇</a:t>
            </a:r>
            <a:endParaRPr dirty="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7" name="Google Shape;127;p19"/>
          <p:cNvSpPr txBox="1"/>
          <p:nvPr/>
        </p:nvSpPr>
        <p:spPr>
          <a:xfrm>
            <a:off x="5036350" y="981325"/>
            <a:ext cx="3130200" cy="2769959"/>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TW" dirty="0">
                <a:latin typeface="Roboto"/>
                <a:ea typeface="Roboto"/>
                <a:cs typeface="Roboto"/>
                <a:sym typeface="Roboto"/>
              </a:rPr>
              <a:t>依據決策樹之GINI importance從所有變數中篩選出</a:t>
            </a:r>
            <a:r>
              <a:rPr lang="zh-TW" dirty="0">
                <a:solidFill>
                  <a:srgbClr val="FF0000"/>
                </a:solidFill>
                <a:latin typeface="Roboto"/>
                <a:ea typeface="Roboto"/>
                <a:cs typeface="Roboto"/>
                <a:sym typeface="Roboto"/>
              </a:rPr>
              <a:t>前十個最重要的特徵</a:t>
            </a:r>
            <a:endParaRPr lang="en-US" altLang="zh-TW" dirty="0">
              <a:solidFill>
                <a:srgbClr val="FF0000"/>
              </a:solidFill>
              <a:latin typeface="Roboto"/>
              <a:ea typeface="Roboto"/>
              <a:cs typeface="Roboto"/>
              <a:sym typeface="Roboto"/>
            </a:endParaRPr>
          </a:p>
          <a:p>
            <a:pPr marL="0" lvl="0" indent="0" algn="l" rtl="0">
              <a:lnSpc>
                <a:spcPct val="150000"/>
              </a:lnSpc>
              <a:spcBef>
                <a:spcPts val="0"/>
              </a:spcBef>
              <a:spcAft>
                <a:spcPts val="0"/>
              </a:spcAft>
              <a:buNone/>
            </a:pPr>
            <a:r>
              <a:rPr lang="zh-TW" altLang="en-US" dirty="0">
                <a:solidFill>
                  <a:schemeClr val="bg2">
                    <a:lumMod val="50000"/>
                  </a:schemeClr>
                </a:solidFill>
                <a:latin typeface="Roboto"/>
                <a:ea typeface="Roboto"/>
                <a:cs typeface="Roboto"/>
                <a:sym typeface="Roboto"/>
              </a:rPr>
              <a:t>我們也將該十個特徵用作模型訓練</a:t>
            </a:r>
            <a:endParaRPr dirty="0">
              <a:solidFill>
                <a:schemeClr val="bg2">
                  <a:lumMod val="50000"/>
                </a:schemeClr>
              </a:solidFill>
              <a:latin typeface="Roboto"/>
              <a:ea typeface="Roboto"/>
              <a:cs typeface="Roboto"/>
              <a:sym typeface="Roboto"/>
            </a:endParaRPr>
          </a:p>
          <a:p>
            <a:pPr marL="0" lvl="0" indent="0" algn="l" rtl="0">
              <a:lnSpc>
                <a:spcPct val="150000"/>
              </a:lnSpc>
              <a:spcBef>
                <a:spcPts val="0"/>
              </a:spcBef>
              <a:spcAft>
                <a:spcPts val="0"/>
              </a:spcAft>
              <a:buNone/>
            </a:pPr>
            <a:endParaRPr dirty="0">
              <a:latin typeface="Roboto"/>
              <a:ea typeface="Roboto"/>
              <a:cs typeface="Roboto"/>
              <a:sym typeface="Roboto"/>
            </a:endParaRPr>
          </a:p>
          <a:p>
            <a:pPr marL="0" lvl="0" indent="0" algn="l" rtl="0">
              <a:lnSpc>
                <a:spcPct val="150000"/>
              </a:lnSpc>
              <a:spcBef>
                <a:spcPts val="0"/>
              </a:spcBef>
              <a:spcAft>
                <a:spcPts val="0"/>
              </a:spcAft>
              <a:buNone/>
            </a:pPr>
            <a:r>
              <a:rPr lang="zh-TW" dirty="0">
                <a:latin typeface="Roboto"/>
                <a:ea typeface="Roboto"/>
                <a:cs typeface="Roboto"/>
                <a:sym typeface="Roboto"/>
              </a:rPr>
              <a:t>這是基於演算法得出的結果</a:t>
            </a:r>
            <a:endParaRPr lang="en-US" altLang="zh-TW" dirty="0">
              <a:latin typeface="Roboto"/>
              <a:ea typeface="Roboto"/>
              <a:cs typeface="Roboto"/>
              <a:sym typeface="Roboto"/>
            </a:endParaRPr>
          </a:p>
          <a:p>
            <a:pPr marL="0" lvl="0" indent="0" algn="l" rtl="0">
              <a:lnSpc>
                <a:spcPct val="150000"/>
              </a:lnSpc>
              <a:spcBef>
                <a:spcPts val="0"/>
              </a:spcBef>
              <a:spcAft>
                <a:spcPts val="0"/>
              </a:spcAft>
              <a:buNone/>
            </a:pPr>
            <a:r>
              <a:rPr lang="zh-TW" altLang="en-US" dirty="0">
                <a:latin typeface="Roboto"/>
                <a:ea typeface="Roboto"/>
                <a:cs typeface="Roboto"/>
                <a:sym typeface="Roboto"/>
              </a:rPr>
              <a:t>對預測分數有幫助</a:t>
            </a:r>
            <a:endParaRPr lang="en-US" altLang="zh-TW" dirty="0">
              <a:latin typeface="Roboto"/>
              <a:ea typeface="Roboto"/>
              <a:cs typeface="Roboto"/>
              <a:sym typeface="Roboto"/>
            </a:endParaRPr>
          </a:p>
          <a:p>
            <a:pPr marL="0" lvl="0" indent="0" algn="l" rtl="0">
              <a:lnSpc>
                <a:spcPct val="150000"/>
              </a:lnSpc>
              <a:spcBef>
                <a:spcPts val="0"/>
              </a:spcBef>
              <a:spcAft>
                <a:spcPts val="0"/>
              </a:spcAft>
              <a:buNone/>
            </a:pPr>
            <a:r>
              <a:rPr lang="zh-TW" altLang="en-US" dirty="0">
                <a:latin typeface="Roboto"/>
                <a:ea typeface="Roboto"/>
                <a:cs typeface="Roboto"/>
                <a:sym typeface="Roboto"/>
              </a:rPr>
              <a:t>但</a:t>
            </a:r>
            <a:r>
              <a:rPr lang="zh-TW" dirty="0">
                <a:solidFill>
                  <a:srgbClr val="FF0000"/>
                </a:solidFill>
                <a:latin typeface="Roboto"/>
                <a:ea typeface="Roboto"/>
                <a:cs typeface="Roboto"/>
                <a:sym typeface="Roboto"/>
              </a:rPr>
              <a:t>不一定能符合現實狀況</a:t>
            </a:r>
            <a:endParaRPr lang="en-US" altLang="zh-TW" dirty="0">
              <a:solidFill>
                <a:srgbClr val="FF0000"/>
              </a:solidFill>
              <a:latin typeface="Roboto"/>
              <a:ea typeface="Roboto"/>
              <a:cs typeface="Roboto"/>
              <a:sym typeface="Roboto"/>
            </a:endParaRPr>
          </a:p>
          <a:p>
            <a:pPr marL="0" lvl="0" indent="0" algn="l" rtl="0">
              <a:lnSpc>
                <a:spcPct val="150000"/>
              </a:lnSpc>
              <a:spcBef>
                <a:spcPts val="0"/>
              </a:spcBef>
              <a:spcAft>
                <a:spcPts val="0"/>
              </a:spcAft>
              <a:buNone/>
            </a:pPr>
            <a:r>
              <a:rPr lang="zh-TW" dirty="0">
                <a:latin typeface="Roboto"/>
                <a:ea typeface="Roboto"/>
                <a:cs typeface="Roboto"/>
                <a:sym typeface="Roboto"/>
              </a:rPr>
              <a:t>尚需經由</a:t>
            </a:r>
            <a:r>
              <a:rPr lang="zh-TW" dirty="0">
                <a:solidFill>
                  <a:srgbClr val="FF0000"/>
                </a:solidFill>
                <a:latin typeface="Roboto"/>
                <a:ea typeface="Roboto"/>
                <a:cs typeface="Roboto"/>
                <a:sym typeface="Roboto"/>
              </a:rPr>
              <a:t>視覺化檢驗</a:t>
            </a:r>
            <a:endParaRPr dirty="0">
              <a:solidFill>
                <a:srgbClr val="FF0000"/>
              </a:solidFill>
              <a:latin typeface="Roboto"/>
              <a:ea typeface="Roboto"/>
              <a:cs typeface="Roboto"/>
              <a:sym typeface="Roboto"/>
            </a:endParaRPr>
          </a:p>
        </p:txBody>
      </p:sp>
      <p:graphicFrame>
        <p:nvGraphicFramePr>
          <p:cNvPr id="2" name="表格 1">
            <a:extLst>
              <a:ext uri="{FF2B5EF4-FFF2-40B4-BE49-F238E27FC236}">
                <a16:creationId xmlns:a16="http://schemas.microsoft.com/office/drawing/2014/main" id="{BEC809F4-9187-4B48-8DC6-10F2D3A472AE}"/>
              </a:ext>
            </a:extLst>
          </p:cNvPr>
          <p:cNvGraphicFramePr>
            <a:graphicFrameLocks noGrp="1"/>
          </p:cNvGraphicFramePr>
          <p:nvPr>
            <p:extLst>
              <p:ext uri="{D42A27DB-BD31-4B8C-83A1-F6EECF244321}">
                <p14:modId xmlns:p14="http://schemas.microsoft.com/office/powerpoint/2010/main" val="1239793919"/>
              </p:ext>
            </p:extLst>
          </p:nvPr>
        </p:nvGraphicFramePr>
        <p:xfrm>
          <a:off x="931664" y="597877"/>
          <a:ext cx="3019014" cy="3705799"/>
        </p:xfrm>
        <a:graphic>
          <a:graphicData uri="http://schemas.openxmlformats.org/drawingml/2006/table">
            <a:tbl>
              <a:tblPr firstRow="1" firstCol="1" bandRow="1">
                <a:tableStyleId>{692BC991-16E8-44A0-B1CC-DED9B2C0A286}</a:tableStyleId>
              </a:tblPr>
              <a:tblGrid>
                <a:gridCol w="1509507">
                  <a:extLst>
                    <a:ext uri="{9D8B030D-6E8A-4147-A177-3AD203B41FA5}">
                      <a16:colId xmlns:a16="http://schemas.microsoft.com/office/drawing/2014/main" val="628162679"/>
                    </a:ext>
                  </a:extLst>
                </a:gridCol>
                <a:gridCol w="1509507">
                  <a:extLst>
                    <a:ext uri="{9D8B030D-6E8A-4147-A177-3AD203B41FA5}">
                      <a16:colId xmlns:a16="http://schemas.microsoft.com/office/drawing/2014/main" val="562131051"/>
                    </a:ext>
                  </a:extLst>
                </a:gridCol>
              </a:tblGrid>
              <a:tr h="429169">
                <a:tc>
                  <a:txBody>
                    <a:bodyPr/>
                    <a:lstStyle/>
                    <a:p>
                      <a:pPr>
                        <a:spcAft>
                          <a:spcPts val="0"/>
                        </a:spcAft>
                      </a:pPr>
                      <a:r>
                        <a:rPr lang="en-US" sz="900" kern="0">
                          <a:effectLst/>
                        </a:rPr>
                        <a:t> </a:t>
                      </a:r>
                      <a:endParaRPr lang="zh-TW" sz="900" kern="100">
                        <a:effectLst/>
                      </a:endParaRPr>
                    </a:p>
                    <a:p>
                      <a:pPr algn="ctr">
                        <a:spcAft>
                          <a:spcPts val="0"/>
                        </a:spcAft>
                      </a:pPr>
                      <a:r>
                        <a:rPr lang="zh-TW" sz="900" kern="0">
                          <a:effectLst/>
                        </a:rPr>
                        <a:t>變數</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Gini importance</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1827615271"/>
                  </a:ext>
                </a:extLst>
              </a:tr>
              <a:tr h="288072">
                <a:tc>
                  <a:txBody>
                    <a:bodyPr/>
                    <a:lstStyle/>
                    <a:p>
                      <a:pPr algn="ctr">
                        <a:spcAft>
                          <a:spcPts val="0"/>
                        </a:spcAft>
                      </a:pPr>
                      <a:r>
                        <a:rPr lang="zh-TW" sz="900" kern="0">
                          <a:effectLst/>
                        </a:rPr>
                        <a:t>過往不當行為次數</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0.2564</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49553449"/>
                  </a:ext>
                </a:extLst>
              </a:tr>
              <a:tr h="288072">
                <a:tc>
                  <a:txBody>
                    <a:bodyPr/>
                    <a:lstStyle/>
                    <a:p>
                      <a:pPr algn="ctr">
                        <a:spcAft>
                          <a:spcPts val="0"/>
                        </a:spcAft>
                      </a:pPr>
                      <a:r>
                        <a:rPr lang="zh-TW" sz="900" kern="0">
                          <a:effectLst/>
                        </a:rPr>
                        <a:t>近</a:t>
                      </a:r>
                      <a:r>
                        <a:rPr lang="en-US" sz="900" kern="0">
                          <a:effectLst/>
                        </a:rPr>
                        <a:t>12</a:t>
                      </a:r>
                      <a:r>
                        <a:rPr lang="zh-TW" sz="900" kern="0">
                          <a:effectLst/>
                        </a:rPr>
                        <a:t>個月保單失效比例</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0.1843</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1548922874"/>
                  </a:ext>
                </a:extLst>
              </a:tr>
              <a:tr h="345393">
                <a:tc>
                  <a:txBody>
                    <a:bodyPr/>
                    <a:lstStyle/>
                    <a:p>
                      <a:pPr algn="ctr">
                        <a:spcAft>
                          <a:spcPts val="0"/>
                        </a:spcAft>
                      </a:pPr>
                      <a:r>
                        <a:rPr lang="zh-TW" sz="900" kern="0">
                          <a:effectLst/>
                        </a:rPr>
                        <a:t>過往不當招攬</a:t>
                      </a:r>
                      <a:r>
                        <a:rPr lang="en-US" sz="900" kern="0">
                          <a:effectLst/>
                        </a:rPr>
                        <a:t>&amp;</a:t>
                      </a:r>
                      <a:r>
                        <a:rPr lang="zh-TW" sz="900" kern="0">
                          <a:effectLst/>
                        </a:rPr>
                        <a:t>未親視簽次數</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0.0681</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2183238349"/>
                  </a:ext>
                </a:extLst>
              </a:tr>
              <a:tr h="288072">
                <a:tc>
                  <a:txBody>
                    <a:bodyPr/>
                    <a:lstStyle/>
                    <a:p>
                      <a:pPr algn="ctr">
                        <a:spcAft>
                          <a:spcPts val="0"/>
                        </a:spcAft>
                      </a:pPr>
                      <a:r>
                        <a:rPr lang="en-US" sz="900" kern="0">
                          <a:effectLst/>
                        </a:rPr>
                        <a:t>AH</a:t>
                      </a:r>
                      <a:r>
                        <a:rPr lang="zh-TW" sz="900" kern="0">
                          <a:effectLst/>
                        </a:rPr>
                        <a:t>平均保費</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0.0670</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4258546176"/>
                  </a:ext>
                </a:extLst>
              </a:tr>
              <a:tr h="288072">
                <a:tc>
                  <a:txBody>
                    <a:bodyPr/>
                    <a:lstStyle/>
                    <a:p>
                      <a:pPr algn="ctr">
                        <a:spcAft>
                          <a:spcPts val="0"/>
                        </a:spcAft>
                      </a:pPr>
                      <a:r>
                        <a:rPr lang="zh-TW" sz="900" kern="0">
                          <a:effectLst/>
                        </a:rPr>
                        <a:t>躉繳保費比例</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0.0599</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2945953360"/>
                  </a:ext>
                </a:extLst>
              </a:tr>
              <a:tr h="288072">
                <a:tc>
                  <a:txBody>
                    <a:bodyPr/>
                    <a:lstStyle/>
                    <a:p>
                      <a:pPr algn="ctr">
                        <a:spcAft>
                          <a:spcPts val="0"/>
                        </a:spcAft>
                      </a:pPr>
                      <a:r>
                        <a:rPr lang="zh-TW" sz="900" kern="0">
                          <a:effectLst/>
                        </a:rPr>
                        <a:t>過往舞弊</a:t>
                      </a:r>
                      <a:r>
                        <a:rPr lang="en-US" sz="900" kern="0">
                          <a:effectLst/>
                        </a:rPr>
                        <a:t>(</a:t>
                      </a:r>
                      <a:r>
                        <a:rPr lang="zh-TW" sz="900" kern="0">
                          <a:effectLst/>
                        </a:rPr>
                        <a:t>含偽簽</a:t>
                      </a:r>
                      <a:r>
                        <a:rPr lang="en-US" sz="900" kern="0">
                          <a:effectLst/>
                        </a:rPr>
                        <a:t>/</a:t>
                      </a:r>
                      <a:r>
                        <a:rPr lang="zh-TW" sz="900" kern="0">
                          <a:effectLst/>
                        </a:rPr>
                        <a:t>代簽</a:t>
                      </a:r>
                      <a:r>
                        <a:rPr lang="en-US" sz="900" kern="0">
                          <a:effectLst/>
                        </a:rPr>
                        <a:t>)</a:t>
                      </a:r>
                      <a:r>
                        <a:rPr lang="zh-TW" sz="900" kern="0">
                          <a:effectLst/>
                        </a:rPr>
                        <a:t>最近</a:t>
                      </a:r>
                      <a:r>
                        <a:rPr lang="en-US" sz="900" kern="0">
                          <a:effectLst/>
                        </a:rPr>
                        <a:t>12</a:t>
                      </a:r>
                      <a:r>
                        <a:rPr lang="zh-TW" sz="900" kern="0">
                          <a:effectLst/>
                        </a:rPr>
                        <a:t>月份前</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0.0516</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3407802108"/>
                  </a:ext>
                </a:extLst>
              </a:tr>
              <a:tr h="288072">
                <a:tc>
                  <a:txBody>
                    <a:bodyPr/>
                    <a:lstStyle/>
                    <a:p>
                      <a:pPr algn="ctr">
                        <a:spcAft>
                          <a:spcPts val="0"/>
                        </a:spcAft>
                      </a:pPr>
                      <a:r>
                        <a:rPr lang="zh-TW" sz="900" kern="0">
                          <a:effectLst/>
                        </a:rPr>
                        <a:t>同一地址客戶數超過</a:t>
                      </a:r>
                      <a:r>
                        <a:rPr lang="en-US" sz="900" kern="0">
                          <a:effectLst/>
                        </a:rPr>
                        <a:t>4</a:t>
                      </a:r>
                      <a:r>
                        <a:rPr lang="zh-TW" sz="900" kern="0">
                          <a:effectLst/>
                        </a:rPr>
                        <a:t>人之比例</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0.0488</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2952761631"/>
                  </a:ext>
                </a:extLst>
              </a:tr>
              <a:tr h="288072">
                <a:tc>
                  <a:txBody>
                    <a:bodyPr/>
                    <a:lstStyle/>
                    <a:p>
                      <a:pPr algn="ctr">
                        <a:spcAft>
                          <a:spcPts val="0"/>
                        </a:spcAft>
                      </a:pPr>
                      <a:r>
                        <a:rPr lang="zh-TW" sz="900" kern="0">
                          <a:effectLst/>
                        </a:rPr>
                        <a:t>鐵粉數</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0.0476</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363923760"/>
                  </a:ext>
                </a:extLst>
              </a:tr>
              <a:tr h="288072">
                <a:tc>
                  <a:txBody>
                    <a:bodyPr/>
                    <a:lstStyle/>
                    <a:p>
                      <a:pPr algn="ctr">
                        <a:spcAft>
                          <a:spcPts val="0"/>
                        </a:spcAft>
                      </a:pPr>
                      <a:r>
                        <a:rPr lang="zh-TW" sz="900" kern="0">
                          <a:effectLst/>
                        </a:rPr>
                        <a:t>躉繳保費</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a:effectLst/>
                        </a:rPr>
                        <a:t>0.0420</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2548696953"/>
                  </a:ext>
                </a:extLst>
              </a:tr>
              <a:tr h="288072">
                <a:tc>
                  <a:txBody>
                    <a:bodyPr/>
                    <a:lstStyle/>
                    <a:p>
                      <a:pPr algn="ctr">
                        <a:spcAft>
                          <a:spcPts val="0"/>
                        </a:spcAft>
                      </a:pPr>
                      <a:r>
                        <a:rPr lang="zh-TW" sz="900" kern="0">
                          <a:effectLst/>
                        </a:rPr>
                        <a:t>客戶自行繳費比例</a:t>
                      </a:r>
                      <a:endParaRPr lang="zh-TW" sz="900" kern="10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tc>
                  <a:txBody>
                    <a:bodyPr/>
                    <a:lstStyle/>
                    <a:p>
                      <a:pPr algn="ctr">
                        <a:spcAft>
                          <a:spcPts val="0"/>
                        </a:spcAft>
                      </a:pPr>
                      <a:r>
                        <a:rPr lang="en-US" sz="900" kern="0" dirty="0">
                          <a:effectLst/>
                        </a:rPr>
                        <a:t>0.0384</a:t>
                      </a:r>
                      <a:endParaRPr lang="zh-TW" sz="900" kern="100" dirty="0">
                        <a:effectLst/>
                        <a:latin typeface="Calibri" panose="020F0502020204030204" pitchFamily="34" charset="0"/>
                        <a:ea typeface="新細明體" panose="02020500000000000000" pitchFamily="18" charset="-120"/>
                        <a:cs typeface="Arial" panose="020B0604020202020204" pitchFamily="34" charset="0"/>
                      </a:endParaRPr>
                    </a:p>
                  </a:txBody>
                  <a:tcPr marL="72861" marR="72861" marT="72861" marB="72861"/>
                </a:tc>
                <a:extLst>
                  <a:ext uri="{0D108BD9-81ED-4DB2-BD59-A6C34878D82A}">
                    <a16:rowId xmlns:a16="http://schemas.microsoft.com/office/drawing/2014/main" val="339770255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75F713-C058-4654-BA6E-12F08D122CE1}"/>
              </a:ext>
            </a:extLst>
          </p:cNvPr>
          <p:cNvSpPr>
            <a:spLocks noGrp="1"/>
          </p:cNvSpPr>
          <p:nvPr>
            <p:ph type="title"/>
          </p:nvPr>
        </p:nvSpPr>
        <p:spPr/>
        <p:txBody>
          <a:bodyPr>
            <a:normAutofit fontScale="90000"/>
          </a:bodyPr>
          <a:lstStyle/>
          <a:p>
            <a:r>
              <a:rPr lang="zh-TW" altLang="en-US" dirty="0"/>
              <a:t>決策樹</a:t>
            </a:r>
          </a:p>
        </p:txBody>
      </p:sp>
      <p:pic>
        <p:nvPicPr>
          <p:cNvPr id="9" name="圖片 8">
            <a:extLst>
              <a:ext uri="{FF2B5EF4-FFF2-40B4-BE49-F238E27FC236}">
                <a16:creationId xmlns:a16="http://schemas.microsoft.com/office/drawing/2014/main" id="{5D716E01-6611-4C5A-B3ED-5C852568CBFD}"/>
              </a:ext>
            </a:extLst>
          </p:cNvPr>
          <p:cNvPicPr>
            <a:picLocks noChangeAspect="1"/>
          </p:cNvPicPr>
          <p:nvPr/>
        </p:nvPicPr>
        <p:blipFill>
          <a:blip r:embed="rId2"/>
          <a:stretch>
            <a:fillRect/>
          </a:stretch>
        </p:blipFill>
        <p:spPr>
          <a:xfrm>
            <a:off x="152400" y="1273543"/>
            <a:ext cx="5943600" cy="3034762"/>
          </a:xfrm>
          <a:prstGeom prst="rect">
            <a:avLst/>
          </a:prstGeom>
        </p:spPr>
      </p:pic>
      <p:sp>
        <p:nvSpPr>
          <p:cNvPr id="3" name="文字版面配置區 2">
            <a:extLst>
              <a:ext uri="{FF2B5EF4-FFF2-40B4-BE49-F238E27FC236}">
                <a16:creationId xmlns:a16="http://schemas.microsoft.com/office/drawing/2014/main" id="{E4AF85C4-494B-4371-A27D-E4B228A146A8}"/>
              </a:ext>
            </a:extLst>
          </p:cNvPr>
          <p:cNvSpPr>
            <a:spLocks noGrp="1"/>
          </p:cNvSpPr>
          <p:nvPr>
            <p:ph type="body" idx="1"/>
          </p:nvPr>
        </p:nvSpPr>
        <p:spPr/>
        <p:txBody>
          <a:bodyPr/>
          <a:lstStyle/>
          <a:p>
            <a:pPr marL="114300" indent="0">
              <a:buNone/>
            </a:pPr>
            <a:endParaRPr lang="zh-TW" altLang="en-US" dirty="0"/>
          </a:p>
        </p:txBody>
      </p:sp>
      <p:sp>
        <p:nvSpPr>
          <p:cNvPr id="8" name="矩形 7">
            <a:extLst>
              <a:ext uri="{FF2B5EF4-FFF2-40B4-BE49-F238E27FC236}">
                <a16:creationId xmlns:a16="http://schemas.microsoft.com/office/drawing/2014/main" id="{5FDF03EA-F055-413D-925A-E4BFC5B3D916}"/>
              </a:ext>
            </a:extLst>
          </p:cNvPr>
          <p:cNvSpPr/>
          <p:nvPr/>
        </p:nvSpPr>
        <p:spPr>
          <a:xfrm>
            <a:off x="4454820" y="2417862"/>
            <a:ext cx="234360" cy="307777"/>
          </a:xfrm>
          <a:prstGeom prst="rect">
            <a:avLst/>
          </a:prstGeom>
        </p:spPr>
        <p:txBody>
          <a:bodyPr wrap="none">
            <a:spAutoFit/>
          </a:bodyPr>
          <a:lstStyle/>
          <a:p>
            <a:r>
              <a:rPr lang="zh-TW" altLang="en-US" dirty="0"/>
              <a:t> </a:t>
            </a:r>
          </a:p>
        </p:txBody>
      </p:sp>
      <p:sp>
        <p:nvSpPr>
          <p:cNvPr id="12" name="矩形 11">
            <a:extLst>
              <a:ext uri="{FF2B5EF4-FFF2-40B4-BE49-F238E27FC236}">
                <a16:creationId xmlns:a16="http://schemas.microsoft.com/office/drawing/2014/main" id="{BCFBD7A0-1688-495F-A73C-22B895632564}"/>
              </a:ext>
            </a:extLst>
          </p:cNvPr>
          <p:cNvSpPr/>
          <p:nvPr/>
        </p:nvSpPr>
        <p:spPr>
          <a:xfrm>
            <a:off x="2508738" y="1400908"/>
            <a:ext cx="1400908" cy="8469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172F234A-CE65-424B-B89B-DB4B9DD24387}"/>
              </a:ext>
            </a:extLst>
          </p:cNvPr>
          <p:cNvSpPr txBox="1"/>
          <p:nvPr/>
        </p:nvSpPr>
        <p:spPr>
          <a:xfrm>
            <a:off x="5706727" y="1768785"/>
            <a:ext cx="2964900" cy="1022139"/>
          </a:xfrm>
          <a:prstGeom prst="rect">
            <a:avLst/>
          </a:prstGeom>
          <a:noFill/>
        </p:spPr>
        <p:txBody>
          <a:bodyPr wrap="square" rtlCol="0">
            <a:spAutoFit/>
          </a:bodyPr>
          <a:lstStyle/>
          <a:p>
            <a:pPr>
              <a:lnSpc>
                <a:spcPct val="150000"/>
              </a:lnSpc>
            </a:pPr>
            <a:r>
              <a:rPr lang="zh-TW" altLang="en-US" dirty="0"/>
              <a:t>決策樹</a:t>
            </a:r>
            <a:r>
              <a:rPr lang="en-US" altLang="zh-TW" dirty="0"/>
              <a:t>root</a:t>
            </a:r>
            <a:r>
              <a:rPr lang="zh-TW" altLang="en-US" dirty="0"/>
              <a:t>以</a:t>
            </a:r>
            <a:r>
              <a:rPr lang="zh-TW" altLang="en-US" dirty="0">
                <a:solidFill>
                  <a:srgbClr val="FF0000"/>
                </a:solidFill>
              </a:rPr>
              <a:t>過往舞弊行為次數</a:t>
            </a:r>
            <a:r>
              <a:rPr lang="zh-TW" altLang="en-US" dirty="0"/>
              <a:t>最為第一分支便可有效</a:t>
            </a:r>
            <a:r>
              <a:rPr lang="zh-TW" altLang="en-US" dirty="0">
                <a:solidFill>
                  <a:srgbClr val="FF0000"/>
                </a:solidFill>
              </a:rPr>
              <a:t>將</a:t>
            </a:r>
            <a:r>
              <a:rPr lang="en-US" altLang="zh-TW" dirty="0">
                <a:solidFill>
                  <a:srgbClr val="FF0000"/>
                </a:solidFill>
              </a:rPr>
              <a:t>28713</a:t>
            </a:r>
            <a:r>
              <a:rPr lang="zh-TW" altLang="en-US" dirty="0">
                <a:solidFill>
                  <a:srgbClr val="FF0000"/>
                </a:solidFill>
              </a:rPr>
              <a:t>筆直接分類為無不當行為</a:t>
            </a:r>
          </a:p>
        </p:txBody>
      </p:sp>
    </p:spTree>
    <p:extLst>
      <p:ext uri="{BB962C8B-B14F-4D97-AF65-F5344CB8AC3E}">
        <p14:creationId xmlns:p14="http://schemas.microsoft.com/office/powerpoint/2010/main" val="1589746655"/>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654</Words>
  <Application>Microsoft Office PowerPoint</Application>
  <PresentationFormat>如螢幕大小 (16:9)</PresentationFormat>
  <Paragraphs>135</Paragraphs>
  <Slides>18</Slides>
  <Notes>9</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18</vt:i4>
      </vt:variant>
    </vt:vector>
  </HeadingPairs>
  <TitlesOfParts>
    <vt:vector size="23" baseType="lpstr">
      <vt:lpstr>新細明體</vt:lpstr>
      <vt:lpstr>Roboto</vt:lpstr>
      <vt:lpstr>Arial</vt:lpstr>
      <vt:lpstr>Calibri</vt:lpstr>
      <vt:lpstr>Geometric</vt:lpstr>
      <vt:lpstr>金融科技期末報告</vt:lpstr>
      <vt:lpstr>目錄</vt:lpstr>
      <vt:lpstr>目標說明</vt:lpstr>
      <vt:lpstr>資料說明</vt:lpstr>
      <vt:lpstr>遺漏值填補與組合特徵 </vt:lpstr>
      <vt:lpstr>處理Imbalanced Data</vt:lpstr>
      <vt:lpstr>模型選擇</vt:lpstr>
      <vt:lpstr>PowerPoint 簡報</vt:lpstr>
      <vt:lpstr>決策樹</vt:lpstr>
      <vt:lpstr>決策樹</vt:lpstr>
      <vt:lpstr>預測結果</vt:lpstr>
      <vt:lpstr>PowerPoint 簡報</vt:lpstr>
      <vt:lpstr>業務員職級</vt:lpstr>
      <vt:lpstr>保單解約總數</vt:lpstr>
      <vt:lpstr>客戶自行繳費比例</vt:lpstr>
      <vt:lpstr>同一電話客戶數超過兩人比例</vt:lpstr>
      <vt:lpstr>客戶種類</vt:lpstr>
      <vt:lpstr>住院醫療保單數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金融科技期末報告</dc:title>
  <cp:lastModifiedBy>Hubert</cp:lastModifiedBy>
  <cp:revision>10</cp:revision>
  <dcterms:modified xsi:type="dcterms:W3CDTF">2021-06-10T10:02:17Z</dcterms:modified>
</cp:coreProperties>
</file>