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68" r:id="rId4"/>
    <p:sldId id="257" r:id="rId5"/>
    <p:sldId id="258" r:id="rId6"/>
    <p:sldId id="259" r:id="rId7"/>
    <p:sldId id="260" r:id="rId8"/>
    <p:sldId id="262" r:id="rId9"/>
    <p:sldId id="270" r:id="rId10"/>
    <p:sldId id="267" r:id="rId11"/>
    <p:sldId id="269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CQ36GySdVnn8VVuRkSxEXUuIX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AF0508-4545-4257-8CC8-CED437FA96B5}">
  <a:tblStyle styleId="{BDAF0508-4545-4257-8CC8-CED437FA96B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CD2C876-329C-4D7C-906E-75B702A3510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88f9a47e3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d88f9a47e3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88f9a47e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d88f9a47e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1180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88f9a47e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d88f9a47e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88f9a47e3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d88f9a47e3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88f9a47e3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d88f9a47e3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88f9a47e3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88f9a47e3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88f9a47e3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88f9a47e3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88f9a47e3_0_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88f9a47e3_0_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d88f9a47e3_0_16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d88f9a47e3_0_168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d88f9a47e3_0_16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d88f9a47e3_0_20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d88f9a47e3_0_20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d88f9a47e3_0_2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8f9a47e3_0_2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88f9a47e3_0_20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d88f9a47e3_0_20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d88f9a47e3_0_20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d88f9a47e3_0_20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d88f9a47e3_0_20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gd88f9a47e3_0_688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62" name="Google Shape;62;gd88f9a47e3_0_68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gd88f9a47e3_0_68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gd88f9a47e3_0_68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d88f9a47e3_0_68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gd88f9a47e3_0_68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gd88f9a47e3_0_688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gd88f9a47e3_0_688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gd88f9a47e3_0_68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gd88f9a47e3_0_707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81" name="Google Shape;81;gd88f9a47e3_0_707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d88f9a47e3_0_707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d88f9a47e3_0_707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d88f9a47e3_0_707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d88f9a47e3_0_707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gd88f9a47e3_0_707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d88f9a47e3_0_707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gd88f9a47e3_0_70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88f9a47e3_0_717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d88f9a47e3_0_717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2" name="Google Shape;92;gd88f9a47e3_0_717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3" name="Google Shape;93;gd88f9a47e3_0_71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88f9a47e3_0_722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d88f9a47e3_0_72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88f9a47e3_0_7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9" name="Google Shape;99;gd88f9a47e3_0_725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0" name="Google Shape;100;gd88f9a47e3_0_72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gd88f9a47e3_0_729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03" name="Google Shape;103;gd88f9a47e3_0_72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gd88f9a47e3_0_72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gd88f9a47e3_0_72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gd88f9a47e3_0_72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gd88f9a47e3_0_72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gd88f9a47e3_0_729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gd88f9a47e3_0_72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88f9a47e3_0_738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" name="Google Shape;112;gd88f9a47e3_0_738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gd88f9a47e3_0_738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14" name="Google Shape;114;gd88f9a47e3_0_738"/>
          <p:cNvSpPr txBox="1">
            <a:spLocks noGrp="1"/>
          </p:cNvSpPr>
          <p:nvPr>
            <p:ph type="subTitle" idx="1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gd88f9a47e3_0_738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gd88f9a47e3_0_73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d88f9a47e3_0_172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gd88f9a47e3_0_17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88f9a47e3_0_745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gd88f9a47e3_0_74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gd88f9a47e3_0_748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22" name="Google Shape;122;gd88f9a47e3_0_74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d88f9a47e3_0_74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gd88f9a47e3_0_74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gd88f9a47e3_0_74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gd88f9a47e3_0_74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gd88f9a47e3_0_748"/>
          <p:cNvSpPr txBox="1">
            <a:spLocks noGrp="1"/>
          </p:cNvSpPr>
          <p:nvPr>
            <p:ph type="title" hasCustomPrompt="1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gd88f9a47e3_0_748"/>
          <p:cNvSpPr txBox="1">
            <a:spLocks noGrp="1"/>
          </p:cNvSpPr>
          <p:nvPr>
            <p:ph type="body" idx="1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gd88f9a47e3_0_74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88f9a47e3_0_75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88f9a47e3_0_7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d88f9a47e3_0_7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gd88f9a47e3_0_7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gd88f9a47e3_0_7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gd88f9a47e3_0_7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d88f9a47e3_0_17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d88f9a47e3_0_17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d88f9a47e3_0_17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d88f9a47e3_0_17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d88f9a47e3_0_17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gd88f9a47e3_0_17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gd88f9a47e3_0_17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d88f9a47e3_0_18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d88f9a47e3_0_18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d88f9a47e3_0_18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d88f9a47e3_0_18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d88f9a47e3_0_18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d88f9a47e3_0_191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gd88f9a47e3_0_19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d88f9a47e3_0_19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d88f9a47e3_0_194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gd88f9a47e3_0_194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gd88f9a47e3_0_194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d88f9a47e3_0_1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d88f9a47e3_0_20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d88f9a47e3_0_2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d88f9a47e3_0_16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d88f9a47e3_0_16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d88f9a47e3_0_1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88f9a47e3_0_68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8" name="Google Shape;58;gd88f9a47e3_0_68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" name="Google Shape;59;gd88f9a47e3_0_68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88f9a47e3_0_679"/>
          <p:cNvSpPr txBox="1">
            <a:spLocks noGrp="1"/>
          </p:cNvSpPr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n-US" sz="2900">
                <a:latin typeface="Arial"/>
                <a:ea typeface="Arial"/>
                <a:cs typeface="Arial"/>
                <a:sym typeface="Arial"/>
              </a:rPr>
              <a:t>南山業務員舞弊風險偵測</a:t>
            </a:r>
            <a:endParaRPr sz="2900"/>
          </a:p>
        </p:txBody>
      </p:sp>
      <p:sp>
        <p:nvSpPr>
          <p:cNvPr id="143" name="Google Shape;143;gd88f9a47e3_0_679"/>
          <p:cNvSpPr txBox="1">
            <a:spLocks noGrp="1"/>
          </p:cNvSpPr>
          <p:nvPr>
            <p:ph type="subTitle" idx="1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12"/>
              <a:buNone/>
            </a:pPr>
            <a:r>
              <a:rPr lang="en-US" sz="2220" dirty="0" err="1"/>
              <a:t>第二組</a:t>
            </a:r>
            <a:endParaRPr sz="2220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12"/>
              <a:buNone/>
            </a:pPr>
            <a:endParaRPr sz="2220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12"/>
              <a:buNone/>
            </a:pPr>
            <a:r>
              <a:rPr lang="en-US" sz="2220" dirty="0" err="1"/>
              <a:t>張恩睿</a:t>
            </a:r>
            <a:r>
              <a:rPr lang="en-US" sz="2220" dirty="0"/>
              <a:t> </a:t>
            </a:r>
            <a:r>
              <a:rPr lang="en-US" sz="2220" dirty="0" err="1"/>
              <a:t>邱軍瑋</a:t>
            </a:r>
            <a:r>
              <a:rPr lang="en-US" sz="2220" dirty="0"/>
              <a:t> </a:t>
            </a:r>
            <a:r>
              <a:rPr lang="en-US" sz="2220" dirty="0" err="1"/>
              <a:t>林宇哲</a:t>
            </a:r>
            <a:r>
              <a:rPr lang="en-US" sz="2220" dirty="0"/>
              <a:t> </a:t>
            </a:r>
            <a:r>
              <a:rPr lang="en-US" sz="2220" dirty="0" err="1"/>
              <a:t>王隆欣</a:t>
            </a:r>
            <a:r>
              <a:rPr lang="en-US" sz="2220" dirty="0"/>
              <a:t> </a:t>
            </a:r>
            <a:r>
              <a:rPr lang="en-US" sz="2220" dirty="0" err="1"/>
              <a:t>林雨蓁</a:t>
            </a:r>
            <a:endParaRPr sz="22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78498-7B8A-4FA2-BB55-92C161F5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E66CF9-68D6-49F4-968E-023BD16C1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目前模型大致底定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未來針對視覺化，解釋性以及變數關係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增加保險知識融入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6/1 </a:t>
            </a:r>
            <a:r>
              <a:rPr lang="zh-TW" altLang="en-US" dirty="0">
                <a:solidFill>
                  <a:schemeClr val="tx1"/>
                </a:solidFill>
              </a:rPr>
              <a:t>對業師做模擬報告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32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8f9a47e3_0_405"/>
          <p:cNvSpPr txBox="1"/>
          <p:nvPr/>
        </p:nvSpPr>
        <p:spPr>
          <a:xfrm>
            <a:off x="301841" y="417250"/>
            <a:ext cx="40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d88f9a47e3_0_405"/>
          <p:cNvSpPr txBox="1"/>
          <p:nvPr/>
        </p:nvSpPr>
        <p:spPr>
          <a:xfrm>
            <a:off x="834501" y="1402672"/>
            <a:ext cx="96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50" name="Google Shape;150;gd88f9a47e3_0_405"/>
          <p:cNvSpPr/>
          <p:nvPr/>
        </p:nvSpPr>
        <p:spPr>
          <a:xfrm>
            <a:off x="4679164" y="2286964"/>
            <a:ext cx="2548200" cy="130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/>
              <a:t>資料前處理</a:t>
            </a:r>
            <a:endParaRPr sz="2300" dirty="0"/>
          </a:p>
        </p:txBody>
      </p:sp>
      <p:sp>
        <p:nvSpPr>
          <p:cNvPr id="151" name="Google Shape;151;gd88f9a47e3_0_405"/>
          <p:cNvSpPr/>
          <p:nvPr/>
        </p:nvSpPr>
        <p:spPr>
          <a:xfrm>
            <a:off x="1564976" y="2286964"/>
            <a:ext cx="2548200" cy="130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300" dirty="0"/>
              <a:t>分工</a:t>
            </a:r>
            <a:endParaRPr sz="2300" dirty="0"/>
          </a:p>
        </p:txBody>
      </p:sp>
      <p:sp>
        <p:nvSpPr>
          <p:cNvPr id="152" name="Google Shape;152;gd88f9a47e3_0_405"/>
          <p:cNvSpPr/>
          <p:nvPr/>
        </p:nvSpPr>
        <p:spPr>
          <a:xfrm>
            <a:off x="7856380" y="2286964"/>
            <a:ext cx="2548200" cy="130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dirty="0" err="1"/>
              <a:t>訓練結果</a:t>
            </a:r>
            <a:endParaRPr sz="2200" dirty="0"/>
          </a:p>
        </p:txBody>
      </p:sp>
      <p:sp>
        <p:nvSpPr>
          <p:cNvPr id="153" name="Google Shape;153;gd88f9a47e3_0_405"/>
          <p:cNvSpPr txBox="1"/>
          <p:nvPr/>
        </p:nvSpPr>
        <p:spPr>
          <a:xfrm>
            <a:off x="5000375" y="725050"/>
            <a:ext cx="4919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本次重點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51;gd88f9a47e3_0_405">
            <a:extLst>
              <a:ext uri="{FF2B5EF4-FFF2-40B4-BE49-F238E27FC236}">
                <a16:creationId xmlns:a16="http://schemas.microsoft.com/office/drawing/2014/main" id="{FC367DA8-C2B1-48F1-890A-915FC5462AF6}"/>
              </a:ext>
            </a:extLst>
          </p:cNvPr>
          <p:cNvSpPr/>
          <p:nvPr/>
        </p:nvSpPr>
        <p:spPr>
          <a:xfrm>
            <a:off x="1564976" y="4339929"/>
            <a:ext cx="2548200" cy="130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300" dirty="0"/>
              <a:t>進度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17186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8f9a47e3_0_405"/>
          <p:cNvSpPr txBox="1"/>
          <p:nvPr/>
        </p:nvSpPr>
        <p:spPr>
          <a:xfrm>
            <a:off x="301841" y="417250"/>
            <a:ext cx="40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d88f9a47e3_0_405"/>
          <p:cNvSpPr txBox="1"/>
          <p:nvPr/>
        </p:nvSpPr>
        <p:spPr>
          <a:xfrm>
            <a:off x="834501" y="1402672"/>
            <a:ext cx="96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53" name="Google Shape;153;gd88f9a47e3_0_405"/>
          <p:cNvSpPr txBox="1"/>
          <p:nvPr/>
        </p:nvSpPr>
        <p:spPr>
          <a:xfrm>
            <a:off x="5444259" y="725572"/>
            <a:ext cx="4919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latin typeface="Calibri"/>
                <a:ea typeface="Calibri"/>
                <a:cs typeface="Calibri"/>
                <a:sym typeface="Calibri"/>
              </a:rPr>
              <a:t>分工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8B438E5A-EC5C-4B7B-851B-52BE2C7C8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106677"/>
              </p:ext>
            </p:extLst>
          </p:nvPr>
        </p:nvGraphicFramePr>
        <p:xfrm>
          <a:off x="1337619" y="1633522"/>
          <a:ext cx="10019880" cy="4063713"/>
        </p:xfrm>
        <a:graphic>
          <a:graphicData uri="http://schemas.openxmlformats.org/drawingml/2006/table">
            <a:tbl>
              <a:tblPr firstRow="1" bandRow="1">
                <a:tableStyleId>{BDAF0508-4545-4257-8CC8-CED437FA96B5}</a:tableStyleId>
              </a:tblPr>
              <a:tblGrid>
                <a:gridCol w="2429473">
                  <a:extLst>
                    <a:ext uri="{9D8B030D-6E8A-4147-A177-3AD203B41FA5}">
                      <a16:colId xmlns:a16="http://schemas.microsoft.com/office/drawing/2014/main" val="2481169664"/>
                    </a:ext>
                  </a:extLst>
                </a:gridCol>
                <a:gridCol w="2796466">
                  <a:extLst>
                    <a:ext uri="{9D8B030D-6E8A-4147-A177-3AD203B41FA5}">
                      <a16:colId xmlns:a16="http://schemas.microsoft.com/office/drawing/2014/main" val="1247088588"/>
                    </a:ext>
                  </a:extLst>
                </a:gridCol>
                <a:gridCol w="4793941">
                  <a:extLst>
                    <a:ext uri="{9D8B030D-6E8A-4147-A177-3AD203B41FA5}">
                      <a16:colId xmlns:a16="http://schemas.microsoft.com/office/drawing/2014/main" val="4079897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學校科系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性名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34271"/>
                  </a:ext>
                </a:extLst>
              </a:tr>
              <a:tr h="97021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東吳資管大四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dirty="0" err="1"/>
                        <a:t>張恩睿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特徵挑選、選擇模型、建模、評估分析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        視覺化、模型解釋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112033"/>
                  </a:ext>
                </a:extLst>
              </a:tr>
              <a:tr h="380782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東吳資科大二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dirty="0" err="1"/>
                        <a:t>林宇哲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特徵挑選、選擇模型、建模、評估分析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        視覺化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391631"/>
                  </a:ext>
                </a:extLst>
              </a:tr>
              <a:tr h="532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/>
                        <a:t>東吳資科大二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dirty="0" err="1"/>
                        <a:t>王隆欣</a:t>
                      </a:r>
                      <a:r>
                        <a:rPr lang="en-US" altLang="zh-TW" sz="1400" dirty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/>
                        <a:t>協助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798418"/>
                  </a:ext>
                </a:extLst>
              </a:tr>
              <a:tr h="5320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/>
                        <a:t>東吳資科大二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dirty="0" err="1"/>
                        <a:t>林雨蓁</a:t>
                      </a:r>
                      <a:endParaRPr lang="en-US" altLang="zh-TW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/>
                        <a:t>協助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807001"/>
                  </a:ext>
                </a:extLst>
              </a:tr>
              <a:tr h="38078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台大會研二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strike="sngStrike" dirty="0" err="1">
                          <a:solidFill>
                            <a:srgbClr val="FF0000"/>
                          </a:solidFill>
                        </a:rPr>
                        <a:t>邱軍瑋</a:t>
                      </a:r>
                      <a:endParaRPr lang="en-US" altLang="zh-TW" sz="14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資料前處理，因論文退選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843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88f9a47e3_0_422"/>
          <p:cNvSpPr txBox="1"/>
          <p:nvPr/>
        </p:nvSpPr>
        <p:spPr>
          <a:xfrm>
            <a:off x="1952111" y="802452"/>
            <a:ext cx="40749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solidFill>
                  <a:schemeClr val="dk1"/>
                </a:solidFill>
              </a:rPr>
              <a:t>資料前處理</a:t>
            </a:r>
            <a:r>
              <a:rPr lang="en-US" altLang="zh-TW" sz="2800" dirty="0">
                <a:solidFill>
                  <a:schemeClr val="dk1"/>
                </a:solidFill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</a:rPr>
              <a:t>遺漏值填補與組合特徵</a:t>
            </a:r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12AECA2-7834-4D2D-9C33-55E14692F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61805"/>
              </p:ext>
            </p:extLst>
          </p:nvPr>
        </p:nvGraphicFramePr>
        <p:xfrm>
          <a:off x="1871472" y="2523744"/>
          <a:ext cx="7830312" cy="2514600"/>
        </p:xfrm>
        <a:graphic>
          <a:graphicData uri="http://schemas.openxmlformats.org/drawingml/2006/table">
            <a:tbl>
              <a:tblPr/>
              <a:tblGrid>
                <a:gridCol w="3703253">
                  <a:extLst>
                    <a:ext uri="{9D8B030D-6E8A-4147-A177-3AD203B41FA5}">
                      <a16:colId xmlns:a16="http://schemas.microsoft.com/office/drawing/2014/main" val="769708625"/>
                    </a:ext>
                  </a:extLst>
                </a:gridCol>
                <a:gridCol w="4127059">
                  <a:extLst>
                    <a:ext uri="{9D8B030D-6E8A-4147-A177-3AD203B41FA5}">
                      <a16:colId xmlns:a16="http://schemas.microsoft.com/office/drawing/2014/main" val="1040428912"/>
                    </a:ext>
                  </a:extLst>
                </a:gridCol>
              </a:tblGrid>
              <a:tr h="5345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變數</a:t>
                      </a:r>
                      <a:endParaRPr lang="zh-TW" alt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定義</a:t>
                      </a:r>
                      <a:endParaRPr lang="zh-TW" altLang="en-US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937986"/>
                  </a:ext>
                </a:extLst>
              </a:tr>
              <a:tr h="51828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CLIENT_INCOME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年收入</a:t>
                      </a:r>
                      <a:endParaRPr lang="zh-TW" altLang="en-US">
                        <a:effectLst/>
                      </a:endParaRPr>
                    </a:p>
                  </a:txBody>
                  <a:tcPr marL="7620" marR="7620" marT="762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04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779287"/>
                  </a:ext>
                </a:extLst>
              </a:tr>
              <a:tr h="51828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RECENCY_HIS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相關行為發生月份</a:t>
                      </a:r>
                      <a:endParaRPr lang="zh-TW" altLang="en-US">
                        <a:effectLst/>
                      </a:endParaRPr>
                    </a:p>
                  </a:txBody>
                  <a:tcPr marL="7620" marR="7620" marT="762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218122"/>
                  </a:ext>
                </a:extLst>
              </a:tr>
              <a:tr h="94353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*_3M, * _6M, * _9M</a:t>
                      </a:r>
                      <a:endParaRPr lang="en-US">
                        <a:effectLst/>
                      </a:endParaRPr>
                    </a:p>
                  </a:txBody>
                  <a:tcPr marL="7620" marR="7620" marT="762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所有距今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個月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/6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個月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/9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個月發生之變數</a:t>
                      </a:r>
                      <a:endParaRPr lang="zh-TW" altLang="en-US" dirty="0">
                        <a:effectLst/>
                      </a:endParaRPr>
                    </a:p>
                  </a:txBody>
                  <a:tcPr marL="7620" marR="7620" marT="7620" anchor="ctr">
                    <a:lnL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85083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C434B07-8CBF-4128-A92C-1B84F0E31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685" y="35840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88f9a47e3_0_427"/>
          <p:cNvSpPr txBox="1"/>
          <p:nvPr/>
        </p:nvSpPr>
        <p:spPr>
          <a:xfrm>
            <a:off x="1037890" y="1367153"/>
            <a:ext cx="85758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</a:rPr>
              <a:t>使用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Oversample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gd88f9a47e3_0_427"/>
          <p:cNvGraphicFramePr/>
          <p:nvPr/>
        </p:nvGraphicFramePr>
        <p:xfrm>
          <a:off x="1705875" y="2684250"/>
          <a:ext cx="3424200" cy="1337145"/>
        </p:xfrm>
        <a:graphic>
          <a:graphicData uri="http://schemas.openxmlformats.org/drawingml/2006/table">
            <a:tbl>
              <a:tblPr>
                <a:noFill/>
                <a:tableStyleId>{ACD2C876-329C-4D7C-906E-75B702A3510D}</a:tableStyleId>
              </a:tblPr>
              <a:tblGrid>
                <a:gridCol w="171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Label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Number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正常</a:t>
                      </a:r>
                      <a:r>
                        <a:rPr lang="en-US" dirty="0"/>
                        <a:t>(0)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29805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舞弊(1)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195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7" name="Google Shape;167;gd88f9a47e3_0_427"/>
          <p:cNvGraphicFramePr/>
          <p:nvPr/>
        </p:nvGraphicFramePr>
        <p:xfrm>
          <a:off x="1705875" y="4778200"/>
          <a:ext cx="3424200" cy="1348235"/>
        </p:xfrm>
        <a:graphic>
          <a:graphicData uri="http://schemas.openxmlformats.org/drawingml/2006/table">
            <a:tbl>
              <a:tblPr>
                <a:noFill/>
                <a:tableStyleId>{ACD2C876-329C-4D7C-906E-75B702A3510D}</a:tableStyleId>
              </a:tblPr>
              <a:tblGrid>
                <a:gridCol w="171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Label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Number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正常(0)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29805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舞弊(1)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29805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8" name="Google Shape;168;gd88f9a47e3_0_4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475" y="2983400"/>
            <a:ext cx="5126950" cy="293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d88f9a47e3_0_427"/>
          <p:cNvSpPr/>
          <p:nvPr/>
        </p:nvSpPr>
        <p:spPr>
          <a:xfrm>
            <a:off x="3229575" y="4178250"/>
            <a:ext cx="376800" cy="443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58;gd88f9a47e3_0_422">
            <a:extLst>
              <a:ext uri="{FF2B5EF4-FFF2-40B4-BE49-F238E27FC236}">
                <a16:creationId xmlns:a16="http://schemas.microsoft.com/office/drawing/2014/main" id="{AE804487-B42D-43F5-88D8-2D20BA7596AB}"/>
              </a:ext>
            </a:extLst>
          </p:cNvPr>
          <p:cNvSpPr txBox="1"/>
          <p:nvPr/>
        </p:nvSpPr>
        <p:spPr>
          <a:xfrm>
            <a:off x="1037890" y="256236"/>
            <a:ext cx="40749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solidFill>
                  <a:schemeClr val="dk1"/>
                </a:solidFill>
              </a:rPr>
              <a:t>資料前處理</a:t>
            </a:r>
            <a:r>
              <a:rPr lang="en-US" altLang="zh-TW" sz="2800" dirty="0">
                <a:solidFill>
                  <a:schemeClr val="dk1"/>
                </a:solidFill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solidFill>
                  <a:schemeClr val="dk1"/>
                </a:solidFill>
              </a:rPr>
              <a:t>處理</a:t>
            </a:r>
            <a:r>
              <a:rPr lang="en-US" altLang="zh-TW" sz="2800" dirty="0">
                <a:solidFill>
                  <a:schemeClr val="dk1"/>
                </a:solidFill>
              </a:rPr>
              <a:t>Imbalanced Data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88f9a47e3_0_436"/>
          <p:cNvSpPr txBox="1">
            <a:spLocks noGrp="1"/>
          </p:cNvSpPr>
          <p:nvPr>
            <p:ph type="title"/>
          </p:nvPr>
        </p:nvSpPr>
        <p:spPr>
          <a:xfrm>
            <a:off x="838200" y="2710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zh-TW" altLang="en-US" sz="2800" dirty="0">
                <a:solidFill>
                  <a:schemeClr val="dk1"/>
                </a:solidFill>
              </a:rPr>
              <a:t>資料前處理</a:t>
            </a:r>
            <a:r>
              <a:rPr lang="en-US" altLang="zh-TW" sz="2800" dirty="0">
                <a:solidFill>
                  <a:schemeClr val="dk1"/>
                </a:solidFill>
              </a:rPr>
              <a:t>:</a:t>
            </a:r>
            <a:br>
              <a:rPr lang="en-US" sz="2800" dirty="0"/>
            </a:br>
            <a:r>
              <a:rPr lang="en-US" sz="2800" dirty="0" err="1"/>
              <a:t>使用information</a:t>
            </a:r>
            <a:r>
              <a:rPr lang="en-US" sz="2800" dirty="0"/>
              <a:t> </a:t>
            </a:r>
            <a:r>
              <a:rPr lang="en-US" sz="2800" dirty="0" err="1"/>
              <a:t>gain篩選重要變數</a:t>
            </a:r>
            <a:endParaRPr sz="2800" dirty="0"/>
          </a:p>
        </p:txBody>
      </p:sp>
      <p:sp>
        <p:nvSpPr>
          <p:cNvPr id="175" name="Google Shape;175;gd88f9a47e3_0_436"/>
          <p:cNvSpPr txBox="1"/>
          <p:nvPr/>
        </p:nvSpPr>
        <p:spPr>
          <a:xfrm>
            <a:off x="3139100" y="2924900"/>
            <a:ext cx="638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6" name="Google Shape;176;gd88f9a47e3_0_436"/>
          <p:cNvGraphicFramePr/>
          <p:nvPr/>
        </p:nvGraphicFramePr>
        <p:xfrm>
          <a:off x="2667000" y="1762970"/>
          <a:ext cx="6858000" cy="4434375"/>
        </p:xfrm>
        <a:graphic>
          <a:graphicData uri="http://schemas.openxmlformats.org/drawingml/2006/table">
            <a:tbl>
              <a:tblPr>
                <a:noFill/>
                <a:tableStyleId>{ACD2C876-329C-4D7C-906E-75B702A3510D}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變數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Gini importance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過往不當行為次數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0.1378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近12個月保單失效比例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0.0996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較上月保單數變動率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N月vs</a:t>
                      </a:r>
                      <a:r>
                        <a:rPr lang="en-US" dirty="0"/>
                        <a:t> N-1月)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0.0552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Total AUM(?)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0.0443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要保人平均保費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0.0398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躉繳保費比例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0.0394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過往不當招攬&amp;未親視簽次數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0.0366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同一地址客戶數超過2人之比例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0.0320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業務員關係人(家戶)保單數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0.2985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客戶自行繳費比例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0.0285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88f9a47e3_0_442"/>
          <p:cNvSpPr txBox="1">
            <a:spLocks noGrp="1"/>
          </p:cNvSpPr>
          <p:nvPr>
            <p:ph type="title"/>
          </p:nvPr>
        </p:nvSpPr>
        <p:spPr>
          <a:xfrm>
            <a:off x="1954826" y="772254"/>
            <a:ext cx="1951348" cy="51500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/>
              <a:t>訓練結果</a:t>
            </a:r>
            <a:endParaRPr sz="3200" dirty="0"/>
          </a:p>
        </p:txBody>
      </p:sp>
      <p:sp>
        <p:nvSpPr>
          <p:cNvPr id="191" name="Google Shape;191;gd88f9a47e3_0_442"/>
          <p:cNvSpPr txBox="1"/>
          <p:nvPr/>
        </p:nvSpPr>
        <p:spPr>
          <a:xfrm>
            <a:off x="5797034" y="375685"/>
            <a:ext cx="376714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訓練集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                                      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測試集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2" name="Google Shape;192;gd88f9a47e3_0_442"/>
          <p:cNvGraphicFramePr/>
          <p:nvPr>
            <p:extLst>
              <p:ext uri="{D42A27DB-BD31-4B8C-83A1-F6EECF244321}">
                <p14:modId xmlns:p14="http://schemas.microsoft.com/office/powerpoint/2010/main" val="3294132545"/>
              </p:ext>
            </p:extLst>
          </p:nvPr>
        </p:nvGraphicFramePr>
        <p:xfrm>
          <a:off x="1170885" y="3493245"/>
          <a:ext cx="3781700" cy="861150"/>
        </p:xfrm>
        <a:graphic>
          <a:graphicData uri="http://schemas.openxmlformats.org/drawingml/2006/table">
            <a:tbl>
              <a:tblPr>
                <a:noFill/>
                <a:tableStyleId>{ACD2C876-329C-4D7C-906E-75B702A3510D}</a:tableStyleId>
              </a:tblPr>
              <a:tblGrid>
                <a:gridCol w="189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訓練集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捕捉率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測試集 捕捉率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96.</a:t>
                      </a:r>
                      <a:r>
                        <a:rPr lang="en-US" altLang="zh-TW" dirty="0"/>
                        <a:t> 92%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18.8%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4" name="Google Shape;194;gd88f9a47e3_0_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170" y="772254"/>
            <a:ext cx="1557746" cy="571732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5" name="Google Shape;195;gd88f9a47e3_0_442"/>
          <p:cNvSpPr txBox="1"/>
          <p:nvPr/>
        </p:nvSpPr>
        <p:spPr>
          <a:xfrm>
            <a:off x="6894925" y="2958125"/>
            <a:ext cx="638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d88f9a47e3_0_442"/>
          <p:cNvSpPr txBox="1"/>
          <p:nvPr/>
        </p:nvSpPr>
        <p:spPr>
          <a:xfrm>
            <a:off x="1788110" y="1917200"/>
            <a:ext cx="3334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d88f9a47e3_0_442"/>
          <p:cNvSpPr/>
          <p:nvPr/>
        </p:nvSpPr>
        <p:spPr>
          <a:xfrm>
            <a:off x="1425960" y="2090075"/>
            <a:ext cx="2936100" cy="103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A</a:t>
            </a:r>
            <a:endParaRPr dirty="0"/>
          </a:p>
        </p:txBody>
      </p:sp>
      <p:graphicFrame>
        <p:nvGraphicFramePr>
          <p:cNvPr id="198" name="Google Shape;198;gd88f9a47e3_0_442"/>
          <p:cNvGraphicFramePr/>
          <p:nvPr>
            <p:extLst>
              <p:ext uri="{D42A27DB-BD31-4B8C-83A1-F6EECF244321}">
                <p14:modId xmlns:p14="http://schemas.microsoft.com/office/powerpoint/2010/main" val="3547916907"/>
              </p:ext>
            </p:extLst>
          </p:nvPr>
        </p:nvGraphicFramePr>
        <p:xfrm>
          <a:off x="1119185" y="4842484"/>
          <a:ext cx="3833400" cy="818510"/>
        </p:xfrm>
        <a:graphic>
          <a:graphicData uri="http://schemas.openxmlformats.org/drawingml/2006/table">
            <a:tbl>
              <a:tblPr>
                <a:noFill/>
                <a:tableStyleId>{ACD2C876-329C-4D7C-906E-75B702A3510D}</a:tableStyleId>
              </a:tblPr>
              <a:tblGrid>
                <a:gridCol w="38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dirty="0"/>
                        <a:t>業師</a:t>
                      </a:r>
                      <a:r>
                        <a:rPr lang="en-US" dirty="0" err="1"/>
                        <a:t>目標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捕捉率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36.8%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7058332F-ABEF-4DA2-8629-935B6DD0F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161" y="804247"/>
            <a:ext cx="1623014" cy="5685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B9B80A9-AB9F-4551-BD26-3E49F2CFA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504" y="4130371"/>
            <a:ext cx="2515496" cy="7935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B26A4-415E-463A-9866-3209DA82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業師建議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A455BE-79C9-4E46-93D0-A4EB1DA5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zh-TW" altLang="zh-TW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資料做離散化，分類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TW" altLang="zh-TW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建立人工分類法則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TW" altLang="zh-TW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看能不能找到尚未發現會舞弊之特徵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TW" altLang="zh-TW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保險知識解釋</a:t>
            </a:r>
          </a:p>
        </p:txBody>
      </p:sp>
    </p:spTree>
    <p:extLst>
      <p:ext uri="{BB962C8B-B14F-4D97-AF65-F5344CB8AC3E}">
        <p14:creationId xmlns:p14="http://schemas.microsoft.com/office/powerpoint/2010/main" val="193566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d88f9a47e3_0_7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599" y="0"/>
            <a:ext cx="7240803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296</Words>
  <Application>Microsoft Office PowerPoint</Application>
  <PresentationFormat>寬螢幕</PresentationFormat>
  <Paragraphs>107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Roboto</vt:lpstr>
      <vt:lpstr>Calibri</vt:lpstr>
      <vt:lpstr>Simple Light</vt:lpstr>
      <vt:lpstr>Geometric</vt:lpstr>
      <vt:lpstr>南山業務員舞弊風險偵測</vt:lpstr>
      <vt:lpstr>PowerPoint 簡報</vt:lpstr>
      <vt:lpstr>PowerPoint 簡報</vt:lpstr>
      <vt:lpstr>PowerPoint 簡報</vt:lpstr>
      <vt:lpstr>PowerPoint 簡報</vt:lpstr>
      <vt:lpstr>資料前處理: 使用information gain篩選重要變數</vt:lpstr>
      <vt:lpstr>訓練結果</vt:lpstr>
      <vt:lpstr>業師建議</vt:lpstr>
      <vt:lpstr>PowerPoint 簡報</vt:lpstr>
      <vt:lpstr>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南山業務員舞弊風險偵測</dc:title>
  <dc:creator>軍瑋 邱</dc:creator>
  <cp:lastModifiedBy>宇哲 林</cp:lastModifiedBy>
  <cp:revision>10</cp:revision>
  <dcterms:created xsi:type="dcterms:W3CDTF">2021-05-01T16:23:41Z</dcterms:created>
  <dcterms:modified xsi:type="dcterms:W3CDTF">2021-05-10T07:07:50Z</dcterms:modified>
</cp:coreProperties>
</file>