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2" r:id="rId2"/>
    <p:sldId id="403" r:id="rId3"/>
    <p:sldId id="1073" r:id="rId4"/>
    <p:sldId id="1087" r:id="rId5"/>
    <p:sldId id="860" r:id="rId6"/>
    <p:sldId id="1074" r:id="rId7"/>
    <p:sldId id="1075" r:id="rId8"/>
    <p:sldId id="1076" r:id="rId9"/>
    <p:sldId id="1086" r:id="rId10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A4"/>
    <a:srgbClr val="FF0000"/>
    <a:srgbClr val="0000CC"/>
    <a:srgbClr val="3333FF"/>
    <a:srgbClr val="66FF66"/>
    <a:srgbClr val="FFFF99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 autoAdjust="0"/>
    <p:restoredTop sz="87028" autoAdjust="0"/>
  </p:normalViewPr>
  <p:slideViewPr>
    <p:cSldViewPr>
      <p:cViewPr varScale="1">
        <p:scale>
          <a:sx n="75" d="100"/>
          <a:sy n="75" d="100"/>
        </p:scale>
        <p:origin x="1603" y="4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75" d="100"/>
        <a:sy n="75" d="100"/>
      </p:scale>
      <p:origin x="0" y="5394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59EBB7-4909-4D72-860C-C5D7B090C9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849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DDBCCD6-8456-4C5A-B6E6-63CED24552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129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프로세서 응용 종합 설계 과목 프로젝트 주제로 </a:t>
            </a:r>
            <a:r>
              <a:rPr lang="ko-KR" altLang="en-US" dirty="0" err="1"/>
              <a:t>자이로</a:t>
            </a:r>
            <a:r>
              <a:rPr lang="ko-KR" altLang="en-US" dirty="0"/>
              <a:t> </a:t>
            </a:r>
            <a:r>
              <a:rPr lang="ko-KR" altLang="en-US" dirty="0" err="1"/>
              <a:t>모빌리티를</a:t>
            </a:r>
            <a:r>
              <a:rPr lang="ko-KR" altLang="en-US" dirty="0"/>
              <a:t> 선택한 양현재 외 </a:t>
            </a:r>
            <a:r>
              <a:rPr lang="en-US" altLang="ko-KR" dirty="0"/>
              <a:t>4</a:t>
            </a:r>
            <a:r>
              <a:rPr lang="ko-KR" altLang="en-US" dirty="0"/>
              <a:t>명 조 발표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DBCCD6-8456-4C5A-B6E6-63CED24552B8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DBCCD6-8456-4C5A-B6E6-63CED24552B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566E9-E18B-40F7-800A-D1D6044D43F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50888"/>
            <a:ext cx="5356225" cy="3709987"/>
          </a:xfrm>
          <a:ln cap="flat"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95" tIns="46849" rIns="93695" bIns="46849"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자이로</a:t>
            </a:r>
            <a:r>
              <a:rPr lang="ko-KR" altLang="en-US" dirty="0"/>
              <a:t> </a:t>
            </a:r>
            <a:r>
              <a:rPr lang="ko-KR" altLang="en-US" dirty="0" err="1"/>
              <a:t>모빌리티란</a:t>
            </a:r>
            <a:r>
              <a:rPr lang="ko-KR" altLang="en-US" dirty="0"/>
              <a:t> 무엇인가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보면 </a:t>
            </a:r>
            <a:r>
              <a:rPr lang="ko-KR" altLang="en-US" dirty="0" err="1"/>
              <a:t>자이로</a:t>
            </a:r>
            <a:r>
              <a:rPr lang="ko-KR" altLang="en-US" dirty="0"/>
              <a:t> </a:t>
            </a:r>
            <a:r>
              <a:rPr lang="ko-KR" altLang="en-US" dirty="0" err="1"/>
              <a:t>스테비라이져와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r>
              <a:rPr lang="ko-KR" altLang="en-US" dirty="0"/>
              <a:t> 두 언어의 합성어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자이로</a:t>
            </a:r>
            <a:r>
              <a:rPr lang="ko-KR" altLang="en-US" dirty="0"/>
              <a:t> </a:t>
            </a:r>
            <a:r>
              <a:rPr lang="ko-KR" altLang="en-US" dirty="0" err="1"/>
              <a:t>스테비라이져</a:t>
            </a:r>
            <a:r>
              <a:rPr lang="ko-KR" altLang="en-US" dirty="0"/>
              <a:t> 기능을 가진 기동성 정도가 되겠네요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ko-KR" altLang="en-US" dirty="0" err="1"/>
              <a:t>자이로</a:t>
            </a:r>
            <a:r>
              <a:rPr lang="ko-KR" altLang="en-US" dirty="0"/>
              <a:t> </a:t>
            </a:r>
            <a:r>
              <a:rPr lang="ko-KR" altLang="en-US" dirty="0" err="1"/>
              <a:t>스테비라이져는</a:t>
            </a:r>
            <a:r>
              <a:rPr lang="ko-KR" altLang="en-US" dirty="0"/>
              <a:t> 무엇이가 하면</a:t>
            </a:r>
            <a:r>
              <a:rPr lang="en-US" altLang="ko-KR" dirty="0"/>
              <a:t>, </a:t>
            </a:r>
            <a:r>
              <a:rPr lang="ko-KR" altLang="en-US" dirty="0"/>
              <a:t>배나 비행기의 진동을 막아주는 장치를 의미합니다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이론인데요</a:t>
            </a:r>
            <a:r>
              <a:rPr lang="en-US" altLang="ko-KR" dirty="0"/>
              <a:t>. </a:t>
            </a:r>
            <a:r>
              <a:rPr lang="ko-KR" altLang="en-US" dirty="0"/>
              <a:t>원형의 구 안에 무거운 무게추를 고속 회전시켜서 원심력을 얻고 선박의 자세가 불안정해지면 센서가 구의 위치를 조정해서 회전으로 생기는 원심력의 토크를 이용해 자세를 제어하는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DBCCD6-8456-4C5A-B6E6-63CED24552B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56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발상의 시작 다음과 같았습니다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차를 탑승하면</a:t>
            </a:r>
            <a:r>
              <a:rPr lang="en-US" altLang="ko-KR" dirty="0"/>
              <a:t>, </a:t>
            </a:r>
            <a:r>
              <a:rPr lang="ko-KR" altLang="en-US" dirty="0"/>
              <a:t>사람마다 차이가 있지만 멀미를 하는 경우가 많이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움직이는 차량 안에서 동영상을 보거나 책을 보면 두통을 호소하는 경우가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평형감각과 시각 정보가 일치하지 않기 때문에 생기는 현상입니다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팀은 이러한 현상을 방지하는 기술을 만들면 좋겠다고 생각하여 고안해낸 아이디어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뿐만 아니라</a:t>
            </a:r>
            <a:r>
              <a:rPr lang="en-US" altLang="ko-KR" dirty="0"/>
              <a:t>, </a:t>
            </a:r>
            <a:r>
              <a:rPr lang="ko-KR" altLang="en-US" dirty="0"/>
              <a:t>이 기술을 실제 차량에 대입하면</a:t>
            </a:r>
            <a:r>
              <a:rPr lang="en-US" altLang="ko-KR" dirty="0"/>
              <a:t>, </a:t>
            </a:r>
            <a:r>
              <a:rPr lang="ko-KR" altLang="en-US" dirty="0"/>
              <a:t>고령 운전자들의 감각 둔화로 인한 교통사고 또한 예방할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효과들을 기대하며 저희 조는 여러 아이디어 중에 이것을 택하기로 결정했습니다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D59A6-8DF2-4DA9-86DA-2AEDD2201D75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566E9-E18B-40F7-800A-D1D6044D43F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50888"/>
            <a:ext cx="5356225" cy="3709987"/>
          </a:xfrm>
          <a:ln cap="flat"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95" tIns="46849" rIns="93695" bIns="46849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계획을 말씀드리면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좋은 시나리오는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 크기의 모형 자동차와 그 내부의 좌석이 전부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자이로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모빌리티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프로그램이 설치된 것을 구현하는 것이지만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그렇게 넉넉하지 않기 때문에 이를 실행하기는 현실적으로 어렵다고 판단했습니다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저희는 제조되어 있는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카를 구매하고 그 위에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자이로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모빌리티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프로그램화 되어 있는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자이로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스피어를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설치하여 평형감각에 영향을 미치는 많은 상황에서 어떻게 작동하는지 관찰할 것입니다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566E9-E18B-40F7-800A-D1D6044D43F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50888"/>
            <a:ext cx="5356225" cy="3709987"/>
          </a:xfrm>
          <a:ln cap="flat"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95" tIns="46849" rIns="93695" bIns="46849"/>
          <a:lstStyle/>
          <a:p>
            <a:r>
              <a:rPr lang="ko-KR" altLang="en-US" dirty="0"/>
              <a:t>말씀드린 </a:t>
            </a:r>
            <a:r>
              <a:rPr lang="ko-KR" altLang="en-US" dirty="0" err="1"/>
              <a:t>자이로</a:t>
            </a:r>
            <a:r>
              <a:rPr lang="ko-KR" altLang="en-US" dirty="0"/>
              <a:t> </a:t>
            </a:r>
            <a:r>
              <a:rPr lang="ko-KR" altLang="en-US" dirty="0" err="1"/>
              <a:t>스피어는</a:t>
            </a:r>
            <a:r>
              <a:rPr lang="ko-KR" altLang="en-US" dirty="0"/>
              <a:t> 영화 </a:t>
            </a:r>
            <a:r>
              <a:rPr lang="ko-KR" altLang="en-US" dirty="0" err="1"/>
              <a:t>쥬라기</a:t>
            </a:r>
            <a:r>
              <a:rPr lang="ko-KR" altLang="en-US" dirty="0"/>
              <a:t> 월드에 나오는 </a:t>
            </a:r>
            <a:r>
              <a:rPr lang="ko-KR" altLang="en-US" dirty="0" err="1"/>
              <a:t>자이로</a:t>
            </a:r>
            <a:r>
              <a:rPr lang="ko-KR" altLang="en-US" dirty="0"/>
              <a:t> </a:t>
            </a:r>
            <a:r>
              <a:rPr lang="ko-KR" altLang="en-US" dirty="0" err="1"/>
              <a:t>스피어에서</a:t>
            </a:r>
            <a:r>
              <a:rPr lang="ko-KR" altLang="en-US" dirty="0"/>
              <a:t> 모티브를 따왔습니다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저희도 해당 구형을 만들고 저 안에 의자를 설치해서 방향이 변화함에 따라 평형감각과 시각정보 간의 차를 최소화하여 탑승자의 부담을 최소화 하는 것이 목표입니다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566E9-E18B-40F7-800A-D1D6044D43F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50888"/>
            <a:ext cx="5356225" cy="3709987"/>
          </a:xfrm>
          <a:ln cap="flat"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95" tIns="46849" rIns="93695" bIns="46849"/>
          <a:lstStyle/>
          <a:p>
            <a:r>
              <a:rPr lang="ko-KR" altLang="en-US" dirty="0"/>
              <a:t>계획은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필요한 재료를 조사하고 구입한 다음</a:t>
            </a:r>
            <a:r>
              <a:rPr lang="en-US" altLang="ko-KR" dirty="0"/>
              <a:t>, </a:t>
            </a:r>
            <a:r>
              <a:rPr lang="ko-KR" altLang="en-US" dirty="0" err="1"/>
              <a:t>자이로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r>
              <a:rPr lang="ko-KR" altLang="en-US" dirty="0"/>
              <a:t> 구현에 필요한 소프트웨어 디자인을 합니다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ko-KR" altLang="en-US" dirty="0" err="1"/>
              <a:t>아두이노</a:t>
            </a:r>
            <a:r>
              <a:rPr lang="ko-KR" altLang="en-US" dirty="0"/>
              <a:t> 프로그램을 쓸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하드웨어와 연동시켜 그 기능을 확인합니다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기능의 오류를 검출하고 수정하는 과정을 거쳐 최종 구현을 하고 마무리를 할 계획입니다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DBCCD6-8456-4C5A-B6E6-63CED24552B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497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-26988"/>
            <a:ext cx="9906000" cy="143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73050" y="1700808"/>
            <a:ext cx="950448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550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Gyro Mobility 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21200" y="6453188"/>
            <a:ext cx="655638" cy="2714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latinLnBrk="0" hangingPunct="0"/>
            <a:endParaRPr lang="ko-KR" altLang="en-US"/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2676143" y="2639527"/>
            <a:ext cx="8154114" cy="74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3" tIns="47891" rIns="95783" bIns="4789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Processor Comprehensive Application Design</a:t>
            </a:r>
            <a:b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</a:br>
            <a:b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</a:br>
            <a:endParaRPr kumimoji="1" lang="en-US" altLang="ko-KR" sz="1400" dirty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9146674" y="-25956"/>
            <a:ext cx="758502" cy="304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-  </a:t>
            </a:r>
            <a:fld id="{BA03F400-F5B5-4CD7-8020-96CEAFFF99B2}" type="slidenum">
              <a:rPr lang="en-US" altLang="ko-KR" sz="1600" smtClean="0">
                <a:solidFill>
                  <a:schemeClr val="bg1"/>
                </a:solidFill>
              </a:rPr>
              <a:pPr algn="ctr"/>
              <a:t>1</a:t>
            </a:fld>
            <a:r>
              <a:rPr lang="en-US" altLang="ko-KR" sz="1600" dirty="0">
                <a:solidFill>
                  <a:schemeClr val="bg1"/>
                </a:solidFill>
              </a:rPr>
              <a:t>  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2C5DD-BFF1-44AB-BA9B-736E5F7A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467" y="3328206"/>
            <a:ext cx="4149065" cy="31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3" tIns="47891" rIns="95783" bIns="47891">
            <a:spAutoFit/>
          </a:bodyPr>
          <a:lstStyle/>
          <a:p>
            <a:pPr>
              <a:lnSpc>
                <a:spcPct val="250000"/>
              </a:lnSpc>
              <a:spcBef>
                <a:spcPct val="50000"/>
              </a:spcBef>
              <a:defRPr/>
            </a:pP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Team Leader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: Yang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Hyun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Jae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(AIT)</a:t>
            </a:r>
          </a:p>
          <a:p>
            <a:pPr>
              <a:lnSpc>
                <a:spcPct val="250000"/>
              </a:lnSpc>
              <a:spcBef>
                <a:spcPct val="50000"/>
              </a:spcBef>
              <a:defRPr/>
            </a:pP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Team Member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: Kim In Hyun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(EE)</a:t>
            </a:r>
          </a:p>
          <a:p>
            <a:pPr>
              <a:lnSpc>
                <a:spcPct val="250000"/>
              </a:lnSpc>
              <a:spcBef>
                <a:spcPct val="50000"/>
              </a:spcBef>
              <a:defRPr/>
            </a:pP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                          Son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Jung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Woo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(EE)</a:t>
            </a:r>
          </a:p>
          <a:p>
            <a:pPr>
              <a:lnSpc>
                <a:spcPct val="250000"/>
              </a:lnSpc>
              <a:spcBef>
                <a:spcPct val="50000"/>
              </a:spcBef>
              <a:defRPr/>
            </a:pP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                          Lee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Jun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Young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(EE)</a:t>
            </a:r>
          </a:p>
          <a:p>
            <a:pPr>
              <a:lnSpc>
                <a:spcPct val="250000"/>
              </a:lnSpc>
              <a:spcBef>
                <a:spcPct val="50000"/>
              </a:spcBef>
              <a:defRPr/>
            </a:pP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                          Lee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Chang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Yeoul</a:t>
            </a:r>
            <a:r>
              <a:rPr kumimoji="1" lang="ko-KR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(E)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"/>
          <p:cNvSpPr>
            <a:spLocks/>
          </p:cNvSpPr>
          <p:nvPr/>
        </p:nvSpPr>
        <p:spPr bwMode="auto">
          <a:xfrm>
            <a:off x="2091325" y="5733256"/>
            <a:ext cx="5056187" cy="120650"/>
          </a:xfrm>
          <a:custGeom>
            <a:avLst/>
            <a:gdLst>
              <a:gd name="T0" fmla="*/ 0 w 3856"/>
              <a:gd name="T1" fmla="*/ 0 h 136"/>
              <a:gd name="T2" fmla="*/ 0 w 3856"/>
              <a:gd name="T3" fmla="*/ 2147483647 h 136"/>
              <a:gd name="T4" fmla="*/ 2147483647 w 3856"/>
              <a:gd name="T5" fmla="*/ 2147483647 h 136"/>
              <a:gd name="T6" fmla="*/ 0 60000 65536"/>
              <a:gd name="T7" fmla="*/ 0 60000 65536"/>
              <a:gd name="T8" fmla="*/ 0 60000 65536"/>
              <a:gd name="T9" fmla="*/ 0 w 3856"/>
              <a:gd name="T10" fmla="*/ 0 h 136"/>
              <a:gd name="T11" fmla="*/ 3856 w 385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56" h="136">
                <a:moveTo>
                  <a:pt x="0" y="0"/>
                </a:moveTo>
                <a:lnTo>
                  <a:pt x="0" y="136"/>
                </a:lnTo>
                <a:lnTo>
                  <a:pt x="3856" y="136"/>
                </a:lnTo>
              </a:path>
            </a:pathLst>
          </a:cu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eaLnBrk="0" latinLnBrk="0" hangingPunct="0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940173" y="5374211"/>
            <a:ext cx="360362" cy="358775"/>
          </a:xfrm>
          <a:prstGeom prst="ellipse">
            <a:avLst/>
          </a:prstGeom>
          <a:solidFill>
            <a:srgbClr val="0033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2309775" y="4643005"/>
            <a:ext cx="24892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ko-KR" sz="1600" dirty="0">
                <a:solidFill>
                  <a:srgbClr val="0052A4"/>
                </a:solidFill>
                <a:latin typeface="맑은 고딕" pitchFamily="50" charset="-127"/>
                <a:ea typeface="맑은 고딕" pitchFamily="50" charset="-127"/>
              </a:rPr>
              <a:t>Implementation Motive</a:t>
            </a:r>
          </a:p>
        </p:txBody>
      </p:sp>
      <p:sp>
        <p:nvSpPr>
          <p:cNvPr id="12294" name="Freeform 12"/>
          <p:cNvSpPr>
            <a:spLocks/>
          </p:cNvSpPr>
          <p:nvPr/>
        </p:nvSpPr>
        <p:spPr bwMode="auto">
          <a:xfrm>
            <a:off x="2064544" y="2693675"/>
            <a:ext cx="5056187" cy="120650"/>
          </a:xfrm>
          <a:custGeom>
            <a:avLst/>
            <a:gdLst>
              <a:gd name="T0" fmla="*/ 0 w 3856"/>
              <a:gd name="T1" fmla="*/ 0 h 136"/>
              <a:gd name="T2" fmla="*/ 0 w 3856"/>
              <a:gd name="T3" fmla="*/ 2147483647 h 136"/>
              <a:gd name="T4" fmla="*/ 2147483647 w 3856"/>
              <a:gd name="T5" fmla="*/ 2147483647 h 136"/>
              <a:gd name="T6" fmla="*/ 0 60000 65536"/>
              <a:gd name="T7" fmla="*/ 0 60000 65536"/>
              <a:gd name="T8" fmla="*/ 0 60000 65536"/>
              <a:gd name="T9" fmla="*/ 0 w 3856"/>
              <a:gd name="T10" fmla="*/ 0 h 136"/>
              <a:gd name="T11" fmla="*/ 3856 w 385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56" h="136">
                <a:moveTo>
                  <a:pt x="0" y="0"/>
                </a:moveTo>
                <a:lnTo>
                  <a:pt x="0" y="136"/>
                </a:lnTo>
                <a:lnTo>
                  <a:pt x="3856" y="136"/>
                </a:lnTo>
              </a:path>
            </a:pathLst>
          </a:cu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eaLnBrk="0" latinLnBrk="0" hangingPunct="0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5" name="Freeform 13"/>
          <p:cNvSpPr>
            <a:spLocks/>
          </p:cNvSpPr>
          <p:nvPr/>
        </p:nvSpPr>
        <p:spPr bwMode="auto">
          <a:xfrm>
            <a:off x="2087059" y="3433656"/>
            <a:ext cx="5056187" cy="120650"/>
          </a:xfrm>
          <a:custGeom>
            <a:avLst/>
            <a:gdLst>
              <a:gd name="T0" fmla="*/ 0 w 3856"/>
              <a:gd name="T1" fmla="*/ 0 h 136"/>
              <a:gd name="T2" fmla="*/ 0 w 3856"/>
              <a:gd name="T3" fmla="*/ 2147483647 h 136"/>
              <a:gd name="T4" fmla="*/ 2147483647 w 3856"/>
              <a:gd name="T5" fmla="*/ 2147483647 h 136"/>
              <a:gd name="T6" fmla="*/ 0 60000 65536"/>
              <a:gd name="T7" fmla="*/ 0 60000 65536"/>
              <a:gd name="T8" fmla="*/ 0 60000 65536"/>
              <a:gd name="T9" fmla="*/ 0 w 3856"/>
              <a:gd name="T10" fmla="*/ 0 h 136"/>
              <a:gd name="T11" fmla="*/ 3856 w 385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56" h="136">
                <a:moveTo>
                  <a:pt x="0" y="0"/>
                </a:moveTo>
                <a:lnTo>
                  <a:pt x="0" y="136"/>
                </a:lnTo>
                <a:lnTo>
                  <a:pt x="3856" y="136"/>
                </a:lnTo>
              </a:path>
            </a:pathLst>
          </a:cu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eaLnBrk="0" latinLnBrk="0" hangingPunct="0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6" name="Freeform 14"/>
          <p:cNvSpPr>
            <a:spLocks/>
          </p:cNvSpPr>
          <p:nvPr/>
        </p:nvSpPr>
        <p:spPr bwMode="auto">
          <a:xfrm>
            <a:off x="2076307" y="4172446"/>
            <a:ext cx="5056187" cy="120650"/>
          </a:xfrm>
          <a:custGeom>
            <a:avLst/>
            <a:gdLst>
              <a:gd name="T0" fmla="*/ 0 w 3856"/>
              <a:gd name="T1" fmla="*/ 0 h 136"/>
              <a:gd name="T2" fmla="*/ 0 w 3856"/>
              <a:gd name="T3" fmla="*/ 2147483647 h 136"/>
              <a:gd name="T4" fmla="*/ 2147483647 w 3856"/>
              <a:gd name="T5" fmla="*/ 2147483647 h 136"/>
              <a:gd name="T6" fmla="*/ 0 60000 65536"/>
              <a:gd name="T7" fmla="*/ 0 60000 65536"/>
              <a:gd name="T8" fmla="*/ 0 60000 65536"/>
              <a:gd name="T9" fmla="*/ 0 w 3856"/>
              <a:gd name="T10" fmla="*/ 0 h 136"/>
              <a:gd name="T11" fmla="*/ 3856 w 385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56" h="136">
                <a:moveTo>
                  <a:pt x="0" y="0"/>
                </a:moveTo>
                <a:lnTo>
                  <a:pt x="0" y="136"/>
                </a:lnTo>
                <a:lnTo>
                  <a:pt x="3856" y="136"/>
                </a:lnTo>
              </a:path>
            </a:pathLst>
          </a:cu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eaLnBrk="0" latinLnBrk="0" hangingPunct="0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7" name="Oval 15"/>
          <p:cNvSpPr>
            <a:spLocks noChangeArrowheads="1"/>
          </p:cNvSpPr>
          <p:nvPr/>
        </p:nvSpPr>
        <p:spPr bwMode="auto">
          <a:xfrm>
            <a:off x="1856656" y="2295599"/>
            <a:ext cx="360362" cy="358775"/>
          </a:xfrm>
          <a:prstGeom prst="ellipse">
            <a:avLst/>
          </a:prstGeom>
          <a:solidFill>
            <a:srgbClr val="0033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298" name="Text Box 16"/>
          <p:cNvSpPr txBox="1">
            <a:spLocks noChangeArrowheads="1"/>
          </p:cNvSpPr>
          <p:nvPr/>
        </p:nvSpPr>
        <p:spPr bwMode="auto">
          <a:xfrm>
            <a:off x="2309775" y="2415446"/>
            <a:ext cx="2508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ko-KR" sz="1600" dirty="0">
                <a:solidFill>
                  <a:srgbClr val="0052A4"/>
                </a:solidFill>
                <a:latin typeface="맑은 고딕" pitchFamily="50" charset="-127"/>
                <a:ea typeface="맑은 고딕" pitchFamily="50" charset="-127"/>
              </a:rPr>
              <a:t>What is Gyro Mobility?</a:t>
            </a:r>
            <a:r>
              <a:rPr kumimoji="1" lang="ko-KR" altLang="en-US" sz="1600" dirty="0">
                <a:solidFill>
                  <a:srgbClr val="0052A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600" dirty="0">
              <a:solidFill>
                <a:srgbClr val="0052A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9" name="Oval 17"/>
          <p:cNvSpPr>
            <a:spLocks noChangeArrowheads="1"/>
          </p:cNvSpPr>
          <p:nvPr/>
        </p:nvSpPr>
        <p:spPr bwMode="auto">
          <a:xfrm>
            <a:off x="1884363" y="3040137"/>
            <a:ext cx="360362" cy="358775"/>
          </a:xfrm>
          <a:prstGeom prst="ellipse">
            <a:avLst/>
          </a:prstGeom>
          <a:solidFill>
            <a:srgbClr val="0033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300" name="Oval 19"/>
          <p:cNvSpPr>
            <a:spLocks noChangeArrowheads="1"/>
          </p:cNvSpPr>
          <p:nvPr/>
        </p:nvSpPr>
        <p:spPr bwMode="auto">
          <a:xfrm>
            <a:off x="1906877" y="3763181"/>
            <a:ext cx="360362" cy="358775"/>
          </a:xfrm>
          <a:prstGeom prst="ellipse">
            <a:avLst/>
          </a:prstGeom>
          <a:solidFill>
            <a:srgbClr val="0033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ko-KR" sz="1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301" name="Text Box 20"/>
          <p:cNvSpPr txBox="1">
            <a:spLocks noChangeArrowheads="1"/>
          </p:cNvSpPr>
          <p:nvPr/>
        </p:nvSpPr>
        <p:spPr bwMode="auto">
          <a:xfrm>
            <a:off x="2320494" y="3155427"/>
            <a:ext cx="28082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sz="1600" dirty="0">
                <a:solidFill>
                  <a:srgbClr val="0052A4"/>
                </a:solidFill>
                <a:latin typeface="맑은 고딕" pitchFamily="50" charset="-127"/>
                <a:ea typeface="맑은 고딕" pitchFamily="50" charset="-127"/>
              </a:rPr>
              <a:t>Idea and Direction</a:t>
            </a:r>
          </a:p>
        </p:txBody>
      </p:sp>
      <p:sp>
        <p:nvSpPr>
          <p:cNvPr id="12302" name="Freeform 21"/>
          <p:cNvSpPr>
            <a:spLocks/>
          </p:cNvSpPr>
          <p:nvPr/>
        </p:nvSpPr>
        <p:spPr bwMode="auto">
          <a:xfrm>
            <a:off x="2091325" y="4947145"/>
            <a:ext cx="5056187" cy="120650"/>
          </a:xfrm>
          <a:custGeom>
            <a:avLst/>
            <a:gdLst>
              <a:gd name="T0" fmla="*/ 0 w 3856"/>
              <a:gd name="T1" fmla="*/ 0 h 136"/>
              <a:gd name="T2" fmla="*/ 0 w 3856"/>
              <a:gd name="T3" fmla="*/ 2147483647 h 136"/>
              <a:gd name="T4" fmla="*/ 2147483647 w 3856"/>
              <a:gd name="T5" fmla="*/ 2147483647 h 136"/>
              <a:gd name="T6" fmla="*/ 0 60000 65536"/>
              <a:gd name="T7" fmla="*/ 0 60000 65536"/>
              <a:gd name="T8" fmla="*/ 0 60000 65536"/>
              <a:gd name="T9" fmla="*/ 0 w 3856"/>
              <a:gd name="T10" fmla="*/ 0 h 136"/>
              <a:gd name="T11" fmla="*/ 3856 w 385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56" h="136">
                <a:moveTo>
                  <a:pt x="0" y="0"/>
                </a:moveTo>
                <a:lnTo>
                  <a:pt x="0" y="136"/>
                </a:lnTo>
                <a:lnTo>
                  <a:pt x="3856" y="136"/>
                </a:lnTo>
              </a:path>
            </a:pathLst>
          </a:cu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eaLnBrk="0" latinLnBrk="0" hangingPunct="0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3" name="Oval 22"/>
          <p:cNvSpPr>
            <a:spLocks noChangeArrowheads="1"/>
          </p:cNvSpPr>
          <p:nvPr/>
        </p:nvSpPr>
        <p:spPr bwMode="auto">
          <a:xfrm>
            <a:off x="1911144" y="4528627"/>
            <a:ext cx="360362" cy="358775"/>
          </a:xfrm>
          <a:prstGeom prst="ellipse">
            <a:avLst/>
          </a:prstGeom>
          <a:solidFill>
            <a:srgbClr val="0033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304" name="Text Box 23"/>
          <p:cNvSpPr txBox="1">
            <a:spLocks noChangeArrowheads="1"/>
          </p:cNvSpPr>
          <p:nvPr/>
        </p:nvSpPr>
        <p:spPr bwMode="auto">
          <a:xfrm>
            <a:off x="2338120" y="3908223"/>
            <a:ext cx="2231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ko-KR" sz="1600" dirty="0">
                <a:solidFill>
                  <a:srgbClr val="0052A4"/>
                </a:solidFill>
                <a:latin typeface="맑은 고딕" pitchFamily="50" charset="-127"/>
                <a:ea typeface="맑은 고딕" pitchFamily="50" charset="-127"/>
              </a:rPr>
              <a:t>Implementation</a:t>
            </a:r>
            <a:r>
              <a:rPr kumimoji="1" lang="ko-KR" altLang="en-US" sz="1600" dirty="0">
                <a:solidFill>
                  <a:srgbClr val="0052A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600" dirty="0">
                <a:solidFill>
                  <a:srgbClr val="0052A4"/>
                </a:solidFill>
                <a:latin typeface="맑은 고딕" pitchFamily="50" charset="-127"/>
                <a:ea typeface="맑은 고딕" pitchFamily="50" charset="-127"/>
              </a:rPr>
              <a:t>plan</a:t>
            </a:r>
          </a:p>
        </p:txBody>
      </p:sp>
      <p:sp>
        <p:nvSpPr>
          <p:cNvPr id="191513" name="Text Box 25"/>
          <p:cNvSpPr txBox="1">
            <a:spLocks noChangeArrowheads="1"/>
          </p:cNvSpPr>
          <p:nvPr/>
        </p:nvSpPr>
        <p:spPr bwMode="auto">
          <a:xfrm>
            <a:off x="273050" y="246063"/>
            <a:ext cx="244951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43539" rIns="54000" bIns="43539" anchor="ctr">
            <a:spAutoFit/>
          </a:bodyPr>
          <a:lstStyle/>
          <a:p>
            <a:pPr defTabSz="871538">
              <a:defRPr/>
            </a:pPr>
            <a:r>
              <a:rPr kumimoji="1" lang="en-US" altLang="ko-KR" sz="2000" i="1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C</a:t>
            </a:r>
            <a:r>
              <a:rPr kumimoji="1" lang="en-US" altLang="ko-KR" sz="2000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ONTENTS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338120" y="5394702"/>
            <a:ext cx="28082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sz="1600" dirty="0">
                <a:solidFill>
                  <a:srgbClr val="0052A4"/>
                </a:solidFill>
                <a:latin typeface="맑은 고딕" pitchFamily="50" charset="-127"/>
                <a:ea typeface="맑은 고딕" pitchFamily="50" charset="-127"/>
              </a:rPr>
              <a:t>Schedule</a:t>
            </a:r>
          </a:p>
        </p:txBody>
      </p:sp>
      <p:sp>
        <p:nvSpPr>
          <p:cNvPr id="18" name="슬라이드 번호 개체 틀 3"/>
          <p:cNvSpPr txBox="1">
            <a:spLocks/>
          </p:cNvSpPr>
          <p:nvPr/>
        </p:nvSpPr>
        <p:spPr>
          <a:xfrm>
            <a:off x="9146674" y="-25956"/>
            <a:ext cx="758502" cy="304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-  </a:t>
            </a:r>
            <a:fld id="{BA03F400-F5B5-4CD7-8020-96CEAFFF99B2}" type="slidenum">
              <a:rPr lang="en-US" altLang="ko-KR" sz="1600" smtClean="0">
                <a:solidFill>
                  <a:schemeClr val="bg1"/>
                </a:solidFill>
              </a:rPr>
              <a:pPr algn="ctr"/>
              <a:t>2</a:t>
            </a:fld>
            <a:r>
              <a:rPr lang="en-US" altLang="ko-KR" sz="1600" dirty="0">
                <a:solidFill>
                  <a:schemeClr val="bg1"/>
                </a:solidFill>
              </a:rPr>
              <a:t> 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95263" y="188913"/>
            <a:ext cx="785336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 latinLnBrk="0">
              <a:defRPr/>
            </a:pPr>
            <a:r>
              <a:rPr kumimoji="1"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1. What is Gyro Mobility? (1)</a:t>
            </a:r>
          </a:p>
        </p:txBody>
      </p:sp>
      <p:sp>
        <p:nvSpPr>
          <p:cNvPr id="8" name="슬라이드 번호 개체 틀 3"/>
          <p:cNvSpPr txBox="1">
            <a:spLocks/>
          </p:cNvSpPr>
          <p:nvPr/>
        </p:nvSpPr>
        <p:spPr>
          <a:xfrm>
            <a:off x="9146674" y="-25956"/>
            <a:ext cx="758502" cy="304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-  </a:t>
            </a:r>
            <a:fld id="{BA03F400-F5B5-4CD7-8020-96CEAFFF99B2}" type="slidenum">
              <a:rPr lang="en-US" altLang="ko-KR" sz="1600" smtClean="0">
                <a:solidFill>
                  <a:schemeClr val="bg1"/>
                </a:solidFill>
              </a:rPr>
              <a:pPr algn="ctr"/>
              <a:t>3</a:t>
            </a:fld>
            <a:r>
              <a:rPr lang="en-US" altLang="ko-KR" sz="1600" dirty="0">
                <a:solidFill>
                  <a:schemeClr val="bg1"/>
                </a:solidFill>
              </a:rPr>
              <a:t>  -</a:t>
            </a: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95300" y="1268760"/>
            <a:ext cx="8915400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800" kern="0" dirty="0">
                <a:latin typeface="맑은 고딕" pitchFamily="50" charset="-127"/>
                <a:ea typeface="맑은 고딕" pitchFamily="50" charset="-127"/>
              </a:rPr>
              <a:t> Gyro Mobility</a:t>
            </a:r>
          </a:p>
          <a:p>
            <a:pPr>
              <a:lnSpc>
                <a:spcPct val="120000"/>
              </a:lnSpc>
            </a:pP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300000"/>
              </a:lnSpc>
            </a:pPr>
            <a:r>
              <a:rPr lang="en-US" altLang="ko-KR" sz="2500" kern="0" dirty="0">
                <a:latin typeface="맑은 고딕" pitchFamily="50" charset="-127"/>
                <a:ea typeface="맑은 고딕" pitchFamily="50" charset="-127"/>
              </a:rPr>
              <a:t>Combination of ‘Gyro Stabilizer’ and ‘Mobility’</a:t>
            </a:r>
          </a:p>
          <a:p>
            <a:pPr lvl="1">
              <a:lnSpc>
                <a:spcPct val="300000"/>
              </a:lnSpc>
            </a:pPr>
            <a:r>
              <a:rPr lang="en-US" altLang="ko-KR" sz="2500" kern="0" dirty="0">
                <a:latin typeface="맑은 고딕" pitchFamily="50" charset="-127"/>
                <a:ea typeface="맑은 고딕" pitchFamily="50" charset="-127"/>
              </a:rPr>
              <a:t>Mobility which includes the function of stabilizer</a:t>
            </a:r>
          </a:p>
          <a:p>
            <a:pPr lvl="1"/>
            <a:endParaRPr lang="en-US" altLang="ko-KR" sz="2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28105D-BCDA-4C87-9166-F54C3B725A88}"/>
              </a:ext>
            </a:extLst>
          </p:cNvPr>
          <p:cNvSpPr txBox="1">
            <a:spLocks noChangeArrowheads="1"/>
          </p:cNvSpPr>
          <p:nvPr/>
        </p:nvSpPr>
        <p:spPr>
          <a:xfrm>
            <a:off x="5413839" y="972790"/>
            <a:ext cx="3996861" cy="14480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※What is Gyro Stabilizer?</a:t>
            </a:r>
          </a:p>
          <a:p>
            <a:pPr marL="457200" lvl="1" indent="0">
              <a:buNone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-&gt; device which prevents the oscillation of ship, airplane, etc.</a:t>
            </a:r>
          </a:p>
          <a:p>
            <a:pPr marL="457200" lvl="1" indent="0">
              <a:buNone/>
            </a:pPr>
            <a:endParaRPr lang="en-US" altLang="ko-KR" sz="24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468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oon9\OneDrive\바탕 화면\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836712"/>
            <a:ext cx="7778399" cy="527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3"/>
          <p:cNvSpPr txBox="1">
            <a:spLocks/>
          </p:cNvSpPr>
          <p:nvPr/>
        </p:nvSpPr>
        <p:spPr>
          <a:xfrm>
            <a:off x="9146674" y="-25956"/>
            <a:ext cx="758502" cy="304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-  4  -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BE42006E-2EBC-45E9-9FCC-54B9F7E61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188913"/>
            <a:ext cx="785336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 latinLnBrk="0">
              <a:defRPr/>
            </a:pPr>
            <a:r>
              <a:rPr kumimoji="1"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1. What is Gyro Mobility? (2)</a:t>
            </a:r>
          </a:p>
        </p:txBody>
      </p:sp>
    </p:spTree>
    <p:extLst>
      <p:ext uri="{BB962C8B-B14F-4D97-AF65-F5344CB8AC3E}">
        <p14:creationId xmlns:p14="http://schemas.microsoft.com/office/powerpoint/2010/main" val="28535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 descr="C:\Users\joon9\OneDrive\바탕 화면\한겨례 기사 발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501008"/>
            <a:ext cx="7560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3233564" cy="418058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sz="2400" dirty="0"/>
              <a:t> </a:t>
            </a:r>
          </a:p>
        </p:txBody>
      </p:sp>
      <p:sp>
        <p:nvSpPr>
          <p:cNvPr id="1104899" name="Rectangle 3"/>
          <p:cNvSpPr>
            <a:spLocks noChangeArrowheads="1"/>
          </p:cNvSpPr>
          <p:nvPr/>
        </p:nvSpPr>
        <p:spPr bwMode="auto">
          <a:xfrm>
            <a:off x="848544" y="1340768"/>
            <a:ext cx="8255000" cy="20882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56796" dir="3806097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Prevention of motion sickness by stabilizing various means of 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transportation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Prevention of traffic accidents for elderly drivers by minimizing 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sensory distortion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9146674" y="-25956"/>
            <a:ext cx="758502" cy="304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-  </a:t>
            </a:r>
            <a:fld id="{BA03F400-F5B5-4CD7-8020-96CEAFFF99B2}" type="slidenum">
              <a:rPr lang="en-US" altLang="ko-KR" sz="1600" smtClean="0">
                <a:solidFill>
                  <a:schemeClr val="bg1"/>
                </a:solidFill>
              </a:rPr>
              <a:pPr algn="ctr"/>
              <a:t>5</a:t>
            </a:fld>
            <a:r>
              <a:rPr lang="en-US" altLang="ko-KR" sz="1600" dirty="0">
                <a:solidFill>
                  <a:schemeClr val="bg1"/>
                </a:solidFill>
              </a:rPr>
              <a:t>  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84" y="5517232"/>
            <a:ext cx="7467600" cy="9906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F5868C-5A49-45C7-8351-E465CCC25DDB}"/>
              </a:ext>
            </a:extLst>
          </p:cNvPr>
          <p:cNvCxnSpPr/>
          <p:nvPr/>
        </p:nvCxnSpPr>
        <p:spPr bwMode="auto">
          <a:xfrm>
            <a:off x="7185248" y="4365104"/>
            <a:ext cx="10801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C284214-BDB5-4BE6-9FE7-E3609763D6A1}"/>
              </a:ext>
            </a:extLst>
          </p:cNvPr>
          <p:cNvCxnSpPr/>
          <p:nvPr/>
        </p:nvCxnSpPr>
        <p:spPr bwMode="auto">
          <a:xfrm>
            <a:off x="1064568" y="4725144"/>
            <a:ext cx="259228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22">
            <a:extLst>
              <a:ext uri="{FF2B5EF4-FFF2-40B4-BE49-F238E27FC236}">
                <a16:creationId xmlns:a16="http://schemas.microsoft.com/office/drawing/2014/main" id="{677D0AB2-8BF9-4F51-A0A6-8B88EA166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188913"/>
            <a:ext cx="785336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 latinLnBrk="0">
              <a:defRPr/>
            </a:pPr>
            <a:r>
              <a:rPr kumimoji="1"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2. Idea</a:t>
            </a:r>
            <a:r>
              <a:rPr kumimoji="1"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and</a:t>
            </a:r>
            <a:r>
              <a:rPr kumimoji="1"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2524707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0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0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0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0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0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0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 txBox="1">
            <a:spLocks/>
          </p:cNvSpPr>
          <p:nvPr/>
        </p:nvSpPr>
        <p:spPr>
          <a:xfrm>
            <a:off x="8985448" y="-25956"/>
            <a:ext cx="919728" cy="304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-  </a:t>
            </a:r>
            <a:fld id="{BA03F400-F5B5-4CD7-8020-96CEAFFF99B2}" type="slidenum">
              <a:rPr lang="en-US" altLang="ko-KR" sz="1600" smtClean="0">
                <a:solidFill>
                  <a:schemeClr val="bg1"/>
                </a:solidFill>
              </a:rPr>
              <a:pPr algn="ctr"/>
              <a:t>6</a:t>
            </a:fld>
            <a:r>
              <a:rPr lang="en-US" altLang="ko-KR" sz="1600" dirty="0">
                <a:solidFill>
                  <a:schemeClr val="bg1"/>
                </a:solidFill>
              </a:rPr>
              <a:t>  -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5097016" y="1412777"/>
            <a:ext cx="4320480" cy="5040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Installation of a Gyro Sphere on top of the RC Car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Gyro Sphere contains a Gyro Stabilizer-based programmed chair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Measure the function by giving situations where the balance senses change, such as left turn, right turn, and U-turn.</a:t>
            </a:r>
            <a:endParaRPr lang="ko-KR" altLang="en-US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546326-9222-4CEA-A81D-667152DAB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2931281"/>
            <a:ext cx="4114800" cy="2581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CF1C36-9AC9-4DC5-AD78-5BA52F0D9E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08" y="2060848"/>
            <a:ext cx="1070071" cy="106317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3B4714-ACC5-4CCA-B059-0F6B738FBA7A}"/>
              </a:ext>
            </a:extLst>
          </p:cNvPr>
          <p:cNvCxnSpPr/>
          <p:nvPr/>
        </p:nvCxnSpPr>
        <p:spPr bwMode="auto">
          <a:xfrm>
            <a:off x="7473280" y="1916832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 Box 22">
            <a:extLst>
              <a:ext uri="{FF2B5EF4-FFF2-40B4-BE49-F238E27FC236}">
                <a16:creationId xmlns:a16="http://schemas.microsoft.com/office/drawing/2014/main" id="{6B145A37-6E45-4E3E-AF33-FAD349B2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188913"/>
            <a:ext cx="785336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 latinLnBrk="0">
              <a:defRPr/>
            </a:pPr>
            <a:r>
              <a:rPr kumimoji="1"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3. Implementation Plan</a:t>
            </a:r>
          </a:p>
        </p:txBody>
      </p:sp>
    </p:spTree>
    <p:extLst>
      <p:ext uri="{BB962C8B-B14F-4D97-AF65-F5344CB8AC3E}">
        <p14:creationId xmlns:p14="http://schemas.microsoft.com/office/powerpoint/2010/main" val="39230244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 txBox="1">
            <a:spLocks/>
          </p:cNvSpPr>
          <p:nvPr/>
        </p:nvSpPr>
        <p:spPr>
          <a:xfrm>
            <a:off x="8985448" y="-25956"/>
            <a:ext cx="919728" cy="304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-  </a:t>
            </a:r>
            <a:fld id="{BA03F400-F5B5-4CD7-8020-96CEAFFF99B2}" type="slidenum">
              <a:rPr lang="en-US" altLang="ko-KR" sz="1600" smtClean="0">
                <a:solidFill>
                  <a:schemeClr val="bg1"/>
                </a:solidFill>
              </a:rPr>
              <a:pPr algn="ctr"/>
              <a:t>7</a:t>
            </a:fld>
            <a:r>
              <a:rPr lang="en-US" altLang="ko-KR" sz="1600" dirty="0">
                <a:solidFill>
                  <a:schemeClr val="bg1"/>
                </a:solidFill>
              </a:rPr>
              <a:t>  -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2750" y="1196752"/>
            <a:ext cx="9163050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2800" kern="0" dirty="0">
                <a:latin typeface="맑은 고딕" pitchFamily="50" charset="-127"/>
                <a:ea typeface="맑은 고딕" pitchFamily="50" charset="-127"/>
              </a:rPr>
              <a:t>Gyro Sphere in the movie, ‘Jurassic World’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6530" name="Picture 2" descr="C:\Users\joon9\OneDrive\바탕 화면\자료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817178"/>
            <a:ext cx="7848872" cy="46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1FD52A66-A3D4-413B-98BE-BD765915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188913"/>
            <a:ext cx="785336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 latinLnBrk="0">
              <a:defRPr/>
            </a:pPr>
            <a:r>
              <a:rPr kumimoji="1"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4. Implementation Motive</a:t>
            </a:r>
          </a:p>
        </p:txBody>
      </p:sp>
    </p:spTree>
    <p:extLst>
      <p:ext uri="{BB962C8B-B14F-4D97-AF65-F5344CB8AC3E}">
        <p14:creationId xmlns:p14="http://schemas.microsoft.com/office/powerpoint/2010/main" val="25774457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 txBox="1">
            <a:spLocks/>
          </p:cNvSpPr>
          <p:nvPr/>
        </p:nvSpPr>
        <p:spPr>
          <a:xfrm>
            <a:off x="8985448" y="-25956"/>
            <a:ext cx="919728" cy="304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-  </a:t>
            </a:r>
            <a:fld id="{BA03F400-F5B5-4CD7-8020-96CEAFFF99B2}" type="slidenum">
              <a:rPr lang="en-US" altLang="ko-KR" sz="1600" smtClean="0">
                <a:solidFill>
                  <a:schemeClr val="bg1"/>
                </a:solidFill>
              </a:rPr>
              <a:pPr algn="ctr"/>
              <a:t>8</a:t>
            </a:fld>
            <a:r>
              <a:rPr lang="en-US" altLang="ko-KR" sz="1600" dirty="0">
                <a:solidFill>
                  <a:schemeClr val="bg1"/>
                </a:solidFill>
              </a:rPr>
              <a:t>  -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5300" y="1196752"/>
            <a:ext cx="9066212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2019.10.19  - Material</a:t>
            </a:r>
            <a:r>
              <a:rPr lang="ko-KR" altLang="en-US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research and</a:t>
            </a:r>
            <a:r>
              <a:rPr lang="ko-KR" altLang="en-US" sz="2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purchase</a:t>
            </a:r>
          </a:p>
          <a:p>
            <a:endParaRPr lang="en-US" altLang="ko-KR" sz="2400" kern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2019.10.26  - Software design of Gyro Mobility(Arduino)</a:t>
            </a:r>
          </a:p>
          <a:p>
            <a:endParaRPr lang="en-US" altLang="ko-KR" sz="2400" kern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2019.11.02  - Hardware design and check the function</a:t>
            </a:r>
          </a:p>
          <a:p>
            <a:endParaRPr lang="en-US" altLang="ko-KR" sz="2400" kern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2019.11.09  - Fix the function error</a:t>
            </a:r>
          </a:p>
          <a:p>
            <a:endParaRPr lang="en-US" altLang="ko-KR" sz="2400" kern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2019.11.16  - Overall implementation</a:t>
            </a:r>
          </a:p>
          <a:p>
            <a:endParaRPr lang="en-US" altLang="ko-KR" sz="2400" kern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kern="0" dirty="0">
                <a:latin typeface="맑은 고딕" pitchFamily="50" charset="-127"/>
                <a:ea typeface="맑은 고딕" pitchFamily="50" charset="-127"/>
              </a:rPr>
              <a:t>2019.11.23  - Final check</a:t>
            </a:r>
            <a:endParaRPr lang="ko-KR" altLang="en-US" sz="2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0310" y="3152452"/>
            <a:ext cx="9493250" cy="28688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</a:pPr>
            <a:endParaRPr lang="ko-KR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2EBF22DF-A83D-4E76-A7D2-DEACA1BD8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188913"/>
            <a:ext cx="785336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 latinLnBrk="0">
              <a:defRPr/>
            </a:pPr>
            <a:r>
              <a:rPr kumimoji="1"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5. Schedule</a:t>
            </a:r>
          </a:p>
        </p:txBody>
      </p:sp>
    </p:spTree>
    <p:extLst>
      <p:ext uri="{BB962C8B-B14F-4D97-AF65-F5344CB8AC3E}">
        <p14:creationId xmlns:p14="http://schemas.microsoft.com/office/powerpoint/2010/main" val="14376326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72480" y="2996952"/>
            <a:ext cx="950448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540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Thank You!</a:t>
            </a:r>
            <a:endParaRPr kumimoji="1" lang="en-US" altLang="ko-KR" sz="360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21200" y="6453188"/>
            <a:ext cx="655638" cy="2714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latinLnBrk="0" hangingPunct="0"/>
            <a:endParaRPr lang="ko-KR" altLang="en-US"/>
          </a:p>
        </p:txBody>
      </p:sp>
      <p:sp>
        <p:nvSpPr>
          <p:cNvPr id="4" name="슬라이드 번호 개체 틀 3"/>
          <p:cNvSpPr txBox="1">
            <a:spLocks/>
          </p:cNvSpPr>
          <p:nvPr/>
        </p:nvSpPr>
        <p:spPr>
          <a:xfrm>
            <a:off x="9146674" y="-25956"/>
            <a:ext cx="758502" cy="3048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fld id="{BA03F400-F5B5-4CD7-8020-96CEAFFF99B2}" type="slidenum">
              <a:rPr lang="en-US" altLang="ko-KR" sz="1600" smtClean="0">
                <a:solidFill>
                  <a:schemeClr val="bg1"/>
                </a:solidFill>
              </a:rPr>
              <a:pPr algn="ctr"/>
              <a:t>9</a:t>
            </a:fld>
            <a:r>
              <a:rPr lang="en-US" altLang="ko-KR" sz="1600" dirty="0">
                <a:solidFill>
                  <a:schemeClr val="bg1"/>
                </a:solidFill>
              </a:rPr>
              <a:t>  -</a:t>
            </a:r>
          </a:p>
        </p:txBody>
      </p:sp>
    </p:spTree>
    <p:extLst>
      <p:ext uri="{BB962C8B-B14F-4D97-AF65-F5344CB8AC3E}">
        <p14:creationId xmlns:p14="http://schemas.microsoft.com/office/powerpoint/2010/main" val="318533778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10790</TotalTime>
  <Words>611</Words>
  <Application>Microsoft Office PowerPoint</Application>
  <PresentationFormat>A4 용지(210x297mm)</PresentationFormat>
  <Paragraphs>95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굴림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엠텍비젼(주)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이주석</dc:creator>
  <cp:lastModifiedBy>현재 양</cp:lastModifiedBy>
  <cp:revision>821</cp:revision>
  <cp:lastPrinted>2013-07-25T01:25:52Z</cp:lastPrinted>
  <dcterms:created xsi:type="dcterms:W3CDTF">2004-10-30T01:38:55Z</dcterms:created>
  <dcterms:modified xsi:type="dcterms:W3CDTF">2019-10-14T15:44:54Z</dcterms:modified>
</cp:coreProperties>
</file>