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61" r:id="rId6"/>
    <p:sldId id="262" r:id="rId7"/>
    <p:sldId id="263" r:id="rId8"/>
    <p:sldId id="264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62" d="100"/>
          <a:sy n="62" d="100"/>
        </p:scale>
        <p:origin x="-84" y="-1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13C7276-88B5-4506-849F-49BE9691C5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E625A7A7-CEE2-4FFD-922C-84C58BE8FD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33982421-9CEA-4809-B48A-CE3DA58C9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2425-83C7-48BF-B869-4C15B0338BF7}" type="datetimeFigureOut">
              <a:rPr lang="ko-KR" altLang="en-US" smtClean="0"/>
              <a:pPr/>
              <a:t>2019-07-10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9D3EBDE4-0C86-43F7-A2A7-A048F79DC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9944CF4-C16F-48E8-B19E-28F34F311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82A25-59EF-44C3-8F0F-9A71774AA3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753615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92EE592-A10A-425F-AA91-F3EE7609F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8A6BD9BC-3DB3-48B2-BB1B-0C6561F70D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59CDD5BD-A0DE-4B27-BCAC-D9B200230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2425-83C7-48BF-B869-4C15B0338BF7}" type="datetimeFigureOut">
              <a:rPr lang="ko-KR" altLang="en-US" smtClean="0"/>
              <a:pPr/>
              <a:t>2019-07-10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E2D112C9-5310-4C71-9A97-ACA01885D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A02D35B-B98A-44BE-8785-EB97136D4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82A25-59EF-44C3-8F0F-9A71774AA3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43348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CA97DDBC-7709-4C1F-88AE-97974722E3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7D61CA77-03B8-46CF-BB92-95E1FEB96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CA62226D-DA04-46B5-A50B-ED474B574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2425-83C7-48BF-B869-4C15B0338BF7}" type="datetimeFigureOut">
              <a:rPr lang="ko-KR" altLang="en-US" smtClean="0"/>
              <a:pPr/>
              <a:t>2019-07-10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ACE6DBB-AF78-4C9E-AC09-846D8AA23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F60AE922-4C33-4BD2-ADDB-150E23344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82A25-59EF-44C3-8F0F-9A71774AA3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768256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A7418ED-67C5-41E2-A9E3-77F874639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F9B52872-0D1A-4E70-829B-F56CA7056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D1F8D7D-4590-4C56-9F34-C545F54B2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2425-83C7-48BF-B869-4C15B0338BF7}" type="datetimeFigureOut">
              <a:rPr lang="ko-KR" altLang="en-US" smtClean="0"/>
              <a:pPr/>
              <a:t>2019-07-10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ADCE363B-00D9-4BC9-B683-AE9D568E6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D5F8BD9-B4BB-432D-8B7D-02D8E807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82A25-59EF-44C3-8F0F-9A71774AA3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61012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A5272CD-8339-4947-BB2F-C6F3F7FC0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594C2091-EC80-45D1-B55F-D91278DE1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118EE41-E650-4649-B601-FFDD4E22F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2425-83C7-48BF-B869-4C15B0338BF7}" type="datetimeFigureOut">
              <a:rPr lang="ko-KR" altLang="en-US" smtClean="0"/>
              <a:pPr/>
              <a:t>2019-07-10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F1A3709F-F4E4-4BED-8B70-E6F45ED29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AFC84B4-09D4-4E43-906D-2D06FE577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82A25-59EF-44C3-8F0F-9A71774AA3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434717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2517EC0-D755-41DD-B2BA-68D796DF9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AD64FBB-3D1F-4F86-958F-F7F5F51199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1CF17A80-FAB1-4FD8-BE1E-187EB69741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66A2ED68-7F7B-484B-8E29-87796ED30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2425-83C7-48BF-B869-4C15B0338BF7}" type="datetimeFigureOut">
              <a:rPr lang="ko-KR" altLang="en-US" smtClean="0"/>
              <a:pPr/>
              <a:t>2019-07-10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EF021737-A219-4869-8E51-9AB091DF4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1C6E81C4-A033-4429-A38E-634C822BC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82A25-59EF-44C3-8F0F-9A71774AA3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337672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FD024CB-EC26-4DD7-9D2D-EBBB269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07E42C53-19BE-4C73-BFD3-A91162514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8398AEE7-D362-447C-8E3D-48250DF0DC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59623634-344D-473A-B153-BA64692CD7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3990A83A-A1E0-45CC-B0CC-F00BCBEAD5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1526AA47-C290-42B0-B1FA-072721EE1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2425-83C7-48BF-B869-4C15B0338BF7}" type="datetimeFigureOut">
              <a:rPr lang="ko-KR" altLang="en-US" smtClean="0"/>
              <a:pPr/>
              <a:t>2019-07-10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657590D4-0B2D-4947-8EC4-F2028CF15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D3B5F5D4-12E2-4325-B75F-4945A47D5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82A25-59EF-44C3-8F0F-9A71774AA3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18509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B9E51FC-6E1F-4270-B48C-2D6143BDE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F9D09365-D5BD-4464-AFBF-96D49BA02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2425-83C7-48BF-B869-4C15B0338BF7}" type="datetimeFigureOut">
              <a:rPr lang="ko-KR" altLang="en-US" smtClean="0"/>
              <a:pPr/>
              <a:t>2019-07-10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271A7954-D75C-4335-9C5A-134647E8B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B0E68D34-D0E9-4750-8C46-1E56D71FC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82A25-59EF-44C3-8F0F-9A71774AA3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685786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61F7A132-A9D4-4828-BA65-379BC7341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2425-83C7-48BF-B869-4C15B0338BF7}" type="datetimeFigureOut">
              <a:rPr lang="ko-KR" altLang="en-US" smtClean="0"/>
              <a:pPr/>
              <a:t>2019-07-10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8690A687-6749-45E3-A614-E2BF561E6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51BB81BE-157F-47A9-89CC-56EEEB11D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82A25-59EF-44C3-8F0F-9A71774AA3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810319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32EE7D5-75C6-456E-B6E8-33257BD39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17968B9C-50E8-4D0B-A3E9-E51B2B40B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1813837E-F94A-44D8-9793-16BE6A2CF3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36E3BA29-2FF5-410A-A46B-FECA90E35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2425-83C7-48BF-B869-4C15B0338BF7}" type="datetimeFigureOut">
              <a:rPr lang="ko-KR" altLang="en-US" smtClean="0"/>
              <a:pPr/>
              <a:t>2019-07-10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E260233C-34A8-45CB-9186-7801C9B5A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D7E4ED74-A71F-4FE5-977B-01B4C517C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82A25-59EF-44C3-8F0F-9A71774AA3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505498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B5FE9BF-A097-4D29-9B35-398A4F295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9119CFE3-2D7C-4231-AB9E-E99AF26092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7BAB49F2-75AA-4878-8A38-8F3FE80D75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47FB779F-91B9-455F-B170-8EADED64C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2425-83C7-48BF-B869-4C15B0338BF7}" type="datetimeFigureOut">
              <a:rPr lang="ko-KR" altLang="en-US" smtClean="0"/>
              <a:pPr/>
              <a:t>2019-07-10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9446A2EE-96BC-4A0E-B470-4B3EEEEC9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A433C5C0-5EEC-4985-9522-6980F0765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82A25-59EF-44C3-8F0F-9A71774AA3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221070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B0D24CD4-DAE2-4F26-80E2-4139C055D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3E64DDCB-6075-4BB0-92F1-09750167C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117C5A4-B8C9-4AB6-B758-E8CABF0477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342425-83C7-48BF-B869-4C15B0338BF7}" type="datetimeFigureOut">
              <a:rPr lang="ko-KR" altLang="en-US" smtClean="0"/>
              <a:pPr/>
              <a:t>2019-07-10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A6BDAEF8-8884-4C69-9BB3-9162E9C4C1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0390DCA-4A5C-4832-98F1-A0AEDE7CD9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82A25-59EF-44C3-8F0F-9A71774AA3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173329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9A122E9D-821B-44C8-8766-64D2BD3950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470F3534-9ED2-4D56-A2A6-02F8A8BEB51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다이아몬드 5">
            <a:extLst>
              <a:ext uri="{FF2B5EF4-FFF2-40B4-BE49-F238E27FC236}">
                <a16:creationId xmlns="" xmlns:a16="http://schemas.microsoft.com/office/drawing/2014/main" id="{DD828192-6F83-418C-AB2A-2AD31335B565}"/>
              </a:ext>
            </a:extLst>
          </p:cNvPr>
          <p:cNvSpPr/>
          <p:nvPr/>
        </p:nvSpPr>
        <p:spPr>
          <a:xfrm>
            <a:off x="3390312" y="513347"/>
            <a:ext cx="5725551" cy="5101390"/>
          </a:xfrm>
          <a:prstGeom prst="diamond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A8FB82F4-C33A-438A-A52A-1ECE8801801A}"/>
              </a:ext>
            </a:extLst>
          </p:cNvPr>
          <p:cNvCxnSpPr/>
          <p:nvPr/>
        </p:nvCxnSpPr>
        <p:spPr>
          <a:xfrm flipV="1">
            <a:off x="4745129" y="513347"/>
            <a:ext cx="1507958" cy="1379621"/>
          </a:xfrm>
          <a:prstGeom prst="line">
            <a:avLst/>
          </a:prstGeom>
          <a:ln w="571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C052A220-7DCA-478E-999E-5048EE341EED}"/>
              </a:ext>
            </a:extLst>
          </p:cNvPr>
          <p:cNvCxnSpPr/>
          <p:nvPr/>
        </p:nvCxnSpPr>
        <p:spPr>
          <a:xfrm>
            <a:off x="3390312" y="3064042"/>
            <a:ext cx="1695035" cy="1507958"/>
          </a:xfrm>
          <a:prstGeom prst="line">
            <a:avLst/>
          </a:prstGeom>
          <a:ln w="571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="" xmlns:a16="http://schemas.microsoft.com/office/drawing/2014/main" id="{46AEFAF9-70AF-44D2-A941-3A3EB9E5DA50}"/>
              </a:ext>
            </a:extLst>
          </p:cNvPr>
          <p:cNvCxnSpPr/>
          <p:nvPr/>
        </p:nvCxnSpPr>
        <p:spPr>
          <a:xfrm flipV="1">
            <a:off x="6253087" y="4211295"/>
            <a:ext cx="1576074" cy="1403442"/>
          </a:xfrm>
          <a:prstGeom prst="line">
            <a:avLst/>
          </a:prstGeom>
          <a:ln w="571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="" xmlns:a16="http://schemas.microsoft.com/office/drawing/2014/main" id="{FEE07211-DA5A-4852-B034-3863171B7152}"/>
              </a:ext>
            </a:extLst>
          </p:cNvPr>
          <p:cNvCxnSpPr/>
          <p:nvPr/>
        </p:nvCxnSpPr>
        <p:spPr>
          <a:xfrm flipH="1" flipV="1">
            <a:off x="7555832" y="1679975"/>
            <a:ext cx="1560031" cy="1384067"/>
          </a:xfrm>
          <a:prstGeom prst="line">
            <a:avLst/>
          </a:prstGeom>
          <a:ln w="571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9508C818-E0E2-4AF4-A5C2-A665C3D66829}"/>
              </a:ext>
            </a:extLst>
          </p:cNvPr>
          <p:cNvSpPr txBox="1"/>
          <p:nvPr/>
        </p:nvSpPr>
        <p:spPr>
          <a:xfrm>
            <a:off x="3236186" y="2368602"/>
            <a:ext cx="600690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>
                <a:solidFill>
                  <a:schemeClr val="bg1">
                    <a:lumMod val="95000"/>
                  </a:schemeClr>
                </a:solidFill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인공지능을 활용한</a:t>
            </a:r>
            <a:endParaRPr lang="en-US" altLang="ko-KR" sz="3200" dirty="0" smtClean="0">
              <a:solidFill>
                <a:schemeClr val="bg1">
                  <a:lumMod val="95000"/>
                </a:schemeClr>
              </a:solidFill>
              <a:latin typeface="한국외대체 L" pitchFamily="18" charset="-127"/>
              <a:ea typeface="한국외대체 L" pitchFamily="18" charset="-127"/>
              <a:cs typeface="한국외대체 L" pitchFamily="18" charset="-127"/>
            </a:endParaRPr>
          </a:p>
          <a:p>
            <a:pPr algn="ctr"/>
            <a:r>
              <a:rPr lang="ko-KR" altLang="en-US" sz="3200" dirty="0" smtClean="0">
                <a:solidFill>
                  <a:schemeClr val="bg1">
                    <a:lumMod val="95000"/>
                  </a:schemeClr>
                </a:solidFill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자동차 번호인식</a:t>
            </a:r>
            <a:endParaRPr lang="en-US" altLang="ko-KR" sz="3200" dirty="0" smtClean="0">
              <a:solidFill>
                <a:schemeClr val="bg1">
                  <a:lumMod val="95000"/>
                </a:schemeClr>
              </a:solidFill>
              <a:latin typeface="한국외대체 L" pitchFamily="18" charset="-127"/>
              <a:ea typeface="한국외대체 L" pitchFamily="18" charset="-127"/>
              <a:cs typeface="한국외대체 L" pitchFamily="18" charset="-127"/>
            </a:endParaRPr>
          </a:p>
          <a:p>
            <a:pPr algn="ctr"/>
            <a:r>
              <a:rPr lang="ko-KR" altLang="en-US" sz="3200" dirty="0" smtClean="0">
                <a:solidFill>
                  <a:schemeClr val="bg1">
                    <a:lumMod val="95000"/>
                  </a:schemeClr>
                </a:solidFill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프로젝트</a:t>
            </a:r>
            <a:endParaRPr lang="en-US" altLang="ko-KR" sz="3200" dirty="0" smtClean="0">
              <a:solidFill>
                <a:schemeClr val="bg1">
                  <a:lumMod val="95000"/>
                </a:schemeClr>
              </a:solidFill>
              <a:latin typeface="한국외대체 L" pitchFamily="18" charset="-127"/>
              <a:ea typeface="한국외대체 L" pitchFamily="18" charset="-127"/>
              <a:cs typeface="한국외대체 L" pitchFamily="18" charset="-127"/>
            </a:endParaRPr>
          </a:p>
          <a:p>
            <a:pPr algn="ctr"/>
            <a:r>
              <a:rPr lang="en-US" altLang="ko-KR" sz="3200" dirty="0" smtClean="0">
                <a:solidFill>
                  <a:schemeClr val="bg1">
                    <a:lumMod val="95000"/>
                  </a:schemeClr>
                </a:solidFill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#1</a:t>
            </a:r>
            <a:endParaRPr lang="ko-KR" altLang="en-US" sz="3200" dirty="0">
              <a:solidFill>
                <a:schemeClr val="bg1">
                  <a:lumMod val="95000"/>
                </a:schemeClr>
              </a:solidFill>
              <a:latin typeface="한국외대체 L" pitchFamily="18" charset="-127"/>
              <a:ea typeface="한국외대체 L" pitchFamily="18" charset="-127"/>
              <a:cs typeface="한국외대체 L" pitchFamily="18" charset="-127"/>
            </a:endParaRPr>
          </a:p>
        </p:txBody>
      </p:sp>
      <p:sp>
        <p:nvSpPr>
          <p:cNvPr id="12" name="이등변 삼각형 11">
            <a:extLst>
              <a:ext uri="{FF2B5EF4-FFF2-40B4-BE49-F238E27FC236}">
                <a16:creationId xmlns="" xmlns:a16="http://schemas.microsoft.com/office/drawing/2014/main" id="{5429AD5F-9CC6-4CD6-97F8-10B126A66058}"/>
              </a:ext>
            </a:extLst>
          </p:cNvPr>
          <p:cNvSpPr/>
          <p:nvPr/>
        </p:nvSpPr>
        <p:spPr>
          <a:xfrm>
            <a:off x="8143954" y="3368843"/>
            <a:ext cx="6149561" cy="3489157"/>
          </a:xfrm>
          <a:prstGeom prst="triangle">
            <a:avLst/>
          </a:prstGeom>
          <a:solidFill>
            <a:schemeClr val="bg1">
              <a:lumMod val="95000"/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이등변 삼각형 12">
            <a:extLst>
              <a:ext uri="{FF2B5EF4-FFF2-40B4-BE49-F238E27FC236}">
                <a16:creationId xmlns="" xmlns:a16="http://schemas.microsoft.com/office/drawing/2014/main" id="{4967C05C-024B-4A61-A841-4CF6508780DE}"/>
              </a:ext>
            </a:extLst>
          </p:cNvPr>
          <p:cNvSpPr/>
          <p:nvPr/>
        </p:nvSpPr>
        <p:spPr>
          <a:xfrm>
            <a:off x="7190066" y="4571999"/>
            <a:ext cx="4263997" cy="2286001"/>
          </a:xfrm>
          <a:prstGeom prst="triangle">
            <a:avLst/>
          </a:prstGeom>
          <a:solidFill>
            <a:schemeClr val="bg1">
              <a:lumMod val="95000"/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="" xmlns:a16="http://schemas.microsoft.com/office/drawing/2014/main" id="{2E20E880-E09F-4B28-B0B6-06768EDB9B70}"/>
              </a:ext>
            </a:extLst>
          </p:cNvPr>
          <p:cNvCxnSpPr>
            <a:stCxn id="13" idx="2"/>
            <a:endCxn id="13" idx="0"/>
          </p:cNvCxnSpPr>
          <p:nvPr/>
        </p:nvCxnSpPr>
        <p:spPr>
          <a:xfrm flipV="1">
            <a:off x="7190066" y="4571999"/>
            <a:ext cx="2131999" cy="2286001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="" xmlns:a16="http://schemas.microsoft.com/office/drawing/2014/main" id="{2E1C1919-EBAB-4C08-99F8-4B09A1A4D79B}"/>
              </a:ext>
            </a:extLst>
          </p:cNvPr>
          <p:cNvCxnSpPr>
            <a:endCxn id="12" idx="0"/>
          </p:cNvCxnSpPr>
          <p:nvPr/>
        </p:nvCxnSpPr>
        <p:spPr>
          <a:xfrm flipV="1">
            <a:off x="8143954" y="3368843"/>
            <a:ext cx="3074781" cy="3489157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이등변 삼각형 15">
            <a:extLst>
              <a:ext uri="{FF2B5EF4-FFF2-40B4-BE49-F238E27FC236}">
                <a16:creationId xmlns="" xmlns:a16="http://schemas.microsoft.com/office/drawing/2014/main" id="{6027DB7E-B3FD-47E9-8A5A-056C777839EF}"/>
              </a:ext>
            </a:extLst>
          </p:cNvPr>
          <p:cNvSpPr/>
          <p:nvPr/>
        </p:nvSpPr>
        <p:spPr>
          <a:xfrm rot="10800000">
            <a:off x="-2358320" y="0"/>
            <a:ext cx="6149561" cy="3489157"/>
          </a:xfrm>
          <a:prstGeom prst="triangle">
            <a:avLst/>
          </a:prstGeom>
          <a:solidFill>
            <a:schemeClr val="bg1">
              <a:lumMod val="95000"/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이등변 삼각형 16">
            <a:extLst>
              <a:ext uri="{FF2B5EF4-FFF2-40B4-BE49-F238E27FC236}">
                <a16:creationId xmlns="" xmlns:a16="http://schemas.microsoft.com/office/drawing/2014/main" id="{2A1DBE56-96C5-4605-B546-E4926235561D}"/>
              </a:ext>
            </a:extLst>
          </p:cNvPr>
          <p:cNvSpPr/>
          <p:nvPr/>
        </p:nvSpPr>
        <p:spPr>
          <a:xfrm rot="10800000">
            <a:off x="481132" y="0"/>
            <a:ext cx="4263997" cy="2286001"/>
          </a:xfrm>
          <a:prstGeom prst="triangle">
            <a:avLst/>
          </a:prstGeom>
          <a:solidFill>
            <a:schemeClr val="bg1">
              <a:lumMod val="95000"/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="" xmlns:a16="http://schemas.microsoft.com/office/drawing/2014/main" id="{17D09BBC-3736-4403-8F23-52A347BAF392}"/>
              </a:ext>
            </a:extLst>
          </p:cNvPr>
          <p:cNvCxnSpPr>
            <a:stCxn id="17" idx="2"/>
            <a:endCxn id="17" idx="0"/>
          </p:cNvCxnSpPr>
          <p:nvPr/>
        </p:nvCxnSpPr>
        <p:spPr>
          <a:xfrm rot="10800000" flipV="1">
            <a:off x="2613130" y="0"/>
            <a:ext cx="2131999" cy="2286001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="" xmlns:a16="http://schemas.microsoft.com/office/drawing/2014/main" id="{16633CF4-F8F0-48F0-A1E4-AF1CA376C154}"/>
              </a:ext>
            </a:extLst>
          </p:cNvPr>
          <p:cNvCxnSpPr>
            <a:cxnSpLocks/>
          </p:cNvCxnSpPr>
          <p:nvPr/>
        </p:nvCxnSpPr>
        <p:spPr>
          <a:xfrm rot="10800000" flipV="1">
            <a:off x="716460" y="-13648"/>
            <a:ext cx="3074781" cy="3489157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C2EC5C29-6A86-43B5-A40C-CA5FFEAFF003}"/>
              </a:ext>
            </a:extLst>
          </p:cNvPr>
          <p:cNvSpPr txBox="1"/>
          <p:nvPr/>
        </p:nvSpPr>
        <p:spPr>
          <a:xfrm>
            <a:off x="7829161" y="240632"/>
            <a:ext cx="4090123" cy="385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253084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>
            <a:extLst>
              <a:ext uri="{FF2B5EF4-FFF2-40B4-BE49-F238E27FC236}">
                <a16:creationId xmlns="" xmlns:a16="http://schemas.microsoft.com/office/drawing/2014/main" id="{32189279-0BC8-4952-8F58-DE0DCD8F8CAC}"/>
              </a:ext>
            </a:extLst>
          </p:cNvPr>
          <p:cNvGrpSpPr/>
          <p:nvPr/>
        </p:nvGrpSpPr>
        <p:grpSpPr>
          <a:xfrm>
            <a:off x="223271" y="0"/>
            <a:ext cx="802720" cy="1015663"/>
            <a:chOff x="6454318" y="953910"/>
            <a:chExt cx="802720" cy="1015663"/>
          </a:xfrm>
        </p:grpSpPr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F035BE6D-2837-42A7-8453-1E5EE73CD4DC}"/>
                </a:ext>
              </a:extLst>
            </p:cNvPr>
            <p:cNvSpPr txBox="1"/>
            <p:nvPr/>
          </p:nvSpPr>
          <p:spPr>
            <a:xfrm>
              <a:off x="6587564" y="953910"/>
              <a:ext cx="66947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3</a:t>
              </a:r>
              <a:endParaRPr lang="ko-KR" altLang="en-US" sz="6000" dirty="0">
                <a:solidFill>
                  <a:schemeClr val="tx1">
                    <a:lumMod val="50000"/>
                    <a:lumOff val="50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  <p:grpSp>
          <p:nvGrpSpPr>
            <p:cNvPr id="3" name="그룹 11">
              <a:extLst>
                <a:ext uri="{FF2B5EF4-FFF2-40B4-BE49-F238E27FC236}">
                  <a16:creationId xmlns="" xmlns:a16="http://schemas.microsoft.com/office/drawing/2014/main" id="{41969698-7506-487E-984A-2DF93188322B}"/>
                </a:ext>
              </a:extLst>
            </p:cNvPr>
            <p:cNvGrpSpPr/>
            <p:nvPr/>
          </p:nvGrpSpPr>
          <p:grpSpPr>
            <a:xfrm>
              <a:off x="6454318" y="1058181"/>
              <a:ext cx="760143" cy="810616"/>
              <a:chOff x="6454318" y="1058181"/>
              <a:chExt cx="760143" cy="810616"/>
            </a:xfrm>
          </p:grpSpPr>
          <p:cxnSp>
            <p:nvCxnSpPr>
              <p:cNvPr id="13" name="직선 연결선 12">
                <a:extLst>
                  <a:ext uri="{FF2B5EF4-FFF2-40B4-BE49-F238E27FC236}">
                    <a16:creationId xmlns="" xmlns:a16="http://schemas.microsoft.com/office/drawing/2014/main" id="{ADD38516-D53B-4BF4-8AC3-84CE097D049F}"/>
                  </a:ext>
                </a:extLst>
              </p:cNvPr>
              <p:cNvCxnSpPr/>
              <p:nvPr/>
            </p:nvCxnSpPr>
            <p:spPr>
              <a:xfrm>
                <a:off x="6454318" y="1058181"/>
                <a:ext cx="760143" cy="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>
                <a:extLst>
                  <a:ext uri="{FF2B5EF4-FFF2-40B4-BE49-F238E27FC236}">
                    <a16:creationId xmlns="" xmlns:a16="http://schemas.microsoft.com/office/drawing/2014/main" id="{5CCAF0D0-3879-4340-92F3-A84BF1220B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54318" y="1058181"/>
                <a:ext cx="0" cy="810616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>
                <a:extLst>
                  <a:ext uri="{FF2B5EF4-FFF2-40B4-BE49-F238E27FC236}">
                    <a16:creationId xmlns="" xmlns:a16="http://schemas.microsoft.com/office/drawing/2014/main" id="{7230B458-BC0A-4781-A363-D882933CF9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54318" y="1868797"/>
                <a:ext cx="760143" cy="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>
                <a:extLst>
                  <a:ext uri="{FF2B5EF4-FFF2-40B4-BE49-F238E27FC236}">
                    <a16:creationId xmlns="" xmlns:a16="http://schemas.microsoft.com/office/drawing/2014/main" id="{4901E6BB-64EE-4A59-8427-5A3B8E2424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14461" y="1058181"/>
                <a:ext cx="0" cy="333449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83FC6D57-53CE-44BD-8850-E1D2D676B312}"/>
              </a:ext>
            </a:extLst>
          </p:cNvPr>
          <p:cNvSpPr txBox="1"/>
          <p:nvPr/>
        </p:nvSpPr>
        <p:spPr>
          <a:xfrm>
            <a:off x="983414" y="423067"/>
            <a:ext cx="538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Yoon 윤명조 540_TT" pitchFamily="18" charset="-127"/>
                <a:ea typeface="Yoon 윤명조 540_TT" pitchFamily="18" charset="-127"/>
              </a:rPr>
              <a:t> 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Yoon 윤명조 540_TT" pitchFamily="18" charset="-127"/>
                <a:ea typeface="Yoon 윤명조 540_TT" pitchFamily="18" charset="-127"/>
              </a:rPr>
              <a:t>결과 및 문제점 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Yoon 윤명조 540_TT" pitchFamily="18" charset="-127"/>
              <a:ea typeface="Yoon 윤명조 540_TT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0749" y="4284322"/>
            <a:ext cx="470535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endParaRPr lang="en-US" altLang="ko-KR" sz="1600" dirty="0" smtClean="0">
              <a:latin typeface="Yoon 윤명조 540_TT" pitchFamily="18" charset="-127"/>
              <a:ea typeface="Yoon 윤명조 540_TT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Yoon 윤명조 530_TT" pitchFamily="18" charset="-127"/>
                <a:ea typeface="Yoon 윤명조 530_TT" pitchFamily="18" charset="-127"/>
              </a:rPr>
              <a:t>	152</a:t>
            </a:r>
            <a:r>
              <a:rPr lang="ko-KR" altLang="en-US" sz="1600" dirty="0" smtClean="0">
                <a:latin typeface="Yoon 윤명조 530_TT" pitchFamily="18" charset="-127"/>
                <a:ea typeface="Yoon 윤명조 530_TT" pitchFamily="18" charset="-127"/>
              </a:rPr>
              <a:t>가 </a:t>
            </a:r>
            <a:r>
              <a:rPr lang="en-US" altLang="ko-KR" sz="1600" dirty="0" smtClean="0">
                <a:latin typeface="Yoon 윤명조 530_TT" pitchFamily="18" charset="-127"/>
                <a:ea typeface="Yoon 윤명조 530_TT" pitchFamily="18" charset="-127"/>
              </a:rPr>
              <a:t>3108 </a:t>
            </a:r>
            <a:r>
              <a:rPr lang="ko-KR" altLang="en-US" sz="1600" dirty="0" smtClean="0">
                <a:latin typeface="Yoon 윤명조 530_TT" pitchFamily="18" charset="-127"/>
                <a:ea typeface="Yoon 윤명조 530_TT" pitchFamily="18" charset="-127"/>
              </a:rPr>
              <a:t>이라는 번호판에서</a:t>
            </a:r>
            <a:endParaRPr lang="en-US" altLang="ko-KR" sz="1600" dirty="0" smtClean="0">
              <a:latin typeface="Yoon 윤명조 530_TT" pitchFamily="18" charset="-127"/>
              <a:ea typeface="Yoon 윤명조 530_TT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Yoon 윤명조 530_TT" pitchFamily="18" charset="-127"/>
                <a:ea typeface="Yoon 윤명조 530_TT" pitchFamily="18" charset="-127"/>
              </a:rPr>
              <a:t>	      ‘</a:t>
            </a:r>
            <a:r>
              <a:rPr lang="ko-KR" altLang="en-US" sz="1600" dirty="0" smtClean="0">
                <a:latin typeface="Yoon 윤명조 530_TT" pitchFamily="18" charset="-127"/>
                <a:ea typeface="Yoon 윤명조 530_TT" pitchFamily="18" charset="-127"/>
              </a:rPr>
              <a:t>가</a:t>
            </a:r>
            <a:r>
              <a:rPr lang="en-US" altLang="ko-KR" sz="1600" dirty="0" smtClean="0">
                <a:latin typeface="Yoon 윤명조 530_TT" pitchFamily="18" charset="-127"/>
                <a:ea typeface="Yoon 윤명조 530_TT" pitchFamily="18" charset="-127"/>
              </a:rPr>
              <a:t>’</a:t>
            </a:r>
            <a:r>
              <a:rPr lang="ko-KR" altLang="en-US" sz="1600" dirty="0" smtClean="0">
                <a:latin typeface="Yoon 윤명조 530_TT" pitchFamily="18" charset="-127"/>
                <a:ea typeface="Yoon 윤명조 530_TT" pitchFamily="18" charset="-127"/>
              </a:rPr>
              <a:t>라는 한글을</a:t>
            </a:r>
            <a:endParaRPr lang="en-US" altLang="ko-KR" sz="1600" dirty="0" smtClean="0">
              <a:latin typeface="Yoon 윤명조 530_TT" pitchFamily="18" charset="-127"/>
              <a:ea typeface="Yoon 윤명조 530_TT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Yoon 윤명조 530_TT" pitchFamily="18" charset="-127"/>
                <a:ea typeface="Yoon 윤명조 530_TT" pitchFamily="18" charset="-127"/>
              </a:rPr>
              <a:t>                      4</a:t>
            </a:r>
            <a:r>
              <a:rPr lang="ko-KR" altLang="en-US" sz="1600" dirty="0" smtClean="0">
                <a:latin typeface="Yoon 윤명조 530_TT" pitchFamily="18" charset="-127"/>
                <a:ea typeface="Yoon 윤명조 530_TT" pitchFamily="18" charset="-127"/>
              </a:rPr>
              <a:t>로 인식을 하게 됨  </a:t>
            </a:r>
            <a:endParaRPr lang="en-US" altLang="ko-KR" dirty="0" smtClean="0">
              <a:latin typeface="Yoon 윤명조 540_TT" pitchFamily="18" charset="-127"/>
              <a:ea typeface="Yoon 윤명조 540_TT" pitchFamily="18" charset="-127"/>
            </a:endParaRPr>
          </a:p>
        </p:txBody>
      </p:sp>
      <p:pic>
        <p:nvPicPr>
          <p:cNvPr id="12" name="그림 11" descr="kc1_final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6643" y="545849"/>
            <a:ext cx="5493310" cy="5988515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6294525" y="5942529"/>
            <a:ext cx="1285875" cy="333375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1479479" y="1869896"/>
            <a:ext cx="2825393" cy="2825393"/>
          </a:xfrm>
          <a:prstGeom prst="ellipse">
            <a:avLst/>
          </a:prstGeom>
          <a:solidFill>
            <a:schemeClr val="accent6">
              <a:lumMod val="20000"/>
              <a:lumOff val="80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388936" y="2927597"/>
            <a:ext cx="31419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dirty="0" smtClean="0">
                <a:latin typeface="Yoon 윤명조 540_TT" pitchFamily="18" charset="-127"/>
                <a:ea typeface="Yoon 윤명조 540_TT" pitchFamily="18" charset="-127"/>
              </a:rPr>
              <a:t>한글 </a:t>
            </a:r>
            <a:r>
              <a:rPr lang="ko-KR" altLang="en-US" dirty="0" smtClean="0">
                <a:latin typeface="Yoon 윤명조 540_TT" pitchFamily="18" charset="-127"/>
                <a:ea typeface="Yoon 윤명조 540_TT" pitchFamily="18" charset="-127"/>
              </a:rPr>
              <a:t>인식률 낮음 </a:t>
            </a:r>
            <a:endParaRPr lang="en-US" altLang="ko-KR" dirty="0" smtClean="0">
              <a:latin typeface="Yoon 윤명조 540_TT" pitchFamily="18" charset="-127"/>
              <a:ea typeface="Yoon 윤명조 540_TT" pitchFamily="18" charset="-127"/>
            </a:endParaRPr>
          </a:p>
          <a:p>
            <a:pPr algn="ctr">
              <a:lnSpc>
                <a:spcPct val="200000"/>
              </a:lnSpc>
              <a:buFont typeface="Wingdings" pitchFamily="2" charset="2"/>
              <a:buChar char="ü"/>
            </a:pPr>
            <a:endParaRPr lang="ko-KR" altLang="en-US" dirty="0">
              <a:latin typeface="Yoon 윤명조 540_TT" pitchFamily="18" charset="-127"/>
              <a:ea typeface="Yoon 윤명조 540_T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25291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67819" y="3145926"/>
            <a:ext cx="3247435" cy="3577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그룹 9">
            <a:extLst>
              <a:ext uri="{FF2B5EF4-FFF2-40B4-BE49-F238E27FC236}">
                <a16:creationId xmlns="" xmlns:a16="http://schemas.microsoft.com/office/drawing/2014/main" id="{32189279-0BC8-4952-8F58-DE0DCD8F8CAC}"/>
              </a:ext>
            </a:extLst>
          </p:cNvPr>
          <p:cNvGrpSpPr/>
          <p:nvPr/>
        </p:nvGrpSpPr>
        <p:grpSpPr>
          <a:xfrm>
            <a:off x="223271" y="0"/>
            <a:ext cx="802720" cy="1015663"/>
            <a:chOff x="6454318" y="953910"/>
            <a:chExt cx="802720" cy="1015663"/>
          </a:xfrm>
        </p:grpSpPr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F035BE6D-2837-42A7-8453-1E5EE73CD4DC}"/>
                </a:ext>
              </a:extLst>
            </p:cNvPr>
            <p:cNvSpPr txBox="1"/>
            <p:nvPr/>
          </p:nvSpPr>
          <p:spPr>
            <a:xfrm>
              <a:off x="6587564" y="953910"/>
              <a:ext cx="66947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3</a:t>
              </a:r>
              <a:endParaRPr lang="ko-KR" altLang="en-US" sz="6000" dirty="0">
                <a:solidFill>
                  <a:schemeClr val="tx1">
                    <a:lumMod val="50000"/>
                    <a:lumOff val="50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  <p:grpSp>
          <p:nvGrpSpPr>
            <p:cNvPr id="3" name="그룹 11">
              <a:extLst>
                <a:ext uri="{FF2B5EF4-FFF2-40B4-BE49-F238E27FC236}">
                  <a16:creationId xmlns="" xmlns:a16="http://schemas.microsoft.com/office/drawing/2014/main" id="{41969698-7506-487E-984A-2DF93188322B}"/>
                </a:ext>
              </a:extLst>
            </p:cNvPr>
            <p:cNvGrpSpPr/>
            <p:nvPr/>
          </p:nvGrpSpPr>
          <p:grpSpPr>
            <a:xfrm>
              <a:off x="6454318" y="1058181"/>
              <a:ext cx="760143" cy="810616"/>
              <a:chOff x="6454318" y="1058181"/>
              <a:chExt cx="760143" cy="810616"/>
            </a:xfrm>
          </p:grpSpPr>
          <p:cxnSp>
            <p:nvCxnSpPr>
              <p:cNvPr id="13" name="직선 연결선 12">
                <a:extLst>
                  <a:ext uri="{FF2B5EF4-FFF2-40B4-BE49-F238E27FC236}">
                    <a16:creationId xmlns="" xmlns:a16="http://schemas.microsoft.com/office/drawing/2014/main" id="{ADD38516-D53B-4BF4-8AC3-84CE097D049F}"/>
                  </a:ext>
                </a:extLst>
              </p:cNvPr>
              <p:cNvCxnSpPr/>
              <p:nvPr/>
            </p:nvCxnSpPr>
            <p:spPr>
              <a:xfrm>
                <a:off x="6454318" y="1058181"/>
                <a:ext cx="760143" cy="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>
                <a:extLst>
                  <a:ext uri="{FF2B5EF4-FFF2-40B4-BE49-F238E27FC236}">
                    <a16:creationId xmlns="" xmlns:a16="http://schemas.microsoft.com/office/drawing/2014/main" id="{5CCAF0D0-3879-4340-92F3-A84BF1220B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54318" y="1058181"/>
                <a:ext cx="0" cy="810616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>
                <a:extLst>
                  <a:ext uri="{FF2B5EF4-FFF2-40B4-BE49-F238E27FC236}">
                    <a16:creationId xmlns="" xmlns:a16="http://schemas.microsoft.com/office/drawing/2014/main" id="{7230B458-BC0A-4781-A363-D882933CF9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54318" y="1868797"/>
                <a:ext cx="760143" cy="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>
                <a:extLst>
                  <a:ext uri="{FF2B5EF4-FFF2-40B4-BE49-F238E27FC236}">
                    <a16:creationId xmlns="" xmlns:a16="http://schemas.microsoft.com/office/drawing/2014/main" id="{4901E6BB-64EE-4A59-8427-5A3B8E2424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14461" y="1058181"/>
                <a:ext cx="0" cy="333449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83FC6D57-53CE-44BD-8850-E1D2D676B312}"/>
              </a:ext>
            </a:extLst>
          </p:cNvPr>
          <p:cNvSpPr txBox="1"/>
          <p:nvPr/>
        </p:nvSpPr>
        <p:spPr>
          <a:xfrm>
            <a:off x="983414" y="423067"/>
            <a:ext cx="538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Yoon 윤명조 540_TT" pitchFamily="18" charset="-127"/>
                <a:ea typeface="Yoon 윤명조 540_TT" pitchFamily="18" charset="-127"/>
              </a:rPr>
              <a:t> 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Yoon 윤명조 540_TT" pitchFamily="18" charset="-127"/>
                <a:ea typeface="Yoon 윤명조 540_TT" pitchFamily="18" charset="-127"/>
              </a:rPr>
              <a:t>결과 및 문제점 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Yoon 윤명조 540_TT" pitchFamily="18" charset="-127"/>
              <a:ea typeface="Yoon 윤명조 540_TT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97185" y="3626778"/>
            <a:ext cx="47053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endParaRPr lang="en-US" altLang="ko-KR" dirty="0" smtClean="0">
              <a:latin typeface="Yoon 윤명조 540_TT" pitchFamily="18" charset="-127"/>
              <a:ea typeface="Yoon 윤명조 540_TT" pitchFamily="18" charset="-127"/>
            </a:endParaRPr>
          </a:p>
          <a:p>
            <a:pPr>
              <a:lnSpc>
                <a:spcPct val="200000"/>
              </a:lnSpc>
              <a:buFont typeface="Wingdings" pitchFamily="2" charset="2"/>
              <a:buChar char="ü"/>
            </a:pPr>
            <a:endParaRPr lang="en-US" altLang="ko-KR" dirty="0" smtClean="0">
              <a:latin typeface="Yoon 윤명조 540_TT" pitchFamily="18" charset="-127"/>
              <a:ea typeface="Yoon 윤명조 540_TT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latin typeface="Yoon 윤명조 540_TT" pitchFamily="18" charset="-127"/>
                <a:ea typeface="Yoon 윤명조 540_TT" pitchFamily="18" charset="-127"/>
              </a:rPr>
              <a:t>두 개 이상의 번호판을</a:t>
            </a:r>
            <a:endParaRPr lang="en-US" altLang="ko-KR" sz="1600" dirty="0" smtClean="0">
              <a:latin typeface="Yoon 윤명조 540_TT" pitchFamily="18" charset="-127"/>
              <a:ea typeface="Yoon 윤명조 540_TT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dirty="0" smtClean="0">
                <a:latin typeface="Yoon 윤명조 540_TT" pitchFamily="18" charset="-127"/>
                <a:ea typeface="Yoon 윤명조 540_TT" pitchFamily="18" charset="-127"/>
              </a:rPr>
              <a:t>Input</a:t>
            </a:r>
            <a:r>
              <a:rPr lang="ko-KR" altLang="en-US" sz="1600" dirty="0" smtClean="0">
                <a:latin typeface="Yoon 윤명조 540_TT" pitchFamily="18" charset="-127"/>
                <a:ea typeface="Yoon 윤명조 540_TT" pitchFamily="18" charset="-127"/>
              </a:rPr>
              <a:t>으로 넣을 경우</a:t>
            </a:r>
            <a:r>
              <a:rPr lang="en-US" altLang="ko-KR" sz="1600" dirty="0" smtClean="0">
                <a:latin typeface="Yoon 윤명조 540_TT" pitchFamily="18" charset="-127"/>
                <a:ea typeface="Yoon 윤명조 540_TT" pitchFamily="18" charset="-127"/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latin typeface="Yoon 윤명조 540_TT" pitchFamily="18" charset="-127"/>
                <a:ea typeface="Yoon 윤명조 540_TT" pitchFamily="18" charset="-127"/>
              </a:rPr>
              <a:t>한 개의 번호판만 인식을 함</a:t>
            </a:r>
            <a:r>
              <a:rPr lang="en-US" altLang="ko-KR" sz="1600" dirty="0" smtClean="0">
                <a:latin typeface="Yoon 윤명조 540_TT" pitchFamily="18" charset="-127"/>
                <a:ea typeface="Yoon 윤명조 540_TT" pitchFamily="18" charset="-127"/>
              </a:rPr>
              <a:t>.</a:t>
            </a:r>
            <a:endParaRPr lang="en-US" altLang="ko-KR" sz="1600" dirty="0" smtClean="0">
              <a:latin typeface="Yoon 윤명조 540_TT" pitchFamily="18" charset="-127"/>
              <a:ea typeface="Yoon 윤명조 540_TT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357259" y="6365696"/>
            <a:ext cx="1285875" cy="333375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66779" y="1089116"/>
            <a:ext cx="3442965" cy="19520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658224" y="1076807"/>
            <a:ext cx="3393363" cy="1954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타원 19"/>
          <p:cNvSpPr/>
          <p:nvPr/>
        </p:nvSpPr>
        <p:spPr>
          <a:xfrm>
            <a:off x="1479479" y="1869896"/>
            <a:ext cx="2825393" cy="2825393"/>
          </a:xfrm>
          <a:prstGeom prst="ellipse">
            <a:avLst/>
          </a:prstGeom>
          <a:solidFill>
            <a:schemeClr val="accent6">
              <a:lumMod val="20000"/>
              <a:lumOff val="80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347840" y="2763211"/>
            <a:ext cx="31419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mtClean="0">
                <a:latin typeface="Yoon 윤명조 540_TT" pitchFamily="18" charset="-127"/>
                <a:ea typeface="Yoon 윤명조 540_TT" pitchFamily="18" charset="-127"/>
              </a:rPr>
              <a:t>여</a:t>
            </a:r>
            <a:r>
              <a:rPr lang="ko-KR" altLang="en-US" dirty="0" smtClean="0">
                <a:latin typeface="Yoon 윤명조 540_TT" pitchFamily="18" charset="-127"/>
                <a:ea typeface="Yoon 윤명조 540_TT" pitchFamily="18" charset="-127"/>
              </a:rPr>
              <a:t>러</a:t>
            </a:r>
            <a:r>
              <a:rPr lang="ko-KR" altLang="en-US" smtClean="0">
                <a:latin typeface="Yoon 윤명조 540_TT" pitchFamily="18" charset="-127"/>
                <a:ea typeface="Yoon 윤명조 540_TT" pitchFamily="18" charset="-127"/>
              </a:rPr>
              <a:t>개의</a:t>
            </a:r>
            <a:r>
              <a:rPr lang="ko-KR" altLang="en-US" dirty="0" smtClean="0">
                <a:latin typeface="Yoon 윤명조 540_TT" pitchFamily="18" charset="-127"/>
                <a:ea typeface="Yoon 윤명조 540_TT" pitchFamily="18" charset="-127"/>
              </a:rPr>
              <a:t> 번호판</a:t>
            </a:r>
            <a:endParaRPr lang="en-US" altLang="ko-KR" dirty="0" smtClean="0">
              <a:latin typeface="Yoon 윤명조 540_TT" pitchFamily="18" charset="-127"/>
              <a:ea typeface="Yoon 윤명조 540_TT" pitchFamily="18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dirty="0" smtClean="0">
                <a:latin typeface="Yoon 윤명조 540_TT" pitchFamily="18" charset="-127"/>
                <a:ea typeface="Yoon 윤명조 540_TT" pitchFamily="18" charset="-127"/>
              </a:rPr>
              <a:t>인식 할 수 없음</a:t>
            </a:r>
            <a:endParaRPr lang="ko-KR" altLang="en-US" dirty="0">
              <a:latin typeface="Yoon 윤명조 540_TT" pitchFamily="18" charset="-127"/>
              <a:ea typeface="Yoon 윤명조 540_T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25291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BD84A83A-2579-4E4F-A0D4-331EC20966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4762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3" name="직각 삼각형 2">
            <a:extLst>
              <a:ext uri="{FF2B5EF4-FFF2-40B4-BE49-F238E27FC236}">
                <a16:creationId xmlns="" xmlns:a16="http://schemas.microsoft.com/office/drawing/2014/main" id="{7044B14A-76D2-45E1-BAF6-ABC34796CE65}"/>
              </a:ext>
            </a:extLst>
          </p:cNvPr>
          <p:cNvSpPr/>
          <p:nvPr/>
        </p:nvSpPr>
        <p:spPr>
          <a:xfrm rot="5400000" flipV="1">
            <a:off x="5359661" y="-10942"/>
            <a:ext cx="6858002" cy="6875456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평행 사변형 3">
            <a:extLst>
              <a:ext uri="{FF2B5EF4-FFF2-40B4-BE49-F238E27FC236}">
                <a16:creationId xmlns="" xmlns:a16="http://schemas.microsoft.com/office/drawing/2014/main" id="{57221D7D-17E9-4F4F-BC06-78BBB05E0883}"/>
              </a:ext>
            </a:extLst>
          </p:cNvPr>
          <p:cNvSpPr/>
          <p:nvPr/>
        </p:nvSpPr>
        <p:spPr>
          <a:xfrm flipH="1">
            <a:off x="0" y="-1109"/>
            <a:ext cx="12192000" cy="6859109"/>
          </a:xfrm>
          <a:prstGeom prst="parallelogram">
            <a:avLst>
              <a:gd name="adj" fmla="val 82544"/>
            </a:avLst>
          </a:prstGeom>
          <a:solidFill>
            <a:schemeClr val="tx1">
              <a:lumMod val="85000"/>
              <a:lumOff val="1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5BCA5E55-FEA5-4AB8-A479-096145DE6760}"/>
              </a:ext>
            </a:extLst>
          </p:cNvPr>
          <p:cNvSpPr txBox="1"/>
          <p:nvPr/>
        </p:nvSpPr>
        <p:spPr>
          <a:xfrm>
            <a:off x="3289864" y="1297347"/>
            <a:ext cx="538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1">
                    <a:lumMod val="95000"/>
                  </a:schemeClr>
                </a:solidFill>
                <a:latin typeface="Yoon 윤명조 530_TT" pitchFamily="18" charset="-127"/>
                <a:ea typeface="Yoon 윤명조 530_TT" pitchFamily="18" charset="-127"/>
              </a:rPr>
              <a:t> </a:t>
            </a:r>
            <a:r>
              <a:rPr lang="ko-KR" altLang="en-US" sz="2000" dirty="0" smtClean="0">
                <a:solidFill>
                  <a:schemeClr val="bg1">
                    <a:lumMod val="95000"/>
                  </a:schemeClr>
                </a:solidFill>
                <a:latin typeface="Yoon 윤명조 530_TT" pitchFamily="18" charset="-127"/>
                <a:ea typeface="Yoon 윤명조 530_TT" pitchFamily="18" charset="-127"/>
              </a:rPr>
              <a:t>개발 환경 및 프로그램</a:t>
            </a:r>
            <a:endParaRPr lang="ko-KR" altLang="en-US" sz="2000" dirty="0">
              <a:solidFill>
                <a:schemeClr val="bg1">
                  <a:lumMod val="95000"/>
                </a:schemeClr>
              </a:solidFill>
              <a:latin typeface="Yoon 윤명조 530_TT" pitchFamily="18" charset="-127"/>
              <a:ea typeface="Yoon 윤명조 530_TT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8B04C55D-6453-4E9D-9CA9-623E874D71CA}"/>
              </a:ext>
            </a:extLst>
          </p:cNvPr>
          <p:cNvSpPr txBox="1"/>
          <p:nvPr/>
        </p:nvSpPr>
        <p:spPr>
          <a:xfrm>
            <a:off x="4302625" y="2813603"/>
            <a:ext cx="538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1">
                    <a:lumMod val="95000"/>
                  </a:schemeClr>
                </a:solidFill>
                <a:latin typeface="Yoon 윤명조 530_TT" pitchFamily="18" charset="-127"/>
                <a:ea typeface="Yoon 윤명조 530_TT" pitchFamily="18" charset="-127"/>
              </a:rPr>
              <a:t>  </a:t>
            </a:r>
            <a:r>
              <a:rPr lang="en-US" altLang="ko-KR" sz="2000" dirty="0" err="1" smtClean="0">
                <a:solidFill>
                  <a:schemeClr val="bg1">
                    <a:lumMod val="95000"/>
                  </a:schemeClr>
                </a:solidFill>
                <a:latin typeface="Yoon 윤명조 530_TT" pitchFamily="18" charset="-127"/>
                <a:ea typeface="Yoon 윤명조 530_TT" pitchFamily="18" charset="-127"/>
              </a:rPr>
              <a:t>tesseract</a:t>
            </a:r>
            <a:r>
              <a:rPr lang="en-US" altLang="ko-KR" sz="2000" dirty="0" smtClean="0">
                <a:solidFill>
                  <a:schemeClr val="bg1">
                    <a:lumMod val="95000"/>
                  </a:schemeClr>
                </a:solidFill>
                <a:latin typeface="Yoon 윤명조 530_TT" pitchFamily="18" charset="-127"/>
                <a:ea typeface="Yoon 윤명조 530_TT" pitchFamily="18" charset="-127"/>
              </a:rPr>
              <a:t> </a:t>
            </a:r>
            <a:r>
              <a:rPr lang="ko-KR" altLang="en-US" sz="2000" dirty="0" smtClean="0">
                <a:solidFill>
                  <a:schemeClr val="bg1">
                    <a:lumMod val="95000"/>
                  </a:schemeClr>
                </a:solidFill>
                <a:latin typeface="Yoon 윤명조 530_TT" pitchFamily="18" charset="-127"/>
                <a:ea typeface="Yoon 윤명조 530_TT" pitchFamily="18" charset="-127"/>
              </a:rPr>
              <a:t>이용 글자 인식</a:t>
            </a:r>
            <a:endParaRPr lang="ko-KR" altLang="en-US" sz="2000" dirty="0">
              <a:solidFill>
                <a:schemeClr val="bg1">
                  <a:lumMod val="95000"/>
                </a:schemeClr>
              </a:solidFill>
              <a:latin typeface="Yoon 윤명조 530_TT" pitchFamily="18" charset="-127"/>
              <a:ea typeface="Yoon 윤명조 530_TT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37EE911F-DC74-4E8C-9ADC-D9F2B9668D9D}"/>
              </a:ext>
            </a:extLst>
          </p:cNvPr>
          <p:cNvSpPr txBox="1"/>
          <p:nvPr/>
        </p:nvSpPr>
        <p:spPr>
          <a:xfrm>
            <a:off x="5670449" y="4312149"/>
            <a:ext cx="46300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1">
                    <a:lumMod val="95000"/>
                  </a:schemeClr>
                </a:solidFill>
                <a:latin typeface="Yoon 윤명조 530_TT" pitchFamily="18" charset="-127"/>
                <a:ea typeface="Yoon 윤명조 530_TT" pitchFamily="18" charset="-127"/>
              </a:rPr>
              <a:t>  </a:t>
            </a:r>
            <a:r>
              <a:rPr lang="ko-KR" altLang="en-US" sz="2000" dirty="0" smtClean="0">
                <a:solidFill>
                  <a:schemeClr val="bg1">
                    <a:lumMod val="95000"/>
                  </a:schemeClr>
                </a:solidFill>
                <a:latin typeface="Yoon 윤명조 530_TT" pitchFamily="18" charset="-127"/>
                <a:ea typeface="Yoon 윤명조 530_TT" pitchFamily="18" charset="-127"/>
              </a:rPr>
              <a:t>글자인식의 정확도 및 인식률</a:t>
            </a:r>
            <a:endParaRPr lang="ko-KR" altLang="en-US" sz="2000" dirty="0">
              <a:solidFill>
                <a:schemeClr val="bg1">
                  <a:lumMod val="95000"/>
                </a:schemeClr>
              </a:solidFill>
              <a:latin typeface="Yoon 윤명조 530_TT" pitchFamily="18" charset="-127"/>
              <a:ea typeface="Yoon 윤명조 530_TT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824318D1-3328-4BF6-8E1E-F47BE39A59D8}"/>
              </a:ext>
            </a:extLst>
          </p:cNvPr>
          <p:cNvSpPr txBox="1"/>
          <p:nvPr/>
        </p:nvSpPr>
        <p:spPr>
          <a:xfrm>
            <a:off x="8147297" y="5677300"/>
            <a:ext cx="46300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1">
                    <a:lumMod val="95000"/>
                  </a:schemeClr>
                </a:solidFill>
                <a:latin typeface="Yoon 윤명조 530_TT" pitchFamily="18" charset="-127"/>
                <a:ea typeface="Yoon 윤명조 530_TT" pitchFamily="18" charset="-127"/>
              </a:rPr>
              <a:t> </a:t>
            </a:r>
            <a:r>
              <a:rPr lang="ko-KR" altLang="en-US" sz="2000" dirty="0" smtClean="0">
                <a:solidFill>
                  <a:schemeClr val="bg1">
                    <a:lumMod val="95000"/>
                  </a:schemeClr>
                </a:solidFill>
                <a:latin typeface="Yoon 윤명조 530_TT" pitchFamily="18" charset="-127"/>
                <a:ea typeface="Yoon 윤명조 530_TT" pitchFamily="18" charset="-127"/>
              </a:rPr>
              <a:t>해결 방법</a:t>
            </a:r>
            <a:endParaRPr lang="ko-KR" altLang="en-US" sz="2000" dirty="0">
              <a:solidFill>
                <a:schemeClr val="bg1">
                  <a:lumMod val="95000"/>
                </a:schemeClr>
              </a:solidFill>
              <a:latin typeface="Yoon 윤명조 530_TT" pitchFamily="18" charset="-127"/>
              <a:ea typeface="Yoon 윤명조 530_TT" pitchFamily="18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="" xmlns:a16="http://schemas.microsoft.com/office/drawing/2014/main" id="{BCAD11F4-0D1A-4C27-AD16-9E6D8C0600B8}"/>
              </a:ext>
            </a:extLst>
          </p:cNvPr>
          <p:cNvGrpSpPr/>
          <p:nvPr/>
        </p:nvGrpSpPr>
        <p:grpSpPr>
          <a:xfrm>
            <a:off x="2574585" y="875291"/>
            <a:ext cx="802720" cy="1015663"/>
            <a:chOff x="6454318" y="953910"/>
            <a:chExt cx="802720" cy="1015663"/>
          </a:xfrm>
        </p:grpSpPr>
        <p:sp>
          <p:nvSpPr>
            <p:cNvPr id="18" name="TextBox 17">
              <a:extLst>
                <a:ext uri="{FF2B5EF4-FFF2-40B4-BE49-F238E27FC236}">
                  <a16:creationId xmlns="" xmlns:a16="http://schemas.microsoft.com/office/drawing/2014/main" id="{47A252C4-5A68-441D-92C1-C9BC6FD19ABF}"/>
                </a:ext>
              </a:extLst>
            </p:cNvPr>
            <p:cNvSpPr txBox="1"/>
            <p:nvPr/>
          </p:nvSpPr>
          <p:spPr>
            <a:xfrm>
              <a:off x="6587564" y="953910"/>
              <a:ext cx="66947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0" dirty="0">
                  <a:solidFill>
                    <a:schemeClr val="bg1">
                      <a:lumMod val="9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1</a:t>
              </a:r>
              <a:endParaRPr lang="ko-KR" altLang="en-US" sz="60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  <p:grpSp>
          <p:nvGrpSpPr>
            <p:cNvPr id="19" name="그룹 18">
              <a:extLst>
                <a:ext uri="{FF2B5EF4-FFF2-40B4-BE49-F238E27FC236}">
                  <a16:creationId xmlns="" xmlns:a16="http://schemas.microsoft.com/office/drawing/2014/main" id="{090DFFE7-AF48-40C0-9817-5C04E4112F7D}"/>
                </a:ext>
              </a:extLst>
            </p:cNvPr>
            <p:cNvGrpSpPr/>
            <p:nvPr/>
          </p:nvGrpSpPr>
          <p:grpSpPr>
            <a:xfrm>
              <a:off x="6454318" y="1058181"/>
              <a:ext cx="760143" cy="810616"/>
              <a:chOff x="6454318" y="1058181"/>
              <a:chExt cx="760143" cy="810616"/>
            </a:xfrm>
          </p:grpSpPr>
          <p:cxnSp>
            <p:nvCxnSpPr>
              <p:cNvPr id="20" name="직선 연결선 19">
                <a:extLst>
                  <a:ext uri="{FF2B5EF4-FFF2-40B4-BE49-F238E27FC236}">
                    <a16:creationId xmlns="" xmlns:a16="http://schemas.microsoft.com/office/drawing/2014/main" id="{D9731D27-35A2-496F-BDD8-B905981541C3}"/>
                  </a:ext>
                </a:extLst>
              </p:cNvPr>
              <p:cNvCxnSpPr/>
              <p:nvPr/>
            </p:nvCxnSpPr>
            <p:spPr>
              <a:xfrm>
                <a:off x="6454318" y="1058181"/>
                <a:ext cx="760143" cy="0"/>
              </a:xfrm>
              <a:prstGeom prst="line">
                <a:avLst/>
              </a:prstGeom>
              <a:ln w="190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>
                <a:extLst>
                  <a:ext uri="{FF2B5EF4-FFF2-40B4-BE49-F238E27FC236}">
                    <a16:creationId xmlns="" xmlns:a16="http://schemas.microsoft.com/office/drawing/2014/main" id="{8ED56689-9D2F-422D-BA84-BB1AE40405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54318" y="1058181"/>
                <a:ext cx="0" cy="810616"/>
              </a:xfrm>
              <a:prstGeom prst="line">
                <a:avLst/>
              </a:prstGeom>
              <a:ln w="190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="" xmlns:a16="http://schemas.microsoft.com/office/drawing/2014/main" id="{CCA6AE4B-E95C-4CA7-B039-6B81A2A831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54318" y="1868797"/>
                <a:ext cx="760143" cy="0"/>
              </a:xfrm>
              <a:prstGeom prst="line">
                <a:avLst/>
              </a:prstGeom>
              <a:ln w="190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>
                <a:extLst>
                  <a:ext uri="{FF2B5EF4-FFF2-40B4-BE49-F238E27FC236}">
                    <a16:creationId xmlns="" xmlns:a16="http://schemas.microsoft.com/office/drawing/2014/main" id="{CDD57084-C209-4894-9FA4-6A2A5A047B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14461" y="1058181"/>
                <a:ext cx="0" cy="333449"/>
              </a:xfrm>
              <a:prstGeom prst="line">
                <a:avLst/>
              </a:prstGeom>
              <a:ln w="190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4" name="그룹 23">
            <a:extLst>
              <a:ext uri="{FF2B5EF4-FFF2-40B4-BE49-F238E27FC236}">
                <a16:creationId xmlns="" xmlns:a16="http://schemas.microsoft.com/office/drawing/2014/main" id="{6ECF1ADB-117C-48BB-B2B4-16E4C2EE9CC8}"/>
              </a:ext>
            </a:extLst>
          </p:cNvPr>
          <p:cNvGrpSpPr/>
          <p:nvPr/>
        </p:nvGrpSpPr>
        <p:grpSpPr>
          <a:xfrm>
            <a:off x="3576348" y="2392856"/>
            <a:ext cx="802720" cy="1015663"/>
            <a:chOff x="6454318" y="953910"/>
            <a:chExt cx="802720" cy="1015663"/>
          </a:xfrm>
        </p:grpSpPr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21D0E4E5-BE5D-4F42-AF7A-E2E718508932}"/>
                </a:ext>
              </a:extLst>
            </p:cNvPr>
            <p:cNvSpPr txBox="1"/>
            <p:nvPr/>
          </p:nvSpPr>
          <p:spPr>
            <a:xfrm>
              <a:off x="6587564" y="953910"/>
              <a:ext cx="66947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0" dirty="0">
                  <a:solidFill>
                    <a:schemeClr val="bg1">
                      <a:lumMod val="9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2</a:t>
              </a:r>
              <a:endParaRPr lang="ko-KR" altLang="en-US" sz="60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="" xmlns:a16="http://schemas.microsoft.com/office/drawing/2014/main" id="{6B019484-B86E-46E3-9496-65197A336332}"/>
                </a:ext>
              </a:extLst>
            </p:cNvPr>
            <p:cNvGrpSpPr/>
            <p:nvPr/>
          </p:nvGrpSpPr>
          <p:grpSpPr>
            <a:xfrm>
              <a:off x="6454318" y="1058181"/>
              <a:ext cx="760143" cy="810616"/>
              <a:chOff x="6454318" y="1058181"/>
              <a:chExt cx="760143" cy="810616"/>
            </a:xfrm>
          </p:grpSpPr>
          <p:cxnSp>
            <p:nvCxnSpPr>
              <p:cNvPr id="27" name="직선 연결선 26">
                <a:extLst>
                  <a:ext uri="{FF2B5EF4-FFF2-40B4-BE49-F238E27FC236}">
                    <a16:creationId xmlns="" xmlns:a16="http://schemas.microsoft.com/office/drawing/2014/main" id="{41E81EF3-C040-45FF-BC7D-F05255F01145}"/>
                  </a:ext>
                </a:extLst>
              </p:cNvPr>
              <p:cNvCxnSpPr/>
              <p:nvPr/>
            </p:nvCxnSpPr>
            <p:spPr>
              <a:xfrm>
                <a:off x="6454318" y="1058181"/>
                <a:ext cx="760143" cy="0"/>
              </a:xfrm>
              <a:prstGeom prst="line">
                <a:avLst/>
              </a:prstGeom>
              <a:ln w="190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>
                <a:extLst>
                  <a:ext uri="{FF2B5EF4-FFF2-40B4-BE49-F238E27FC236}">
                    <a16:creationId xmlns="" xmlns:a16="http://schemas.microsoft.com/office/drawing/2014/main" id="{AAB30F21-AB20-4B96-9677-E41E23087E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54318" y="1058181"/>
                <a:ext cx="0" cy="810616"/>
              </a:xfrm>
              <a:prstGeom prst="line">
                <a:avLst/>
              </a:prstGeom>
              <a:ln w="190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>
                <a:extLst>
                  <a:ext uri="{FF2B5EF4-FFF2-40B4-BE49-F238E27FC236}">
                    <a16:creationId xmlns="" xmlns:a16="http://schemas.microsoft.com/office/drawing/2014/main" id="{1167229C-7B09-4DF3-8EC0-2CC1F7812F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54318" y="1868797"/>
                <a:ext cx="760143" cy="0"/>
              </a:xfrm>
              <a:prstGeom prst="line">
                <a:avLst/>
              </a:prstGeom>
              <a:ln w="190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>
                <a:extLst>
                  <a:ext uri="{FF2B5EF4-FFF2-40B4-BE49-F238E27FC236}">
                    <a16:creationId xmlns="" xmlns:a16="http://schemas.microsoft.com/office/drawing/2014/main" id="{7D0236C2-2508-4960-89D9-55B66D7A46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14461" y="1058181"/>
                <a:ext cx="0" cy="333449"/>
              </a:xfrm>
              <a:prstGeom prst="line">
                <a:avLst/>
              </a:prstGeom>
              <a:ln w="190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" name="그룹 30">
            <a:extLst>
              <a:ext uri="{FF2B5EF4-FFF2-40B4-BE49-F238E27FC236}">
                <a16:creationId xmlns="" xmlns:a16="http://schemas.microsoft.com/office/drawing/2014/main" id="{BE789416-7804-40B8-9004-352C342D1B18}"/>
              </a:ext>
            </a:extLst>
          </p:cNvPr>
          <p:cNvGrpSpPr/>
          <p:nvPr/>
        </p:nvGrpSpPr>
        <p:grpSpPr>
          <a:xfrm>
            <a:off x="4949574" y="3881558"/>
            <a:ext cx="802720" cy="1015663"/>
            <a:chOff x="6454318" y="953910"/>
            <a:chExt cx="802720" cy="1015663"/>
          </a:xfrm>
        </p:grpSpPr>
        <p:sp>
          <p:nvSpPr>
            <p:cNvPr id="32" name="TextBox 31">
              <a:extLst>
                <a:ext uri="{FF2B5EF4-FFF2-40B4-BE49-F238E27FC236}">
                  <a16:creationId xmlns="" xmlns:a16="http://schemas.microsoft.com/office/drawing/2014/main" id="{412A74CC-8C84-4B45-B980-08A69F3BE400}"/>
                </a:ext>
              </a:extLst>
            </p:cNvPr>
            <p:cNvSpPr txBox="1"/>
            <p:nvPr/>
          </p:nvSpPr>
          <p:spPr>
            <a:xfrm>
              <a:off x="6587564" y="953910"/>
              <a:ext cx="66947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0" dirty="0">
                  <a:solidFill>
                    <a:schemeClr val="bg1">
                      <a:lumMod val="9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3</a:t>
              </a:r>
              <a:endParaRPr lang="ko-KR" altLang="en-US" sz="60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="" xmlns:a16="http://schemas.microsoft.com/office/drawing/2014/main" id="{53F9ECAA-0985-4A29-A0BB-97A335A8F8FF}"/>
                </a:ext>
              </a:extLst>
            </p:cNvPr>
            <p:cNvGrpSpPr/>
            <p:nvPr/>
          </p:nvGrpSpPr>
          <p:grpSpPr>
            <a:xfrm>
              <a:off x="6454318" y="1058181"/>
              <a:ext cx="760143" cy="810616"/>
              <a:chOff x="6454318" y="1058181"/>
              <a:chExt cx="760143" cy="810616"/>
            </a:xfrm>
          </p:grpSpPr>
          <p:cxnSp>
            <p:nvCxnSpPr>
              <p:cNvPr id="34" name="직선 연결선 33">
                <a:extLst>
                  <a:ext uri="{FF2B5EF4-FFF2-40B4-BE49-F238E27FC236}">
                    <a16:creationId xmlns="" xmlns:a16="http://schemas.microsoft.com/office/drawing/2014/main" id="{B96D5CB6-963F-459B-8D52-5DFBBFFAA772}"/>
                  </a:ext>
                </a:extLst>
              </p:cNvPr>
              <p:cNvCxnSpPr/>
              <p:nvPr/>
            </p:nvCxnSpPr>
            <p:spPr>
              <a:xfrm>
                <a:off x="6454318" y="1058181"/>
                <a:ext cx="760143" cy="0"/>
              </a:xfrm>
              <a:prstGeom prst="line">
                <a:avLst/>
              </a:prstGeom>
              <a:ln w="190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>
                <a:extLst>
                  <a:ext uri="{FF2B5EF4-FFF2-40B4-BE49-F238E27FC236}">
                    <a16:creationId xmlns="" xmlns:a16="http://schemas.microsoft.com/office/drawing/2014/main" id="{D3B89560-6B5A-4771-9C65-6DDD133F18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54318" y="1058181"/>
                <a:ext cx="0" cy="810616"/>
              </a:xfrm>
              <a:prstGeom prst="line">
                <a:avLst/>
              </a:prstGeom>
              <a:ln w="190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>
                <a:extLst>
                  <a:ext uri="{FF2B5EF4-FFF2-40B4-BE49-F238E27FC236}">
                    <a16:creationId xmlns="" xmlns:a16="http://schemas.microsoft.com/office/drawing/2014/main" id="{35236007-83EB-4CC3-B07C-93C1CD537D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54318" y="1868797"/>
                <a:ext cx="760143" cy="0"/>
              </a:xfrm>
              <a:prstGeom prst="line">
                <a:avLst/>
              </a:prstGeom>
              <a:ln w="190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>
                <a:extLst>
                  <a:ext uri="{FF2B5EF4-FFF2-40B4-BE49-F238E27FC236}">
                    <a16:creationId xmlns="" xmlns:a16="http://schemas.microsoft.com/office/drawing/2014/main" id="{4BAD68E4-4B98-4D88-BD31-E86D583870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14461" y="1058181"/>
                <a:ext cx="0" cy="333449"/>
              </a:xfrm>
              <a:prstGeom prst="line">
                <a:avLst/>
              </a:prstGeom>
              <a:ln w="190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8" name="그룹 37">
            <a:extLst>
              <a:ext uri="{FF2B5EF4-FFF2-40B4-BE49-F238E27FC236}">
                <a16:creationId xmlns="" xmlns:a16="http://schemas.microsoft.com/office/drawing/2014/main" id="{64DD5044-58AD-4466-B2F4-5747E04D0D7A}"/>
              </a:ext>
            </a:extLst>
          </p:cNvPr>
          <p:cNvGrpSpPr/>
          <p:nvPr/>
        </p:nvGrpSpPr>
        <p:grpSpPr>
          <a:xfrm>
            <a:off x="7429730" y="5268756"/>
            <a:ext cx="802720" cy="1015663"/>
            <a:chOff x="6454318" y="953910"/>
            <a:chExt cx="802720" cy="1015663"/>
          </a:xfrm>
        </p:grpSpPr>
        <p:sp>
          <p:nvSpPr>
            <p:cNvPr id="39" name="TextBox 38">
              <a:extLst>
                <a:ext uri="{FF2B5EF4-FFF2-40B4-BE49-F238E27FC236}">
                  <a16:creationId xmlns="" xmlns:a16="http://schemas.microsoft.com/office/drawing/2014/main" id="{2185A2B8-A354-44C5-8DC5-0EEB40A6DFF6}"/>
                </a:ext>
              </a:extLst>
            </p:cNvPr>
            <p:cNvSpPr txBox="1"/>
            <p:nvPr/>
          </p:nvSpPr>
          <p:spPr>
            <a:xfrm>
              <a:off x="6587564" y="953910"/>
              <a:ext cx="66947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0" dirty="0">
                  <a:solidFill>
                    <a:schemeClr val="bg1">
                      <a:lumMod val="9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4</a:t>
              </a:r>
              <a:endParaRPr lang="ko-KR" altLang="en-US" sz="60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  <p:grpSp>
          <p:nvGrpSpPr>
            <p:cNvPr id="40" name="그룹 39">
              <a:extLst>
                <a:ext uri="{FF2B5EF4-FFF2-40B4-BE49-F238E27FC236}">
                  <a16:creationId xmlns="" xmlns:a16="http://schemas.microsoft.com/office/drawing/2014/main" id="{A22582A0-F5B8-48EF-84F8-CFC4C0E2A2B2}"/>
                </a:ext>
              </a:extLst>
            </p:cNvPr>
            <p:cNvGrpSpPr/>
            <p:nvPr/>
          </p:nvGrpSpPr>
          <p:grpSpPr>
            <a:xfrm>
              <a:off x="6454318" y="1058181"/>
              <a:ext cx="760143" cy="810616"/>
              <a:chOff x="6454318" y="1058181"/>
              <a:chExt cx="760143" cy="810616"/>
            </a:xfrm>
          </p:grpSpPr>
          <p:cxnSp>
            <p:nvCxnSpPr>
              <p:cNvPr id="41" name="직선 연결선 40">
                <a:extLst>
                  <a:ext uri="{FF2B5EF4-FFF2-40B4-BE49-F238E27FC236}">
                    <a16:creationId xmlns="" xmlns:a16="http://schemas.microsoft.com/office/drawing/2014/main" id="{158F2EE5-C5AA-4B10-8A9F-034EE3A0AE50}"/>
                  </a:ext>
                </a:extLst>
              </p:cNvPr>
              <p:cNvCxnSpPr/>
              <p:nvPr/>
            </p:nvCxnSpPr>
            <p:spPr>
              <a:xfrm>
                <a:off x="6454318" y="1058181"/>
                <a:ext cx="760143" cy="0"/>
              </a:xfrm>
              <a:prstGeom prst="line">
                <a:avLst/>
              </a:prstGeom>
              <a:ln w="190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>
                <a:extLst>
                  <a:ext uri="{FF2B5EF4-FFF2-40B4-BE49-F238E27FC236}">
                    <a16:creationId xmlns="" xmlns:a16="http://schemas.microsoft.com/office/drawing/2014/main" id="{2078A20A-94C7-4223-A17C-DB22C77B54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54318" y="1058181"/>
                <a:ext cx="0" cy="810616"/>
              </a:xfrm>
              <a:prstGeom prst="line">
                <a:avLst/>
              </a:prstGeom>
              <a:ln w="190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>
                <a:extLst>
                  <a:ext uri="{FF2B5EF4-FFF2-40B4-BE49-F238E27FC236}">
                    <a16:creationId xmlns="" xmlns:a16="http://schemas.microsoft.com/office/drawing/2014/main" id="{44B4F287-2705-4BD5-8000-1A50F3F0A3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54318" y="1868797"/>
                <a:ext cx="760143" cy="0"/>
              </a:xfrm>
              <a:prstGeom prst="line">
                <a:avLst/>
              </a:prstGeom>
              <a:ln w="190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>
                <a:extLst>
                  <a:ext uri="{FF2B5EF4-FFF2-40B4-BE49-F238E27FC236}">
                    <a16:creationId xmlns="" xmlns:a16="http://schemas.microsoft.com/office/drawing/2014/main" id="{13545E8B-2E23-4325-8F38-0E7EB75DA3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14461" y="1058181"/>
                <a:ext cx="0" cy="333449"/>
              </a:xfrm>
              <a:prstGeom prst="line">
                <a:avLst/>
              </a:prstGeom>
              <a:ln w="190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5" name="그룹 44">
            <a:extLst>
              <a:ext uri="{FF2B5EF4-FFF2-40B4-BE49-F238E27FC236}">
                <a16:creationId xmlns="" xmlns:a16="http://schemas.microsoft.com/office/drawing/2014/main" id="{DC79EA35-01F1-427A-9D5B-2EC04A347EAC}"/>
              </a:ext>
            </a:extLst>
          </p:cNvPr>
          <p:cNvGrpSpPr/>
          <p:nvPr/>
        </p:nvGrpSpPr>
        <p:grpSpPr>
          <a:xfrm>
            <a:off x="426748" y="8458"/>
            <a:ext cx="3149600" cy="523220"/>
            <a:chOff x="230545" y="362197"/>
            <a:chExt cx="3149600" cy="523220"/>
          </a:xfrm>
        </p:grpSpPr>
        <p:sp>
          <p:nvSpPr>
            <p:cNvPr id="46" name="TextBox 45">
              <a:extLst>
                <a:ext uri="{FF2B5EF4-FFF2-40B4-BE49-F238E27FC236}">
                  <a16:creationId xmlns="" xmlns:a16="http://schemas.microsoft.com/office/drawing/2014/main" id="{1D7D2FBD-C3F6-4E34-B87E-55A18C6C2A9A}"/>
                </a:ext>
              </a:extLst>
            </p:cNvPr>
            <p:cNvSpPr txBox="1"/>
            <p:nvPr/>
          </p:nvSpPr>
          <p:spPr>
            <a:xfrm>
              <a:off x="230545" y="362197"/>
              <a:ext cx="314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solidFill>
                    <a:schemeClr val="bg1">
                      <a:lumMod val="95000"/>
                    </a:schemeClr>
                  </a:solidFill>
                  <a:latin typeface="한국외대체 L" pitchFamily="18" charset="-127"/>
                  <a:ea typeface="한국외대체 L" pitchFamily="18" charset="-127"/>
                  <a:cs typeface="한국외대체 L" pitchFamily="18" charset="-127"/>
                </a:rPr>
                <a:t>Contents</a:t>
              </a:r>
              <a:endParaRPr lang="ko-KR" altLang="en-US" sz="2800" dirty="0">
                <a:solidFill>
                  <a:schemeClr val="bg1">
                    <a:lumMod val="95000"/>
                  </a:schemeClr>
                </a:solidFill>
                <a:latin typeface="한국외대체 L" pitchFamily="18" charset="-127"/>
                <a:ea typeface="한국외대체 L" pitchFamily="18" charset="-127"/>
                <a:cs typeface="한국외대체 L" pitchFamily="18" charset="-127"/>
              </a:endParaRPr>
            </a:p>
          </p:txBody>
        </p:sp>
        <p:sp>
          <p:nvSpPr>
            <p:cNvPr id="47" name="화살표: 갈매기형 수장 46">
              <a:extLst>
                <a:ext uri="{FF2B5EF4-FFF2-40B4-BE49-F238E27FC236}">
                  <a16:creationId xmlns="" xmlns:a16="http://schemas.microsoft.com/office/drawing/2014/main" id="{963D969F-87BF-4D86-95EE-C6BF389125E4}"/>
                </a:ext>
              </a:extLst>
            </p:cNvPr>
            <p:cNvSpPr/>
            <p:nvPr/>
          </p:nvSpPr>
          <p:spPr>
            <a:xfrm>
              <a:off x="2136301" y="497980"/>
              <a:ext cx="322466" cy="323989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bg1">
                    <a:lumMod val="95000"/>
                  </a:schemeClr>
                </a:solidFill>
                <a:latin typeface="한국외대체 L" pitchFamily="18" charset="-127"/>
                <a:ea typeface="한국외대체 L" pitchFamily="18" charset="-127"/>
                <a:cs typeface="한국외대체 L" pitchFamily="18" charset="-127"/>
              </a:endParaRPr>
            </a:p>
          </p:txBody>
        </p:sp>
        <p:sp>
          <p:nvSpPr>
            <p:cNvPr id="48" name="화살표: 갈매기형 수장 47">
              <a:extLst>
                <a:ext uri="{FF2B5EF4-FFF2-40B4-BE49-F238E27FC236}">
                  <a16:creationId xmlns="" xmlns:a16="http://schemas.microsoft.com/office/drawing/2014/main" id="{8BD2637D-EA29-4F9D-B145-7A470248D8E2}"/>
                </a:ext>
              </a:extLst>
            </p:cNvPr>
            <p:cNvSpPr/>
            <p:nvPr/>
          </p:nvSpPr>
          <p:spPr>
            <a:xfrm>
              <a:off x="2399404" y="497980"/>
              <a:ext cx="322466" cy="323989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bg1">
                    <a:lumMod val="95000"/>
                  </a:schemeClr>
                </a:solidFill>
                <a:latin typeface="한국외대체 L" pitchFamily="18" charset="-127"/>
                <a:ea typeface="한국외대체 L" pitchFamily="18" charset="-127"/>
                <a:cs typeface="한국외대체 L" pitchFamily="18" charset="-127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3402966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="" xmlns:a16="http://schemas.microsoft.com/office/drawing/2014/main" id="{32189279-0BC8-4952-8F58-DE0DCD8F8CAC}"/>
              </a:ext>
            </a:extLst>
          </p:cNvPr>
          <p:cNvGrpSpPr/>
          <p:nvPr/>
        </p:nvGrpSpPr>
        <p:grpSpPr>
          <a:xfrm>
            <a:off x="223271" y="0"/>
            <a:ext cx="802720" cy="914887"/>
            <a:chOff x="6454318" y="953910"/>
            <a:chExt cx="802720" cy="914887"/>
          </a:xfrm>
        </p:grpSpPr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F035BE6D-2837-42A7-8453-1E5EE73CD4DC}"/>
                </a:ext>
              </a:extLst>
            </p:cNvPr>
            <p:cNvSpPr txBox="1"/>
            <p:nvPr/>
          </p:nvSpPr>
          <p:spPr>
            <a:xfrm>
              <a:off x="6587564" y="953910"/>
              <a:ext cx="6694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1</a:t>
              </a:r>
              <a:endParaRPr lang="ko-KR" altLang="en-US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="" xmlns:a16="http://schemas.microsoft.com/office/drawing/2014/main" id="{41969698-7506-487E-984A-2DF93188322B}"/>
                </a:ext>
              </a:extLst>
            </p:cNvPr>
            <p:cNvGrpSpPr/>
            <p:nvPr/>
          </p:nvGrpSpPr>
          <p:grpSpPr>
            <a:xfrm>
              <a:off x="6454318" y="1058181"/>
              <a:ext cx="760143" cy="810616"/>
              <a:chOff x="6454318" y="1058181"/>
              <a:chExt cx="760143" cy="810616"/>
            </a:xfrm>
          </p:grpSpPr>
          <p:cxnSp>
            <p:nvCxnSpPr>
              <p:cNvPr id="13" name="직선 연결선 12">
                <a:extLst>
                  <a:ext uri="{FF2B5EF4-FFF2-40B4-BE49-F238E27FC236}">
                    <a16:creationId xmlns="" xmlns:a16="http://schemas.microsoft.com/office/drawing/2014/main" id="{ADD38516-D53B-4BF4-8AC3-84CE097D049F}"/>
                  </a:ext>
                </a:extLst>
              </p:cNvPr>
              <p:cNvCxnSpPr/>
              <p:nvPr/>
            </p:nvCxnSpPr>
            <p:spPr>
              <a:xfrm>
                <a:off x="6454318" y="1058181"/>
                <a:ext cx="760143" cy="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>
                <a:extLst>
                  <a:ext uri="{FF2B5EF4-FFF2-40B4-BE49-F238E27FC236}">
                    <a16:creationId xmlns="" xmlns:a16="http://schemas.microsoft.com/office/drawing/2014/main" id="{5CCAF0D0-3879-4340-92F3-A84BF1220B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54318" y="1058181"/>
                <a:ext cx="0" cy="810616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>
                <a:extLst>
                  <a:ext uri="{FF2B5EF4-FFF2-40B4-BE49-F238E27FC236}">
                    <a16:creationId xmlns="" xmlns:a16="http://schemas.microsoft.com/office/drawing/2014/main" id="{7230B458-BC0A-4781-A363-D882933CF9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54318" y="1868797"/>
                <a:ext cx="760143" cy="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>
                <a:extLst>
                  <a:ext uri="{FF2B5EF4-FFF2-40B4-BE49-F238E27FC236}">
                    <a16:creationId xmlns="" xmlns:a16="http://schemas.microsoft.com/office/drawing/2014/main" id="{4901E6BB-64EE-4A59-8427-5A3B8E2424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14461" y="1058181"/>
                <a:ext cx="0" cy="333449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83FC6D57-53CE-44BD-8850-E1D2D676B312}"/>
              </a:ext>
            </a:extLst>
          </p:cNvPr>
          <p:cNvSpPr txBox="1"/>
          <p:nvPr/>
        </p:nvSpPr>
        <p:spPr>
          <a:xfrm>
            <a:off x="983414" y="423067"/>
            <a:ext cx="538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Yoon 윤명조 540_TT" pitchFamily="18" charset="-127"/>
                <a:ea typeface="Yoon 윤명조 540_TT" pitchFamily="18" charset="-127"/>
              </a:rPr>
              <a:t> 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Yoon 윤명조 540_TT" pitchFamily="18" charset="-127"/>
                <a:ea typeface="Yoon 윤명조 540_TT" pitchFamily="18" charset="-127"/>
              </a:rPr>
              <a:t>개발환경 및 프로그램  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Yoon 윤명조 540_TT" pitchFamily="18" charset="-127"/>
              <a:ea typeface="Yoon 윤명조 540_TT" pitchFamily="18" charset="-127"/>
            </a:endParaRPr>
          </a:p>
        </p:txBody>
      </p:sp>
      <p:pic>
        <p:nvPicPr>
          <p:cNvPr id="63" name="그림 62" descr="0_17G8RRzpccm_7F0U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0200" y="2905685"/>
            <a:ext cx="4126790" cy="1222562"/>
          </a:xfrm>
          <a:prstGeom prst="rect">
            <a:avLst/>
          </a:prstGeom>
        </p:spPr>
      </p:pic>
      <p:pic>
        <p:nvPicPr>
          <p:cNvPr id="64" name="그림 63" descr="250px-Jupyter_logo.sv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5649" y="2456545"/>
            <a:ext cx="1768821" cy="2051832"/>
          </a:xfrm>
          <a:prstGeom prst="rect">
            <a:avLst/>
          </a:prstGeom>
        </p:spPr>
      </p:pic>
      <p:pic>
        <p:nvPicPr>
          <p:cNvPr id="65" name="그림 64" descr="laravel-valet-ubuntu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0259" y="2346399"/>
            <a:ext cx="4034118" cy="206290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525291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>
            <a:extLst>
              <a:ext uri="{FF2B5EF4-FFF2-40B4-BE49-F238E27FC236}">
                <a16:creationId xmlns="" xmlns:a16="http://schemas.microsoft.com/office/drawing/2014/main" id="{32189279-0BC8-4952-8F58-DE0DCD8F8CAC}"/>
              </a:ext>
            </a:extLst>
          </p:cNvPr>
          <p:cNvGrpSpPr/>
          <p:nvPr/>
        </p:nvGrpSpPr>
        <p:grpSpPr>
          <a:xfrm>
            <a:off x="223271" y="0"/>
            <a:ext cx="802720" cy="1015663"/>
            <a:chOff x="6454318" y="953910"/>
            <a:chExt cx="802720" cy="1015663"/>
          </a:xfrm>
        </p:grpSpPr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F035BE6D-2837-42A7-8453-1E5EE73CD4DC}"/>
                </a:ext>
              </a:extLst>
            </p:cNvPr>
            <p:cNvSpPr txBox="1"/>
            <p:nvPr/>
          </p:nvSpPr>
          <p:spPr>
            <a:xfrm>
              <a:off x="6587564" y="953910"/>
              <a:ext cx="66947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2</a:t>
              </a:r>
              <a:endParaRPr lang="ko-KR" altLang="en-US" sz="6000" dirty="0">
                <a:solidFill>
                  <a:schemeClr val="tx1">
                    <a:lumMod val="50000"/>
                    <a:lumOff val="50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  <p:grpSp>
          <p:nvGrpSpPr>
            <p:cNvPr id="3" name="그룹 11">
              <a:extLst>
                <a:ext uri="{FF2B5EF4-FFF2-40B4-BE49-F238E27FC236}">
                  <a16:creationId xmlns="" xmlns:a16="http://schemas.microsoft.com/office/drawing/2014/main" id="{41969698-7506-487E-984A-2DF93188322B}"/>
                </a:ext>
              </a:extLst>
            </p:cNvPr>
            <p:cNvGrpSpPr/>
            <p:nvPr/>
          </p:nvGrpSpPr>
          <p:grpSpPr>
            <a:xfrm>
              <a:off x="6454318" y="1058181"/>
              <a:ext cx="760143" cy="810616"/>
              <a:chOff x="6454318" y="1058181"/>
              <a:chExt cx="760143" cy="810616"/>
            </a:xfrm>
          </p:grpSpPr>
          <p:cxnSp>
            <p:nvCxnSpPr>
              <p:cNvPr id="13" name="직선 연결선 12">
                <a:extLst>
                  <a:ext uri="{FF2B5EF4-FFF2-40B4-BE49-F238E27FC236}">
                    <a16:creationId xmlns="" xmlns:a16="http://schemas.microsoft.com/office/drawing/2014/main" id="{ADD38516-D53B-4BF4-8AC3-84CE097D049F}"/>
                  </a:ext>
                </a:extLst>
              </p:cNvPr>
              <p:cNvCxnSpPr/>
              <p:nvPr/>
            </p:nvCxnSpPr>
            <p:spPr>
              <a:xfrm>
                <a:off x="6454318" y="1058181"/>
                <a:ext cx="760143" cy="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>
                <a:extLst>
                  <a:ext uri="{FF2B5EF4-FFF2-40B4-BE49-F238E27FC236}">
                    <a16:creationId xmlns="" xmlns:a16="http://schemas.microsoft.com/office/drawing/2014/main" id="{5CCAF0D0-3879-4340-92F3-A84BF1220B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54318" y="1058181"/>
                <a:ext cx="0" cy="810616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>
                <a:extLst>
                  <a:ext uri="{FF2B5EF4-FFF2-40B4-BE49-F238E27FC236}">
                    <a16:creationId xmlns="" xmlns:a16="http://schemas.microsoft.com/office/drawing/2014/main" id="{7230B458-BC0A-4781-A363-D882933CF9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54318" y="1868797"/>
                <a:ext cx="760143" cy="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>
                <a:extLst>
                  <a:ext uri="{FF2B5EF4-FFF2-40B4-BE49-F238E27FC236}">
                    <a16:creationId xmlns="" xmlns:a16="http://schemas.microsoft.com/office/drawing/2014/main" id="{4901E6BB-64EE-4A59-8427-5A3B8E2424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14461" y="1058181"/>
                <a:ext cx="0" cy="333449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83FC6D57-53CE-44BD-8850-E1D2D676B312}"/>
              </a:ext>
            </a:extLst>
          </p:cNvPr>
          <p:cNvSpPr txBox="1"/>
          <p:nvPr/>
        </p:nvSpPr>
        <p:spPr>
          <a:xfrm>
            <a:off x="983414" y="423067"/>
            <a:ext cx="538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Yoon 윤명조 540_TT" pitchFamily="18" charset="-127"/>
                <a:ea typeface="Yoon 윤명조 540_TT" pitchFamily="18" charset="-127"/>
              </a:rPr>
              <a:t>  </a:t>
            </a:r>
            <a:r>
              <a:rPr lang="en-US" altLang="ko-KR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Yoon 윤명조 540_TT" pitchFamily="18" charset="-127"/>
                <a:ea typeface="Yoon 윤명조 540_TT" pitchFamily="18" charset="-127"/>
              </a:rPr>
              <a:t>tesseract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Yoon 윤명조 540_TT" pitchFamily="18" charset="-127"/>
                <a:ea typeface="Yoon 윤명조 540_TT" pitchFamily="18" charset="-127"/>
              </a:rPr>
              <a:t>를 이용한 글자 인식 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Yoon 윤명조 540_TT" pitchFamily="18" charset="-127"/>
              <a:ea typeface="Yoon 윤명조 540_TT" pitchFamily="18" charset="-127"/>
            </a:endParaRPr>
          </a:p>
        </p:txBody>
      </p:sp>
      <p:pic>
        <p:nvPicPr>
          <p:cNvPr id="12" name="그림 11" descr="kc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" y="1682643"/>
            <a:ext cx="4099135" cy="2546350"/>
          </a:xfrm>
          <a:prstGeom prst="rect">
            <a:avLst/>
          </a:prstGeom>
        </p:spPr>
      </p:pic>
      <p:pic>
        <p:nvPicPr>
          <p:cNvPr id="17" name="그림 16" descr="kc1_final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6350" y="1190018"/>
            <a:ext cx="3028950" cy="3302000"/>
          </a:xfrm>
          <a:prstGeom prst="rect">
            <a:avLst/>
          </a:prstGeom>
        </p:spPr>
      </p:pic>
      <p:pic>
        <p:nvPicPr>
          <p:cNvPr id="18" name="그림 17" descr="kc1-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5150" y="1661193"/>
            <a:ext cx="4037825" cy="255639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133475" y="4324243"/>
            <a:ext cx="2438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atin typeface="Yoon 윤명조 530_TT" pitchFamily="18" charset="-127"/>
                <a:ea typeface="Yoon 윤명조 530_TT" pitchFamily="18" charset="-127"/>
              </a:rPr>
              <a:t>text </a:t>
            </a:r>
            <a:r>
              <a:rPr lang="ko-KR" altLang="en-US" sz="1600" dirty="0" smtClean="0">
                <a:latin typeface="Yoon 윤명조 530_TT" pitchFamily="18" charset="-127"/>
                <a:ea typeface="Yoon 윤명조 530_TT" pitchFamily="18" charset="-127"/>
              </a:rPr>
              <a:t>변환할 사진 </a:t>
            </a:r>
            <a:r>
              <a:rPr lang="en-US" altLang="ko-KR" sz="1600" dirty="0" smtClean="0">
                <a:latin typeface="Yoon 윤명조 530_TT" pitchFamily="18" charset="-127"/>
                <a:ea typeface="Yoon 윤명조 530_TT" pitchFamily="18" charset="-127"/>
              </a:rPr>
              <a:t>input</a:t>
            </a:r>
            <a:endParaRPr lang="ko-KR" altLang="en-US" sz="1600" dirty="0">
              <a:latin typeface="Yoon 윤명조 530_TT" pitchFamily="18" charset="-127"/>
              <a:ea typeface="Yoon 윤명조 53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00649" y="4305193"/>
            <a:ext cx="27908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Yoon 윤명조 530_TT" pitchFamily="18" charset="-127"/>
                <a:ea typeface="Yoon 윤명조 530_TT" pitchFamily="18" charset="-127"/>
              </a:rPr>
              <a:t>원래의 </a:t>
            </a:r>
            <a:r>
              <a:rPr lang="en-US" sz="1600" dirty="0" smtClean="0">
                <a:latin typeface="Yoon 윤명조 530_TT" pitchFamily="18" charset="-127"/>
                <a:ea typeface="Yoon 윤명조 530_TT" pitchFamily="18" charset="-127"/>
              </a:rPr>
              <a:t>image</a:t>
            </a:r>
            <a:r>
              <a:rPr lang="ko-KR" altLang="en-US" sz="1600" dirty="0" smtClean="0">
                <a:latin typeface="Yoon 윤명조 530_TT" pitchFamily="18" charset="-127"/>
                <a:ea typeface="Yoon 윤명조 530_TT" pitchFamily="18" charset="-127"/>
              </a:rPr>
              <a:t> </a:t>
            </a:r>
            <a:r>
              <a:rPr lang="en-US" sz="1600" dirty="0" smtClean="0">
                <a:latin typeface="Yoon 윤명조 530_TT" pitchFamily="18" charset="-127"/>
                <a:ea typeface="Yoon 윤명조 530_TT" pitchFamily="18" charset="-127"/>
              </a:rPr>
              <a:t>outline </a:t>
            </a:r>
            <a:r>
              <a:rPr lang="ko-KR" altLang="en-US" sz="1600" dirty="0" smtClean="0">
                <a:latin typeface="Yoon 윤명조 530_TT" pitchFamily="18" charset="-127"/>
                <a:ea typeface="Yoon 윤명조 530_TT" pitchFamily="18" charset="-127"/>
              </a:rPr>
              <a:t>생성</a:t>
            </a:r>
            <a:endParaRPr lang="en-US" altLang="ko-KR" sz="1600" dirty="0" smtClean="0">
              <a:latin typeface="Yoon 윤명조 530_TT" pitchFamily="18" charset="-127"/>
              <a:ea typeface="Yoon 윤명조 530_TT" pitchFamily="18" charset="-127"/>
            </a:endParaRPr>
          </a:p>
          <a:p>
            <a:pPr algn="ctr"/>
            <a:r>
              <a:rPr lang="en-US" altLang="ko-KR" sz="1600" dirty="0" smtClean="0">
                <a:latin typeface="Yoon 윤명조 530_TT" pitchFamily="18" charset="-127"/>
                <a:ea typeface="Yoon 윤명조 530_TT" pitchFamily="18" charset="-127"/>
              </a:rPr>
              <a:t>( </a:t>
            </a:r>
            <a:r>
              <a:rPr lang="ko-KR" altLang="en-US" sz="1600" dirty="0" smtClean="0">
                <a:latin typeface="Yoon 윤명조 530_TT" pitchFamily="18" charset="-127"/>
                <a:ea typeface="Yoon 윤명조 530_TT" pitchFamily="18" charset="-127"/>
              </a:rPr>
              <a:t>이미지의 </a:t>
            </a:r>
            <a:r>
              <a:rPr lang="ko-KR" altLang="en-US" sz="1600" dirty="0" err="1" smtClean="0">
                <a:latin typeface="Yoon 윤명조 530_TT" pitchFamily="18" charset="-127"/>
                <a:ea typeface="Yoon 윤명조 530_TT" pitchFamily="18" charset="-127"/>
              </a:rPr>
              <a:t>특징점</a:t>
            </a:r>
            <a:r>
              <a:rPr lang="ko-KR" altLang="en-US" sz="1600" dirty="0" smtClean="0">
                <a:latin typeface="Yoon 윤명조 530_TT" pitchFamily="18" charset="-127"/>
                <a:ea typeface="Yoon 윤명조 530_TT" pitchFamily="18" charset="-127"/>
              </a:rPr>
              <a:t> 추출</a:t>
            </a:r>
            <a:r>
              <a:rPr lang="en-US" altLang="ko-KR" sz="1600" dirty="0" smtClean="0">
                <a:latin typeface="Yoon 윤명조 530_TT" pitchFamily="18" charset="-127"/>
                <a:ea typeface="Yoon 윤명조 530_TT" pitchFamily="18" charset="-127"/>
              </a:rPr>
              <a:t>)</a:t>
            </a:r>
            <a:endParaRPr lang="ko-KR" altLang="en-US" sz="1600" dirty="0">
              <a:latin typeface="Yoon 윤명조 530_TT" pitchFamily="18" charset="-127"/>
              <a:ea typeface="Yoon 윤명조 530_TT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115424" y="4541499"/>
            <a:ext cx="27908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Yoon 윤명조 530_TT" pitchFamily="18" charset="-127"/>
                <a:ea typeface="Yoon 윤명조 530_TT" pitchFamily="18" charset="-127"/>
              </a:rPr>
              <a:t>번호판 </a:t>
            </a:r>
            <a:r>
              <a:rPr lang="en-US" altLang="ko-KR" sz="1600" dirty="0" smtClean="0">
                <a:latin typeface="Yoon 윤명조 530_TT" pitchFamily="18" charset="-127"/>
                <a:ea typeface="Yoon 윤명조 530_TT" pitchFamily="18" charset="-127"/>
              </a:rPr>
              <a:t>parsing &amp; </a:t>
            </a:r>
            <a:r>
              <a:rPr lang="ko-KR" altLang="en-US" sz="1600" dirty="0" smtClean="0">
                <a:latin typeface="Yoon 윤명조 530_TT" pitchFamily="18" charset="-127"/>
                <a:ea typeface="Yoon 윤명조 530_TT" pitchFamily="18" charset="-127"/>
              </a:rPr>
              <a:t>텍스트 변환</a:t>
            </a:r>
            <a:endParaRPr lang="ko-KR" altLang="en-US" sz="1600" dirty="0">
              <a:latin typeface="Yoon 윤명조 530_TT" pitchFamily="18" charset="-127"/>
              <a:ea typeface="Yoon 윤명조 530_TT" pitchFamily="18" charset="-127"/>
            </a:endParaRPr>
          </a:p>
        </p:txBody>
      </p:sp>
      <p:sp>
        <p:nvSpPr>
          <p:cNvPr id="22" name="오른쪽 화살표 21"/>
          <p:cNvSpPr/>
          <p:nvPr/>
        </p:nvSpPr>
        <p:spPr>
          <a:xfrm>
            <a:off x="4057650" y="2800243"/>
            <a:ext cx="657225" cy="371475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오른쪽 화살표 22"/>
          <p:cNvSpPr/>
          <p:nvPr/>
        </p:nvSpPr>
        <p:spPr>
          <a:xfrm>
            <a:off x="8458200" y="2800243"/>
            <a:ext cx="657225" cy="371475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772666" y="4994204"/>
            <a:ext cx="3448050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771990" y="5290176"/>
            <a:ext cx="3420010" cy="1086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525291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>
            <a:extLst>
              <a:ext uri="{FF2B5EF4-FFF2-40B4-BE49-F238E27FC236}">
                <a16:creationId xmlns="" xmlns:a16="http://schemas.microsoft.com/office/drawing/2014/main" id="{32189279-0BC8-4952-8F58-DE0DCD8F8CAC}"/>
              </a:ext>
            </a:extLst>
          </p:cNvPr>
          <p:cNvGrpSpPr/>
          <p:nvPr/>
        </p:nvGrpSpPr>
        <p:grpSpPr>
          <a:xfrm>
            <a:off x="223271" y="0"/>
            <a:ext cx="802720" cy="1015663"/>
            <a:chOff x="6454318" y="953910"/>
            <a:chExt cx="802720" cy="1015663"/>
          </a:xfrm>
        </p:grpSpPr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F035BE6D-2837-42A7-8453-1E5EE73CD4DC}"/>
                </a:ext>
              </a:extLst>
            </p:cNvPr>
            <p:cNvSpPr txBox="1"/>
            <p:nvPr/>
          </p:nvSpPr>
          <p:spPr>
            <a:xfrm>
              <a:off x="6587564" y="953910"/>
              <a:ext cx="66947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2</a:t>
              </a:r>
              <a:endParaRPr lang="ko-KR" altLang="en-US" sz="6000" dirty="0">
                <a:solidFill>
                  <a:schemeClr val="tx1">
                    <a:lumMod val="50000"/>
                    <a:lumOff val="50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  <p:grpSp>
          <p:nvGrpSpPr>
            <p:cNvPr id="3" name="그룹 11">
              <a:extLst>
                <a:ext uri="{FF2B5EF4-FFF2-40B4-BE49-F238E27FC236}">
                  <a16:creationId xmlns="" xmlns:a16="http://schemas.microsoft.com/office/drawing/2014/main" id="{41969698-7506-487E-984A-2DF93188322B}"/>
                </a:ext>
              </a:extLst>
            </p:cNvPr>
            <p:cNvGrpSpPr/>
            <p:nvPr/>
          </p:nvGrpSpPr>
          <p:grpSpPr>
            <a:xfrm>
              <a:off x="6454318" y="1058181"/>
              <a:ext cx="760143" cy="810616"/>
              <a:chOff x="6454318" y="1058181"/>
              <a:chExt cx="760143" cy="810616"/>
            </a:xfrm>
          </p:grpSpPr>
          <p:cxnSp>
            <p:nvCxnSpPr>
              <p:cNvPr id="13" name="직선 연결선 12">
                <a:extLst>
                  <a:ext uri="{FF2B5EF4-FFF2-40B4-BE49-F238E27FC236}">
                    <a16:creationId xmlns="" xmlns:a16="http://schemas.microsoft.com/office/drawing/2014/main" id="{ADD38516-D53B-4BF4-8AC3-84CE097D049F}"/>
                  </a:ext>
                </a:extLst>
              </p:cNvPr>
              <p:cNvCxnSpPr/>
              <p:nvPr/>
            </p:nvCxnSpPr>
            <p:spPr>
              <a:xfrm>
                <a:off x="6454318" y="1058181"/>
                <a:ext cx="760143" cy="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>
                <a:extLst>
                  <a:ext uri="{FF2B5EF4-FFF2-40B4-BE49-F238E27FC236}">
                    <a16:creationId xmlns="" xmlns:a16="http://schemas.microsoft.com/office/drawing/2014/main" id="{5CCAF0D0-3879-4340-92F3-A84BF1220B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54318" y="1058181"/>
                <a:ext cx="0" cy="810616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>
                <a:extLst>
                  <a:ext uri="{FF2B5EF4-FFF2-40B4-BE49-F238E27FC236}">
                    <a16:creationId xmlns="" xmlns:a16="http://schemas.microsoft.com/office/drawing/2014/main" id="{7230B458-BC0A-4781-A363-D882933CF9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54318" y="1868797"/>
                <a:ext cx="760143" cy="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>
                <a:extLst>
                  <a:ext uri="{FF2B5EF4-FFF2-40B4-BE49-F238E27FC236}">
                    <a16:creationId xmlns="" xmlns:a16="http://schemas.microsoft.com/office/drawing/2014/main" id="{4901E6BB-64EE-4A59-8427-5A3B8E2424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14461" y="1058181"/>
                <a:ext cx="0" cy="333449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83FC6D57-53CE-44BD-8850-E1D2D676B312}"/>
              </a:ext>
            </a:extLst>
          </p:cNvPr>
          <p:cNvSpPr txBox="1"/>
          <p:nvPr/>
        </p:nvSpPr>
        <p:spPr>
          <a:xfrm>
            <a:off x="983414" y="423067"/>
            <a:ext cx="538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Yoon 윤명조 540_TT" pitchFamily="18" charset="-127"/>
                <a:ea typeface="Yoon 윤명조 540_TT" pitchFamily="18" charset="-127"/>
              </a:rPr>
              <a:t>  </a:t>
            </a:r>
            <a:r>
              <a:rPr lang="en-US" altLang="ko-KR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Yoon 윤명조 540_TT" pitchFamily="18" charset="-127"/>
                <a:ea typeface="Yoon 윤명조 540_TT" pitchFamily="18" charset="-127"/>
              </a:rPr>
              <a:t>tesseract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Yoon 윤명조 540_TT" pitchFamily="18" charset="-127"/>
                <a:ea typeface="Yoon 윤명조 540_TT" pitchFamily="18" charset="-127"/>
              </a:rPr>
              <a:t>를 이용한 글자 인식 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Yoon 윤명조 540_TT" pitchFamily="18" charset="-127"/>
              <a:ea typeface="Yoon 윤명조 540_TT" pitchFamily="18" charset="-127"/>
            </a:endParaRPr>
          </a:p>
        </p:txBody>
      </p:sp>
      <p:pic>
        <p:nvPicPr>
          <p:cNvPr id="64" name="그림 63" descr="KakaoTalk_20190703_14144946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005659"/>
            <a:ext cx="12190731" cy="5004616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5800725" y="5686425"/>
            <a:ext cx="1009650" cy="285750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525291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>
            <a:extLst>
              <a:ext uri="{FF2B5EF4-FFF2-40B4-BE49-F238E27FC236}">
                <a16:creationId xmlns="" xmlns:a16="http://schemas.microsoft.com/office/drawing/2014/main" id="{32189279-0BC8-4952-8F58-DE0DCD8F8CAC}"/>
              </a:ext>
            </a:extLst>
          </p:cNvPr>
          <p:cNvGrpSpPr/>
          <p:nvPr/>
        </p:nvGrpSpPr>
        <p:grpSpPr>
          <a:xfrm>
            <a:off x="223271" y="0"/>
            <a:ext cx="802720" cy="1015663"/>
            <a:chOff x="6454318" y="953910"/>
            <a:chExt cx="802720" cy="1015663"/>
          </a:xfrm>
        </p:grpSpPr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F035BE6D-2837-42A7-8453-1E5EE73CD4DC}"/>
                </a:ext>
              </a:extLst>
            </p:cNvPr>
            <p:cNvSpPr txBox="1"/>
            <p:nvPr/>
          </p:nvSpPr>
          <p:spPr>
            <a:xfrm>
              <a:off x="6587564" y="953910"/>
              <a:ext cx="66947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2</a:t>
              </a:r>
              <a:endParaRPr lang="ko-KR" altLang="en-US" sz="6000" dirty="0">
                <a:solidFill>
                  <a:schemeClr val="tx1">
                    <a:lumMod val="50000"/>
                    <a:lumOff val="50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  <p:grpSp>
          <p:nvGrpSpPr>
            <p:cNvPr id="3" name="그룹 11">
              <a:extLst>
                <a:ext uri="{FF2B5EF4-FFF2-40B4-BE49-F238E27FC236}">
                  <a16:creationId xmlns="" xmlns:a16="http://schemas.microsoft.com/office/drawing/2014/main" id="{41969698-7506-487E-984A-2DF93188322B}"/>
                </a:ext>
              </a:extLst>
            </p:cNvPr>
            <p:cNvGrpSpPr/>
            <p:nvPr/>
          </p:nvGrpSpPr>
          <p:grpSpPr>
            <a:xfrm>
              <a:off x="6454318" y="1058181"/>
              <a:ext cx="760143" cy="810616"/>
              <a:chOff x="6454318" y="1058181"/>
              <a:chExt cx="760143" cy="810616"/>
            </a:xfrm>
          </p:grpSpPr>
          <p:cxnSp>
            <p:nvCxnSpPr>
              <p:cNvPr id="13" name="직선 연결선 12">
                <a:extLst>
                  <a:ext uri="{FF2B5EF4-FFF2-40B4-BE49-F238E27FC236}">
                    <a16:creationId xmlns="" xmlns:a16="http://schemas.microsoft.com/office/drawing/2014/main" id="{ADD38516-D53B-4BF4-8AC3-84CE097D049F}"/>
                  </a:ext>
                </a:extLst>
              </p:cNvPr>
              <p:cNvCxnSpPr/>
              <p:nvPr/>
            </p:nvCxnSpPr>
            <p:spPr>
              <a:xfrm>
                <a:off x="6454318" y="1058181"/>
                <a:ext cx="760143" cy="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>
                <a:extLst>
                  <a:ext uri="{FF2B5EF4-FFF2-40B4-BE49-F238E27FC236}">
                    <a16:creationId xmlns="" xmlns:a16="http://schemas.microsoft.com/office/drawing/2014/main" id="{5CCAF0D0-3879-4340-92F3-A84BF1220B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54318" y="1058181"/>
                <a:ext cx="0" cy="810616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>
                <a:extLst>
                  <a:ext uri="{FF2B5EF4-FFF2-40B4-BE49-F238E27FC236}">
                    <a16:creationId xmlns="" xmlns:a16="http://schemas.microsoft.com/office/drawing/2014/main" id="{7230B458-BC0A-4781-A363-D882933CF9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54318" y="1868797"/>
                <a:ext cx="760143" cy="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>
                <a:extLst>
                  <a:ext uri="{FF2B5EF4-FFF2-40B4-BE49-F238E27FC236}">
                    <a16:creationId xmlns="" xmlns:a16="http://schemas.microsoft.com/office/drawing/2014/main" id="{4901E6BB-64EE-4A59-8427-5A3B8E2424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14461" y="1058181"/>
                <a:ext cx="0" cy="333449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83FC6D57-53CE-44BD-8850-E1D2D676B312}"/>
              </a:ext>
            </a:extLst>
          </p:cNvPr>
          <p:cNvSpPr txBox="1"/>
          <p:nvPr/>
        </p:nvSpPr>
        <p:spPr>
          <a:xfrm>
            <a:off x="983414" y="423067"/>
            <a:ext cx="538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Yoon 윤명조 540_TT" pitchFamily="18" charset="-127"/>
                <a:ea typeface="Yoon 윤명조 540_TT" pitchFamily="18" charset="-127"/>
              </a:rPr>
              <a:t>  </a:t>
            </a:r>
            <a:r>
              <a:rPr lang="en-US" altLang="ko-KR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Yoon 윤명조 540_TT" pitchFamily="18" charset="-127"/>
                <a:ea typeface="Yoon 윤명조 540_TT" pitchFamily="18" charset="-127"/>
              </a:rPr>
              <a:t>tesseract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Yoon 윤명조 540_TT" pitchFamily="18" charset="-127"/>
                <a:ea typeface="Yoon 윤명조 540_TT" pitchFamily="18" charset="-127"/>
              </a:rPr>
              <a:t>를 이용한 글자 인식 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Yoon 윤명조 540_TT" pitchFamily="18" charset="-127"/>
              <a:ea typeface="Yoon 윤명조 540_TT" pitchFamily="18" charset="-127"/>
            </a:endParaRPr>
          </a:p>
        </p:txBody>
      </p:sp>
      <p:pic>
        <p:nvPicPr>
          <p:cNvPr id="12" name="그림 11" descr="KakaoTalk_20190703_14144972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73" y="1161860"/>
            <a:ext cx="11818465" cy="5086540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5400675" y="5915025"/>
            <a:ext cx="1009650" cy="285750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525291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>
            <a:extLst>
              <a:ext uri="{FF2B5EF4-FFF2-40B4-BE49-F238E27FC236}">
                <a16:creationId xmlns="" xmlns:a16="http://schemas.microsoft.com/office/drawing/2014/main" id="{32189279-0BC8-4952-8F58-DE0DCD8F8CAC}"/>
              </a:ext>
            </a:extLst>
          </p:cNvPr>
          <p:cNvGrpSpPr/>
          <p:nvPr/>
        </p:nvGrpSpPr>
        <p:grpSpPr>
          <a:xfrm>
            <a:off x="223271" y="0"/>
            <a:ext cx="802720" cy="1015663"/>
            <a:chOff x="6454318" y="953910"/>
            <a:chExt cx="802720" cy="1015663"/>
          </a:xfrm>
        </p:grpSpPr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F035BE6D-2837-42A7-8453-1E5EE73CD4DC}"/>
                </a:ext>
              </a:extLst>
            </p:cNvPr>
            <p:cNvSpPr txBox="1"/>
            <p:nvPr/>
          </p:nvSpPr>
          <p:spPr>
            <a:xfrm>
              <a:off x="6587564" y="953910"/>
              <a:ext cx="66947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2</a:t>
              </a:r>
              <a:endParaRPr lang="ko-KR" altLang="en-US" sz="6000" dirty="0">
                <a:solidFill>
                  <a:schemeClr val="tx1">
                    <a:lumMod val="50000"/>
                    <a:lumOff val="50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  <p:grpSp>
          <p:nvGrpSpPr>
            <p:cNvPr id="3" name="그룹 11">
              <a:extLst>
                <a:ext uri="{FF2B5EF4-FFF2-40B4-BE49-F238E27FC236}">
                  <a16:creationId xmlns="" xmlns:a16="http://schemas.microsoft.com/office/drawing/2014/main" id="{41969698-7506-487E-984A-2DF93188322B}"/>
                </a:ext>
              </a:extLst>
            </p:cNvPr>
            <p:cNvGrpSpPr/>
            <p:nvPr/>
          </p:nvGrpSpPr>
          <p:grpSpPr>
            <a:xfrm>
              <a:off x="6454318" y="1058181"/>
              <a:ext cx="760143" cy="810616"/>
              <a:chOff x="6454318" y="1058181"/>
              <a:chExt cx="760143" cy="810616"/>
            </a:xfrm>
          </p:grpSpPr>
          <p:cxnSp>
            <p:nvCxnSpPr>
              <p:cNvPr id="13" name="직선 연결선 12">
                <a:extLst>
                  <a:ext uri="{FF2B5EF4-FFF2-40B4-BE49-F238E27FC236}">
                    <a16:creationId xmlns="" xmlns:a16="http://schemas.microsoft.com/office/drawing/2014/main" id="{ADD38516-D53B-4BF4-8AC3-84CE097D049F}"/>
                  </a:ext>
                </a:extLst>
              </p:cNvPr>
              <p:cNvCxnSpPr/>
              <p:nvPr/>
            </p:nvCxnSpPr>
            <p:spPr>
              <a:xfrm>
                <a:off x="6454318" y="1058181"/>
                <a:ext cx="760143" cy="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>
                <a:extLst>
                  <a:ext uri="{FF2B5EF4-FFF2-40B4-BE49-F238E27FC236}">
                    <a16:creationId xmlns="" xmlns:a16="http://schemas.microsoft.com/office/drawing/2014/main" id="{5CCAF0D0-3879-4340-92F3-A84BF1220B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54318" y="1058181"/>
                <a:ext cx="0" cy="810616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>
                <a:extLst>
                  <a:ext uri="{FF2B5EF4-FFF2-40B4-BE49-F238E27FC236}">
                    <a16:creationId xmlns="" xmlns:a16="http://schemas.microsoft.com/office/drawing/2014/main" id="{7230B458-BC0A-4781-A363-D882933CF9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54318" y="1868797"/>
                <a:ext cx="760143" cy="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>
                <a:extLst>
                  <a:ext uri="{FF2B5EF4-FFF2-40B4-BE49-F238E27FC236}">
                    <a16:creationId xmlns="" xmlns:a16="http://schemas.microsoft.com/office/drawing/2014/main" id="{4901E6BB-64EE-4A59-8427-5A3B8E2424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14461" y="1058181"/>
                <a:ext cx="0" cy="333449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83FC6D57-53CE-44BD-8850-E1D2D676B312}"/>
              </a:ext>
            </a:extLst>
          </p:cNvPr>
          <p:cNvSpPr txBox="1"/>
          <p:nvPr/>
        </p:nvSpPr>
        <p:spPr>
          <a:xfrm>
            <a:off x="983414" y="423067"/>
            <a:ext cx="538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Yoon 윤명조 540_TT" pitchFamily="18" charset="-127"/>
                <a:ea typeface="Yoon 윤명조 540_TT" pitchFamily="18" charset="-127"/>
              </a:rPr>
              <a:t>  </a:t>
            </a:r>
            <a:r>
              <a:rPr lang="en-US" altLang="ko-KR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Yoon 윤명조 540_TT" pitchFamily="18" charset="-127"/>
                <a:ea typeface="Yoon 윤명조 540_TT" pitchFamily="18" charset="-127"/>
              </a:rPr>
              <a:t>tesseract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Yoon 윤명조 540_TT" pitchFamily="18" charset="-127"/>
                <a:ea typeface="Yoon 윤명조 540_TT" pitchFamily="18" charset="-127"/>
              </a:rPr>
              <a:t>를 이용한 글자 인식 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Yoon 윤명조 540_TT" pitchFamily="18" charset="-127"/>
              <a:ea typeface="Yoon 윤명조 540_TT" pitchFamily="18" charset="-127"/>
            </a:endParaRPr>
          </a:p>
        </p:txBody>
      </p:sp>
      <p:pic>
        <p:nvPicPr>
          <p:cNvPr id="17" name="그림 16" descr="KakaoTalk_20190703_14144990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85" y="1055195"/>
            <a:ext cx="11841493" cy="5050330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5143500" y="5753100"/>
            <a:ext cx="1009650" cy="285750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525291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>
            <a:extLst>
              <a:ext uri="{FF2B5EF4-FFF2-40B4-BE49-F238E27FC236}">
                <a16:creationId xmlns="" xmlns:a16="http://schemas.microsoft.com/office/drawing/2014/main" id="{32189279-0BC8-4952-8F58-DE0DCD8F8CAC}"/>
              </a:ext>
            </a:extLst>
          </p:cNvPr>
          <p:cNvGrpSpPr/>
          <p:nvPr/>
        </p:nvGrpSpPr>
        <p:grpSpPr>
          <a:xfrm>
            <a:off x="223271" y="0"/>
            <a:ext cx="802720" cy="1015663"/>
            <a:chOff x="6454318" y="953910"/>
            <a:chExt cx="802720" cy="1015663"/>
          </a:xfrm>
        </p:grpSpPr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F035BE6D-2837-42A7-8453-1E5EE73CD4DC}"/>
                </a:ext>
              </a:extLst>
            </p:cNvPr>
            <p:cNvSpPr txBox="1"/>
            <p:nvPr/>
          </p:nvSpPr>
          <p:spPr>
            <a:xfrm>
              <a:off x="6587564" y="953910"/>
              <a:ext cx="66947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2</a:t>
              </a:r>
              <a:endParaRPr lang="ko-KR" altLang="en-US" sz="6000" dirty="0">
                <a:solidFill>
                  <a:schemeClr val="tx1">
                    <a:lumMod val="50000"/>
                    <a:lumOff val="50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  <p:grpSp>
          <p:nvGrpSpPr>
            <p:cNvPr id="3" name="그룹 11">
              <a:extLst>
                <a:ext uri="{FF2B5EF4-FFF2-40B4-BE49-F238E27FC236}">
                  <a16:creationId xmlns="" xmlns:a16="http://schemas.microsoft.com/office/drawing/2014/main" id="{41969698-7506-487E-984A-2DF93188322B}"/>
                </a:ext>
              </a:extLst>
            </p:cNvPr>
            <p:cNvGrpSpPr/>
            <p:nvPr/>
          </p:nvGrpSpPr>
          <p:grpSpPr>
            <a:xfrm>
              <a:off x="6454318" y="1058181"/>
              <a:ext cx="760143" cy="810616"/>
              <a:chOff x="6454318" y="1058181"/>
              <a:chExt cx="760143" cy="810616"/>
            </a:xfrm>
          </p:grpSpPr>
          <p:cxnSp>
            <p:nvCxnSpPr>
              <p:cNvPr id="13" name="직선 연결선 12">
                <a:extLst>
                  <a:ext uri="{FF2B5EF4-FFF2-40B4-BE49-F238E27FC236}">
                    <a16:creationId xmlns="" xmlns:a16="http://schemas.microsoft.com/office/drawing/2014/main" id="{ADD38516-D53B-4BF4-8AC3-84CE097D049F}"/>
                  </a:ext>
                </a:extLst>
              </p:cNvPr>
              <p:cNvCxnSpPr/>
              <p:nvPr/>
            </p:nvCxnSpPr>
            <p:spPr>
              <a:xfrm>
                <a:off x="6454318" y="1058181"/>
                <a:ext cx="760143" cy="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>
                <a:extLst>
                  <a:ext uri="{FF2B5EF4-FFF2-40B4-BE49-F238E27FC236}">
                    <a16:creationId xmlns="" xmlns:a16="http://schemas.microsoft.com/office/drawing/2014/main" id="{5CCAF0D0-3879-4340-92F3-A84BF1220B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54318" y="1058181"/>
                <a:ext cx="0" cy="810616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>
                <a:extLst>
                  <a:ext uri="{FF2B5EF4-FFF2-40B4-BE49-F238E27FC236}">
                    <a16:creationId xmlns="" xmlns:a16="http://schemas.microsoft.com/office/drawing/2014/main" id="{7230B458-BC0A-4781-A363-D882933CF9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54318" y="1868797"/>
                <a:ext cx="760143" cy="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>
                <a:extLst>
                  <a:ext uri="{FF2B5EF4-FFF2-40B4-BE49-F238E27FC236}">
                    <a16:creationId xmlns="" xmlns:a16="http://schemas.microsoft.com/office/drawing/2014/main" id="{4901E6BB-64EE-4A59-8427-5A3B8E2424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14461" y="1058181"/>
                <a:ext cx="0" cy="333449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83FC6D57-53CE-44BD-8850-E1D2D676B312}"/>
              </a:ext>
            </a:extLst>
          </p:cNvPr>
          <p:cNvSpPr txBox="1"/>
          <p:nvPr/>
        </p:nvSpPr>
        <p:spPr>
          <a:xfrm>
            <a:off x="983414" y="423067"/>
            <a:ext cx="538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Yoon 윤명조 540_TT" pitchFamily="18" charset="-127"/>
                <a:ea typeface="Yoon 윤명조 540_TT" pitchFamily="18" charset="-127"/>
              </a:rPr>
              <a:t>  </a:t>
            </a:r>
            <a:r>
              <a:rPr lang="en-US" altLang="ko-KR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Yoon 윤명조 540_TT" pitchFamily="18" charset="-127"/>
                <a:ea typeface="Yoon 윤명조 540_TT" pitchFamily="18" charset="-127"/>
              </a:rPr>
              <a:t>tesseract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Yoon 윤명조 540_TT" pitchFamily="18" charset="-127"/>
                <a:ea typeface="Yoon 윤명조 540_TT" pitchFamily="18" charset="-127"/>
              </a:rPr>
              <a:t>를 이용한 글자 인식 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Yoon 윤명조 540_TT" pitchFamily="18" charset="-127"/>
              <a:ea typeface="Yoon 윤명조 540_TT" pitchFamily="18" charset="-127"/>
            </a:endParaRPr>
          </a:p>
        </p:txBody>
      </p:sp>
      <p:pic>
        <p:nvPicPr>
          <p:cNvPr id="12" name="그림 11" descr="KakaoTalk_20190703_14145012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27" y="1171384"/>
            <a:ext cx="11858321" cy="5096065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5495925" y="5953125"/>
            <a:ext cx="1009650" cy="285750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525291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타원 11"/>
          <p:cNvSpPr/>
          <p:nvPr/>
        </p:nvSpPr>
        <p:spPr>
          <a:xfrm>
            <a:off x="883578" y="1952089"/>
            <a:ext cx="2825393" cy="2825393"/>
          </a:xfrm>
          <a:prstGeom prst="ellipse">
            <a:avLst/>
          </a:prstGeom>
          <a:solidFill>
            <a:schemeClr val="accent6">
              <a:lumMod val="20000"/>
              <a:lumOff val="80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4911049" y="1952089"/>
            <a:ext cx="2825393" cy="2825393"/>
          </a:xfrm>
          <a:prstGeom prst="ellipse">
            <a:avLst/>
          </a:prstGeom>
          <a:solidFill>
            <a:schemeClr val="accent6">
              <a:lumMod val="20000"/>
              <a:lumOff val="80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8712486" y="1952089"/>
            <a:ext cx="2825393" cy="2825393"/>
          </a:xfrm>
          <a:prstGeom prst="ellipse">
            <a:avLst/>
          </a:prstGeom>
          <a:solidFill>
            <a:schemeClr val="accent6">
              <a:lumMod val="20000"/>
              <a:lumOff val="80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9">
            <a:extLst>
              <a:ext uri="{FF2B5EF4-FFF2-40B4-BE49-F238E27FC236}">
                <a16:creationId xmlns="" xmlns:a16="http://schemas.microsoft.com/office/drawing/2014/main" id="{32189279-0BC8-4952-8F58-DE0DCD8F8CAC}"/>
              </a:ext>
            </a:extLst>
          </p:cNvPr>
          <p:cNvGrpSpPr/>
          <p:nvPr/>
        </p:nvGrpSpPr>
        <p:grpSpPr>
          <a:xfrm>
            <a:off x="223271" y="0"/>
            <a:ext cx="802720" cy="1015663"/>
            <a:chOff x="6454318" y="953910"/>
            <a:chExt cx="802720" cy="1015663"/>
          </a:xfrm>
        </p:grpSpPr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F035BE6D-2837-42A7-8453-1E5EE73CD4DC}"/>
                </a:ext>
              </a:extLst>
            </p:cNvPr>
            <p:cNvSpPr txBox="1"/>
            <p:nvPr/>
          </p:nvSpPr>
          <p:spPr>
            <a:xfrm>
              <a:off x="6587564" y="953910"/>
              <a:ext cx="66947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3</a:t>
              </a:r>
              <a:endParaRPr lang="ko-KR" altLang="en-US" sz="6000" dirty="0">
                <a:solidFill>
                  <a:schemeClr val="tx1">
                    <a:lumMod val="50000"/>
                    <a:lumOff val="50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  <p:grpSp>
          <p:nvGrpSpPr>
            <p:cNvPr id="3" name="그룹 11">
              <a:extLst>
                <a:ext uri="{FF2B5EF4-FFF2-40B4-BE49-F238E27FC236}">
                  <a16:creationId xmlns="" xmlns:a16="http://schemas.microsoft.com/office/drawing/2014/main" id="{41969698-7506-487E-984A-2DF93188322B}"/>
                </a:ext>
              </a:extLst>
            </p:cNvPr>
            <p:cNvGrpSpPr/>
            <p:nvPr/>
          </p:nvGrpSpPr>
          <p:grpSpPr>
            <a:xfrm>
              <a:off x="6454318" y="1058181"/>
              <a:ext cx="760143" cy="810616"/>
              <a:chOff x="6454318" y="1058181"/>
              <a:chExt cx="760143" cy="810616"/>
            </a:xfrm>
          </p:grpSpPr>
          <p:cxnSp>
            <p:nvCxnSpPr>
              <p:cNvPr id="13" name="직선 연결선 12">
                <a:extLst>
                  <a:ext uri="{FF2B5EF4-FFF2-40B4-BE49-F238E27FC236}">
                    <a16:creationId xmlns="" xmlns:a16="http://schemas.microsoft.com/office/drawing/2014/main" id="{ADD38516-D53B-4BF4-8AC3-84CE097D049F}"/>
                  </a:ext>
                </a:extLst>
              </p:cNvPr>
              <p:cNvCxnSpPr/>
              <p:nvPr/>
            </p:nvCxnSpPr>
            <p:spPr>
              <a:xfrm>
                <a:off x="6454318" y="1058181"/>
                <a:ext cx="760143" cy="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>
                <a:extLst>
                  <a:ext uri="{FF2B5EF4-FFF2-40B4-BE49-F238E27FC236}">
                    <a16:creationId xmlns="" xmlns:a16="http://schemas.microsoft.com/office/drawing/2014/main" id="{5CCAF0D0-3879-4340-92F3-A84BF1220B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54318" y="1058181"/>
                <a:ext cx="0" cy="810616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>
                <a:extLst>
                  <a:ext uri="{FF2B5EF4-FFF2-40B4-BE49-F238E27FC236}">
                    <a16:creationId xmlns="" xmlns:a16="http://schemas.microsoft.com/office/drawing/2014/main" id="{7230B458-BC0A-4781-A363-D882933CF9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54318" y="1868797"/>
                <a:ext cx="760143" cy="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>
                <a:extLst>
                  <a:ext uri="{FF2B5EF4-FFF2-40B4-BE49-F238E27FC236}">
                    <a16:creationId xmlns="" xmlns:a16="http://schemas.microsoft.com/office/drawing/2014/main" id="{4901E6BB-64EE-4A59-8427-5A3B8E2424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14461" y="1058181"/>
                <a:ext cx="0" cy="333449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83FC6D57-53CE-44BD-8850-E1D2D676B312}"/>
              </a:ext>
            </a:extLst>
          </p:cNvPr>
          <p:cNvSpPr txBox="1"/>
          <p:nvPr/>
        </p:nvSpPr>
        <p:spPr>
          <a:xfrm>
            <a:off x="983414" y="423067"/>
            <a:ext cx="538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Yoon 윤명조 540_TT" pitchFamily="18" charset="-127"/>
                <a:ea typeface="Yoon 윤명조 540_TT" pitchFamily="18" charset="-127"/>
              </a:rPr>
              <a:t> 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Yoon 윤명조 540_TT" pitchFamily="18" charset="-127"/>
                <a:ea typeface="Yoon 윤명조 540_TT" pitchFamily="18" charset="-127"/>
              </a:rPr>
              <a:t>결과 및 문제점 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Yoon 윤명조 540_TT" pitchFamily="18" charset="-127"/>
              <a:ea typeface="Yoon 윤명조 540_TT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93035" y="3009790"/>
            <a:ext cx="31419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dirty="0" smtClean="0">
                <a:latin typeface="Yoon 윤명조 540_TT" pitchFamily="18" charset="-127"/>
                <a:ea typeface="Yoon 윤명조 540_TT" pitchFamily="18" charset="-127"/>
              </a:rPr>
              <a:t>한글 </a:t>
            </a:r>
            <a:r>
              <a:rPr lang="ko-KR" altLang="en-US" dirty="0" smtClean="0">
                <a:latin typeface="Yoon 윤명조 540_TT" pitchFamily="18" charset="-127"/>
                <a:ea typeface="Yoon 윤명조 540_TT" pitchFamily="18" charset="-127"/>
              </a:rPr>
              <a:t>인식률 낮음 </a:t>
            </a:r>
            <a:endParaRPr lang="en-US" altLang="ko-KR" dirty="0" smtClean="0">
              <a:latin typeface="Yoon 윤명조 540_TT" pitchFamily="18" charset="-127"/>
              <a:ea typeface="Yoon 윤명조 540_TT" pitchFamily="18" charset="-127"/>
            </a:endParaRPr>
          </a:p>
          <a:p>
            <a:pPr algn="ctr">
              <a:lnSpc>
                <a:spcPct val="200000"/>
              </a:lnSpc>
              <a:buFont typeface="Wingdings" pitchFamily="2" charset="2"/>
              <a:buChar char="ü"/>
            </a:pPr>
            <a:endParaRPr lang="ko-KR" altLang="en-US" dirty="0">
              <a:latin typeface="Yoon 윤명조 540_TT" pitchFamily="18" charset="-127"/>
              <a:ea typeface="Yoon 윤명조 540_TT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758860" y="2773488"/>
            <a:ext cx="314196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dirty="0" smtClean="0">
                <a:latin typeface="Yoon 윤명조 540_TT" pitchFamily="18" charset="-127"/>
                <a:ea typeface="Yoon 윤명조 540_TT" pitchFamily="18" charset="-127"/>
              </a:rPr>
              <a:t>여러 개의 번호판을</a:t>
            </a:r>
            <a:r>
              <a:rPr lang="en-US" altLang="ko-KR" dirty="0" smtClean="0">
                <a:latin typeface="Yoon 윤명조 540_TT" pitchFamily="18" charset="-127"/>
                <a:ea typeface="Yoon 윤명조 540_TT" pitchFamily="18" charset="-127"/>
              </a:rPr>
              <a:t/>
            </a:r>
            <a:br>
              <a:rPr lang="en-US" altLang="ko-KR" dirty="0" smtClean="0">
                <a:latin typeface="Yoon 윤명조 540_TT" pitchFamily="18" charset="-127"/>
                <a:ea typeface="Yoon 윤명조 540_TT" pitchFamily="18" charset="-127"/>
              </a:rPr>
            </a:br>
            <a:r>
              <a:rPr lang="ko-KR" altLang="en-US" dirty="0" smtClean="0">
                <a:latin typeface="Yoon 윤명조 540_TT" pitchFamily="18" charset="-127"/>
                <a:ea typeface="Yoon 윤명조 540_TT" pitchFamily="18" charset="-127"/>
              </a:rPr>
              <a:t> 인식할 수 없음</a:t>
            </a:r>
            <a:endParaRPr lang="en-US" altLang="ko-KR" dirty="0" smtClean="0">
              <a:latin typeface="Yoon 윤명조 540_TT" pitchFamily="18" charset="-127"/>
              <a:ea typeface="Yoon 윤명조 540_TT" pitchFamily="18" charset="-127"/>
            </a:endParaRPr>
          </a:p>
          <a:p>
            <a:pPr algn="ctr">
              <a:lnSpc>
                <a:spcPct val="200000"/>
              </a:lnSpc>
              <a:buFont typeface="Wingdings" pitchFamily="2" charset="2"/>
              <a:buChar char="ü"/>
            </a:pPr>
            <a:endParaRPr lang="en-US" altLang="ko-KR" dirty="0" smtClean="0">
              <a:latin typeface="Yoon 윤명조 540_TT" pitchFamily="18" charset="-127"/>
              <a:ea typeface="Yoon 윤명조 540_TT" pitchFamily="18" charset="-127"/>
            </a:endParaRPr>
          </a:p>
          <a:p>
            <a:pPr algn="ctr">
              <a:lnSpc>
                <a:spcPct val="200000"/>
              </a:lnSpc>
            </a:pPr>
            <a:endParaRPr lang="en-US" altLang="ko-KR" dirty="0" smtClean="0">
              <a:latin typeface="Yoon 윤명조 540_TT" pitchFamily="18" charset="-127"/>
              <a:ea typeface="Yoon 윤명조 540_TT" pitchFamily="18" charset="-127"/>
            </a:endParaRPr>
          </a:p>
          <a:p>
            <a:pPr algn="ctr">
              <a:lnSpc>
                <a:spcPct val="200000"/>
              </a:lnSpc>
              <a:buFont typeface="Wingdings" pitchFamily="2" charset="2"/>
              <a:buChar char="ü"/>
            </a:pPr>
            <a:endParaRPr lang="en-US" altLang="ko-KR" dirty="0" smtClean="0">
              <a:latin typeface="Yoon 윤명조 540_TT" pitchFamily="18" charset="-127"/>
              <a:ea typeface="Yoon 윤명조 540_TT" pitchFamily="18" charset="-127"/>
            </a:endParaRPr>
          </a:p>
          <a:p>
            <a:pPr algn="ctr">
              <a:lnSpc>
                <a:spcPct val="200000"/>
              </a:lnSpc>
              <a:buFont typeface="Wingdings" pitchFamily="2" charset="2"/>
              <a:buChar char="ü"/>
            </a:pPr>
            <a:endParaRPr lang="ko-KR" altLang="en-US" dirty="0">
              <a:latin typeface="Yoon 윤명조 540_TT" pitchFamily="18" charset="-127"/>
              <a:ea typeface="Yoon 윤명조 540_TT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550024" y="2763214"/>
            <a:ext cx="31419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dirty="0" smtClean="0">
                <a:latin typeface="Yoon 윤명조 540_TT" pitchFamily="18" charset="-127"/>
                <a:ea typeface="Yoon 윤명조 540_TT" pitchFamily="18" charset="-127"/>
              </a:rPr>
              <a:t>텍스트를 </a:t>
            </a:r>
            <a:r>
              <a:rPr lang="ko-KR" altLang="en-US" dirty="0" smtClean="0">
                <a:latin typeface="Yoon 윤명조 540_TT" pitchFamily="18" charset="-127"/>
                <a:ea typeface="Yoon 윤명조 540_TT" pitchFamily="18" charset="-127"/>
              </a:rPr>
              <a:t>추출하기 위한 </a:t>
            </a:r>
            <a:endParaRPr lang="en-US" altLang="ko-KR" dirty="0" smtClean="0">
              <a:latin typeface="Yoon 윤명조 540_TT" pitchFamily="18" charset="-127"/>
              <a:ea typeface="Yoon 윤명조 540_TT" pitchFamily="18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dirty="0" smtClean="0">
                <a:latin typeface="Yoon 윤명조 540_TT" pitchFamily="18" charset="-127"/>
                <a:ea typeface="Yoon 윤명조 540_TT" pitchFamily="18" charset="-127"/>
              </a:rPr>
              <a:t>이미지 </a:t>
            </a:r>
            <a:r>
              <a:rPr lang="ko-KR" altLang="en-US" dirty="0" err="1" smtClean="0">
                <a:latin typeface="Yoon 윤명조 540_TT" pitchFamily="18" charset="-127"/>
                <a:ea typeface="Yoon 윤명조 540_TT" pitchFamily="18" charset="-127"/>
              </a:rPr>
              <a:t>파싱은</a:t>
            </a:r>
            <a:r>
              <a:rPr lang="ko-KR" altLang="en-US" dirty="0" smtClean="0">
                <a:latin typeface="Yoon 윤명조 540_TT" pitchFamily="18" charset="-127"/>
                <a:ea typeface="Yoon 윤명조 540_TT" pitchFamily="18" charset="-127"/>
              </a:rPr>
              <a:t> </a:t>
            </a:r>
            <a:r>
              <a:rPr lang="ko-KR" altLang="en-US" dirty="0" smtClean="0">
                <a:latin typeface="Yoon 윤명조 540_TT" pitchFamily="18" charset="-127"/>
                <a:ea typeface="Yoon 윤명조 540_TT" pitchFamily="18" charset="-127"/>
              </a:rPr>
              <a:t>잘해냄 </a:t>
            </a:r>
            <a:endParaRPr lang="en-US" altLang="ko-KR" dirty="0" smtClean="0">
              <a:latin typeface="Yoon 윤명조 540_TT" pitchFamily="18" charset="-127"/>
              <a:ea typeface="Yoon 윤명조 540_TT" pitchFamily="18" charset="-127"/>
            </a:endParaRPr>
          </a:p>
          <a:p>
            <a:pPr algn="ctr">
              <a:lnSpc>
                <a:spcPct val="200000"/>
              </a:lnSpc>
              <a:buFont typeface="Wingdings" pitchFamily="2" charset="2"/>
              <a:buChar char="ü"/>
            </a:pPr>
            <a:endParaRPr lang="en-US" altLang="ko-KR" dirty="0" smtClean="0">
              <a:latin typeface="Yoon 윤명조 540_TT" pitchFamily="18" charset="-127"/>
              <a:ea typeface="Yoon 윤명조 540_TT" pitchFamily="18" charset="-127"/>
            </a:endParaRPr>
          </a:p>
          <a:p>
            <a:pPr algn="ctr">
              <a:lnSpc>
                <a:spcPct val="200000"/>
              </a:lnSpc>
              <a:buFont typeface="Wingdings" pitchFamily="2" charset="2"/>
              <a:buChar char="ü"/>
            </a:pPr>
            <a:endParaRPr lang="ko-KR" altLang="en-US" dirty="0">
              <a:latin typeface="Yoon 윤명조 540_TT" pitchFamily="18" charset="-127"/>
              <a:ea typeface="Yoon 윤명조 540_T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25291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139</Words>
  <Application>Microsoft Office PowerPoint</Application>
  <PresentationFormat>사용자 지정</PresentationFormat>
  <Paragraphs>53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보미 최</dc:creator>
  <cp:lastModifiedBy>이수진</cp:lastModifiedBy>
  <cp:revision>8</cp:revision>
  <dcterms:created xsi:type="dcterms:W3CDTF">2019-06-05T13:46:19Z</dcterms:created>
  <dcterms:modified xsi:type="dcterms:W3CDTF">2019-07-10T09:21:12Z</dcterms:modified>
</cp:coreProperties>
</file>