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84" r:id="rId5"/>
    <p:sldId id="287" r:id="rId6"/>
    <p:sldId id="288" r:id="rId7"/>
    <p:sldId id="272" r:id="rId8"/>
    <p:sldId id="285" r:id="rId9"/>
    <p:sldId id="286" r:id="rId10"/>
    <p:sldId id="269" r:id="rId11"/>
    <p:sldId id="275" r:id="rId12"/>
    <p:sldId id="274" r:id="rId13"/>
    <p:sldId id="276" r:id="rId14"/>
  </p:sldIdLst>
  <p:sldSz cx="12192000" cy="6858000"/>
  <p:notesSz cx="6858000" cy="9144000"/>
  <p:embeddedFontLst>
    <p:embeddedFont>
      <p:font typeface="맑은 고딕" pitchFamily="50" charset="-127"/>
      <p:regular r:id="rId15"/>
      <p:bold r:id="rId16"/>
    </p:embeddedFont>
    <p:embeddedFont>
      <p:font typeface="한국외대체 L" pitchFamily="18" charset="-127"/>
      <p:regular r:id="rId17"/>
    </p:embeddedFont>
    <p:embeddedFont>
      <p:font typeface="Yoon 윤고딕 520_TT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1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-636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3C7276-88B5-4506-849F-49BE9691C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625A7A7-CEE2-4FFD-922C-84C58BE8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3982421-9CEA-4809-B48A-CE3DA58C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D3EBDE4-0C86-43F7-A2A7-A048F79D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9944CF4-C16F-48E8-B19E-28F34F31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361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2EE592-A10A-425F-AA91-F3EE7609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A6BD9BC-3DB3-48B2-BB1B-0C6561F70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CDD5BD-A0DE-4B27-BCAC-D9B20023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D112C9-5310-4C71-9A97-ACA01885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A02D35B-B98A-44BE-8785-EB97136D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33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A97DDBC-7709-4C1F-88AE-97974722E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D61CA77-03B8-46CF-BB92-95E1FEB96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62226D-DA04-46B5-A50B-ED474B57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ACE6DBB-AF78-4C9E-AC09-846D8AA2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0AE922-4C33-4BD2-ADDB-150E2334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825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7418ED-67C5-41E2-A9E3-77F87463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9B52872-0D1A-4E70-829B-F56CA7056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1F8D7D-4590-4C56-9F34-C545F54B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DCE363B-00D9-4BC9-B683-AE9D568E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5F8BD9-B4BB-432D-8B7D-02D8E807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101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5272CD-8339-4947-BB2F-C6F3F7FC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94C2091-EC80-45D1-B55F-D91278DE1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118EE41-E650-4649-B601-FFDD4E22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A3709F-F4E4-4BED-8B70-E6F45ED2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AFC84B4-09D4-4E43-906D-2D06FE57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3471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517EC0-D755-41DD-B2BA-68D796DF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D64FBB-3D1F-4F86-958F-F7F5F511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CF17A80-FAB1-4FD8-BE1E-187EB6974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6A2ED68-7F7B-484B-8E29-87796ED3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F021737-A219-4869-8E51-9AB091DF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C6E81C4-A033-4429-A38E-634C822B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376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D024CB-EC26-4DD7-9D2D-EBBB269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7E42C53-19BE-4C73-BFD3-A91162514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398AEE7-D362-447C-8E3D-48250DF0D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9623634-344D-473A-B153-BA64692CD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990A83A-A1E0-45CC-B0CC-F00BCBEAD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526AA47-C290-42B0-B1FA-072721EE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57590D4-0B2D-4947-8EC4-F2028CF1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3B5F5D4-12E2-4325-B75F-4945A47D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509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9E51FC-6E1F-4270-B48C-2D6143BD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9D09365-D5BD-4464-AFBF-96D49BA0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71A7954-D75C-4335-9C5A-134647E8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0E68D34-D0E9-4750-8C46-1E56D71F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578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1F7A132-A9D4-4828-BA65-379BC734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690A687-6749-45E3-A614-E2BF561E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1BB81BE-157F-47A9-89CC-56EEEB11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031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2EE7D5-75C6-456E-B6E8-33257BD3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7968B9C-50E8-4D0B-A3E9-E51B2B40B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813837E-F94A-44D8-9793-16BE6A2CF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6E3BA29-2FF5-410A-A46B-FECA90E3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260233C-34A8-45CB-9186-7801C9B5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7E4ED74-A71F-4FE5-977B-01B4C517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054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5FE9BF-A097-4D29-9B35-398A4F29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119CFE3-2D7C-4231-AB9E-E99AF2609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BAB49F2-75AA-4878-8A38-8F3FE80D7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7FB779F-91B9-455F-B170-8EADED64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446A2EE-96BC-4A0E-B470-4B3EEEEC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433C5C0-5EEC-4985-9522-6980F076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10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0D24CD4-DAE2-4F26-80E2-4139C055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64DDCB-6075-4BB0-92F1-09750167C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17C5A4-B8C9-4AB6-B758-E8CABF04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2425-83C7-48BF-B869-4C15B0338BF7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6BDAEF8-8884-4C69-9BB3-9162E9C4C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390DCA-4A5C-4832-98F1-A0AEDE7CD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7332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A122E9D-821B-44C8-8766-64D2BD39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70F3534-9ED2-4D56-A2A6-02F8A8BEB5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xmlns="" id="{DD828192-6F83-418C-AB2A-2AD31335B565}"/>
              </a:ext>
            </a:extLst>
          </p:cNvPr>
          <p:cNvSpPr/>
          <p:nvPr/>
        </p:nvSpPr>
        <p:spPr>
          <a:xfrm>
            <a:off x="3390312" y="513347"/>
            <a:ext cx="5725551" cy="5101390"/>
          </a:xfrm>
          <a:prstGeom prst="diamond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8FB82F4-C33A-438A-A52A-1ECE8801801A}"/>
              </a:ext>
            </a:extLst>
          </p:cNvPr>
          <p:cNvCxnSpPr/>
          <p:nvPr/>
        </p:nvCxnSpPr>
        <p:spPr>
          <a:xfrm flipV="1">
            <a:off x="4745129" y="513347"/>
            <a:ext cx="1507958" cy="1379621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C052A220-7DCA-478E-999E-5048EE341EED}"/>
              </a:ext>
            </a:extLst>
          </p:cNvPr>
          <p:cNvCxnSpPr/>
          <p:nvPr/>
        </p:nvCxnSpPr>
        <p:spPr>
          <a:xfrm>
            <a:off x="3390312" y="3064042"/>
            <a:ext cx="1695035" cy="150795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46AEFAF9-70AF-44D2-A941-3A3EB9E5DA50}"/>
              </a:ext>
            </a:extLst>
          </p:cNvPr>
          <p:cNvCxnSpPr/>
          <p:nvPr/>
        </p:nvCxnSpPr>
        <p:spPr>
          <a:xfrm flipV="1">
            <a:off x="6253087" y="4211295"/>
            <a:ext cx="1576074" cy="1403442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EE07211-DA5A-4852-B034-3863171B7152}"/>
              </a:ext>
            </a:extLst>
          </p:cNvPr>
          <p:cNvCxnSpPr/>
          <p:nvPr/>
        </p:nvCxnSpPr>
        <p:spPr>
          <a:xfrm flipH="1" flipV="1">
            <a:off x="7555832" y="1679975"/>
            <a:ext cx="1560031" cy="1384067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508C818-E0E2-4AF4-A5C2-A665C3D66829}"/>
              </a:ext>
            </a:extLst>
          </p:cNvPr>
          <p:cNvSpPr txBox="1"/>
          <p:nvPr/>
        </p:nvSpPr>
        <p:spPr>
          <a:xfrm>
            <a:off x="3236186" y="2368602"/>
            <a:ext cx="6006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tesseract</a:t>
            </a:r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 활용한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자동차 번호인식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프로젝트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algn="ctr"/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# 3</a:t>
            </a:r>
          </a:p>
          <a:p>
            <a:pPr algn="ctr"/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xmlns="" id="{5429AD5F-9CC6-4CD6-97F8-10B126A66058}"/>
              </a:ext>
            </a:extLst>
          </p:cNvPr>
          <p:cNvSpPr/>
          <p:nvPr/>
        </p:nvSpPr>
        <p:spPr>
          <a:xfrm>
            <a:off x="8143954" y="3368843"/>
            <a:ext cx="6149561" cy="3489157"/>
          </a:xfrm>
          <a:prstGeom prst="triangle">
            <a:avLst/>
          </a:prstGeom>
          <a:solidFill>
            <a:schemeClr val="bg1">
              <a:lumMod val="9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xmlns="" id="{4967C05C-024B-4A61-A841-4CF6508780DE}"/>
              </a:ext>
            </a:extLst>
          </p:cNvPr>
          <p:cNvSpPr/>
          <p:nvPr/>
        </p:nvSpPr>
        <p:spPr>
          <a:xfrm>
            <a:off x="7190066" y="4571999"/>
            <a:ext cx="4263997" cy="2286001"/>
          </a:xfrm>
          <a:prstGeom prst="triangle">
            <a:avLst/>
          </a:prstGeom>
          <a:solidFill>
            <a:schemeClr val="bg1">
              <a:lumMod val="9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E20E880-E09F-4B28-B0B6-06768EDB9B70}"/>
              </a:ext>
            </a:extLst>
          </p:cNvPr>
          <p:cNvCxnSpPr>
            <a:stCxn id="13" idx="2"/>
            <a:endCxn id="13" idx="0"/>
          </p:cNvCxnSpPr>
          <p:nvPr/>
        </p:nvCxnSpPr>
        <p:spPr>
          <a:xfrm flipV="1">
            <a:off x="7190066" y="4571999"/>
            <a:ext cx="2131999" cy="228600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E1C1919-EBAB-4C08-99F8-4B09A1A4D79B}"/>
              </a:ext>
            </a:extLst>
          </p:cNvPr>
          <p:cNvCxnSpPr>
            <a:endCxn id="12" idx="0"/>
          </p:cNvCxnSpPr>
          <p:nvPr/>
        </p:nvCxnSpPr>
        <p:spPr>
          <a:xfrm flipV="1">
            <a:off x="8143954" y="3368843"/>
            <a:ext cx="3074781" cy="348915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xmlns="" id="{6027DB7E-B3FD-47E9-8A5A-056C777839EF}"/>
              </a:ext>
            </a:extLst>
          </p:cNvPr>
          <p:cNvSpPr/>
          <p:nvPr/>
        </p:nvSpPr>
        <p:spPr>
          <a:xfrm rot="10800000">
            <a:off x="-2358320" y="0"/>
            <a:ext cx="6149561" cy="3489157"/>
          </a:xfrm>
          <a:prstGeom prst="triangle">
            <a:avLst/>
          </a:prstGeom>
          <a:solidFill>
            <a:schemeClr val="bg1">
              <a:lumMod val="9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xmlns="" id="{2A1DBE56-96C5-4605-B546-E4926235561D}"/>
              </a:ext>
            </a:extLst>
          </p:cNvPr>
          <p:cNvSpPr/>
          <p:nvPr/>
        </p:nvSpPr>
        <p:spPr>
          <a:xfrm rot="10800000">
            <a:off x="481132" y="0"/>
            <a:ext cx="4263997" cy="2286001"/>
          </a:xfrm>
          <a:prstGeom prst="triangle">
            <a:avLst/>
          </a:prstGeom>
          <a:solidFill>
            <a:schemeClr val="bg1">
              <a:lumMod val="9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7D09BBC-3736-4403-8F23-52A347BAF392}"/>
              </a:ext>
            </a:extLst>
          </p:cNvPr>
          <p:cNvCxnSpPr>
            <a:stCxn id="17" idx="2"/>
            <a:endCxn id="17" idx="0"/>
          </p:cNvCxnSpPr>
          <p:nvPr/>
        </p:nvCxnSpPr>
        <p:spPr>
          <a:xfrm rot="10800000" flipV="1">
            <a:off x="2613130" y="0"/>
            <a:ext cx="2131999" cy="228600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16633CF4-F8F0-48F0-A1E4-AF1CA376C1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6460" y="-13648"/>
            <a:ext cx="3074781" cy="348915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2EC5C29-6A86-43B5-A40C-CA5FFEAFF003}"/>
              </a:ext>
            </a:extLst>
          </p:cNvPr>
          <p:cNvSpPr txBox="1"/>
          <p:nvPr/>
        </p:nvSpPr>
        <p:spPr>
          <a:xfrm>
            <a:off x="7829161" y="240632"/>
            <a:ext cx="4090123" cy="38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5308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30" name="그룹 11">
            <a:extLst>
              <a:ext uri="{FF2B5EF4-FFF2-40B4-BE49-F238E27FC236}">
                <a16:creationId xmlns:a16="http://schemas.microsoft.com/office/drawing/2014/main" xmlns="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760143" cy="810616"/>
            <a:chOff x="6454318" y="1058181"/>
            <a:chExt cx="760143" cy="810616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3FC6D57-53CE-44BD-8850-E1D2D676B312}"/>
              </a:ext>
            </a:extLst>
          </p:cNvPr>
          <p:cNvSpPr txBox="1"/>
          <p:nvPr/>
        </p:nvSpPr>
        <p:spPr>
          <a:xfrm>
            <a:off x="862390" y="476855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번호판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bounding box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61235" y="5572125"/>
            <a:ext cx="832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연속된 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4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개의 큰 숫자들을 찾았을 경우 그 위치 정보를 이용해서 번호판 영역 추정</a:t>
            </a:r>
            <a:endParaRPr lang="en-US" altLang="ko-KR" sz="1600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algn="ctr"/>
            <a:endParaRPr lang="ko-KR" altLang="en-US" sz="1600" dirty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9900" y="1476375"/>
            <a:ext cx="64960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95613" y="3324225"/>
            <a:ext cx="65627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724275" y="2552700"/>
            <a:ext cx="809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Type1 </a:t>
            </a:r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953125" y="2552700"/>
            <a:ext cx="809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Type2 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124825" y="2552700"/>
            <a:ext cx="809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Type3 </a:t>
            </a:r>
            <a:endParaRPr lang="ko-KR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124825" y="4371975"/>
            <a:ext cx="809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Type6 </a:t>
            </a:r>
            <a:endParaRPr lang="ko-KR" alt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724275" y="4410075"/>
            <a:ext cx="809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Type4 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953125" y="4410075"/>
            <a:ext cx="809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Type5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152529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3FC6D57-53CE-44BD-8850-E1D2D676B312}"/>
              </a:ext>
            </a:extLst>
          </p:cNvPr>
          <p:cNvSpPr txBox="1"/>
          <p:nvPr/>
        </p:nvSpPr>
        <p:spPr>
          <a:xfrm>
            <a:off x="862390" y="476855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추후 계획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:a16="http://schemas.microsoft.com/office/drawing/2014/main" xmlns="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760143" cy="810616"/>
            <a:chOff x="6454318" y="1058181"/>
            <a:chExt cx="760143" cy="810616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112520" y="5631581"/>
            <a:ext cx="10378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숫자열의 가로 길이 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Ws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및 높이 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Hs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를 기준으로 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/>
            </a:r>
            <a:b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2006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년 이전 번호판 경우 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: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 가로 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1.5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배 세로 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1.5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배</a:t>
            </a:r>
            <a:endParaRPr lang="en-US" altLang="ko-KR" sz="1600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algn="ctr"/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2007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년 이후 경우 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: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가로 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2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배로 왼쪽 및 위쪽으로 확장시켜 번호판 영역 추정 및 </a:t>
            </a:r>
            <a:r>
              <a:rPr lang="ko-KR" altLang="en-US" sz="1600" dirty="0" smtClean="0">
                <a:solidFill>
                  <a:srgbClr val="FF0000"/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체계 구성할  계획  </a:t>
            </a:r>
            <a:endParaRPr lang="ko-KR" altLang="en-US" sz="1600" dirty="0">
              <a:solidFill>
                <a:srgbClr val="FF0000"/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7344" y="1151016"/>
            <a:ext cx="2811676" cy="167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모서리가 둥근 직사각형 11"/>
          <p:cNvSpPr/>
          <p:nvPr/>
        </p:nvSpPr>
        <p:spPr>
          <a:xfrm>
            <a:off x="6612556" y="1318661"/>
            <a:ext cx="2666198" cy="1289786"/>
          </a:xfrm>
          <a:prstGeom prst="roundRect">
            <a:avLst>
              <a:gd name="adj" fmla="val 70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95436" y="2011679"/>
            <a:ext cx="404261" cy="452389"/>
          </a:xfrm>
          <a:prstGeom prst="rect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49955" y="1405290"/>
            <a:ext cx="336884" cy="327257"/>
          </a:xfrm>
          <a:prstGeom prst="rect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883092" y="1405290"/>
            <a:ext cx="336884" cy="327257"/>
          </a:xfrm>
          <a:prstGeom prst="rect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296978" y="1405290"/>
            <a:ext cx="336884" cy="327257"/>
          </a:xfrm>
          <a:prstGeom prst="rect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720490" y="1405290"/>
            <a:ext cx="336884" cy="327257"/>
          </a:xfrm>
          <a:prstGeom prst="rect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26955" y="1905802"/>
            <a:ext cx="346508" cy="644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950469" y="1905802"/>
            <a:ext cx="346508" cy="644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383606" y="1905802"/>
            <a:ext cx="346508" cy="644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816745" y="1905802"/>
            <a:ext cx="346508" cy="644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rot="5400000">
            <a:off x="6347862" y="2748012"/>
            <a:ext cx="51013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7262262" y="2748013"/>
            <a:ext cx="51013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8908182" y="2748014"/>
            <a:ext cx="51013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10800000" flipV="1">
            <a:off x="9181708" y="1905803"/>
            <a:ext cx="568684" cy="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10800000" flipV="1">
            <a:off x="9181708" y="1309037"/>
            <a:ext cx="568684" cy="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622181" y="2743200"/>
            <a:ext cx="866274" cy="158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7555832" y="2743200"/>
            <a:ext cx="1607419" cy="158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10800000" flipV="1">
            <a:off x="9181708" y="2550695"/>
            <a:ext cx="568684" cy="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rot="5400000">
            <a:off x="9157647" y="2228251"/>
            <a:ext cx="607182" cy="793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rot="5400000">
            <a:off x="9157647" y="1602610"/>
            <a:ext cx="607182" cy="793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577137" y="1453415"/>
            <a:ext cx="1549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0.8 </a:t>
            </a:r>
            <a:r>
              <a:rPr lang="en-US" altLang="ko-KR" sz="1400" dirty="0" err="1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xHs</a:t>
            </a:r>
            <a:endParaRPr lang="ko-KR" altLang="en-US" sz="1400" dirty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577137" y="2069432"/>
            <a:ext cx="1549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Hs</a:t>
            </a:r>
            <a:endParaRPr lang="ko-KR" altLang="en-US" sz="1400" dirty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60681" y="2772077"/>
            <a:ext cx="1549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0.5 </a:t>
            </a:r>
            <a:r>
              <a:rPr lang="en-US" altLang="ko-KR" sz="1400" dirty="0" err="1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xWs</a:t>
            </a:r>
            <a:endParaRPr lang="ko-KR" altLang="en-US" sz="1400" dirty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52591" y="2772076"/>
            <a:ext cx="798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Ws</a:t>
            </a:r>
            <a:endParaRPr lang="ko-KR" altLang="en-US" sz="1400" dirty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0207" y="3845482"/>
            <a:ext cx="3090587" cy="72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모서리가 둥근 직사각형 50"/>
          <p:cNvSpPr/>
          <p:nvPr/>
        </p:nvSpPr>
        <p:spPr>
          <a:xfrm>
            <a:off x="6492033" y="3869356"/>
            <a:ext cx="3205212" cy="779646"/>
          </a:xfrm>
          <a:prstGeom prst="roundRect">
            <a:avLst>
              <a:gd name="adj" fmla="val 70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607535" y="3984857"/>
            <a:ext cx="346508" cy="548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031049" y="3984857"/>
            <a:ext cx="346508" cy="548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444935" y="4109988"/>
            <a:ext cx="336884" cy="327257"/>
          </a:xfrm>
          <a:prstGeom prst="rect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955072" y="3984857"/>
            <a:ext cx="346508" cy="548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378586" y="3984857"/>
            <a:ext cx="346508" cy="548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792470" y="3984857"/>
            <a:ext cx="346508" cy="548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215984" y="3984857"/>
            <a:ext cx="346508" cy="548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 rot="10800000" flipV="1">
            <a:off x="9532823" y="3984860"/>
            <a:ext cx="568684" cy="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rot="10800000" flipV="1">
            <a:off x="9532823" y="4530362"/>
            <a:ext cx="568684" cy="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rot="16200000" flipH="1">
            <a:off x="9562180" y="4254684"/>
            <a:ext cx="518193" cy="1705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898432" y="4118671"/>
            <a:ext cx="1549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Hs</a:t>
            </a:r>
            <a:endParaRPr lang="ko-KR" altLang="en-US" sz="1400" dirty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 rot="5400000">
            <a:off x="7699586" y="4745778"/>
            <a:ext cx="51013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5400000">
            <a:off x="9305750" y="4745779"/>
            <a:ext cx="51013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993156" y="4740965"/>
            <a:ext cx="1548411" cy="9939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589915" y="4789719"/>
            <a:ext cx="798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Ws</a:t>
            </a:r>
            <a:endParaRPr lang="ko-KR" altLang="en-US" sz="1400" dirty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 rot="5400000">
            <a:off x="6347865" y="4745779"/>
            <a:ext cx="51013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rot="5400000">
            <a:off x="7139019" y="4745779"/>
            <a:ext cx="51013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6639340" y="4750904"/>
            <a:ext cx="755375" cy="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780993" y="4769841"/>
            <a:ext cx="798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Ws</a:t>
            </a:r>
            <a:endParaRPr lang="ko-KR" altLang="en-US" sz="1400" dirty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529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3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:a16="http://schemas.microsoft.com/office/drawing/2014/main" xmlns="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760143" cy="810616"/>
            <a:chOff x="6454318" y="1058181"/>
            <a:chExt cx="760143" cy="810616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3FC6D57-53CE-44BD-8850-E1D2D676B312}"/>
              </a:ext>
            </a:extLst>
          </p:cNvPr>
          <p:cNvSpPr txBox="1"/>
          <p:nvPr/>
        </p:nvSpPr>
        <p:spPr>
          <a:xfrm>
            <a:off x="862390" y="476855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여러 개 번호판 인식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215" y="1985662"/>
            <a:ext cx="109823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078" y="1080786"/>
            <a:ext cx="3981299" cy="84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2529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3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xmlns="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760143" cy="810616"/>
            <a:chOff x="6454318" y="1058181"/>
            <a:chExt cx="760143" cy="810616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3FC6D57-53CE-44BD-8850-E1D2D676B312}"/>
              </a:ext>
            </a:extLst>
          </p:cNvPr>
          <p:cNvSpPr txBox="1"/>
          <p:nvPr/>
        </p:nvSpPr>
        <p:spPr>
          <a:xfrm>
            <a:off x="862390" y="476855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여러 개 번호판 인식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775" y="2161272"/>
            <a:ext cx="1112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628" y="1284872"/>
            <a:ext cx="5922453" cy="8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912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D84A83A-2579-4E4F-A0D4-331EC20966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76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직각 삼각형 2">
            <a:extLst>
              <a:ext uri="{FF2B5EF4-FFF2-40B4-BE49-F238E27FC236}">
                <a16:creationId xmlns:a16="http://schemas.microsoft.com/office/drawing/2014/main" xmlns="" id="{7044B14A-76D2-45E1-BAF6-ABC34796CE65}"/>
              </a:ext>
            </a:extLst>
          </p:cNvPr>
          <p:cNvSpPr/>
          <p:nvPr/>
        </p:nvSpPr>
        <p:spPr>
          <a:xfrm rot="5400000" flipV="1">
            <a:off x="5359661" y="-10942"/>
            <a:ext cx="6858002" cy="6875456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xmlns="" id="{57221D7D-17E9-4F4F-BC06-78BBB05E0883}"/>
              </a:ext>
            </a:extLst>
          </p:cNvPr>
          <p:cNvSpPr/>
          <p:nvPr/>
        </p:nvSpPr>
        <p:spPr>
          <a:xfrm flipH="1">
            <a:off x="0" y="20663"/>
            <a:ext cx="12192000" cy="6859109"/>
          </a:xfrm>
          <a:prstGeom prst="parallelogram">
            <a:avLst>
              <a:gd name="adj" fmla="val 82544"/>
            </a:avLst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BCA5E55-FEA5-4AB8-A479-096145DE6760}"/>
              </a:ext>
            </a:extLst>
          </p:cNvPr>
          <p:cNvSpPr txBox="1"/>
          <p:nvPr/>
        </p:nvSpPr>
        <p:spPr>
          <a:xfrm>
            <a:off x="3289864" y="1297347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 outline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BCAD11F4-0D1A-4C27-AD16-9E6D8C0600B8}"/>
              </a:ext>
            </a:extLst>
          </p:cNvPr>
          <p:cNvGrpSpPr/>
          <p:nvPr/>
        </p:nvGrpSpPr>
        <p:grpSpPr>
          <a:xfrm>
            <a:off x="2574585" y="940607"/>
            <a:ext cx="824492" cy="849571"/>
            <a:chOff x="6454318" y="1019226"/>
            <a:chExt cx="824492" cy="84957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7A252C4-5A68-441D-92C1-C9BC6FD19ABF}"/>
                </a:ext>
              </a:extLst>
            </p:cNvPr>
            <p:cNvSpPr txBox="1"/>
            <p:nvPr/>
          </p:nvSpPr>
          <p:spPr>
            <a:xfrm>
              <a:off x="6609336" y="1019226"/>
              <a:ext cx="6694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1</a:t>
              </a:r>
              <a:endParaRPr lang="ko-KR" altLang="en-US" sz="44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090DFFE7-AF48-40C0-9817-5C04E4112F7D}"/>
                </a:ext>
              </a:extLst>
            </p:cNvPr>
            <p:cNvGrpSpPr/>
            <p:nvPr/>
          </p:nvGrpSpPr>
          <p:grpSpPr>
            <a:xfrm>
              <a:off x="6454318" y="1058181"/>
              <a:ext cx="760143" cy="810616"/>
              <a:chOff x="6454318" y="1058181"/>
              <a:chExt cx="760143" cy="810616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xmlns="" id="{D9731D27-35A2-496F-BDD8-B905981541C3}"/>
                  </a:ext>
                </a:extLst>
              </p:cNvPr>
              <p:cNvCxnSpPr/>
              <p:nvPr/>
            </p:nvCxnSpPr>
            <p:spPr>
              <a:xfrm>
                <a:off x="6454318" y="1058181"/>
                <a:ext cx="760143" cy="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xmlns="" id="{8ED56689-9D2F-422D-BA84-BB1AE4040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058181"/>
                <a:ext cx="0" cy="810616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xmlns="" id="{CCA6AE4B-E95C-4CA7-B039-6B81A2A831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868797"/>
                <a:ext cx="760143" cy="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CDD57084-C209-4894-9FA4-6A2A5A047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461" y="1058181"/>
                <a:ext cx="0" cy="333449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6ECF1ADB-117C-48BB-B2B4-16E4C2EE9CC8}"/>
              </a:ext>
            </a:extLst>
          </p:cNvPr>
          <p:cNvGrpSpPr/>
          <p:nvPr/>
        </p:nvGrpSpPr>
        <p:grpSpPr>
          <a:xfrm>
            <a:off x="3576348" y="2458169"/>
            <a:ext cx="802721" cy="849574"/>
            <a:chOff x="6454318" y="1019223"/>
            <a:chExt cx="802721" cy="84957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1D0E4E5-BE5D-4F42-AF7A-E2E718508932}"/>
                </a:ext>
              </a:extLst>
            </p:cNvPr>
            <p:cNvSpPr txBox="1"/>
            <p:nvPr/>
          </p:nvSpPr>
          <p:spPr>
            <a:xfrm>
              <a:off x="6587565" y="1019223"/>
              <a:ext cx="6694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2</a:t>
              </a:r>
              <a:endParaRPr lang="ko-KR" altLang="en-US" sz="44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6B019484-B86E-46E3-9496-65197A336332}"/>
                </a:ext>
              </a:extLst>
            </p:cNvPr>
            <p:cNvGrpSpPr/>
            <p:nvPr/>
          </p:nvGrpSpPr>
          <p:grpSpPr>
            <a:xfrm>
              <a:off x="6454318" y="1058181"/>
              <a:ext cx="760143" cy="810616"/>
              <a:chOff x="6454318" y="1058181"/>
              <a:chExt cx="760143" cy="810616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xmlns="" id="{41E81EF3-C040-45FF-BC7D-F05255F01145}"/>
                  </a:ext>
                </a:extLst>
              </p:cNvPr>
              <p:cNvCxnSpPr/>
              <p:nvPr/>
            </p:nvCxnSpPr>
            <p:spPr>
              <a:xfrm>
                <a:off x="6454318" y="1058181"/>
                <a:ext cx="760143" cy="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xmlns="" id="{AAB30F21-AB20-4B96-9677-E41E23087E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058181"/>
                <a:ext cx="0" cy="810616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xmlns="" id="{1167229C-7B09-4DF3-8EC0-2CC1F7812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868797"/>
                <a:ext cx="760143" cy="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xmlns="" id="{7D0236C2-2508-4960-89D9-55B66D7A4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461" y="1058181"/>
                <a:ext cx="0" cy="333449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BE789416-7804-40B8-9004-352C342D1B18}"/>
              </a:ext>
            </a:extLst>
          </p:cNvPr>
          <p:cNvGrpSpPr/>
          <p:nvPr/>
        </p:nvGrpSpPr>
        <p:grpSpPr>
          <a:xfrm>
            <a:off x="4949574" y="3957760"/>
            <a:ext cx="802720" cy="838685"/>
            <a:chOff x="6454318" y="1030112"/>
            <a:chExt cx="802720" cy="83868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412A74CC-8C84-4B45-B980-08A69F3BE400}"/>
                </a:ext>
              </a:extLst>
            </p:cNvPr>
            <p:cNvSpPr txBox="1"/>
            <p:nvPr/>
          </p:nvSpPr>
          <p:spPr>
            <a:xfrm>
              <a:off x="6587564" y="1030112"/>
              <a:ext cx="6694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3</a:t>
              </a:r>
              <a:endParaRPr lang="ko-KR" altLang="en-US" sz="44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53F9ECAA-0985-4A29-A0BB-97A335A8F8FF}"/>
                </a:ext>
              </a:extLst>
            </p:cNvPr>
            <p:cNvGrpSpPr/>
            <p:nvPr/>
          </p:nvGrpSpPr>
          <p:grpSpPr>
            <a:xfrm>
              <a:off x="6454318" y="1058181"/>
              <a:ext cx="760143" cy="810616"/>
              <a:chOff x="6454318" y="1058181"/>
              <a:chExt cx="760143" cy="810616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B96D5CB6-963F-459B-8D52-5DFBBFFAA772}"/>
                  </a:ext>
                </a:extLst>
              </p:cNvPr>
              <p:cNvCxnSpPr/>
              <p:nvPr/>
            </p:nvCxnSpPr>
            <p:spPr>
              <a:xfrm>
                <a:off x="6454318" y="1058181"/>
                <a:ext cx="760143" cy="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D3B89560-6B5A-4771-9C65-6DDD133F1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058181"/>
                <a:ext cx="0" cy="810616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xmlns="" id="{35236007-83EB-4CC3-B07C-93C1CD537D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868797"/>
                <a:ext cx="760143" cy="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xmlns="" id="{4BAD68E4-4B98-4D88-BD31-E86D5838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461" y="1058181"/>
                <a:ext cx="0" cy="333449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4DD5044-58AD-4466-B2F4-5747E04D0D7A}"/>
              </a:ext>
            </a:extLst>
          </p:cNvPr>
          <p:cNvGrpSpPr/>
          <p:nvPr/>
        </p:nvGrpSpPr>
        <p:grpSpPr>
          <a:xfrm>
            <a:off x="6689482" y="5334072"/>
            <a:ext cx="802720" cy="849571"/>
            <a:chOff x="6454318" y="1019226"/>
            <a:chExt cx="802720" cy="84957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2185A2B8-A354-44C5-8DC5-0EEB40A6DFF6}"/>
                </a:ext>
              </a:extLst>
            </p:cNvPr>
            <p:cNvSpPr txBox="1"/>
            <p:nvPr/>
          </p:nvSpPr>
          <p:spPr>
            <a:xfrm>
              <a:off x="6587564" y="1019226"/>
              <a:ext cx="6694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4</a:t>
              </a:r>
              <a:endParaRPr lang="ko-KR" altLang="en-US" sz="44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A22582A0-F5B8-48EF-84F8-CFC4C0E2A2B2}"/>
                </a:ext>
              </a:extLst>
            </p:cNvPr>
            <p:cNvGrpSpPr/>
            <p:nvPr/>
          </p:nvGrpSpPr>
          <p:grpSpPr>
            <a:xfrm>
              <a:off x="6454318" y="1058181"/>
              <a:ext cx="760143" cy="810616"/>
              <a:chOff x="6454318" y="1058181"/>
              <a:chExt cx="760143" cy="810616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158F2EE5-C5AA-4B10-8A9F-034EE3A0AE50}"/>
                  </a:ext>
                </a:extLst>
              </p:cNvPr>
              <p:cNvCxnSpPr/>
              <p:nvPr/>
            </p:nvCxnSpPr>
            <p:spPr>
              <a:xfrm>
                <a:off x="6454318" y="1058181"/>
                <a:ext cx="760143" cy="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2078A20A-94C7-4223-A17C-DB22C77B54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058181"/>
                <a:ext cx="0" cy="810616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xmlns="" id="{44B4F287-2705-4BD5-8000-1A50F3F0A3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318" y="1868797"/>
                <a:ext cx="760143" cy="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13545E8B-2E23-4325-8F38-0E7EB75DA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461" y="1058181"/>
                <a:ext cx="0" cy="333449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DC79EA35-01F1-427A-9D5B-2EC04A347EAC}"/>
              </a:ext>
            </a:extLst>
          </p:cNvPr>
          <p:cNvGrpSpPr/>
          <p:nvPr/>
        </p:nvGrpSpPr>
        <p:grpSpPr>
          <a:xfrm>
            <a:off x="1026823" y="122758"/>
            <a:ext cx="3149600" cy="400110"/>
            <a:chOff x="830620" y="476497"/>
            <a:chExt cx="3149600" cy="40011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1D7D2FBD-C3F6-4E34-B87E-55A18C6C2A9A}"/>
                </a:ext>
              </a:extLst>
            </p:cNvPr>
            <p:cNvSpPr txBox="1"/>
            <p:nvPr/>
          </p:nvSpPr>
          <p:spPr>
            <a:xfrm>
              <a:off x="830620" y="476497"/>
              <a:ext cx="314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  <a:cs typeface="한국외대체 L" pitchFamily="18" charset="-127"/>
                </a:rPr>
                <a:t>Contents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  <a:cs typeface="한국외대체 L" pitchFamily="18" charset="-127"/>
              </a:endParaRPr>
            </a:p>
          </p:txBody>
        </p:sp>
        <p:sp>
          <p:nvSpPr>
            <p:cNvPr id="47" name="화살표: 갈매기형 수장 46">
              <a:extLst>
                <a:ext uri="{FF2B5EF4-FFF2-40B4-BE49-F238E27FC236}">
                  <a16:creationId xmlns:a16="http://schemas.microsoft.com/office/drawing/2014/main" xmlns="" id="{963D969F-87BF-4D86-95EE-C6BF389125E4}"/>
                </a:ext>
              </a:extLst>
            </p:cNvPr>
            <p:cNvSpPr/>
            <p:nvPr/>
          </p:nvSpPr>
          <p:spPr>
            <a:xfrm>
              <a:off x="2136301" y="497980"/>
              <a:ext cx="322466" cy="323989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endParaRPr>
            </a:p>
          </p:txBody>
        </p:sp>
        <p:sp>
          <p:nvSpPr>
            <p:cNvPr id="48" name="화살표: 갈매기형 수장 47">
              <a:extLst>
                <a:ext uri="{FF2B5EF4-FFF2-40B4-BE49-F238E27FC236}">
                  <a16:creationId xmlns:a16="http://schemas.microsoft.com/office/drawing/2014/main" xmlns="" id="{8BD2637D-EA29-4F9D-B145-7A470248D8E2}"/>
                </a:ext>
              </a:extLst>
            </p:cNvPr>
            <p:cNvSpPr/>
            <p:nvPr/>
          </p:nvSpPr>
          <p:spPr>
            <a:xfrm>
              <a:off x="2399404" y="497980"/>
              <a:ext cx="322466" cy="323989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BCA5E55-FEA5-4AB8-A479-096145DE6760}"/>
              </a:ext>
            </a:extLst>
          </p:cNvPr>
          <p:cNvSpPr txBox="1"/>
          <p:nvPr/>
        </p:nvSpPr>
        <p:spPr>
          <a:xfrm>
            <a:off x="4302236" y="2821347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흐림도 측정</a:t>
            </a:r>
            <a:endParaRPr lang="ko-KR" altLang="en-US" dirty="0">
              <a:solidFill>
                <a:schemeClr val="bg1"/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BCA5E55-FEA5-4AB8-A479-096145DE6760}"/>
              </a:ext>
            </a:extLst>
          </p:cNvPr>
          <p:cNvSpPr txBox="1"/>
          <p:nvPr/>
        </p:nvSpPr>
        <p:spPr>
          <a:xfrm>
            <a:off x="7350217" y="5706062"/>
            <a:ext cx="326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번호판 체계</a:t>
            </a:r>
            <a:endParaRPr lang="ko-KR" altLang="en-US" dirty="0">
              <a:solidFill>
                <a:schemeClr val="bg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BCA5E55-FEA5-4AB8-A479-096145DE6760}"/>
              </a:ext>
            </a:extLst>
          </p:cNvPr>
          <p:cNvSpPr txBox="1"/>
          <p:nvPr/>
        </p:nvSpPr>
        <p:spPr>
          <a:xfrm>
            <a:off x="5588111" y="435487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번호판 </a:t>
            </a:r>
            <a:r>
              <a:rPr lang="en-US" altLang="ko-KR" dirty="0" smtClean="0">
                <a:solidFill>
                  <a:schemeClr val="bg1"/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bounding box</a:t>
            </a:r>
            <a:endParaRPr lang="ko-KR" altLang="en-US" dirty="0">
              <a:solidFill>
                <a:schemeClr val="bg1"/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296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695450" y="1506554"/>
            <a:ext cx="9144000" cy="4324350"/>
          </a:xfrm>
          <a:prstGeom prst="rect">
            <a:avLst/>
          </a:prstGeom>
          <a:solidFill>
            <a:schemeClr val="bg2">
              <a:lumMod val="9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:a16="http://schemas.microsoft.com/office/drawing/2014/main" xmlns="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760143" cy="810616"/>
            <a:chOff x="6454318" y="1058181"/>
            <a:chExt cx="760143" cy="810616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3FC6D57-53CE-44BD-8850-E1D2D676B312}"/>
              </a:ext>
            </a:extLst>
          </p:cNvPr>
          <p:cNvSpPr txBox="1"/>
          <p:nvPr/>
        </p:nvSpPr>
        <p:spPr>
          <a:xfrm>
            <a:off x="862390" y="476855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outline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47574" y="2349267"/>
            <a:ext cx="11353801" cy="37916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lvl="0" indent="-228600" algn="ctr">
              <a:lnSpc>
                <a:spcPct val="250000"/>
              </a:lnSpc>
              <a:spcBef>
                <a:spcPts val="1000"/>
              </a:spcBef>
              <a:defRPr/>
            </a:pPr>
            <a:r>
              <a:rPr lang="en-US" altLang="ko-KR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(1) </a:t>
            </a:r>
            <a:r>
              <a:rPr lang="ko-KR" altLang="en-US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어둡거나 </a:t>
            </a:r>
            <a:r>
              <a:rPr lang="ko-KR" altLang="en-US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흐린 사진에 대한 </a:t>
            </a:r>
            <a:r>
              <a:rPr lang="ko-KR" altLang="en-US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인식</a:t>
            </a:r>
            <a:endParaRPr lang="en-US" altLang="ko-KR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marL="228600" indent="-228600" algn="ctr">
              <a:lnSpc>
                <a:spcPct val="250000"/>
              </a:lnSpc>
              <a:spcBef>
                <a:spcPts val="1000"/>
              </a:spcBef>
              <a:defRPr/>
            </a:pPr>
            <a:r>
              <a:rPr lang="en-US" altLang="ko-KR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(2)  </a:t>
            </a:r>
            <a:r>
              <a:rPr lang="en-US" altLang="ko-KR" dirty="0" err="1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Tesseract</a:t>
            </a:r>
            <a:r>
              <a:rPr lang="en-US" altLang="ko-KR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 </a:t>
            </a:r>
            <a:r>
              <a:rPr lang="ko-KR" altLang="en-US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과정을 분석하여</a:t>
            </a:r>
            <a:r>
              <a:rPr lang="en-US" altLang="ko-KR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, </a:t>
            </a:r>
            <a:r>
              <a:rPr lang="ko-KR" altLang="en-US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번호판 </a:t>
            </a:r>
            <a:r>
              <a:rPr lang="en-US" altLang="ko-KR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2</a:t>
            </a:r>
            <a:r>
              <a:rPr lang="ko-KR" altLang="en-US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개 이상이 있는 </a:t>
            </a:r>
            <a:r>
              <a:rPr lang="en-US" altLang="ko-KR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image</a:t>
            </a:r>
            <a:r>
              <a:rPr lang="ko-KR" altLang="en-US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에 대한 인식 </a:t>
            </a:r>
            <a:endParaRPr kumimoji="0" lang="ko-KR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marL="228600" marR="0" lvl="0" indent="-228600" algn="ctr" defTabSz="914400" rtl="0" eaLnBrk="1" fontAlgn="auto" latinLnBrk="1" hangingPunct="1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(</a:t>
            </a:r>
            <a:r>
              <a:rPr lang="en-US" altLang="ko-KR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3) </a:t>
            </a:r>
            <a:r>
              <a:rPr lang="ko-KR" altLang="en-US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번호판 인식 과정 중</a:t>
            </a:r>
            <a:r>
              <a:rPr lang="en-US" altLang="ko-KR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, </a:t>
            </a:r>
            <a:r>
              <a:rPr lang="ko-KR" altLang="en-US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번호판의 숫자 및 문자 각 </a:t>
            </a:r>
            <a:r>
              <a:rPr lang="en-US" altLang="ko-KR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bounding box </a:t>
            </a:r>
            <a:r>
              <a:rPr lang="ko-KR" altLang="en-US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처리 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529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:a16="http://schemas.microsoft.com/office/drawing/2014/main" xmlns="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760143" cy="810616"/>
            <a:chOff x="6454318" y="1058181"/>
            <a:chExt cx="760143" cy="810616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3FC6D57-53CE-44BD-8850-E1D2D676B312}"/>
              </a:ext>
            </a:extLst>
          </p:cNvPr>
          <p:cNvSpPr txBox="1"/>
          <p:nvPr/>
        </p:nvSpPr>
        <p:spPr>
          <a:xfrm>
            <a:off x="862390" y="476855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흐림도 측정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163" y="909638"/>
            <a:ext cx="9091612" cy="579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3171825" y="6134100"/>
            <a:ext cx="981075" cy="4572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12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:a16="http://schemas.microsoft.com/office/drawing/2014/main" xmlns="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760143" cy="810616"/>
            <a:chOff x="6454318" y="1058181"/>
            <a:chExt cx="760143" cy="810616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3FC6D57-53CE-44BD-8850-E1D2D676B312}"/>
              </a:ext>
            </a:extLst>
          </p:cNvPr>
          <p:cNvSpPr txBox="1"/>
          <p:nvPr/>
        </p:nvSpPr>
        <p:spPr>
          <a:xfrm>
            <a:off x="862390" y="476855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흐림도 측정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299" y="1081088"/>
            <a:ext cx="10364631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876300" y="5810250"/>
            <a:ext cx="981075" cy="4572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12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695450" y="1506554"/>
            <a:ext cx="9144000" cy="4324350"/>
          </a:xfrm>
          <a:prstGeom prst="rect">
            <a:avLst/>
          </a:prstGeom>
          <a:solidFill>
            <a:schemeClr val="bg2">
              <a:lumMod val="9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:a16="http://schemas.microsoft.com/office/drawing/2014/main" xmlns="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760143" cy="810616"/>
            <a:chOff x="6454318" y="1058181"/>
            <a:chExt cx="760143" cy="810616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3FC6D57-53CE-44BD-8850-E1D2D676B312}"/>
              </a:ext>
            </a:extLst>
          </p:cNvPr>
          <p:cNvSpPr txBox="1"/>
          <p:nvPr/>
        </p:nvSpPr>
        <p:spPr>
          <a:xfrm>
            <a:off x="862390" y="476855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흐림도 측정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76646" y="2072266"/>
            <a:ext cx="6910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우리나라 번호판에서는 아직 한글인식이 떨어짐</a:t>
            </a:r>
            <a:endParaRPr lang="en-US" altLang="ko-KR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ko-KR" altLang="en-US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숫자는 정확하게 인식함</a:t>
            </a:r>
            <a:r>
              <a:rPr lang="en-US" altLang="ko-KR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.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ko-KR" altLang="en-US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가끔 </a:t>
            </a:r>
            <a:r>
              <a:rPr lang="en-US" altLang="ko-KR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5</a:t>
            </a:r>
            <a:r>
              <a:rPr lang="ko-KR" altLang="en-US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를 </a:t>
            </a:r>
            <a:r>
              <a:rPr lang="en-US" altLang="ko-KR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J</a:t>
            </a:r>
            <a:r>
              <a:rPr lang="ko-KR" altLang="en-US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로 인식</a:t>
            </a:r>
            <a:endParaRPr lang="ko-KR" altLang="en-US" dirty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4571" y="3402562"/>
            <a:ext cx="1012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영어 번호판에서는 흐림을 적용해도 적용하기 전과 같은 정확도를 보임</a:t>
            </a:r>
            <a:endParaRPr lang="ko-KR" altLang="en-US" dirty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14845" y="4445560"/>
            <a:ext cx="535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흐림에도 기울기에 영향을 많이 받음</a:t>
            </a:r>
            <a:endParaRPr lang="ko-KR" altLang="en-US" dirty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12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:a16="http://schemas.microsoft.com/office/drawing/2014/main" xmlns="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760143" cy="810616"/>
            <a:chOff x="6454318" y="1058181"/>
            <a:chExt cx="760143" cy="810616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3FC6D57-53CE-44BD-8850-E1D2D676B312}"/>
              </a:ext>
            </a:extLst>
          </p:cNvPr>
          <p:cNvSpPr txBox="1"/>
          <p:nvPr/>
        </p:nvSpPr>
        <p:spPr>
          <a:xfrm>
            <a:off x="862390" y="476855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번호판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bounding box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458" y="1140311"/>
            <a:ext cx="112632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번호판 추출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/>
            </a:r>
            <a:b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1-1. </a:t>
            </a:r>
            <a:r>
              <a:rPr lang="ko-KR" altLang="en-US" sz="1600" dirty="0" err="1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원영상에서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 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CANNY EDGE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추출 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(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주 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·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야간 시간대에 따른 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Threshold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동적 변화 요구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)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/>
            </a:r>
            <a:b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1-2. EDGE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의 개수를 토대로 번호판 후보영역 추출 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(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최종 번호판 후보영역 추출 과정 필요 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-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시간 소요 줄임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marL="342900" indent="-342900"/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/>
            </a:r>
            <a:b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/>
            </a:r>
            <a:b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endParaRPr lang="ko-KR" altLang="en-US" sz="1600" dirty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233" y="2251542"/>
            <a:ext cx="4474565" cy="338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6730" y="2241848"/>
            <a:ext cx="4557096" cy="339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2529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:a16="http://schemas.microsoft.com/office/drawing/2014/main" xmlns="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760143" cy="810616"/>
            <a:chOff x="6454318" y="1058181"/>
            <a:chExt cx="760143" cy="810616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3FC6D57-53CE-44BD-8850-E1D2D676B312}"/>
              </a:ext>
            </a:extLst>
          </p:cNvPr>
          <p:cNvSpPr txBox="1"/>
          <p:nvPr/>
        </p:nvSpPr>
        <p:spPr>
          <a:xfrm>
            <a:off x="862390" y="476855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번호판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bounding box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458" y="995932"/>
            <a:ext cx="112632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marL="342900" indent="-342900"/>
            <a:r>
              <a:rPr lang="en-US" altLang="ko-KR" sz="1600" b="1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2. </a:t>
            </a:r>
            <a:r>
              <a:rPr lang="ko-KR" altLang="en-US" sz="1600" b="1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번호판 인식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 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(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번호판 회전보정 추가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)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/>
            </a:r>
            <a:b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2-1. KNN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알고리즘 이용한 번호판 후보영역 영상 양자화 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(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새 알고리즘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) (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양자화 알고리즘 개선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)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/>
            </a:r>
            <a:b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2-2.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양자화된 각 </a:t>
            </a:r>
            <a:r>
              <a:rPr lang="ko-KR" altLang="en-US" sz="1600" dirty="0" err="1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레이어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 </a:t>
            </a:r>
            <a:r>
              <a:rPr lang="ko-KR" altLang="en-US" sz="1600" dirty="0" err="1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레이블링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/>
            </a:r>
            <a:b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2-3.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레이블 크기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,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비율 등 고려한 비 문자영역 제거한 뒤 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4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개의 레이블만 남김</a:t>
            </a:r>
            <a:b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2-4.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문자 인식</a:t>
            </a:r>
            <a:b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/>
            </a:r>
            <a:b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endParaRPr lang="ko-KR" altLang="en-US" sz="1600" dirty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0781" y="3292830"/>
            <a:ext cx="5953566" cy="285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301463" y="2935705"/>
            <a:ext cx="1453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결과 </a:t>
            </a:r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152529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:a16="http://schemas.microsoft.com/office/drawing/2014/main" xmlns="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760143" cy="810616"/>
            <a:chOff x="6454318" y="1058181"/>
            <a:chExt cx="760143" cy="810616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3FC6D57-53CE-44BD-8850-E1D2D676B312}"/>
              </a:ext>
            </a:extLst>
          </p:cNvPr>
          <p:cNvSpPr txBox="1"/>
          <p:nvPr/>
        </p:nvSpPr>
        <p:spPr>
          <a:xfrm>
            <a:off x="862390" y="476855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번호판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bounding box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458" y="995932"/>
            <a:ext cx="112632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marL="342900" indent="-342900"/>
            <a:r>
              <a:rPr lang="en-US" altLang="ko-KR" sz="1600" b="1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2. </a:t>
            </a:r>
            <a:r>
              <a:rPr lang="ko-KR" altLang="en-US" sz="1600" b="1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번호판 인식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 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(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번호판 회전보정 추가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)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/>
            </a:r>
            <a:b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2-1. KNN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알고리즘 이용한 번호판 후보영역 영상 양자화 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(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새 알고리즘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) (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양자화 알고리즘 개선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)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/>
            </a:r>
            <a:b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2-2.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양자화된 각 </a:t>
            </a:r>
            <a:r>
              <a:rPr lang="ko-KR" altLang="en-US" sz="1600" dirty="0" err="1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레이어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 </a:t>
            </a:r>
            <a:r>
              <a:rPr lang="ko-KR" altLang="en-US" sz="1600" dirty="0" err="1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레이블링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/>
            </a:r>
            <a:b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2-3.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레이블 크기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,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비율 등 고려한 비 문자영역 제거한 뒤 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4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개의 레이블만 남김</a:t>
            </a:r>
            <a:b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2-4.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문자 인식</a:t>
            </a:r>
            <a:b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/>
            </a:r>
            <a:b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endParaRPr lang="ko-KR" altLang="en-US" sz="1600" dirty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3587" y="3036120"/>
            <a:ext cx="8026840" cy="156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425564" y="2695074"/>
            <a:ext cx="1453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결과 </a:t>
            </a:r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3766" y="5003084"/>
            <a:ext cx="6199721" cy="1583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2425564" y="4658628"/>
            <a:ext cx="1453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결과 </a:t>
            </a:r>
            <a:r>
              <a:rPr lang="en-US" altLang="ko-KR" sz="1600" b="1" dirty="0" smtClean="0"/>
              <a:t>3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152529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192</Words>
  <Application>Microsoft Office PowerPoint</Application>
  <PresentationFormat>사용자 지정</PresentationFormat>
  <Paragraphs>86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Arial</vt:lpstr>
      <vt:lpstr>맑은 고딕</vt:lpstr>
      <vt:lpstr>한국외대체 L</vt:lpstr>
      <vt:lpstr>-윤고딕350</vt:lpstr>
      <vt:lpstr>Yoon 윤고딕 520_TT</vt:lpstr>
      <vt:lpstr>Symbol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보미 최</dc:creator>
  <cp:lastModifiedBy>이수진</cp:lastModifiedBy>
  <cp:revision>30</cp:revision>
  <dcterms:created xsi:type="dcterms:W3CDTF">2019-06-05T13:46:19Z</dcterms:created>
  <dcterms:modified xsi:type="dcterms:W3CDTF">2019-07-18T17:20:16Z</dcterms:modified>
</cp:coreProperties>
</file>