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311" r:id="rId3"/>
    <p:sldId id="292" r:id="rId4"/>
    <p:sldId id="303" r:id="rId5"/>
    <p:sldId id="305" r:id="rId6"/>
    <p:sldId id="306" r:id="rId7"/>
    <p:sldId id="312" r:id="rId8"/>
    <p:sldId id="309" r:id="rId9"/>
    <p:sldId id="310" r:id="rId10"/>
  </p:sldIdLst>
  <p:sldSz cx="12192000" cy="6858000"/>
  <p:notesSz cx="6858000" cy="9144000"/>
  <p:embeddedFontLst>
    <p:embeddedFont>
      <p:font typeface="맑은 고딕" pitchFamily="50" charset="-127"/>
      <p:regular r:id="rId12"/>
      <p:bold r:id="rId13"/>
    </p:embeddedFont>
    <p:embeddedFont>
      <p:font typeface="한국외대체 L" pitchFamily="18" charset="-127"/>
      <p:regular r:id="rId14"/>
    </p:embeddedFont>
    <p:embeddedFont>
      <p:font typeface="Yoon 윤고딕 520_TT" pitchFamily="18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9822" autoAdjust="0"/>
    <p:restoredTop sz="97857" autoAdjust="0"/>
  </p:normalViewPr>
  <p:slideViewPr>
    <p:cSldViewPr snapToGrid="0">
      <p:cViewPr>
        <p:scale>
          <a:sx n="58" d="100"/>
          <a:sy n="58" d="100"/>
        </p:scale>
        <p:origin x="-1160" y="-224"/>
      </p:cViewPr>
      <p:guideLst>
        <p:guide orient="horz" pos="2160"/>
        <p:guide pos="3840"/>
      </p:guideLst>
    </p:cSldViewPr>
  </p:slideViewPr>
  <p:notesTextViewPr>
    <p:cViewPr>
      <p:scale>
        <a:sx n="50" d="100"/>
        <a:sy n="5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BD27F-4F91-4F32-8A96-FB42544AD9EC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A96D0-BA56-4BA1-B35D-4986546AE0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A96D0-BA56-4BA1-B35D-4986546AE0B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3C7276-88B5-4506-849F-49BE9691C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625A7A7-CEE2-4FFD-922C-84C58BE8F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3982421-9CEA-4809-B48A-CE3DA58C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D3EBDE4-0C86-43F7-A2A7-A048F79D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9944CF4-C16F-48E8-B19E-28F34F31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5361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2EE592-A10A-425F-AA91-F3EE7609F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A6BD9BC-3DB3-48B2-BB1B-0C6561F70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CDD5BD-A0DE-4B27-BCAC-D9B200230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2D112C9-5310-4C71-9A97-ACA01885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A02D35B-B98A-44BE-8785-EB97136D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334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CA97DDBC-7709-4C1F-88AE-97974722E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D61CA77-03B8-46CF-BB92-95E1FEB96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A62226D-DA04-46B5-A50B-ED474B57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ACE6DBB-AF78-4C9E-AC09-846D8AA2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60AE922-4C33-4BD2-ADDB-150E2334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6825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A7418ED-67C5-41E2-A9E3-77F87463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9B52872-0D1A-4E70-829B-F56CA7056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D1F8D7D-4590-4C56-9F34-C545F54B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DCE363B-00D9-4BC9-B683-AE9D568E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D5F8BD9-B4BB-432D-8B7D-02D8E807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101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5272CD-8339-4947-BB2F-C6F3F7FC0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94C2091-EC80-45D1-B55F-D91278DE1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118EE41-E650-4649-B601-FFDD4E22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A3709F-F4E4-4BED-8B70-E6F45ED2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AFC84B4-09D4-4E43-906D-2D06FE57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3471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2517EC0-D755-41DD-B2BA-68D796DF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AD64FBB-3D1F-4F86-958F-F7F5F5119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CF17A80-FAB1-4FD8-BE1E-187EB6974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6A2ED68-7F7B-484B-8E29-87796ED3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F021737-A219-4869-8E51-9AB091DF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C6E81C4-A033-4429-A38E-634C822B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3767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FD024CB-EC26-4DD7-9D2D-EBBB269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7E42C53-19BE-4C73-BFD3-A91162514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398AEE7-D362-447C-8E3D-48250DF0D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9623634-344D-473A-B153-BA64692CD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990A83A-A1E0-45CC-B0CC-F00BCBEAD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1526AA47-C290-42B0-B1FA-072721EE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57590D4-0B2D-4947-8EC4-F2028CF1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D3B5F5D4-12E2-4325-B75F-4945A47D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8509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9E51FC-6E1F-4270-B48C-2D6143BD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F9D09365-D5BD-4464-AFBF-96D49BA02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71A7954-D75C-4335-9C5A-134647E8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0E68D34-D0E9-4750-8C46-1E56D71F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8578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1F7A132-A9D4-4828-BA65-379BC734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8690A687-6749-45E3-A614-E2BF561E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1BB81BE-157F-47A9-89CC-56EEEB11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1031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32EE7D5-75C6-456E-B6E8-33257BD3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7968B9C-50E8-4D0B-A3E9-E51B2B40B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813837E-F94A-44D8-9793-16BE6A2CF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6E3BA29-2FF5-410A-A46B-FECA90E35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260233C-34A8-45CB-9186-7801C9B5A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7E4ED74-A71F-4FE5-977B-01B4C517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054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5FE9BF-A097-4D29-9B35-398A4F295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119CFE3-2D7C-4231-AB9E-E99AF2609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BAB49F2-75AA-4878-8A38-8F3FE80D7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7FB779F-91B9-455F-B170-8EADED64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446A2EE-96BC-4A0E-B470-4B3EEEEC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433C5C0-5EEC-4985-9522-6980F076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2107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0D24CD4-DAE2-4F26-80E2-4139C055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E64DDCB-6075-4BB0-92F1-09750167C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117C5A4-B8C9-4AB6-B758-E8CABF047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42425-83C7-48BF-B869-4C15B0338BF7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6BDAEF8-8884-4C69-9BB3-9162E9C4C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390DCA-4A5C-4832-98F1-A0AEDE7CD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7332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4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3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1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A122E9D-821B-44C8-8766-64D2BD395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70F3534-9ED2-4D56-A2A6-02F8A8BEB5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xmlns="" id="{DD828192-6F83-418C-AB2A-2AD31335B565}"/>
              </a:ext>
            </a:extLst>
          </p:cNvPr>
          <p:cNvSpPr/>
          <p:nvPr/>
        </p:nvSpPr>
        <p:spPr>
          <a:xfrm>
            <a:off x="3390312" y="513347"/>
            <a:ext cx="5725551" cy="5101390"/>
          </a:xfrm>
          <a:prstGeom prst="diamond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8FB82F4-C33A-438A-A52A-1ECE8801801A}"/>
              </a:ext>
            </a:extLst>
          </p:cNvPr>
          <p:cNvCxnSpPr/>
          <p:nvPr/>
        </p:nvCxnSpPr>
        <p:spPr>
          <a:xfrm flipV="1">
            <a:off x="4745129" y="513347"/>
            <a:ext cx="1507958" cy="1379621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C052A220-7DCA-478E-999E-5048EE341EED}"/>
              </a:ext>
            </a:extLst>
          </p:cNvPr>
          <p:cNvCxnSpPr/>
          <p:nvPr/>
        </p:nvCxnSpPr>
        <p:spPr>
          <a:xfrm>
            <a:off x="3390312" y="3064042"/>
            <a:ext cx="1695035" cy="1507958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46AEFAF9-70AF-44D2-A941-3A3EB9E5DA50}"/>
              </a:ext>
            </a:extLst>
          </p:cNvPr>
          <p:cNvCxnSpPr/>
          <p:nvPr/>
        </p:nvCxnSpPr>
        <p:spPr>
          <a:xfrm flipV="1">
            <a:off x="6253087" y="4211295"/>
            <a:ext cx="1576074" cy="1403442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FEE07211-DA5A-4852-B034-3863171B7152}"/>
              </a:ext>
            </a:extLst>
          </p:cNvPr>
          <p:cNvCxnSpPr/>
          <p:nvPr/>
        </p:nvCxnSpPr>
        <p:spPr>
          <a:xfrm flipH="1" flipV="1">
            <a:off x="7555832" y="1679975"/>
            <a:ext cx="1560031" cy="1384067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508C818-E0E2-4AF4-A5C2-A665C3D66829}"/>
              </a:ext>
            </a:extLst>
          </p:cNvPr>
          <p:cNvSpPr txBox="1"/>
          <p:nvPr/>
        </p:nvSpPr>
        <p:spPr>
          <a:xfrm>
            <a:off x="3236186" y="2368602"/>
            <a:ext cx="60069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 smtClean="0">
                <a:solidFill>
                  <a:schemeClr val="bg1">
                    <a:lumMod val="95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tesseract</a:t>
            </a:r>
            <a:r>
              <a:rPr lang="ko-KR" altLang="en-US" sz="3200" dirty="0" smtClean="0">
                <a:solidFill>
                  <a:schemeClr val="bg1">
                    <a:lumMod val="95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 활용한</a:t>
            </a:r>
            <a:endParaRPr lang="en-US" altLang="ko-KR" sz="3200" dirty="0" smtClean="0">
              <a:solidFill>
                <a:schemeClr val="bg1">
                  <a:lumMod val="95000"/>
                </a:schemeClr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  <a:p>
            <a:pPr algn="ctr"/>
            <a:r>
              <a:rPr lang="ko-KR" altLang="en-US" sz="3200" dirty="0" smtClean="0">
                <a:solidFill>
                  <a:schemeClr val="bg1">
                    <a:lumMod val="95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자동차 번호인식</a:t>
            </a:r>
            <a:endParaRPr lang="en-US" altLang="ko-KR" sz="3200" dirty="0" smtClean="0">
              <a:solidFill>
                <a:schemeClr val="bg1">
                  <a:lumMod val="95000"/>
                </a:schemeClr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  <a:p>
            <a:pPr algn="ctr"/>
            <a:r>
              <a:rPr lang="ko-KR" altLang="en-US" sz="3200" dirty="0" smtClean="0">
                <a:solidFill>
                  <a:schemeClr val="bg1">
                    <a:lumMod val="95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프로젝트</a:t>
            </a:r>
            <a:endParaRPr lang="en-US" altLang="ko-KR" sz="3200" dirty="0" smtClean="0">
              <a:solidFill>
                <a:schemeClr val="bg1">
                  <a:lumMod val="95000"/>
                </a:schemeClr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  <a:p>
            <a:pPr algn="ctr"/>
            <a:r>
              <a:rPr lang="en-US" altLang="ko-KR" sz="3200" dirty="0" smtClean="0">
                <a:solidFill>
                  <a:schemeClr val="bg1">
                    <a:lumMod val="95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# 6</a:t>
            </a:r>
          </a:p>
          <a:p>
            <a:pPr algn="ctr"/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xmlns="" id="{5429AD5F-9CC6-4CD6-97F8-10B126A66058}"/>
              </a:ext>
            </a:extLst>
          </p:cNvPr>
          <p:cNvSpPr/>
          <p:nvPr/>
        </p:nvSpPr>
        <p:spPr>
          <a:xfrm>
            <a:off x="8143954" y="3368843"/>
            <a:ext cx="6149561" cy="3489157"/>
          </a:xfrm>
          <a:prstGeom prst="triangle">
            <a:avLst/>
          </a:prstGeom>
          <a:solidFill>
            <a:schemeClr val="bg1">
              <a:lumMod val="9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xmlns="" id="{4967C05C-024B-4A61-A841-4CF6508780DE}"/>
              </a:ext>
            </a:extLst>
          </p:cNvPr>
          <p:cNvSpPr/>
          <p:nvPr/>
        </p:nvSpPr>
        <p:spPr>
          <a:xfrm>
            <a:off x="7190066" y="4571999"/>
            <a:ext cx="4263997" cy="2286001"/>
          </a:xfrm>
          <a:prstGeom prst="triangle">
            <a:avLst/>
          </a:prstGeom>
          <a:solidFill>
            <a:schemeClr val="bg1">
              <a:lumMod val="9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E20E880-E09F-4B28-B0B6-06768EDB9B70}"/>
              </a:ext>
            </a:extLst>
          </p:cNvPr>
          <p:cNvCxnSpPr>
            <a:stCxn id="13" idx="2"/>
            <a:endCxn id="13" idx="0"/>
          </p:cNvCxnSpPr>
          <p:nvPr/>
        </p:nvCxnSpPr>
        <p:spPr>
          <a:xfrm flipV="1">
            <a:off x="7190066" y="4571999"/>
            <a:ext cx="2131999" cy="228600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2E1C1919-EBAB-4C08-99F8-4B09A1A4D79B}"/>
              </a:ext>
            </a:extLst>
          </p:cNvPr>
          <p:cNvCxnSpPr>
            <a:endCxn id="12" idx="0"/>
          </p:cNvCxnSpPr>
          <p:nvPr/>
        </p:nvCxnSpPr>
        <p:spPr>
          <a:xfrm flipV="1">
            <a:off x="8143954" y="3368843"/>
            <a:ext cx="3074781" cy="3489157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xmlns="" id="{6027DB7E-B3FD-47E9-8A5A-056C777839EF}"/>
              </a:ext>
            </a:extLst>
          </p:cNvPr>
          <p:cNvSpPr/>
          <p:nvPr/>
        </p:nvSpPr>
        <p:spPr>
          <a:xfrm rot="10800000">
            <a:off x="-2358320" y="0"/>
            <a:ext cx="6149561" cy="3489157"/>
          </a:xfrm>
          <a:prstGeom prst="triangle">
            <a:avLst/>
          </a:prstGeom>
          <a:solidFill>
            <a:schemeClr val="bg1">
              <a:lumMod val="9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xmlns="" id="{2A1DBE56-96C5-4605-B546-E4926235561D}"/>
              </a:ext>
            </a:extLst>
          </p:cNvPr>
          <p:cNvSpPr/>
          <p:nvPr/>
        </p:nvSpPr>
        <p:spPr>
          <a:xfrm rot="10800000">
            <a:off x="481132" y="0"/>
            <a:ext cx="4263997" cy="2286001"/>
          </a:xfrm>
          <a:prstGeom prst="triangle">
            <a:avLst/>
          </a:prstGeom>
          <a:solidFill>
            <a:schemeClr val="bg1">
              <a:lumMod val="9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17D09BBC-3736-4403-8F23-52A347BAF392}"/>
              </a:ext>
            </a:extLst>
          </p:cNvPr>
          <p:cNvCxnSpPr>
            <a:stCxn id="17" idx="2"/>
            <a:endCxn id="17" idx="0"/>
          </p:cNvCxnSpPr>
          <p:nvPr/>
        </p:nvCxnSpPr>
        <p:spPr>
          <a:xfrm rot="10800000" flipV="1">
            <a:off x="2613130" y="0"/>
            <a:ext cx="2131999" cy="228600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16633CF4-F8F0-48F0-A1E4-AF1CA376C1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6460" y="-13648"/>
            <a:ext cx="3074781" cy="3489157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2EC5C29-6A86-43B5-A40C-CA5FFEAFF003}"/>
              </a:ext>
            </a:extLst>
          </p:cNvPr>
          <p:cNvSpPr txBox="1"/>
          <p:nvPr/>
        </p:nvSpPr>
        <p:spPr>
          <a:xfrm>
            <a:off x="7829161" y="240632"/>
            <a:ext cx="4090123" cy="38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5308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35BE6D-2837-42A7-8453-1E5EE73CD4DC}"/>
              </a:ext>
            </a:extLst>
          </p:cNvPr>
          <p:cNvSpPr txBox="1"/>
          <p:nvPr/>
        </p:nvSpPr>
        <p:spPr>
          <a:xfrm>
            <a:off x="356517" y="107576"/>
            <a:ext cx="669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1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2" name="그룹 11">
            <a:extLst>
              <a:ext uri="{FF2B5EF4-FFF2-40B4-BE49-F238E27FC236}">
                <a16:creationId xmlns="" xmlns:a16="http://schemas.microsoft.com/office/drawing/2014/main" id="{41969698-7506-487E-984A-2DF93188322B}"/>
              </a:ext>
            </a:extLst>
          </p:cNvPr>
          <p:cNvGrpSpPr/>
          <p:nvPr/>
        </p:nvGrpSpPr>
        <p:grpSpPr>
          <a:xfrm>
            <a:off x="223271" y="104271"/>
            <a:ext cx="760143" cy="810616"/>
            <a:chOff x="6454318" y="1058181"/>
            <a:chExt cx="760143" cy="810616"/>
          </a:xfrm>
        </p:grpSpPr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ADD38516-D53B-4BF4-8AC3-84CE097D049F}"/>
                </a:ext>
              </a:extLst>
            </p:cNvPr>
            <p:cNvCxnSpPr/>
            <p:nvPr/>
          </p:nvCxnSpPr>
          <p:spPr>
            <a:xfrm>
              <a:off x="6454318" y="1058181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="" xmlns:a16="http://schemas.microsoft.com/office/drawing/2014/main" id="{5CCAF0D0-3879-4340-92F3-A84BF1220BDD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058181"/>
              <a:ext cx="0" cy="81061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="" xmlns:a16="http://schemas.microsoft.com/office/drawing/2014/main" id="{7230B458-BC0A-4781-A363-D882933CF9DC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868797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="" xmlns:a16="http://schemas.microsoft.com/office/drawing/2014/main" id="{4901E6BB-64EE-4A59-8427-5A3B8E242481}"/>
                </a:ext>
              </a:extLst>
            </p:cNvPr>
            <p:cNvCxnSpPr>
              <a:cxnSpLocks/>
            </p:cNvCxnSpPr>
            <p:nvPr/>
          </p:nvCxnSpPr>
          <p:spPr>
            <a:xfrm>
              <a:off x="7214461" y="1058181"/>
              <a:ext cx="0" cy="33344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83FC6D57-53CE-44BD-8850-E1D2D676B312}"/>
              </a:ext>
            </a:extLst>
          </p:cNvPr>
          <p:cNvSpPr txBox="1"/>
          <p:nvPr/>
        </p:nvSpPr>
        <p:spPr>
          <a:xfrm>
            <a:off x="862390" y="476855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outline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8171" y="1524000"/>
            <a:ext cx="94923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숫자열의 가로 길이 </a:t>
            </a:r>
            <a:r>
              <a:rPr lang="en-US" altLang="ko-KR" sz="20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Ws </a:t>
            </a:r>
            <a:r>
              <a:rPr lang="ko-KR" altLang="en-US" sz="20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및 높이 </a:t>
            </a:r>
            <a:r>
              <a:rPr lang="en-US" altLang="ko-KR" sz="20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Hs</a:t>
            </a:r>
            <a:r>
              <a:rPr lang="ko-KR" altLang="en-US" sz="20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를 기준에서</a:t>
            </a:r>
            <a:endParaRPr lang="en-US" altLang="ko-KR" sz="2000" dirty="0" smtClean="0"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  <a:p>
            <a:pPr algn="ctr"/>
            <a:endParaRPr lang="en-US" altLang="ko-KR" sz="2000" dirty="0" smtClean="0"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  <a:p>
            <a:pPr algn="ctr"/>
            <a:r>
              <a:rPr lang="ko-KR" altLang="en-US" sz="20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 </a:t>
            </a:r>
            <a:r>
              <a:rPr lang="en-US" altLang="ko-KR" sz="20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type1 </a:t>
            </a:r>
            <a:r>
              <a:rPr lang="ko-KR" altLang="en-US" sz="20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에서 </a:t>
            </a:r>
            <a:r>
              <a:rPr lang="en-US" altLang="ko-KR" sz="20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type 4</a:t>
            </a:r>
            <a:r>
              <a:rPr lang="ko-KR" altLang="en-US" sz="20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의 경우</a:t>
            </a:r>
            <a:r>
              <a:rPr lang="en-US" altLang="ko-KR" sz="20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 </a:t>
            </a:r>
            <a:r>
              <a:rPr lang="en-US" altLang="ko-KR" sz="20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  <a:sym typeface="Wingdings" pitchFamily="2" charset="2"/>
              </a:rPr>
              <a:t> </a:t>
            </a:r>
            <a:r>
              <a:rPr lang="ko-KR" altLang="en-US" sz="20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가로 </a:t>
            </a:r>
            <a:r>
              <a:rPr lang="en-US" altLang="ko-KR" sz="20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1.5</a:t>
            </a:r>
            <a:r>
              <a:rPr lang="ko-KR" altLang="en-US" sz="20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배 세로 </a:t>
            </a:r>
            <a:r>
              <a:rPr lang="en-US" altLang="ko-KR" sz="20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1.8</a:t>
            </a:r>
            <a:r>
              <a:rPr lang="ko-KR" altLang="en-US" sz="20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배</a:t>
            </a:r>
            <a:r>
              <a:rPr lang="en-US" altLang="ko-KR" sz="20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,</a:t>
            </a:r>
          </a:p>
          <a:p>
            <a:pPr algn="ctr"/>
            <a:endParaRPr lang="en-US" altLang="ko-KR" sz="2000" dirty="0" smtClean="0"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  <a:p>
            <a:pPr algn="ctr"/>
            <a:r>
              <a:rPr lang="en-US" altLang="ko-KR" sz="20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Type 5 </a:t>
            </a:r>
            <a:r>
              <a:rPr lang="ko-KR" altLang="en-US" sz="20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및 </a:t>
            </a:r>
            <a:r>
              <a:rPr lang="en-US" altLang="ko-KR" sz="20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type 6</a:t>
            </a:r>
            <a:r>
              <a:rPr lang="ko-KR" altLang="en-US" sz="20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의 경우 </a:t>
            </a:r>
            <a:r>
              <a:rPr lang="en-US" altLang="ko-KR" sz="20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  <a:sym typeface="Wingdings" pitchFamily="2" charset="2"/>
              </a:rPr>
              <a:t> </a:t>
            </a:r>
            <a:r>
              <a:rPr lang="ko-KR" altLang="en-US" sz="20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가로 </a:t>
            </a:r>
            <a:r>
              <a:rPr lang="en-US" altLang="ko-KR" sz="20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2</a:t>
            </a:r>
            <a:r>
              <a:rPr lang="ko-KR" altLang="en-US" sz="20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배로 왼쪽 및 위쪽으로 확장시켜 번호판 영역을 추정 </a:t>
            </a:r>
            <a:endParaRPr lang="ko-KR" altLang="en-US" sz="2000" dirty="0"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5461" y="3418114"/>
            <a:ext cx="80200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2529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035BE6D-2837-42A7-8453-1E5EE73CD4DC}"/>
              </a:ext>
            </a:extLst>
          </p:cNvPr>
          <p:cNvSpPr txBox="1"/>
          <p:nvPr/>
        </p:nvSpPr>
        <p:spPr>
          <a:xfrm>
            <a:off x="356517" y="107576"/>
            <a:ext cx="669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1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4" name="그룹 11">
            <a:extLst>
              <a:ext uri="{FF2B5EF4-FFF2-40B4-BE49-F238E27FC236}">
                <a16:creationId xmlns:a16="http://schemas.microsoft.com/office/drawing/2014/main" xmlns="" id="{41969698-7506-487E-984A-2DF93188322B}"/>
              </a:ext>
            </a:extLst>
          </p:cNvPr>
          <p:cNvGrpSpPr/>
          <p:nvPr/>
        </p:nvGrpSpPr>
        <p:grpSpPr>
          <a:xfrm>
            <a:off x="223271" y="104271"/>
            <a:ext cx="760143" cy="810616"/>
            <a:chOff x="6454318" y="1058181"/>
            <a:chExt cx="760143" cy="810616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ADD38516-D53B-4BF4-8AC3-84CE097D049F}"/>
                </a:ext>
              </a:extLst>
            </p:cNvPr>
            <p:cNvCxnSpPr/>
            <p:nvPr/>
          </p:nvCxnSpPr>
          <p:spPr>
            <a:xfrm>
              <a:off x="6454318" y="1058181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5CCAF0D0-3879-4340-92F3-A84BF1220BDD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058181"/>
              <a:ext cx="0" cy="81061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xmlns="" id="{7230B458-BC0A-4781-A363-D882933CF9DC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868797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4901E6BB-64EE-4A59-8427-5A3B8E242481}"/>
                </a:ext>
              </a:extLst>
            </p:cNvPr>
            <p:cNvCxnSpPr>
              <a:cxnSpLocks/>
            </p:cNvCxnSpPr>
            <p:nvPr/>
          </p:nvCxnSpPr>
          <p:spPr>
            <a:xfrm>
              <a:off x="7214461" y="1058181"/>
              <a:ext cx="0" cy="33344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3FC6D57-53CE-44BD-8850-E1D2D676B312}"/>
              </a:ext>
            </a:extLst>
          </p:cNvPr>
          <p:cNvSpPr txBox="1"/>
          <p:nvPr/>
        </p:nvSpPr>
        <p:spPr>
          <a:xfrm>
            <a:off x="862390" y="476855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5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개 번호판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contour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모습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5492" y="1269546"/>
            <a:ext cx="3632487" cy="2213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16186" y="1236209"/>
            <a:ext cx="3739243" cy="2268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3371850" y="5457825"/>
            <a:ext cx="5581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색상 반전으로 </a:t>
            </a:r>
            <a:r>
              <a:rPr lang="en-US" altLang="ko-KR" sz="20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contour</a:t>
            </a:r>
            <a:r>
              <a:rPr lang="ko-KR" altLang="en-US" sz="20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 경계선 추출 용이 </a:t>
            </a:r>
            <a:endParaRPr lang="ko-KR" altLang="en-US" sz="2000" dirty="0"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57482" y="1265465"/>
            <a:ext cx="38671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45431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035BE6D-2837-42A7-8453-1E5EE73CD4DC}"/>
              </a:ext>
            </a:extLst>
          </p:cNvPr>
          <p:cNvSpPr txBox="1"/>
          <p:nvPr/>
        </p:nvSpPr>
        <p:spPr>
          <a:xfrm>
            <a:off x="356517" y="107576"/>
            <a:ext cx="669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1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2" name="그룹 11">
            <a:extLst>
              <a:ext uri="{FF2B5EF4-FFF2-40B4-BE49-F238E27FC236}">
                <a16:creationId xmlns:a16="http://schemas.microsoft.com/office/drawing/2014/main" xmlns="" id="{41969698-7506-487E-984A-2DF93188322B}"/>
              </a:ext>
            </a:extLst>
          </p:cNvPr>
          <p:cNvGrpSpPr/>
          <p:nvPr/>
        </p:nvGrpSpPr>
        <p:grpSpPr>
          <a:xfrm>
            <a:off x="223271" y="104271"/>
            <a:ext cx="760143" cy="810616"/>
            <a:chOff x="6454318" y="1058181"/>
            <a:chExt cx="760143" cy="810616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ADD38516-D53B-4BF4-8AC3-84CE097D049F}"/>
                </a:ext>
              </a:extLst>
            </p:cNvPr>
            <p:cNvCxnSpPr/>
            <p:nvPr/>
          </p:nvCxnSpPr>
          <p:spPr>
            <a:xfrm>
              <a:off x="6454318" y="1058181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5CCAF0D0-3879-4340-92F3-A84BF1220BDD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058181"/>
              <a:ext cx="0" cy="81061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xmlns="" id="{7230B458-BC0A-4781-A363-D882933CF9DC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868797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4901E6BB-64EE-4A59-8427-5A3B8E242481}"/>
                </a:ext>
              </a:extLst>
            </p:cNvPr>
            <p:cNvCxnSpPr>
              <a:cxnSpLocks/>
            </p:cNvCxnSpPr>
            <p:nvPr/>
          </p:nvCxnSpPr>
          <p:spPr>
            <a:xfrm>
              <a:off x="7214461" y="1058181"/>
              <a:ext cx="0" cy="33344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3FC6D57-53CE-44BD-8850-E1D2D676B312}"/>
              </a:ext>
            </a:extLst>
          </p:cNvPr>
          <p:cNvSpPr txBox="1"/>
          <p:nvPr/>
        </p:nvSpPr>
        <p:spPr>
          <a:xfrm>
            <a:off x="862390" y="476855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5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개 번호판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contour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모습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0999" y="0"/>
            <a:ext cx="3009901" cy="6814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50831" y="3238500"/>
            <a:ext cx="4960194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6225" y="1014413"/>
            <a:ext cx="3697123" cy="224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타원 15"/>
          <p:cNvSpPr/>
          <p:nvPr/>
        </p:nvSpPr>
        <p:spPr>
          <a:xfrm>
            <a:off x="1343025" y="1466849"/>
            <a:ext cx="1571625" cy="52387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295400" y="1981200"/>
            <a:ext cx="2286000" cy="97155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76275" y="2152650"/>
            <a:ext cx="657225" cy="65722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14325" y="3238501"/>
            <a:ext cx="38766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MIN_AREA 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en-US" sz="1200" dirty="0" smtClean="0"/>
              <a:t>MIN_WIDTH, MIN_HEIGHT 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en-US" sz="1200" dirty="0" smtClean="0"/>
              <a:t>MIN_RATIO, MAX_RATIO 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en-US" sz="1200" dirty="0" err="1" smtClean="0"/>
              <a:t>left_AREA</a:t>
            </a:r>
            <a:r>
              <a:rPr lang="en-US" sz="1200" dirty="0" smtClean="0"/>
              <a:t> 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en-US" sz="1200" dirty="0" err="1" smtClean="0"/>
              <a:t>left_MIN_WIDTH</a:t>
            </a:r>
            <a:r>
              <a:rPr lang="en-US" sz="1200" dirty="0" smtClean="0"/>
              <a:t>, </a:t>
            </a:r>
            <a:r>
              <a:rPr lang="en-US" sz="1200" dirty="0" err="1" smtClean="0"/>
              <a:t>left_MIN_HEIGHT</a:t>
            </a:r>
            <a:r>
              <a:rPr lang="en-US" sz="1200" dirty="0" smtClean="0"/>
              <a:t> 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en-US" sz="1200" dirty="0" err="1" smtClean="0"/>
              <a:t>left_MIN_RATIO</a:t>
            </a:r>
            <a:r>
              <a:rPr lang="en-US" sz="1200" dirty="0" smtClean="0"/>
              <a:t>, </a:t>
            </a:r>
            <a:r>
              <a:rPr lang="en-US" sz="1200" dirty="0" err="1" smtClean="0"/>
              <a:t>left_MAX_RATIO</a:t>
            </a:r>
            <a:r>
              <a:rPr lang="en-US" sz="1200" dirty="0" smtClean="0"/>
              <a:t>   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en-US" sz="1200" dirty="0" err="1" smtClean="0"/>
              <a:t>high_AREA</a:t>
            </a:r>
            <a:r>
              <a:rPr lang="en-US" sz="1200" dirty="0" smtClean="0"/>
              <a:t> 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en-US" sz="1200" dirty="0" err="1" smtClean="0"/>
              <a:t>high_MIN_WIDTH</a:t>
            </a:r>
            <a:r>
              <a:rPr lang="en-US" sz="1200" dirty="0" smtClean="0"/>
              <a:t>, </a:t>
            </a:r>
            <a:r>
              <a:rPr lang="en-US" sz="1200" dirty="0" err="1" smtClean="0"/>
              <a:t>high_MIN_HEIGHT</a:t>
            </a:r>
            <a:r>
              <a:rPr lang="en-US" sz="1200" dirty="0" smtClean="0"/>
              <a:t> 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en-US" sz="1200" dirty="0" err="1" smtClean="0"/>
              <a:t>high_MIN_RATIO</a:t>
            </a:r>
            <a:r>
              <a:rPr lang="en-US" sz="1200" dirty="0" smtClean="0"/>
              <a:t>, </a:t>
            </a:r>
            <a:r>
              <a:rPr lang="en-US" sz="1200" dirty="0" err="1" smtClean="0"/>
              <a:t>high_MAX_RATIO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890845" y="300859"/>
            <a:ext cx="23717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area, ratio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2507" y="3346718"/>
            <a:ext cx="4244096" cy="2601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454313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035BE6D-2837-42A7-8453-1E5EE73CD4DC}"/>
              </a:ext>
            </a:extLst>
          </p:cNvPr>
          <p:cNvSpPr txBox="1"/>
          <p:nvPr/>
        </p:nvSpPr>
        <p:spPr>
          <a:xfrm>
            <a:off x="356517" y="107576"/>
            <a:ext cx="669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1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2" name="그룹 11">
            <a:extLst>
              <a:ext uri="{FF2B5EF4-FFF2-40B4-BE49-F238E27FC236}">
                <a16:creationId xmlns:a16="http://schemas.microsoft.com/office/drawing/2014/main" xmlns="" id="{41969698-7506-487E-984A-2DF93188322B}"/>
              </a:ext>
            </a:extLst>
          </p:cNvPr>
          <p:cNvGrpSpPr/>
          <p:nvPr/>
        </p:nvGrpSpPr>
        <p:grpSpPr>
          <a:xfrm>
            <a:off x="223271" y="104271"/>
            <a:ext cx="760143" cy="810616"/>
            <a:chOff x="6454318" y="1058181"/>
            <a:chExt cx="760143" cy="810616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ADD38516-D53B-4BF4-8AC3-84CE097D049F}"/>
                </a:ext>
              </a:extLst>
            </p:cNvPr>
            <p:cNvCxnSpPr/>
            <p:nvPr/>
          </p:nvCxnSpPr>
          <p:spPr>
            <a:xfrm>
              <a:off x="6454318" y="1058181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5CCAF0D0-3879-4340-92F3-A84BF1220BDD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058181"/>
              <a:ext cx="0" cy="81061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xmlns="" id="{7230B458-BC0A-4781-A363-D882933CF9DC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868797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4901E6BB-64EE-4A59-8427-5A3B8E242481}"/>
                </a:ext>
              </a:extLst>
            </p:cNvPr>
            <p:cNvCxnSpPr>
              <a:cxnSpLocks/>
            </p:cNvCxnSpPr>
            <p:nvPr/>
          </p:nvCxnSpPr>
          <p:spPr>
            <a:xfrm>
              <a:off x="7214461" y="1058181"/>
              <a:ext cx="0" cy="33344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3FC6D57-53CE-44BD-8850-E1D2D676B312}"/>
              </a:ext>
            </a:extLst>
          </p:cNvPr>
          <p:cNvSpPr txBox="1"/>
          <p:nvPr/>
        </p:nvSpPr>
        <p:spPr>
          <a:xfrm>
            <a:off x="862390" y="476855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5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개 번호판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contour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모습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225" y="1014413"/>
            <a:ext cx="3697123" cy="224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타원 15"/>
          <p:cNvSpPr/>
          <p:nvPr/>
        </p:nvSpPr>
        <p:spPr>
          <a:xfrm>
            <a:off x="1343025" y="1466849"/>
            <a:ext cx="1571625" cy="52387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295400" y="1981200"/>
            <a:ext cx="2286000" cy="97155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76275" y="2152650"/>
            <a:ext cx="657225" cy="65722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30090" y="3333094"/>
            <a:ext cx="38766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MIN_AREA = 80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en-US" sz="1200" dirty="0" smtClean="0"/>
              <a:t>MIN_WIDTH, MIN_HEIGHT  = 2, 8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en-US" sz="1200" dirty="0" smtClean="0"/>
              <a:t>MIN_RATIO, MAX_RATIO = 0.25, 1.0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en-US" sz="1200" dirty="0" err="1" smtClean="0"/>
              <a:t>left_AREA</a:t>
            </a:r>
            <a:r>
              <a:rPr lang="en-US" sz="1200" dirty="0" smtClean="0"/>
              <a:t> 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en-US" sz="1200" dirty="0" err="1" smtClean="0"/>
              <a:t>left_MIN_WIDTH</a:t>
            </a:r>
            <a:r>
              <a:rPr lang="en-US" sz="1200" dirty="0" smtClean="0"/>
              <a:t>, </a:t>
            </a:r>
            <a:r>
              <a:rPr lang="en-US" sz="1200" dirty="0" err="1" smtClean="0"/>
              <a:t>left_MIN_HEIGHT</a:t>
            </a:r>
            <a:r>
              <a:rPr lang="en-US" sz="1200" dirty="0" smtClean="0"/>
              <a:t> 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en-US" sz="1200" dirty="0" err="1" smtClean="0"/>
              <a:t>left_MIN_RATIO</a:t>
            </a:r>
            <a:r>
              <a:rPr lang="en-US" sz="1200" dirty="0" smtClean="0"/>
              <a:t>, </a:t>
            </a:r>
            <a:r>
              <a:rPr lang="en-US" sz="1200" dirty="0" err="1" smtClean="0"/>
              <a:t>left_MAX_RATIO</a:t>
            </a:r>
            <a:r>
              <a:rPr lang="en-US" sz="1200" dirty="0" smtClean="0"/>
              <a:t>   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en-US" sz="1200" dirty="0" err="1" smtClean="0"/>
              <a:t>high_AREA</a:t>
            </a:r>
            <a:r>
              <a:rPr lang="en-US" sz="1200" dirty="0" smtClean="0"/>
              <a:t> 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en-US" sz="1200" dirty="0" err="1" smtClean="0"/>
              <a:t>high_MIN_WIDTH</a:t>
            </a:r>
            <a:r>
              <a:rPr lang="en-US" sz="1200" dirty="0" smtClean="0"/>
              <a:t>, </a:t>
            </a:r>
            <a:r>
              <a:rPr lang="en-US" sz="1200" dirty="0" err="1" smtClean="0"/>
              <a:t>high_MIN_HEIGHT</a:t>
            </a:r>
            <a:r>
              <a:rPr lang="en-US" sz="1200" dirty="0" smtClean="0"/>
              <a:t> 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en-US" sz="1200" dirty="0" err="1" smtClean="0"/>
              <a:t>high_MIN_RATIO</a:t>
            </a:r>
            <a:r>
              <a:rPr lang="en-US" sz="1200" dirty="0" smtClean="0"/>
              <a:t>, </a:t>
            </a:r>
            <a:r>
              <a:rPr lang="en-US" sz="1200" dirty="0" err="1" smtClean="0"/>
              <a:t>high_MAX_RATIO</a:t>
            </a:r>
            <a:endParaRPr lang="ko-KR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5266" y="381985"/>
            <a:ext cx="72866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05829" y="788932"/>
            <a:ext cx="69532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35036" y="1061709"/>
            <a:ext cx="71056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31765" y="1345488"/>
            <a:ext cx="69437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61805" y="1657514"/>
            <a:ext cx="71151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757244" y="2141811"/>
            <a:ext cx="69342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88144" y="2381250"/>
            <a:ext cx="67246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717667" y="2751903"/>
            <a:ext cx="69818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986009" y="3015155"/>
            <a:ext cx="68865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871216" y="3262641"/>
            <a:ext cx="68008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858735" y="3530654"/>
            <a:ext cx="67627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684657" y="3808194"/>
            <a:ext cx="69532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777444" y="4025626"/>
            <a:ext cx="70199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4919662" y="4287399"/>
            <a:ext cx="69246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4976813" y="4474779"/>
            <a:ext cx="6810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4932473" y="4774652"/>
            <a:ext cx="68675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4967288" y="4981083"/>
            <a:ext cx="68294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5042831" y="5247618"/>
            <a:ext cx="68675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5095218" y="5532876"/>
            <a:ext cx="67627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9" name="Picture 21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4911615" y="5818133"/>
            <a:ext cx="69723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70" name="Picture 22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4935100" y="6127202"/>
            <a:ext cx="7019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TextBox 37"/>
          <p:cNvSpPr txBox="1"/>
          <p:nvPr/>
        </p:nvSpPr>
        <p:spPr>
          <a:xfrm>
            <a:off x="4599058" y="11575"/>
            <a:ext cx="397778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x, y , w, h, </a:t>
            </a:r>
            <a:r>
              <a:rPr lang="en-US" altLang="ko-KR" dirty="0" err="1" smtClean="0"/>
              <a:t>cx</a:t>
            </a:r>
            <a:r>
              <a:rPr lang="en-US" altLang="ko-KR" dirty="0" smtClean="0"/>
              <a:t>, cy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305460" y="3381469"/>
            <a:ext cx="4346858" cy="263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45431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/>
          <p:cNvSpPr/>
          <p:nvPr/>
        </p:nvSpPr>
        <p:spPr>
          <a:xfrm>
            <a:off x="1343025" y="1466849"/>
            <a:ext cx="1571625" cy="52387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76275" y="2152650"/>
            <a:ext cx="657225" cy="65722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30090" y="3333094"/>
            <a:ext cx="38766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MIN_AREA = 80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en-US" sz="1200" dirty="0" smtClean="0"/>
              <a:t>MIN_WIDTH, MIN_HEIGHT  = 2, 8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en-US" sz="1200" dirty="0" smtClean="0"/>
              <a:t>MIN_RATIO, MAX_RATIO = 0.25, 1.0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en-US" sz="1200" dirty="0" err="1" smtClean="0"/>
              <a:t>left_AREA</a:t>
            </a:r>
            <a:r>
              <a:rPr lang="en-US" sz="1200" dirty="0" smtClean="0"/>
              <a:t> 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en-US" sz="1200" dirty="0" err="1" smtClean="0"/>
              <a:t>left_MIN_WIDTH</a:t>
            </a:r>
            <a:r>
              <a:rPr lang="en-US" sz="1200" dirty="0" smtClean="0"/>
              <a:t>, </a:t>
            </a:r>
            <a:r>
              <a:rPr lang="en-US" sz="1200" dirty="0" err="1" smtClean="0"/>
              <a:t>left_MIN_HEIGHT</a:t>
            </a:r>
            <a:r>
              <a:rPr lang="en-US" sz="1200" dirty="0" smtClean="0"/>
              <a:t> 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en-US" sz="1200" dirty="0" err="1" smtClean="0"/>
              <a:t>left_MIN_RATIO</a:t>
            </a:r>
            <a:r>
              <a:rPr lang="en-US" sz="1200" dirty="0" smtClean="0"/>
              <a:t>, </a:t>
            </a:r>
            <a:r>
              <a:rPr lang="en-US" sz="1200" dirty="0" err="1" smtClean="0"/>
              <a:t>left_MAX_RATIO</a:t>
            </a:r>
            <a:r>
              <a:rPr lang="en-US" sz="1200" dirty="0" smtClean="0"/>
              <a:t>   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en-US" sz="1200" dirty="0" err="1" smtClean="0"/>
              <a:t>high_AREA</a:t>
            </a:r>
            <a:r>
              <a:rPr lang="en-US" sz="1200" dirty="0" smtClean="0"/>
              <a:t> 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en-US" sz="1200" dirty="0" err="1" smtClean="0"/>
              <a:t>high_MIN_WIDTH</a:t>
            </a:r>
            <a:r>
              <a:rPr lang="en-US" sz="1200" dirty="0" smtClean="0"/>
              <a:t>, </a:t>
            </a:r>
            <a:r>
              <a:rPr lang="en-US" sz="1200" dirty="0" err="1" smtClean="0"/>
              <a:t>high_MIN_HEIGHT</a:t>
            </a:r>
            <a:r>
              <a:rPr lang="en-US" sz="1200" dirty="0" smtClean="0"/>
              <a:t> </a:t>
            </a: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en-US" sz="1200" dirty="0" err="1" smtClean="0"/>
              <a:t>high_MIN_RATIO</a:t>
            </a:r>
            <a:r>
              <a:rPr lang="en-US" sz="1200" dirty="0" smtClean="0"/>
              <a:t>, </a:t>
            </a:r>
            <a:r>
              <a:rPr lang="en-US" sz="1200" dirty="0" err="1" smtClean="0"/>
              <a:t>high_MAX_RATIO</a:t>
            </a:r>
            <a:endParaRPr lang="ko-KR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5266" y="381985"/>
            <a:ext cx="72866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05829" y="788932"/>
            <a:ext cx="69532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35036" y="1061709"/>
            <a:ext cx="71056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31765" y="1345488"/>
            <a:ext cx="69437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61805" y="1657514"/>
            <a:ext cx="71151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757244" y="2141811"/>
            <a:ext cx="69342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88144" y="2381250"/>
            <a:ext cx="67246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717667" y="2751903"/>
            <a:ext cx="69818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986009" y="3015155"/>
            <a:ext cx="68865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871216" y="3262641"/>
            <a:ext cx="68008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858735" y="3530654"/>
            <a:ext cx="67627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684657" y="3808194"/>
            <a:ext cx="69532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777444" y="4025626"/>
            <a:ext cx="70199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4919662" y="4287399"/>
            <a:ext cx="69246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4976813" y="4474779"/>
            <a:ext cx="6810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4932473" y="4774652"/>
            <a:ext cx="68675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4967288" y="4981083"/>
            <a:ext cx="68294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5042831" y="5247618"/>
            <a:ext cx="68675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5095218" y="5532876"/>
            <a:ext cx="67627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9" name="Picture 21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4911615" y="5818133"/>
            <a:ext cx="69723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70" name="Picture 22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4935100" y="6127202"/>
            <a:ext cx="7019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TextBox 37"/>
          <p:cNvSpPr txBox="1"/>
          <p:nvPr/>
        </p:nvSpPr>
        <p:spPr>
          <a:xfrm>
            <a:off x="4599058" y="11575"/>
            <a:ext cx="397778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x, y , w, h, </a:t>
            </a:r>
            <a:r>
              <a:rPr lang="en-US" altLang="ko-KR" dirty="0" err="1" smtClean="0"/>
              <a:t>cx</a:t>
            </a:r>
            <a:r>
              <a:rPr lang="en-US" altLang="ko-KR" dirty="0" smtClean="0"/>
              <a:t>, cy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293565" y="585820"/>
            <a:ext cx="5828620" cy="287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5"/>
          <a:srcRect/>
          <a:stretch>
            <a:fillRect/>
          </a:stretch>
        </p:blipFill>
        <p:spPr bwMode="auto">
          <a:xfrm>
            <a:off x="1094360" y="3524852"/>
            <a:ext cx="5053851" cy="3039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6"/>
          <a:srcRect/>
          <a:stretch>
            <a:fillRect/>
          </a:stretch>
        </p:blipFill>
        <p:spPr bwMode="auto">
          <a:xfrm>
            <a:off x="6237532" y="565442"/>
            <a:ext cx="4866974" cy="2896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F035BE6D-2837-42A7-8453-1E5EE73CD4DC}"/>
              </a:ext>
            </a:extLst>
          </p:cNvPr>
          <p:cNvSpPr txBox="1"/>
          <p:nvPr/>
        </p:nvSpPr>
        <p:spPr>
          <a:xfrm>
            <a:off x="356517" y="107576"/>
            <a:ext cx="669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3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41" name="그룹 11">
            <a:extLst>
              <a:ext uri="{FF2B5EF4-FFF2-40B4-BE49-F238E27FC236}">
                <a16:creationId xmlns="" xmlns:a16="http://schemas.microsoft.com/office/drawing/2014/main" id="{41969698-7506-487E-984A-2DF93188322B}"/>
              </a:ext>
            </a:extLst>
          </p:cNvPr>
          <p:cNvGrpSpPr/>
          <p:nvPr/>
        </p:nvGrpSpPr>
        <p:grpSpPr>
          <a:xfrm>
            <a:off x="223271" y="104271"/>
            <a:ext cx="625815" cy="690386"/>
            <a:chOff x="6454318" y="1058181"/>
            <a:chExt cx="760143" cy="810616"/>
          </a:xfrm>
        </p:grpSpPr>
        <p:cxnSp>
          <p:nvCxnSpPr>
            <p:cNvPr id="42" name="직선 연결선 41">
              <a:extLst>
                <a:ext uri="{FF2B5EF4-FFF2-40B4-BE49-F238E27FC236}">
                  <a16:creationId xmlns="" xmlns:a16="http://schemas.microsoft.com/office/drawing/2014/main" id="{ADD38516-D53B-4BF4-8AC3-84CE097D049F}"/>
                </a:ext>
              </a:extLst>
            </p:cNvPr>
            <p:cNvCxnSpPr/>
            <p:nvPr/>
          </p:nvCxnSpPr>
          <p:spPr>
            <a:xfrm>
              <a:off x="6454318" y="1058181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="" xmlns:a16="http://schemas.microsoft.com/office/drawing/2014/main" id="{5CCAF0D0-3879-4340-92F3-A84BF1220BDD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058181"/>
              <a:ext cx="0" cy="81061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="" xmlns:a16="http://schemas.microsoft.com/office/drawing/2014/main" id="{7230B458-BC0A-4781-A363-D882933CF9DC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868797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="" xmlns:a16="http://schemas.microsoft.com/office/drawing/2014/main" id="{4901E6BB-64EE-4A59-8427-5A3B8E242481}"/>
                </a:ext>
              </a:extLst>
            </p:cNvPr>
            <p:cNvCxnSpPr>
              <a:cxnSpLocks/>
            </p:cNvCxnSpPr>
            <p:nvPr/>
          </p:nvCxnSpPr>
          <p:spPr>
            <a:xfrm>
              <a:off x="7214461" y="1058181"/>
              <a:ext cx="0" cy="33344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83FC6D57-53CE-44BD-8850-E1D2D676B312}"/>
              </a:ext>
            </a:extLst>
          </p:cNvPr>
          <p:cNvSpPr txBox="1"/>
          <p:nvPr/>
        </p:nvSpPr>
        <p:spPr>
          <a:xfrm>
            <a:off x="775304" y="422427"/>
            <a:ext cx="538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구 번호판 인식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7"/>
          <a:srcRect/>
          <a:stretch>
            <a:fillRect/>
          </a:stretch>
        </p:blipFill>
        <p:spPr bwMode="auto">
          <a:xfrm>
            <a:off x="6255203" y="3547946"/>
            <a:ext cx="5046762" cy="3048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454313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7443"/>
            <a:ext cx="4901647" cy="5557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279572" y="1121229"/>
            <a:ext cx="644434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그림 </a:t>
            </a: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12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는 미리 결정된 검증 결과를 나타냄</a:t>
            </a:r>
            <a:b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</a:b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영숫자</a:t>
            </a: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(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녹색 백그라운드 </a:t>
            </a: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LP):</a:t>
            </a:r>
          </a:p>
          <a:p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(a) 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후보 지역 추출</a:t>
            </a:r>
            <a:endParaRPr lang="en-US" altLang="ko-KR" sz="1600" dirty="0" smtClean="0"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  <a:p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(b) LP 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테두리가 없는 수평 위치 히스토그램</a:t>
            </a:r>
            <a:endParaRPr lang="en-US" altLang="ko-KR" sz="1600" dirty="0" smtClean="0"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  <a:p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(c) 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이항화 후 행 추출 및 </a:t>
            </a:r>
            <a:endParaRPr lang="en-US" altLang="ko-KR" sz="1600" dirty="0" smtClean="0"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  <a:p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(d) 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문자 추출</a:t>
            </a: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.</a:t>
            </a:r>
          </a:p>
          <a:p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/>
            </a:r>
            <a:b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</a:b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차량 </a:t>
            </a: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LP 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검사에 대한 사전 지식에 따르면</a:t>
            </a:r>
            <a:endParaRPr lang="en-US" altLang="ko-KR" sz="1600" dirty="0" smtClean="0"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  <a:p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 모든 흰색 </a:t>
            </a: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LP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에는 영숫자 </a:t>
            </a: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7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자뿐 아니라 한 줄로 쓰여져 있다</a:t>
            </a: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.</a:t>
            </a:r>
          </a:p>
          <a:p>
            <a:endParaRPr lang="en-US" altLang="ko-KR" sz="1600" dirty="0" smtClean="0"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  <a:p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다음 히스토그램에서 테두리 영역</a:t>
            </a: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, 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수직 위치 제거</a:t>
            </a:r>
            <a:b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</a:b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미리 결정된 문자</a:t>
            </a: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, 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숫자를 분할하기 위해 수행됨</a:t>
            </a:r>
            <a:b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</a:b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성격</a:t>
            </a: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. 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관찰할 수 있듯이</a:t>
            </a: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, </a:t>
            </a:r>
          </a:p>
          <a:p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보통 우리는 또한</a:t>
            </a:r>
            <a:b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</a:b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판 부위의 상부에 점을 고정하는 판 </a:t>
            </a: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2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개 그</a:t>
            </a:r>
            <a:b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</a:b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우측 플레이트 고정 점 또는 두 플레이트 고정 점 모두 균일하지 않음</a:t>
            </a:r>
            <a:endParaRPr lang="en-US" altLang="ko-KR" sz="1600" dirty="0" smtClean="0"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  <a:p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/>
            </a:r>
            <a:b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</a:b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흰색으로 인쇄된 좌측 플레이트 고정 점 또한 제거된다</a:t>
            </a: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.</a:t>
            </a: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/>
            </a:r>
            <a:b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</a:br>
            <a:r>
              <a:rPr lang="ko-KR" altLang="en-US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이 점검은 높이 비교에 의해 이루어진다</a:t>
            </a:r>
            <a:r>
              <a:rPr lang="en-US" altLang="ko-KR" sz="1600" dirty="0" smtClean="0"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.</a:t>
            </a:r>
            <a:endParaRPr lang="ko-KR" altLang="en-US" sz="1600" dirty="0"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KakaoTalk_20190820_13503418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5865"/>
            <a:ext cx="12192000" cy="57821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035BE6D-2837-42A7-8453-1E5EE73CD4DC}"/>
              </a:ext>
            </a:extLst>
          </p:cNvPr>
          <p:cNvSpPr txBox="1"/>
          <p:nvPr/>
        </p:nvSpPr>
        <p:spPr>
          <a:xfrm>
            <a:off x="356517" y="107576"/>
            <a:ext cx="669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4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5" name="그룹 11">
            <a:extLst>
              <a:ext uri="{FF2B5EF4-FFF2-40B4-BE49-F238E27FC236}">
                <a16:creationId xmlns="" xmlns:a16="http://schemas.microsoft.com/office/drawing/2014/main" id="{41969698-7506-487E-984A-2DF93188322B}"/>
              </a:ext>
            </a:extLst>
          </p:cNvPr>
          <p:cNvGrpSpPr/>
          <p:nvPr/>
        </p:nvGrpSpPr>
        <p:grpSpPr>
          <a:xfrm>
            <a:off x="223271" y="104271"/>
            <a:ext cx="625815" cy="690386"/>
            <a:chOff x="6454318" y="1058181"/>
            <a:chExt cx="760143" cy="810616"/>
          </a:xfrm>
        </p:grpSpPr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ADD38516-D53B-4BF4-8AC3-84CE097D049F}"/>
                </a:ext>
              </a:extLst>
            </p:cNvPr>
            <p:cNvCxnSpPr/>
            <p:nvPr/>
          </p:nvCxnSpPr>
          <p:spPr>
            <a:xfrm>
              <a:off x="6454318" y="1058181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="" xmlns:a16="http://schemas.microsoft.com/office/drawing/2014/main" id="{5CCAF0D0-3879-4340-92F3-A84BF1220BDD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058181"/>
              <a:ext cx="0" cy="81061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7230B458-BC0A-4781-A363-D882933CF9DC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868797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="" xmlns:a16="http://schemas.microsoft.com/office/drawing/2014/main" id="{4901E6BB-64EE-4A59-8427-5A3B8E242481}"/>
                </a:ext>
              </a:extLst>
            </p:cNvPr>
            <p:cNvCxnSpPr>
              <a:cxnSpLocks/>
            </p:cNvCxnSpPr>
            <p:nvPr/>
          </p:nvCxnSpPr>
          <p:spPr>
            <a:xfrm>
              <a:off x="7214461" y="1058181"/>
              <a:ext cx="0" cy="33344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3FC6D57-53CE-44BD-8850-E1D2D676B312}"/>
              </a:ext>
            </a:extLst>
          </p:cNvPr>
          <p:cNvSpPr txBox="1"/>
          <p:nvPr/>
        </p:nvSpPr>
        <p:spPr>
          <a:xfrm>
            <a:off x="775304" y="422427"/>
            <a:ext cx="538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신 번호판 인식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035BE6D-2837-42A7-8453-1E5EE73CD4DC}"/>
              </a:ext>
            </a:extLst>
          </p:cNvPr>
          <p:cNvSpPr txBox="1"/>
          <p:nvPr/>
        </p:nvSpPr>
        <p:spPr>
          <a:xfrm>
            <a:off x="356517" y="107576"/>
            <a:ext cx="669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4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2" name="그룹 11">
            <a:extLst>
              <a:ext uri="{FF2B5EF4-FFF2-40B4-BE49-F238E27FC236}">
                <a16:creationId xmlns="" xmlns:a16="http://schemas.microsoft.com/office/drawing/2014/main" id="{41969698-7506-487E-984A-2DF93188322B}"/>
              </a:ext>
            </a:extLst>
          </p:cNvPr>
          <p:cNvGrpSpPr/>
          <p:nvPr/>
        </p:nvGrpSpPr>
        <p:grpSpPr>
          <a:xfrm>
            <a:off x="223271" y="104271"/>
            <a:ext cx="625815" cy="690386"/>
            <a:chOff x="6454318" y="1058181"/>
            <a:chExt cx="760143" cy="810616"/>
          </a:xfrm>
        </p:grpSpPr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ADD38516-D53B-4BF4-8AC3-84CE097D049F}"/>
                </a:ext>
              </a:extLst>
            </p:cNvPr>
            <p:cNvCxnSpPr/>
            <p:nvPr/>
          </p:nvCxnSpPr>
          <p:spPr>
            <a:xfrm>
              <a:off x="6454318" y="1058181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="" xmlns:a16="http://schemas.microsoft.com/office/drawing/2014/main" id="{5CCAF0D0-3879-4340-92F3-A84BF1220BDD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058181"/>
              <a:ext cx="0" cy="81061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7230B458-BC0A-4781-A363-D882933CF9DC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868797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="" xmlns:a16="http://schemas.microsoft.com/office/drawing/2014/main" id="{4901E6BB-64EE-4A59-8427-5A3B8E242481}"/>
                </a:ext>
              </a:extLst>
            </p:cNvPr>
            <p:cNvCxnSpPr>
              <a:cxnSpLocks/>
            </p:cNvCxnSpPr>
            <p:nvPr/>
          </p:nvCxnSpPr>
          <p:spPr>
            <a:xfrm>
              <a:off x="7214461" y="1058181"/>
              <a:ext cx="0" cy="33344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3FC6D57-53CE-44BD-8850-E1D2D676B312}"/>
              </a:ext>
            </a:extLst>
          </p:cNvPr>
          <p:cNvSpPr txBox="1"/>
          <p:nvPr/>
        </p:nvSpPr>
        <p:spPr>
          <a:xfrm>
            <a:off x="775304" y="422427"/>
            <a:ext cx="538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신 번호판 인식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228" y="992604"/>
            <a:ext cx="10635343" cy="5865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2381</TotalTime>
  <Words>129</Words>
  <Application>Microsoft Office PowerPoint</Application>
  <PresentationFormat>사용자 지정</PresentationFormat>
  <Paragraphs>43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굴림</vt:lpstr>
      <vt:lpstr>Arial</vt:lpstr>
      <vt:lpstr>맑은 고딕</vt:lpstr>
      <vt:lpstr>한국외대체 L</vt:lpstr>
      <vt:lpstr>-윤고딕350</vt:lpstr>
      <vt:lpstr>Yoon 윤고딕 520_TT</vt:lpstr>
      <vt:lpstr>Wingdings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보미 최</dc:creator>
  <cp:lastModifiedBy>이수진</cp:lastModifiedBy>
  <cp:revision>53</cp:revision>
  <dcterms:created xsi:type="dcterms:W3CDTF">2019-06-05T13:46:19Z</dcterms:created>
  <dcterms:modified xsi:type="dcterms:W3CDTF">2019-09-18T13:35:00Z</dcterms:modified>
</cp:coreProperties>
</file>