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Encode Sans"/>
      <p:regular r:id="rId41"/>
      <p:bold r:id="rId42"/>
    </p:embeddedFont>
    <p:embeddedFont>
      <p:font typeface="Encode Sans Condensed Thin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EncodeSans-bold.fntdata"/><Relationship Id="rId41" Type="http://schemas.openxmlformats.org/officeDocument/2006/relationships/font" Target="fonts/EncodeSans-regular.fntdata"/><Relationship Id="rId22" Type="http://schemas.openxmlformats.org/officeDocument/2006/relationships/slide" Target="slides/slide18.xml"/><Relationship Id="rId44" Type="http://schemas.openxmlformats.org/officeDocument/2006/relationships/font" Target="fonts/EncodeSansCondensedThin-bold.fntdata"/><Relationship Id="rId21" Type="http://schemas.openxmlformats.org/officeDocument/2006/relationships/slide" Target="slides/slide17.xml"/><Relationship Id="rId43" Type="http://schemas.openxmlformats.org/officeDocument/2006/relationships/font" Target="fonts/EncodeSansCondensedThin-regular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2ea7b50cf_1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2ea7b50cf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2ea7b50cf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2ea7b50c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ea7b50cf_1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ea7b50cf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00ba99b5d_0_2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00ba99b5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2ea7b50cf_1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2ea7b50c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00ba99b5d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00ba99b5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00ba99b5d_0_2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00ba99b5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00ba99b5d_0_2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00ba99b5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00ba99b5d_0_2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00ba99b5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00ba99b5d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00ba99b5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00ba99b5d_0_2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00ba99b5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2ea7b50cf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2ea7b50c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02c95aa45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02c95aa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00ba99b5d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00ba99b5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00ba99b5d_0_2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00ba99b5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00ba99b5d_0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00ba99b5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00ba99b5d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00ba99b5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2e368aee6_3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2e368aee6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02c95aa45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02c95aa4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2ea7b50cf_1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2ea7b50cf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2ea7b50cf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2ea7b50c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00ba99b5d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d00ba99b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2ea7b50cf_1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d2ea7b50cf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d00ba99b5d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d00ba99b5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2ea7b50cf_1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2ea7b50c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02c95aa45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02c95aa4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00ba99b5d_0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00ba99b5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00ba99b5d_0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00ba99b5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00ba99b5d_0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00ba99b5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00ba99b5d_0_1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00ba99b5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2ea7b50cf_1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2ea7b50cf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DIAGRAM - SOMETHING WRONG WITH KEYSELECT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2ea7b50cf_1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2ea7b50cf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b="1" sz="68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30" name="Google Shape;30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" name="Google Shape;33;p5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hort + 1 column + image">
  <p:cSld name="TITLE_AND_BODY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40" name="Google Shape;40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" name="Google Shape;42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" name="Google Shape;43;p6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" name="Google Shape;64;p8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73" name="Google Shape;73;p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" name="Google Shape;75;p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" name="Google Shape;76;p9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cxnSp>
        <p:nvCxnSpPr>
          <p:cNvPr id="84" name="Google Shape;84;p10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Condensed Thin"/>
              <a:buChar char="▪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COMP3211 PR</a:t>
            </a:r>
            <a:r>
              <a:rPr lang="en"/>
              <a:t>OJECT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ANDREW WONG</a:t>
            </a:r>
            <a:r>
              <a:rPr b="0" lang="en" sz="1400">
                <a:solidFill>
                  <a:schemeClr val="accent6"/>
                </a:solidFill>
              </a:rPr>
              <a:t> (z5206677) </a:t>
            </a:r>
            <a:r>
              <a:rPr b="0" lang="en" sz="1400"/>
              <a:t>| GABRIEL TAY WEI CHERN</a:t>
            </a:r>
            <a:r>
              <a:rPr b="0" lang="en" sz="1400">
                <a:solidFill>
                  <a:schemeClr val="accent6"/>
                </a:solidFill>
              </a:rPr>
              <a:t> (z5216632)</a:t>
            </a:r>
            <a:r>
              <a:rPr b="0" lang="en" sz="1400"/>
              <a:t> | LINDSAY SMALL </a:t>
            </a:r>
            <a:r>
              <a:rPr b="0" lang="en" sz="1400">
                <a:solidFill>
                  <a:schemeClr val="accent6"/>
                </a:solidFill>
              </a:rPr>
              <a:t>(z5232920)</a:t>
            </a:r>
            <a:r>
              <a:rPr b="0" lang="en" sz="1400"/>
              <a:t> | MALAVIKA PASUPATI</a:t>
            </a:r>
            <a:r>
              <a:rPr b="0" lang="en" sz="1400">
                <a:solidFill>
                  <a:schemeClr val="accent6"/>
                </a:solidFill>
              </a:rPr>
              <a:t> (z5209390)</a:t>
            </a:r>
            <a:r>
              <a:rPr b="0" lang="en" sz="1400"/>
              <a:t> | QUYNH BOI PHAN</a:t>
            </a:r>
            <a:r>
              <a:rPr b="0" lang="en" sz="1400">
                <a:solidFill>
                  <a:schemeClr val="accent6"/>
                </a:solidFill>
              </a:rPr>
              <a:t> (z5205690)</a:t>
            </a:r>
            <a:endParaRPr b="0" sz="1400">
              <a:solidFill>
                <a:schemeClr val="accent6"/>
              </a:solidFill>
            </a:endParaRPr>
          </a:p>
        </p:txBody>
      </p:sp>
      <p:grpSp>
        <p:nvGrpSpPr>
          <p:cNvPr id="99" name="Google Shape;99;p13"/>
          <p:cNvGrpSpPr/>
          <p:nvPr/>
        </p:nvGrpSpPr>
        <p:grpSpPr>
          <a:xfrm>
            <a:off x="4016956" y="3949711"/>
            <a:ext cx="1109877" cy="821167"/>
            <a:chOff x="5255200" y="3006475"/>
            <a:chExt cx="511700" cy="378575"/>
          </a:xfrm>
        </p:grpSpPr>
        <p:sp>
          <p:nvSpPr>
            <p:cNvPr id="100" name="Google Shape;100;p1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</a:t>
            </a:r>
            <a:r>
              <a:rPr lang="en"/>
              <a:t> STAGE - COMPONENTS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Tag Generator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Generate a tag from the key and data given.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Parity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Get the parity bit from the data.</a:t>
            </a:r>
            <a:br>
              <a:rPr lang="en" sz="1100"/>
            </a:br>
            <a:r>
              <a:rPr lang="en" sz="1100"/>
              <a:t>This is then compared with the received parity bit from the processor</a:t>
            </a:r>
            <a:r>
              <a:rPr lang="en" sz="1100"/>
              <a:t> </a:t>
            </a:r>
            <a:r>
              <a:rPr lang="en" sz="1100"/>
              <a:t> to see if they are the same.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Comparator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Compares the tag generated by the tag generator to the tag given by the </a:t>
            </a:r>
            <a:r>
              <a:rPr lang="en" sz="1100"/>
              <a:t>network</a:t>
            </a:r>
            <a:r>
              <a:rPr lang="en" sz="1100"/>
              <a:t>. </a:t>
            </a:r>
            <a:endParaRPr sz="1100"/>
          </a:p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17339" l="44981" r="28232" t="42108"/>
          <a:stretch/>
        </p:blipFill>
        <p:spPr>
          <a:xfrm>
            <a:off x="757130" y="1200151"/>
            <a:ext cx="3108244" cy="310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EX/MEM PIPELINE INPUTS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EX/MEM Pipeline Inputs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Control Signals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mem_write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reg_write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is_net_op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direction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Tag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TagErr (Tag error)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P_err (Parity bit error)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P (Parity bit)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Data (From ID/EX)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External Key (From ID/EX)</a:t>
            </a:r>
            <a:endParaRPr sz="1100"/>
          </a:p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b="17339" l="44981" r="28232" t="42108"/>
          <a:stretch/>
        </p:blipFill>
        <p:spPr>
          <a:xfrm>
            <a:off x="757130" y="1200151"/>
            <a:ext cx="3108244" cy="310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</a:t>
            </a:r>
            <a:r>
              <a:rPr lang="en"/>
              <a:t> STAGE - SIGNALS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Direction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Indication of the data’s direction.</a:t>
            </a:r>
            <a:endParaRPr sz="1100"/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When LOW: Network → Processor System</a:t>
            </a:r>
            <a:endParaRPr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When HIGH: Processor System → Network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Error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The </a:t>
            </a:r>
            <a:r>
              <a:rPr i="1" lang="en" sz="1100"/>
              <a:t>error</a:t>
            </a:r>
            <a:r>
              <a:rPr lang="en" sz="1100"/>
              <a:t> signal is HIGH when the parity bits or the tags are not the same, indicating that there is a software error or an integrity attack.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is_net_op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The </a:t>
            </a:r>
            <a:r>
              <a:rPr i="1" lang="en" sz="1100"/>
              <a:t>is_net_op</a:t>
            </a:r>
            <a:r>
              <a:rPr lang="en" sz="1100"/>
              <a:t> signal is HIGH if the current operation is a send or receive operation.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 rotWithShape="1">
          <a:blip r:embed="rId3">
            <a:alphaModFix/>
          </a:blip>
          <a:srcRect b="19410" l="67734" r="0" t="23567"/>
          <a:stretch/>
        </p:blipFill>
        <p:spPr>
          <a:xfrm>
            <a:off x="1028438" y="1200150"/>
            <a:ext cx="2681317" cy="310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 STAGE - COMPONENTS AND OUTPUTS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Data Memory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Outputs data from </a:t>
            </a:r>
            <a:r>
              <a:rPr i="1" lang="en" sz="1100"/>
              <a:t>key_addr</a:t>
            </a:r>
            <a:r>
              <a:rPr lang="en" sz="1100"/>
              <a:t>. Data from </a:t>
            </a:r>
            <a:r>
              <a:rPr i="1" lang="en" sz="1100"/>
              <a:t>key_addr</a:t>
            </a:r>
            <a:r>
              <a:rPr lang="en" sz="1100"/>
              <a:t> can only be overwritten if </a:t>
            </a:r>
            <a:r>
              <a:rPr i="1" lang="en" sz="1100"/>
              <a:t>mem_write</a:t>
            </a:r>
            <a:r>
              <a:rPr lang="en" sz="1100"/>
              <a:t> is HIGH.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TAG || DATA MUX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Allows data to be sent only if conditions are met by the AND operation (</a:t>
            </a:r>
            <a:r>
              <a:rPr i="1" lang="en" sz="1100"/>
              <a:t>is_net_op, !direction, and !error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 b="19410" l="67734" r="0" t="23567"/>
          <a:stretch/>
        </p:blipFill>
        <p:spPr>
          <a:xfrm>
            <a:off x="1028438" y="1200150"/>
            <a:ext cx="2681317" cy="310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</a:t>
            </a:r>
            <a:endParaRPr/>
          </a:p>
        </p:txBody>
      </p:sp>
      <p:sp>
        <p:nvSpPr>
          <p:cNvPr id="217" name="Google Shape;217;p26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and Signals</a:t>
            </a: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219" name="Google Shape;219;p2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 FORMULATION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/>
              <a:t>0x[A][B][C][D]</a:t>
            </a:r>
            <a:endParaRPr sz="5000"/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7"/>
          <p:cNvSpPr/>
          <p:nvPr/>
        </p:nvSpPr>
        <p:spPr>
          <a:xfrm rot="-5400000">
            <a:off x="4935775" y="1022500"/>
            <a:ext cx="180000" cy="2242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 rot="-5400000">
            <a:off x="3346725" y="1812400"/>
            <a:ext cx="180000" cy="662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2742375" y="1653400"/>
            <a:ext cx="13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opcode</a:t>
            </a:r>
            <a:endParaRPr>
              <a:solidFill>
                <a:schemeClr val="lt1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4331425" y="1653400"/>
            <a:ext cx="13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d</a:t>
            </a:r>
            <a:r>
              <a:rPr lang="en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on’t care</a:t>
            </a:r>
            <a:endParaRPr>
              <a:solidFill>
                <a:schemeClr val="lt1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2093625" y="12001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OP_SEND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Send data and tag to network </a:t>
            </a:r>
            <a:endParaRPr sz="1200"/>
          </a:p>
        </p:txBody>
      </p:sp>
      <p:sp>
        <p:nvSpPr>
          <p:cNvPr id="241" name="Google Shape;241;p28"/>
          <p:cNvSpPr txBox="1"/>
          <p:nvPr>
            <p:ph idx="2" type="body"/>
          </p:nvPr>
        </p:nvSpPr>
        <p:spPr>
          <a:xfrm>
            <a:off x="4633875" y="12001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OP_RECEIVE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Receive data from network</a:t>
            </a:r>
            <a:endParaRPr sz="1200"/>
          </a:p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2093625" y="28003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OP_LOADKEY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Load key from data memory to secret register.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Hardcoded to load from data #0</a:t>
            </a:r>
            <a:endParaRPr sz="1200"/>
          </a:p>
        </p:txBody>
      </p:sp>
      <p:sp>
        <p:nvSpPr>
          <p:cNvPr id="244" name="Google Shape;244;p28"/>
          <p:cNvSpPr txBox="1"/>
          <p:nvPr>
            <p:ph idx="2" type="body"/>
          </p:nvPr>
        </p:nvSpPr>
        <p:spPr>
          <a:xfrm>
            <a:off x="4633875" y="28003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OP_LOADEXT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Load key from external port into data memory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Hardcoded to store to data #0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OPERANDS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2093625" y="12001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OP_SEND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Net Data</a:t>
            </a:r>
            <a:endParaRPr sz="1200"/>
          </a:p>
        </p:txBody>
      </p:sp>
      <p:sp>
        <p:nvSpPr>
          <p:cNvPr id="251" name="Google Shape;251;p29"/>
          <p:cNvSpPr txBox="1"/>
          <p:nvPr>
            <p:ph idx="2" type="body"/>
          </p:nvPr>
        </p:nvSpPr>
        <p:spPr>
          <a:xfrm>
            <a:off x="4633875" y="12001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OP_RECEIVE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Proc Data</a:t>
            </a:r>
            <a:endParaRPr sz="1200"/>
          </a:p>
        </p:txBody>
      </p:sp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2093625" y="28003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OP_LOADKEY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N/A</a:t>
            </a:r>
            <a:endParaRPr sz="1200"/>
          </a:p>
        </p:txBody>
      </p:sp>
      <p:sp>
        <p:nvSpPr>
          <p:cNvPr id="254" name="Google Shape;254;p29"/>
          <p:cNvSpPr txBox="1"/>
          <p:nvPr>
            <p:ph idx="2" type="body"/>
          </p:nvPr>
        </p:nvSpPr>
        <p:spPr>
          <a:xfrm>
            <a:off x="4633875" y="28003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OP_LOADEXT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EXTKEY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 CONTROL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PC will jump to the instruction needed to be </a:t>
            </a:r>
            <a:r>
              <a:rPr lang="en" sz="1400"/>
              <a:t>executed</a:t>
            </a:r>
            <a:r>
              <a:rPr lang="en" sz="1400"/>
              <a:t> instead of using PC  + 1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PC Control determines which instruction to jump to: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Utilises request signals to determine jump location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ASIP needs to be ready before any jumps is made</a:t>
            </a:r>
            <a:endParaRPr sz="1400"/>
          </a:p>
        </p:txBody>
      </p:sp>
      <p:sp>
        <p:nvSpPr>
          <p:cNvPr id="261" name="Google Shape;261;p3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30"/>
          <p:cNvPicPr preferRelativeResize="0"/>
          <p:nvPr/>
        </p:nvPicPr>
        <p:blipFill rotWithShape="1">
          <a:blip r:embed="rId3">
            <a:alphaModFix/>
          </a:blip>
          <a:srcRect b="0" l="0" r="69904" t="29775"/>
          <a:stretch/>
        </p:blipFill>
        <p:spPr>
          <a:xfrm>
            <a:off x="5382700" y="1034375"/>
            <a:ext cx="2126701" cy="327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SIGNAL INPUTS</a:t>
            </a:r>
            <a:endParaRPr/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r>
              <a:rPr lang="en" sz="1800"/>
              <a:t>pcode (instruction [15:12])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Contains the command needed to be </a:t>
            </a:r>
            <a:r>
              <a:rPr lang="en" sz="1200"/>
              <a:t>executed</a:t>
            </a:r>
            <a:r>
              <a:rPr lang="en" sz="1200"/>
              <a:t> by the ASIP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9" name="Google Shape;269;p31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31"/>
          <p:cNvPicPr preferRelativeResize="0"/>
          <p:nvPr/>
        </p:nvPicPr>
        <p:blipFill rotWithShape="1">
          <a:blip r:embed="rId3">
            <a:alphaModFix/>
          </a:blip>
          <a:srcRect b="0" l="25380" r="54832" t="77590"/>
          <a:stretch/>
        </p:blipFill>
        <p:spPr>
          <a:xfrm>
            <a:off x="4636247" y="1333788"/>
            <a:ext cx="3584202" cy="267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</a:t>
            </a:r>
            <a:endParaRPr/>
          </a:p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ASIP DESIGN</a:t>
            </a:r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09" name="Google Shape;109;p1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SIGNALS - OUTPUTS</a:t>
            </a:r>
            <a:endParaRPr/>
          </a:p>
        </p:txBody>
      </p:sp>
      <p:sp>
        <p:nvSpPr>
          <p:cNvPr id="276" name="Google Shape;276;p32"/>
          <p:cNvSpPr txBox="1"/>
          <p:nvPr>
            <p:ph idx="2" type="body"/>
          </p:nvPr>
        </p:nvSpPr>
        <p:spPr>
          <a:xfrm>
            <a:off x="4359975" y="12001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reg_write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Writes the data of the secret key onto the register of </a:t>
            </a:r>
            <a:r>
              <a:rPr i="1" lang="en" sz="1200"/>
              <a:t>key_addr</a:t>
            </a:r>
            <a:r>
              <a:rPr lang="en" sz="1200"/>
              <a:t>.</a:t>
            </a:r>
            <a:endParaRPr sz="1200"/>
          </a:p>
        </p:txBody>
      </p:sp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1819725" y="12001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mem_write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Overwrites the data of the original secret key used in the ASIP when HIGH.</a:t>
            </a:r>
            <a:endParaRPr sz="1200"/>
          </a:p>
        </p:txBody>
      </p:sp>
      <p:sp>
        <p:nvSpPr>
          <p:cNvPr id="278" name="Google Shape;278;p3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2"/>
          <p:cNvSpPr txBox="1"/>
          <p:nvPr>
            <p:ph idx="1" type="body"/>
          </p:nvPr>
        </p:nvSpPr>
        <p:spPr>
          <a:xfrm>
            <a:off x="1819725" y="28003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is_net_op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Indicates if the current operation is a network (send data/receive data) operation or not.</a:t>
            </a:r>
            <a:endParaRPr sz="1100"/>
          </a:p>
        </p:txBody>
      </p:sp>
      <p:sp>
        <p:nvSpPr>
          <p:cNvPr id="280" name="Google Shape;280;p32"/>
          <p:cNvSpPr txBox="1"/>
          <p:nvPr>
            <p:ph idx="2" type="body"/>
          </p:nvPr>
        </p:nvSpPr>
        <p:spPr>
          <a:xfrm>
            <a:off x="4359975" y="28003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direction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Indication of the data’s direction.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LOW: Network → Processor System</a:t>
            </a:r>
            <a:endParaRPr i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HIGH: Processor System → Network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HDL MODEL</a:t>
            </a:r>
            <a:endParaRPr/>
          </a:p>
        </p:txBody>
      </p:sp>
      <p:sp>
        <p:nvSpPr>
          <p:cNvPr id="286" name="Google Shape;286;p33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Runthrough of the code</a:t>
            </a:r>
            <a:endParaRPr/>
          </a:p>
        </p:txBody>
      </p:sp>
      <p:grpSp>
        <p:nvGrpSpPr>
          <p:cNvPr id="287" name="Google Shape;287;p33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288" name="Google Shape;288;p3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</a:t>
            </a:r>
            <a:endParaRPr/>
          </a:p>
        </p:txBody>
      </p:sp>
      <p:sp>
        <p:nvSpPr>
          <p:cNvPr id="298" name="Google Shape;298;p34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Testbenches created to ensure validity of components and hence system</a:t>
            </a:r>
            <a:endParaRPr/>
          </a:p>
        </p:txBody>
      </p:sp>
      <p:grpSp>
        <p:nvGrpSpPr>
          <p:cNvPr id="299" name="Google Shape;299;p34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300" name="Google Shape;300;p3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 CHECKING</a:t>
            </a:r>
            <a:endParaRPr/>
          </a:p>
        </p:txBody>
      </p:sp>
      <p:sp>
        <p:nvSpPr>
          <p:cNvPr id="310" name="Google Shape;310;p35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Each bit of the input port is XOR'd together. The resulting bit is used as the parity bit.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500"/>
            </a:br>
            <a:r>
              <a:rPr lang="en" sz="1500">
                <a:solidFill>
                  <a:schemeClr val="accent6"/>
                </a:solidFill>
              </a:rPr>
              <a:t>e.g. 00001011 </a:t>
            </a:r>
            <a:br>
              <a:rPr lang="en" sz="1500"/>
            </a:br>
            <a:r>
              <a:rPr lang="en" sz="1500"/>
              <a:t>0 ^ 0 ^ 0 ^ 0 ^ 1 ^ 0 ^ 1 ^ 1 = 1, so the parity bit is 1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</a:rPr>
              <a:t>e.g. 10100101</a:t>
            </a:r>
            <a:br>
              <a:rPr lang="en" sz="1500">
                <a:solidFill>
                  <a:schemeClr val="accent6"/>
                </a:solidFill>
              </a:rPr>
            </a:br>
            <a:r>
              <a:rPr lang="en" sz="1500"/>
              <a:t>1 ^ 0 ^ 1 ^ 0 ^ 0 ^ 1 ^ 0 ^ 1 = 0, so the parity bit is 0</a:t>
            </a:r>
            <a:endParaRPr sz="1500"/>
          </a:p>
        </p:txBody>
      </p:sp>
      <p:sp>
        <p:nvSpPr>
          <p:cNvPr id="311" name="Google Shape;311;p3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35"/>
          <p:cNvPicPr preferRelativeResize="0"/>
          <p:nvPr/>
        </p:nvPicPr>
        <p:blipFill rotWithShape="1">
          <a:blip r:embed="rId3">
            <a:alphaModFix/>
          </a:blip>
          <a:srcRect b="36918" l="510" r="1286" t="26382"/>
          <a:stretch/>
        </p:blipFill>
        <p:spPr>
          <a:xfrm>
            <a:off x="82125" y="3976875"/>
            <a:ext cx="8979749" cy="6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FLIP - CASES TESTED</a:t>
            </a:r>
            <a:endParaRPr/>
          </a:p>
        </p:txBody>
      </p:sp>
      <p:sp>
        <p:nvSpPr>
          <p:cNvPr id="318" name="Google Shape;318;p36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No bits flipped (0000)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 should remain the same throughout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All bits flipped (1111)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 All bits of D should be flipped throughout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Flipping parts of D (0001, 0011, 0111, 1111, 0101, 1010)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Only sections of D should be flipped e.g. in 0101 case, D[23:16] and D[7:0] should be flipped whereas D[31:34] and D[15:8] remains the same. </a:t>
            </a:r>
            <a:endParaRPr sz="1500"/>
          </a:p>
        </p:txBody>
      </p:sp>
      <p:sp>
        <p:nvSpPr>
          <p:cNvPr id="319" name="Google Shape;319;p3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0" name="Google Shape;320;p36"/>
          <p:cNvPicPr preferRelativeResize="0"/>
          <p:nvPr/>
        </p:nvPicPr>
        <p:blipFill rotWithShape="1">
          <a:blip r:embed="rId3">
            <a:alphaModFix/>
          </a:blip>
          <a:srcRect b="23984" l="472" r="1189" t="26234"/>
          <a:stretch/>
        </p:blipFill>
        <p:spPr>
          <a:xfrm>
            <a:off x="76025" y="3756950"/>
            <a:ext cx="8991974" cy="8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LEFT SHIFT - CASES TESTED</a:t>
            </a:r>
            <a:endParaRPr/>
          </a:p>
        </p:txBody>
      </p:sp>
      <p:sp>
        <p:nvSpPr>
          <p:cNvPr id="326" name="Google Shape;326;p37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No shift (000 000 000 000)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 should remain the same throughout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Rotate shift left by 1 (001 001 001 001)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 All bits of D should be shifted to the left by 1.</a:t>
            </a:r>
            <a:endParaRPr sz="1400"/>
          </a:p>
        </p:txBody>
      </p:sp>
      <p:sp>
        <p:nvSpPr>
          <p:cNvPr id="327" name="Google Shape;327;p37"/>
          <p:cNvSpPr txBox="1"/>
          <p:nvPr>
            <p:ph idx="2" type="body"/>
          </p:nvPr>
        </p:nvSpPr>
        <p:spPr>
          <a:xfrm>
            <a:off x="4407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Rotate shift left by 4 (100 100 100 100)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 All bits of D should be shifted to the left by 4.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Rotate shift left by 7 (111 111 111 111)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All bits of D should be shifted to the left by 7.</a:t>
            </a:r>
            <a:endParaRPr sz="1400"/>
          </a:p>
        </p:txBody>
      </p:sp>
      <p:sp>
        <p:nvSpPr>
          <p:cNvPr id="328" name="Google Shape;328;p3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9" name="Google Shape;329;p37"/>
          <p:cNvPicPr preferRelativeResize="0"/>
          <p:nvPr/>
        </p:nvPicPr>
        <p:blipFill rotWithShape="1">
          <a:blip r:embed="rId3">
            <a:alphaModFix/>
          </a:blip>
          <a:srcRect b="23840" l="569" r="53868" t="26378"/>
          <a:stretch/>
        </p:blipFill>
        <p:spPr>
          <a:xfrm>
            <a:off x="1438125" y="3159475"/>
            <a:ext cx="5719949" cy="11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 GENERATION</a:t>
            </a:r>
            <a:endParaRPr/>
          </a:p>
        </p:txBody>
      </p:sp>
      <p:sp>
        <p:nvSpPr>
          <p:cNvPr id="335" name="Google Shape;335;p38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Test different data inputs without bit flip and rotation: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All 0’s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0’s in D[31:34] and D[15:8], 1’s in D[23:16] and D[7:0]</a:t>
            </a:r>
            <a:endParaRPr sz="1500"/>
          </a:p>
        </p:txBody>
      </p:sp>
      <p:sp>
        <p:nvSpPr>
          <p:cNvPr id="336" name="Google Shape;336;p38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Test different bit flip combinations without rotation: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Cases are similar as before</a:t>
            </a:r>
            <a:endParaRPr sz="1500"/>
          </a:p>
        </p:txBody>
      </p:sp>
      <p:sp>
        <p:nvSpPr>
          <p:cNvPr id="337" name="Google Shape;337;p38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Test different rotate left shift combinations without bit flip: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Cases are similar as before</a:t>
            </a:r>
            <a:endParaRPr sz="1500"/>
          </a:p>
        </p:txBody>
      </p:sp>
      <p:sp>
        <p:nvSpPr>
          <p:cNvPr id="338" name="Google Shape;338;p3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9" name="Google Shape;339;p38"/>
          <p:cNvPicPr preferRelativeResize="0"/>
          <p:nvPr/>
        </p:nvPicPr>
        <p:blipFill rotWithShape="1">
          <a:blip r:embed="rId3">
            <a:alphaModFix/>
          </a:blip>
          <a:srcRect b="16940" l="696" r="1167" t="26740"/>
          <a:stretch/>
        </p:blipFill>
        <p:spPr>
          <a:xfrm>
            <a:off x="85188" y="3647000"/>
            <a:ext cx="8973624" cy="9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ASIP Integration Test - Sending, Secret, Parity Soft Error</a:t>
            </a:r>
            <a:endParaRPr/>
          </a:p>
        </p:txBody>
      </p:sp>
      <p:sp>
        <p:nvSpPr>
          <p:cNvPr id="345" name="Google Shape;345;p3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64503" l="0" r="0" t="0"/>
          <a:stretch/>
        </p:blipFill>
        <p:spPr>
          <a:xfrm>
            <a:off x="521775" y="2824520"/>
            <a:ext cx="7636200" cy="149791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9"/>
          <p:cNvSpPr/>
          <p:nvPr/>
        </p:nvSpPr>
        <p:spPr>
          <a:xfrm>
            <a:off x="6047225" y="3890900"/>
            <a:ext cx="1368300" cy="989700"/>
          </a:xfrm>
          <a:prstGeom prst="wedgeRectCallout">
            <a:avLst>
              <a:gd fmla="val -64706" name="adj1"/>
              <a:gd fmla="val -30216" name="adj2"/>
            </a:avLst>
          </a:prstGeom>
          <a:solidFill>
            <a:srgbClr val="F3F3F3">
              <a:alpha val="821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Alerts for soft errors (parity)</a:t>
            </a:r>
            <a:endParaRPr/>
          </a:p>
        </p:txBody>
      </p:sp>
      <p:pic>
        <p:nvPicPr>
          <p:cNvPr id="348" name="Google Shape;34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1044" y="2092428"/>
            <a:ext cx="143850" cy="8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838" y="1016950"/>
            <a:ext cx="7564526" cy="15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9"/>
          <p:cNvSpPr/>
          <p:nvPr/>
        </p:nvSpPr>
        <p:spPr>
          <a:xfrm>
            <a:off x="6756175" y="965150"/>
            <a:ext cx="1368300" cy="989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>
              <a:alpha val="821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updating the secret key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ASIP Integration Test - Receiving tampered data (tag mismatch)</a:t>
            </a:r>
            <a:endParaRPr/>
          </a:p>
        </p:txBody>
      </p:sp>
      <p:sp>
        <p:nvSpPr>
          <p:cNvPr id="356" name="Google Shape;356;p4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Google Shape;357;p40"/>
          <p:cNvPicPr preferRelativeResize="0"/>
          <p:nvPr/>
        </p:nvPicPr>
        <p:blipFill rotWithShape="1">
          <a:blip r:embed="rId3">
            <a:alphaModFix/>
          </a:blip>
          <a:srcRect b="0" l="533" r="12008" t="0"/>
          <a:stretch/>
        </p:blipFill>
        <p:spPr>
          <a:xfrm>
            <a:off x="573125" y="1916675"/>
            <a:ext cx="7997726" cy="14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ASIP Integration Test - Basic Simulated Network (Send / Receive)</a:t>
            </a:r>
            <a:endParaRPr/>
          </a:p>
        </p:txBody>
      </p:sp>
      <p:sp>
        <p:nvSpPr>
          <p:cNvPr id="363" name="Google Shape;363;p41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4" name="Google Shape;3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63" y="1530186"/>
            <a:ext cx="8074875" cy="252680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1"/>
          <p:cNvSpPr/>
          <p:nvPr/>
        </p:nvSpPr>
        <p:spPr>
          <a:xfrm>
            <a:off x="2626700" y="1765400"/>
            <a:ext cx="1368300" cy="989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>
              <a:alpha val="821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CPU1</a:t>
            </a:r>
            <a:br>
              <a:rPr lang="en"/>
            </a:br>
            <a:r>
              <a:rPr lang="en"/>
              <a:t>Sends data</a:t>
            </a:r>
            <a:endParaRPr/>
          </a:p>
        </p:txBody>
      </p:sp>
      <p:sp>
        <p:nvSpPr>
          <p:cNvPr id="366" name="Google Shape;366;p41"/>
          <p:cNvSpPr/>
          <p:nvPr/>
        </p:nvSpPr>
        <p:spPr>
          <a:xfrm>
            <a:off x="4990425" y="3909225"/>
            <a:ext cx="1368300" cy="989700"/>
          </a:xfrm>
          <a:prstGeom prst="wedgeRectCallout">
            <a:avLst>
              <a:gd fmla="val -31669" name="adj1"/>
              <a:gd fmla="val -76508" name="adj2"/>
            </a:avLst>
          </a:prstGeom>
          <a:solidFill>
            <a:srgbClr val="F3F3F3">
              <a:alpha val="821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CPU2</a:t>
            </a:r>
            <a:br>
              <a:rPr lang="en"/>
            </a:br>
            <a:r>
              <a:rPr lang="en"/>
              <a:t>Receives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988" y="994800"/>
            <a:ext cx="5294225" cy="347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372" name="Google Shape;372;p42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the system</a:t>
            </a:r>
            <a:endParaRPr/>
          </a:p>
        </p:txBody>
      </p:sp>
      <p:grpSp>
        <p:nvGrpSpPr>
          <p:cNvPr id="373" name="Google Shape;373;p42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374" name="Google Shape;374;p42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2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2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2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2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384" name="Google Shape;384;p43"/>
          <p:cNvSpPr txBox="1"/>
          <p:nvPr>
            <p:ph idx="1" type="body"/>
          </p:nvPr>
        </p:nvSpPr>
        <p:spPr>
          <a:xfrm>
            <a:off x="549600" y="1200150"/>
            <a:ext cx="1704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                   Latency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Component Count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85" name="Google Shape;385;p43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" name="Google Shape;3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601" y="2989850"/>
            <a:ext cx="5891201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600" y="3514425"/>
            <a:ext cx="885200" cy="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5600" y="1200150"/>
            <a:ext cx="5106851" cy="14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394" name="Google Shape;394;p44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to be made with our current system</a:t>
            </a:r>
            <a:endParaRPr/>
          </a:p>
        </p:txBody>
      </p:sp>
      <p:grpSp>
        <p:nvGrpSpPr>
          <p:cNvPr id="395" name="Google Shape;395;p44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396" name="Google Shape;396;p4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Encode Sans"/>
                <a:ea typeface="Encode Sans"/>
                <a:cs typeface="Encode Sans"/>
                <a:sym typeface="Encode Sans"/>
              </a:rPr>
              <a:t>PROBLEM: </a:t>
            </a:r>
            <a:r>
              <a:rPr lang="en" sz="1400"/>
              <a:t>The chip of the processor system must be changed if the tag formula </a:t>
            </a:r>
            <a:r>
              <a:rPr lang="en" sz="1400"/>
              <a:t>changes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Break structure down to more basic reusable instructions for a more flexible design.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Only firmware would be changed if the tag generation algorithm were to change.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Encode Sans"/>
                <a:ea typeface="Encode Sans"/>
                <a:cs typeface="Encode Sans"/>
                <a:sym typeface="Encode Sans"/>
              </a:rPr>
              <a:t>PROBLEM:</a:t>
            </a:r>
            <a:r>
              <a:rPr lang="en" sz="1400"/>
              <a:t> User is assumed to load the key before doing any other commands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Improve the PC control system and instruction memory - on system starts up, an </a:t>
            </a:r>
            <a:r>
              <a:rPr i="1" lang="en" sz="1400"/>
              <a:t>init</a:t>
            </a:r>
            <a:r>
              <a:rPr lang="en" sz="1400"/>
              <a:t> command will initialise the data required before the user can use the system.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7" name="Google Shape;407;p4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</a:t>
            </a:r>
            <a:endParaRPr/>
          </a:p>
        </p:txBody>
      </p:sp>
      <p:sp>
        <p:nvSpPr>
          <p:cNvPr id="413" name="Google Shape;413;p46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Reflecting on the process of building the ASIP</a:t>
            </a:r>
            <a:endParaRPr/>
          </a:p>
        </p:txBody>
      </p:sp>
      <p:grpSp>
        <p:nvGrpSpPr>
          <p:cNvPr id="414" name="Google Shape;414;p4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415" name="Google Shape;415;p4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</a:t>
            </a:r>
            <a:endParaRPr/>
          </a:p>
        </p:txBody>
      </p:sp>
      <p:sp>
        <p:nvSpPr>
          <p:cNvPr id="425" name="Google Shape;425;p4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4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Task delegation and overall collaboration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Delegate task evenly so the ASIP could be consistently worked on and improved.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Design</a:t>
            </a:r>
            <a:r>
              <a:rPr lang="en" sz="1400"/>
              <a:t> several ASIP structures, discussed and compared.</a:t>
            </a:r>
            <a:r>
              <a:rPr lang="en" sz="1400"/>
              <a:t> This can be a collaborative effort but implementation is difficult to distribute.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Communication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Difficulties communicating online.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Many had commitments outside the project.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frequent meetings to address each other’s queries.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Was confused with parts, needed clarification from the tutor.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Took away time to work on project.</a:t>
            </a: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8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48"/>
          <p:cNvSpPr txBox="1"/>
          <p:nvPr>
            <p:ph idx="4294967295" type="ctrTitle"/>
          </p:nvPr>
        </p:nvSpPr>
        <p:spPr>
          <a:xfrm>
            <a:off x="762000" y="1608488"/>
            <a:ext cx="437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55C21"/>
                </a:solidFill>
              </a:rPr>
              <a:t>THANKS</a:t>
            </a:r>
            <a:r>
              <a:rPr lang="en" sz="6000">
                <a:solidFill>
                  <a:srgbClr val="F55C21"/>
                </a:solidFill>
              </a:rPr>
              <a:t>!</a:t>
            </a:r>
            <a:endParaRPr sz="6000">
              <a:solidFill>
                <a:srgbClr val="F55C21"/>
              </a:solidFill>
            </a:endParaRPr>
          </a:p>
        </p:txBody>
      </p:sp>
      <p:sp>
        <p:nvSpPr>
          <p:cNvPr id="433" name="Google Shape;433;p48"/>
          <p:cNvSpPr txBox="1"/>
          <p:nvPr>
            <p:ph idx="4294967295" type="subTitle"/>
          </p:nvPr>
        </p:nvSpPr>
        <p:spPr>
          <a:xfrm>
            <a:off x="762000" y="2808113"/>
            <a:ext cx="43737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grpSp>
        <p:nvGrpSpPr>
          <p:cNvPr id="434" name="Google Shape;434;p48"/>
          <p:cNvGrpSpPr/>
          <p:nvPr/>
        </p:nvGrpSpPr>
        <p:grpSpPr>
          <a:xfrm>
            <a:off x="5397193" y="1023197"/>
            <a:ext cx="2668517" cy="2466838"/>
            <a:chOff x="5975075" y="2327500"/>
            <a:chExt cx="420100" cy="388350"/>
          </a:xfrm>
        </p:grpSpPr>
        <p:sp>
          <p:nvSpPr>
            <p:cNvPr id="435" name="Google Shape;435;p4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F4F5C"/>
                </a:solidFill>
              </a:endParaRPr>
            </a:p>
          </p:txBody>
        </p:sp>
        <p:sp>
          <p:nvSpPr>
            <p:cNvPr id="436" name="Google Shape;436;p4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F4F5C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REGISTERS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Input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External Key [7:0]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Processor Data [31:0]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Network Data [39:0]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Processor Parity Bit</a:t>
            </a:r>
            <a:endParaRPr/>
          </a:p>
        </p:txBody>
      </p:sp>
      <p:sp>
        <p:nvSpPr>
          <p:cNvPr id="127" name="Google Shape;127;p16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Output</a:t>
            </a:r>
            <a:endParaRPr sz="1100"/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Tag || Data [39:0]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Data [31:0]</a:t>
            </a:r>
            <a:endParaRPr sz="1100"/>
          </a:p>
        </p:txBody>
      </p:sp>
      <p:sp>
        <p:nvSpPr>
          <p:cNvPr id="128" name="Google Shape;128;p16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Flags</a:t>
            </a:r>
            <a:endParaRPr sz="1100"/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ASIP Ready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Network Ready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Load Key (Loadext Request)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Send Request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Receive Request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Error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Net Data Present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Proc Data Present</a:t>
            </a:r>
            <a:endParaRPr sz="1100"/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STAGE - OTHER COMPONENTS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PC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Sends the address to read in the </a:t>
            </a:r>
            <a:r>
              <a:rPr i="1" lang="en" sz="1100"/>
              <a:t>instruction memory</a:t>
            </a:r>
            <a:r>
              <a:rPr lang="en" sz="1100"/>
              <a:t>. 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MUX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Changes PC value based </a:t>
            </a:r>
            <a:r>
              <a:rPr i="1" lang="en" sz="1100"/>
              <a:t>PC Control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PC Control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Alters PC based on incoming requests and ready states of ASIP and network.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Instruction Memory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Memory of the instructions that needs to be executed.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69904" t="29775"/>
          <a:stretch/>
        </p:blipFill>
        <p:spPr>
          <a:xfrm>
            <a:off x="1360750" y="1200150"/>
            <a:ext cx="2016702" cy="310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STAGE - INPUTS AND BUFFER REGISTER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Buffer Register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Store incoming data to account for jump delay.</a:t>
            </a:r>
            <a:endParaRPr sz="1100"/>
          </a:p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b="38187" l="0" r="69904" t="0"/>
          <a:stretch/>
        </p:blipFill>
        <p:spPr>
          <a:xfrm>
            <a:off x="1223538" y="1200150"/>
            <a:ext cx="2291120" cy="310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IF/ID PIPELINE INPUTS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IF/ID Pipeline Inputs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External Key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Parity Bit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Processor and Network Data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Instruction Memory</a:t>
            </a:r>
            <a:endParaRPr sz="1100"/>
          </a:p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b="0" l="0" r="69904" t="29775"/>
          <a:stretch/>
        </p:blipFill>
        <p:spPr>
          <a:xfrm>
            <a:off x="2413436" y="1386288"/>
            <a:ext cx="1775162" cy="273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38187" l="0" r="69904" t="0"/>
          <a:stretch/>
        </p:blipFill>
        <p:spPr>
          <a:xfrm>
            <a:off x="549600" y="1550125"/>
            <a:ext cx="1775174" cy="2408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STAGE - COMPONENTS</a:t>
            </a:r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Control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Sends control signals to the ASIP.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RegFile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Reads the constant address </a:t>
            </a:r>
            <a:r>
              <a:rPr i="1" lang="en" sz="1100"/>
              <a:t>key_addr</a:t>
            </a:r>
            <a:r>
              <a:rPr lang="en" sz="1100"/>
              <a:t>  to output the key data. The same address is used when a new key data is given.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Direction MUXes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Selects data to use for the process</a:t>
            </a:r>
            <a:endParaRPr sz="1100"/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When LOW: use processor data and parity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When HIGH: use network data</a:t>
            </a:r>
            <a:endParaRPr sz="1100"/>
          </a:p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25622" r="50421" t="42951"/>
          <a:stretch/>
        </p:blipFill>
        <p:spPr>
          <a:xfrm>
            <a:off x="1381125" y="1200150"/>
            <a:ext cx="1975944" cy="310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ID/EX PIPELINE INPUTS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Encode Sans"/>
                <a:ea typeface="Encode Sans"/>
                <a:cs typeface="Encode Sans"/>
                <a:sym typeface="Encode Sans"/>
              </a:rPr>
              <a:t>ID/EX Pipeline Inputs</a:t>
            </a:r>
            <a:endParaRPr b="1"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Control Signals: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mem_write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reg_write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is_net_op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direction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Data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Tag + Parity bit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External Key (From IF/ID)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Secret Key</a:t>
            </a:r>
            <a:endParaRPr sz="1100"/>
          </a:p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25622" r="50421" t="42951"/>
          <a:stretch/>
        </p:blipFill>
        <p:spPr>
          <a:xfrm>
            <a:off x="1381125" y="1200150"/>
            <a:ext cx="1975944" cy="310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ertes template">
  <a:themeElements>
    <a:clrScheme name="Custom 347">
      <a:dk1>
        <a:srgbClr val="000000"/>
      </a:dk1>
      <a:lt1>
        <a:srgbClr val="FFFFFF"/>
      </a:lt1>
      <a:dk2>
        <a:srgbClr val="696974"/>
      </a:dk2>
      <a:lt2>
        <a:srgbClr val="F3F3F3"/>
      </a:lt2>
      <a:accent1>
        <a:srgbClr val="F55C21"/>
      </a:accent1>
      <a:accent2>
        <a:srgbClr val="BA3B21"/>
      </a:accent2>
      <a:accent3>
        <a:srgbClr val="661201"/>
      </a:accent3>
      <a:accent4>
        <a:srgbClr val="27272D"/>
      </a:accent4>
      <a:accent5>
        <a:srgbClr val="4F4F5C"/>
      </a:accent5>
      <a:accent6>
        <a:srgbClr val="D4D3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