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  <p:embeddedFont>
      <p:font typeface="Montserrat"/>
      <p:regular r:id="rId24"/>
      <p:bold r:id="rId25"/>
      <p:italic r:id="rId26"/>
      <p:boldItalic r:id="rId27"/>
    </p:embeddedFon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F7CD7D5-36D3-40B3-861B-29DBB06DEFC4}">
  <a:tblStyle styleId="{FF7CD7D5-36D3-40B3-861B-29DBB06DEFC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22" Type="http://schemas.openxmlformats.org/officeDocument/2006/relationships/font" Target="fonts/Lato-italic.fntdata"/><Relationship Id="rId21" Type="http://schemas.openxmlformats.org/officeDocument/2006/relationships/font" Target="fonts/Lato-bold.fntdata"/><Relationship Id="rId24" Type="http://schemas.openxmlformats.org/officeDocument/2006/relationships/font" Target="fonts/Montserrat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OpenSans-regular.fntdata"/><Relationship Id="rId27" Type="http://schemas.openxmlformats.org/officeDocument/2006/relationships/font" Target="fonts/Montserrat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19" Type="http://schemas.openxmlformats.org/officeDocument/2006/relationships/font" Target="fonts/Raleway-boldItalic.fntdata"/><Relationship Id="rId18" Type="http://schemas.openxmlformats.org/officeDocument/2006/relationships/font" Target="fonts/Ralew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0e913af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0e913af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0e913af9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a0e913af9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0e913af92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a0e913af92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0e913af92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a0e913af92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a0e913af92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a0e913af92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0e913af92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a0e913af92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0e913af92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a0e913af92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0e913af92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a0e913af92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699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4DC0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2" name="Google Shape;82;p1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3" name="Google Shape;83;p1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5" name="Google Shape;85;p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6" name="Google Shape;86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699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4DC0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90" name="Google Shape;90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1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93" name="Google Shape;93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7" name="Google Shape;97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Slide">
  <p:cSld name="TITLE_1">
    <p:bg>
      <p:bgPr>
        <a:solidFill>
          <a:schemeClr val="lt2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Intellectual Property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" name="Google Shape;19;p3"/>
          <p:cNvSpPr txBox="1"/>
          <p:nvPr>
            <p:ph type="ctrTitle"/>
          </p:nvPr>
        </p:nvSpPr>
        <p:spPr>
          <a:xfrm>
            <a:off x="729450" y="1322450"/>
            <a:ext cx="65445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729625" y="3172900"/>
            <a:ext cx="65442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7519625" y="487800"/>
            <a:ext cx="1624500" cy="4655700"/>
          </a:xfrm>
          <a:prstGeom prst="rect">
            <a:avLst/>
          </a:prstGeom>
          <a:solidFill>
            <a:srgbClr val="C0C8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" name="Google Shape;23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4" name="Google Shape;24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699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4DC0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Slide Inverted 1">
  <p:cSld name="TITLE_1_1">
    <p:bg>
      <p:bgPr>
        <a:solidFill>
          <a:srgbClr val="2A2A2A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ctrTitle"/>
          </p:nvPr>
        </p:nvSpPr>
        <p:spPr>
          <a:xfrm>
            <a:off x="729475" y="3172900"/>
            <a:ext cx="6544500" cy="1664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8" name="Google Shape;28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Intellectual Property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" name="Google Shape;29;p4"/>
          <p:cNvSpPr txBox="1"/>
          <p:nvPr>
            <p:ph idx="1" type="subTitle"/>
          </p:nvPr>
        </p:nvSpPr>
        <p:spPr>
          <a:xfrm>
            <a:off x="729350" y="1322500"/>
            <a:ext cx="6544200" cy="541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7519625" y="487800"/>
            <a:ext cx="1624500" cy="4655700"/>
          </a:xfrm>
          <a:prstGeom prst="rect">
            <a:avLst/>
          </a:prstGeom>
          <a:solidFill>
            <a:srgbClr val="696C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" name="Google Shape;32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3" name="Google Shape;33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699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4DC0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7" name="Google Shape;37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6" name="Google Shape;46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7" name="Google Shape;47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699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4DC0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5" name="Google Shape;55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6" name="Google Shape;56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699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4DC0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2" name="Google Shape;62;p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3" name="Google Shape;63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699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4DC0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0" name="Google Shape;70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1" name="Google Shape;71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699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4DC0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hyperlink" Target="https://xkcd.com/488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Intellectual Property</a:t>
            </a:r>
            <a:endParaRPr/>
          </a:p>
        </p:txBody>
      </p:sp>
      <p:graphicFrame>
        <p:nvGraphicFramePr>
          <p:cNvPr id="105" name="Google Shape;105;p15"/>
          <p:cNvGraphicFramePr/>
          <p:nvPr/>
        </p:nvGraphicFramePr>
        <p:xfrm>
          <a:off x="5994125" y="335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{FF7CD7D5-36D3-40B3-861B-29DBB06DEFC4}</a:tableStyleId>
              </a:tblPr>
              <a:tblGrid>
                <a:gridCol w="1554875"/>
                <a:gridCol w="1554875"/>
              </a:tblGrid>
              <a:tr h="23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8B8F9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Navaneeth Balaji</a:t>
                      </a:r>
                      <a:endParaRPr sz="1200">
                        <a:solidFill>
                          <a:srgbClr val="8B8F9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8B8F9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z5135610</a:t>
                      </a:r>
                      <a:endParaRPr sz="1200">
                        <a:solidFill>
                          <a:srgbClr val="8B8F9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8B8F9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Zachary Gilmour</a:t>
                      </a:r>
                      <a:endParaRPr sz="1200">
                        <a:solidFill>
                          <a:srgbClr val="8B8F9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8B8F9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z5162828</a:t>
                      </a:r>
                      <a:endParaRPr sz="1200">
                        <a:solidFill>
                          <a:srgbClr val="8B8F9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8B8F9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Cary Guan</a:t>
                      </a:r>
                      <a:endParaRPr sz="1200">
                        <a:solidFill>
                          <a:srgbClr val="8B8F9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8B8F9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z5160345</a:t>
                      </a:r>
                      <a:endParaRPr sz="1200">
                        <a:solidFill>
                          <a:srgbClr val="8B8F9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8B8F9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Carlin Williamson</a:t>
                      </a:r>
                      <a:endParaRPr sz="1200">
                        <a:solidFill>
                          <a:srgbClr val="8B8F9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8B8F9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z5122521</a:t>
                      </a:r>
                      <a:endParaRPr sz="1200">
                        <a:solidFill>
                          <a:srgbClr val="8B8F9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8B8F9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Andrew Wong</a:t>
                      </a:r>
                      <a:endParaRPr sz="1200">
                        <a:solidFill>
                          <a:srgbClr val="8B8F9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8B8F9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z5206677</a:t>
                      </a:r>
                      <a:endParaRPr sz="1200">
                        <a:solidFill>
                          <a:srgbClr val="8B8F9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ctrTitle"/>
          </p:nvPr>
        </p:nvSpPr>
        <p:spPr>
          <a:xfrm>
            <a:off x="729450" y="1322450"/>
            <a:ext cx="65445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11" name="Google Shape;111;p16"/>
          <p:cNvSpPr txBox="1"/>
          <p:nvPr/>
        </p:nvSpPr>
        <p:spPr>
          <a:xfrm>
            <a:off x="7622425" y="596550"/>
            <a:ext cx="1436700" cy="25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9B1B3"/>
                </a:solidFill>
                <a:latin typeface="Lato"/>
                <a:ea typeface="Lato"/>
                <a:cs typeface="Lato"/>
                <a:sym typeface="Lato"/>
              </a:rPr>
              <a:t>trademarks</a:t>
            </a:r>
            <a:br>
              <a:rPr lang="en">
                <a:solidFill>
                  <a:srgbClr val="A9B1B3"/>
                </a:solidFill>
                <a:latin typeface="Lato"/>
                <a:ea typeface="Lato"/>
                <a:cs typeface="Lato"/>
                <a:sym typeface="Lato"/>
              </a:rPr>
            </a:br>
            <a:endParaRPr>
              <a:solidFill>
                <a:srgbClr val="A9B1B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9B1B3"/>
                </a:solidFill>
                <a:latin typeface="Lato"/>
                <a:ea typeface="Lato"/>
                <a:cs typeface="Lato"/>
                <a:sym typeface="Lato"/>
              </a:rPr>
              <a:t>patents</a:t>
            </a:r>
            <a:endParaRPr>
              <a:solidFill>
                <a:srgbClr val="A9B1B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rgbClr val="A9B1B3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rgbClr val="A9B1B3"/>
                </a:solidFill>
                <a:latin typeface="Lato"/>
                <a:ea typeface="Lato"/>
                <a:cs typeface="Lato"/>
                <a:sym typeface="Lato"/>
              </a:rPr>
              <a:t>trade secrets</a:t>
            </a:r>
            <a:endParaRPr>
              <a:solidFill>
                <a:srgbClr val="A9B1B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rgbClr val="A9B1B3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rgbClr val="A9B1B3"/>
                </a:solidFill>
                <a:latin typeface="Lato"/>
                <a:ea typeface="Lato"/>
                <a:cs typeface="Lato"/>
                <a:sym typeface="Lato"/>
              </a:rPr>
              <a:t>re</a:t>
            </a:r>
            <a:endParaRPr>
              <a:solidFill>
                <a:srgbClr val="A9B1B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rgbClr val="A9B1B3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rgbClr val="A9B1B3"/>
                </a:solidFill>
                <a:latin typeface="Lato"/>
                <a:ea typeface="Lato"/>
                <a:cs typeface="Lato"/>
                <a:sym typeface="Lato"/>
              </a:rPr>
              <a:t>copyright</a:t>
            </a:r>
            <a:endParaRPr>
              <a:solidFill>
                <a:srgbClr val="A9B1B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9B1B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9B1B3"/>
                </a:solidFill>
                <a:latin typeface="Lato"/>
                <a:ea typeface="Lato"/>
                <a:cs typeface="Lato"/>
                <a:sym typeface="Lato"/>
              </a:rPr>
              <a:t>piracy</a:t>
            </a:r>
            <a:endParaRPr>
              <a:solidFill>
                <a:srgbClr val="A9B1B3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12" name="Google Shape;112;p16"/>
          <p:cNvGrpSpPr/>
          <p:nvPr/>
        </p:nvGrpSpPr>
        <p:grpSpPr>
          <a:xfrm>
            <a:off x="0" y="2270025"/>
            <a:ext cx="5532650" cy="1257150"/>
            <a:chOff x="0" y="2270025"/>
            <a:chExt cx="5532650" cy="1257150"/>
          </a:xfrm>
        </p:grpSpPr>
        <p:sp>
          <p:nvSpPr>
            <p:cNvPr id="113" name="Google Shape;113;p16"/>
            <p:cNvSpPr/>
            <p:nvPr/>
          </p:nvSpPr>
          <p:spPr>
            <a:xfrm>
              <a:off x="0" y="2276175"/>
              <a:ext cx="5532600" cy="1251000"/>
            </a:xfrm>
            <a:prstGeom prst="rect">
              <a:avLst/>
            </a:prstGeom>
            <a:solidFill>
              <a:srgbClr val="696C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6"/>
            <p:cNvSpPr txBox="1"/>
            <p:nvPr/>
          </p:nvSpPr>
          <p:spPr>
            <a:xfrm>
              <a:off x="771350" y="2270025"/>
              <a:ext cx="4761300" cy="12141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"Intellectual property (IP) refers to creations of the mind, such as inventions; literary and artistic works; designs; and symbols, names and images used in commerce"</a:t>
              </a:r>
              <a:endPara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>
                  <a:solidFill>
                    <a:srgbClr val="E9EDEE"/>
                  </a:solidFill>
                  <a:latin typeface="Lato"/>
                  <a:ea typeface="Lato"/>
                  <a:cs typeface="Lato"/>
                  <a:sym typeface="Lato"/>
                </a:rPr>
                <a:t>Source: WIPO (World Intellectual Property Organization)</a:t>
              </a:r>
              <a:endParaRPr i="1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ctrTitle"/>
          </p:nvPr>
        </p:nvSpPr>
        <p:spPr>
          <a:xfrm>
            <a:off x="729450" y="1322450"/>
            <a:ext cx="65445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Trademarks™️</a:t>
            </a:r>
            <a:endParaRPr/>
          </a:p>
        </p:txBody>
      </p:sp>
      <p:sp>
        <p:nvSpPr>
          <p:cNvPr id="120" name="Google Shape;120;p17"/>
          <p:cNvSpPr txBox="1"/>
          <p:nvPr>
            <p:ph idx="1" type="subTitle"/>
          </p:nvPr>
        </p:nvSpPr>
        <p:spPr>
          <a:xfrm>
            <a:off x="729625" y="3172900"/>
            <a:ext cx="6544200" cy="19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Protection of slogans, logos, catch phrases, </a:t>
            </a:r>
            <a:r>
              <a:rPr lang="en"/>
              <a:t>company </a:t>
            </a:r>
            <a:r>
              <a:rPr lang="en"/>
              <a:t>names, characters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800"/>
          </a:p>
        </p:txBody>
      </p:sp>
      <p:cxnSp>
        <p:nvCxnSpPr>
          <p:cNvPr id="121" name="Google Shape;121;p17"/>
          <p:cNvCxnSpPr/>
          <p:nvPr/>
        </p:nvCxnSpPr>
        <p:spPr>
          <a:xfrm>
            <a:off x="2321050" y="1998487"/>
            <a:ext cx="15078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" name="Google Shape;122;p17"/>
          <p:cNvSpPr/>
          <p:nvPr/>
        </p:nvSpPr>
        <p:spPr>
          <a:xfrm>
            <a:off x="0" y="1955476"/>
            <a:ext cx="2321100" cy="23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7"/>
          <p:cNvSpPr txBox="1"/>
          <p:nvPr/>
        </p:nvSpPr>
        <p:spPr>
          <a:xfrm>
            <a:off x="7622425" y="596549"/>
            <a:ext cx="1436700" cy="21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A2A2A"/>
                </a:solidFill>
                <a:latin typeface="Lato"/>
                <a:ea typeface="Lato"/>
                <a:cs typeface="Lato"/>
                <a:sym typeface="Lato"/>
              </a:rPr>
              <a:t>trademarks</a:t>
            </a:r>
            <a:br>
              <a:rPr lang="en">
                <a:solidFill>
                  <a:srgbClr val="8B8F90"/>
                </a:solidFill>
                <a:latin typeface="Lato"/>
                <a:ea typeface="Lato"/>
                <a:cs typeface="Lato"/>
                <a:sym typeface="Lato"/>
              </a:rPr>
            </a:br>
            <a:endParaRPr>
              <a:solidFill>
                <a:srgbClr val="8B8F9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B8F90"/>
                </a:solidFill>
                <a:latin typeface="Lato"/>
                <a:ea typeface="Lato"/>
                <a:cs typeface="Lato"/>
                <a:sym typeface="Lato"/>
              </a:rPr>
              <a:t>patents</a:t>
            </a:r>
            <a:endParaRPr>
              <a:solidFill>
                <a:srgbClr val="8B8F9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rgbClr val="8B8F9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rgbClr val="8B8F90"/>
                </a:solidFill>
                <a:latin typeface="Lato"/>
                <a:ea typeface="Lato"/>
                <a:cs typeface="Lato"/>
                <a:sym typeface="Lato"/>
              </a:rPr>
              <a:t>trade secrets</a:t>
            </a:r>
            <a:endParaRPr>
              <a:solidFill>
                <a:srgbClr val="8B8F9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rgbClr val="8B8F9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rgbClr val="8B8F90"/>
                </a:solidFill>
                <a:latin typeface="Lato"/>
                <a:ea typeface="Lato"/>
                <a:cs typeface="Lato"/>
                <a:sym typeface="Lato"/>
              </a:rPr>
              <a:t>re</a:t>
            </a:r>
            <a:endParaRPr>
              <a:solidFill>
                <a:srgbClr val="8B8F9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rgbClr val="8B8F9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rgbClr val="8B8F90"/>
                </a:solidFill>
                <a:latin typeface="Lato"/>
                <a:ea typeface="Lato"/>
                <a:cs typeface="Lato"/>
                <a:sym typeface="Lato"/>
              </a:rPr>
              <a:t>copyright</a:t>
            </a:r>
            <a:endParaRPr>
              <a:solidFill>
                <a:srgbClr val="83888A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3888A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B8F90"/>
                </a:solidFill>
                <a:latin typeface="Lato"/>
                <a:ea typeface="Lato"/>
                <a:cs typeface="Lato"/>
                <a:sym typeface="Lato"/>
              </a:rPr>
              <a:t>piracy</a:t>
            </a:r>
            <a:endParaRPr>
              <a:solidFill>
                <a:srgbClr val="8B8F9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729450" y="3604300"/>
            <a:ext cx="6544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"Good Faith" usage of others' trademarks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Descriptive Use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Intended Purpose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Section 120-124 of the Trade Marks Act 1995</a:t>
            </a:r>
            <a:endParaRPr i="1"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ctrTitle"/>
          </p:nvPr>
        </p:nvSpPr>
        <p:spPr>
          <a:xfrm>
            <a:off x="729450" y="1322450"/>
            <a:ext cx="65445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📝 </a:t>
            </a:r>
            <a:r>
              <a:rPr lang="en"/>
              <a:t>Patents</a:t>
            </a:r>
            <a:endParaRPr/>
          </a:p>
        </p:txBody>
      </p:sp>
      <p:sp>
        <p:nvSpPr>
          <p:cNvPr id="130" name="Google Shape;130;p18"/>
          <p:cNvSpPr txBox="1"/>
          <p:nvPr>
            <p:ph idx="1" type="subTitle"/>
          </p:nvPr>
        </p:nvSpPr>
        <p:spPr>
          <a:xfrm>
            <a:off x="729625" y="3172900"/>
            <a:ext cx="6544200" cy="14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Exclusive commercial rights to an invention / method in exchange for the </a:t>
            </a:r>
            <a:r>
              <a:rPr b="1" lang="en"/>
              <a:t>public disclosure</a:t>
            </a:r>
            <a:r>
              <a:rPr lang="en"/>
              <a:t> of its workings / process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Prevents other companies from selling your claims without permission</a:t>
            </a:r>
            <a:endParaRPr/>
          </a:p>
        </p:txBody>
      </p:sp>
      <p:sp>
        <p:nvSpPr>
          <p:cNvPr id="131" name="Google Shape;131;p18"/>
          <p:cNvSpPr txBox="1"/>
          <p:nvPr/>
        </p:nvSpPr>
        <p:spPr>
          <a:xfrm>
            <a:off x="7622425" y="596549"/>
            <a:ext cx="1436700" cy="21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96C6C"/>
                </a:solidFill>
                <a:latin typeface="Lato"/>
                <a:ea typeface="Lato"/>
                <a:cs typeface="Lato"/>
                <a:sym typeface="Lato"/>
              </a:rPr>
              <a:t>trademarks</a:t>
            </a:r>
            <a:br>
              <a:rPr lang="en">
                <a:solidFill>
                  <a:srgbClr val="8B8F90"/>
                </a:solidFill>
                <a:latin typeface="Lato"/>
                <a:ea typeface="Lato"/>
                <a:cs typeface="Lato"/>
                <a:sym typeface="Lato"/>
              </a:rPr>
            </a:br>
            <a:endParaRPr>
              <a:solidFill>
                <a:srgbClr val="8B8F9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A2A2A"/>
                </a:solidFill>
                <a:latin typeface="Lato"/>
                <a:ea typeface="Lato"/>
                <a:cs typeface="Lato"/>
                <a:sym typeface="Lato"/>
              </a:rPr>
              <a:t>patents</a:t>
            </a:r>
            <a:endParaRPr>
              <a:solidFill>
                <a:srgbClr val="2A2A2A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rgbClr val="8B8F9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rgbClr val="8B8F90"/>
                </a:solidFill>
                <a:latin typeface="Lato"/>
                <a:ea typeface="Lato"/>
                <a:cs typeface="Lato"/>
                <a:sym typeface="Lato"/>
              </a:rPr>
              <a:t>trade secrets</a:t>
            </a:r>
            <a:endParaRPr>
              <a:solidFill>
                <a:srgbClr val="8B8F9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rgbClr val="8B8F9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rgbClr val="8B8F90"/>
                </a:solidFill>
                <a:latin typeface="Lato"/>
                <a:ea typeface="Lato"/>
                <a:cs typeface="Lato"/>
                <a:sym typeface="Lato"/>
              </a:rPr>
              <a:t>re</a:t>
            </a:r>
            <a:endParaRPr>
              <a:solidFill>
                <a:srgbClr val="8B8F9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rgbClr val="8B8F9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rgbClr val="8B8F90"/>
                </a:solidFill>
                <a:latin typeface="Lato"/>
                <a:ea typeface="Lato"/>
                <a:cs typeface="Lato"/>
                <a:sym typeface="Lato"/>
              </a:rPr>
              <a:t>copyright</a:t>
            </a:r>
            <a:endParaRPr>
              <a:solidFill>
                <a:srgbClr val="83888A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3888A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B8F90"/>
                </a:solidFill>
                <a:latin typeface="Lato"/>
                <a:ea typeface="Lato"/>
                <a:cs typeface="Lato"/>
                <a:sym typeface="Lato"/>
              </a:rPr>
              <a:t>piracy</a:t>
            </a:r>
            <a:endParaRPr>
              <a:solidFill>
                <a:srgbClr val="8B8F9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ctrTitle"/>
          </p:nvPr>
        </p:nvSpPr>
        <p:spPr>
          <a:xfrm>
            <a:off x="729450" y="1322450"/>
            <a:ext cx="65445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Trade Secrets </a:t>
            </a:r>
            <a:r>
              <a:rPr lang="en"/>
              <a:t>🤫 </a:t>
            </a:r>
            <a:endParaRPr/>
          </a:p>
        </p:txBody>
      </p:sp>
      <p:sp>
        <p:nvSpPr>
          <p:cNvPr id="137" name="Google Shape;137;p19"/>
          <p:cNvSpPr txBox="1"/>
          <p:nvPr>
            <p:ph idx="1" type="subTitle"/>
          </p:nvPr>
        </p:nvSpPr>
        <p:spPr>
          <a:xfrm>
            <a:off x="729625" y="3172900"/>
            <a:ext cx="6544200" cy="14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Designs, processes, methods, patterns, the Krabby Patty secret formula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 are kept confidential and private </a:t>
            </a:r>
            <a:r>
              <a:rPr lang="en" sz="1400">
                <a:solidFill>
                  <a:srgbClr val="A2A9AA"/>
                </a:solidFill>
              </a:rPr>
              <a:t>(</a:t>
            </a:r>
            <a:r>
              <a:rPr lang="en" sz="1400">
                <a:solidFill>
                  <a:srgbClr val="A2A9AA"/>
                </a:solidFill>
              </a:rPr>
              <a:t>compare this to patents</a:t>
            </a:r>
            <a:r>
              <a:rPr lang="en" sz="1400">
                <a:solidFill>
                  <a:srgbClr val="A2A9AA"/>
                </a:solidFill>
              </a:rPr>
              <a:t>)</a:t>
            </a:r>
            <a:r>
              <a:rPr lang="en"/>
              <a:t>.</a:t>
            </a:r>
            <a:endParaRPr sz="1400">
              <a:solidFill>
                <a:srgbClr val="A2A9A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protection against information leaks.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3048" y="3172900"/>
            <a:ext cx="214954" cy="41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9"/>
          <p:cNvSpPr txBox="1"/>
          <p:nvPr/>
        </p:nvSpPr>
        <p:spPr>
          <a:xfrm>
            <a:off x="7622425" y="596549"/>
            <a:ext cx="1436700" cy="21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96C6C"/>
                </a:solidFill>
                <a:latin typeface="Lato"/>
                <a:ea typeface="Lato"/>
                <a:cs typeface="Lato"/>
                <a:sym typeface="Lato"/>
              </a:rPr>
              <a:t>trademarks</a:t>
            </a:r>
            <a:br>
              <a:rPr lang="en">
                <a:solidFill>
                  <a:srgbClr val="8B8F90"/>
                </a:solidFill>
                <a:latin typeface="Lato"/>
                <a:ea typeface="Lato"/>
                <a:cs typeface="Lato"/>
                <a:sym typeface="Lato"/>
              </a:rPr>
            </a:br>
            <a:endParaRPr>
              <a:solidFill>
                <a:srgbClr val="8B8F9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96C6C"/>
                </a:solidFill>
                <a:latin typeface="Lato"/>
                <a:ea typeface="Lato"/>
                <a:cs typeface="Lato"/>
                <a:sym typeface="Lato"/>
              </a:rPr>
              <a:t>patents</a:t>
            </a:r>
            <a:endParaRPr>
              <a:solidFill>
                <a:srgbClr val="696C6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rgbClr val="8B8F9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rgbClr val="2A2A2A"/>
                </a:solidFill>
                <a:latin typeface="Lato"/>
                <a:ea typeface="Lato"/>
                <a:cs typeface="Lato"/>
                <a:sym typeface="Lato"/>
              </a:rPr>
              <a:t>trade secrets</a:t>
            </a:r>
            <a:endParaRPr>
              <a:solidFill>
                <a:srgbClr val="2A2A2A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rgbClr val="8B8F9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rgbClr val="8B8F90"/>
                </a:solidFill>
                <a:latin typeface="Lato"/>
                <a:ea typeface="Lato"/>
                <a:cs typeface="Lato"/>
                <a:sym typeface="Lato"/>
              </a:rPr>
              <a:t>re</a:t>
            </a:r>
            <a:endParaRPr>
              <a:solidFill>
                <a:srgbClr val="8B8F9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rgbClr val="8B8F9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rgbClr val="8B8F90"/>
                </a:solidFill>
                <a:latin typeface="Lato"/>
                <a:ea typeface="Lato"/>
                <a:cs typeface="Lato"/>
                <a:sym typeface="Lato"/>
              </a:rPr>
              <a:t>copyright</a:t>
            </a:r>
            <a:endParaRPr>
              <a:solidFill>
                <a:srgbClr val="83888A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3888A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B8F90"/>
                </a:solidFill>
                <a:latin typeface="Lato"/>
                <a:ea typeface="Lato"/>
                <a:cs typeface="Lato"/>
                <a:sym typeface="Lato"/>
              </a:rPr>
              <a:t>piracy</a:t>
            </a:r>
            <a:endParaRPr>
              <a:solidFill>
                <a:srgbClr val="8B8F9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idx="1" type="subTitle"/>
          </p:nvPr>
        </p:nvSpPr>
        <p:spPr>
          <a:xfrm>
            <a:off x="729350" y="1322500"/>
            <a:ext cx="65442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it legal?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a EULA forbid someone from reverse engineering?</a:t>
            </a:r>
            <a:endParaRPr/>
          </a:p>
        </p:txBody>
      </p:sp>
      <p:sp>
        <p:nvSpPr>
          <p:cNvPr id="145" name="Google Shape;145;p20"/>
          <p:cNvSpPr txBox="1"/>
          <p:nvPr>
            <p:ph type="ctrTitle"/>
          </p:nvPr>
        </p:nvSpPr>
        <p:spPr>
          <a:xfrm>
            <a:off x="729475" y="3172900"/>
            <a:ext cx="65445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Reverse Engineering</a:t>
            </a:r>
            <a:endParaRPr/>
          </a:p>
        </p:txBody>
      </p:sp>
      <p:sp>
        <p:nvSpPr>
          <p:cNvPr id="146" name="Google Shape;146;p20"/>
          <p:cNvSpPr txBox="1"/>
          <p:nvPr/>
        </p:nvSpPr>
        <p:spPr>
          <a:xfrm>
            <a:off x="7622425" y="596549"/>
            <a:ext cx="1436700" cy="21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B8F90"/>
                </a:solidFill>
                <a:latin typeface="Lato"/>
                <a:ea typeface="Lato"/>
                <a:cs typeface="Lato"/>
                <a:sym typeface="Lato"/>
              </a:rPr>
              <a:t>trademarks</a:t>
            </a:r>
            <a:br>
              <a:rPr lang="en">
                <a:solidFill>
                  <a:srgbClr val="8B8F90"/>
                </a:solidFill>
                <a:latin typeface="Lato"/>
                <a:ea typeface="Lato"/>
                <a:cs typeface="Lato"/>
                <a:sym typeface="Lato"/>
              </a:rPr>
            </a:br>
            <a:endParaRPr>
              <a:solidFill>
                <a:srgbClr val="8B8F9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B8F90"/>
                </a:solidFill>
                <a:latin typeface="Lato"/>
                <a:ea typeface="Lato"/>
                <a:cs typeface="Lato"/>
                <a:sym typeface="Lato"/>
              </a:rPr>
              <a:t>patents</a:t>
            </a:r>
            <a:endParaRPr>
              <a:solidFill>
                <a:srgbClr val="8B8F9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rgbClr val="8B8F9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rgbClr val="8B8F90"/>
                </a:solidFill>
                <a:latin typeface="Lato"/>
                <a:ea typeface="Lato"/>
                <a:cs typeface="Lato"/>
                <a:sym typeface="Lato"/>
              </a:rPr>
              <a:t>trade secrets</a:t>
            </a:r>
            <a:endParaRPr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rgbClr val="8B8F9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re</a:t>
            </a:r>
            <a:endParaRPr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rgbClr val="8B8F9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rgbClr val="83888A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r>
              <a:rPr lang="en">
                <a:solidFill>
                  <a:srgbClr val="83888A"/>
                </a:solidFill>
                <a:latin typeface="Lato"/>
                <a:ea typeface="Lato"/>
                <a:cs typeface="Lato"/>
                <a:sym typeface="Lato"/>
              </a:rPr>
              <a:t>opyright</a:t>
            </a:r>
            <a:endParaRPr>
              <a:solidFill>
                <a:srgbClr val="83888A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3888A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B8F90"/>
                </a:solidFill>
                <a:latin typeface="Lato"/>
                <a:ea typeface="Lato"/>
                <a:cs typeface="Lato"/>
                <a:sym typeface="Lato"/>
              </a:rPr>
              <a:t>piracy</a:t>
            </a:r>
            <a:endParaRPr>
              <a:solidFill>
                <a:srgbClr val="83888A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type="ctrTitle"/>
          </p:nvPr>
        </p:nvSpPr>
        <p:spPr>
          <a:xfrm>
            <a:off x="729450" y="1322450"/>
            <a:ext cx="65445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©️</a:t>
            </a:r>
            <a:r>
              <a:rPr lang="en"/>
              <a:t>opyright</a:t>
            </a:r>
            <a:endParaRPr sz="1600"/>
          </a:p>
        </p:txBody>
      </p:sp>
      <p:sp>
        <p:nvSpPr>
          <p:cNvPr id="152" name="Google Shape;152;p21"/>
          <p:cNvSpPr txBox="1"/>
          <p:nvPr>
            <p:ph idx="1" type="subTitle"/>
          </p:nvPr>
        </p:nvSpPr>
        <p:spPr>
          <a:xfrm>
            <a:off x="729625" y="3172900"/>
            <a:ext cx="65442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Grants and rights to authors of original works and creations</a:t>
            </a:r>
            <a:endParaRPr/>
          </a:p>
        </p:txBody>
      </p:sp>
      <p:pic>
        <p:nvPicPr>
          <p:cNvPr id="153" name="Google Shape;15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2024" y="1241875"/>
            <a:ext cx="2724200" cy="17452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54" name="Google Shape;154;p21"/>
          <p:cNvSpPr txBox="1"/>
          <p:nvPr/>
        </p:nvSpPr>
        <p:spPr>
          <a:xfrm>
            <a:off x="7622425" y="596549"/>
            <a:ext cx="1436700" cy="21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96C6C"/>
                </a:solidFill>
                <a:latin typeface="Lato"/>
                <a:ea typeface="Lato"/>
                <a:cs typeface="Lato"/>
                <a:sym typeface="Lato"/>
              </a:rPr>
              <a:t>trademarks</a:t>
            </a:r>
            <a:br>
              <a:rPr lang="en">
                <a:solidFill>
                  <a:srgbClr val="696C6C"/>
                </a:solidFill>
                <a:latin typeface="Lato"/>
                <a:ea typeface="Lato"/>
                <a:cs typeface="Lato"/>
                <a:sym typeface="Lato"/>
              </a:rPr>
            </a:br>
            <a:endParaRPr>
              <a:solidFill>
                <a:srgbClr val="696C6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96C6C"/>
                </a:solidFill>
                <a:latin typeface="Lato"/>
                <a:ea typeface="Lato"/>
                <a:cs typeface="Lato"/>
                <a:sym typeface="Lato"/>
              </a:rPr>
              <a:t>patents</a:t>
            </a:r>
            <a:endParaRPr>
              <a:solidFill>
                <a:srgbClr val="696C6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rgbClr val="696C6C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rgbClr val="696C6C"/>
                </a:solidFill>
                <a:latin typeface="Lato"/>
                <a:ea typeface="Lato"/>
                <a:cs typeface="Lato"/>
                <a:sym typeface="Lato"/>
              </a:rPr>
              <a:t>trade secrets</a:t>
            </a:r>
            <a:endParaRPr>
              <a:solidFill>
                <a:srgbClr val="696C6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rgbClr val="696C6C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rgbClr val="696C6C"/>
                </a:solidFill>
                <a:latin typeface="Lato"/>
                <a:ea typeface="Lato"/>
                <a:cs typeface="Lato"/>
                <a:sym typeface="Lato"/>
              </a:rPr>
              <a:t>re</a:t>
            </a:r>
            <a:endParaRPr>
              <a:solidFill>
                <a:srgbClr val="696C6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rgbClr val="8B8F9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rgbClr val="2A2A2A"/>
                </a:solidFill>
                <a:latin typeface="Lato"/>
                <a:ea typeface="Lato"/>
                <a:cs typeface="Lato"/>
                <a:sym typeface="Lato"/>
              </a:rPr>
              <a:t>copyright</a:t>
            </a:r>
            <a:endParaRPr>
              <a:solidFill>
                <a:srgbClr val="2A2A2A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A2A2A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B8F90"/>
                </a:solidFill>
                <a:latin typeface="Lato"/>
                <a:ea typeface="Lato"/>
                <a:cs typeface="Lato"/>
                <a:sym typeface="Lato"/>
              </a:rPr>
              <a:t>piracy</a:t>
            </a:r>
            <a:endParaRPr>
              <a:solidFill>
                <a:srgbClr val="2A2A2A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ctrTitle"/>
          </p:nvPr>
        </p:nvSpPr>
        <p:spPr>
          <a:xfrm>
            <a:off x="729475" y="3172900"/>
            <a:ext cx="65445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Piracy</a:t>
            </a:r>
            <a:endParaRPr/>
          </a:p>
        </p:txBody>
      </p:sp>
      <p:sp>
        <p:nvSpPr>
          <p:cNvPr id="160" name="Google Shape;160;p22"/>
          <p:cNvSpPr txBox="1"/>
          <p:nvPr/>
        </p:nvSpPr>
        <p:spPr>
          <a:xfrm>
            <a:off x="7622425" y="596550"/>
            <a:ext cx="1436700" cy="32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B8F90"/>
                </a:solidFill>
                <a:latin typeface="Lato"/>
                <a:ea typeface="Lato"/>
                <a:cs typeface="Lato"/>
                <a:sym typeface="Lato"/>
              </a:rPr>
              <a:t>trademarks</a:t>
            </a:r>
            <a:br>
              <a:rPr lang="en">
                <a:solidFill>
                  <a:srgbClr val="8B8F90"/>
                </a:solidFill>
                <a:latin typeface="Lato"/>
                <a:ea typeface="Lato"/>
                <a:cs typeface="Lato"/>
                <a:sym typeface="Lato"/>
              </a:rPr>
            </a:br>
            <a:endParaRPr>
              <a:solidFill>
                <a:srgbClr val="8B8F9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B8F90"/>
                </a:solidFill>
                <a:latin typeface="Lato"/>
                <a:ea typeface="Lato"/>
                <a:cs typeface="Lato"/>
                <a:sym typeface="Lato"/>
              </a:rPr>
              <a:t>patents</a:t>
            </a:r>
            <a:endParaRPr>
              <a:solidFill>
                <a:srgbClr val="8B8F9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rgbClr val="8B8F9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rgbClr val="8B8F90"/>
                </a:solidFill>
                <a:latin typeface="Lato"/>
                <a:ea typeface="Lato"/>
                <a:cs typeface="Lato"/>
                <a:sym typeface="Lato"/>
              </a:rPr>
              <a:t>trade secrets</a:t>
            </a:r>
            <a:endParaRPr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rgbClr val="8B8F9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rgbClr val="8B8F90"/>
                </a:solidFill>
                <a:latin typeface="Lato"/>
                <a:ea typeface="Lato"/>
                <a:cs typeface="Lato"/>
                <a:sym typeface="Lato"/>
              </a:rPr>
              <a:t>re</a:t>
            </a:r>
            <a:endParaRPr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rgbClr val="8B8F9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rgbClr val="8B8F90"/>
                </a:solidFill>
                <a:latin typeface="Lato"/>
                <a:ea typeface="Lato"/>
                <a:cs typeface="Lato"/>
                <a:sym typeface="Lato"/>
              </a:rPr>
              <a:t>copyright</a:t>
            </a:r>
            <a:endParaRPr>
              <a:solidFill>
                <a:srgbClr val="83888A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piracy</a:t>
            </a:r>
            <a:endParaRPr>
              <a:solidFill>
                <a:srgbClr val="696C6C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1" name="Google Shape;16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0209" y="696690"/>
            <a:ext cx="4293742" cy="40436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FFFFFF">
                <a:alpha val="50000"/>
              </a:srgbClr>
            </a:outerShdw>
          </a:effectLst>
        </p:spPr>
      </p:pic>
      <p:sp>
        <p:nvSpPr>
          <p:cNvPr id="162" name="Google Shape;162;p22"/>
          <p:cNvSpPr txBox="1"/>
          <p:nvPr/>
        </p:nvSpPr>
        <p:spPr>
          <a:xfrm>
            <a:off x="4350672" y="4768412"/>
            <a:ext cx="16128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EFEFEF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Source: xkcd.com</a:t>
            </a:r>
            <a:endParaRPr i="1">
              <a:solidFill>
                <a:srgbClr val="EFEFE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type="ctrTitle"/>
          </p:nvPr>
        </p:nvSpPr>
        <p:spPr>
          <a:xfrm>
            <a:off x="729450" y="1322450"/>
            <a:ext cx="65445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68" name="Google Shape;168;p23"/>
          <p:cNvSpPr txBox="1"/>
          <p:nvPr/>
        </p:nvSpPr>
        <p:spPr>
          <a:xfrm>
            <a:off x="7622425" y="596551"/>
            <a:ext cx="1436700" cy="45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96C6C"/>
                </a:solidFill>
                <a:latin typeface="Lato"/>
                <a:ea typeface="Lato"/>
                <a:cs typeface="Lato"/>
                <a:sym typeface="Lato"/>
              </a:rPr>
              <a:t>trademarks</a:t>
            </a:r>
            <a:br>
              <a:rPr lang="en">
                <a:solidFill>
                  <a:srgbClr val="696C6C"/>
                </a:solidFill>
                <a:latin typeface="Lato"/>
                <a:ea typeface="Lato"/>
                <a:cs typeface="Lato"/>
                <a:sym typeface="Lato"/>
              </a:rPr>
            </a:br>
            <a:endParaRPr>
              <a:solidFill>
                <a:srgbClr val="696C6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96C6C"/>
                </a:solidFill>
                <a:latin typeface="Lato"/>
                <a:ea typeface="Lato"/>
                <a:cs typeface="Lato"/>
                <a:sym typeface="Lato"/>
              </a:rPr>
              <a:t>patents</a:t>
            </a:r>
            <a:endParaRPr>
              <a:solidFill>
                <a:srgbClr val="696C6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rgbClr val="696C6C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rgbClr val="696C6C"/>
                </a:solidFill>
                <a:latin typeface="Lato"/>
                <a:ea typeface="Lato"/>
                <a:cs typeface="Lato"/>
                <a:sym typeface="Lato"/>
              </a:rPr>
              <a:t>trade secrets</a:t>
            </a:r>
            <a:endParaRPr>
              <a:solidFill>
                <a:srgbClr val="696C6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rgbClr val="696C6C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rgbClr val="696C6C"/>
                </a:solidFill>
                <a:latin typeface="Lato"/>
                <a:ea typeface="Lato"/>
                <a:cs typeface="Lato"/>
                <a:sym typeface="Lato"/>
              </a:rPr>
              <a:t>re</a:t>
            </a:r>
            <a:endParaRPr>
              <a:solidFill>
                <a:srgbClr val="696C6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B8F9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96C6C"/>
                </a:solidFill>
                <a:latin typeface="Lato"/>
                <a:ea typeface="Lato"/>
                <a:cs typeface="Lato"/>
                <a:sym typeface="Lato"/>
              </a:rPr>
              <a:t>copyright</a:t>
            </a:r>
            <a:endParaRPr>
              <a:solidFill>
                <a:srgbClr val="696C6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B8F9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96C6C"/>
                </a:solidFill>
                <a:latin typeface="Lato"/>
                <a:ea typeface="Lato"/>
                <a:cs typeface="Lato"/>
                <a:sym typeface="Lato"/>
              </a:rPr>
              <a:t>piracy</a:t>
            </a:r>
            <a:endParaRPr>
              <a:solidFill>
                <a:srgbClr val="696C6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rgbClr val="8B8F9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rgbClr val="2A2A2A"/>
                </a:solidFill>
                <a:latin typeface="Lato"/>
                <a:ea typeface="Lato"/>
                <a:cs typeface="Lato"/>
                <a:sym typeface="Lato"/>
              </a:rPr>
              <a:t>ugh, there was more?? &gt;:(</a:t>
            </a:r>
            <a:endParaRPr>
              <a:solidFill>
                <a:srgbClr val="2A2A2A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69" name="Google Shape;169;p23"/>
          <p:cNvGrpSpPr/>
          <p:nvPr/>
        </p:nvGrpSpPr>
        <p:grpSpPr>
          <a:xfrm>
            <a:off x="729441" y="1617677"/>
            <a:ext cx="5887915" cy="2845606"/>
            <a:chOff x="936351" y="1414060"/>
            <a:chExt cx="1958200" cy="946390"/>
          </a:xfrm>
        </p:grpSpPr>
        <p:pic>
          <p:nvPicPr>
            <p:cNvPr id="170" name="Google Shape;170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36351" y="1586550"/>
              <a:ext cx="1958200" cy="773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1" name="Google Shape;171;p23"/>
            <p:cNvSpPr txBox="1"/>
            <p:nvPr/>
          </p:nvSpPr>
          <p:spPr>
            <a:xfrm rot="-285334">
              <a:off x="1116539" y="1471915"/>
              <a:ext cx="1414871" cy="471989"/>
            </a:xfrm>
            <a:prstGeom prst="rect">
              <a:avLst/>
            </a:prstGeom>
            <a:solidFill>
              <a:srgbClr val="FFFFFF">
                <a:alpha val="987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400">
                  <a:latin typeface="Comic Sans MS"/>
                  <a:ea typeface="Comic Sans MS"/>
                  <a:cs typeface="Comic Sans MS"/>
                  <a:sym typeface="Comic Sans MS"/>
                </a:rPr>
                <a:t>Activity</a:t>
              </a:r>
              <a:endParaRPr sz="7400"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