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4"/>
  </p:notesMasterIdLst>
  <p:sldIdLst>
    <p:sldId id="256" r:id="rId2"/>
    <p:sldId id="285" r:id="rId3"/>
    <p:sldId id="286" r:id="rId4"/>
    <p:sldId id="271" r:id="rId5"/>
    <p:sldId id="274" r:id="rId6"/>
    <p:sldId id="259" r:id="rId7"/>
    <p:sldId id="257" r:id="rId8"/>
    <p:sldId id="258" r:id="rId9"/>
    <p:sldId id="260" r:id="rId10"/>
    <p:sldId id="263" r:id="rId11"/>
    <p:sldId id="265" r:id="rId12"/>
    <p:sldId id="264" r:id="rId13"/>
    <p:sldId id="275" r:id="rId14"/>
    <p:sldId id="287" r:id="rId15"/>
    <p:sldId id="262" r:id="rId16"/>
    <p:sldId id="276" r:id="rId17"/>
    <p:sldId id="266" r:id="rId18"/>
    <p:sldId id="277" r:id="rId19"/>
    <p:sldId id="288" r:id="rId20"/>
    <p:sldId id="267" r:id="rId21"/>
    <p:sldId id="284" r:id="rId22"/>
    <p:sldId id="270" r:id="rId23"/>
    <p:sldId id="268" r:id="rId24"/>
    <p:sldId id="283" r:id="rId25"/>
    <p:sldId id="282" r:id="rId26"/>
    <p:sldId id="269" r:id="rId27"/>
    <p:sldId id="273" r:id="rId28"/>
    <p:sldId id="279" r:id="rId29"/>
    <p:sldId id="272" r:id="rId30"/>
    <p:sldId id="280" r:id="rId31"/>
    <p:sldId id="281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CA2DE-0CBC-4F62-81B8-62114998B3ED}">
          <p14:sldIdLst>
            <p14:sldId id="256"/>
            <p14:sldId id="285"/>
            <p14:sldId id="286"/>
            <p14:sldId id="271"/>
            <p14:sldId id="274"/>
            <p14:sldId id="259"/>
            <p14:sldId id="257"/>
            <p14:sldId id="258"/>
            <p14:sldId id="260"/>
            <p14:sldId id="263"/>
            <p14:sldId id="265"/>
            <p14:sldId id="264"/>
            <p14:sldId id="275"/>
            <p14:sldId id="287"/>
            <p14:sldId id="262"/>
            <p14:sldId id="276"/>
            <p14:sldId id="266"/>
            <p14:sldId id="277"/>
            <p14:sldId id="288"/>
            <p14:sldId id="267"/>
            <p14:sldId id="284"/>
            <p14:sldId id="270"/>
            <p14:sldId id="268"/>
            <p14:sldId id="283"/>
            <p14:sldId id="282"/>
            <p14:sldId id="269"/>
            <p14:sldId id="273"/>
            <p14:sldId id="279"/>
            <p14:sldId id="272"/>
            <p14:sldId id="280"/>
            <p14:sldId id="28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3290" autoAdjust="0"/>
  </p:normalViewPr>
  <p:slideViewPr>
    <p:cSldViewPr snapToGrid="0">
      <p:cViewPr varScale="1">
        <p:scale>
          <a:sx n="56" d="100"/>
          <a:sy n="56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164C1-FEAA-4A92-8CF2-0BA627249265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99909-ED30-49F1-88ED-7E7ED86803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5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Limit it to 3 models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3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4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hard to get people to adopt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44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1FA4-047F-8058-AF4B-DFB8D10F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24C76-F988-58FF-B2C3-1E7A52D15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B9760-A533-62BF-369B-AA9C4785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DA17F-F9D6-A1E6-DAD5-722952324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5A15-99AD-D155-D75C-8678C798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EB649-F2D9-251D-4D70-963F24A3E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BC0F8-DDBB-2AA1-BE0B-2780FFEE8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5920-5B87-29A5-1209-4D10533B2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14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3041F-0338-D4DA-57B4-95CC80A7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A1654-E727-9FC6-DDA0-7127E23D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705DA-15C6-618E-3F06-C9F4937C1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3026-D6E9-FE96-ECFE-3F828AD5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738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3D8E-02F0-F1E7-8896-59962BEB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CC96D-5046-AA1C-16D4-87EEA0B9A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4BCA4-82AF-A3AB-FE59-66E83FC5D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0BD9-D09D-5330-882C-F286D9F85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410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34CF-DDC1-F420-6136-5ED5381C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BEC17-2E08-A51A-0A84-AC5773A2A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C13DB-ED8C-E305-3EF0-593219B28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C2A5-16CF-5032-4547-B11C23A0D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31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8CDCB-B310-2C87-8E9C-AA40DBCCB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B64C1-6214-8A13-449B-22CB93C4B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84477-CCFD-9F53-FAE7-3EC239DDE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593B2-D1AB-88AC-EC8F-246A1DEDB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76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3995-168E-AE36-169A-ED12A899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84B73-65FE-85FC-9CB7-52282FB1A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E53BA-9366-142B-9B87-70BF7D717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Ferrography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6446-6F18-C939-FEA7-BC3CFCFC9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5D31C-BE63-036D-E3E9-749843E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A9A18-4CB5-2731-422F-D40C62BC1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EEB06-ACFD-6977-9E39-BC2C5B1EA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9870E-D102-1970-5769-6F43971CA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9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5B55-EE25-DC96-7434-90A96C56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A6C47-15D9-AD5D-F984-01534873A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48FE2-002D-1BBC-5BF3-DDC285CD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Predictive maintenance </a:t>
            </a:r>
            <a:r>
              <a:rPr lang="en-US" sz="1200" dirty="0"/>
              <a:t>is a proactive maintenance strategy that leverages real-time data and analytics to anticipate equipment failures before they occur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08F2-9D39-1C6D-F9B9-29106D074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6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CFC9-9F33-1D2E-E5DC-ED1EC7B7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724A0-81F9-A622-FBF0-0A120D87E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3654D-515D-BB03-E85E-07A005604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3A90-C41A-9C49-17EF-251FA6DC4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856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F3DF-8A7D-F6A3-4F86-AC0859EBD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270E0-A549-6F34-2B0E-9C9D4D4DB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0F412-4645-9125-895B-63B113669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B8026-F748-BBEC-B7B4-20CF754C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066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3B9BD-CAFF-FE19-5556-3B266D1E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6489A-2773-462D-D44B-091A7283D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F180D7-7B8E-0CF4-888A-56BF76A0B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E52C-5326-CBBB-BC73-C1CDD7A9F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43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F462-DA94-A007-DCF6-B6609985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3550-41AC-85D2-BEB8-8AEF033E9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2CC56-91A6-5241-A1D1-5A834E399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979B-62ED-F06C-F1C4-584824FA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3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07CD4-4AC6-937F-EC83-3CA682AB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72D27-2937-921E-C23B-B2558B724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36CDF-398D-35FB-1979-54DBFF390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Statsmodel, </a:t>
            </a:r>
            <a:r>
              <a:rPr lang="en-US" sz="1200" dirty="0" err="1"/>
              <a:t>pmdarima</a:t>
            </a:r>
            <a:r>
              <a:rPr lang="en-US" sz="1200" dirty="0"/>
              <a:t>, scikit-learn, pandas, </a:t>
            </a:r>
            <a:r>
              <a:rPr lang="en-US" sz="1200" dirty="0" err="1"/>
              <a:t>numpy</a:t>
            </a:r>
            <a:r>
              <a:rPr lang="en-US" sz="1200" dirty="0"/>
              <a:t>, matplotlib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A6C5C-22DB-D6FD-1DB8-564EA6922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34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Coverage refers to how well the mode’s prediction intervals capture the actual observed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Evaluates uncertainty estimation of model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Or AWS/Azure models such as Claude 3 sonnet and GPT4-o for advanced reasoning models</a:t>
            </a:r>
          </a:p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18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= Predict - Actual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ARIMA, Prophet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PatchTST</a:t>
            </a:r>
            <a:r>
              <a:rPr lang="en-US" dirty="0"/>
              <a:t> use patch-based approach (overlap) to account for local/global patterns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83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D6DCD-58EC-4D13-2E91-ECF106B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7C32B-C815-149D-F71E-DD4D325C9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D883B-0A14-5365-7DFD-339C699F4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“Senor readings: [1, 2, 3, 4, 5]. What is the next likely value?”</a:t>
            </a:r>
          </a:p>
          <a:p>
            <a:r>
              <a:rPr lang="en-US" dirty="0"/>
              <a:t>“Time: [t1, t2, t3, t4]. Values: [v1, v2, v3, v4]. Predict v5”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D0A3-B1F3-1DD3-5CBA-E1372D145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66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r>
              <a:rPr lang="en-US" sz="1200" dirty="0" err="1"/>
              <a:t>LlamaIndex</a:t>
            </a:r>
            <a:r>
              <a:rPr lang="en-US" sz="1200" dirty="0"/>
              <a:t>, </a:t>
            </a:r>
            <a:r>
              <a:rPr lang="en-US" sz="1200" dirty="0" err="1"/>
              <a:t>ChromaDB</a:t>
            </a:r>
            <a:r>
              <a:rPr lang="en-US" sz="1200" dirty="0"/>
              <a:t>, </a:t>
            </a:r>
            <a:r>
              <a:rPr lang="en-US" sz="1200" dirty="0" err="1"/>
              <a:t>Qdrant</a:t>
            </a:r>
            <a:r>
              <a:rPr lang="en-US" sz="1200" dirty="0"/>
              <a:t>, </a:t>
            </a:r>
            <a:r>
              <a:rPr lang="en-US" sz="1200" dirty="0" err="1"/>
              <a:t>Weaviate</a:t>
            </a:r>
            <a:endParaRPr lang="en-US" sz="12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24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Message Queuing Telemetry Transport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99909-ED30-49F1-88ED-7E7ED868032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35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8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6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92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1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57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702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23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79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3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71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6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9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99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77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0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5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D837-3482-4852-8B4C-2936CA3DE820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854E-24A9-49B6-9D50-C213400E0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64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1A12-77DB-FE6B-F2C2-5033A2C60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 Using </a:t>
            </a:r>
            <a:br>
              <a:rPr lang="en-US" dirty="0"/>
            </a:br>
            <a:r>
              <a:rPr lang="en-US" dirty="0"/>
              <a:t>Time-Series Foundation Models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9736-3E0A-2871-F04B-090CB0BA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C9BF-19B9-66ED-8176-62689A73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1D2-9E17-EE5A-A95C-756D2420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C81A50-9950-F18B-EF2C-81D08B7BC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96101"/>
              </p:ext>
            </p:extLst>
          </p:nvPr>
        </p:nvGraphicFramePr>
        <p:xfrm>
          <a:off x="327378" y="1927686"/>
          <a:ext cx="11154287" cy="4452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767">
                  <a:extLst>
                    <a:ext uri="{9D8B030D-6E8A-4147-A177-3AD203B41FA5}">
                      <a16:colId xmlns:a16="http://schemas.microsoft.com/office/drawing/2014/main" val="1705801680"/>
                    </a:ext>
                  </a:extLst>
                </a:gridCol>
                <a:gridCol w="2238411">
                  <a:extLst>
                    <a:ext uri="{9D8B030D-6E8A-4147-A177-3AD203B41FA5}">
                      <a16:colId xmlns:a16="http://schemas.microsoft.com/office/drawing/2014/main" val="625570166"/>
                    </a:ext>
                  </a:extLst>
                </a:gridCol>
                <a:gridCol w="7474109">
                  <a:extLst>
                    <a:ext uri="{9D8B030D-6E8A-4147-A177-3AD203B41FA5}">
                      <a16:colId xmlns:a16="http://schemas.microsoft.com/office/drawing/2014/main" val="130870513"/>
                    </a:ext>
                  </a:extLst>
                </a:gridCol>
              </a:tblGrid>
              <a:tr h="52104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59312"/>
                  </a:ext>
                </a:extLst>
              </a:tr>
              <a:tr h="36324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LLM</a:t>
                      </a:r>
                    </a:p>
                    <a:p>
                      <a:pPr algn="ctr"/>
                      <a:r>
                        <a:rPr lang="en-US" b="1" dirty="0"/>
                        <a:t>Integration</a:t>
                      </a:r>
                      <a:endParaRPr lang="en-S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GPT (4, 4o, 4.5)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LLaMA</a:t>
                      </a:r>
                      <a:r>
                        <a:rPr lang="en-US" dirty="0"/>
                        <a:t> (3, 3.3, 4)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Claude (3, 3.5, 3.7, sonnet, reasoning)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SG" dirty="0"/>
                        <a:t>DeepSeek-R1</a:t>
                      </a:r>
                    </a:p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Titan</a:t>
                      </a:r>
                    </a:p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Etc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Used for reasoning for time-series summaries (logs, sensor)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generate summary for alert triage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combined with other models for root cause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carefully design prompt or fine-tuning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Explanation my be inconsistent/hallucinated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Note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Convert time-series data into textual / tokenized format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Approaches: prompt engineering (COT, reasoning), 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/adapters/Multi-modal Fusion, RAG (time-series DB)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444654"/>
                  </a:ext>
                </a:extLst>
              </a:tr>
            </a:tbl>
          </a:graphicData>
        </a:graphic>
      </p:graphicFrame>
      <p:pic>
        <p:nvPicPr>
          <p:cNvPr id="7170" name="Picture 2" descr="How Do Large Language Models Work? LLM AI Demystified">
            <a:extLst>
              <a:ext uri="{FF2B5EF4-FFF2-40B4-BE49-F238E27FC236}">
                <a16:creationId xmlns:a16="http://schemas.microsoft.com/office/drawing/2014/main" id="{C781A1F5-CAA2-DB55-220D-6191CBBC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47" y="247825"/>
            <a:ext cx="2517709" cy="132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4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EBB3-5D80-63F9-246E-A694B65E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5AEA-46C0-CD50-0544-1047D43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F2B2-AF2A-EDD2-6BF1-91D84DFA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5729"/>
          </a:xfrm>
        </p:spPr>
        <p:txBody>
          <a:bodyPr numCol="2" spcCol="540000">
            <a:noAutofit/>
          </a:bodyPr>
          <a:lstStyle/>
          <a:p>
            <a:pPr marL="36900" indent="0">
              <a:buNone/>
            </a:pPr>
            <a:r>
              <a:rPr lang="en-US" sz="1600" b="1" dirty="0"/>
              <a:t>1) Forecast / Anomaly Detection Agent</a:t>
            </a:r>
            <a:endParaRPr lang="en-US" sz="1600" dirty="0"/>
          </a:p>
          <a:p>
            <a:r>
              <a:rPr lang="en-US" sz="1600" u="sng" dirty="0"/>
              <a:t>Chronos</a:t>
            </a:r>
            <a:r>
              <a:rPr lang="en-US" sz="1600" dirty="0"/>
              <a:t> to predict future values (forecasting)</a:t>
            </a:r>
          </a:p>
          <a:p>
            <a:r>
              <a:rPr lang="en-US" sz="1600" dirty="0"/>
              <a:t>Classification head/residual for anomalies</a:t>
            </a:r>
          </a:p>
          <a:p>
            <a:r>
              <a:rPr lang="en-US" sz="1600" dirty="0"/>
              <a:t>Fine-tune using quantized tokens</a:t>
            </a:r>
          </a:p>
          <a:p>
            <a:pPr marL="871200" lvl="1" indent="-457200"/>
            <a:endParaRPr lang="en-US" sz="1600" dirty="0"/>
          </a:p>
          <a:p>
            <a:pPr marL="36900" indent="0">
              <a:buNone/>
            </a:pPr>
            <a:r>
              <a:rPr lang="en-US" sz="1600" b="1" dirty="0"/>
              <a:t>2) Post processing</a:t>
            </a:r>
          </a:p>
          <a:p>
            <a:r>
              <a:rPr lang="en-US" sz="1600" dirty="0"/>
              <a:t>Convert Chronos outputs (anomaly scores, forecast errors) into structured summaries (JSON)</a:t>
            </a:r>
          </a:p>
          <a:p>
            <a:endParaRPr lang="en-US" sz="1800" dirty="0"/>
          </a:p>
          <a:p>
            <a:pPr marL="36900" indent="0">
              <a:buNone/>
            </a:pPr>
            <a:r>
              <a:rPr lang="en-US" sz="1600" b="1" dirty="0"/>
              <a:t>3) RAG</a:t>
            </a:r>
          </a:p>
          <a:p>
            <a:r>
              <a:rPr lang="en-US" sz="1600" dirty="0"/>
              <a:t>To fetch historical data, anomalies, maintenance logs, sensor documentations</a:t>
            </a:r>
          </a:p>
          <a:p>
            <a:r>
              <a:rPr lang="en-US" sz="1600" dirty="0"/>
              <a:t>Use FAISS for optimized Vector DB</a:t>
            </a:r>
            <a:endParaRPr lang="en-US" sz="1600" b="1" dirty="0"/>
          </a:p>
          <a:p>
            <a:pPr marL="36900" indent="0">
              <a:buNone/>
            </a:pPr>
            <a:endParaRPr lang="en-US" sz="1600" b="1" dirty="0"/>
          </a:p>
          <a:p>
            <a:pPr marL="36900" indent="0">
              <a:buNone/>
            </a:pPr>
            <a:endParaRPr lang="en-US" sz="1600" b="1" dirty="0"/>
          </a:p>
          <a:p>
            <a:pPr marL="36900" indent="0">
              <a:buNone/>
            </a:pPr>
            <a:r>
              <a:rPr lang="en-US" sz="1600" b="1" dirty="0"/>
              <a:t>4) Summarization Agent (</a:t>
            </a:r>
            <a:r>
              <a:rPr lang="en-US" sz="1600" b="1" dirty="0" err="1"/>
              <a:t>LLaMA</a:t>
            </a:r>
            <a:r>
              <a:rPr lang="en-US" sz="1600" b="1" dirty="0"/>
              <a:t>)</a:t>
            </a:r>
          </a:p>
          <a:p>
            <a:r>
              <a:rPr lang="en-US" sz="1600" dirty="0"/>
              <a:t>Prompt structured output into </a:t>
            </a:r>
            <a:r>
              <a:rPr lang="en-US" sz="1600" dirty="0" err="1"/>
              <a:t>LLaMA</a:t>
            </a:r>
            <a:r>
              <a:rPr lang="en-US" sz="1600" dirty="0"/>
              <a:t> to summarize anomalies with context</a:t>
            </a:r>
          </a:p>
          <a:p>
            <a:r>
              <a:rPr lang="en-US" sz="1600" dirty="0"/>
              <a:t>Use </a:t>
            </a:r>
            <a:r>
              <a:rPr lang="en-US" sz="1600" dirty="0" err="1"/>
              <a:t>LoRA</a:t>
            </a:r>
            <a:r>
              <a:rPr lang="en-US" sz="1600" dirty="0"/>
              <a:t> or </a:t>
            </a:r>
            <a:r>
              <a:rPr lang="en-US" sz="1600" dirty="0" err="1"/>
              <a:t>QLoRA</a:t>
            </a:r>
            <a:r>
              <a:rPr lang="en-US" sz="1600" dirty="0"/>
              <a:t> for PEFT</a:t>
            </a:r>
          </a:p>
          <a:p>
            <a:r>
              <a:rPr lang="en-US" sz="1600" dirty="0"/>
              <a:t>Or use PEFT with RAG to optimize content reasoning</a:t>
            </a:r>
          </a:p>
          <a:p>
            <a:r>
              <a:rPr lang="en-US" sz="1600" dirty="0"/>
              <a:t>Anomaly summaries, maintenance logs, alert generation</a:t>
            </a:r>
          </a:p>
          <a:p>
            <a:pPr marL="871200" lvl="1" indent="-457200"/>
            <a:endParaRPr lang="en-US" sz="1600" dirty="0"/>
          </a:p>
          <a:p>
            <a:pPr marL="36900" indent="0">
              <a:buNone/>
            </a:pPr>
            <a:r>
              <a:rPr lang="en-US" sz="1600" b="1" dirty="0"/>
              <a:t>5) Notification Agent</a:t>
            </a:r>
          </a:p>
          <a:p>
            <a:r>
              <a:rPr lang="en-US" sz="1600" dirty="0"/>
              <a:t>Send alert to users, update APIs or dashboards</a:t>
            </a:r>
          </a:p>
          <a:p>
            <a:pPr marL="871200" lvl="1" indent="-457200"/>
            <a:endParaRPr lang="en-US" sz="1600" dirty="0"/>
          </a:p>
          <a:p>
            <a:pPr marL="36900" indent="0">
              <a:buNone/>
            </a:pPr>
            <a:r>
              <a:rPr lang="en-US" sz="1600" b="1" dirty="0"/>
              <a:t>6) Memory and Planning Agent</a:t>
            </a:r>
          </a:p>
          <a:p>
            <a:r>
              <a:rPr lang="en-US" sz="1600" dirty="0"/>
              <a:t>Track past anomalies and actions</a:t>
            </a:r>
          </a:p>
          <a:p>
            <a:r>
              <a:rPr lang="en-US" sz="1600" dirty="0"/>
              <a:t>Plan follow-ups or escalations if pattern persist</a:t>
            </a:r>
          </a:p>
          <a:p>
            <a:pPr marL="871200" lvl="1" indent="-457200"/>
            <a:endParaRPr lang="en-US" sz="1600" dirty="0"/>
          </a:p>
          <a:p>
            <a:pPr marL="494100" indent="-457200">
              <a:buFont typeface="+mj-lt"/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953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7FAE-9433-1D17-0C60-DFAC32A1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D1AF-BB7A-FE0E-70CF-B760F9AF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(Models)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41E1-AAAC-3836-D169-779A74A4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388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1" dirty="0"/>
              <a:t>Chronos</a:t>
            </a:r>
            <a:r>
              <a:rPr lang="en-US" sz="1800" dirty="0"/>
              <a:t> for Forecasting and Anomaly Detection</a:t>
            </a:r>
          </a:p>
          <a:p>
            <a:r>
              <a:rPr lang="en-US" sz="1800" dirty="0"/>
              <a:t>Quantize time-series into fixed vocabulary</a:t>
            </a:r>
          </a:p>
          <a:p>
            <a:r>
              <a:rPr lang="en-US" sz="1800" dirty="0"/>
              <a:t>Perform forecasting and anomaly detection via classification</a:t>
            </a:r>
          </a:p>
          <a:p>
            <a:r>
              <a:rPr lang="en-US" sz="1800" dirty="0"/>
              <a:t>Implemented via an </a:t>
            </a:r>
            <a:r>
              <a:rPr lang="en-US" sz="1800" u="sng" dirty="0"/>
              <a:t>endpoint</a:t>
            </a:r>
            <a:r>
              <a:rPr lang="en-US" sz="1800" dirty="0"/>
              <a:t> (AWS ECS, EKS, </a:t>
            </a:r>
            <a:r>
              <a:rPr lang="en-US" sz="1800" dirty="0" err="1"/>
              <a:t>Sagemaker</a:t>
            </a:r>
            <a:r>
              <a:rPr lang="en-US" sz="1800" dirty="0"/>
              <a:t>, Azure AKS)</a:t>
            </a:r>
          </a:p>
          <a:p>
            <a:endParaRPr lang="en-US" sz="1800" dirty="0"/>
          </a:p>
          <a:p>
            <a:pPr marL="36900" indent="0">
              <a:buNone/>
            </a:pPr>
            <a:r>
              <a:rPr lang="en-US" sz="1800" b="1" dirty="0" err="1"/>
              <a:t>LLaMA</a:t>
            </a:r>
            <a:r>
              <a:rPr lang="en-US" sz="1800" dirty="0"/>
              <a:t> for summarization and notification</a:t>
            </a:r>
          </a:p>
          <a:p>
            <a:r>
              <a:rPr lang="en-US" sz="1800" dirty="0"/>
              <a:t>Interpret Chronos outputs (anomalies, trends)</a:t>
            </a:r>
          </a:p>
          <a:p>
            <a:r>
              <a:rPr lang="en-US" sz="1800" dirty="0"/>
              <a:t>Generate natural language summaries</a:t>
            </a:r>
          </a:p>
          <a:p>
            <a:r>
              <a:rPr lang="en-US" sz="1800" dirty="0"/>
              <a:t>Trigger alert or notification via integration with messaging systems (agentic AI)</a:t>
            </a:r>
          </a:p>
          <a:p>
            <a:r>
              <a:rPr lang="en-US" sz="1800" dirty="0"/>
              <a:t>Implemented via an </a:t>
            </a:r>
            <a:r>
              <a:rPr lang="en-US" sz="1800" u="sng" dirty="0"/>
              <a:t>endpoint</a:t>
            </a:r>
            <a:r>
              <a:rPr lang="en-US" sz="1800" dirty="0"/>
              <a:t> (AWS ECS, EKS, </a:t>
            </a:r>
            <a:r>
              <a:rPr lang="en-US" sz="1800" dirty="0" err="1"/>
              <a:t>Sagemaker</a:t>
            </a:r>
            <a:r>
              <a:rPr lang="en-US" sz="1800" dirty="0"/>
              <a:t>, Azure AKS)</a:t>
            </a:r>
          </a:p>
          <a:p>
            <a:pPr lvl="1"/>
            <a:endParaRPr lang="en-SG" dirty="0"/>
          </a:p>
        </p:txBody>
      </p:sp>
      <p:pic>
        <p:nvPicPr>
          <p:cNvPr id="3074" name="Picture 2" descr="Llama 2 Model Details">
            <a:extLst>
              <a:ext uri="{FF2B5EF4-FFF2-40B4-BE49-F238E27FC236}">
                <a16:creationId xmlns:a16="http://schemas.microsoft.com/office/drawing/2014/main" id="{DE24F57C-4789-0704-D129-AF17207F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602939"/>
            <a:ext cx="2655920" cy="166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3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01DFD-7AF1-2D9F-28C2-4CEE076B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4AB-817C-ABE7-8346-874B9F5A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(Data and Scheduling)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5409-BE39-F505-0F58-1DA5BEA3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990858" cy="437388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Capture live data into model from a streaming architecture</a:t>
            </a:r>
          </a:p>
          <a:p>
            <a:r>
              <a:rPr lang="en-US" sz="1800" dirty="0"/>
              <a:t>AWS Kinesis, MQTT, API</a:t>
            </a:r>
          </a:p>
          <a:p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Set a scheduled (</a:t>
            </a:r>
            <a:r>
              <a:rPr lang="en-US" sz="1800" dirty="0" err="1"/>
              <a:t>cron</a:t>
            </a:r>
            <a:r>
              <a:rPr lang="en-US" sz="1800" dirty="0"/>
              <a:t>) job</a:t>
            </a:r>
          </a:p>
          <a:p>
            <a:r>
              <a:rPr lang="en-US" sz="1800" dirty="0"/>
              <a:t>See how often do we need to check, or every time when there are new data</a:t>
            </a:r>
          </a:p>
          <a:p>
            <a:r>
              <a:rPr lang="en-US" sz="1800" dirty="0"/>
              <a:t>Daily, weekly, monthly, quarterly</a:t>
            </a:r>
          </a:p>
          <a:p>
            <a:pPr lvl="1"/>
            <a:r>
              <a:rPr lang="en-US" sz="1800" u="sng" dirty="0"/>
              <a:t>Fast domain (weekly)</a:t>
            </a:r>
          </a:p>
          <a:p>
            <a:pPr lvl="1"/>
            <a:r>
              <a:rPr lang="en-US" sz="1800" dirty="0"/>
              <a:t>Slow domain (monthly)</a:t>
            </a:r>
          </a:p>
        </p:txBody>
      </p:sp>
      <p:pic>
        <p:nvPicPr>
          <p:cNvPr id="2050" name="Picture 2" descr="Data Ingestion Architecture: Key Concepts and Overview | Airbyte">
            <a:extLst>
              <a:ext uri="{FF2B5EF4-FFF2-40B4-BE49-F238E27FC236}">
                <a16:creationId xmlns:a16="http://schemas.microsoft.com/office/drawing/2014/main" id="{28BE975C-B4C0-4278-2005-E442CB73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77" y="2637692"/>
            <a:ext cx="4375638" cy="21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9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517E2-B9E9-949B-33B7-5EA1E4E5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EC08-034E-6409-D70E-FB1E539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(Testing)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AED8-EB44-BC7E-7850-89746DB3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388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b="1" dirty="0"/>
              <a:t>Perform back testing when evaluating</a:t>
            </a:r>
          </a:p>
          <a:p>
            <a:r>
              <a:rPr lang="en-US" sz="1800" dirty="0"/>
              <a:t>Utilize historic data and compare to the actual values and compute the metrics</a:t>
            </a:r>
          </a:p>
          <a:p>
            <a:r>
              <a:rPr lang="en-US" sz="1800" dirty="0"/>
              <a:t>Split historic data (train, test, validation) carefully to introduce any bias or data leakage</a:t>
            </a:r>
          </a:p>
          <a:p>
            <a:r>
              <a:rPr lang="en-US" sz="1800" dirty="0"/>
              <a:t>CI/CD pipelines (GitHub, </a:t>
            </a:r>
            <a:r>
              <a:rPr lang="en-US" sz="1800" dirty="0" err="1"/>
              <a:t>Sagemaker</a:t>
            </a:r>
            <a:r>
              <a:rPr lang="en-US" sz="1800" dirty="0"/>
              <a:t>/Azure Pipelines, </a:t>
            </a:r>
            <a:r>
              <a:rPr lang="en-US" sz="1800" dirty="0" err="1"/>
              <a:t>PyTest</a:t>
            </a:r>
            <a:r>
              <a:rPr lang="en-US" sz="1800" dirty="0"/>
              <a:t>) to trigger tests on commit/retraining</a:t>
            </a:r>
          </a:p>
          <a:p>
            <a:r>
              <a:rPr lang="en-US" sz="1800" dirty="0"/>
              <a:t>Note the condition of back testing, due to data drift</a:t>
            </a:r>
          </a:p>
          <a:p>
            <a:pPr lvl="1"/>
            <a:r>
              <a:rPr lang="en-US" sz="1800" dirty="0"/>
              <a:t>Make sure it is dynamic and always test the model on the latest data</a:t>
            </a:r>
          </a:p>
          <a:p>
            <a:pPr marL="450000" lvl="1" indent="0">
              <a:buNone/>
            </a:pPr>
            <a:endParaRPr lang="en-US" sz="1800" b="1" dirty="0"/>
          </a:p>
        </p:txBody>
      </p:sp>
      <p:pic>
        <p:nvPicPr>
          <p:cNvPr id="4098" name="Picture 2" descr="What is CI/CD? Continuous Integration &amp; Continuous Delivery">
            <a:extLst>
              <a:ext uri="{FF2B5EF4-FFF2-40B4-BE49-F238E27FC236}">
                <a16:creationId xmlns:a16="http://schemas.microsoft.com/office/drawing/2014/main" id="{8A113D7B-C5F0-CA2D-ED1E-D7BD77D8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56" y="4569639"/>
            <a:ext cx="6761583" cy="20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EF784-201A-A057-B94A-AC5017B5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3CDE-4EC9-D9A5-A452-ED71AF3A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(Monitoring)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BCB8-EA12-5B70-1FBF-D648B9FB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112605" cy="477683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b="1" dirty="0"/>
              <a:t>Data drift</a:t>
            </a:r>
          </a:p>
          <a:p>
            <a:r>
              <a:rPr lang="en-US" sz="1800" dirty="0"/>
              <a:t>Use KV-divergence, KS test, PSI, Jensen Shannon Divergence</a:t>
            </a:r>
          </a:p>
          <a:p>
            <a:pPr lvl="1"/>
            <a:endParaRPr lang="en-US" sz="1800" dirty="0"/>
          </a:p>
          <a:p>
            <a:pPr marL="36900" indent="0">
              <a:buNone/>
            </a:pPr>
            <a:r>
              <a:rPr lang="en-US" sz="1800" b="1" dirty="0"/>
              <a:t>Performance</a:t>
            </a:r>
          </a:p>
          <a:p>
            <a:r>
              <a:rPr lang="en-US" sz="1800" dirty="0"/>
              <a:t>Forecasting: MAE, RMSE, MAPE</a:t>
            </a:r>
          </a:p>
          <a:p>
            <a:r>
              <a:rPr lang="en-US" sz="1800" dirty="0"/>
              <a:t>Anomaly: Precision, Recall, F1-score, FPR, FNR, Anomaly rate over time</a:t>
            </a:r>
          </a:p>
          <a:p>
            <a:pPr lvl="1"/>
            <a:endParaRPr lang="en-US" sz="1800" dirty="0"/>
          </a:p>
          <a:p>
            <a:pPr marL="36900" indent="0">
              <a:buNone/>
            </a:pPr>
            <a:r>
              <a:rPr lang="en-US" sz="1800" b="1" dirty="0"/>
              <a:t>Embedding Drift (LLM/RAG)</a:t>
            </a:r>
          </a:p>
          <a:p>
            <a:r>
              <a:rPr lang="en-US" sz="1800" dirty="0"/>
              <a:t>Monitor vector similarity between new/historical embeddings, use cosine similarity for distance threshold</a:t>
            </a:r>
          </a:p>
          <a:p>
            <a:endParaRPr lang="en-US" sz="1800" dirty="0"/>
          </a:p>
          <a:p>
            <a:pPr marL="36900" indent="0">
              <a:buNone/>
            </a:pPr>
            <a:r>
              <a:rPr lang="en-US" sz="1800" b="1" dirty="0"/>
              <a:t>Set triggers for retraining (if required)</a:t>
            </a:r>
          </a:p>
          <a:p>
            <a:r>
              <a:rPr lang="en-US" sz="1800" dirty="0"/>
              <a:t>Use </a:t>
            </a:r>
            <a:r>
              <a:rPr lang="en-US" sz="1800" dirty="0" err="1"/>
              <a:t>MLFlow</a:t>
            </a:r>
            <a:r>
              <a:rPr lang="en-US" sz="1800" dirty="0"/>
              <a:t> to monitor and trigger retrained if needed</a:t>
            </a:r>
          </a:p>
        </p:txBody>
      </p:sp>
      <p:pic>
        <p:nvPicPr>
          <p:cNvPr id="1026" name="Picture 2" descr="Monitoring your Machine Learning Model | by Maarten Grootendorst | TDS  Archive | Medium">
            <a:extLst>
              <a:ext uri="{FF2B5EF4-FFF2-40B4-BE49-F238E27FC236}">
                <a16:creationId xmlns:a16="http://schemas.microsoft.com/office/drawing/2014/main" id="{89A2A6BE-EE16-3CAA-3B53-5CF34B82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92" y="2974968"/>
            <a:ext cx="3791427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3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F9C4-1E1F-41AE-9CF9-2C17E8FB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C732-6259-8147-7A88-7E65EBC4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(Retraining)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B8A7-1F50-F965-E9E1-315E42F5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836666" cy="437388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b="1" dirty="0"/>
              <a:t>Retraining Strategy (Refit model with historical + latest data)</a:t>
            </a:r>
          </a:p>
          <a:p>
            <a:r>
              <a:rPr lang="en-US" sz="1800" dirty="0"/>
              <a:t>With data drifts or performance degradation over time, retraining the model with the latest data is important</a:t>
            </a:r>
          </a:p>
          <a:p>
            <a:endParaRPr lang="en-US" sz="1800" dirty="0"/>
          </a:p>
          <a:p>
            <a:r>
              <a:rPr lang="en-US" sz="1800" dirty="0"/>
              <a:t>Continuously check model drift and performance degradation</a:t>
            </a:r>
          </a:p>
          <a:p>
            <a:endParaRPr lang="en-US" sz="1800" dirty="0"/>
          </a:p>
          <a:p>
            <a:r>
              <a:rPr lang="en-US" sz="1800" dirty="0"/>
              <a:t>Schedule retraining (daily, weekly, depending on volatility), or when data drift is detected</a:t>
            </a:r>
          </a:p>
          <a:p>
            <a:endParaRPr lang="en-US" sz="1800" dirty="0"/>
          </a:p>
          <a:p>
            <a:r>
              <a:rPr lang="en-US" sz="1800" dirty="0"/>
              <a:t>If back testing metrics degrade past threshold, start retraining</a:t>
            </a:r>
          </a:p>
          <a:p>
            <a:endParaRPr lang="en-US" sz="1800" dirty="0"/>
          </a:p>
          <a:p>
            <a:r>
              <a:rPr lang="en-US" sz="1800" dirty="0"/>
              <a:t>Store new models in versioned form for rollback capabilities (AWS S3, </a:t>
            </a:r>
            <a:r>
              <a:rPr lang="en-US" sz="1800" dirty="0" err="1"/>
              <a:t>MLFlow</a:t>
            </a:r>
            <a:r>
              <a:rPr lang="en-US" sz="1800" dirty="0"/>
              <a:t>, </a:t>
            </a:r>
            <a:r>
              <a:rPr lang="en-US" sz="1800" dirty="0" err="1"/>
              <a:t>HuggingFace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pic>
        <p:nvPicPr>
          <p:cNvPr id="2050" name="Picture 2" descr="To retrain, or not to retrain? Let's get analytical about ML model updates">
            <a:extLst>
              <a:ext uri="{FF2B5EF4-FFF2-40B4-BE49-F238E27FC236}">
                <a16:creationId xmlns:a16="http://schemas.microsoft.com/office/drawing/2014/main" id="{6522C81D-40F0-6E8D-878E-E05AA8E50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9" t="7371" r="15570" b="8108"/>
          <a:stretch>
            <a:fillRect/>
          </a:stretch>
        </p:blipFill>
        <p:spPr bwMode="auto">
          <a:xfrm>
            <a:off x="8611564" y="2846103"/>
            <a:ext cx="3287210" cy="23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DD58C-3934-F7BE-B392-BD1A5E60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62B-9649-E561-C720-98D8ECB2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B6C-ED72-116A-5619-D3187BAE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79800" indent="-342900">
              <a:buFont typeface="+mj-lt"/>
              <a:buAutoNum type="arabicPeriod"/>
            </a:pPr>
            <a:r>
              <a:rPr lang="en-US" dirty="0"/>
              <a:t>Chronos forecast and detect anomalies</a:t>
            </a:r>
          </a:p>
          <a:p>
            <a:pPr marL="379800" indent="-342900">
              <a:buFont typeface="+mj-lt"/>
              <a:buAutoNum type="arabicPeriod"/>
            </a:pPr>
            <a:endParaRPr lang="en-US" dirty="0"/>
          </a:p>
          <a:p>
            <a:pPr marL="379800" indent="-342900">
              <a:buFont typeface="+mj-lt"/>
              <a:buAutoNum type="arabicPeriod"/>
            </a:pPr>
            <a:r>
              <a:rPr lang="en-US" dirty="0"/>
              <a:t>Anomaly meta data is stored in vector DB (FAISS)</a:t>
            </a:r>
          </a:p>
          <a:p>
            <a:pPr marL="379800" indent="-342900">
              <a:buFont typeface="+mj-lt"/>
              <a:buAutoNum type="arabicPeriod"/>
            </a:pPr>
            <a:endParaRPr lang="en-US" dirty="0"/>
          </a:p>
          <a:p>
            <a:pPr marL="379800" indent="-342900">
              <a:buFont typeface="+mj-lt"/>
              <a:buAutoNum type="arabicPeriod"/>
            </a:pPr>
            <a:r>
              <a:rPr lang="en-US" dirty="0" err="1"/>
              <a:t>LLaMA</a:t>
            </a:r>
            <a:r>
              <a:rPr lang="en-US" dirty="0"/>
              <a:t> queries the vector DB via RAG to get similar past events</a:t>
            </a:r>
          </a:p>
          <a:p>
            <a:pPr marL="379800" indent="-342900">
              <a:buFont typeface="+mj-lt"/>
              <a:buAutoNum type="arabicPeriod"/>
            </a:pPr>
            <a:endParaRPr lang="en-US" dirty="0"/>
          </a:p>
          <a:p>
            <a:pPr marL="379800" indent="-342900">
              <a:buFont typeface="+mj-lt"/>
              <a:buAutoNum type="arabicPeriod"/>
            </a:pPr>
            <a:r>
              <a:rPr lang="en-US" dirty="0" err="1"/>
              <a:t>LLaMA</a:t>
            </a:r>
            <a:r>
              <a:rPr lang="en-US" dirty="0"/>
              <a:t> generates a summary and recommendation based on situation</a:t>
            </a:r>
          </a:p>
          <a:p>
            <a:pPr marL="379800" indent="-342900">
              <a:buFont typeface="+mj-lt"/>
              <a:buAutoNum type="arabicPeriod"/>
            </a:pPr>
            <a:endParaRPr lang="en-US" dirty="0"/>
          </a:p>
          <a:p>
            <a:pPr marL="379800" indent="-342900">
              <a:buFont typeface="+mj-lt"/>
              <a:buAutoNum type="arabicPeriod"/>
            </a:pPr>
            <a:r>
              <a:rPr lang="en-US" dirty="0"/>
              <a:t>Agent send notification as required</a:t>
            </a:r>
          </a:p>
        </p:txBody>
      </p:sp>
      <p:pic>
        <p:nvPicPr>
          <p:cNvPr id="1028" name="Picture 4" descr="Summary Icon Stock Illustrations – 9,259 Summary Icon Stock Illustrations,  Vectors &amp; Clipart - Dreamstime">
            <a:extLst>
              <a:ext uri="{FF2B5EF4-FFF2-40B4-BE49-F238E27FC236}">
                <a16:creationId xmlns:a16="http://schemas.microsoft.com/office/drawing/2014/main" id="{878A3277-EA0D-AB75-9A92-AC128071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228" y="1823976"/>
            <a:ext cx="1827835" cy="18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4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492DE-5A0C-B8A4-1783-FF5B7944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6C5D-C675-D707-219C-FAE156FF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0CCFB-9E6E-A06E-0394-5B4C2C0A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48361"/>
              </p:ext>
            </p:extLst>
          </p:nvPr>
        </p:nvGraphicFramePr>
        <p:xfrm>
          <a:off x="558991" y="1839468"/>
          <a:ext cx="11048570" cy="42661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33">
                  <a:extLst>
                    <a:ext uri="{9D8B030D-6E8A-4147-A177-3AD203B41FA5}">
                      <a16:colId xmlns:a16="http://schemas.microsoft.com/office/drawing/2014/main" val="2030422061"/>
                    </a:ext>
                  </a:extLst>
                </a:gridCol>
                <a:gridCol w="9260237">
                  <a:extLst>
                    <a:ext uri="{9D8B030D-6E8A-4147-A177-3AD203B41FA5}">
                      <a16:colId xmlns:a16="http://schemas.microsoft.com/office/drawing/2014/main" val="580230879"/>
                    </a:ext>
                  </a:extLst>
                </a:gridCol>
              </a:tblGrid>
              <a:tr h="272589">
                <a:tc>
                  <a:txBody>
                    <a:bodyPr/>
                    <a:lstStyle/>
                    <a:p>
                      <a:r>
                        <a:rPr lang="en-US" sz="1400" dirty="0"/>
                        <a:t>Challenges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Details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95390"/>
                  </a:ext>
                </a:extLst>
              </a:tr>
              <a:tr h="5377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Data quality and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Missing or irregular data from sensors/logs, and limited history</a:t>
                      </a:r>
                    </a:p>
                    <a:p>
                      <a:r>
                        <a:rPr lang="en-US" sz="1400" dirty="0"/>
                        <a:t>- Noisy, spikes, structure shift, anomalies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902533"/>
                  </a:ext>
                </a:extLst>
              </a:tr>
              <a:tr h="38087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Non-Stationary and Concept Drift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Distribution shift over time break models assumption (stationary) and degrade performance</a:t>
                      </a:r>
                    </a:p>
                    <a:p>
                      <a:r>
                        <a:rPr lang="en-US" sz="1400" dirty="0"/>
                        <a:t>- Detecting drift and adapting pipeline dynamically is non-</a:t>
                      </a:r>
                      <a:r>
                        <a:rPr lang="en-US" sz="1400" dirty="0" err="1"/>
                        <a:t>trival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292991"/>
                  </a:ext>
                </a:extLst>
              </a:tr>
              <a:tr h="36054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Overfitting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 Models can fit noise and peculiarities of training data, especially when datasets are small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49133"/>
                  </a:ext>
                </a:extLst>
              </a:tr>
              <a:tr h="2725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 Choosing between statistical, ML, transformer, foundation models are difficult as each has their benefits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69359"/>
                  </a:ext>
                </a:extLst>
              </a:tr>
              <a:tr h="380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CV fails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Temporal leak, non-stationarity bias, requires careful back testing, which are hard to maintain/automate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298929"/>
                  </a:ext>
                </a:extLst>
              </a:tr>
              <a:tr h="272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Explainability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Deep learning models are “black boxes”, making it hard to trace predictions and gain trust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069859"/>
                  </a:ext>
                </a:extLst>
              </a:tr>
              <a:tr h="380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Implementation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Building a deep complex pipeline for training and inference is difficult</a:t>
                      </a:r>
                    </a:p>
                    <a:p>
                      <a:r>
                        <a:rPr lang="en-US" sz="1400" dirty="0"/>
                        <a:t>- Online data is different from offline data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951334"/>
                  </a:ext>
                </a:extLst>
              </a:tr>
              <a:tr h="5090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Resources Constrains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Deep learning models need a lot of compute, increasing training cost (if frequently)</a:t>
                      </a:r>
                    </a:p>
                    <a:p>
                      <a:r>
                        <a:rPr lang="en-US" sz="1400" dirty="0"/>
                        <a:t>- Sensor data take up a lot of storage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162376"/>
                  </a:ext>
                </a:extLst>
              </a:tr>
              <a:tr h="380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Unpredictability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Predictive model extrapolate from past patterns, but fail when there are new events or regime shift</a:t>
                      </a:r>
                    </a:p>
                    <a:p>
                      <a:r>
                        <a:rPr lang="en-US" sz="1400" dirty="0"/>
                        <a:t>- Overreliance without contingency planning (scenario analysis, rule based) can be very dangerous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29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5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EAD2-9337-C479-5AC5-7932B0BE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5FDB-047C-6A10-F24C-69A79BAB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B5C69-4AB7-9D2E-B5AC-9EE74624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04494"/>
              </p:ext>
            </p:extLst>
          </p:nvPr>
        </p:nvGraphicFramePr>
        <p:xfrm>
          <a:off x="620889" y="1719306"/>
          <a:ext cx="110744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4021">
                  <a:extLst>
                    <a:ext uri="{9D8B030D-6E8A-4147-A177-3AD203B41FA5}">
                      <a16:colId xmlns:a16="http://schemas.microsoft.com/office/drawing/2014/main" val="4279729458"/>
                    </a:ext>
                  </a:extLst>
                </a:gridCol>
                <a:gridCol w="8670379">
                  <a:extLst>
                    <a:ext uri="{9D8B030D-6E8A-4147-A177-3AD203B41FA5}">
                      <a16:colId xmlns:a16="http://schemas.microsoft.com/office/drawing/2014/main" val="130519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Lack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machineries do not have sensors, and requires installation of sensors</a:t>
                      </a:r>
                    </a:p>
                    <a:p>
                      <a:r>
                        <a:rPr lang="en-US" dirty="0"/>
                        <a:t>No historic data to work with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quality and consistency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data quality due to noise, missing values, inconsistencies</a:t>
                      </a:r>
                    </a:p>
                    <a:p>
                      <a:r>
                        <a:rPr lang="en-US" dirty="0"/>
                        <a:t>Can lead to inaccurate prediction and maintenance inefficiencies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8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Infrastructure and scalability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bandwidth, data latency, computational power challenges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2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accuracy and maintenance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be able to capture complex patterns across diverse equipment and conditions</a:t>
                      </a:r>
                    </a:p>
                    <a:p>
                      <a:r>
                        <a:rPr lang="en-US" dirty="0"/>
                        <a:t>Model drift due to changes in operation patterns pose ongoing challenges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76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management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 are hesitant to adopt AI, perceiving it as a threat or are skeptical of its reliability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4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with legacy systems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Outdated technologies and limited interoperability, not compatible with modern AI solutions, restrict data flow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8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C8048-BB73-141A-407A-9730C65E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83E3-2C78-C1BF-A379-6E2B399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(</a:t>
            </a:r>
            <a:r>
              <a:rPr lang="en-US" dirty="0" err="1"/>
              <a:t>PdM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52CB-2E00-45FE-D15C-FA79B8A2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strategy that leverages real-time data and analytics to anticipate equipment failures before they occur</a:t>
            </a:r>
          </a:p>
          <a:p>
            <a:pPr marL="0" indent="0">
              <a:buNone/>
            </a:pPr>
            <a:endParaRPr lang="en-US" sz="1800" dirty="0"/>
          </a:p>
          <a:p>
            <a:pPr indent="-342900"/>
            <a:r>
              <a:rPr lang="en-US" sz="1800" b="1" dirty="0"/>
              <a:t>Continuously monitoring </a:t>
            </a:r>
            <a:r>
              <a:rPr lang="en-US" sz="1800" dirty="0"/>
              <a:t>of the condition and performance</a:t>
            </a:r>
          </a:p>
          <a:p>
            <a:pPr lvl="1" indent="-342900"/>
            <a:r>
              <a:rPr lang="en-US" dirty="0"/>
              <a:t>Early detection of problem to minimize unplanned downtime (repair before breakdowns)</a:t>
            </a:r>
          </a:p>
          <a:p>
            <a:pPr lvl="1" indent="-342900"/>
            <a:r>
              <a:rPr lang="en-US" dirty="0"/>
              <a:t>Reducing maintenance costs (less breakdowns, minimize waste)</a:t>
            </a:r>
            <a:endParaRPr lang="en-SG" dirty="0"/>
          </a:p>
          <a:p>
            <a:pPr lvl="1" indent="-342900"/>
            <a:r>
              <a:rPr lang="en-SG" dirty="0"/>
              <a:t>Improve production capacity, product quality, and overall effectiveness of the equipment</a:t>
            </a:r>
          </a:p>
          <a:p>
            <a:pPr lvl="1" indent="-342900"/>
            <a:endParaRPr lang="en-SG" dirty="0"/>
          </a:p>
          <a:p>
            <a:pPr indent="-342900"/>
            <a:r>
              <a:rPr lang="en-SG" sz="1800" dirty="0"/>
              <a:t>Detection of </a:t>
            </a:r>
            <a:r>
              <a:rPr lang="en-SG" sz="1800" b="1" dirty="0"/>
              <a:t>root causes</a:t>
            </a:r>
          </a:p>
          <a:p>
            <a:pPr indent="-342900"/>
            <a:endParaRPr lang="en-SG" sz="1800" dirty="0"/>
          </a:p>
          <a:p>
            <a:pPr indent="-342900"/>
            <a:r>
              <a:rPr lang="en-SG" sz="1800" dirty="0"/>
              <a:t>Anomaly detection, predictive failure analysis, condition monitoring, maintenance scheduling, remote monitoring and diagnostics, health indexing</a:t>
            </a:r>
          </a:p>
          <a:p>
            <a:pPr indent="-342900"/>
            <a:endParaRPr lang="en-SG" sz="1800" dirty="0"/>
          </a:p>
        </p:txBody>
      </p:sp>
      <p:sp>
        <p:nvSpPr>
          <p:cNvPr id="4" name="AutoShape 2" descr="Predictive Maintenance Using IoT">
            <a:extLst>
              <a:ext uri="{FF2B5EF4-FFF2-40B4-BE49-F238E27FC236}">
                <a16:creationId xmlns:a16="http://schemas.microsoft.com/office/drawing/2014/main" id="{BEC74CB7-4073-EEA6-AB90-CC19C3B07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86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A789A-DCD5-0942-46C9-B2216A5F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5028-4066-3D73-9992-830D93D8B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200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ACA4F-EDCE-EC1D-06FF-874F6BBA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ADD-7FD4-9491-FC1A-E20D60A7B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73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8ED6-2B46-9BEF-9538-EF2D9555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955F-CF75-B60C-2A58-BE34B484E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Predictive Maintenance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BB29-7D97-5A56-4012-4005D7D9E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0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D33D-DAF7-63D6-4CB3-5A3B1E63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9860-D92C-FBD6-B576-F093ADC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(</a:t>
            </a:r>
            <a:r>
              <a:rPr lang="en-US" dirty="0" err="1"/>
              <a:t>PdM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C751-24FA-4BE6-4E3C-91895250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Predictive maintenance is a proactive maintenance strategy that leverages real-time data and analytics to anticipate equipment failures before they occur</a:t>
            </a:r>
          </a:p>
          <a:p>
            <a:pPr marL="0" indent="0">
              <a:buNone/>
            </a:pPr>
            <a:endParaRPr lang="en-US" sz="1600" dirty="0"/>
          </a:p>
          <a:p>
            <a:pPr indent="-342900"/>
            <a:r>
              <a:rPr lang="en-US" sz="1600" dirty="0"/>
              <a:t>Continuously monitoring of the condition and performance</a:t>
            </a:r>
          </a:p>
          <a:p>
            <a:pPr lvl="1" indent="-342900"/>
            <a:r>
              <a:rPr lang="en-US" sz="1600" dirty="0"/>
              <a:t>Early detection of problem to minimize unplanned downtime (repair before breakdowns)</a:t>
            </a:r>
          </a:p>
          <a:p>
            <a:pPr lvl="1" indent="-342900"/>
            <a:r>
              <a:rPr lang="en-US" sz="1600" dirty="0"/>
              <a:t>Reducing maintenance costs (less breakdowns, minimize waste)</a:t>
            </a:r>
            <a:endParaRPr lang="en-SG" sz="1600" dirty="0"/>
          </a:p>
          <a:p>
            <a:pPr lvl="1" indent="-342900"/>
            <a:r>
              <a:rPr lang="en-SG" sz="1600" dirty="0"/>
              <a:t>Improve production capacity, product quality, and overall effectiveness of the equipment</a:t>
            </a:r>
          </a:p>
          <a:p>
            <a:pPr lvl="1" indent="-342900"/>
            <a:endParaRPr lang="en-SG" sz="1600" dirty="0"/>
          </a:p>
          <a:p>
            <a:pPr indent="-342900"/>
            <a:r>
              <a:rPr lang="en-SG" sz="1600" dirty="0"/>
              <a:t>Detection of root causes</a:t>
            </a:r>
          </a:p>
          <a:p>
            <a:pPr indent="-342900"/>
            <a:endParaRPr lang="en-SG" sz="1600" dirty="0"/>
          </a:p>
          <a:p>
            <a:pPr indent="-342900"/>
            <a:r>
              <a:rPr lang="en-SG" sz="1600" dirty="0"/>
              <a:t>Anomaly detection, predictive failure analysis, condition monitoring, maintenance scheduling, remote monitoring and diagnostics, health indexing</a:t>
            </a:r>
          </a:p>
          <a:p>
            <a:pPr indent="-342900"/>
            <a:endParaRPr lang="en-SG" sz="1600" dirty="0"/>
          </a:p>
        </p:txBody>
      </p:sp>
      <p:sp>
        <p:nvSpPr>
          <p:cNvPr id="4" name="AutoShape 2" descr="Predictive Maintenance Using IoT">
            <a:extLst>
              <a:ext uri="{FF2B5EF4-FFF2-40B4-BE49-F238E27FC236}">
                <a16:creationId xmlns:a16="http://schemas.microsoft.com/office/drawing/2014/main" id="{64004B9E-5777-B57D-8A16-B37B815B1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26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1890-3AC3-7F6C-9304-974F4458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29FC-33C6-9793-09F4-2E68134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(</a:t>
            </a:r>
            <a:r>
              <a:rPr lang="en-US" dirty="0" err="1"/>
              <a:t>PdM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AutoShape 2" descr="Predictive Maintenance Using IoT">
            <a:extLst>
              <a:ext uri="{FF2B5EF4-FFF2-40B4-BE49-F238E27FC236}">
                <a16:creationId xmlns:a16="http://schemas.microsoft.com/office/drawing/2014/main" id="{8669D6A5-E4C0-F8D6-F88A-AFD489D2F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71552-06CB-3D15-85F7-549A10D5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38" y="1619043"/>
            <a:ext cx="9045724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FD35-B9EE-6F66-CF82-CE3CC11E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D73B-28E9-3B53-1DDA-FC0DF19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vs Preventive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49C0A3-FB21-F6D3-521A-B3DF1E55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31516"/>
              </p:ext>
            </p:extLst>
          </p:nvPr>
        </p:nvGraphicFramePr>
        <p:xfrm>
          <a:off x="1247612" y="2013774"/>
          <a:ext cx="970969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4845">
                  <a:extLst>
                    <a:ext uri="{9D8B030D-6E8A-4147-A177-3AD203B41FA5}">
                      <a16:colId xmlns:a16="http://schemas.microsoft.com/office/drawing/2014/main" val="4279729458"/>
                    </a:ext>
                  </a:extLst>
                </a:gridCol>
                <a:gridCol w="4854845">
                  <a:extLst>
                    <a:ext uri="{9D8B030D-6E8A-4147-A177-3AD203B41FA5}">
                      <a16:colId xmlns:a16="http://schemas.microsoft.com/office/drawing/2014/main" val="130519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Preventive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</a:t>
                      </a:r>
                      <a:r>
                        <a:rPr lang="en-US" sz="1800" dirty="0"/>
                        <a:t>Mean Time To Failure (MTTF)</a:t>
                      </a:r>
                    </a:p>
                    <a:p>
                      <a:r>
                        <a:rPr lang="en-US" dirty="0"/>
                        <a:t>is the results of data analysis directly on the field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Estimation of MTTF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driven decision method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Decisions must be taken according to experience/intuition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8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Activities are scheduled when needed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is done also when not needed, increasing risk of infant mortality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18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2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E7CB9-017A-8D96-13CE-51EDF833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DBFE-C4E3-8C2B-FCE3-0BF3BE84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9B61-5992-8680-1E8B-48051280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912964" cy="4693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Components</a:t>
            </a:r>
          </a:p>
          <a:p>
            <a:pPr indent="-342900"/>
            <a:r>
              <a:rPr lang="en-US" dirty="0"/>
              <a:t>Sensor Data Collection: Utilize IoT sensors to gather real-time data</a:t>
            </a:r>
          </a:p>
          <a:p>
            <a:pPr lvl="1" indent="-342900"/>
            <a:r>
              <a:rPr lang="en-US" dirty="0"/>
              <a:t>Vibration, temperature, pressure, </a:t>
            </a:r>
            <a:r>
              <a:rPr lang="en-US" dirty="0" err="1"/>
              <a:t>etc</a:t>
            </a:r>
            <a:endParaRPr lang="en-US" dirty="0"/>
          </a:p>
          <a:p>
            <a:pPr lvl="1" indent="-342900"/>
            <a:endParaRPr lang="en-US" dirty="0"/>
          </a:p>
          <a:p>
            <a:pPr indent="-342900"/>
            <a:r>
              <a:rPr lang="en-US" b="1" dirty="0"/>
              <a:t>Data Analysis</a:t>
            </a:r>
          </a:p>
          <a:p>
            <a:pPr lvl="1" indent="-342900"/>
            <a:r>
              <a:rPr lang="en-US" dirty="0"/>
              <a:t>Use algorithms and predictive analytics to analyze and identifying patterns that indicate potential failures</a:t>
            </a:r>
          </a:p>
          <a:p>
            <a:pPr lvl="1" indent="-342900"/>
            <a:r>
              <a:rPr lang="en-US" dirty="0"/>
              <a:t>Anomaly detection, regression models</a:t>
            </a:r>
          </a:p>
          <a:p>
            <a:pPr lvl="1" indent="-342900"/>
            <a:endParaRPr lang="en-US" dirty="0"/>
          </a:p>
          <a:p>
            <a:pPr indent="-342900"/>
            <a:r>
              <a:rPr lang="en-US" b="1" dirty="0"/>
              <a:t>Maintenance Scheduling</a:t>
            </a:r>
          </a:p>
          <a:p>
            <a:pPr lvl="1" indent="-342900"/>
            <a:r>
              <a:rPr lang="en-US" dirty="0"/>
              <a:t>Perform maintenance precisely when needed, avoid unnecessary routine checks and preventing unexpected breakdowns</a:t>
            </a:r>
            <a:endParaRPr lang="en-SG" dirty="0"/>
          </a:p>
        </p:txBody>
      </p:sp>
      <p:pic>
        <p:nvPicPr>
          <p:cNvPr id="2050" name="Picture 2" descr="16 Types of IoT Sensors | Built In">
            <a:extLst>
              <a:ext uri="{FF2B5EF4-FFF2-40B4-BE49-F238E27FC236}">
                <a16:creationId xmlns:a16="http://schemas.microsoft.com/office/drawing/2014/main" id="{F40C57A5-0D13-CE38-A32C-71D9A7C0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73" y="176244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ata Analytics?">
            <a:extLst>
              <a:ext uri="{FF2B5EF4-FFF2-40B4-BE49-F238E27FC236}">
                <a16:creationId xmlns:a16="http://schemas.microsoft.com/office/drawing/2014/main" id="{3FA30B10-00B4-F325-6657-9BA114EE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80" y="3417877"/>
            <a:ext cx="3188677" cy="13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A05D0-158E-569A-46E8-CDAB1C5D0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0" y="4943750"/>
            <a:ext cx="2492912" cy="16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9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274DD-93DF-C138-6123-6BFD15B59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2957-1FD7-F588-7B0C-D032876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843F-C710-5FDB-7D20-242C3249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Workflow</a:t>
            </a:r>
          </a:p>
          <a:p>
            <a:pPr indent="-342900"/>
            <a:r>
              <a:rPr lang="en-US" sz="1600" b="1" dirty="0"/>
              <a:t>Data Acquisition</a:t>
            </a:r>
          </a:p>
          <a:p>
            <a:pPr lvl="1" indent="-342900"/>
            <a:r>
              <a:rPr lang="en-US" sz="1600" dirty="0"/>
              <a:t>Sensors installed on equipment collect continuous data during normal operations</a:t>
            </a:r>
          </a:p>
          <a:p>
            <a:pPr indent="-342900"/>
            <a:r>
              <a:rPr lang="en-US" sz="1600" b="1" dirty="0"/>
              <a:t>Data Processing</a:t>
            </a:r>
          </a:p>
          <a:p>
            <a:pPr lvl="1" indent="-342900"/>
            <a:r>
              <a:rPr lang="en-US" sz="1600" dirty="0"/>
              <a:t>Collected data is transmitted to a centralized system where it is processed and analyzed</a:t>
            </a:r>
          </a:p>
          <a:p>
            <a:pPr indent="-342900"/>
            <a:r>
              <a:rPr lang="en-US" sz="1600" b="1" dirty="0"/>
              <a:t>Anomaly Detection</a:t>
            </a:r>
          </a:p>
          <a:p>
            <a:pPr lvl="1" indent="-342900"/>
            <a:r>
              <a:rPr lang="en-US" sz="1600" dirty="0"/>
              <a:t>Algorithms detect deviations from normal operating conditions, signaling potential issues</a:t>
            </a:r>
          </a:p>
          <a:p>
            <a:pPr indent="-342900"/>
            <a:r>
              <a:rPr lang="en-US" sz="1600" b="1" dirty="0"/>
              <a:t>Predictive Modeling</a:t>
            </a:r>
          </a:p>
          <a:p>
            <a:pPr lvl="1" indent="-342900"/>
            <a:r>
              <a:rPr lang="en-US" sz="1600" dirty="0"/>
              <a:t>Models predict Remaining Useful Life (RUL) of components, estimating when maintenance should be performed</a:t>
            </a:r>
            <a:endParaRPr lang="en-US" sz="1600" b="1" dirty="0"/>
          </a:p>
          <a:p>
            <a:pPr indent="-342900"/>
            <a:r>
              <a:rPr lang="en-US" sz="1600" b="1" dirty="0"/>
              <a:t>Actionable Insights</a:t>
            </a:r>
          </a:p>
          <a:p>
            <a:pPr lvl="1" indent="-342900"/>
            <a:r>
              <a:rPr lang="en-US" sz="1600" dirty="0"/>
              <a:t>System provides maintenance team with insights and recommendation to allow timely </a:t>
            </a:r>
            <a:r>
              <a:rPr lang="en-US" sz="1600" dirty="0" err="1"/>
              <a:t>interentions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3456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6DCDB-A061-93E8-7037-51840DC1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FE2-E832-CEAB-BD6C-0F420D3B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493A62-27EA-3651-8EE9-2EAF267F1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29939"/>
              </p:ext>
            </p:extLst>
          </p:nvPr>
        </p:nvGraphicFramePr>
        <p:xfrm>
          <a:off x="712922" y="1827795"/>
          <a:ext cx="11011545" cy="3999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5003">
                  <a:extLst>
                    <a:ext uri="{9D8B030D-6E8A-4147-A177-3AD203B41FA5}">
                      <a16:colId xmlns:a16="http://schemas.microsoft.com/office/drawing/2014/main" val="2031380599"/>
                    </a:ext>
                  </a:extLst>
                </a:gridCol>
                <a:gridCol w="8756542">
                  <a:extLst>
                    <a:ext uri="{9D8B030D-6E8A-4147-A177-3AD203B41FA5}">
                      <a16:colId xmlns:a16="http://schemas.microsoft.com/office/drawing/2014/main" val="2623162257"/>
                    </a:ext>
                  </a:extLst>
                </a:gridCol>
              </a:tblGrid>
              <a:tr h="418293">
                <a:tc>
                  <a:txBody>
                    <a:bodyPr/>
                    <a:lstStyle/>
                    <a:p>
                      <a:r>
                        <a:rPr lang="en-US" sz="1600" dirty="0"/>
                        <a:t>Techniques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Details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406718"/>
                  </a:ext>
                </a:extLst>
              </a:tr>
              <a:tr h="418293">
                <a:tc>
                  <a:txBody>
                    <a:bodyPr/>
                    <a:lstStyle/>
                    <a:p>
                      <a:r>
                        <a:rPr lang="en-US" sz="1600" b="1" dirty="0"/>
                        <a:t>Vibration</a:t>
                      </a:r>
                      <a:endParaRPr lang="en-S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Machinery, rotating machines, structural (1-10kHz)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54725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r>
                        <a:rPr lang="en-US" sz="1600" b="1" dirty="0"/>
                        <a:t>Thermography and Tribology</a:t>
                      </a:r>
                      <a:endParaRPr lang="en-S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Temperature, thermal anomaly, infrared radiation, only emitted energy is important here</a:t>
                      </a:r>
                    </a:p>
                    <a:p>
                      <a:r>
                        <a:rPr lang="en-US" sz="1600" dirty="0"/>
                        <a:t>Lubricating oil, spectrographic, ferrography, wear particle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699790"/>
                  </a:ext>
                </a:extLst>
              </a:tr>
              <a:tr h="928266">
                <a:tc>
                  <a:txBody>
                    <a:bodyPr/>
                    <a:lstStyle/>
                    <a:p>
                      <a:r>
                        <a:rPr lang="en-US" sz="1600" b="1" dirty="0"/>
                        <a:t>Ultrasonic Monitoring</a:t>
                      </a:r>
                      <a:endParaRPr lang="en-S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Similar to vibrations, to detect higher frequency (20kHz – 100Hz)</a:t>
                      </a:r>
                    </a:p>
                    <a:p>
                      <a:r>
                        <a:rPr lang="en-US" sz="1600" dirty="0"/>
                        <a:t>Leak detection, structure</a:t>
                      </a:r>
                    </a:p>
                    <a:p>
                      <a:r>
                        <a:rPr lang="en-US" sz="1600" dirty="0"/>
                        <a:t>Operating dynamic analysis, acoustic emission, eddy current, magnetic particle, residual stress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11503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Electric Motor</a:t>
                      </a:r>
                      <a:endParaRPr lang="en-S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Insulation resistance analysis, dielectric loss analysis, gas in oil analysis, stray field analysis, high voltage switchgear discharge test, resistance measurements, rotor bar current harmonics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525880"/>
                  </a:ext>
                </a:extLst>
              </a:tr>
              <a:tr h="928266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Process Parameters</a:t>
                      </a:r>
                      <a:endParaRPr lang="en-SG" sz="1600" b="1" dirty="0"/>
                    </a:p>
                    <a:p>
                      <a:r>
                        <a:rPr lang="en-SG" sz="1600" b="1" dirty="0"/>
                        <a:t>Visual Inspection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Efficiency parameters, fluid (dynamic head, </a:t>
                      </a:r>
                      <a:r>
                        <a:rPr lang="en-US" sz="1600" dirty="0" err="1"/>
                        <a:t>etc</a:t>
                      </a:r>
                      <a:r>
                        <a:rPr lang="en-US" sz="1600" dirty="0"/>
                        <a:t>), heat exchangers, pumps, filters, boilers, fans</a:t>
                      </a:r>
                    </a:p>
                    <a:p>
                      <a:r>
                        <a:rPr lang="en-US" sz="1600" dirty="0"/>
                        <a:t>Need to install gauges and sensors to get information, or do it manually</a:t>
                      </a:r>
                    </a:p>
                    <a:p>
                      <a:r>
                        <a:rPr lang="en-US" sz="1600" dirty="0"/>
                        <a:t>Procedures, inspection program and schedules, check lists, report what is seen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4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1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C858-C631-F4A3-D4E5-E29908D09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7BD8-F28A-31E6-3955-00D74FB7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A1F15-08F3-F605-B464-25D0947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179"/>
              </p:ext>
            </p:extLst>
          </p:nvPr>
        </p:nvGraphicFramePr>
        <p:xfrm>
          <a:off x="629403" y="1750303"/>
          <a:ext cx="10862590" cy="4127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1295">
                  <a:extLst>
                    <a:ext uri="{9D8B030D-6E8A-4147-A177-3AD203B41FA5}">
                      <a16:colId xmlns:a16="http://schemas.microsoft.com/office/drawing/2014/main" val="2010781546"/>
                    </a:ext>
                  </a:extLst>
                </a:gridCol>
                <a:gridCol w="5431295">
                  <a:extLst>
                    <a:ext uri="{9D8B030D-6E8A-4147-A177-3AD203B41FA5}">
                      <a16:colId xmlns:a16="http://schemas.microsoft.com/office/drawing/2014/main" val="1118351601"/>
                    </a:ext>
                  </a:extLst>
                </a:gridCol>
              </a:tblGrid>
              <a:tr h="454639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803823"/>
                  </a:ext>
                </a:extLst>
              </a:tr>
              <a:tr h="784719">
                <a:tc>
                  <a:txBody>
                    <a:bodyPr/>
                    <a:lstStyle/>
                    <a:p>
                      <a:r>
                        <a:rPr lang="en-US" dirty="0"/>
                        <a:t>Initial capital cost</a:t>
                      </a:r>
                    </a:p>
                    <a:p>
                      <a:r>
                        <a:rPr lang="en-US" dirty="0"/>
                        <a:t>(design, installation, validation, materials)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breakdown and downtime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525803"/>
                  </a:ext>
                </a:extLst>
              </a:tr>
              <a:tr h="784719">
                <a:tc>
                  <a:txBody>
                    <a:bodyPr/>
                    <a:lstStyle/>
                    <a:p>
                      <a:r>
                        <a:rPr lang="en-US" dirty="0"/>
                        <a:t>Recurring cost</a:t>
                      </a:r>
                      <a:endParaRPr lang="en-SG" dirty="0"/>
                    </a:p>
                    <a:p>
                      <a:r>
                        <a:rPr lang="en-SG" dirty="0"/>
                        <a:t>(labour, training, calibration, renting, outsourcing)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unnecessary maintenance; cost efficiency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374057"/>
                  </a:ext>
                </a:extLst>
              </a:tr>
              <a:tr h="1121028">
                <a:tc>
                  <a:txBody>
                    <a:bodyPr/>
                    <a:lstStyle/>
                    <a:p>
                      <a:r>
                        <a:rPr lang="en-US" dirty="0"/>
                        <a:t>Overall, it can be very expensive</a:t>
                      </a:r>
                    </a:p>
                    <a:p>
                      <a:r>
                        <a:rPr lang="en-US" dirty="0"/>
                        <a:t>It must not exceed with predictive maintained, there is an optimal point that leads to failure in strategy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safety as machinery may be damaged and catch fire/explode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79414"/>
                  </a:ext>
                </a:extLst>
              </a:tr>
              <a:tr h="78471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maintenance on key issues, hence optimizing resources utilization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9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7A1F9-3E5C-8450-5F5B-A1716457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7ACD-092D-25AD-D7B7-6DA43DEB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(</a:t>
            </a:r>
            <a:r>
              <a:rPr lang="en-US" dirty="0" err="1"/>
              <a:t>PdM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AutoShape 2" descr="Predictive Maintenance Using IoT">
            <a:extLst>
              <a:ext uri="{FF2B5EF4-FFF2-40B4-BE49-F238E27FC236}">
                <a16:creationId xmlns:a16="http://schemas.microsoft.com/office/drawing/2014/main" id="{E9943FB4-A568-2F00-C13D-FD440005E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18714-5C11-24CC-B107-345DEF37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38" y="1619043"/>
            <a:ext cx="9045724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8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9B066-FC7F-C398-5DD6-6FA9A898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B95F-D033-B405-3A43-7FAD1C10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Frequency and Parameters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B49D8-640C-330C-50EE-0A9596AEB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38813"/>
              </p:ext>
            </p:extLst>
          </p:nvPr>
        </p:nvGraphicFramePr>
        <p:xfrm>
          <a:off x="599075" y="2106668"/>
          <a:ext cx="11056320" cy="3999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7303">
                  <a:extLst>
                    <a:ext uri="{9D8B030D-6E8A-4147-A177-3AD203B41FA5}">
                      <a16:colId xmlns:a16="http://schemas.microsoft.com/office/drawing/2014/main" val="4150430953"/>
                    </a:ext>
                  </a:extLst>
                </a:gridCol>
                <a:gridCol w="8989017">
                  <a:extLst>
                    <a:ext uri="{9D8B030D-6E8A-4147-A177-3AD203B41FA5}">
                      <a16:colId xmlns:a16="http://schemas.microsoft.com/office/drawing/2014/main" val="4257842495"/>
                    </a:ext>
                  </a:extLst>
                </a:gridCol>
              </a:tblGrid>
              <a:tr h="476294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226859"/>
                  </a:ext>
                </a:extLst>
              </a:tr>
              <a:tr h="1174425">
                <a:tc>
                  <a:txBody>
                    <a:bodyPr/>
                    <a:lstStyle/>
                    <a:p>
                      <a:r>
                        <a:rPr lang="en-US" dirty="0"/>
                        <a:t>Preliminary</a:t>
                      </a:r>
                    </a:p>
                    <a:p>
                      <a:r>
                        <a:rPr lang="en-US" dirty="0"/>
                        <a:t>Dataset baseline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Machine and equipment list creation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Database accuracy verification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Multiple initial data acquisition for initial trending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98310"/>
                  </a:ext>
                </a:extLst>
              </a:tr>
              <a:tr h="1526752">
                <a:tc>
                  <a:txBody>
                    <a:bodyPr/>
                    <a:lstStyle/>
                    <a:p>
                      <a:r>
                        <a:rPr lang="en-US" dirty="0"/>
                        <a:t>Data acquisition frequency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Continuous, 2–3-week, 3–4-week, 4–6-week, 6–10 week</a:t>
                      </a:r>
                    </a:p>
                    <a:p>
                      <a:r>
                        <a:rPr lang="en-US" dirty="0"/>
                        <a:t>Use linear optimization model to calculate maximum frequency</a:t>
                      </a:r>
                    </a:p>
                    <a:p>
                      <a:r>
                        <a:rPr lang="en-US" dirty="0"/>
                        <a:t>Some specific sensors requires a set frequency for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At least quarterly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671257"/>
                  </a:ext>
                </a:extLst>
              </a:tr>
              <a:tr h="822097">
                <a:tc>
                  <a:txBody>
                    <a:bodyPr/>
                    <a:lstStyle/>
                    <a:p>
                      <a:r>
                        <a:rPr lang="en-US" dirty="0"/>
                        <a:t>Analysis parameters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values from raw data (thermal profiles,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Machine details, classification, last maintenance, </a:t>
                      </a:r>
                      <a:r>
                        <a:rPr lang="en-US" dirty="0" err="1"/>
                        <a:t>etc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3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56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5C55-98FF-0EF4-6F2B-54A25DF1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6083-E89E-29E6-926A-86B57DA6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boundaries, alert, and alarm limits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069A95-C21E-00E4-295D-265B42DB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04989"/>
              </p:ext>
            </p:extLst>
          </p:nvPr>
        </p:nvGraphicFramePr>
        <p:xfrm>
          <a:off x="621653" y="2321157"/>
          <a:ext cx="1105632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7303">
                  <a:extLst>
                    <a:ext uri="{9D8B030D-6E8A-4147-A177-3AD203B41FA5}">
                      <a16:colId xmlns:a16="http://schemas.microsoft.com/office/drawing/2014/main" val="4150430953"/>
                    </a:ext>
                  </a:extLst>
                </a:gridCol>
                <a:gridCol w="8989017">
                  <a:extLst>
                    <a:ext uri="{9D8B030D-6E8A-4147-A177-3AD203B41FA5}">
                      <a16:colId xmlns:a16="http://schemas.microsoft.com/office/drawing/2014/main" val="4257842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22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 analysis boundaries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Important to capture the correct amount of data with the correct resolution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If Fmax = 1000Hz (any frequency above that is not detected)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Resolution = 400 Hz (2.5Hz gaps)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9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Alert and Alarm Limits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 charts, ISO Standards (maximum limits)</a:t>
                      </a:r>
                    </a:p>
                    <a:p>
                      <a:r>
                        <a:rPr lang="en-US" dirty="0"/>
                        <a:t>System powered by AI, analysis tools, S.C.A.D.A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67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AB5E6-EE92-3484-71D6-840113BD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911E-D575-34EC-9FB3-659FEED3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661D5-4A3C-08CD-704C-CD5CEDD0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93261"/>
              </p:ext>
            </p:extLst>
          </p:nvPr>
        </p:nvGraphicFramePr>
        <p:xfrm>
          <a:off x="1410344" y="1719306"/>
          <a:ext cx="9709690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7771">
                  <a:extLst>
                    <a:ext uri="{9D8B030D-6E8A-4147-A177-3AD203B41FA5}">
                      <a16:colId xmlns:a16="http://schemas.microsoft.com/office/drawing/2014/main" val="4279729458"/>
                    </a:ext>
                  </a:extLst>
                </a:gridCol>
                <a:gridCol w="7601919">
                  <a:extLst>
                    <a:ext uri="{9D8B030D-6E8A-4147-A177-3AD203B41FA5}">
                      <a16:colId xmlns:a16="http://schemas.microsoft.com/office/drawing/2014/main" val="130519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Lack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machineries do not have sensors, and requires installation of sensors</a:t>
                      </a:r>
                    </a:p>
                    <a:p>
                      <a:r>
                        <a:rPr lang="en-US" dirty="0"/>
                        <a:t>No historic data to work with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quality and consistency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data quality due to noise, missing values, inconsistencies</a:t>
                      </a:r>
                    </a:p>
                    <a:p>
                      <a:r>
                        <a:rPr lang="en-US" dirty="0"/>
                        <a:t>Can lead to inaccurate prediction and maintenance inefficiencies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8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Infrastructure and scalability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bandwidth, data latency, computational power challenges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2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accuracy and maintenance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be able to capture complex patterns across diverse equipment and conditions</a:t>
                      </a:r>
                    </a:p>
                    <a:p>
                      <a:r>
                        <a:rPr lang="en-US" dirty="0"/>
                        <a:t>Model drift due to changes in operation patterns pose ongoing challenges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76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management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 are hesitant to adopt AI, perceiving it as a threat or are skeptical of its reliability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4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with legacy systems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Outdated technologies and limited interoperability, not compatible with modern AI solutions, restrict data flow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8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628C9-5E22-51F4-E42D-D8FC2329F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9A3E-520E-7B43-DDB0-6FBC7003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042D-27FA-27F7-9861-A780CF5A7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6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4922-A736-D494-2822-86183190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EB45-01BD-18AE-9C54-95D5F25D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E5B5-F18B-FD30-2B6D-35E04FB1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789938" cy="469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Environment</a:t>
            </a:r>
          </a:p>
          <a:p>
            <a:pPr marL="285750" indent="-285750"/>
            <a:r>
              <a:rPr lang="en-US" sz="1400" dirty="0"/>
              <a:t>Multi-core CPUs with high RAM and 16Gb+ NVIDIA GPU</a:t>
            </a:r>
          </a:p>
          <a:p>
            <a:pPr marL="285750" indent="-285750"/>
            <a:r>
              <a:rPr lang="en-US" sz="1400" dirty="0"/>
              <a:t>Fast SSD storage and suffice space for datasets, models, and artifacts (a few GBs to even TBs)</a:t>
            </a:r>
          </a:p>
          <a:p>
            <a:pPr marL="285750" indent="-285750"/>
            <a:r>
              <a:rPr lang="en-US" sz="1400" dirty="0"/>
              <a:t>Cloud environment (AWS </a:t>
            </a:r>
            <a:r>
              <a:rPr lang="en-US" sz="1400" dirty="0" err="1"/>
              <a:t>Sagemaker</a:t>
            </a:r>
            <a:r>
              <a:rPr lang="en-US" sz="1400" dirty="0"/>
              <a:t> or Azure ML) if there are no on-prem resources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Software and Libraries</a:t>
            </a:r>
          </a:p>
          <a:p>
            <a:pPr marL="285750" indent="-285750"/>
            <a:r>
              <a:rPr lang="en-US" sz="1400" dirty="0"/>
              <a:t>Python 3.8+: </a:t>
            </a:r>
            <a:r>
              <a:rPr lang="en-US" sz="1400" dirty="0" err="1"/>
              <a:t>PyTorch</a:t>
            </a:r>
            <a:r>
              <a:rPr lang="en-US" sz="1400" dirty="0"/>
              <a:t>, TensorFlow, </a:t>
            </a:r>
            <a:r>
              <a:rPr lang="en-US" sz="1400" dirty="0" err="1"/>
              <a:t>HuggingFace</a:t>
            </a:r>
            <a:r>
              <a:rPr lang="en-US" sz="1400" dirty="0"/>
              <a:t>, </a:t>
            </a:r>
            <a:r>
              <a:rPr lang="en-US" sz="1400" dirty="0" err="1"/>
              <a:t>LangChain</a:t>
            </a:r>
            <a:r>
              <a:rPr lang="en-US" sz="1400" dirty="0"/>
              <a:t>, </a:t>
            </a:r>
            <a:r>
              <a:rPr lang="en-US" sz="1400" dirty="0" err="1"/>
              <a:t>LangGraph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Deployment and Scaling</a:t>
            </a:r>
          </a:p>
          <a:p>
            <a:pPr marL="285750" indent="-285750"/>
            <a:r>
              <a:rPr lang="en-US" sz="1400" dirty="0"/>
              <a:t>Cloud (AWS/Azure/GCP)</a:t>
            </a:r>
          </a:p>
          <a:p>
            <a:pPr marL="285750" indent="-285750"/>
            <a:r>
              <a:rPr lang="en-US" sz="1400" dirty="0"/>
              <a:t>Databases: AWS Timestream, S3, OpenSearch, PostgreSQL</a:t>
            </a:r>
          </a:p>
          <a:p>
            <a:pPr marL="285750" indent="-285750"/>
            <a:r>
              <a:rPr lang="en-US" sz="1400" dirty="0"/>
              <a:t>CI/CD: GitHub, </a:t>
            </a:r>
            <a:r>
              <a:rPr lang="en-US" sz="1400" dirty="0" err="1"/>
              <a:t>Sagemaker</a:t>
            </a:r>
            <a:r>
              <a:rPr lang="en-US" sz="1400" dirty="0"/>
              <a:t> / Azure </a:t>
            </a:r>
            <a:r>
              <a:rPr lang="en-US" sz="1400" dirty="0" err="1"/>
              <a:t>PipelinesCodePipeline</a:t>
            </a:r>
            <a:r>
              <a:rPr lang="en-US" sz="1400" dirty="0"/>
              <a:t>, Docker/Kubernetes, </a:t>
            </a:r>
            <a:r>
              <a:rPr lang="en-US" sz="1400" dirty="0" err="1"/>
              <a:t>Pytest</a:t>
            </a:r>
            <a:r>
              <a:rPr lang="en-US" sz="1400" dirty="0"/>
              <a:t>, testing</a:t>
            </a:r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21E750F4-0DA3-2936-B8E5-61BCD99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2" y="678925"/>
            <a:ext cx="818293" cy="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AWS | One Data">
            <a:extLst>
              <a:ext uri="{FF2B5EF4-FFF2-40B4-BE49-F238E27FC236}">
                <a16:creationId xmlns:a16="http://schemas.microsoft.com/office/drawing/2014/main" id="{B5A3DA79-14F5-AA05-85EA-F92FADB8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41" y="719952"/>
            <a:ext cx="1190507" cy="7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rosoft Azure brand resources: accessing high-guality vector logo SVG,  brand colors, and more.">
            <a:extLst>
              <a:ext uri="{FF2B5EF4-FFF2-40B4-BE49-F238E27FC236}">
                <a16:creationId xmlns:a16="http://schemas.microsoft.com/office/drawing/2014/main" id="{A3C5B314-F659-01B6-EFBE-058E5E080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8" t="27572" r="12927" b="24995"/>
          <a:stretch>
            <a:fillRect/>
          </a:stretch>
        </p:blipFill>
        <p:spPr bwMode="auto">
          <a:xfrm>
            <a:off x="3461064" y="801216"/>
            <a:ext cx="1567544" cy="7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ensorFlow - Wikipedia">
            <a:extLst>
              <a:ext uri="{FF2B5EF4-FFF2-40B4-BE49-F238E27FC236}">
                <a16:creationId xmlns:a16="http://schemas.microsoft.com/office/drawing/2014/main" id="{DFFEACF3-DA16-20B0-3624-B7C544A0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31" y="3292016"/>
            <a:ext cx="1388026" cy="8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yTorch: all about Facebook's Deep Learning framework">
            <a:extLst>
              <a:ext uri="{FF2B5EF4-FFF2-40B4-BE49-F238E27FC236}">
                <a16:creationId xmlns:a16="http://schemas.microsoft.com/office/drawing/2014/main" id="{0D819A8A-A803-28E3-DD4C-ED91C57C4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2" t="31611" r="17794" b="32134"/>
          <a:stretch>
            <a:fillRect/>
          </a:stretch>
        </p:blipFill>
        <p:spPr bwMode="auto">
          <a:xfrm>
            <a:off x="9306245" y="4604972"/>
            <a:ext cx="1954077" cy="5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F Inference">
            <a:extLst>
              <a:ext uri="{FF2B5EF4-FFF2-40B4-BE49-F238E27FC236}">
                <a16:creationId xmlns:a16="http://schemas.microsoft.com/office/drawing/2014/main" id="{C97B1657-8047-2DB4-9EFE-D73549A0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318" y="5507417"/>
            <a:ext cx="2331486" cy="6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27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F585-DA98-11C2-415C-5E4C7057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46C-0287-B5E6-BD9F-9C24F72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C30F-EE8A-4FC5-156C-35915D6C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552872" cy="469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Anomaly Detection</a:t>
            </a:r>
          </a:p>
          <a:p>
            <a:r>
              <a:rPr lang="en-US" sz="1600" dirty="0"/>
              <a:t>DL models: VAE, </a:t>
            </a:r>
            <a:r>
              <a:rPr lang="en-US" sz="1600" dirty="0" err="1"/>
              <a:t>TadGan</a:t>
            </a:r>
            <a:r>
              <a:rPr lang="en-US" sz="1600" dirty="0"/>
              <a:t>, </a:t>
            </a:r>
            <a:r>
              <a:rPr lang="en-US" sz="1600" dirty="0" err="1"/>
              <a:t>OmniAnomaly</a:t>
            </a:r>
            <a:r>
              <a:rPr lang="en-US" sz="1600" dirty="0"/>
              <a:t>, </a:t>
            </a:r>
            <a:r>
              <a:rPr lang="en-US" sz="1600" dirty="0" err="1"/>
              <a:t>TranAD</a:t>
            </a:r>
            <a:endParaRPr lang="en-US" sz="1600" dirty="0"/>
          </a:p>
          <a:p>
            <a:r>
              <a:rPr lang="en-US" sz="1600" dirty="0"/>
              <a:t>Time-series FM: Chronos, </a:t>
            </a:r>
            <a:r>
              <a:rPr lang="en-US" sz="1600" dirty="0" err="1"/>
              <a:t>TimeGPT</a:t>
            </a:r>
            <a:r>
              <a:rPr lang="en-US" sz="1600" dirty="0"/>
              <a:t> (with classification head)</a:t>
            </a:r>
          </a:p>
          <a:p>
            <a:r>
              <a:rPr lang="en-US" sz="1600" dirty="0"/>
              <a:t>Metrics: </a:t>
            </a:r>
            <a:r>
              <a:rPr lang="en-US" sz="1600" u="sng" dirty="0"/>
              <a:t>Sensitivity, Specificity, F1, </a:t>
            </a:r>
            <a:r>
              <a:rPr lang="en-US" sz="1600" u="sng" dirty="0" err="1"/>
              <a:t>etc</a:t>
            </a:r>
            <a:endParaRPr lang="en-US" sz="1600" u="sng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Forecasting/Prediction/Predictive Modeling (Regression)</a:t>
            </a:r>
          </a:p>
          <a:p>
            <a:r>
              <a:rPr lang="en-US" sz="1600" dirty="0"/>
              <a:t>Time-series FM: Chronos, </a:t>
            </a:r>
            <a:r>
              <a:rPr lang="en-US" sz="1600" dirty="0" err="1"/>
              <a:t>TimeGPT</a:t>
            </a:r>
            <a:endParaRPr lang="en-US" sz="1600" dirty="0"/>
          </a:p>
          <a:p>
            <a:r>
              <a:rPr lang="en-US" sz="1600" dirty="0"/>
              <a:t>Traditional models: ARIMA, Prophet, </a:t>
            </a:r>
            <a:r>
              <a:rPr lang="en-US" sz="1600" dirty="0" err="1"/>
              <a:t>XGBoost</a:t>
            </a:r>
            <a:r>
              <a:rPr lang="en-US" sz="1600" dirty="0"/>
              <a:t>, Linear Regression</a:t>
            </a:r>
          </a:p>
          <a:p>
            <a:r>
              <a:rPr lang="en-US" sz="1600" dirty="0"/>
              <a:t>Metrics: MAE, RMSE, coverage, </a:t>
            </a:r>
            <a:r>
              <a:rPr lang="en-US" sz="1600" u="sng" dirty="0"/>
              <a:t>reconstruction / prediction error</a:t>
            </a:r>
            <a:endParaRPr lang="en-US" sz="1600" dirty="0"/>
          </a:p>
          <a:p>
            <a:r>
              <a:rPr lang="en-US" sz="1600" dirty="0"/>
              <a:t>Calculate residual (predicted – actual), and flag anomalies if exceed threshold</a:t>
            </a:r>
          </a:p>
          <a:p>
            <a:pPr lvl="1"/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Many models are open-sourced and can be found on GitHub and </a:t>
            </a:r>
            <a:r>
              <a:rPr lang="en-US" sz="1600" dirty="0" err="1"/>
              <a:t>HuggingFace</a:t>
            </a:r>
            <a:endParaRPr lang="en-US" sz="1600" dirty="0"/>
          </a:p>
        </p:txBody>
      </p:sp>
      <p:pic>
        <p:nvPicPr>
          <p:cNvPr id="5122" name="Picture 2" descr="Anomaly Detection: How to Improve Data for AI | Encord">
            <a:extLst>
              <a:ext uri="{FF2B5EF4-FFF2-40B4-BE49-F238E27FC236}">
                <a16:creationId xmlns:a16="http://schemas.microsoft.com/office/drawing/2014/main" id="{44868EFE-E82F-0BB4-E2EB-5760F0A3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69" y="1909899"/>
            <a:ext cx="3038321" cy="17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ree golden rules for forecasting">
            <a:extLst>
              <a:ext uri="{FF2B5EF4-FFF2-40B4-BE49-F238E27FC236}">
                <a16:creationId xmlns:a16="http://schemas.microsoft.com/office/drawing/2014/main" id="{422ECDC7-BF47-C94E-1161-2FC3AE8E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19" y="4134554"/>
            <a:ext cx="3159967" cy="177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6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59BB-6A4C-7346-AC3F-20D36ADA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3B39-9E51-6F2C-5FA4-DB10BEAA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083449" cy="438163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b="1" dirty="0"/>
              <a:t>Time-series data from sensors / logs</a:t>
            </a:r>
          </a:p>
          <a:p>
            <a:r>
              <a:rPr lang="en-US" sz="1800" dirty="0"/>
              <a:t>Date, Time stamp</a:t>
            </a:r>
          </a:p>
          <a:p>
            <a:r>
              <a:rPr lang="en-US" sz="1800" dirty="0"/>
              <a:t>Values (vibration, temperature, pressure)</a:t>
            </a:r>
          </a:p>
          <a:p>
            <a:r>
              <a:rPr lang="en-US" sz="1800" dirty="0"/>
              <a:t>Sensor information (type, location, age, last maintenance, last fault)</a:t>
            </a:r>
          </a:p>
          <a:p>
            <a:pPr lvl="1"/>
            <a:endParaRPr lang="en-US" sz="1800" dirty="0"/>
          </a:p>
          <a:p>
            <a:pPr marL="36900" indent="0">
              <a:buNone/>
            </a:pPr>
            <a:r>
              <a:rPr lang="en-US" sz="1800" b="1" dirty="0"/>
              <a:t>Preprocess data </a:t>
            </a:r>
          </a:p>
          <a:p>
            <a:r>
              <a:rPr lang="en-US" sz="1800" dirty="0"/>
              <a:t>Handle missing values (sometimes missing values is an indicator of anomaly)</a:t>
            </a:r>
          </a:p>
          <a:p>
            <a:r>
              <a:rPr lang="en-US" sz="1800" dirty="0"/>
              <a:t>Resample to a standard sampling rate (depends on sensor devices / logs)</a:t>
            </a:r>
          </a:p>
          <a:p>
            <a:r>
              <a:rPr lang="en-US" sz="1800" dirty="0"/>
              <a:t>Segment into windows (sliding / fixed), and ways to aggregate data</a:t>
            </a:r>
          </a:p>
          <a:p>
            <a:pPr lvl="1"/>
            <a:r>
              <a:rPr lang="en-US" sz="1800" dirty="0"/>
              <a:t>Daily, Weekly, Monthly, Quarterly</a:t>
            </a:r>
          </a:p>
          <a:p>
            <a:r>
              <a:rPr lang="en-US" sz="1800" dirty="0"/>
              <a:t>Analyze if the values are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643CD-1553-65DD-EB90-FE4C3BF1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72" r="68968"/>
          <a:stretch>
            <a:fillRect/>
          </a:stretch>
        </p:blipFill>
        <p:spPr>
          <a:xfrm>
            <a:off x="9092852" y="1962386"/>
            <a:ext cx="2807066" cy="41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9DB069D-7B04-E882-2307-917E375D7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B805-DB61-2B98-41B7-4AD84E38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839E-8464-D33C-099F-7E502AC6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5020"/>
          </a:xfrm>
        </p:spPr>
        <p:txBody>
          <a:bodyPr>
            <a:noAutofit/>
          </a:bodyPr>
          <a:lstStyle/>
          <a:p>
            <a:r>
              <a:rPr lang="en-US" sz="1800" dirty="0"/>
              <a:t>Extract statistical features from time series</a:t>
            </a:r>
          </a:p>
          <a:p>
            <a:pPr lvl="1"/>
            <a:r>
              <a:rPr lang="en-US" dirty="0"/>
              <a:t>Time features: </a:t>
            </a:r>
          </a:p>
          <a:p>
            <a:pPr lvl="2"/>
            <a:r>
              <a:rPr lang="en-US" sz="1800" dirty="0"/>
              <a:t>Mean, std, kurtosis,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Frequency features: </a:t>
            </a:r>
          </a:p>
          <a:p>
            <a:pPr lvl="2"/>
            <a:r>
              <a:rPr lang="en-US" sz="1800" dirty="0"/>
              <a:t>Spectrum, spectrogram, MFCC, power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Domain-specific indicators: </a:t>
            </a:r>
          </a:p>
          <a:p>
            <a:pPr lvl="2"/>
            <a:r>
              <a:rPr lang="en-US" sz="1800" dirty="0"/>
              <a:t>Day of the week, month, event, type of machinery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Embeddings from autoencoders/pretrained models</a:t>
            </a:r>
          </a:p>
          <a:p>
            <a:endParaRPr lang="en-US" sz="1800" dirty="0"/>
          </a:p>
          <a:p>
            <a:r>
              <a:rPr lang="en-US" sz="1800" dirty="0"/>
              <a:t>More specific for ML/NN models</a:t>
            </a:r>
          </a:p>
          <a:p>
            <a:pPr lvl="2"/>
            <a:endParaRPr lang="en-SG" sz="1800" dirty="0"/>
          </a:p>
        </p:txBody>
      </p:sp>
      <p:pic>
        <p:nvPicPr>
          <p:cNvPr id="6146" name="Picture 2" descr="Feature engineering blue gradient concept icon. Artificial intelligence.  Problem solving in machine learning abstract idea thin line illustration.  Isolated outline drawing. 9725030 Vector Art at Vecteezy">
            <a:extLst>
              <a:ext uri="{FF2B5EF4-FFF2-40B4-BE49-F238E27FC236}">
                <a16:creationId xmlns:a16="http://schemas.microsoft.com/office/drawing/2014/main" id="{07545B9F-813F-8D11-5547-717822C3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02" y="2576804"/>
            <a:ext cx="2639008" cy="26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9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D1885-5EAB-91BD-1321-8BE7A80B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6B89-2FCB-236C-9344-BE76E07E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6EACD-D3C4-48E1-5416-11822CB3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3607"/>
              </p:ext>
            </p:extLst>
          </p:nvPr>
        </p:nvGraphicFramePr>
        <p:xfrm>
          <a:off x="551146" y="1927686"/>
          <a:ext cx="11444306" cy="383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54">
                  <a:extLst>
                    <a:ext uri="{9D8B030D-6E8A-4147-A177-3AD203B41FA5}">
                      <a16:colId xmlns:a16="http://schemas.microsoft.com/office/drawing/2014/main" val="170580168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625570166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497300712"/>
                    </a:ext>
                  </a:extLst>
                </a:gridCol>
                <a:gridCol w="1554791">
                  <a:extLst>
                    <a:ext uri="{9D8B030D-6E8A-4147-A177-3AD203B41FA5}">
                      <a16:colId xmlns:a16="http://schemas.microsoft.com/office/drawing/2014/main" val="130870513"/>
                    </a:ext>
                  </a:extLst>
                </a:gridCol>
                <a:gridCol w="1300417">
                  <a:extLst>
                    <a:ext uri="{9D8B030D-6E8A-4147-A177-3AD203B41FA5}">
                      <a16:colId xmlns:a16="http://schemas.microsoft.com/office/drawing/2014/main" val="2302132161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5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Models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Type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Anomaly Detection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Forecasting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Real-Time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Fine-Tuning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5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Chronos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(Amazon)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T5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(classification/residual)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Low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Supported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TimeGPT</a:t>
                      </a:r>
                      <a:endParaRPr lang="en-US" sz="1600" dirty="0">
                        <a:latin typeface="+mj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(</a:t>
                      </a:r>
                      <a:r>
                        <a:rPr lang="en-US" sz="1600" dirty="0" err="1">
                          <a:latin typeface="+mj-lt"/>
                        </a:rPr>
                        <a:t>Nixtla</a:t>
                      </a:r>
                      <a:r>
                        <a:rPr lang="en-US" sz="1600" dirty="0">
                          <a:latin typeface="+mj-lt"/>
                        </a:rPr>
                        <a:t>)</a:t>
                      </a:r>
                    </a:p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GPT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(zero shot)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Strong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Optional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j-lt"/>
                        </a:rPr>
                        <a:t>PatchTST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Patch (</a:t>
                      </a:r>
                      <a:r>
                        <a:rPr lang="en-US" sz="1600" dirty="0" err="1">
                          <a:latin typeface="+mj-lt"/>
                        </a:rPr>
                        <a:t>ViT</a:t>
                      </a:r>
                      <a:r>
                        <a:rPr lang="en-US" sz="1600" dirty="0">
                          <a:latin typeface="+mj-lt"/>
                        </a:rPr>
                        <a:t>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(classification/residual)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Moderate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Required for anomaly detection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0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j-lt"/>
                        </a:rPr>
                        <a:t>TadGAN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GAN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Moderate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Yes (difficult)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0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j-lt"/>
                        </a:rPr>
                        <a:t>OmniAnomaly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VAE-GRU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Low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12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j-lt"/>
                        </a:rPr>
                        <a:t>TranAD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Transformer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High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lang="en-SG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808599"/>
                  </a:ext>
                </a:extLst>
              </a:tr>
            </a:tbl>
          </a:graphicData>
        </a:graphic>
      </p:graphicFrame>
      <p:pic>
        <p:nvPicPr>
          <p:cNvPr id="1026" name="Picture 2" descr="GitHub - amazon-science/chronos-forecasting: Chronos: Pretrained Models for  Probabilistic Time Series Forecasting">
            <a:extLst>
              <a:ext uri="{FF2B5EF4-FFF2-40B4-BE49-F238E27FC236}">
                <a16:creationId xmlns:a16="http://schemas.microsoft.com/office/drawing/2014/main" id="{F0BF3873-25D0-61AA-9929-B56F246C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7" b="25938"/>
          <a:stretch>
            <a:fillRect/>
          </a:stretch>
        </p:blipFill>
        <p:spPr bwMode="auto">
          <a:xfrm>
            <a:off x="709124" y="578496"/>
            <a:ext cx="2842727" cy="7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GPT: A Revolution in Time Series Forecasting - EnDevSols">
            <a:extLst>
              <a:ext uri="{FF2B5EF4-FFF2-40B4-BE49-F238E27FC236}">
                <a16:creationId xmlns:a16="http://schemas.microsoft.com/office/drawing/2014/main" id="{1480F847-DD87-B14E-C377-111CD94F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43" y="501916"/>
            <a:ext cx="1851738" cy="10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139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549</TotalTime>
  <Words>2560</Words>
  <Application>Microsoft Office PowerPoint</Application>
  <PresentationFormat>Widescreen</PresentationFormat>
  <Paragraphs>437</Paragraphs>
  <Slides>32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Arial</vt:lpstr>
      <vt:lpstr>Century Gothic</vt:lpstr>
      <vt:lpstr>Vapor Trail</vt:lpstr>
      <vt:lpstr>Anomaly Detection Using  Time-Series Foundation Models</vt:lpstr>
      <vt:lpstr>Predictive Maintenance (PdM)</vt:lpstr>
      <vt:lpstr>Predictive Maintenance (PdM)</vt:lpstr>
      <vt:lpstr>Case Study</vt:lpstr>
      <vt:lpstr>System Requirements</vt:lpstr>
      <vt:lpstr>Problem Statement</vt:lpstr>
      <vt:lpstr>Data Collection</vt:lpstr>
      <vt:lpstr>Feature Engineering</vt:lpstr>
      <vt:lpstr>Model Selection</vt:lpstr>
      <vt:lpstr>Model Selection</vt:lpstr>
      <vt:lpstr>Workflow</vt:lpstr>
      <vt:lpstr>Implementation (Models)</vt:lpstr>
      <vt:lpstr>Implementation (Data and Scheduling)</vt:lpstr>
      <vt:lpstr>Implementation (Testing)</vt:lpstr>
      <vt:lpstr>Implementation (Monitoring)</vt:lpstr>
      <vt:lpstr>Implementation (Retraining)</vt:lpstr>
      <vt:lpstr>Summary</vt:lpstr>
      <vt:lpstr>Challenges</vt:lpstr>
      <vt:lpstr>Limitations</vt:lpstr>
      <vt:lpstr>Thank you</vt:lpstr>
      <vt:lpstr>Appendix</vt:lpstr>
      <vt:lpstr>Introduction to Predictive Maintenance</vt:lpstr>
      <vt:lpstr>Predictive Maintenance (PdM)</vt:lpstr>
      <vt:lpstr>Predictive Maintenance (PdM)</vt:lpstr>
      <vt:lpstr>Predictive vs Preventive</vt:lpstr>
      <vt:lpstr>Key Components</vt:lpstr>
      <vt:lpstr>Workflow</vt:lpstr>
      <vt:lpstr>Techniques</vt:lpstr>
      <vt:lpstr>Benefits</vt:lpstr>
      <vt:lpstr>Data Acquisition Frequency and Parameters</vt:lpstr>
      <vt:lpstr>Signature boundaries, alert, and alarm limits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* PEH WEI YAN</dc:creator>
  <cp:lastModifiedBy>* PEH WEI YAN</cp:lastModifiedBy>
  <cp:revision>26</cp:revision>
  <dcterms:created xsi:type="dcterms:W3CDTF">2025-06-13T07:49:45Z</dcterms:created>
  <dcterms:modified xsi:type="dcterms:W3CDTF">2025-07-02T15:04:59Z</dcterms:modified>
</cp:coreProperties>
</file>