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4" r:id="rId13"/>
    <p:sldId id="266" r:id="rId14"/>
    <p:sldId id="267" r:id="rId15"/>
    <p:sldId id="269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3630" y="440267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229" y="2919790"/>
            <a:ext cx="7565572" cy="1405467"/>
          </a:xfrm>
        </p:spPr>
        <p:txBody>
          <a:bodyPr/>
          <a:lstStyle/>
          <a:p>
            <a:r>
              <a:rPr lang="en-US" dirty="0"/>
              <a:t>Module 1:  Building and Porting the Code</a:t>
            </a:r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32" y="70339"/>
            <a:ext cx="8078408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run: 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Prepwork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(WINDOW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07" y="1526606"/>
            <a:ext cx="7772400" cy="570523"/>
          </a:xfrm>
        </p:spPr>
        <p:txBody>
          <a:bodyPr>
            <a:noAutofit/>
          </a:bodyPr>
          <a:lstStyle/>
          <a:p>
            <a:r>
              <a:rPr lang="en-US" sz="2000" dirty="0"/>
              <a:t>We will run the code in WINDOW 2 from the scratch directory.</a:t>
            </a:r>
          </a:p>
          <a:p>
            <a:r>
              <a:rPr lang="en-US" sz="2000" dirty="0"/>
              <a:t>Change to scratch directory and create module1 subdirectory: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432" y="2322177"/>
            <a:ext cx="6090000" cy="175432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cd /scratch/summit/user00XX</a:t>
            </a:r>
          </a:p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mkdir</a:t>
            </a:r>
            <a:r>
              <a:rPr lang="en-US" sz="3600" dirty="0">
                <a:solidFill>
                  <a:schemeClr val="bg1"/>
                </a:solidFill>
              </a:rPr>
              <a:t> module1</a:t>
            </a:r>
          </a:p>
          <a:p>
            <a:r>
              <a:rPr lang="en-US" sz="3600" dirty="0">
                <a:solidFill>
                  <a:srgbClr val="0070C0"/>
                </a:solidFill>
              </a:rPr>
              <a:t>$</a:t>
            </a:r>
            <a:r>
              <a:rPr lang="en-US" sz="3600" dirty="0">
                <a:solidFill>
                  <a:schemeClr val="bg1"/>
                </a:solidFill>
              </a:rPr>
              <a:t> cd module 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707" y="4298756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Softlink</a:t>
            </a:r>
            <a:r>
              <a:rPr lang="en-US" sz="2000" dirty="0"/>
              <a:t> the executable.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580" y="5172441"/>
            <a:ext cx="7540654" cy="107721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 </a:t>
            </a:r>
            <a:r>
              <a:rPr lang="en-US" sz="3200" dirty="0">
                <a:solidFill>
                  <a:schemeClr val="bg1"/>
                </a:solidFill>
              </a:rPr>
              <a:t>export RADIR=/projects/user00XX/</a:t>
            </a:r>
            <a:r>
              <a:rPr lang="en-US" sz="3200" dirty="0" err="1">
                <a:solidFill>
                  <a:schemeClr val="bg1"/>
                </a:solidFill>
              </a:rPr>
              <a:t>rayleigh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ln –s $RADIR/build/</a:t>
            </a:r>
            <a:r>
              <a:rPr lang="en-US" sz="3200" dirty="0" err="1">
                <a:solidFill>
                  <a:schemeClr val="bg1"/>
                </a:solidFill>
              </a:rPr>
              <a:t>rayleigh</a:t>
            </a:r>
            <a:r>
              <a:rPr lang="en-US" sz="3200" dirty="0">
                <a:solidFill>
                  <a:schemeClr val="bg1"/>
                </a:solidFill>
              </a:rPr>
              <a:t>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4330" y="3415920"/>
            <a:ext cx="4308787" cy="1231106"/>
          </a:xfrm>
          <a:prstGeom prst="rect">
            <a:avLst/>
          </a:prstGeom>
          <a:solidFill>
            <a:schemeClr val="tx1"/>
          </a:solidFill>
          <a:ln w="1905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Summit Scratch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 TB default (can be increased)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Wiped every 90 days (PERIOD)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touching …    or whining</a:t>
            </a:r>
          </a:p>
        </p:txBody>
      </p:sp>
    </p:spTree>
    <p:extLst>
      <p:ext uri="{BB962C8B-B14F-4D97-AF65-F5344CB8AC3E}">
        <p14:creationId xmlns:p14="http://schemas.microsoft.com/office/powerpoint/2010/main" val="42764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724" y="2648115"/>
            <a:ext cx="8253047" cy="830997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cd /scratch/summit/user00XX/module1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$RADIR/</a:t>
            </a:r>
            <a:r>
              <a:rPr lang="en-US" sz="2400" dirty="0" err="1">
                <a:solidFill>
                  <a:schemeClr val="bg1"/>
                </a:solidFill>
              </a:rPr>
              <a:t>input_examples</a:t>
            </a:r>
            <a:r>
              <a:rPr lang="en-US" sz="2400" dirty="0">
                <a:solidFill>
                  <a:schemeClr val="bg1"/>
                </a:solidFill>
              </a:rPr>
              <a:t>/c2001_case0_minimal   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7432" y="70339"/>
            <a:ext cx="8040308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run: 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Prepwork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(WINDOW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707" y="1526606"/>
            <a:ext cx="7772400" cy="570523"/>
          </a:xfrm>
        </p:spPr>
        <p:txBody>
          <a:bodyPr>
            <a:noAutofit/>
          </a:bodyPr>
          <a:lstStyle/>
          <a:p>
            <a:r>
              <a:rPr lang="en-US" sz="2400" dirty="0"/>
              <a:t>Each simulation requires an input file (run parameters)</a:t>
            </a:r>
          </a:p>
          <a:p>
            <a:r>
              <a:rPr lang="en-US" sz="2400" dirty="0"/>
              <a:t>Grab this file from </a:t>
            </a:r>
            <a:r>
              <a:rPr lang="en-US" sz="2400" dirty="0" err="1"/>
              <a:t>input_examples</a:t>
            </a:r>
            <a:r>
              <a:rPr lang="en-US" sz="2400" dirty="0"/>
              <a:t>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8708" y="3782018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Rayleigh expects its input to be named “</a:t>
            </a:r>
            <a:r>
              <a:rPr lang="en-US" sz="2400" dirty="0" err="1"/>
              <a:t>main_input</a:t>
            </a:r>
            <a:r>
              <a:rPr lang="en-US" sz="2400" dirty="0"/>
              <a:t>”</a:t>
            </a:r>
          </a:p>
          <a:p>
            <a:r>
              <a:rPr lang="en-US" sz="2400" dirty="0"/>
              <a:t>Rename the file to “</a:t>
            </a:r>
            <a:r>
              <a:rPr lang="en-US" sz="2400" dirty="0" err="1"/>
              <a:t>main_input</a:t>
            </a:r>
            <a:r>
              <a:rPr lang="en-US" sz="24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230" y="4826136"/>
            <a:ext cx="6619633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mv  c2001_case0_minimal     </a:t>
            </a:r>
            <a:r>
              <a:rPr lang="en-US" sz="2400" dirty="0" err="1">
                <a:solidFill>
                  <a:schemeClr val="bg1"/>
                </a:solidFill>
              </a:rPr>
              <a:t>main_input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8707" y="5627492"/>
            <a:ext cx="3325447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Let’s edit </a:t>
            </a:r>
            <a:r>
              <a:rPr lang="en-US" sz="2400" dirty="0" err="1"/>
              <a:t>main_input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29533" y="5736350"/>
            <a:ext cx="2610341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nano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main_input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0062" y="5912754"/>
            <a:ext cx="7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..etc..</a:t>
            </a:r>
          </a:p>
        </p:txBody>
      </p:sp>
    </p:spTree>
    <p:extLst>
      <p:ext uri="{BB962C8B-B14F-4D97-AF65-F5344CB8AC3E}">
        <p14:creationId xmlns:p14="http://schemas.microsoft.com/office/powerpoint/2010/main" val="364983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176" y="316006"/>
            <a:ext cx="5459506" cy="1456267"/>
          </a:xfrm>
        </p:spPr>
        <p:txBody>
          <a:bodyPr>
            <a:normAutofit/>
          </a:bodyPr>
          <a:lstStyle/>
          <a:p>
            <a:r>
              <a:rPr lang="en-US" sz="3600" b="1" dirty="0"/>
              <a:t>Quick Nano survival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5936"/>
            <a:ext cx="8888507" cy="5567082"/>
          </a:xfrm>
        </p:spPr>
        <p:txBody>
          <a:bodyPr>
            <a:normAutofit/>
          </a:bodyPr>
          <a:lstStyle/>
          <a:p>
            <a:r>
              <a:rPr lang="en-US" sz="3200" dirty="0"/>
              <a:t>We will use </a:t>
            </a:r>
            <a:r>
              <a:rPr lang="en-US" sz="3200" dirty="0" err="1"/>
              <a:t>nano</a:t>
            </a:r>
            <a:r>
              <a:rPr lang="en-US" sz="3200" dirty="0"/>
              <a:t> as our editor of choice</a:t>
            </a:r>
          </a:p>
          <a:p>
            <a:r>
              <a:rPr lang="en-US" sz="3200" dirty="0"/>
              <a:t>To open a file from shell prompt:   </a:t>
            </a:r>
            <a:r>
              <a:rPr lang="en-US" sz="3200" dirty="0" err="1"/>
              <a:t>nano</a:t>
            </a:r>
            <a:r>
              <a:rPr lang="en-US" sz="3200" dirty="0"/>
              <a:t> filename</a:t>
            </a:r>
          </a:p>
          <a:p>
            <a:r>
              <a:rPr lang="en-US" sz="3200" dirty="0"/>
              <a:t>Some useful commands from within </a:t>
            </a:r>
            <a:r>
              <a:rPr lang="en-US" sz="3200" dirty="0" err="1"/>
              <a:t>nano</a:t>
            </a:r>
            <a:r>
              <a:rPr lang="en-US" sz="3200" dirty="0"/>
              <a:t>:</a:t>
            </a:r>
          </a:p>
          <a:p>
            <a:pPr lvl="1"/>
            <a:r>
              <a:rPr lang="en-US" sz="3200" dirty="0"/>
              <a:t>ctrl + o    		- save changes  </a:t>
            </a:r>
          </a:p>
          <a:p>
            <a:pPr lvl="1"/>
            <a:r>
              <a:rPr lang="en-US" sz="3200" dirty="0"/>
              <a:t>ctrl + x      	- exit</a:t>
            </a:r>
          </a:p>
          <a:p>
            <a:pPr lvl="1"/>
            <a:r>
              <a:rPr lang="en-US" sz="3200" dirty="0"/>
              <a:t>ctrl + k		- cut</a:t>
            </a:r>
          </a:p>
          <a:p>
            <a:pPr lvl="1"/>
            <a:r>
              <a:rPr lang="en-US" sz="3200" dirty="0"/>
              <a:t>ctrl + u		- paste </a:t>
            </a:r>
          </a:p>
        </p:txBody>
      </p:sp>
    </p:spTree>
    <p:extLst>
      <p:ext uri="{BB962C8B-B14F-4D97-AF65-F5344CB8AC3E}">
        <p14:creationId xmlns:p14="http://schemas.microsoft.com/office/powerpoint/2010/main" val="285311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7" y="1130727"/>
            <a:ext cx="4212748" cy="54992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8878" y="164123"/>
            <a:ext cx="2844445" cy="897669"/>
          </a:xfrm>
        </p:spPr>
        <p:txBody>
          <a:bodyPr>
            <a:normAutofit/>
          </a:bodyPr>
          <a:lstStyle/>
          <a:p>
            <a:r>
              <a:rPr lang="en-US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Main_input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9372" y="1130727"/>
            <a:ext cx="4392246" cy="4627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3800" dirty="0"/>
              <a:t>Instructions from the user</a:t>
            </a:r>
          </a:p>
          <a:p>
            <a:endParaRPr lang="en-US" sz="3800" dirty="0"/>
          </a:p>
          <a:p>
            <a:r>
              <a:rPr lang="en-US" sz="3800" dirty="0"/>
              <a:t>Flags override defaults</a:t>
            </a:r>
          </a:p>
          <a:p>
            <a:endParaRPr lang="en-US" sz="3800" dirty="0"/>
          </a:p>
          <a:p>
            <a:r>
              <a:rPr lang="en-US" sz="3800" dirty="0"/>
              <a:t>Grouped into </a:t>
            </a:r>
            <a:r>
              <a:rPr lang="en-US" sz="3800" dirty="0" err="1"/>
              <a:t>namelists</a:t>
            </a:r>
            <a:endParaRPr lang="en-US" sz="3800" dirty="0"/>
          </a:p>
          <a:p>
            <a:endParaRPr lang="en-US" sz="3800" dirty="0"/>
          </a:p>
          <a:p>
            <a:r>
              <a:rPr lang="en-US" sz="3800" dirty="0" err="1"/>
              <a:t>Namelists</a:t>
            </a:r>
            <a:r>
              <a:rPr lang="en-US" sz="3800" dirty="0"/>
              <a:t> control different aspects of the simulation.</a:t>
            </a:r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2569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7" y="1130727"/>
            <a:ext cx="4212748" cy="549922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78878" y="164123"/>
            <a:ext cx="2844445" cy="897669"/>
          </a:xfrm>
        </p:spPr>
        <p:txBody>
          <a:bodyPr>
            <a:normAutofit/>
          </a:bodyPr>
          <a:lstStyle/>
          <a:p>
            <a:r>
              <a:rPr lang="en-US" sz="32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Main_input</a:t>
            </a:r>
            <a:endParaRPr lang="en-US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2677" y="2961511"/>
            <a:ext cx="3591173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 8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 = 8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= 30000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87635" y="1198360"/>
            <a:ext cx="3716216" cy="570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 these values …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44862" y="5397820"/>
            <a:ext cx="1774095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… and save.</a:t>
            </a:r>
          </a:p>
          <a:p>
            <a:pPr marL="0" indent="0">
              <a:buFont typeface="Arial"/>
              <a:buNone/>
            </a:pPr>
            <a:r>
              <a:rPr lang="en-US" sz="2400" dirty="0" err="1"/>
              <a:t>Ctrl+o</a:t>
            </a:r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 err="1"/>
              <a:t>Ctrl+x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4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2632" y="-133140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FIRST run (WINDOW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0597" y="1507881"/>
            <a:ext cx="7772400" cy="570523"/>
          </a:xfrm>
        </p:spPr>
        <p:txBody>
          <a:bodyPr>
            <a:noAutofit/>
          </a:bodyPr>
          <a:lstStyle/>
          <a:p>
            <a:r>
              <a:rPr lang="en-US" sz="2400" dirty="0"/>
              <a:t>Run the code…</a:t>
            </a:r>
          </a:p>
          <a:p>
            <a:endParaRPr lang="en-US" sz="2400" dirty="0"/>
          </a:p>
          <a:p>
            <a:r>
              <a:rPr lang="en-US" sz="2400" dirty="0"/>
              <a:t>You will see: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59" y="3248597"/>
            <a:ext cx="3183144" cy="3252993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19" r="21301"/>
          <a:stretch/>
        </p:blipFill>
        <p:spPr>
          <a:xfrm>
            <a:off x="328999" y="2630832"/>
            <a:ext cx="2677275" cy="3237512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7891"/>
          <a:stretch/>
        </p:blipFill>
        <p:spPr>
          <a:xfrm>
            <a:off x="5412213" y="2578276"/>
            <a:ext cx="3056231" cy="3226276"/>
          </a:xfrm>
          <a:prstGeom prst="rect">
            <a:avLst/>
          </a:prstGeom>
          <a:ln w="19050"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821516" y="3926422"/>
            <a:ext cx="108093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Startup: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Preamble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8735" y="4572753"/>
            <a:ext cx="14495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Middle:</a:t>
            </a:r>
          </a:p>
          <a:p>
            <a:r>
              <a:rPr lang="en-US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Timestep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8395" y="3486390"/>
            <a:ext cx="133376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Completion:</a:t>
            </a:r>
          </a:p>
          <a:p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Info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918975" y="6287477"/>
            <a:ext cx="7772400" cy="570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…while we’re waiting…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1984" y="1091590"/>
            <a:ext cx="6250001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cp</a:t>
            </a:r>
            <a:r>
              <a:rPr lang="en-US" sz="2400" dirty="0">
                <a:solidFill>
                  <a:schemeClr val="bg1"/>
                </a:solidFill>
              </a:rPr>
              <a:t> /projects/</a:t>
            </a:r>
            <a:r>
              <a:rPr lang="en-US" sz="2400" dirty="0" err="1">
                <a:solidFill>
                  <a:schemeClr val="bg1"/>
                </a:solidFill>
              </a:rPr>
              <a:t>feathern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rayleigh_script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 err="1">
                <a:solidFill>
                  <a:schemeClr val="bg1"/>
                </a:solidFill>
              </a:rPr>
              <a:t>sbatch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rayleigh_script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$</a:t>
            </a:r>
            <a:r>
              <a:rPr lang="en-US" sz="2400" dirty="0">
                <a:solidFill>
                  <a:schemeClr val="bg1"/>
                </a:solidFill>
              </a:rPr>
              <a:t> more </a:t>
            </a:r>
            <a:r>
              <a:rPr lang="en-US" sz="2400" dirty="0" err="1">
                <a:solidFill>
                  <a:schemeClr val="bg1"/>
                </a:solidFill>
              </a:rPr>
              <a:t>slurm</a:t>
            </a:r>
            <a:r>
              <a:rPr lang="en-US" sz="2400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0185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2862" y="1211385"/>
            <a:ext cx="3141784" cy="4704861"/>
          </a:xfrm>
          <a:prstGeom prst="rect">
            <a:avLst/>
          </a:prstGeom>
          <a:solidFill>
            <a:schemeClr val="tx1"/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61" y="126609"/>
            <a:ext cx="5541107" cy="819952"/>
          </a:xfrm>
        </p:spPr>
        <p:txBody>
          <a:bodyPr>
            <a:no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In-Situ Benchmarking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164" t="4314" r="2271" b="54625"/>
          <a:stretch/>
        </p:blipFill>
        <p:spPr>
          <a:xfrm>
            <a:off x="250093" y="3530752"/>
            <a:ext cx="2899508" cy="2203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92564" y="5675428"/>
            <a:ext cx="58342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Anelastic</a:t>
            </a:r>
            <a:r>
              <a:rPr lang="en-US" sz="2000" dirty="0"/>
              <a:t>:  Jones et al., 2011, Icarus, 216, 120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input_examples</a:t>
            </a:r>
            <a:r>
              <a:rPr lang="en-US" sz="2000" dirty="0"/>
              <a:t>/j2011_hydro_steady_minimal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input_examples</a:t>
            </a:r>
            <a:r>
              <a:rPr lang="en-US" sz="2000" dirty="0"/>
              <a:t>/j2011_mhd_steady_minimal 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0887" y="4485734"/>
            <a:ext cx="567758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Boussinesq</a:t>
            </a:r>
            <a:r>
              <a:rPr lang="en-US" sz="2000" dirty="0"/>
              <a:t>:  Christensen et al. 2001, PEPI, 128, 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c2001_case0_minimal  (hydro)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c2001_case1_minimal  (MHD)  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0246" t="4268" r="47189" b="54772"/>
          <a:stretch/>
        </p:blipFill>
        <p:spPr>
          <a:xfrm>
            <a:off x="250092" y="1334634"/>
            <a:ext cx="2899509" cy="219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5415" y="2891067"/>
            <a:ext cx="193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Equatorial Plane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0122" y="5271851"/>
            <a:ext cx="1930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Spherical 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0122" y="2201893"/>
            <a:ext cx="4337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7339" y="1040822"/>
            <a:ext cx="46998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Fully nonlinear, but low-Re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Steady-state with rotating pattern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Predefined set of analyses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porting:  run a benchmark!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1876" y="4001330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Benchmark Inputs</a:t>
            </a:r>
          </a:p>
        </p:txBody>
      </p:sp>
      <p:sp>
        <p:nvSpPr>
          <p:cNvPr id="17" name="TextBox 16"/>
          <p:cNvSpPr txBox="1"/>
          <p:nvPr/>
        </p:nvSpPr>
        <p:spPr>
          <a:xfrm rot="18525170">
            <a:off x="8048639" y="501560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Cheap!</a:t>
            </a:r>
          </a:p>
        </p:txBody>
      </p:sp>
    </p:spTree>
    <p:extLst>
      <p:ext uri="{BB962C8B-B14F-4D97-AF65-F5344CB8AC3E}">
        <p14:creationId xmlns:p14="http://schemas.microsoft.com/office/powerpoint/2010/main" val="6428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802" y="1015370"/>
            <a:ext cx="5992626" cy="46166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$ </a:t>
            </a:r>
            <a:r>
              <a:rPr lang="en-US" sz="2400" dirty="0">
                <a:solidFill>
                  <a:schemeClr val="bg1"/>
                </a:solidFill>
              </a:rPr>
              <a:t>more </a:t>
            </a:r>
            <a:r>
              <a:rPr lang="en-US" sz="2400" dirty="0" err="1">
                <a:solidFill>
                  <a:schemeClr val="bg1"/>
                </a:solidFill>
              </a:rPr>
              <a:t>Benchmark_Reports</a:t>
            </a:r>
            <a:r>
              <a:rPr lang="en-US" sz="2400" dirty="0">
                <a:solidFill>
                  <a:schemeClr val="bg1"/>
                </a:solidFill>
              </a:rPr>
              <a:t>/00030000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74" y="1606815"/>
            <a:ext cx="6537506" cy="339924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2802" y="65638"/>
            <a:ext cx="4603261" cy="819952"/>
          </a:xfrm>
        </p:spPr>
        <p:txBody>
          <a:bodyPr>
            <a:no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your 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2802" y="5135837"/>
            <a:ext cx="797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Normally % Difference will be well under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example is not equilibrated --  need ~ 30,000 time steps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962" y="6096614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24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Module: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7772400" cy="3649133"/>
          </a:xfrm>
        </p:spPr>
        <p:txBody>
          <a:bodyPr/>
          <a:lstStyle/>
          <a:p>
            <a:r>
              <a:rPr lang="en-US" sz="3200" dirty="0"/>
              <a:t>Code requirements/porting considerations</a:t>
            </a:r>
          </a:p>
          <a:p>
            <a:r>
              <a:rPr lang="en-US" sz="3200" dirty="0"/>
              <a:t>Compile the code</a:t>
            </a:r>
          </a:p>
          <a:p>
            <a:r>
              <a:rPr lang="en-US" sz="3200" dirty="0"/>
              <a:t>Conduct an accuracy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8752114" cy="1812712"/>
          </a:xfrm>
        </p:spPr>
        <p:txBody>
          <a:bodyPr>
            <a:normAutofit/>
          </a:bodyPr>
          <a:lstStyle/>
          <a:p>
            <a:r>
              <a:rPr lang="en-US" sz="2800" dirty="0"/>
              <a:t>Open a TWO terminal windows and log onto the research computing tutorial-login node  (NOTE –X):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21286" y="3722419"/>
            <a:ext cx="8734058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ssh</a:t>
            </a:r>
            <a:r>
              <a:rPr lang="en-US" sz="3200" dirty="0">
                <a:solidFill>
                  <a:schemeClr val="bg1"/>
                </a:solidFill>
              </a:rPr>
              <a:t>  –X   user00XX@tutorial-login.rc.colorado.edu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0982"/>
            <a:ext cx="8752114" cy="1812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Within BOTH windows, </a:t>
            </a:r>
            <a:r>
              <a:rPr lang="en-US" sz="2800" dirty="0" err="1"/>
              <a:t>ssh</a:t>
            </a:r>
            <a:r>
              <a:rPr lang="en-US" sz="2800" dirty="0"/>
              <a:t> to </a:t>
            </a:r>
            <a:r>
              <a:rPr lang="en-US" sz="2800" dirty="0" err="1"/>
              <a:t>scompile</a:t>
            </a:r>
            <a:r>
              <a:rPr lang="en-US" sz="2800" dirty="0"/>
              <a:t>:</a:t>
            </a:r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5626" y="5168174"/>
            <a:ext cx="3111557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ssh</a:t>
            </a:r>
            <a:r>
              <a:rPr lang="en-US" sz="3200" dirty="0">
                <a:solidFill>
                  <a:schemeClr val="bg1"/>
                </a:solidFill>
              </a:rPr>
              <a:t> –X </a:t>
            </a:r>
            <a:r>
              <a:rPr lang="en-US" sz="3200" dirty="0" err="1">
                <a:solidFill>
                  <a:schemeClr val="bg1"/>
                </a:solidFill>
              </a:rPr>
              <a:t>scompile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Bulding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CODE (WINDOW 1):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57" y="1590602"/>
            <a:ext cx="8752114" cy="1812712"/>
          </a:xfrm>
        </p:spPr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i="1" dirty="0"/>
              <a:t>projects</a:t>
            </a:r>
            <a:r>
              <a:rPr lang="en-US" sz="2800" dirty="0"/>
              <a:t> directory.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2699447"/>
            <a:ext cx="8560229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 </a:t>
            </a:r>
            <a:r>
              <a:rPr lang="en-US" sz="3200" dirty="0" err="1">
                <a:solidFill>
                  <a:schemeClr val="bg1"/>
                </a:solidFill>
              </a:rPr>
              <a:t>git</a:t>
            </a:r>
            <a:r>
              <a:rPr lang="en-US" sz="3200" dirty="0">
                <a:solidFill>
                  <a:schemeClr val="bg1"/>
                </a:solidFill>
              </a:rPr>
              <a:t> clone </a:t>
            </a:r>
            <a:r>
              <a:rPr lang="en-US" sz="3200" dirty="0" err="1">
                <a:solidFill>
                  <a:schemeClr val="bg1"/>
                </a:solidFill>
              </a:rPr>
              <a:t>git@bitbucket.org:feathern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rayleigh.git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4036893"/>
            <a:ext cx="8752114" cy="2247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Before we can build the code, we have to load some modules.   </a:t>
            </a:r>
          </a:p>
          <a:p>
            <a:r>
              <a:rPr lang="en-US" sz="2800" dirty="0"/>
              <a:t>On Summit, module load order is IMPORTANT: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First load the compiler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Next load the MPI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Finally, load anything else</a:t>
            </a:r>
          </a:p>
          <a:p>
            <a:endParaRPr lang="en-US" sz="2800" dirty="0"/>
          </a:p>
          <a:p>
            <a:pPr marL="0" indent="0">
              <a:buFont typeface="Arial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68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Requirements:</a:t>
            </a:r>
            <a:b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(install these before Building Rayleigh)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2142068"/>
            <a:ext cx="9020628" cy="364913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Fortran 2003 and C++ compilers</a:t>
            </a:r>
          </a:p>
          <a:p>
            <a:r>
              <a:rPr lang="en-US" sz="2800" dirty="0"/>
              <a:t>BLAS</a:t>
            </a:r>
          </a:p>
          <a:p>
            <a:r>
              <a:rPr lang="en-US" sz="2800" dirty="0" err="1"/>
              <a:t>LAPack</a:t>
            </a:r>
            <a:endParaRPr lang="en-US" sz="2800" dirty="0"/>
          </a:p>
          <a:p>
            <a:r>
              <a:rPr lang="en-US" sz="2800" dirty="0"/>
              <a:t>FFTW version 3.x or later</a:t>
            </a:r>
          </a:p>
          <a:p>
            <a:r>
              <a:rPr lang="en-US" sz="2800" dirty="0"/>
              <a:t>MPI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* Intel’s MKL provides interfaces to BLAS, </a:t>
            </a:r>
            <a:r>
              <a:rPr lang="en-US" sz="2800" dirty="0" err="1"/>
              <a:t>LAPack</a:t>
            </a:r>
            <a:r>
              <a:rPr lang="en-US" sz="2800" dirty="0"/>
              <a:t>, and FFTW</a:t>
            </a:r>
          </a:p>
        </p:txBody>
      </p:sp>
    </p:spTree>
    <p:extLst>
      <p:ext uri="{BB962C8B-B14F-4D97-AF65-F5344CB8AC3E}">
        <p14:creationId xmlns:p14="http://schemas.microsoft.com/office/powerpoint/2010/main" val="57170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54" y="-193567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THE CODE  (Window 1):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826" y="1812167"/>
            <a:ext cx="4540858" cy="317009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module load intel</a:t>
            </a:r>
          </a:p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module load </a:t>
            </a:r>
            <a:r>
              <a:rPr lang="en-US" sz="4000" dirty="0" err="1">
                <a:solidFill>
                  <a:schemeClr val="bg1"/>
                </a:solidFill>
              </a:rPr>
              <a:t>impi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module load </a:t>
            </a:r>
            <a:r>
              <a:rPr lang="en-US" sz="4000" dirty="0" err="1">
                <a:solidFill>
                  <a:schemeClr val="bg1"/>
                </a:solidFill>
              </a:rPr>
              <a:t>mkl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cd </a:t>
            </a:r>
            <a:r>
              <a:rPr lang="en-US" sz="4000" dirty="0" err="1">
                <a:solidFill>
                  <a:schemeClr val="bg1"/>
                </a:solidFill>
              </a:rPr>
              <a:t>rayleigh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./</a:t>
            </a:r>
            <a:r>
              <a:rPr lang="en-US" sz="4000" dirty="0" err="1">
                <a:solidFill>
                  <a:schemeClr val="bg1"/>
                </a:solidFill>
              </a:rPr>
              <a:t>build_rayleigh</a:t>
            </a:r>
            <a:r>
              <a:rPr lang="en-US" sz="4000" dirty="0">
                <a:solidFill>
                  <a:schemeClr val="bg1"/>
                </a:solidFill>
              </a:rPr>
              <a:t> CU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948" y="1141767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THIS: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6846" y="3844326"/>
            <a:ext cx="8272334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The executable (“</a:t>
            </a:r>
            <a:r>
              <a:rPr lang="en-US" sz="2000" dirty="0" err="1"/>
              <a:t>rayleigh</a:t>
            </a:r>
            <a:r>
              <a:rPr lang="en-US" sz="2000" dirty="0"/>
              <a:t>”) will be placed in /projects/user00XX/</a:t>
            </a:r>
            <a:r>
              <a:rPr lang="en-US" sz="2000" dirty="0" err="1"/>
              <a:t>rayleigh</a:t>
            </a:r>
            <a:r>
              <a:rPr lang="en-US" sz="2000" dirty="0"/>
              <a:t>/build</a:t>
            </a:r>
          </a:p>
        </p:txBody>
      </p:sp>
    </p:spTree>
    <p:extLst>
      <p:ext uri="{BB962C8B-B14F-4D97-AF65-F5344CB8AC3E}">
        <p14:creationId xmlns:p14="http://schemas.microsoft.com/office/powerpoint/2010/main" val="414061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179755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Porting to new machines: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016" y="784144"/>
            <a:ext cx="8752114" cy="1703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a new </a:t>
            </a:r>
            <a:r>
              <a:rPr lang="en-US" sz="2800" dirty="0" err="1"/>
              <a:t>Makefile_NAME</a:t>
            </a:r>
            <a:r>
              <a:rPr lang="en-US" sz="2800" dirty="0"/>
              <a:t> and place it in the </a:t>
            </a:r>
            <a:r>
              <a:rPr lang="en-US" sz="2800" dirty="0" err="1"/>
              <a:t>rayleigh</a:t>
            </a:r>
            <a:r>
              <a:rPr lang="en-US" sz="2800" dirty="0"/>
              <a:t>/</a:t>
            </a:r>
            <a:r>
              <a:rPr lang="en-US" sz="2800" dirty="0" err="1"/>
              <a:t>Makefiles</a:t>
            </a:r>
            <a:r>
              <a:rPr lang="en-US" sz="2800" dirty="0"/>
              <a:t>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016" y="2738345"/>
            <a:ext cx="5385642" cy="70788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$</a:t>
            </a:r>
            <a:r>
              <a:rPr lang="en-US" sz="4000" dirty="0">
                <a:solidFill>
                  <a:schemeClr val="bg1"/>
                </a:solidFill>
              </a:rPr>
              <a:t> ./</a:t>
            </a:r>
            <a:r>
              <a:rPr lang="en-US" sz="4000" dirty="0" err="1">
                <a:solidFill>
                  <a:schemeClr val="bg1"/>
                </a:solidFill>
              </a:rPr>
              <a:t>build_rayleigh</a:t>
            </a:r>
            <a:r>
              <a:rPr lang="en-US" sz="4000" dirty="0">
                <a:solidFill>
                  <a:schemeClr val="bg1"/>
                </a:solidFill>
              </a:rPr>
              <a:t> NAME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3016" y="3696677"/>
            <a:ext cx="8716946" cy="2196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500" dirty="0"/>
              <a:t>See examples in Rayleigh/</a:t>
            </a:r>
            <a:r>
              <a:rPr lang="en-US" sz="4500" dirty="0" err="1"/>
              <a:t>Makefiles</a:t>
            </a:r>
            <a:r>
              <a:rPr lang="en-US" sz="4500" dirty="0"/>
              <a:t>:</a:t>
            </a:r>
          </a:p>
          <a:p>
            <a:pPr lvl="1"/>
            <a:r>
              <a:rPr lang="en-US" sz="4500" dirty="0"/>
              <a:t>Intel Compiler  :  </a:t>
            </a:r>
            <a:r>
              <a:rPr lang="en-US" sz="4500" dirty="0" err="1"/>
              <a:t>Makefile_Pleiades</a:t>
            </a:r>
            <a:endParaRPr lang="en-US" sz="4500" dirty="0"/>
          </a:p>
          <a:p>
            <a:pPr lvl="1"/>
            <a:r>
              <a:rPr lang="en-US" sz="4500" dirty="0"/>
              <a:t>IBM Compiler   :  </a:t>
            </a:r>
            <a:r>
              <a:rPr lang="en-US" sz="4500" dirty="0" err="1"/>
              <a:t>Makefile_Mira</a:t>
            </a:r>
            <a:endParaRPr lang="en-US" sz="4500" dirty="0"/>
          </a:p>
          <a:p>
            <a:pPr lvl="1"/>
            <a:r>
              <a:rPr lang="en-US" sz="4500" dirty="0"/>
              <a:t>GNU Compiler  :  </a:t>
            </a:r>
            <a:r>
              <a:rPr lang="en-US" sz="4500" dirty="0" err="1"/>
              <a:t>Makefile_CIG</a:t>
            </a:r>
            <a:r>
              <a:rPr lang="en-US" sz="4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416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38" y="0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Makefile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Customization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92" y="1734390"/>
            <a:ext cx="8101501" cy="25529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338" y="1271914"/>
            <a:ext cx="5060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 err="1"/>
              <a:t>rayleigh</a:t>
            </a:r>
            <a:r>
              <a:rPr lang="en-US" sz="2400" dirty="0"/>
              <a:t>/</a:t>
            </a:r>
            <a:r>
              <a:rPr lang="en-US" sz="2400" dirty="0" err="1"/>
              <a:t>Makefiles</a:t>
            </a:r>
            <a:r>
              <a:rPr lang="en-US" sz="2400" dirty="0"/>
              <a:t>/</a:t>
            </a:r>
            <a:r>
              <a:rPr lang="en-US" sz="2400" dirty="0" err="1"/>
              <a:t>Makefile_CIG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73078" y="1925922"/>
            <a:ext cx="24880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 BLAS, </a:t>
            </a:r>
            <a:r>
              <a:rPr lang="en-US" dirty="0" err="1">
                <a:solidFill>
                  <a:schemeClr val="bg1"/>
                </a:solidFill>
              </a:rPr>
              <a:t>LAPack</a:t>
            </a:r>
            <a:r>
              <a:rPr lang="en-US" dirty="0">
                <a:solidFill>
                  <a:schemeClr val="bg1"/>
                </a:solidFill>
              </a:rPr>
              <a:t>, FFTW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1629" y="3750814"/>
            <a:ext cx="21190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“Include” directories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552" y="3825060"/>
            <a:ext cx="232627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Compiler Specific Flags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2492" y="4194392"/>
            <a:ext cx="8655539" cy="1753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/>
          </a:p>
          <a:p>
            <a:r>
              <a:rPr lang="en-US" sz="4500" dirty="0"/>
              <a:t>RAYLEIGH_OPT1 is passed through </a:t>
            </a:r>
            <a:r>
              <a:rPr lang="en-US" sz="4500" dirty="0" err="1"/>
              <a:t>build_rayleigh</a:t>
            </a:r>
            <a:endParaRPr lang="en-US" sz="4500" dirty="0"/>
          </a:p>
          <a:p>
            <a:pPr marL="0" indent="0">
              <a:buNone/>
            </a:pPr>
            <a:endParaRPr lang="en-US" sz="4500" dirty="0"/>
          </a:p>
          <a:p>
            <a:r>
              <a:rPr lang="en-US" sz="4500" dirty="0"/>
              <a:t>Also RAYLEIGH_OPT2 and RAYLEIGH_OPT3</a:t>
            </a:r>
          </a:p>
        </p:txBody>
      </p:sp>
    </p:spTree>
    <p:extLst>
      <p:ext uri="{BB962C8B-B14F-4D97-AF65-F5344CB8AC3E}">
        <p14:creationId xmlns:p14="http://schemas.microsoft.com/office/powerpoint/2010/main" val="166552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2"/>
            <a:ext cx="7772400" cy="100036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build_Rayleigh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flags: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66716"/>
            <a:ext cx="4820550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./</a:t>
            </a:r>
            <a:r>
              <a:rPr lang="en-US" sz="3200" dirty="0" err="1">
                <a:solidFill>
                  <a:schemeClr val="bg1"/>
                </a:solidFill>
              </a:rPr>
              <a:t>build_rayleigh</a:t>
            </a:r>
            <a:r>
              <a:rPr lang="en-US" sz="3200" dirty="0">
                <a:solidFill>
                  <a:schemeClr val="bg1"/>
                </a:solidFill>
              </a:rPr>
              <a:t> CU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6861" y="1855755"/>
            <a:ext cx="155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TRY THIS: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861" y="3877404"/>
            <a:ext cx="584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Enables debugging flags in </a:t>
            </a:r>
            <a:r>
              <a:rPr lang="en-US" sz="2400" dirty="0" err="1"/>
              <a:t>Makefile_CIG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2906" y="5538544"/>
            <a:ext cx="3785011" cy="584775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$</a:t>
            </a:r>
            <a:r>
              <a:rPr lang="en-US" sz="3200" dirty="0">
                <a:solidFill>
                  <a:schemeClr val="bg1"/>
                </a:solidFill>
              </a:rPr>
              <a:t> ./</a:t>
            </a:r>
            <a:r>
              <a:rPr lang="en-US" sz="3200" dirty="0" err="1">
                <a:solidFill>
                  <a:schemeClr val="bg1"/>
                </a:solidFill>
              </a:rPr>
              <a:t>build_rayleigh</a:t>
            </a:r>
            <a:r>
              <a:rPr lang="en-US" sz="3200" dirty="0">
                <a:solidFill>
                  <a:schemeClr val="bg1"/>
                </a:solidFill>
              </a:rPr>
              <a:t> CU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2402" y="4707974"/>
            <a:ext cx="535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DEBUGGING FOR NOW PLEASE!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861" y="3369752"/>
            <a:ext cx="465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Sets $RAYLEIGH_OPT1 to debug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43249" y="5600099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RERUN THIS:</a:t>
            </a:r>
          </a:p>
        </p:txBody>
      </p:sp>
    </p:spTree>
    <p:extLst>
      <p:ext uri="{BB962C8B-B14F-4D97-AF65-F5344CB8AC3E}">
        <p14:creationId xmlns:p14="http://schemas.microsoft.com/office/powerpoint/2010/main" val="1226009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335</TotalTime>
  <Words>628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Rayleigh Tutorial</vt:lpstr>
      <vt:lpstr>In This Module: </vt:lpstr>
      <vt:lpstr>Before WE BEGIN:</vt:lpstr>
      <vt:lpstr>Bulding the CODE (WINDOW 1):</vt:lpstr>
      <vt:lpstr>Code Requirements: (install these before Building Rayleigh)</vt:lpstr>
      <vt:lpstr>Building THE CODE  (Window 1):</vt:lpstr>
      <vt:lpstr>Porting to new machines:</vt:lpstr>
      <vt:lpstr>Makefile Customization</vt:lpstr>
      <vt:lpstr>Using build_Rayleigh flags:</vt:lpstr>
      <vt:lpstr>OUR FIRST run:  Prepwork  (WINDOW 2)</vt:lpstr>
      <vt:lpstr>OUR FIRST run:  Prepwork (WINDOW 2)</vt:lpstr>
      <vt:lpstr>Quick Nano survival tips</vt:lpstr>
      <vt:lpstr>Main_input</vt:lpstr>
      <vt:lpstr>Main_input</vt:lpstr>
      <vt:lpstr>OUR FIRST run (WINDOW 2)</vt:lpstr>
      <vt:lpstr>In-Situ Benchmarking</vt:lpstr>
      <vt:lpstr>Check your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61</cp:revision>
  <dcterms:created xsi:type="dcterms:W3CDTF">2016-06-16T18:25:46Z</dcterms:created>
  <dcterms:modified xsi:type="dcterms:W3CDTF">2017-02-24T00:04:30Z</dcterms:modified>
</cp:coreProperties>
</file>