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6" r:id="rId5"/>
    <p:sldId id="294" r:id="rId6"/>
    <p:sldId id="277" r:id="rId7"/>
    <p:sldId id="278" r:id="rId8"/>
    <p:sldId id="272" r:id="rId9"/>
    <p:sldId id="273" r:id="rId10"/>
    <p:sldId id="274" r:id="rId11"/>
    <p:sldId id="275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0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84" y="432452"/>
            <a:ext cx="5714228" cy="2421464"/>
          </a:xfrm>
        </p:spPr>
        <p:txBody>
          <a:bodyPr/>
          <a:lstStyle/>
          <a:p>
            <a:r>
              <a:rPr lang="en-US" dirty="0"/>
              <a:t>Rayleigh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738" y="2919790"/>
            <a:ext cx="7575063" cy="1405467"/>
          </a:xfrm>
        </p:spPr>
        <p:txBody>
          <a:bodyPr/>
          <a:lstStyle/>
          <a:p>
            <a:r>
              <a:rPr lang="en-US" dirty="0"/>
              <a:t>Module 2:  Running the Code &amp; Best Practices</a:t>
            </a:r>
          </a:p>
        </p:txBody>
      </p:sp>
      <p:pic>
        <p:nvPicPr>
          <p:cNvPr id="1026" name="Picture 2" descr="ci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08" y="4325257"/>
            <a:ext cx="32575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22" y="199176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Determining Process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86" y="1313092"/>
            <a:ext cx="7772400" cy="1500843"/>
          </a:xfrm>
        </p:spPr>
        <p:txBody>
          <a:bodyPr>
            <a:noAutofit/>
          </a:bodyPr>
          <a:lstStyle/>
          <a:p>
            <a:r>
              <a:rPr lang="en-US" sz="2400" dirty="0"/>
              <a:t>NPROW – determines how </a:t>
            </a:r>
            <a:r>
              <a:rPr lang="en-US" sz="2200" dirty="0">
                <a:sym typeface="Symbol" panose="05050102010706020507" pitchFamily="18" charset="2"/>
              </a:rPr>
              <a:t> </a:t>
            </a:r>
            <a:r>
              <a:rPr lang="en-US" sz="2400" dirty="0"/>
              <a:t>and m are distributed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4799" y="2399626"/>
                <a:ext cx="2924496" cy="785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 err="1"/>
                  <a:t>nprow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799" y="2399626"/>
                <a:ext cx="2924496" cy="785151"/>
              </a:xfrm>
              <a:prstGeom prst="rect">
                <a:avLst/>
              </a:prstGeom>
              <a:blipFill rotWithShape="0">
                <a:blip r:embed="rId2"/>
                <a:stretch>
                  <a:fillRect l="-729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41121" y="3340052"/>
                <a:ext cx="10210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21" y="3340052"/>
                <a:ext cx="102104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41121" y="4684842"/>
                <a:ext cx="2924496" cy="741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npcol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21" y="4684842"/>
                <a:ext cx="2924496" cy="741165"/>
              </a:xfrm>
              <a:prstGeom prst="rect">
                <a:avLst/>
              </a:prstGeom>
              <a:blipFill rotWithShape="0">
                <a:blip r:embed="rId4"/>
                <a:stretch>
                  <a:fillRect l="-7292" b="-9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54799" y="5632874"/>
                <a:ext cx="10643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799" y="5632874"/>
                <a:ext cx="106432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38555" y="3632608"/>
            <a:ext cx="7772400" cy="1500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NPCOL – determines how </a:t>
            </a:r>
            <a:r>
              <a:rPr lang="en-US" sz="2400" dirty="0">
                <a:latin typeface="Script MT Bold" panose="03040602040607080904" pitchFamily="66" charset="0"/>
              </a:rPr>
              <a:t>l</a:t>
            </a:r>
            <a:r>
              <a:rPr lang="en-US" sz="2200" dirty="0">
                <a:sym typeface="Symbol" panose="05050102010706020507" pitchFamily="18" charset="2"/>
              </a:rPr>
              <a:t> </a:t>
            </a:r>
            <a:r>
              <a:rPr lang="en-US" sz="2400" dirty="0"/>
              <a:t>and r are distributed</a:t>
            </a:r>
          </a:p>
        </p:txBody>
      </p:sp>
    </p:spTree>
    <p:extLst>
      <p:ext uri="{BB962C8B-B14F-4D97-AF65-F5344CB8AC3E}">
        <p14:creationId xmlns:p14="http://schemas.microsoft.com/office/powerpoint/2010/main" val="6307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338" y="216581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Process layout:  Best Practices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4798" y="2399626"/>
                <a:ext cx="5538740" cy="1726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 should be a factor of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white"/>
                    </a:solidFill>
                  </a:rPr>
                  <a:t>M should be a factor of </a:t>
                </a:r>
                <a:r>
                  <a:rPr lang="en-US" sz="2800" dirty="0" err="1">
                    <a:solidFill>
                      <a:prstClr val="white"/>
                    </a:solidFill>
                  </a:rPr>
                  <a:t>n</a:t>
                </a:r>
                <a:r>
                  <a:rPr lang="en-US" sz="2800" baseline="-25000" dirty="0" err="1">
                    <a:solidFill>
                      <a:prstClr val="white"/>
                    </a:solidFill>
                  </a:rPr>
                  <a:t>r</a:t>
                </a:r>
                <a:endParaRPr lang="en-US" sz="3600" baseline="-250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798" y="2399626"/>
                <a:ext cx="5538740" cy="1726050"/>
              </a:xfrm>
              <a:prstGeom prst="rect">
                <a:avLst/>
              </a:prstGeom>
              <a:blipFill rotWithShape="0">
                <a:blip r:embed="rId2"/>
                <a:stretch>
                  <a:fillRect l="-3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82243" y="1876406"/>
            <a:ext cx="3728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For ideal load balancing: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243" y="4059451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For balanced communication: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4798" y="4727091"/>
            <a:ext cx="553874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nprow</a:t>
            </a:r>
            <a:r>
              <a:rPr lang="en-US" sz="2800" dirty="0"/>
              <a:t> and </a:t>
            </a:r>
            <a:r>
              <a:rPr lang="en-US" sz="2800" dirty="0" err="1"/>
              <a:t>npcol</a:t>
            </a:r>
            <a:r>
              <a:rPr lang="en-US" sz="2800" dirty="0"/>
              <a:t> should agree to within a factor of 2 or 4</a:t>
            </a:r>
          </a:p>
          <a:p>
            <a:pPr lvl="1"/>
            <a:r>
              <a:rPr lang="en-US" sz="2800" dirty="0"/>
              <a:t>(minimizes message count)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100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6646" y="24955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Run Timing:  Calling it Quits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629" y="1364197"/>
            <a:ext cx="8532032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Specify the number of time steps and/or </a:t>
            </a:r>
            <a:r>
              <a:rPr lang="en-US" sz="2800" dirty="0" err="1"/>
              <a:t>walltime</a:t>
            </a:r>
            <a:r>
              <a:rPr lang="en-US" sz="2800" dirty="0"/>
              <a:t> 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Lowest one “wins”</a:t>
            </a:r>
            <a:endParaRPr lang="en-US" sz="3600" baseline="-25000" dirty="0"/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161690" y="1941753"/>
            <a:ext cx="4349258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max_iterations</a:t>
            </a:r>
            <a:r>
              <a:rPr lang="en-US" sz="2400" dirty="0">
                <a:solidFill>
                  <a:schemeClr val="bg1"/>
                </a:solidFill>
              </a:rPr>
              <a:t> = 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max_time_minutes</a:t>
            </a:r>
            <a:r>
              <a:rPr lang="en-US" sz="2400" dirty="0">
                <a:solidFill>
                  <a:schemeClr val="bg1"/>
                </a:solidFill>
              </a:rPr>
              <a:t> = 30.0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1690" y="3810836"/>
            <a:ext cx="4349258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max_iterations</a:t>
            </a:r>
            <a:r>
              <a:rPr lang="en-US" sz="2400" dirty="0">
                <a:solidFill>
                  <a:schemeClr val="bg1"/>
                </a:solidFill>
              </a:rPr>
              <a:t> = 5000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max_time_minutes</a:t>
            </a:r>
            <a:r>
              <a:rPr lang="en-US" sz="2400" dirty="0">
                <a:solidFill>
                  <a:schemeClr val="bg1"/>
                </a:solidFill>
              </a:rPr>
              <a:t> = 1.0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3012" y="3238023"/>
            <a:ext cx="2255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Try these two</a:t>
            </a:r>
          </a:p>
          <a:p>
            <a:r>
              <a:rPr lang="en-US" sz="2800" dirty="0">
                <a:solidFill>
                  <a:srgbClr val="FFFF00"/>
                </a:solidFill>
              </a:rPr>
              <a:t>combinations: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66" y="6068413"/>
            <a:ext cx="6170248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mpiexec</a:t>
            </a:r>
            <a:r>
              <a:rPr lang="en-US" sz="2400" dirty="0">
                <a:solidFill>
                  <a:schemeClr val="bg1"/>
                </a:solidFill>
              </a:rPr>
              <a:t> –np 4 ./</a:t>
            </a:r>
            <a:r>
              <a:rPr lang="en-US" sz="2400" dirty="0" err="1">
                <a:solidFill>
                  <a:schemeClr val="bg1"/>
                </a:solidFill>
              </a:rPr>
              <a:t>rayleigh</a:t>
            </a:r>
            <a:r>
              <a:rPr lang="en-US" sz="2400" dirty="0">
                <a:solidFill>
                  <a:schemeClr val="bg1"/>
                </a:solidFill>
              </a:rPr>
              <a:t> –niter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422" y="5471695"/>
            <a:ext cx="648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Command-line override for </a:t>
            </a:r>
            <a:r>
              <a:rPr lang="en-US" sz="2800" dirty="0" err="1">
                <a:solidFill>
                  <a:srgbClr val="FFFF00"/>
                </a:solidFill>
              </a:rPr>
              <a:t>max_iterations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4525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Run Timing:  time-step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737" y="1027808"/>
            <a:ext cx="853203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Time-stepping is controlled through the same </a:t>
            </a:r>
            <a:r>
              <a:rPr lang="en-US" sz="2800" dirty="0" err="1"/>
              <a:t>namelist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Time-stepping is adaptive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21087" y="3043163"/>
            <a:ext cx="3934420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cflmin</a:t>
            </a:r>
            <a:r>
              <a:rPr lang="en-US" sz="2400" dirty="0">
                <a:solidFill>
                  <a:schemeClr val="bg1"/>
                </a:solidFill>
              </a:rPr>
              <a:t> = 0.4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cflmax</a:t>
            </a:r>
            <a:r>
              <a:rPr lang="en-US" sz="2400" dirty="0">
                <a:solidFill>
                  <a:schemeClr val="bg1"/>
                </a:solidFill>
              </a:rPr>
              <a:t> = 0.6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max_time_step</a:t>
            </a:r>
            <a:r>
              <a:rPr lang="en-US" sz="2400" dirty="0">
                <a:solidFill>
                  <a:schemeClr val="bg1"/>
                </a:solidFill>
              </a:rPr>
              <a:t> = 1.0d-4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min_time_step</a:t>
            </a:r>
            <a:r>
              <a:rPr lang="en-US" sz="2400" dirty="0">
                <a:solidFill>
                  <a:schemeClr val="bg1"/>
                </a:solidFill>
              </a:rPr>
              <a:t> = 1.0d-13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7675" y="5484470"/>
            <a:ext cx="2954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Halt if time step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becomes this small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923" y="5389385"/>
            <a:ext cx="2537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Never take step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larger than this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6853" y="3066541"/>
            <a:ext cx="1723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CFL safety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factor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923" y="2112434"/>
            <a:ext cx="2505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Increase </a:t>
            </a:r>
            <a:r>
              <a:rPr lang="en-US" sz="2800" dirty="0" err="1">
                <a:solidFill>
                  <a:srgbClr val="FFFF00"/>
                </a:solidFill>
              </a:rPr>
              <a:t>dt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iff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dt</a:t>
            </a:r>
            <a:r>
              <a:rPr lang="en-US" sz="2800" dirty="0">
                <a:solidFill>
                  <a:srgbClr val="FFFF00"/>
                </a:solidFill>
              </a:rPr>
              <a:t> &lt; CFL*</a:t>
            </a:r>
            <a:r>
              <a:rPr lang="en-US" sz="2800" dirty="0" err="1">
                <a:solidFill>
                  <a:srgbClr val="FFFF00"/>
                </a:solidFill>
              </a:rPr>
              <a:t>cflmin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220308" y="3583807"/>
            <a:ext cx="2586545" cy="436841"/>
          </a:xfrm>
          <a:prstGeom prst="line">
            <a:avLst/>
          </a:prstGeom>
          <a:ln w="222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2" idx="2"/>
          </p:cNvCxnSpPr>
          <p:nvPr/>
        </p:nvCxnSpPr>
        <p:spPr>
          <a:xfrm flipH="1" flipV="1">
            <a:off x="1575830" y="3066541"/>
            <a:ext cx="1073585" cy="583244"/>
          </a:xfrm>
          <a:prstGeom prst="line">
            <a:avLst/>
          </a:prstGeom>
          <a:ln w="222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11667" y="4548554"/>
            <a:ext cx="1137748" cy="924646"/>
          </a:xfrm>
          <a:prstGeom prst="line">
            <a:avLst/>
          </a:prstGeom>
          <a:ln w="222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220308" y="5010877"/>
            <a:ext cx="1443572" cy="884479"/>
          </a:xfrm>
          <a:prstGeom prst="line">
            <a:avLst/>
          </a:prstGeom>
          <a:ln w="222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6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17421" y="-167090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Run Timing:  Exercises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1195" y="3185392"/>
            <a:ext cx="3934420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max_time_step</a:t>
            </a:r>
            <a:r>
              <a:rPr lang="en-US" sz="2400" dirty="0">
                <a:solidFill>
                  <a:schemeClr val="bg1"/>
                </a:solidFill>
              </a:rPr>
              <a:t> = 1.0d-2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min_time_step</a:t>
            </a:r>
            <a:r>
              <a:rPr lang="en-US" sz="2400" dirty="0">
                <a:solidFill>
                  <a:schemeClr val="bg1"/>
                </a:solidFill>
              </a:rPr>
              <a:t> = 1.0d-13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359" y="5147108"/>
            <a:ext cx="3855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Exercise 2:</a:t>
            </a:r>
          </a:p>
          <a:p>
            <a:r>
              <a:rPr lang="en-US" sz="2800" dirty="0">
                <a:solidFill>
                  <a:srgbClr val="FFFF00"/>
                </a:solidFill>
              </a:rPr>
              <a:t>Force a time-step “crash”</a:t>
            </a:r>
          </a:p>
          <a:p>
            <a:r>
              <a:rPr lang="en-US" sz="2800" dirty="0">
                <a:solidFill>
                  <a:srgbClr val="FFFF00"/>
                </a:solidFill>
              </a:rPr>
              <a:t>(try running for 10…)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639" y="1107193"/>
            <a:ext cx="4175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Set the grid parameters to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359" y="3291894"/>
            <a:ext cx="3881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Exercise 1:</a:t>
            </a:r>
          </a:p>
          <a:p>
            <a:r>
              <a:rPr lang="en-US" sz="2800" dirty="0">
                <a:solidFill>
                  <a:srgbClr val="FFFF00"/>
                </a:solidFill>
              </a:rPr>
              <a:t>Force a time step change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(run for 10 iterations)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6600" y="1289177"/>
            <a:ext cx="3259015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n_theta</a:t>
            </a:r>
            <a:r>
              <a:rPr lang="en-US" sz="2400" dirty="0">
                <a:solidFill>
                  <a:schemeClr val="bg1"/>
                </a:solidFill>
              </a:rPr>
              <a:t> = 48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n_r</a:t>
            </a:r>
            <a:r>
              <a:rPr lang="en-US" sz="2400" dirty="0">
                <a:solidFill>
                  <a:schemeClr val="bg1"/>
                </a:solidFill>
              </a:rPr>
              <a:t> = 64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rmin</a:t>
            </a:r>
            <a:r>
              <a:rPr lang="en-US" sz="2400" dirty="0">
                <a:solidFill>
                  <a:schemeClr val="bg1"/>
                </a:solidFill>
              </a:rPr>
              <a:t> = 9.0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rmax</a:t>
            </a:r>
            <a:r>
              <a:rPr lang="en-US" sz="2400" dirty="0">
                <a:solidFill>
                  <a:schemeClr val="bg1"/>
                </a:solidFill>
              </a:rPr>
              <a:t> = 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91195" y="5003454"/>
            <a:ext cx="3934420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max_time_step</a:t>
            </a:r>
            <a:r>
              <a:rPr lang="en-US" sz="2400" dirty="0">
                <a:solidFill>
                  <a:schemeClr val="bg1"/>
                </a:solidFill>
              </a:rPr>
              <a:t> = 1.0d-2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min_time_step</a:t>
            </a:r>
            <a:r>
              <a:rPr lang="en-US" sz="2400" dirty="0">
                <a:solidFill>
                  <a:schemeClr val="bg1"/>
                </a:solidFill>
              </a:rPr>
              <a:t> = 1.0d-3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83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1144" y="-178352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endParaRPr lang="en-US" sz="36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77639" y="1107193"/>
            <a:ext cx="817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Rayleigh created a Checkpoints directory </a:t>
            </a:r>
            <a:r>
              <a:rPr lang="en-US" sz="2800" dirty="0">
                <a:solidFill>
                  <a:srgbClr val="FFFF00"/>
                </a:solidFill>
              </a:rPr>
              <a:t>– have a look: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733" y="1715405"/>
            <a:ext cx="3259015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$ </a:t>
            </a:r>
            <a:r>
              <a:rPr lang="en-US" sz="2400" dirty="0">
                <a:solidFill>
                  <a:schemeClr val="bg1"/>
                </a:solidFill>
              </a:rPr>
              <a:t>ls Checkpoints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39" y="2447532"/>
            <a:ext cx="889935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everything needed to resume a run: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00000010_grid_etc  :   grid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00000010_W            :  W </a:t>
            </a:r>
            <a:r>
              <a:rPr lang="en-US" sz="2800" dirty="0" err="1"/>
              <a:t>streamfunction</a:t>
            </a:r>
            <a:r>
              <a:rPr lang="en-US" sz="2800" dirty="0"/>
              <a:t> at </a:t>
            </a:r>
            <a:r>
              <a:rPr lang="en-US" sz="2800" dirty="0" err="1"/>
              <a:t>timestep</a:t>
            </a:r>
            <a:r>
              <a:rPr lang="en-US" sz="2800" dirty="0"/>
              <a:t>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00000010_WAB       :  Nonlinear terms for W </a:t>
            </a:r>
            <a:r>
              <a:rPr lang="en-US" sz="2800" dirty="0" err="1"/>
              <a:t>equ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00000010_P             :  Pressure field at </a:t>
            </a:r>
            <a:r>
              <a:rPr lang="en-US" sz="2800" dirty="0" err="1"/>
              <a:t>timestep</a:t>
            </a:r>
            <a:r>
              <a:rPr lang="en-US" sz="2800" dirty="0"/>
              <a:t>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00000010_PAB        :  Nonlinear terms for P (</a:t>
            </a:r>
            <a:r>
              <a:rPr lang="en-US" sz="2800" dirty="0" err="1"/>
              <a:t>dWdr</a:t>
            </a:r>
            <a:r>
              <a:rPr lang="en-US" sz="2800" dirty="0"/>
              <a:t>) </a:t>
            </a:r>
            <a:r>
              <a:rPr lang="en-US" sz="2800" dirty="0" err="1"/>
              <a:t>equ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checkpoint_log</a:t>
            </a:r>
            <a:r>
              <a:rPr lang="en-US" sz="2800" dirty="0"/>
              <a:t>        : list of all checkpoints written so far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last_checkpoint</a:t>
            </a:r>
            <a:r>
              <a:rPr lang="en-US" sz="2800" dirty="0"/>
              <a:t>       : last checkpoint written</a:t>
            </a:r>
          </a:p>
        </p:txBody>
      </p:sp>
    </p:spTree>
    <p:extLst>
      <p:ext uri="{BB962C8B-B14F-4D97-AF65-F5344CB8AC3E}">
        <p14:creationId xmlns:p14="http://schemas.microsoft.com/office/powerpoint/2010/main" val="192454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1144" y="-178352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endParaRPr lang="en-US" sz="36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77639" y="1107193"/>
            <a:ext cx="817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Rayleigh created a Checkpoints directory </a:t>
            </a:r>
            <a:r>
              <a:rPr lang="en-US" sz="2800" dirty="0">
                <a:solidFill>
                  <a:srgbClr val="FFFF00"/>
                </a:solidFill>
              </a:rPr>
              <a:t>– have a look: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733" y="1715405"/>
            <a:ext cx="3259015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$ </a:t>
            </a:r>
            <a:r>
              <a:rPr lang="en-US" sz="2400" dirty="0">
                <a:solidFill>
                  <a:schemeClr val="bg1"/>
                </a:solidFill>
              </a:rPr>
              <a:t>ls Checkpoints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39" y="2447532"/>
            <a:ext cx="87758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everything needed to resume a run: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00000010_grid_etc  :   grid parameters at time step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00000010_W            :  W </a:t>
            </a:r>
            <a:r>
              <a:rPr lang="en-US" sz="2800" dirty="0" err="1"/>
              <a:t>streamfunction</a:t>
            </a:r>
            <a:r>
              <a:rPr lang="en-US" sz="2800" dirty="0"/>
              <a:t> at time step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00000010_WAB       :  Nonlinear terms for W </a:t>
            </a:r>
            <a:r>
              <a:rPr lang="en-US" sz="2800" dirty="0" err="1"/>
              <a:t>equ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00000010_P             :  Pressure field at time step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00000010_PAB        :  Nonlinear terms for P (</a:t>
            </a:r>
            <a:r>
              <a:rPr lang="en-US" sz="2800" dirty="0" err="1"/>
              <a:t>dWdr</a:t>
            </a:r>
            <a:r>
              <a:rPr lang="en-US" sz="2800" dirty="0"/>
              <a:t>) </a:t>
            </a:r>
            <a:r>
              <a:rPr lang="en-US" sz="2800" dirty="0" err="1"/>
              <a:t>equ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…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checkpoint_log</a:t>
            </a:r>
            <a:r>
              <a:rPr lang="en-US" sz="2800" dirty="0"/>
              <a:t>        : list of all checkpoints written so far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last_checkpoint</a:t>
            </a:r>
            <a:r>
              <a:rPr lang="en-US" sz="2800" dirty="0"/>
              <a:t>       : last checkpoint written</a:t>
            </a:r>
          </a:p>
        </p:txBody>
      </p:sp>
    </p:spTree>
    <p:extLst>
      <p:ext uri="{BB962C8B-B14F-4D97-AF65-F5344CB8AC3E}">
        <p14:creationId xmlns:p14="http://schemas.microsoft.com/office/powerpoint/2010/main" val="217339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61876" y="888535"/>
            <a:ext cx="853203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Checkpointing</a:t>
            </a:r>
            <a:r>
              <a:rPr lang="en-US" sz="2800" dirty="0"/>
              <a:t> controlled via </a:t>
            </a:r>
            <a:r>
              <a:rPr lang="en-US" sz="2800" dirty="0" err="1"/>
              <a:t>checkpoint_interval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Sets # of time steps between checkpoints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Clear Checkpoints before EACH exercise: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3183" y="2992394"/>
            <a:ext cx="3934420" cy="1938992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checkpoint_interval</a:t>
            </a:r>
            <a:r>
              <a:rPr lang="en-US" sz="2400" dirty="0">
                <a:solidFill>
                  <a:schemeClr val="bg1"/>
                </a:solidFill>
              </a:rPr>
              <a:t> =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max_time_step</a:t>
            </a:r>
            <a:r>
              <a:rPr lang="en-US" sz="2400" dirty="0">
                <a:solidFill>
                  <a:schemeClr val="bg1"/>
                </a:solidFill>
              </a:rPr>
              <a:t> = 1.0d-4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min_time_step</a:t>
            </a:r>
            <a:r>
              <a:rPr lang="en-US" sz="2400" dirty="0">
                <a:solidFill>
                  <a:schemeClr val="bg1"/>
                </a:solidFill>
              </a:rPr>
              <a:t> = 1.0d-13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759" y="2850778"/>
            <a:ext cx="3881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Exercise 1: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Use values to the right.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Run for 10 time steps.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Check directory contents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759" y="4984098"/>
            <a:ext cx="6922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Exercise 2: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Same, but checkpoint every 3</a:t>
            </a:r>
            <a:r>
              <a:rPr lang="en-US" sz="2800" baseline="30000" dirty="0">
                <a:solidFill>
                  <a:srgbClr val="FFFF00"/>
                </a:solidFill>
              </a:rPr>
              <a:t>rd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timestep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 Check directory contents…        what’s odd?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3183" y="2227669"/>
            <a:ext cx="3934420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rm</a:t>
            </a:r>
            <a:r>
              <a:rPr lang="en-US" sz="2400" dirty="0">
                <a:solidFill>
                  <a:schemeClr val="bg1"/>
                </a:solidFill>
              </a:rPr>
              <a:t> Checkpoints/*</a:t>
            </a:r>
          </a:p>
        </p:txBody>
      </p:sp>
    </p:spTree>
    <p:extLst>
      <p:ext uri="{BB962C8B-B14F-4D97-AF65-F5344CB8AC3E}">
        <p14:creationId xmlns:p14="http://schemas.microsoft.com/office/powerpoint/2010/main" val="241295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endParaRPr lang="en-US" sz="36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548364" y="3554162"/>
            <a:ext cx="3934420" cy="120032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save_last_timestep</a:t>
            </a:r>
            <a:r>
              <a:rPr lang="en-US" sz="2400" dirty="0">
                <a:solidFill>
                  <a:schemeClr val="bg1"/>
                </a:solidFill>
              </a:rPr>
              <a:t> = .false.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379" y="1173498"/>
            <a:ext cx="8477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model runs for the specified number of time steps OR the specified </a:t>
            </a:r>
            <a:r>
              <a:rPr lang="en-US" sz="2800" dirty="0" err="1"/>
              <a:t>walltime</a:t>
            </a:r>
            <a:r>
              <a:rPr lang="en-US" sz="2800" dirty="0"/>
              <a:t>, the final time step is saved.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9" y="2435683"/>
            <a:ext cx="8477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disable this feature, add the following line to your </a:t>
            </a:r>
            <a:r>
              <a:rPr lang="en-US" sz="2800" dirty="0" err="1"/>
              <a:t>temporal_controls</a:t>
            </a:r>
            <a:r>
              <a:rPr lang="en-US" sz="2800" dirty="0"/>
              <a:t> </a:t>
            </a:r>
            <a:r>
              <a:rPr lang="en-US" sz="2800" dirty="0" err="1"/>
              <a:t>namelist</a:t>
            </a:r>
            <a:r>
              <a:rPr lang="en-US" sz="2800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426" y="4754491"/>
            <a:ext cx="84770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Exercise:</a:t>
            </a:r>
          </a:p>
          <a:p>
            <a:r>
              <a:rPr lang="en-US" sz="2800" dirty="0"/>
              <a:t>  Clear your Checkpoints directory contents again</a:t>
            </a:r>
          </a:p>
          <a:p>
            <a:r>
              <a:rPr lang="en-US" sz="2800" dirty="0"/>
              <a:t>  Add/set this flag to .false. and rerun previous exercise</a:t>
            </a:r>
          </a:p>
          <a:p>
            <a:r>
              <a:rPr lang="en-US" sz="2800" dirty="0"/>
              <a:t>  Verify that time step 10 was not saved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67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r>
              <a:rPr lang="en-US" sz="3600" b="1" u="sng" dirty="0"/>
              <a:t>: </a:t>
            </a:r>
            <a:r>
              <a:rPr lang="en-US" sz="3600" b="1" u="sng" dirty="0" err="1"/>
              <a:t>Quicksaves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61876" y="888535"/>
            <a:ext cx="853203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Checkpoints can take up a LOT of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we often want to checkpoint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Solution:  rotating checkpoint slots (</a:t>
            </a:r>
            <a:r>
              <a:rPr lang="en-US" sz="2800" dirty="0" err="1"/>
              <a:t>quicksaves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Idea:  save often, but overwrite most saved data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54537" y="3852009"/>
            <a:ext cx="3934420" cy="267765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checkpoint_interval</a:t>
            </a:r>
            <a:r>
              <a:rPr lang="en-US" sz="2400" dirty="0">
                <a:solidFill>
                  <a:schemeClr val="bg1"/>
                </a:solidFill>
              </a:rPr>
              <a:t> = 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quicksave_interval</a:t>
            </a:r>
            <a:r>
              <a:rPr lang="en-US" sz="2400" dirty="0">
                <a:solidFill>
                  <a:schemeClr val="bg1"/>
                </a:solidFill>
              </a:rPr>
              <a:t> =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num_quicksaves</a:t>
            </a:r>
            <a:r>
              <a:rPr lang="en-US" sz="2400" dirty="0">
                <a:solidFill>
                  <a:schemeClr val="bg1"/>
                </a:solidFill>
              </a:rPr>
              <a:t> = 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max_iterations</a:t>
            </a:r>
            <a:r>
              <a:rPr lang="en-US" sz="2400" dirty="0">
                <a:solidFill>
                  <a:schemeClr val="bg1"/>
                </a:solidFill>
              </a:rPr>
              <a:t> = 14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save_last_timestep</a:t>
            </a:r>
            <a:r>
              <a:rPr lang="en-US" sz="2400" dirty="0">
                <a:solidFill>
                  <a:schemeClr val="bg1"/>
                </a:solidFill>
              </a:rPr>
              <a:t> = .true.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451" y="3753678"/>
            <a:ext cx="4741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Exercise: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Clear checkpoint directory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Set values to the right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Run the code for 10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time steps.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4537" y="3048485"/>
            <a:ext cx="3934420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rm</a:t>
            </a:r>
            <a:r>
              <a:rPr lang="en-US" sz="2400" dirty="0">
                <a:solidFill>
                  <a:schemeClr val="bg1"/>
                </a:solidFill>
              </a:rPr>
              <a:t> Checkpoints/*</a:t>
            </a:r>
          </a:p>
        </p:txBody>
      </p:sp>
    </p:spTree>
    <p:extLst>
      <p:ext uri="{BB962C8B-B14F-4D97-AF65-F5344CB8AC3E}">
        <p14:creationId xmlns:p14="http://schemas.microsoft.com/office/powerpoint/2010/main" val="14448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Module: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039"/>
            <a:ext cx="7772400" cy="3649133"/>
          </a:xfrm>
        </p:spPr>
        <p:txBody>
          <a:bodyPr/>
          <a:lstStyle/>
          <a:p>
            <a:r>
              <a:rPr lang="en-US" sz="3200" dirty="0"/>
              <a:t>Changing Run Resolution</a:t>
            </a:r>
          </a:p>
          <a:p>
            <a:r>
              <a:rPr lang="en-US" sz="3200" dirty="0"/>
              <a:t>Changing Process Count and Layout</a:t>
            </a:r>
          </a:p>
          <a:p>
            <a:r>
              <a:rPr lang="en-US" sz="3200" dirty="0"/>
              <a:t>Controlling Run Timing</a:t>
            </a:r>
          </a:p>
          <a:p>
            <a:r>
              <a:rPr lang="en-US" sz="3200" dirty="0" err="1"/>
              <a:t>Checkpointing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8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r>
              <a:rPr lang="en-US" sz="3600" b="1" u="sng" dirty="0"/>
              <a:t>: </a:t>
            </a:r>
            <a:r>
              <a:rPr lang="en-US" sz="3600" b="1" u="sng" dirty="0" err="1"/>
              <a:t>Quicksaves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61876" y="990130"/>
            <a:ext cx="8532032" cy="5601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what happened?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have several files of the form </a:t>
            </a:r>
            <a:r>
              <a:rPr lang="en-US" sz="2800" dirty="0" err="1"/>
              <a:t>quicksave_XX_Y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Quicksaves</a:t>
            </a:r>
            <a:r>
              <a:rPr lang="en-US" sz="2800" dirty="0"/>
              <a:t> were written every other time step.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fourth </a:t>
            </a:r>
            <a:r>
              <a:rPr lang="en-US" sz="2800" dirty="0" err="1"/>
              <a:t>quicksave</a:t>
            </a:r>
            <a:r>
              <a:rPr lang="en-US" sz="2800" dirty="0"/>
              <a:t> overwrote quicksave_01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fifth </a:t>
            </a:r>
            <a:r>
              <a:rPr lang="en-US" sz="2800" dirty="0" err="1"/>
              <a:t>quicksave</a:t>
            </a:r>
            <a:r>
              <a:rPr lang="en-US" sz="2800" dirty="0"/>
              <a:t> overwrote quickave_02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 checkpoints take precedence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what’s in the </a:t>
            </a:r>
            <a:r>
              <a:rPr lang="en-US" sz="2800" dirty="0" err="1"/>
              <a:t>quicksave</a:t>
            </a:r>
            <a:r>
              <a:rPr lang="en-US" sz="2800" dirty="0"/>
              <a:t> slots?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4932" y="998430"/>
            <a:ext cx="3934420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ls Checkpoints</a:t>
            </a:r>
          </a:p>
        </p:txBody>
      </p:sp>
    </p:spTree>
    <p:extLst>
      <p:ext uri="{BB962C8B-B14F-4D97-AF65-F5344CB8AC3E}">
        <p14:creationId xmlns:p14="http://schemas.microsoft.com/office/powerpoint/2010/main" val="270710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r>
              <a:rPr lang="en-US" sz="3600" b="1" u="sng" dirty="0"/>
              <a:t>: </a:t>
            </a:r>
            <a:r>
              <a:rPr lang="en-US" sz="3600" b="1" u="sng" dirty="0" err="1"/>
              <a:t>Quicksaves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83907" y="997389"/>
            <a:ext cx="853203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checkpoints are logged:</a:t>
            </a:r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712" y="1757820"/>
            <a:ext cx="4994122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more Checkpoints/</a:t>
            </a:r>
            <a:r>
              <a:rPr lang="en-US" sz="2400" dirty="0" err="1">
                <a:solidFill>
                  <a:schemeClr val="bg1"/>
                </a:solidFill>
              </a:rPr>
              <a:t>checkpoint_log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897" y="3109611"/>
            <a:ext cx="2629876" cy="267765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00000002 01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00000004 02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000000005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00000006 03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00000008 01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00000010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1785" y="2589431"/>
            <a:ext cx="5697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read this?</a:t>
            </a:r>
          </a:p>
          <a:p>
            <a:r>
              <a:rPr lang="en-US" sz="2400" dirty="0"/>
              <a:t>1:  Numbered checkpoints are not indented.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59772" y="4056185"/>
            <a:ext cx="1332477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59772" y="5130800"/>
            <a:ext cx="1332477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07885" y="4056185"/>
            <a:ext cx="719015" cy="1074615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63326" y="4177993"/>
            <a:ext cx="2868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Standard checkpoints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(every 5</a:t>
            </a:r>
            <a:r>
              <a:rPr lang="en-US" sz="2400" baseline="30000" dirty="0">
                <a:solidFill>
                  <a:srgbClr val="FFFF00"/>
                </a:solidFill>
              </a:rPr>
              <a:t>th</a:t>
            </a:r>
            <a:r>
              <a:rPr lang="en-US" sz="2400" dirty="0">
                <a:solidFill>
                  <a:srgbClr val="FFFF00"/>
                </a:solidFill>
              </a:rPr>
              <a:t> time step)</a:t>
            </a:r>
          </a:p>
        </p:txBody>
      </p:sp>
    </p:spTree>
    <p:extLst>
      <p:ext uri="{BB962C8B-B14F-4D97-AF65-F5344CB8AC3E}">
        <p14:creationId xmlns:p14="http://schemas.microsoft.com/office/powerpoint/2010/main" val="219694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r>
              <a:rPr lang="en-US" sz="3600" b="1" u="sng" dirty="0"/>
              <a:t>: </a:t>
            </a:r>
            <a:r>
              <a:rPr lang="en-US" sz="3600" b="1" u="sng" dirty="0" err="1"/>
              <a:t>Quicksaves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83907" y="997389"/>
            <a:ext cx="853203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checkpoints are logged:</a:t>
            </a:r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712" y="1757820"/>
            <a:ext cx="4994122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more Checkpoints/</a:t>
            </a:r>
            <a:r>
              <a:rPr lang="en-US" sz="2400" dirty="0" err="1">
                <a:solidFill>
                  <a:schemeClr val="bg1"/>
                </a:solidFill>
              </a:rPr>
              <a:t>checkpoint_log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683" y="3420428"/>
            <a:ext cx="2629876" cy="304698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00000002 01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00000004 02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000000005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00000006 03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00000008 01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00000010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00000012 02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0000000014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1785" y="2589431"/>
            <a:ext cx="5516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read this?</a:t>
            </a:r>
          </a:p>
          <a:p>
            <a:r>
              <a:rPr lang="en-US" sz="2400" dirty="0"/>
              <a:t>2:  </a:t>
            </a:r>
            <a:r>
              <a:rPr lang="en-US" sz="2400" dirty="0" err="1"/>
              <a:t>Quicksaves</a:t>
            </a:r>
            <a:r>
              <a:rPr lang="en-US" sz="2400" dirty="0"/>
              <a:t> are indented and numbered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59772" y="3595078"/>
            <a:ext cx="1332477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59772" y="5115170"/>
            <a:ext cx="1332477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07885" y="3595078"/>
            <a:ext cx="719015" cy="1520092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70773" y="3472943"/>
            <a:ext cx="30610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Quicksave</a:t>
            </a:r>
            <a:r>
              <a:rPr lang="en-US" sz="2400" dirty="0">
                <a:solidFill>
                  <a:srgbClr val="FFFF00"/>
                </a:solidFill>
              </a:rPr>
              <a:t> 1 contained: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time step 2 … until…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… time step 8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4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r>
              <a:rPr lang="en-US" sz="3600" b="1" u="sng" dirty="0"/>
              <a:t>: </a:t>
            </a:r>
            <a:r>
              <a:rPr lang="en-US" sz="3600" b="1" u="sng" dirty="0" err="1"/>
              <a:t>Quicksaves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83907" y="997389"/>
            <a:ext cx="853203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checkpoints are logged:</a:t>
            </a:r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712" y="1757820"/>
            <a:ext cx="4994122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more Checkpoints/</a:t>
            </a:r>
            <a:r>
              <a:rPr lang="en-US" sz="2400" dirty="0" err="1">
                <a:solidFill>
                  <a:schemeClr val="bg1"/>
                </a:solidFill>
              </a:rPr>
              <a:t>checkpoint_log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12" y="3315135"/>
            <a:ext cx="2629876" cy="304698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00000002 01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00000004 02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000000005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00000006 03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00000008 01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00000010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00000012 02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0000000014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1785" y="2589431"/>
            <a:ext cx="5516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read this?</a:t>
            </a:r>
          </a:p>
          <a:p>
            <a:r>
              <a:rPr lang="en-US" sz="2400" dirty="0"/>
              <a:t>2:  </a:t>
            </a:r>
            <a:r>
              <a:rPr lang="en-US" sz="2400" dirty="0" err="1"/>
              <a:t>Quicksaves</a:t>
            </a:r>
            <a:r>
              <a:rPr lang="en-US" sz="2400" dirty="0"/>
              <a:t> are indented and numbered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41785" y="3978032"/>
            <a:ext cx="1332477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41785" y="5498124"/>
            <a:ext cx="1332477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89898" y="3978032"/>
            <a:ext cx="719015" cy="1520092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957" y="3978032"/>
            <a:ext cx="3061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Quicksave</a:t>
            </a:r>
            <a:r>
              <a:rPr lang="en-US" sz="2400" dirty="0">
                <a:solidFill>
                  <a:srgbClr val="FFFF00"/>
                </a:solidFill>
              </a:rPr>
              <a:t> 2 contained: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time step 4 … until…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… time step 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1785" y="5643631"/>
            <a:ext cx="558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Quicksave</a:t>
            </a:r>
            <a:r>
              <a:rPr lang="en-US" sz="2400" dirty="0">
                <a:solidFill>
                  <a:srgbClr val="FFFF00"/>
                </a:solidFill>
              </a:rPr>
              <a:t> 2 was “due” at time step 10.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Numbered </a:t>
            </a:r>
            <a:r>
              <a:rPr lang="en-US" sz="2400" dirty="0" err="1">
                <a:solidFill>
                  <a:srgbClr val="FFFF00"/>
                </a:solidFill>
              </a:rPr>
              <a:t>checkpointing</a:t>
            </a:r>
            <a:r>
              <a:rPr lang="en-US" sz="2400" dirty="0">
                <a:solidFill>
                  <a:srgbClr val="FFFF00"/>
                </a:solidFill>
              </a:rPr>
              <a:t> took precedence.</a:t>
            </a:r>
          </a:p>
        </p:txBody>
      </p:sp>
    </p:spTree>
    <p:extLst>
      <p:ext uri="{BB962C8B-B14F-4D97-AF65-F5344CB8AC3E}">
        <p14:creationId xmlns:p14="http://schemas.microsoft.com/office/powerpoint/2010/main" val="20715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r>
              <a:rPr lang="en-US" sz="3600" b="1" u="sng" dirty="0"/>
              <a:t>: </a:t>
            </a:r>
            <a:r>
              <a:rPr lang="en-US" sz="3600" b="1" u="sng" dirty="0" err="1"/>
              <a:t>Quicksaves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83907" y="997389"/>
            <a:ext cx="853203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checkpoints are logged:</a:t>
            </a:r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712" y="1757820"/>
            <a:ext cx="4994122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more Checkpoints/</a:t>
            </a:r>
            <a:r>
              <a:rPr lang="en-US" sz="2400" dirty="0" err="1">
                <a:solidFill>
                  <a:schemeClr val="bg1"/>
                </a:solidFill>
              </a:rPr>
              <a:t>checkpoint_log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683" y="3420428"/>
            <a:ext cx="2629876" cy="304698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00000002 01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00000004 02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000000005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00000006 03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00000008 01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00000010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00000012 02</a:t>
            </a:r>
          </a:p>
          <a:p>
            <a:r>
              <a:rPr lang="en-US" sz="2400" dirty="0">
                <a:solidFill>
                  <a:schemeClr val="bg1"/>
                </a:solidFill>
              </a:rPr>
              <a:t>0000000014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1785" y="2589431"/>
            <a:ext cx="5516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read this?</a:t>
            </a:r>
          </a:p>
          <a:p>
            <a:r>
              <a:rPr lang="en-US" sz="2400" dirty="0"/>
              <a:t>2:  </a:t>
            </a:r>
            <a:r>
              <a:rPr lang="en-US" sz="2400" dirty="0" err="1"/>
              <a:t>Quicksaves</a:t>
            </a:r>
            <a:r>
              <a:rPr lang="en-US" sz="2400" dirty="0"/>
              <a:t> are indented and numbered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60616" y="4712679"/>
            <a:ext cx="1332477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9923" y="4297180"/>
            <a:ext cx="3061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Quicksave</a:t>
            </a:r>
            <a:r>
              <a:rPr lang="en-US" sz="2400" dirty="0">
                <a:solidFill>
                  <a:srgbClr val="FFFF00"/>
                </a:solidFill>
              </a:rPr>
              <a:t> 3 contained: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time step 6 … until…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9939" y="5636419"/>
            <a:ext cx="5024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Quicksave</a:t>
            </a:r>
            <a:r>
              <a:rPr lang="en-US" sz="2400" dirty="0">
                <a:solidFill>
                  <a:srgbClr val="FFFF00"/>
                </a:solidFill>
              </a:rPr>
              <a:t> 3 was “due” at time step 14.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Final checkpoint took precedence.</a:t>
            </a:r>
          </a:p>
        </p:txBody>
      </p:sp>
    </p:spTree>
    <p:extLst>
      <p:ext uri="{BB962C8B-B14F-4D97-AF65-F5344CB8AC3E}">
        <p14:creationId xmlns:p14="http://schemas.microsoft.com/office/powerpoint/2010/main" val="969712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r>
              <a:rPr lang="en-US" sz="3600" b="1" u="sng" dirty="0"/>
              <a:t>: RESTARTS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907" y="997389"/>
            <a:ext cx="853203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bother with all of this?  </a:t>
            </a:r>
          </a:p>
          <a:p>
            <a:r>
              <a:rPr lang="en-US" sz="2800" dirty="0"/>
              <a:t>	So we can restart the code as desired!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restart, we specify two flags in a new </a:t>
            </a:r>
            <a:r>
              <a:rPr lang="en-US" sz="2800" dirty="0" err="1"/>
              <a:t>namelist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445183" y="2545164"/>
            <a:ext cx="3799208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initial_conditions_namelist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init_type</a:t>
            </a:r>
            <a:r>
              <a:rPr lang="en-US" sz="2400" dirty="0">
                <a:solidFill>
                  <a:schemeClr val="bg1"/>
                </a:solidFill>
              </a:rPr>
              <a:t> = -1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restart_iter</a:t>
            </a:r>
            <a:r>
              <a:rPr lang="en-US" sz="2400" dirty="0">
                <a:solidFill>
                  <a:schemeClr val="bg1"/>
                </a:solidFill>
              </a:rPr>
              <a:t> = A NUMBER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cxnSp>
        <p:nvCxnSpPr>
          <p:cNvPr id="7" name="Straight Arrow Connector 6"/>
          <p:cNvCxnSpPr>
            <a:stCxn id="13" idx="3"/>
          </p:cNvCxnSpPr>
          <p:nvPr/>
        </p:nvCxnSpPr>
        <p:spPr>
          <a:xfrm>
            <a:off x="3123259" y="2734917"/>
            <a:ext cx="1229470" cy="43141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740" y="2319418"/>
            <a:ext cx="2407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Tells Rayleigh to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read a checkpoint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008" y="3532746"/>
            <a:ext cx="2722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Tells Rayleigh which 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checkpint</a:t>
            </a:r>
            <a:r>
              <a:rPr lang="en-US" sz="2400" dirty="0">
                <a:solidFill>
                  <a:srgbClr val="FFFF00"/>
                </a:solidFill>
              </a:rPr>
              <a:t> to use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3030805" y="3572566"/>
            <a:ext cx="1321924" cy="3756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2569" y="5074277"/>
            <a:ext cx="7674707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restart_iter</a:t>
            </a:r>
            <a:r>
              <a:rPr lang="en-US" sz="2400" dirty="0">
                <a:solidFill>
                  <a:schemeClr val="bg1"/>
                </a:solidFill>
              </a:rPr>
              <a:t> = 5   </a:t>
            </a:r>
            <a:r>
              <a:rPr lang="en-US" sz="2400" dirty="0">
                <a:solidFill>
                  <a:srgbClr val="0070C0"/>
                </a:solidFill>
              </a:rPr>
              <a:t>:  restarts from 00000005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restart_iter</a:t>
            </a:r>
            <a:r>
              <a:rPr lang="en-US" sz="2400" dirty="0">
                <a:solidFill>
                  <a:schemeClr val="bg1"/>
                </a:solidFill>
              </a:rPr>
              <a:t> = -2  </a:t>
            </a:r>
            <a:r>
              <a:rPr lang="en-US" sz="2400" dirty="0">
                <a:solidFill>
                  <a:srgbClr val="0070C0"/>
                </a:solidFill>
              </a:rPr>
              <a:t>: negative -&gt; restart from quicksave_02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restart_iter</a:t>
            </a:r>
            <a:r>
              <a:rPr lang="en-US" sz="2400" dirty="0">
                <a:solidFill>
                  <a:schemeClr val="bg1"/>
                </a:solidFill>
              </a:rPr>
              <a:t> = 0   </a:t>
            </a:r>
            <a:r>
              <a:rPr lang="en-US" sz="2400" dirty="0">
                <a:solidFill>
                  <a:srgbClr val="0070C0"/>
                </a:solidFill>
              </a:rPr>
              <a:t>: restarts from last checkpoint written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	</a:t>
            </a:r>
            <a:r>
              <a:rPr lang="en-US" sz="2400" dirty="0">
                <a:solidFill>
                  <a:srgbClr val="7030A0"/>
                </a:solidFill>
              </a:rPr>
              <a:t>(could be either type)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8783" y="4596691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Try these </a:t>
            </a:r>
            <a:r>
              <a:rPr lang="en-US" sz="2400" dirty="0" err="1">
                <a:solidFill>
                  <a:srgbClr val="FFFF00"/>
                </a:solidFill>
              </a:rPr>
              <a:t>possiblities</a:t>
            </a:r>
            <a:r>
              <a:rPr lang="en-US" sz="2400" dirty="0">
                <a:solidFill>
                  <a:srgbClr val="FFFF00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924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067" y="-253059"/>
            <a:ext cx="7752862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/>
              <a:t>Checkpointing</a:t>
            </a:r>
            <a:r>
              <a:rPr lang="en-US" sz="3600" b="1" u="sng" dirty="0"/>
              <a:t>: Best practices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368" y="1294374"/>
            <a:ext cx="8532032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Checkpoint often with </a:t>
            </a:r>
            <a:r>
              <a:rPr lang="en-US" sz="2800" dirty="0" err="1"/>
              <a:t>quicksaves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Conserve disk space by </a:t>
            </a:r>
            <a:r>
              <a:rPr lang="en-US" sz="2800" dirty="0" err="1"/>
              <a:t>checkpointing</a:t>
            </a:r>
            <a:r>
              <a:rPr lang="en-US" sz="2800" dirty="0"/>
              <a:t> sparingly with </a:t>
            </a:r>
            <a:r>
              <a:rPr lang="en-US" sz="2800" dirty="0" err="1"/>
              <a:t>checkpoint_interval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often?  Use your judgment, but every 30 minutes is good rule of thumb.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7875" y="4071843"/>
            <a:ext cx="4727123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quicksave_minutes</a:t>
            </a:r>
            <a:r>
              <a:rPr lang="en-US" sz="2400" dirty="0">
                <a:solidFill>
                  <a:schemeClr val="bg1"/>
                </a:solidFill>
              </a:rPr>
              <a:t> = 30.0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7275" y="3610178"/>
            <a:ext cx="673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Note:  We can use this instead of </a:t>
            </a:r>
            <a:r>
              <a:rPr lang="en-US" sz="2400" dirty="0" err="1">
                <a:solidFill>
                  <a:srgbClr val="FFFF00"/>
                </a:solidFill>
              </a:rPr>
              <a:t>quicksave_interval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4207" y="4725654"/>
            <a:ext cx="7752862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042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-211014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33047"/>
            <a:ext cx="9033823" cy="5603630"/>
          </a:xfrm>
        </p:spPr>
        <p:txBody>
          <a:bodyPr>
            <a:noAutofit/>
          </a:bodyPr>
          <a:lstStyle/>
          <a:p>
            <a:r>
              <a:rPr lang="en-US" sz="2400" dirty="0"/>
              <a:t>Prepare a run directory named module2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Edit </a:t>
            </a:r>
            <a:r>
              <a:rPr lang="en-US" sz="2400" dirty="0" err="1"/>
              <a:t>main_input</a:t>
            </a:r>
            <a:r>
              <a:rPr lang="en-US" sz="2400" dirty="0"/>
              <a:t> (and save):</a:t>
            </a:r>
          </a:p>
          <a:p>
            <a:pPr marL="914400" lvl="2" indent="0">
              <a:buNone/>
            </a:pPr>
            <a:r>
              <a:rPr lang="en-US" sz="2400" dirty="0"/>
              <a:t>DELETE LINE: </a:t>
            </a:r>
            <a:r>
              <a:rPr lang="en-US" sz="2400" dirty="0" err="1"/>
              <a:t>benchmark_mode</a:t>
            </a:r>
            <a:r>
              <a:rPr lang="en-US" sz="2400" dirty="0"/>
              <a:t> = 1   </a:t>
            </a:r>
          </a:p>
          <a:p>
            <a:pPr marL="914400" lvl="2" indent="0">
              <a:buNone/>
            </a:pPr>
            <a:r>
              <a:rPr lang="en-US" sz="2400" dirty="0"/>
              <a:t>EDIT LINE:  </a:t>
            </a:r>
            <a:r>
              <a:rPr lang="en-US" sz="2400" dirty="0" err="1"/>
              <a:t>max_iterations</a:t>
            </a:r>
            <a:r>
              <a:rPr lang="en-US" sz="2400" dirty="0"/>
              <a:t> = 1000              (was 100000)</a:t>
            </a:r>
          </a:p>
          <a:p>
            <a:pPr marL="914400" lvl="2" indent="0">
              <a:buNone/>
            </a:pPr>
            <a:r>
              <a:rPr lang="en-US" sz="2400" dirty="0"/>
              <a:t>EDIT LINES:  </a:t>
            </a:r>
            <a:r>
              <a:rPr lang="en-US" sz="2400" dirty="0" err="1"/>
              <a:t>nprow</a:t>
            </a:r>
            <a:r>
              <a:rPr lang="en-US" sz="2400" dirty="0"/>
              <a:t> = 8     &amp;   </a:t>
            </a:r>
            <a:r>
              <a:rPr lang="en-US" sz="2400" dirty="0" err="1"/>
              <a:t>npcol</a:t>
            </a:r>
            <a:r>
              <a:rPr lang="en-US" sz="2400" dirty="0"/>
              <a:t> = 8       (were 16 &amp; 32)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5418" y="1957534"/>
            <a:ext cx="6059055" cy="1477328"/>
          </a:xfrm>
          <a:prstGeom prst="rect">
            <a:avLst/>
          </a:prstGeom>
          <a:solidFill>
            <a:schemeClr val="tx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cd module2</a:t>
            </a:r>
          </a:p>
          <a:p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export RDIR=/projects/user00XX/</a:t>
            </a:r>
            <a:r>
              <a:rPr lang="en-US" dirty="0" err="1">
                <a:solidFill>
                  <a:schemeClr val="bg1"/>
                </a:solidFill>
              </a:rPr>
              <a:t>rayleigh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ln –s $RDIR/build/</a:t>
            </a:r>
            <a:r>
              <a:rPr lang="en-US" dirty="0" err="1">
                <a:solidFill>
                  <a:schemeClr val="bg1"/>
                </a:solidFill>
              </a:rPr>
              <a:t>rayleigh</a:t>
            </a:r>
            <a:r>
              <a:rPr lang="en-US" dirty="0">
                <a:solidFill>
                  <a:schemeClr val="bg1"/>
                </a:solidFill>
              </a:rPr>
              <a:t>    .</a:t>
            </a:r>
          </a:p>
          <a:p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cp</a:t>
            </a:r>
            <a:r>
              <a:rPr lang="en-US" dirty="0">
                <a:solidFill>
                  <a:schemeClr val="bg1"/>
                </a:solidFill>
              </a:rPr>
              <a:t> ../module1/</a:t>
            </a:r>
            <a:r>
              <a:rPr lang="en-US" dirty="0" err="1">
                <a:solidFill>
                  <a:schemeClr val="bg1"/>
                </a:solidFill>
              </a:rPr>
              <a:t>rayleigh_script</a:t>
            </a:r>
            <a:r>
              <a:rPr lang="en-US" dirty="0">
                <a:solidFill>
                  <a:schemeClr val="bg1"/>
                </a:solidFill>
              </a:rPr>
              <a:t> .</a:t>
            </a:r>
          </a:p>
          <a:p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cp</a:t>
            </a:r>
            <a:r>
              <a:rPr lang="en-US" dirty="0">
                <a:solidFill>
                  <a:schemeClr val="bg1"/>
                </a:solidFill>
              </a:rPr>
              <a:t> $RDIR/</a:t>
            </a:r>
            <a:r>
              <a:rPr lang="en-US" dirty="0" err="1">
                <a:solidFill>
                  <a:schemeClr val="bg1"/>
                </a:solidFill>
              </a:rPr>
              <a:t>input_examples</a:t>
            </a:r>
            <a:r>
              <a:rPr lang="en-US" dirty="0">
                <a:solidFill>
                  <a:schemeClr val="bg1"/>
                </a:solidFill>
              </a:rPr>
              <a:t>/c2001_case0_input </a:t>
            </a:r>
            <a:r>
              <a:rPr lang="en-US" dirty="0" err="1">
                <a:solidFill>
                  <a:schemeClr val="bg1"/>
                </a:solidFill>
              </a:rPr>
              <a:t>main_input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4" y="-101105"/>
            <a:ext cx="8675076" cy="145626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Grid resolution and domain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7" y="1275536"/>
            <a:ext cx="7772400" cy="1968825"/>
          </a:xfrm>
        </p:spPr>
        <p:txBody>
          <a:bodyPr>
            <a:noAutofit/>
          </a:bodyPr>
          <a:lstStyle/>
          <a:p>
            <a:r>
              <a:rPr lang="en-US" sz="2400" dirty="0" err="1"/>
              <a:t>N_theta</a:t>
            </a:r>
            <a:r>
              <a:rPr lang="en-US" sz="2400" dirty="0"/>
              <a:t> OR </a:t>
            </a:r>
            <a:r>
              <a:rPr lang="en-US" sz="2400" dirty="0" err="1"/>
              <a:t>l_max</a:t>
            </a:r>
            <a:r>
              <a:rPr lang="en-US" sz="2400" dirty="0"/>
              <a:t> control # of angular </a:t>
            </a:r>
            <a:r>
              <a:rPr lang="en-US" sz="2400" dirty="0" err="1"/>
              <a:t>gridpoints</a:t>
            </a:r>
            <a:endParaRPr lang="en-US" sz="2400" dirty="0"/>
          </a:p>
          <a:p>
            <a:r>
              <a:rPr lang="en-US" sz="2400" dirty="0" err="1"/>
              <a:t>N_r</a:t>
            </a:r>
            <a:r>
              <a:rPr lang="en-US" sz="2400" dirty="0"/>
              <a:t> controls # of radial </a:t>
            </a:r>
            <a:r>
              <a:rPr lang="en-US" sz="2400" dirty="0" err="1"/>
              <a:t>gridpoints</a:t>
            </a:r>
            <a:endParaRPr lang="en-US" sz="2400" dirty="0"/>
          </a:p>
          <a:p>
            <a:r>
              <a:rPr lang="en-US" sz="2400" dirty="0"/>
              <a:t>Radial domain bounds controlled by</a:t>
            </a:r>
          </a:p>
          <a:p>
            <a:pPr marL="914400" lvl="2" indent="0">
              <a:buNone/>
            </a:pPr>
            <a:r>
              <a:rPr lang="en-US" sz="2400" dirty="0"/>
              <a:t>{ </a:t>
            </a:r>
            <a:r>
              <a:rPr lang="en-US" sz="2400" dirty="0" err="1"/>
              <a:t>rmin</a:t>
            </a:r>
            <a:r>
              <a:rPr lang="en-US" sz="2400" dirty="0"/>
              <a:t>, </a:t>
            </a:r>
            <a:r>
              <a:rPr lang="en-US" sz="2400" dirty="0" err="1"/>
              <a:t>rmax</a:t>
            </a:r>
            <a:r>
              <a:rPr lang="en-US" sz="2400" dirty="0"/>
              <a:t> }   OR  { </a:t>
            </a:r>
            <a:r>
              <a:rPr lang="en-US" sz="2400" dirty="0" err="1"/>
              <a:t>shell_depth</a:t>
            </a:r>
            <a:r>
              <a:rPr lang="en-US" sz="2400" dirty="0"/>
              <a:t> , </a:t>
            </a:r>
            <a:r>
              <a:rPr lang="en-US" sz="2400" dirty="0" err="1"/>
              <a:t>aspect_ratio</a:t>
            </a:r>
            <a:r>
              <a:rPr lang="en-US" sz="2400" dirty="0"/>
              <a:t> }</a:t>
            </a:r>
          </a:p>
          <a:p>
            <a:r>
              <a:rPr lang="en-US" sz="2400" dirty="0"/>
              <a:t>Access these via the </a:t>
            </a:r>
            <a:r>
              <a:rPr lang="en-US" sz="2400" dirty="0" err="1"/>
              <a:t>problemsize_namelist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9170" y="4056835"/>
            <a:ext cx="3259015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problemsize_namelist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n_theta</a:t>
            </a:r>
            <a:r>
              <a:rPr lang="en-US" sz="2400" dirty="0">
                <a:solidFill>
                  <a:schemeClr val="bg1"/>
                </a:solidFill>
              </a:rPr>
              <a:t> = 96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n_r</a:t>
            </a:r>
            <a:r>
              <a:rPr lang="en-US" sz="2400" dirty="0">
                <a:solidFill>
                  <a:schemeClr val="bg1"/>
                </a:solidFill>
              </a:rPr>
              <a:t> = 64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rmin</a:t>
            </a:r>
            <a:r>
              <a:rPr lang="en-US" sz="2400" dirty="0">
                <a:solidFill>
                  <a:schemeClr val="bg1"/>
                </a:solidFill>
              </a:rPr>
              <a:t> = 9.0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rmax</a:t>
            </a:r>
            <a:r>
              <a:rPr lang="en-US" sz="2400" dirty="0">
                <a:solidFill>
                  <a:schemeClr val="bg1"/>
                </a:solidFill>
              </a:rPr>
              <a:t> = 10.0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5709" y="4056835"/>
            <a:ext cx="3259015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problemsize_namelist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l_max</a:t>
            </a:r>
            <a:r>
              <a:rPr lang="en-US" sz="2400" dirty="0">
                <a:solidFill>
                  <a:schemeClr val="bg1"/>
                </a:solidFill>
              </a:rPr>
              <a:t> = 63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n_r</a:t>
            </a:r>
            <a:r>
              <a:rPr lang="en-US" sz="2400" dirty="0">
                <a:solidFill>
                  <a:schemeClr val="bg1"/>
                </a:solidFill>
              </a:rPr>
              <a:t> = 64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shell_depth</a:t>
            </a:r>
            <a:r>
              <a:rPr lang="en-US" sz="2400" dirty="0">
                <a:solidFill>
                  <a:schemeClr val="bg1"/>
                </a:solidFill>
              </a:rPr>
              <a:t> = 1.0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aspect_ratio</a:t>
            </a:r>
            <a:r>
              <a:rPr lang="en-US" sz="2400" dirty="0">
                <a:solidFill>
                  <a:schemeClr val="bg1"/>
                </a:solidFill>
              </a:rPr>
              <a:t> = 0.9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766039" y="4812412"/>
            <a:ext cx="1531816" cy="30666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6039" y="5275385"/>
            <a:ext cx="1477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SAME</a:t>
            </a:r>
          </a:p>
        </p:txBody>
      </p:sp>
    </p:spTree>
    <p:extLst>
      <p:ext uri="{BB962C8B-B14F-4D97-AF65-F5344CB8AC3E}">
        <p14:creationId xmlns:p14="http://schemas.microsoft.com/office/powerpoint/2010/main" val="394685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-364651"/>
            <a:ext cx="8675076" cy="145626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A note about </a:t>
            </a:r>
            <a:r>
              <a:rPr lang="en-US" sz="3600" b="1" u="sng" dirty="0" err="1"/>
              <a:t>namelists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35" y="652756"/>
            <a:ext cx="7772400" cy="1968825"/>
          </a:xfrm>
        </p:spPr>
        <p:txBody>
          <a:bodyPr>
            <a:noAutofit/>
          </a:bodyPr>
          <a:lstStyle/>
          <a:p>
            <a:r>
              <a:rPr lang="en-US" sz="2400" dirty="0" err="1"/>
              <a:t>Namelists</a:t>
            </a:r>
            <a:r>
              <a:rPr lang="en-US" sz="2400" dirty="0"/>
              <a:t> override default values in the code</a:t>
            </a:r>
          </a:p>
          <a:p>
            <a:r>
              <a:rPr lang="en-US" sz="2400" dirty="0"/>
              <a:t>Throughout this tutorial, we will be editing many </a:t>
            </a:r>
            <a:r>
              <a:rPr lang="en-US" sz="2400" dirty="0" err="1"/>
              <a:t>namelist</a:t>
            </a:r>
            <a:r>
              <a:rPr lang="en-US" sz="2400" dirty="0"/>
              <a:t> values, while leaving others untouched.</a:t>
            </a:r>
          </a:p>
          <a:p>
            <a:r>
              <a:rPr lang="en-US" sz="2400" dirty="0"/>
              <a:t>Only modify indicated values.  This means: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171" y="3283012"/>
            <a:ext cx="2468544" cy="175432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 err="1">
                <a:solidFill>
                  <a:schemeClr val="bg1"/>
                </a:solidFill>
              </a:rPr>
              <a:t>problemsize_namelist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n_theta</a:t>
            </a:r>
            <a:r>
              <a:rPr lang="en-US" dirty="0">
                <a:solidFill>
                  <a:schemeClr val="bg1"/>
                </a:solidFill>
              </a:rPr>
              <a:t> = 96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n_r</a:t>
            </a:r>
            <a:r>
              <a:rPr lang="en-US" dirty="0">
                <a:solidFill>
                  <a:schemeClr val="bg1"/>
                </a:solidFill>
              </a:rPr>
              <a:t> = 64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rmin</a:t>
            </a:r>
            <a:r>
              <a:rPr lang="en-US" dirty="0">
                <a:solidFill>
                  <a:schemeClr val="bg1"/>
                </a:solidFill>
              </a:rPr>
              <a:t> = 9.0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rmax</a:t>
            </a:r>
            <a:r>
              <a:rPr lang="en-US" dirty="0">
                <a:solidFill>
                  <a:schemeClr val="bg1"/>
                </a:solidFill>
              </a:rPr>
              <a:t> = 10.0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3971" y="3258553"/>
            <a:ext cx="2468544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 err="1">
                <a:solidFill>
                  <a:schemeClr val="bg1"/>
                </a:solidFill>
              </a:rPr>
              <a:t>problemsize_namelist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n_theta</a:t>
            </a:r>
            <a:r>
              <a:rPr lang="en-US" dirty="0">
                <a:solidFill>
                  <a:schemeClr val="bg1"/>
                </a:solidFill>
              </a:rPr>
              <a:t> = 192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n_r</a:t>
            </a:r>
            <a:r>
              <a:rPr lang="en-US" dirty="0">
                <a:solidFill>
                  <a:schemeClr val="bg1"/>
                </a:solidFill>
              </a:rPr>
              <a:t> = 32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rmin</a:t>
            </a:r>
            <a:r>
              <a:rPr lang="en-US" dirty="0">
                <a:solidFill>
                  <a:schemeClr val="bg1"/>
                </a:solidFill>
              </a:rPr>
              <a:t> = 2.0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rmax</a:t>
            </a:r>
            <a:r>
              <a:rPr lang="en-US" dirty="0">
                <a:solidFill>
                  <a:schemeClr val="bg1"/>
                </a:solidFill>
              </a:rPr>
              <a:t> = 10.0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nprow</a:t>
            </a:r>
            <a:r>
              <a:rPr lang="en-US" dirty="0">
                <a:solidFill>
                  <a:schemeClr val="bg1"/>
                </a:solidFill>
              </a:rPr>
              <a:t> = 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npcol</a:t>
            </a:r>
            <a:r>
              <a:rPr lang="en-US" dirty="0">
                <a:solidFill>
                  <a:schemeClr val="bg1"/>
                </a:solidFill>
              </a:rPr>
              <a:t> = 4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4020" y="3258921"/>
            <a:ext cx="2468544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 err="1">
                <a:solidFill>
                  <a:schemeClr val="bg1"/>
                </a:solidFill>
              </a:rPr>
              <a:t>problemsize_namelist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n_theta</a:t>
            </a:r>
            <a:r>
              <a:rPr lang="en-US" dirty="0">
                <a:solidFill>
                  <a:schemeClr val="bg1"/>
                </a:solidFill>
              </a:rPr>
              <a:t> = 96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n_r</a:t>
            </a:r>
            <a:r>
              <a:rPr lang="en-US" dirty="0">
                <a:solidFill>
                  <a:schemeClr val="bg1"/>
                </a:solidFill>
              </a:rPr>
              <a:t> = 64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rmin</a:t>
            </a:r>
            <a:r>
              <a:rPr lang="en-US" dirty="0">
                <a:solidFill>
                  <a:schemeClr val="bg1"/>
                </a:solidFill>
              </a:rPr>
              <a:t> = 9.0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rmax</a:t>
            </a:r>
            <a:r>
              <a:rPr lang="en-US" dirty="0">
                <a:solidFill>
                  <a:schemeClr val="bg1"/>
                </a:solidFill>
              </a:rPr>
              <a:t> = 10.0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nprow</a:t>
            </a:r>
            <a:r>
              <a:rPr lang="en-US" dirty="0">
                <a:solidFill>
                  <a:schemeClr val="bg1"/>
                </a:solidFill>
              </a:rPr>
              <a:t> = 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npcol</a:t>
            </a:r>
            <a:r>
              <a:rPr lang="en-US" dirty="0">
                <a:solidFill>
                  <a:schemeClr val="bg1"/>
                </a:solidFill>
              </a:rPr>
              <a:t> =4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171" y="2833315"/>
            <a:ext cx="23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hear, “set these : 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3971" y="2808856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see: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5963" y="285062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need: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33" y="5698769"/>
            <a:ext cx="6325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i.e., leave </a:t>
            </a:r>
            <a:r>
              <a:rPr lang="en-US" sz="2400" dirty="0" err="1">
                <a:solidFill>
                  <a:srgbClr val="FFFF00"/>
                </a:solidFill>
              </a:rPr>
              <a:t>nprow</a:t>
            </a:r>
            <a:r>
              <a:rPr lang="en-US" sz="2400" dirty="0">
                <a:solidFill>
                  <a:srgbClr val="FFFF00"/>
                </a:solidFill>
              </a:rPr>
              <a:t> and </a:t>
            </a:r>
            <a:r>
              <a:rPr lang="en-US" sz="2400" dirty="0" err="1">
                <a:solidFill>
                  <a:srgbClr val="FFFF00"/>
                </a:solidFill>
              </a:rPr>
              <a:t>npcol</a:t>
            </a:r>
            <a:r>
              <a:rPr lang="en-US" sz="2400" dirty="0">
                <a:solidFill>
                  <a:srgbClr val="FFFF00"/>
                </a:solidFill>
              </a:rPr>
              <a:t> alone in this example.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Omission does not equate to deletion!</a:t>
            </a:r>
          </a:p>
        </p:txBody>
      </p:sp>
    </p:spTree>
    <p:extLst>
      <p:ext uri="{BB962C8B-B14F-4D97-AF65-F5344CB8AC3E}">
        <p14:creationId xmlns:p14="http://schemas.microsoft.com/office/powerpoint/2010/main" val="146227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3376" y="189630"/>
            <a:ext cx="3133970" cy="304698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problemsize_namelist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n_theta</a:t>
            </a:r>
            <a:r>
              <a:rPr lang="en-US" sz="2400" dirty="0">
                <a:solidFill>
                  <a:schemeClr val="bg1"/>
                </a:solidFill>
              </a:rPr>
              <a:t> = 96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n_r</a:t>
            </a:r>
            <a:r>
              <a:rPr lang="en-US" sz="2400" dirty="0">
                <a:solidFill>
                  <a:schemeClr val="bg1"/>
                </a:solidFill>
              </a:rPr>
              <a:t> = 64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rmin</a:t>
            </a:r>
            <a:r>
              <a:rPr lang="en-US" sz="2400" dirty="0">
                <a:solidFill>
                  <a:schemeClr val="bg1"/>
                </a:solidFill>
              </a:rPr>
              <a:t> = 9.0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rmax</a:t>
            </a:r>
            <a:r>
              <a:rPr lang="en-US" sz="2400" dirty="0">
                <a:solidFill>
                  <a:schemeClr val="bg1"/>
                </a:solidFill>
              </a:rPr>
              <a:t> = 10.0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nprow</a:t>
            </a:r>
            <a:r>
              <a:rPr lang="en-US" sz="2400" dirty="0">
                <a:solidFill>
                  <a:schemeClr val="bg1"/>
                </a:solidFill>
              </a:rPr>
              <a:t> =8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npcol</a:t>
            </a:r>
            <a:r>
              <a:rPr lang="en-US" sz="2400" dirty="0">
                <a:solidFill>
                  <a:schemeClr val="bg1"/>
                </a:solidFill>
              </a:rPr>
              <a:t> =8 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6381" y="191155"/>
            <a:ext cx="3259015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problemsize_namelist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l_max</a:t>
            </a:r>
            <a:r>
              <a:rPr lang="en-US" sz="2400" dirty="0">
                <a:solidFill>
                  <a:schemeClr val="bg1"/>
                </a:solidFill>
              </a:rPr>
              <a:t> = 63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n_r</a:t>
            </a:r>
            <a:r>
              <a:rPr lang="en-US" sz="2400" dirty="0">
                <a:solidFill>
                  <a:schemeClr val="bg1"/>
                </a:solidFill>
              </a:rPr>
              <a:t> = 64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shell_depth</a:t>
            </a:r>
            <a:r>
              <a:rPr lang="en-US" sz="2400" dirty="0">
                <a:solidFill>
                  <a:schemeClr val="bg1"/>
                </a:solidFill>
              </a:rPr>
              <a:t> = 1.0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aspect_ratio</a:t>
            </a:r>
            <a:r>
              <a:rPr lang="en-US" sz="2400" dirty="0">
                <a:solidFill>
                  <a:schemeClr val="bg1"/>
                </a:solidFill>
              </a:rPr>
              <a:t> = 0.9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7356" y="3439651"/>
            <a:ext cx="3518040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sbatch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rayleigh_script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878" y="3400250"/>
            <a:ext cx="403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Try both combinations above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878" y="3940718"/>
            <a:ext cx="480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Verify that the preamble is the same.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278" y="4566015"/>
            <a:ext cx="53841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Exercise 2: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How does the reported </a:t>
            </a:r>
            <a:r>
              <a:rPr lang="en-US" sz="2400" dirty="0" err="1">
                <a:solidFill>
                  <a:srgbClr val="FFFF00"/>
                </a:solidFill>
              </a:rPr>
              <a:t>iter</a:t>
            </a:r>
            <a:r>
              <a:rPr lang="en-US" sz="2400" dirty="0">
                <a:solidFill>
                  <a:srgbClr val="FFFF00"/>
                </a:solidFill>
              </a:rPr>
              <a:t>/sec change if: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You halve the number of radial points?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You halve the number of theta points?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278" y="2911604"/>
            <a:ext cx="1497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u="sng" dirty="0"/>
              <a:t>Exercise 1:</a:t>
            </a:r>
          </a:p>
        </p:txBody>
      </p:sp>
    </p:spTree>
    <p:extLst>
      <p:ext uri="{BB962C8B-B14F-4D97-AF65-F5344CB8AC3E}">
        <p14:creationId xmlns:p14="http://schemas.microsoft.com/office/powerpoint/2010/main" val="48456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82" y="-331273"/>
            <a:ext cx="3356709" cy="145626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Grid 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86" y="719125"/>
            <a:ext cx="7772400" cy="1500843"/>
          </a:xfrm>
        </p:spPr>
        <p:txBody>
          <a:bodyPr>
            <a:noAutofit/>
          </a:bodyPr>
          <a:lstStyle/>
          <a:p>
            <a:r>
              <a:rPr lang="en-US" sz="2400" dirty="0"/>
              <a:t>Both radial</a:t>
            </a:r>
            <a:r>
              <a:rPr lang="en-US" sz="2400" b="1" dirty="0"/>
              <a:t> </a:t>
            </a:r>
            <a:r>
              <a:rPr lang="en-US" sz="2400" dirty="0"/>
              <a:t>and angular grids are de-aliased</a:t>
            </a:r>
          </a:p>
          <a:p>
            <a:r>
              <a:rPr lang="en-US" sz="2400" dirty="0"/>
              <a:t>Angular grid: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6937" y="1915466"/>
                <a:ext cx="2924496" cy="785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Script MT Bold" panose="03040602040607080904" pitchFamily="66" charset="0"/>
                  </a:rPr>
                  <a:t>l</a:t>
                </a:r>
                <a:r>
                  <a:rPr lang="en-US" sz="3600" baseline="-25000" dirty="0" err="1">
                    <a:latin typeface="Script MT Bold" panose="03040602040607080904" pitchFamily="66" charset="0"/>
                  </a:rPr>
                  <a:t>max</a:t>
                </a:r>
                <a:r>
                  <a:rPr lang="en-US" sz="3600" dirty="0"/>
                  <a:t> +1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37" y="1915466"/>
                <a:ext cx="2924496" cy="785151"/>
              </a:xfrm>
              <a:prstGeom prst="rect">
                <a:avLst/>
              </a:prstGeom>
              <a:blipFill rotWithShape="0">
                <a:blip r:embed="rId2"/>
                <a:stretch>
                  <a:fillRect l="-9375" t="-3101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38555" y="3038641"/>
            <a:ext cx="7772400" cy="1500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Radial grid: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66937" y="3887732"/>
                <a:ext cx="2924496" cy="785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Script MT Bold" panose="03040602040607080904" pitchFamily="66" charset="0"/>
                  </a:rPr>
                  <a:t>n</a:t>
                </a:r>
                <a:r>
                  <a:rPr lang="en-US" sz="2800" baseline="-25000" dirty="0" err="1">
                    <a:latin typeface="Script MT Bold" panose="03040602040607080904" pitchFamily="66" charset="0"/>
                  </a:rPr>
                  <a:t>max</a:t>
                </a:r>
                <a:r>
                  <a:rPr lang="en-US" sz="3600" dirty="0"/>
                  <a:t> </a:t>
                </a:r>
                <a:r>
                  <a:rPr lang="en-US" sz="2800" dirty="0"/>
                  <a:t>+1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baseline="-2500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37" y="3887732"/>
                <a:ext cx="2924496" cy="785151"/>
              </a:xfrm>
              <a:prstGeom prst="rect">
                <a:avLst/>
              </a:prstGeom>
              <a:blipFill rotWithShape="0">
                <a:blip r:embed="rId3"/>
                <a:stretch>
                  <a:fillRect l="-7292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33475" y="2825294"/>
                <a:ext cx="366695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5" y="2825294"/>
                <a:ext cx="3666955" cy="553998"/>
              </a:xfrm>
              <a:prstGeom prst="rect">
                <a:avLst/>
              </a:prstGeom>
              <a:blipFill rotWithShape="0">
                <a:blip r:embed="rId4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554891" y="5047924"/>
            <a:ext cx="9339385" cy="1500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Best practices for </a:t>
            </a:r>
            <a:r>
              <a:rPr lang="en-US" sz="2400" dirty="0" err="1"/>
              <a:t>n_r</a:t>
            </a:r>
            <a:r>
              <a:rPr lang="en-US" sz="2400" dirty="0"/>
              <a:t> and </a:t>
            </a:r>
            <a:r>
              <a:rPr lang="en-US" sz="2400" dirty="0" err="1"/>
              <a:t>n_theta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FF00"/>
                </a:solidFill>
              </a:rPr>
              <a:t>SHOULD</a:t>
            </a:r>
            <a:r>
              <a:rPr lang="en-US" sz="2400" dirty="0"/>
              <a:t> have small-prime factorization (e.g., 2 , 3 , 5)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MUST</a:t>
            </a:r>
            <a:r>
              <a:rPr lang="en-US" sz="2400" dirty="0"/>
              <a:t> be even</a:t>
            </a:r>
          </a:p>
        </p:txBody>
      </p:sp>
    </p:spTree>
    <p:extLst>
      <p:ext uri="{BB962C8B-B14F-4D97-AF65-F5344CB8AC3E}">
        <p14:creationId xmlns:p14="http://schemas.microsoft.com/office/powerpoint/2010/main" val="342945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907" y="-182939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Process count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3" y="1758172"/>
            <a:ext cx="7772400" cy="1968825"/>
          </a:xfrm>
        </p:spPr>
        <p:txBody>
          <a:bodyPr>
            <a:noAutofit/>
          </a:bodyPr>
          <a:lstStyle/>
          <a:p>
            <a:r>
              <a:rPr lang="en-US" sz="2400" dirty="0"/>
              <a:t>Rayleigh’s MPI ranks are arranged in process rows and columns</a:t>
            </a:r>
          </a:p>
          <a:p>
            <a:r>
              <a:rPr lang="en-US" sz="2400" dirty="0"/>
              <a:t>Total MPI Ranks –&gt; from command line</a:t>
            </a:r>
          </a:p>
          <a:p>
            <a:r>
              <a:rPr lang="en-US" sz="2400" dirty="0"/>
              <a:t>NPROW  -- number of processes in a row</a:t>
            </a:r>
          </a:p>
          <a:p>
            <a:r>
              <a:rPr lang="en-US" sz="2400" dirty="0"/>
              <a:t>NPCOL  -- number of processes in a column</a:t>
            </a:r>
          </a:p>
          <a:p>
            <a:r>
              <a:rPr lang="en-US" sz="2400" dirty="0"/>
              <a:t>NPROW * NPCOL = Total MPI Ranks– always!</a:t>
            </a:r>
          </a:p>
          <a:p>
            <a:r>
              <a:rPr lang="en-US" sz="2400" dirty="0"/>
              <a:t>Control these via </a:t>
            </a:r>
            <a:r>
              <a:rPr lang="en-US" sz="2400" dirty="0" err="1"/>
              <a:t>main_input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48199" y="5072836"/>
            <a:ext cx="3518040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problemsize_namelist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nprow</a:t>
            </a:r>
            <a:r>
              <a:rPr lang="en-US" sz="2400" dirty="0">
                <a:solidFill>
                  <a:schemeClr val="bg1"/>
                </a:solidFill>
              </a:rPr>
              <a:t> = 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npcol</a:t>
            </a:r>
            <a:r>
              <a:rPr lang="en-US" sz="2400" dirty="0">
                <a:solidFill>
                  <a:schemeClr val="bg1"/>
                </a:solidFill>
              </a:rPr>
              <a:t>   = 16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3546" y="4533017"/>
            <a:ext cx="422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2 changes to </a:t>
            </a:r>
            <a:r>
              <a:rPr lang="en-US" sz="2400" dirty="0" err="1"/>
              <a:t>main_input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343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91" y="-29350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Process count and layout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034" y="1571157"/>
            <a:ext cx="3518040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problemsize_namelist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nprow</a:t>
            </a:r>
            <a:r>
              <a:rPr lang="en-US" sz="2400" dirty="0">
                <a:solidFill>
                  <a:schemeClr val="bg1"/>
                </a:solidFill>
              </a:rPr>
              <a:t> = 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npcol</a:t>
            </a:r>
            <a:r>
              <a:rPr lang="en-US" sz="2400" dirty="0">
                <a:solidFill>
                  <a:schemeClr val="bg1"/>
                </a:solidFill>
              </a:rPr>
              <a:t>   = 16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295" y="3757592"/>
            <a:ext cx="3741445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mpiexec</a:t>
            </a:r>
            <a:r>
              <a:rPr lang="en-US" sz="2400" dirty="0">
                <a:solidFill>
                  <a:schemeClr val="bg1"/>
                </a:solidFill>
              </a:rPr>
              <a:t> –np 54 ./</a:t>
            </a:r>
            <a:r>
              <a:rPr lang="en-US" sz="2400" dirty="0" err="1">
                <a:solidFill>
                  <a:schemeClr val="bg1"/>
                </a:solidFill>
              </a:rPr>
              <a:t>rayleigh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1236" y="2758764"/>
            <a:ext cx="4071504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mpiexec</a:t>
            </a:r>
            <a:r>
              <a:rPr lang="en-US" sz="2400" dirty="0">
                <a:solidFill>
                  <a:schemeClr val="bg1"/>
                </a:solidFill>
              </a:rPr>
              <a:t> –np 64 ./</a:t>
            </a:r>
            <a:r>
              <a:rPr lang="en-US" sz="2400" dirty="0" err="1">
                <a:solidFill>
                  <a:schemeClr val="bg1"/>
                </a:solidFill>
              </a:rPr>
              <a:t>rayleigh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8059" y="1496211"/>
            <a:ext cx="3530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Try these commands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	- what happens?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004" y="3623554"/>
            <a:ext cx="4553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np MUST equal </a:t>
            </a:r>
            <a:r>
              <a:rPr lang="en-US" sz="2800" dirty="0" err="1">
                <a:solidFill>
                  <a:srgbClr val="FFFF00"/>
                </a:solidFill>
              </a:rPr>
              <a:t>nprow</a:t>
            </a:r>
            <a:r>
              <a:rPr lang="en-US" sz="2800" dirty="0">
                <a:solidFill>
                  <a:srgbClr val="FFFF00"/>
                </a:solidFill>
              </a:rPr>
              <a:t> x </a:t>
            </a:r>
            <a:r>
              <a:rPr lang="en-US" sz="2800" dirty="0" err="1">
                <a:solidFill>
                  <a:srgbClr val="FFFF00"/>
                </a:solidFill>
              </a:rPr>
              <a:t>npcol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5566" y="5680457"/>
            <a:ext cx="6170248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mpiexec</a:t>
            </a:r>
            <a:r>
              <a:rPr lang="en-US" sz="2400" dirty="0">
                <a:solidFill>
                  <a:schemeClr val="bg1"/>
                </a:solidFill>
              </a:rPr>
              <a:t> –np 9 ./</a:t>
            </a:r>
            <a:r>
              <a:rPr lang="en-US" sz="2400" dirty="0" err="1">
                <a:solidFill>
                  <a:schemeClr val="bg1"/>
                </a:solidFill>
              </a:rPr>
              <a:t>rayleigh</a:t>
            </a:r>
            <a:r>
              <a:rPr lang="en-US" sz="2400" dirty="0">
                <a:solidFill>
                  <a:schemeClr val="bg1"/>
                </a:solidFill>
              </a:rPr>
              <a:t> –</a:t>
            </a:r>
            <a:r>
              <a:rPr lang="en-US" sz="2400" dirty="0" err="1">
                <a:solidFill>
                  <a:schemeClr val="bg1"/>
                </a:solidFill>
              </a:rPr>
              <a:t>nprow</a:t>
            </a:r>
            <a:r>
              <a:rPr lang="en-US" sz="2400" dirty="0">
                <a:solidFill>
                  <a:schemeClr val="bg1"/>
                </a:solidFill>
              </a:rPr>
              <a:t> 3 –</a:t>
            </a:r>
            <a:r>
              <a:rPr lang="en-US" sz="2400" dirty="0" err="1">
                <a:solidFill>
                  <a:schemeClr val="bg1"/>
                </a:solidFill>
              </a:rPr>
              <a:t>npcol</a:t>
            </a:r>
            <a:r>
              <a:rPr lang="en-US" sz="24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504" y="5052248"/>
            <a:ext cx="624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We can also use command-line overrides:</a:t>
            </a:r>
          </a:p>
        </p:txBody>
      </p:sp>
    </p:spTree>
    <p:extLst>
      <p:ext uri="{BB962C8B-B14F-4D97-AF65-F5344CB8AC3E}">
        <p14:creationId xmlns:p14="http://schemas.microsoft.com/office/powerpoint/2010/main" val="28002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592</TotalTime>
  <Words>1614</Words>
  <Application>Microsoft Office PowerPoint</Application>
  <PresentationFormat>On-screen Show (4:3)</PresentationFormat>
  <Paragraphs>369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Script MT Bold</vt:lpstr>
      <vt:lpstr>Symbol</vt:lpstr>
      <vt:lpstr>Celestial</vt:lpstr>
      <vt:lpstr>Rayleigh Tutorial</vt:lpstr>
      <vt:lpstr>In This Module: </vt:lpstr>
      <vt:lpstr>Before WE BEGIN:</vt:lpstr>
      <vt:lpstr>Grid resolution and domain bounds</vt:lpstr>
      <vt:lpstr>A note about namelists</vt:lpstr>
      <vt:lpstr>PowerPoint Presentation</vt:lpstr>
      <vt:lpstr>Grid  Points</vt:lpstr>
      <vt:lpstr>Process count and layout</vt:lpstr>
      <vt:lpstr>Process count and layout</vt:lpstr>
      <vt:lpstr>Determining Process layout</vt:lpstr>
      <vt:lpstr>Process layout:  Best Practices</vt:lpstr>
      <vt:lpstr>Run Timing:  Calling it Quits</vt:lpstr>
      <vt:lpstr>Run Timing:  time-step size</vt:lpstr>
      <vt:lpstr>Run Timing:  Exercises</vt:lpstr>
      <vt:lpstr>Checkpointing</vt:lpstr>
      <vt:lpstr>Checkpointing</vt:lpstr>
      <vt:lpstr>Checkpointing</vt:lpstr>
      <vt:lpstr>Checkpointing</vt:lpstr>
      <vt:lpstr>Checkpointing: Quicksaves</vt:lpstr>
      <vt:lpstr>Checkpointing: Quicksaves</vt:lpstr>
      <vt:lpstr>Checkpointing: Quicksaves</vt:lpstr>
      <vt:lpstr>Checkpointing: Quicksaves</vt:lpstr>
      <vt:lpstr>Checkpointing: Quicksaves</vt:lpstr>
      <vt:lpstr>Checkpointing: Quicksaves</vt:lpstr>
      <vt:lpstr>Checkpointing: RESTARTS</vt:lpstr>
      <vt:lpstr>Checkpointing: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Rayleigh Tutorial</dc:title>
  <dc:creator>Nick Featherstone</dc:creator>
  <cp:lastModifiedBy>Nick</cp:lastModifiedBy>
  <cp:revision>100</cp:revision>
  <dcterms:created xsi:type="dcterms:W3CDTF">2016-06-16T18:25:46Z</dcterms:created>
  <dcterms:modified xsi:type="dcterms:W3CDTF">2017-02-24T05:39:35Z</dcterms:modified>
</cp:coreProperties>
</file>